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46"/>
  </p:notesMasterIdLst>
  <p:sldIdLst>
    <p:sldId id="776" r:id="rId3"/>
    <p:sldId id="663" r:id="rId4"/>
    <p:sldId id="261" r:id="rId5"/>
    <p:sldId id="266" r:id="rId6"/>
    <p:sldId id="262" r:id="rId7"/>
    <p:sldId id="270" r:id="rId8"/>
    <p:sldId id="264" r:id="rId9"/>
    <p:sldId id="1204" r:id="rId10"/>
    <p:sldId id="1205" r:id="rId11"/>
    <p:sldId id="1206" r:id="rId12"/>
    <p:sldId id="1207" r:id="rId13"/>
    <p:sldId id="1225" r:id="rId14"/>
    <p:sldId id="1209" r:id="rId15"/>
    <p:sldId id="1229" r:id="rId16"/>
    <p:sldId id="290" r:id="rId17"/>
    <p:sldId id="1210" r:id="rId18"/>
    <p:sldId id="1211" r:id="rId19"/>
    <p:sldId id="1213" r:id="rId20"/>
    <p:sldId id="1214" r:id="rId21"/>
    <p:sldId id="1215" r:id="rId22"/>
    <p:sldId id="1216" r:id="rId23"/>
    <p:sldId id="1227" r:id="rId24"/>
    <p:sldId id="1212" r:id="rId25"/>
    <p:sldId id="1228" r:id="rId26"/>
    <p:sldId id="1217" r:id="rId27"/>
    <p:sldId id="1226" r:id="rId28"/>
    <p:sldId id="1218" r:id="rId29"/>
    <p:sldId id="1219" r:id="rId30"/>
    <p:sldId id="1220" r:id="rId31"/>
    <p:sldId id="1221" r:id="rId32"/>
    <p:sldId id="289" r:id="rId33"/>
    <p:sldId id="297" r:id="rId34"/>
    <p:sldId id="295" r:id="rId35"/>
    <p:sldId id="1222" r:id="rId36"/>
    <p:sldId id="294" r:id="rId37"/>
    <p:sldId id="301" r:id="rId38"/>
    <p:sldId id="504" r:id="rId39"/>
    <p:sldId id="551" r:id="rId40"/>
    <p:sldId id="548" r:id="rId41"/>
    <p:sldId id="539" r:id="rId42"/>
    <p:sldId id="540" r:id="rId43"/>
    <p:sldId id="1224" r:id="rId44"/>
    <p:sldId id="288" r:id="rId45"/>
  </p:sldIdLst>
  <p:sldSz cx="12192000" cy="6858000"/>
  <p:notesSz cx="7010400" cy="9296400"/>
  <p:embeddedFontLs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alibri Light" panose="020F0302020204030204" pitchFamily="34" charset="0"/>
      <p:regular r:id="rId51"/>
      <p:italic r:id="rId52"/>
    </p:embeddedFont>
    <p:embeddedFont>
      <p:font typeface="Cambria Math" panose="02040503050406030204" pitchFamily="18" charset="0"/>
      <p:regular r:id="rId53"/>
    </p:embeddedFont>
    <p:embeddedFont>
      <p:font typeface="Palatino Linotype" panose="02040502050505030304" pitchFamily="18" charset="0"/>
      <p:regular r:id="rId54"/>
      <p:bold r:id="rId55"/>
      <p:italic r:id="rId56"/>
      <p:boldItalic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D1FFE6"/>
    <a:srgbClr val="E88510"/>
    <a:srgbClr val="FFCCCC"/>
    <a:srgbClr val="FF9999"/>
    <a:srgbClr val="D60093"/>
    <a:srgbClr val="104F9C"/>
    <a:srgbClr val="AE7C42"/>
    <a:srgbClr val="F2B800"/>
    <a:srgbClr val="00A4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91" autoAdjust="0"/>
    <p:restoredTop sz="96711" autoAdjust="0"/>
  </p:normalViewPr>
  <p:slideViewPr>
    <p:cSldViewPr snapToGrid="0">
      <p:cViewPr varScale="1">
        <p:scale>
          <a:sx n="81" d="100"/>
          <a:sy n="81" d="100"/>
        </p:scale>
        <p:origin x="375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8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7.fntdata"/><Relationship Id="rId58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6.fntdata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8" Type="http://schemas.openxmlformats.org/officeDocument/2006/relationships/slide" Target="slides/slide6.xml"/><Relationship Id="rId51" Type="http://schemas.openxmlformats.org/officeDocument/2006/relationships/font" Target="fonts/font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12/5/2019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873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086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939B6-718A-E04C-9CBF-1FE0695B4D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607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48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12/5/2019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12/5/2019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6320" y="1219201"/>
            <a:ext cx="10058400" cy="2152651"/>
          </a:xfrm>
        </p:spPr>
        <p:txBody>
          <a:bodyPr>
            <a:noAutofit/>
          </a:bodyPr>
          <a:lstStyle>
            <a:lvl1pPr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4800" y="3375491"/>
            <a:ext cx="82296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609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>
          <a:xfrm>
            <a:off x="8229600" y="6154740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fld id="{2069C06D-4ED8-42C6-905D-CA84CA1B6CBF}" type="datetime2">
              <a:rPr lang="en-US" smtClean="0"/>
              <a:t>Thursday, December 5, 2019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1097280" y="6154740"/>
            <a:ext cx="60960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33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xfrm>
            <a:off x="8229600" y="6154740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fld id="{14CB1CAA-32CD-4B55-B92A-B8F0843CACF4}" type="datetime2">
              <a:rPr lang="en-US" smtClean="0"/>
              <a:t>Thursday, December 5, 2019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>
          <a:xfrm>
            <a:off x="1097280" y="6154740"/>
            <a:ext cx="60960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032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689600" y="4074510"/>
            <a:ext cx="609600" cy="135421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0" y="4267368"/>
            <a:ext cx="49784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60945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0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35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781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26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671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16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562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229600" y="6154740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fld id="{3AD8CDC4-3D19-4983-B478-82F6B8E5AB66}" type="datetime2">
              <a:rPr lang="en-US" smtClean="0"/>
              <a:t>Thursday, December 5, 2019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097280" y="6154740"/>
            <a:ext cx="60960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0" y="1905000"/>
            <a:ext cx="8046720" cy="2350008"/>
          </a:xfrm>
        </p:spPr>
        <p:txBody>
          <a:bodyPr/>
          <a:lstStyle>
            <a:lvl1pPr marL="0" algn="l" defTabSz="1218906" rtl="0" eaLnBrk="1" latinLnBrk="0" hangingPunct="1">
              <a:spcBef>
                <a:spcPct val="0"/>
              </a:spcBef>
              <a:buNone/>
              <a:defRPr lang="en-US" sz="72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445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229600" y="6154740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fld id="{84B82477-D5D3-4181-8C11-75D0F2433A87}" type="datetime2">
              <a:rPr lang="en-US" smtClean="0"/>
              <a:t>Thursday, December 5, 2019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097280" y="6154740"/>
            <a:ext cx="60960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792224" y="658368"/>
            <a:ext cx="436473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6705600" y="658378"/>
            <a:ext cx="4364736" cy="3432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2671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8160" y="661977"/>
            <a:ext cx="4364736" cy="639763"/>
          </a:xfrm>
        </p:spPr>
        <p:txBody>
          <a:bodyPr anchor="ctr">
            <a:noAutofit/>
          </a:bodyPr>
          <a:lstStyle>
            <a:lvl1pPr marL="0" indent="0">
              <a:buNone/>
              <a:defRPr sz="2933" b="0"/>
            </a:lvl1pPr>
            <a:lvl2pPr marL="609453" indent="0">
              <a:buNone/>
              <a:defRPr sz="2667" b="1"/>
            </a:lvl2pPr>
            <a:lvl3pPr marL="1218906" indent="0">
              <a:buNone/>
              <a:defRPr sz="2400" b="1"/>
            </a:lvl3pPr>
            <a:lvl4pPr marL="1828358" indent="0">
              <a:buNone/>
              <a:defRPr sz="2133" b="1"/>
            </a:lvl4pPr>
            <a:lvl5pPr marL="2437811" indent="0">
              <a:buNone/>
              <a:defRPr sz="2133" b="1"/>
            </a:lvl5pPr>
            <a:lvl6pPr marL="3047264" indent="0">
              <a:buNone/>
              <a:defRPr sz="2133" b="1"/>
            </a:lvl6pPr>
            <a:lvl7pPr marL="3656717" indent="0">
              <a:buNone/>
              <a:defRPr sz="2133" b="1"/>
            </a:lvl7pPr>
            <a:lvl8pPr marL="4266169" indent="0">
              <a:buNone/>
              <a:defRPr sz="2133" b="1"/>
            </a:lvl8pPr>
            <a:lvl9pPr marL="4875622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92224" y="1371600"/>
            <a:ext cx="4368800" cy="2743200"/>
          </a:xfrm>
        </p:spPr>
        <p:txBody>
          <a:bodyPr anchor="t"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05600" y="661977"/>
            <a:ext cx="4364736" cy="639763"/>
          </a:xfrm>
        </p:spPr>
        <p:txBody>
          <a:bodyPr anchor="ctr">
            <a:noAutofit/>
          </a:bodyPr>
          <a:lstStyle>
            <a:lvl1pPr marL="0" indent="0">
              <a:buNone/>
              <a:defRPr sz="2933" b="0"/>
            </a:lvl1pPr>
            <a:lvl2pPr marL="609453" indent="0">
              <a:buNone/>
              <a:defRPr sz="2667" b="1"/>
            </a:lvl2pPr>
            <a:lvl3pPr marL="1218906" indent="0">
              <a:buNone/>
              <a:defRPr sz="2400" b="1"/>
            </a:lvl3pPr>
            <a:lvl4pPr marL="1828358" indent="0">
              <a:buNone/>
              <a:defRPr sz="2133" b="1"/>
            </a:lvl4pPr>
            <a:lvl5pPr marL="2437811" indent="0">
              <a:buNone/>
              <a:defRPr sz="2133" b="1"/>
            </a:lvl5pPr>
            <a:lvl6pPr marL="3047264" indent="0">
              <a:buNone/>
              <a:defRPr sz="2133" b="1"/>
            </a:lvl6pPr>
            <a:lvl7pPr marL="3656717" indent="0">
              <a:buNone/>
              <a:defRPr sz="2133" b="1"/>
            </a:lvl7pPr>
            <a:lvl8pPr marL="4266169" indent="0">
              <a:buNone/>
              <a:defRPr sz="2133" b="1"/>
            </a:lvl8pPr>
            <a:lvl9pPr marL="4875622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05600" y="1371600"/>
            <a:ext cx="4364736" cy="2743200"/>
          </a:xfrm>
        </p:spPr>
        <p:txBody>
          <a:bodyPr anchor="t"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408853" y="520192"/>
            <a:ext cx="6096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73707" y="520192"/>
            <a:ext cx="6096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xfrm>
            <a:off x="8229600" y="6154740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fld id="{213E253B-1893-4367-8BAE-DF4BC10DC578}" type="datetime2">
              <a:rPr lang="en-US" smtClean="0"/>
              <a:t>Thursday, December 5, 2019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>
          <a:xfrm>
            <a:off x="1097280" y="6154740"/>
            <a:ext cx="60960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1313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229600" y="6154740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fld id="{8B62300D-25B3-4603-86C9-4CB776489F00}" type="datetime2">
              <a:rPr lang="en-US" smtClean="0"/>
              <a:t>Thursday, December 5, 2019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1097280" y="6154740"/>
            <a:ext cx="60960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7309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229600" y="6154740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fld id="{C6314AD9-FCC8-48B7-B85B-012A91320DFF}" type="datetime2">
              <a:rPr lang="en-US" smtClean="0"/>
              <a:t>Thursday, December 5, 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1097280" y="6154740"/>
            <a:ext cx="60960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5136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105227" y="1774589"/>
            <a:ext cx="609600" cy="164134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1066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7600" y="685801"/>
            <a:ext cx="5791200" cy="3429000"/>
          </a:xfrm>
        </p:spPr>
        <p:txBody>
          <a:bodyPr anchor="ctr"/>
          <a:lstStyle>
            <a:lvl1pPr>
              <a:defRPr sz="3200"/>
            </a:lvl1pPr>
            <a:lvl2pPr>
              <a:defRPr sz="2933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0" y="685801"/>
            <a:ext cx="34544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2133"/>
            </a:lvl1pPr>
            <a:lvl2pPr marL="609453" indent="0">
              <a:buNone/>
              <a:defRPr sz="1600"/>
            </a:lvl2pPr>
            <a:lvl3pPr marL="1218906" indent="0">
              <a:buNone/>
              <a:defRPr sz="1333"/>
            </a:lvl3pPr>
            <a:lvl4pPr marL="1828358" indent="0">
              <a:buNone/>
              <a:defRPr sz="1200"/>
            </a:lvl4pPr>
            <a:lvl5pPr marL="2437811" indent="0">
              <a:buNone/>
              <a:defRPr sz="1200"/>
            </a:lvl5pPr>
            <a:lvl6pPr marL="3047264" indent="0">
              <a:buNone/>
              <a:defRPr sz="1200"/>
            </a:lvl6pPr>
            <a:lvl7pPr marL="3656717" indent="0">
              <a:buNone/>
              <a:defRPr sz="1200"/>
            </a:lvl7pPr>
            <a:lvl8pPr marL="4266169" indent="0">
              <a:buNone/>
              <a:defRPr sz="1200"/>
            </a:lvl8pPr>
            <a:lvl9pPr marL="487562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>
          <a:xfrm>
            <a:off x="8229600" y="6154740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fld id="{3182DC50-D5DB-4F94-B367-9876CD2C4012}" type="datetime2">
              <a:rPr lang="en-US" smtClean="0"/>
              <a:t>Thursday, December 5, 2019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1097280" y="6154740"/>
            <a:ext cx="60960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409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25600" y="612785"/>
            <a:ext cx="89408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4267"/>
            </a:lvl1pPr>
            <a:lvl2pPr marL="609453" indent="0">
              <a:buNone/>
              <a:defRPr sz="3733"/>
            </a:lvl2pPr>
            <a:lvl3pPr marL="1218906" indent="0">
              <a:buNone/>
              <a:defRPr sz="3200"/>
            </a:lvl3pPr>
            <a:lvl4pPr marL="1828358" indent="0">
              <a:buNone/>
              <a:defRPr sz="2667"/>
            </a:lvl4pPr>
            <a:lvl5pPr marL="2437811" indent="0">
              <a:buNone/>
              <a:defRPr sz="2667"/>
            </a:lvl5pPr>
            <a:lvl6pPr marL="3047264" indent="0">
              <a:buNone/>
              <a:defRPr sz="2667"/>
            </a:lvl6pPr>
            <a:lvl7pPr marL="3656717" indent="0">
              <a:buNone/>
              <a:defRPr sz="2667"/>
            </a:lvl7pPr>
            <a:lvl8pPr marL="4266169" indent="0">
              <a:buNone/>
              <a:defRPr sz="2667"/>
            </a:lvl8pPr>
            <a:lvl9pPr marL="4875622" indent="0">
              <a:buNone/>
              <a:defRPr sz="2667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57600" y="3453050"/>
            <a:ext cx="67056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2133"/>
            </a:lvl1pPr>
            <a:lvl2pPr marL="609453" indent="0">
              <a:buNone/>
              <a:defRPr sz="1600"/>
            </a:lvl2pPr>
            <a:lvl3pPr marL="1218906" indent="0">
              <a:buNone/>
              <a:defRPr sz="1333"/>
            </a:lvl3pPr>
            <a:lvl4pPr marL="1828358" indent="0">
              <a:buNone/>
              <a:defRPr sz="1200"/>
            </a:lvl4pPr>
            <a:lvl5pPr marL="2437811" indent="0">
              <a:buNone/>
              <a:defRPr sz="1200"/>
            </a:lvl5pPr>
            <a:lvl6pPr marL="3047264" indent="0">
              <a:buNone/>
              <a:defRPr sz="1200"/>
            </a:lvl6pPr>
            <a:lvl7pPr marL="3656717" indent="0">
              <a:buNone/>
              <a:defRPr sz="1200"/>
            </a:lvl7pPr>
            <a:lvl8pPr marL="4266169" indent="0">
              <a:buNone/>
              <a:defRPr sz="1200"/>
            </a:lvl8pPr>
            <a:lvl9pPr marL="487562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47136" y="3331464"/>
            <a:ext cx="6096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8229600" y="6154740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fld id="{292EB412-E790-42EA-81FE-2925D3A43D91}" type="datetime2">
              <a:rPr lang="en-US" smtClean="0"/>
              <a:t>Thursday, December 5, 2019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1097280" y="6154740"/>
            <a:ext cx="60960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2597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4800" y="685810"/>
            <a:ext cx="7721600" cy="3505199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00" y="6154740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fld id="{A56EEE0E-EDB0-4D84-86B0-50833DF22902}" type="datetime2">
              <a:rPr lang="en-US" smtClean="0"/>
              <a:t>Thursday, December 5,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7280" y="6154740"/>
            <a:ext cx="60960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4784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2800" y="609601"/>
            <a:ext cx="2844800" cy="5181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0800" y="685801"/>
            <a:ext cx="6705600" cy="45720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00" y="6154740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fld id="{5114372C-B5AB-4C39-B273-B99224EB4DD5}" type="datetime2">
              <a:rPr lang="en-US" smtClean="0"/>
              <a:t>Thursday, December 5,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7280" y="6154740"/>
            <a:ext cx="60960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01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12/5/2019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12/5/2019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12/5/2019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12/5/2019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12/5/2019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12/5/2019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12/5/2019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/>
          <a:p>
            <a:pPr algn="ctr"/>
            <a:endParaRPr lang="en-US" sz="24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0181"/>
            <a:ext cx="10058400" cy="914400"/>
          </a:xfrm>
          <a:prstGeom prst="rect">
            <a:avLst/>
          </a:prstGeom>
        </p:spPr>
        <p:txBody>
          <a:bodyPr vert="horz" lIns="91420" tIns="45710" rIns="91420" bIns="4571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4909" y="1720282"/>
            <a:ext cx="9217891" cy="4052455"/>
          </a:xfrm>
          <a:prstGeom prst="rect">
            <a:avLst/>
          </a:prstGeom>
        </p:spPr>
        <p:txBody>
          <a:bodyPr vert="horz" lIns="91420" tIns="45710" rIns="91420" bIns="4571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2800" y="6419272"/>
            <a:ext cx="1051099" cy="304800"/>
          </a:xfrm>
          <a:prstGeom prst="rect">
            <a:avLst/>
          </a:prstGeom>
        </p:spPr>
        <p:txBody>
          <a:bodyPr vert="horz" lIns="91420" tIns="45710" rIns="91420" bIns="9142" rtlCol="0" anchor="b"/>
          <a:lstStyle>
            <a:lvl1pPr algn="l">
              <a:defRPr sz="2133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6837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1218906" rtl="0" eaLnBrk="1" latinLnBrk="0" hangingPunct="1">
        <a:spcBef>
          <a:spcPct val="0"/>
        </a:spcBef>
        <a:buNone/>
        <a:defRPr sz="6533" kern="1200"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672" indent="-341293" algn="l" defTabSz="1218906" rtl="0" eaLnBrk="1" latinLnBrk="0" hangingPunct="1">
        <a:spcBef>
          <a:spcPct val="20000"/>
        </a:spcBef>
        <a:spcAft>
          <a:spcPts val="0"/>
        </a:spcAft>
        <a:buSzPct val="60000"/>
        <a:buFont typeface="Wingdings" charset="2"/>
        <a:buChar char="v"/>
        <a:defRPr sz="4267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853233" indent="-341293" algn="l" defTabSz="1218906" rtl="0" eaLnBrk="1" latinLnBrk="0" hangingPunct="1">
        <a:spcBef>
          <a:spcPct val="20000"/>
        </a:spcBef>
        <a:buSzPct val="60000"/>
        <a:buFont typeface="Wingdings" charset="2"/>
        <a:buChar char="v"/>
        <a:defRPr sz="3733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340796" indent="-341293" algn="l" defTabSz="1218906" rtl="0" eaLnBrk="1" latinLnBrk="0" hangingPunct="1">
        <a:spcBef>
          <a:spcPct val="20000"/>
        </a:spcBef>
        <a:buSzPct val="60000"/>
        <a:buFont typeface="Wingdings" charset="2"/>
        <a:buChar char="v"/>
        <a:defRPr sz="32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828358" indent="-341293" algn="l" defTabSz="1218906" rtl="0" eaLnBrk="1" latinLnBrk="0" hangingPunct="1">
        <a:spcBef>
          <a:spcPct val="20000"/>
        </a:spcBef>
        <a:buSzPct val="60000"/>
        <a:buFont typeface="Wingdings" charset="2"/>
        <a:buChar char="v"/>
        <a:defRPr sz="3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94029" indent="-341293" algn="l" defTabSz="1218906" rtl="0" eaLnBrk="1" latinLnBrk="0" hangingPunct="1">
        <a:spcBef>
          <a:spcPct val="20000"/>
        </a:spcBef>
        <a:buSzPct val="60000"/>
        <a:buFont typeface="Wingdings" charset="2"/>
        <a:buChar char="v"/>
        <a:defRPr sz="2667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20646" indent="-341293" algn="l" defTabSz="1218906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867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986319" indent="-341293" algn="l" defTabSz="1218906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867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3351990" indent="-341293" algn="l" defTabSz="1218906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867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3778607" indent="-341293" algn="l" defTabSz="1218906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867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53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06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58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11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64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17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69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622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grad.cs.cmu.edu/ta/F19/feedback/" TargetMode="External"/><Relationship Id="rId13" Type="http://schemas.openxmlformats.org/officeDocument/2006/relationships/image" Target="../media/image17.jpeg"/><Relationship Id="rId3" Type="http://schemas.openxmlformats.org/officeDocument/2006/relationships/image" Target="../media/image9.gif"/><Relationship Id="rId7" Type="http://schemas.openxmlformats.org/officeDocument/2006/relationships/hyperlink" Target="https://cmu.smartevals.com/" TargetMode="External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5.jpeg"/><Relationship Id="rId5" Type="http://schemas.openxmlformats.org/officeDocument/2006/relationships/image" Target="../media/image11.jpeg"/><Relationship Id="rId10" Type="http://schemas.openxmlformats.org/officeDocument/2006/relationships/image" Target="../media/image14.jpeg"/><Relationship Id="rId4" Type="http://schemas.openxmlformats.org/officeDocument/2006/relationships/image" Target="../media/image10.jpeg"/><Relationship Id="rId9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fortune.com/2019/11/26/ai-is-the-problem-and-the-soluti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forbes.com/sites/grantfreeland/2019/12/02/maximize-the-promise-and-minimize-the-perils-of-artificial-intelligence-ai/amp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tiff"/><Relationship Id="rId5" Type="http://schemas.openxmlformats.org/officeDocument/2006/relationships/image" Target="../media/image25.tiff"/><Relationship Id="rId4" Type="http://schemas.openxmlformats.org/officeDocument/2006/relationships/image" Target="../media/image2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@turalt/ai-isnt-biased-we-are-b74ec94d1698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fatconference.org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futureoflife.org/2016/09/20/podcast-what-is-nuclear-risk/" TargetMode="External"/><Relationship Id="rId4" Type="http://schemas.openxmlformats.org/officeDocument/2006/relationships/hyperlink" Target="https://medium.com/@turalt/ai-isnt-biased-we-are-b74ec94d1698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fatconference.org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7" Type="http://schemas.openxmlformats.org/officeDocument/2006/relationships/hyperlink" Target="https://electrek.co/2016/09/25/tesla-model-s-crashes-into-gym-driver-claims-autonomous-acceleration-tesla-says-drivers-fault/" TargetMode="External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utureoflife.org/2016/09/20/podcast-what-is-nuclear-risk/" TargetMode="External"/><Relationship Id="rId5" Type="http://schemas.openxmlformats.org/officeDocument/2006/relationships/hyperlink" Target="https://medium.com/@turalt/ai-isnt-biased-we-are-b74ec94d1698" TargetMode="Externa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undark.org/2019/12/04/black-box-artificial-intelligenc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electrek.co/2016/09/25/tesla-model-s-crashes-into-gym-driver-claims-autonomous-acceleration-tesla-says-drivers-fault/" TargetMode="External"/><Relationship Id="rId3" Type="http://schemas.openxmlformats.org/officeDocument/2006/relationships/image" Target="../media/image29.tiff"/><Relationship Id="rId7" Type="http://schemas.openxmlformats.org/officeDocument/2006/relationships/hyperlink" Target="http://futureoflife.org/2016/09/20/podcast-what-is-nuclear-risk/" TargetMode="External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edium.com/@turalt/ai-isnt-biased-we-are-b74ec94d1698" TargetMode="External"/><Relationship Id="rId5" Type="http://schemas.openxmlformats.org/officeDocument/2006/relationships/image" Target="../media/image27.jpeg"/><Relationship Id="rId4" Type="http://schemas.openxmlformats.org/officeDocument/2006/relationships/image" Target="../media/image34.png"/><Relationship Id="rId9" Type="http://schemas.openxmlformats.org/officeDocument/2006/relationships/hyperlink" Target="http://ot.to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supplychaindigital.com/technology/ups-invests-autonomous-driving-firm-tusimple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ox.com/platform/amp/policy-and-politics/2019/12/3/20965464/2020-presidential-candidates-jobs-automation-ai" TargetMode="External"/><Relationship Id="rId2" Type="http://schemas.openxmlformats.org/officeDocument/2006/relationships/hyperlink" Target="https://www.brookings.edu/research/what-jobs-are-affected-by-ai-better-paid-better-educated-workers-face-the-most-exposure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rishtimes.com/business/technology/short-window-to-stop-ai-taking-control-of-society-warns-ex-google-employee-1.4104535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stanford-iliad.github.io/pdfs/publications/sadigh2016planning.pdf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electrek.co/2016/09/25/tesla-model-s-crashes-into-gym-driver-claims-autonomous-acceleration-tesla-says-drivers-fault/" TargetMode="External"/><Relationship Id="rId3" Type="http://schemas.openxmlformats.org/officeDocument/2006/relationships/image" Target="../media/image29.tiff"/><Relationship Id="rId7" Type="http://schemas.openxmlformats.org/officeDocument/2006/relationships/hyperlink" Target="http://futureoflife.org/2016/09/20/podcast-what-is-nuclear-risk/" TargetMode="External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edium.com/@turalt/ai-isnt-biased-we-are-b74ec94d1698" TargetMode="External"/><Relationship Id="rId5" Type="http://schemas.openxmlformats.org/officeDocument/2006/relationships/image" Target="../media/image27.jpeg"/><Relationship Id="rId4" Type="http://schemas.openxmlformats.org/officeDocument/2006/relationships/image" Target="../media/image34.png"/><Relationship Id="rId9" Type="http://schemas.openxmlformats.org/officeDocument/2006/relationships/hyperlink" Target="http://ot.to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humancompatible.ai/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gif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270958"/>
            <a:ext cx="11242737" cy="5130875"/>
          </a:xfrm>
        </p:spPr>
        <p:txBody>
          <a:bodyPr/>
          <a:lstStyle/>
          <a:p>
            <a:r>
              <a:rPr lang="en-US" dirty="0"/>
              <a:t>Assignments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HW12</a:t>
            </a:r>
          </a:p>
          <a:p>
            <a:pPr marL="917575" lvl="2" indent="-457200"/>
            <a:r>
              <a:rPr lang="en-US" sz="2800" dirty="0">
                <a:solidFill>
                  <a:schemeClr val="tx1"/>
                </a:solidFill>
              </a:rPr>
              <a:t>Due tomorrow, </a:t>
            </a:r>
            <a:r>
              <a:rPr lang="en-US" sz="2800" dirty="0"/>
              <a:t>12</a:t>
            </a:r>
            <a:r>
              <a:rPr lang="en-US" sz="2800" dirty="0">
                <a:solidFill>
                  <a:schemeClr val="tx1"/>
                </a:solidFill>
              </a:rPr>
              <a:t>/6, 10 pm</a:t>
            </a:r>
          </a:p>
          <a:p>
            <a:endParaRPr lang="en-US" dirty="0"/>
          </a:p>
          <a:p>
            <a:r>
              <a:rPr lang="en-US" dirty="0"/>
              <a:t>Final Exam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Thur,  12/12, 1-4 pm, GHC 4401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See Piazza for details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Recitation 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 Review session, Fri, 3-4:20 pm, GHC 4401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Practice exam and learning objectives coming soon!</a:t>
            </a:r>
          </a:p>
          <a:p>
            <a:pPr marL="917575" lvl="2" indent="-457200"/>
            <a:r>
              <a:rPr lang="en-US" sz="2800" dirty="0">
                <a:sym typeface="Wingdings" panose="05000000000000000000" pitchFamily="2" charset="2"/>
              </a:rPr>
              <a:t>Practice exam solution session: Wed, 12/11, 12-2pm, GHC 4215</a:t>
            </a:r>
          </a:p>
          <a:p>
            <a:pPr marL="917575" lvl="2" indent="-457200"/>
            <a:endParaRPr lang="en-US" sz="28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2" indent="0">
              <a:buNone/>
            </a:pPr>
            <a:endParaRPr lang="en-US" sz="28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pPr marL="917575" lvl="2" indent="-457200"/>
            <a:endParaRPr lang="en-US" sz="2800" dirty="0"/>
          </a:p>
          <a:p>
            <a:pPr marL="457200" indent="-457200"/>
            <a:endParaRPr lang="en-US" sz="3600" dirty="0"/>
          </a:p>
          <a:p>
            <a:pPr marL="917575" lvl="2" indent="-457200"/>
            <a:endParaRPr lang="en-US" sz="2800" dirty="0"/>
          </a:p>
          <a:p>
            <a:pPr marL="917575" lvl="2" indent="-457200"/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412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37967-1973-4150-9901-0465CB800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of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BA62F-4197-4A62-B017-0529C38890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Ghostbusters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0932BB7-6E3B-46FA-ABDA-C88C137EE9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7263" y="1644288"/>
                <a:ext cx="4608513" cy="26035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defRPr/>
                </a:pPr>
                <a:r>
                  <a:rPr lang="en-US" sz="2400" kern="0" dirty="0">
                    <a:latin typeface="Calibri"/>
                    <a:ea typeface="+mn-ea"/>
                    <a:cs typeface="Calibri"/>
                  </a:rPr>
                  <a:t>Given:</a:t>
                </a: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defRPr/>
                </a:pPr>
                <a:r>
                  <a:rPr lang="en-US" sz="2000" kern="0" dirty="0">
                    <a:solidFill>
                      <a:schemeClr val="accent2"/>
                    </a:solidFill>
                    <a:ea typeface="+mn-ea"/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+mn-ea"/>
                        <a:cs typeface="Calibri"/>
                      </a:rPr>
                      <m:t>𝑃</m:t>
                    </m:r>
                    <m:r>
                      <a:rPr lang="en-US" sz="200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+mn-ea"/>
                        <a:cs typeface="Calibri"/>
                      </a:rPr>
                      <m:t>(</m:t>
                    </m:r>
                    <m:r>
                      <a:rPr lang="en-US" sz="200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+mn-ea"/>
                        <a:cs typeface="Calibri"/>
                      </a:rPr>
                      <m:t>𝐺</m:t>
                    </m:r>
                    <m:r>
                      <a:rPr lang="en-US" sz="200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+mn-ea"/>
                        <a:cs typeface="Calibri"/>
                      </a:rPr>
                      <m:t>=</m:t>
                    </m:r>
                    <m:sSub>
                      <m:sSubPr>
                        <m:ctrlPr>
                          <a:rPr lang="en-US" sz="2000" b="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lang="en-US" sz="200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𝑔</m:t>
                        </m:r>
                      </m:e>
                      <m:sub>
                        <m:r>
                          <a:rPr lang="en-US" sz="2000" b="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𝑡𝑜𝑝</m:t>
                        </m:r>
                      </m:sub>
                    </m:sSub>
                    <m:r>
                      <a:rPr lang="en-US" sz="200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+mn-ea"/>
                        <a:cs typeface="Calibri"/>
                      </a:rPr>
                      <m:t>) </m:t>
                    </m:r>
                    <m:r>
                      <a:rPr lang="en-US" sz="2000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+mn-ea"/>
                        <a:cs typeface="Calibri"/>
                      </a:rPr>
                      <m:t>= </m:t>
                    </m:r>
                    <m:r>
                      <a:rPr lang="en-US" sz="200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+mn-ea"/>
                        <a:cs typeface="Calibri"/>
                      </a:rPr>
                      <m:t>0.5</m:t>
                    </m:r>
                  </m:oMath>
                </a14:m>
                <a:endParaRPr lang="en-US" sz="2000" kern="0" dirty="0">
                  <a:solidFill>
                    <a:schemeClr val="accent2"/>
                  </a:solidFill>
                  <a:latin typeface="Calibri"/>
                  <a:ea typeface="+mn-ea"/>
                  <a:cs typeface="Calibri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defRPr/>
                </a:pPr>
                <a:r>
                  <a:rPr lang="en-US" sz="2000" kern="0" dirty="0">
                    <a:solidFill>
                      <a:schemeClr val="accent2"/>
                    </a:solidFill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𝑃</m:t>
                    </m:r>
                    <m:r>
                      <a:rPr lang="en-US" sz="200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(</m:t>
                    </m:r>
                    <m:r>
                      <a:rPr lang="en-US" sz="2000" b="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𝐺</m:t>
                    </m:r>
                    <m:r>
                      <a:rPr lang="en-US" sz="2000" b="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=</m:t>
                    </m:r>
                    <m:sSub>
                      <m:sSubPr>
                        <m:ctrlPr>
                          <a:rPr lang="en-US" sz="2000" b="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000" b="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𝑔</m:t>
                        </m:r>
                      </m:e>
                      <m:sub>
                        <m:r>
                          <a:rPr lang="en-US" sz="2000" b="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𝑏𝑜𝑡𝑡𝑜𝑚</m:t>
                        </m:r>
                      </m:sub>
                    </m:sSub>
                    <m:r>
                      <a:rPr lang="en-US" sz="2000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) = 0.5</m:t>
                    </m:r>
                  </m:oMath>
                </a14:m>
                <a:endParaRPr lang="en-US" sz="2000" kern="0" dirty="0">
                  <a:solidFill>
                    <a:schemeClr val="accent2"/>
                  </a:solidFill>
                  <a:latin typeface="Calibri"/>
                  <a:cs typeface="Calibri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defRPr/>
                </a:pPr>
                <a:endParaRPr lang="en-US" sz="2000" kern="0" dirty="0">
                  <a:solidFill>
                    <a:schemeClr val="accent2"/>
                  </a:solidFill>
                  <a:latin typeface="Calibri"/>
                  <a:cs typeface="Calibri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defRPr/>
                </a:pPr>
                <a:r>
                  <a:rPr lang="en-US" sz="2000" kern="0" dirty="0">
                    <a:solidFill>
                      <a:schemeClr val="accent2"/>
                    </a:solidFill>
                    <a:ea typeface="+mn-ea"/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+mn-ea"/>
                        <a:cs typeface="Calibri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sz="200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r>
                          <a:rPr lang="en-US" sz="200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 </m:t>
                        </m:r>
                        <m:sSub>
                          <m:sSubPr>
                            <m:ctrlPr>
                              <a:rPr lang="en-US" sz="2000" b="0" i="1" kern="0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000" b="0" i="1" kern="0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000" b="0" i="1" kern="0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𝑡𝑜𝑝</m:t>
                            </m:r>
                          </m:sub>
                        </m:sSub>
                        <m:r>
                          <a:rPr lang="en-US" sz="2000" b="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=</m:t>
                        </m:r>
                        <m:r>
                          <a:rPr lang="en-US" sz="2000" b="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𝑟𝑒𝑑</m:t>
                        </m:r>
                        <m:r>
                          <a:rPr lang="en-US" sz="200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  </m:t>
                        </m:r>
                      </m:e>
                    </m:d>
                    <m:r>
                      <a:rPr lang="en-US" sz="2000" b="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+mn-ea"/>
                        <a:cs typeface="Calibri"/>
                      </a:rPr>
                      <m:t> </m:t>
                    </m:r>
                    <m:sSub>
                      <m:sSubPr>
                        <m:ctrlPr>
                          <a:rPr lang="en-US" sz="2000" b="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lang="en-US" sz="2000" b="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𝑔</m:t>
                        </m:r>
                      </m:e>
                      <m:sub>
                        <m:r>
                          <a:rPr lang="en-US" sz="2000" b="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𝑡𝑜𝑝</m:t>
                        </m:r>
                      </m:sub>
                    </m:sSub>
                    <m:r>
                      <a:rPr lang="en-US" sz="200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+mn-ea"/>
                        <a:cs typeface="Calibri"/>
                      </a:rPr>
                      <m:t> ) = 0.8</m:t>
                    </m:r>
                  </m:oMath>
                </a14:m>
                <a:endParaRPr lang="en-US" sz="2000" kern="0" dirty="0">
                  <a:solidFill>
                    <a:schemeClr val="accent2"/>
                  </a:solidFill>
                  <a:latin typeface="Calibri"/>
                  <a:ea typeface="+mn-ea"/>
                  <a:cs typeface="Calibri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defRPr/>
                </a:pPr>
                <a:r>
                  <a:rPr lang="en-US" sz="2000" kern="0" dirty="0">
                    <a:solidFill>
                      <a:schemeClr val="accent2"/>
                    </a:solidFill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  <m:sSub>
                          <m:sSubPr>
                            <m:ctrlPr>
                              <a:rPr lang="en-US" sz="2000" i="1" kern="0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000" i="1" kern="0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000" i="1" kern="0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𝑡𝑜𝑝</m:t>
                            </m:r>
                          </m:sub>
                        </m:sSub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𝑟𝑒𝑑</m:t>
                        </m:r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 </m:t>
                        </m:r>
                      </m:e>
                    </m:d>
                    <m:r>
                      <a:rPr lang="en-US" sz="2000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 </m:t>
                    </m:r>
                    <m:sSub>
                      <m:sSubPr>
                        <m:ctrlP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𝑔</m:t>
                        </m:r>
                      </m:e>
                      <m:sub>
                        <m:r>
                          <a:rPr lang="en-US" sz="2000" b="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𝑏𝑜𝑡𝑡𝑜𝑚</m:t>
                        </m:r>
                      </m:sub>
                    </m:sSub>
                    <m:r>
                      <a:rPr lang="en-US" sz="2000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 ) = 0.</m:t>
                    </m:r>
                    <m:r>
                      <a:rPr lang="en-US" sz="2000" b="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4</m:t>
                    </m:r>
                  </m:oMath>
                </a14:m>
                <a:endParaRPr lang="en-US" sz="2000" kern="0" dirty="0">
                  <a:solidFill>
                    <a:schemeClr val="accent2"/>
                  </a:solidFill>
                  <a:latin typeface="Calibri"/>
                  <a:ea typeface="+mn-ea"/>
                  <a:cs typeface="Calibri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defRPr/>
                </a:pPr>
                <a:r>
                  <a:rPr lang="en-US" sz="2000" kern="0" dirty="0">
                    <a:solidFill>
                      <a:schemeClr val="accent2"/>
                    </a:solidFill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  <m:sSub>
                          <m:sSubPr>
                            <m:ctrlPr>
                              <a:rPr lang="en-US" sz="2000" i="1" kern="0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000" i="1" kern="0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000" b="0" i="1" kern="0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𝑏𝑜𝑡𝑡𝑜𝑚</m:t>
                            </m:r>
                          </m:sub>
                        </m:sSub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𝑟𝑒𝑑</m:t>
                        </m:r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 </m:t>
                        </m:r>
                      </m:e>
                    </m:d>
                    <m:r>
                      <a:rPr lang="en-US" sz="2000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 </m:t>
                    </m:r>
                    <m:sSub>
                      <m:sSubPr>
                        <m:ctrlP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𝑔</m:t>
                        </m:r>
                      </m:e>
                      <m:sub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𝑡𝑜𝑝</m:t>
                        </m:r>
                      </m:sub>
                    </m:sSub>
                    <m:r>
                      <a:rPr lang="en-US" sz="2000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 ) = 0.</m:t>
                    </m:r>
                    <m:r>
                      <a:rPr lang="en-US" sz="2000" b="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4</m:t>
                    </m:r>
                  </m:oMath>
                </a14:m>
                <a:endParaRPr lang="en-US" sz="2000" kern="0" dirty="0">
                  <a:solidFill>
                    <a:schemeClr val="accent2"/>
                  </a:solidFill>
                  <a:latin typeface="Calibri"/>
                  <a:ea typeface="+mn-ea"/>
                  <a:cs typeface="Calibri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defRPr/>
                </a:pPr>
                <a:r>
                  <a:rPr lang="en-US" sz="2000" kern="0" dirty="0">
                    <a:solidFill>
                      <a:schemeClr val="accent2"/>
                    </a:solidFill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  <m:sSub>
                          <m:sSubPr>
                            <m:ctrlPr>
                              <a:rPr lang="en-US" sz="2000" i="1" kern="0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000" i="1" kern="0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000" b="0" i="1" kern="0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𝑏𝑜𝑡𝑡𝑜𝑚</m:t>
                            </m:r>
                          </m:sub>
                        </m:sSub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𝑟𝑒𝑑</m:t>
                        </m:r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 </m:t>
                        </m:r>
                      </m:e>
                    </m:d>
                    <m:r>
                      <a:rPr lang="en-US" sz="2000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 </m:t>
                    </m:r>
                    <m:sSub>
                      <m:sSubPr>
                        <m:ctrlP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𝑔</m:t>
                        </m:r>
                      </m:e>
                      <m:sub>
                        <m:r>
                          <a:rPr lang="en-US" sz="2000" b="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𝑏𝑜𝑡𝑡𝑜𝑚</m:t>
                        </m:r>
                      </m:sub>
                    </m:sSub>
                    <m:r>
                      <a:rPr lang="en-US" sz="2000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 ) = 0.8</m:t>
                    </m:r>
                  </m:oMath>
                </a14:m>
                <a:endParaRPr lang="en-US" sz="2000" kern="0" dirty="0">
                  <a:solidFill>
                    <a:schemeClr val="accent2"/>
                  </a:solidFill>
                  <a:cs typeface="Calibri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defRPr/>
                </a:pPr>
                <a:r>
                  <a:rPr lang="en-US" sz="2000" kern="0" dirty="0">
                    <a:solidFill>
                      <a:schemeClr val="accent2"/>
                    </a:solidFill>
                    <a:latin typeface="Calibri"/>
                    <a:ea typeface="+mn-ea"/>
                    <a:cs typeface="Calibri"/>
                  </a:rPr>
                  <a:t> </a:t>
                </a:r>
                <a:endParaRPr lang="en-US" sz="2000" kern="0" dirty="0">
                  <a:solidFill>
                    <a:schemeClr val="accent2"/>
                  </a:solidFill>
                  <a:latin typeface="Calibri"/>
                  <a:ea typeface="+mn-ea"/>
                  <a:cs typeface="Calibri"/>
                  <a:sym typeface="Symbol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buFont typeface="Wingdings" pitchFamily="2" charset="2"/>
                  <a:buChar char="§"/>
                  <a:defRPr/>
                </a:pPr>
                <a:endParaRPr lang="en-US" sz="2000" kern="0" dirty="0">
                  <a:solidFill>
                    <a:schemeClr val="accent2"/>
                  </a:solidFill>
                  <a:latin typeface="Calibri"/>
                  <a:ea typeface="+mn-ea"/>
                  <a:cs typeface="Calibri"/>
                  <a:sym typeface="Symbol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buFont typeface="Wingdings" pitchFamily="2" charset="2"/>
                  <a:buChar char="§"/>
                  <a:defRPr/>
                </a:pPr>
                <a:endParaRPr lang="en-US" sz="2000" dirty="0">
                  <a:solidFill>
                    <a:schemeClr val="accent2"/>
                  </a:solidFill>
                  <a:latin typeface="Calibri"/>
                  <a:ea typeface="+mn-ea"/>
                  <a:cs typeface="Calibri"/>
                  <a:sym typeface="Symbol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0932BB7-6E3B-46FA-ABDA-C88C137EE9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7263" y="1644288"/>
                <a:ext cx="4608513" cy="2603501"/>
              </a:xfrm>
              <a:prstGeom prst="rect">
                <a:avLst/>
              </a:prstGeom>
              <a:blipFill>
                <a:blip r:embed="rId2"/>
                <a:stretch>
                  <a:fillRect l="-2116" t="-4450" b="-468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A6CD01DA-69E9-43C4-95C6-83B8DE6EFF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980" y="412314"/>
            <a:ext cx="3218878" cy="46481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EE538EF-EB5A-4F00-BF23-03BD4ABA8A94}"/>
              </a:ext>
            </a:extLst>
          </p:cNvPr>
          <p:cNvSpPr/>
          <p:nvPr/>
        </p:nvSpPr>
        <p:spPr>
          <a:xfrm>
            <a:off x="6261401" y="622738"/>
            <a:ext cx="1284890" cy="2529979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9769B2-1D71-488E-ABF1-9D3F7293082A}"/>
              </a:ext>
            </a:extLst>
          </p:cNvPr>
          <p:cNvSpPr/>
          <p:nvPr/>
        </p:nvSpPr>
        <p:spPr>
          <a:xfrm>
            <a:off x="6339484" y="696803"/>
            <a:ext cx="1134290" cy="1139880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0.50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E57455-7DD1-480F-B910-0379BFD06910}"/>
              </a:ext>
            </a:extLst>
          </p:cNvPr>
          <p:cNvSpPr/>
          <p:nvPr/>
        </p:nvSpPr>
        <p:spPr>
          <a:xfrm>
            <a:off x="6339484" y="1948409"/>
            <a:ext cx="1134290" cy="1139880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0.50</a:t>
            </a:r>
          </a:p>
        </p:txBody>
      </p:sp>
    </p:spTree>
    <p:extLst>
      <p:ext uri="{BB962C8B-B14F-4D97-AF65-F5344CB8AC3E}">
        <p14:creationId xmlns:p14="http://schemas.microsoft.com/office/powerpoint/2010/main" val="2140772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37967-1973-4150-9901-0465CB800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of Information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7620128-810C-4916-BDC7-BB71F1666FF3}"/>
                  </a:ext>
                </a:extLst>
              </p:cNvPr>
              <p:cNvSpPr/>
              <p:nvPr/>
            </p:nvSpPr>
            <p:spPr>
              <a:xfrm>
                <a:off x="157317" y="4667150"/>
                <a:ext cx="6096000" cy="210160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defRPr/>
                </a:pPr>
                <a:r>
                  <a:rPr lang="en-US" kern="0" dirty="0">
                    <a:solidFill>
                      <a:schemeClr val="accent2"/>
                    </a:solidFill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𝑃</m:t>
                    </m:r>
                    <m:r>
                      <a:rPr lang="en-US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(</m:t>
                    </m:r>
                    <m:r>
                      <a:rPr lang="en-US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𝐺</m:t>
                    </m:r>
                    <m:r>
                      <a:rPr lang="en-US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=</m:t>
                    </m:r>
                    <m:sSub>
                      <m:sSubPr>
                        <m:ctrlP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𝑔</m:t>
                        </m:r>
                      </m:e>
                      <m:sub>
                        <m: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𝑡𝑜𝑝</m:t>
                        </m:r>
                      </m:sub>
                    </m:sSub>
                    <m:r>
                      <a:rPr lang="en-US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) = 0.5</m:t>
                    </m:r>
                  </m:oMath>
                </a14:m>
                <a:endParaRPr lang="en-US" kern="0" dirty="0">
                  <a:solidFill>
                    <a:schemeClr val="accent2"/>
                  </a:solidFill>
                  <a:cs typeface="Calibri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defRPr/>
                </a:pPr>
                <a:r>
                  <a:rPr lang="en-US" kern="0" dirty="0">
                    <a:solidFill>
                      <a:schemeClr val="accent2"/>
                    </a:solidFill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𝑃</m:t>
                    </m:r>
                    <m:r>
                      <a:rPr lang="en-US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(</m:t>
                    </m:r>
                    <m:r>
                      <a:rPr lang="en-US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𝐺</m:t>
                    </m:r>
                    <m:r>
                      <a:rPr lang="en-US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=</m:t>
                    </m:r>
                    <m:sSub>
                      <m:sSubPr>
                        <m:ctrlP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𝑔</m:t>
                        </m:r>
                      </m:e>
                      <m:sub>
                        <m: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𝑏𝑜𝑡𝑡𝑜𝑚</m:t>
                        </m:r>
                      </m:sub>
                    </m:sSub>
                    <m:r>
                      <a:rPr lang="en-US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) = 0.5</m:t>
                    </m:r>
                  </m:oMath>
                </a14:m>
                <a:endParaRPr lang="en-US" kern="0" dirty="0">
                  <a:solidFill>
                    <a:schemeClr val="accent2"/>
                  </a:solidFill>
                  <a:cs typeface="Calibri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defRPr/>
                </a:pPr>
                <a:endParaRPr lang="en-US" kern="0" dirty="0">
                  <a:solidFill>
                    <a:schemeClr val="accent2"/>
                  </a:solidFill>
                  <a:cs typeface="Calibri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defRPr/>
                </a:pPr>
                <a:r>
                  <a:rPr lang="en-US" kern="0" dirty="0">
                    <a:solidFill>
                      <a:schemeClr val="accent2"/>
                    </a:solidFill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  <m:sSub>
                          <m:sSubPr>
                            <m:ctrlPr>
                              <a:rPr lang="en-US" i="1" kern="0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i="1" kern="0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𝑆</m:t>
                            </m:r>
                          </m:e>
                          <m:sub>
                            <m:r>
                              <a:rPr lang="en-US" i="1" kern="0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𝑡𝑜𝑝</m:t>
                            </m:r>
                          </m:sub>
                        </m:sSub>
                        <m: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𝑟𝑒𝑑</m:t>
                        </m:r>
                        <m: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 </m:t>
                        </m:r>
                      </m:e>
                    </m:d>
                    <m:r>
                      <a:rPr lang="en-US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 </m:t>
                    </m:r>
                    <m:sSub>
                      <m:sSubPr>
                        <m:ctrlP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𝑔</m:t>
                        </m:r>
                      </m:e>
                      <m:sub>
                        <m: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𝑡𝑜𝑝</m:t>
                        </m:r>
                      </m:sub>
                    </m:sSub>
                    <m:r>
                      <a:rPr lang="en-US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 ) = 0.8</m:t>
                    </m:r>
                  </m:oMath>
                </a14:m>
                <a:endParaRPr lang="en-US" kern="0" dirty="0">
                  <a:solidFill>
                    <a:schemeClr val="accent2"/>
                  </a:solidFill>
                  <a:cs typeface="Calibri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defRPr/>
                </a:pPr>
                <a:r>
                  <a:rPr lang="en-US" kern="0" dirty="0">
                    <a:solidFill>
                      <a:schemeClr val="accent2"/>
                    </a:solidFill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  <m:sSub>
                          <m:sSubPr>
                            <m:ctrlPr>
                              <a:rPr lang="en-US" i="1" kern="0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i="1" kern="0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𝑆</m:t>
                            </m:r>
                          </m:e>
                          <m:sub>
                            <m:r>
                              <a:rPr lang="en-US" i="1" kern="0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𝑡𝑜𝑝</m:t>
                            </m:r>
                          </m:sub>
                        </m:sSub>
                        <m: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𝑟𝑒𝑑</m:t>
                        </m:r>
                        <m: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 </m:t>
                        </m:r>
                      </m:e>
                    </m:d>
                    <m:r>
                      <a:rPr lang="en-US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 </m:t>
                    </m:r>
                    <m:sSub>
                      <m:sSubPr>
                        <m:ctrlP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𝑔</m:t>
                        </m:r>
                      </m:e>
                      <m:sub>
                        <m: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𝑏𝑜𝑡𝑡𝑜𝑚</m:t>
                        </m:r>
                      </m:sub>
                    </m:sSub>
                    <m:r>
                      <a:rPr lang="en-US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 ) = 0.4</m:t>
                    </m:r>
                  </m:oMath>
                </a14:m>
                <a:endParaRPr lang="en-US" kern="0" dirty="0">
                  <a:solidFill>
                    <a:schemeClr val="accent2"/>
                  </a:solidFill>
                  <a:cs typeface="Calibri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defRPr/>
                </a:pPr>
                <a:r>
                  <a:rPr lang="en-US" kern="0" dirty="0">
                    <a:solidFill>
                      <a:schemeClr val="accent2"/>
                    </a:solidFill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  <m:sSub>
                          <m:sSubPr>
                            <m:ctrlPr>
                              <a:rPr lang="en-US" i="1" kern="0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i="1" kern="0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𝑆</m:t>
                            </m:r>
                          </m:e>
                          <m:sub>
                            <m:r>
                              <a:rPr lang="en-US" i="1" kern="0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𝑏𝑜𝑡𝑡𝑜𝑚</m:t>
                            </m:r>
                          </m:sub>
                        </m:sSub>
                        <m: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𝑟𝑒𝑑</m:t>
                        </m:r>
                        <m: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 </m:t>
                        </m:r>
                      </m:e>
                    </m:d>
                    <m:r>
                      <a:rPr lang="en-US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 </m:t>
                    </m:r>
                    <m:sSub>
                      <m:sSubPr>
                        <m:ctrlP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𝑔</m:t>
                        </m:r>
                      </m:e>
                      <m:sub>
                        <m: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𝑡𝑜𝑝</m:t>
                        </m:r>
                      </m:sub>
                    </m:sSub>
                    <m:r>
                      <a:rPr lang="en-US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 ) = 0.4</m:t>
                    </m:r>
                  </m:oMath>
                </a14:m>
                <a:endParaRPr lang="en-US" kern="0" dirty="0">
                  <a:solidFill>
                    <a:schemeClr val="accent2"/>
                  </a:solidFill>
                  <a:cs typeface="Calibri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defRPr/>
                </a:pPr>
                <a:r>
                  <a:rPr lang="en-US" kern="0" dirty="0">
                    <a:solidFill>
                      <a:schemeClr val="accent2"/>
                    </a:solidFill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  <m:sSub>
                          <m:sSubPr>
                            <m:ctrlPr>
                              <a:rPr lang="en-US" i="1" kern="0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i="1" kern="0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𝑆</m:t>
                            </m:r>
                          </m:e>
                          <m:sub>
                            <m:r>
                              <a:rPr lang="en-US" i="1" kern="0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𝑏𝑜𝑡𝑡𝑜𝑚</m:t>
                            </m:r>
                          </m:sub>
                        </m:sSub>
                        <m: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𝑟𝑒𝑑</m:t>
                        </m:r>
                        <m: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 </m:t>
                        </m:r>
                      </m:e>
                    </m:d>
                    <m:r>
                      <a:rPr lang="en-US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 </m:t>
                    </m:r>
                    <m:sSub>
                      <m:sSubPr>
                        <m:ctrlP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𝑔</m:t>
                        </m:r>
                      </m:e>
                      <m:sub>
                        <m:r>
                          <a:rPr lang="en-US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𝑏𝑜𝑡𝑡𝑜𝑚</m:t>
                        </m:r>
                      </m:sub>
                    </m:sSub>
                    <m:r>
                      <a:rPr lang="en-US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 ) = 0.8</m:t>
                    </m:r>
                  </m:oMath>
                </a14:m>
                <a:endParaRPr lang="en-US" kern="0" dirty="0">
                  <a:solidFill>
                    <a:schemeClr val="accent2"/>
                  </a:solidFill>
                  <a:cs typeface="Calibri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7620128-810C-4916-BDC7-BB71F1666F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317" y="4667150"/>
                <a:ext cx="6096000" cy="2101601"/>
              </a:xfrm>
              <a:prstGeom prst="rect">
                <a:avLst/>
              </a:prstGeom>
              <a:blipFill>
                <a:blip r:embed="rId2"/>
                <a:stretch>
                  <a:fillRect t="-291" b="-1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1905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6" name="AutoShape 27" descr="https://mail.google.com/mail/?attid=0.1&amp;disp=emb&amp;view=att&amp;th=131fd6676327baa7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/>
          <a:lstStyle/>
          <a:p>
            <a:endParaRPr lang="en-US" sz="2400">
              <a:latin typeface="Calibri"/>
              <a:cs typeface="Calibri"/>
            </a:endParaRPr>
          </a:p>
        </p:txBody>
      </p:sp>
      <p:sp>
        <p:nvSpPr>
          <p:cNvPr id="7187" name="AutoShape 29" descr="https://mail.google.com/mail/?attid=0.1&amp;disp=emb&amp;view=att&amp;th=131fd6676327baa7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/>
          <a:lstStyle/>
          <a:p>
            <a:endParaRPr lang="en-US" sz="2400">
              <a:latin typeface="Calibri"/>
              <a:cs typeface="Calibri"/>
            </a:endParaRPr>
          </a:p>
        </p:txBody>
      </p:sp>
      <p:pic>
        <p:nvPicPr>
          <p:cNvPr id="10249" name="Picture 9" descr="http://www.cs.berkeley.edu/~sgupta/Media/transparen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667" y="-182033"/>
            <a:ext cx="12700" cy="12700"/>
          </a:xfrm>
          <a:prstGeom prst="rect">
            <a:avLst/>
          </a:prstGeom>
          <a:noFill/>
        </p:spPr>
      </p:pic>
      <p:pic>
        <p:nvPicPr>
          <p:cNvPr id="10251" name="Picture 11" descr="http://www.cs.berkeley.edu/~sgupta/Media/transparen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667" y="-182033"/>
            <a:ext cx="12700" cy="12700"/>
          </a:xfrm>
          <a:prstGeom prst="rect">
            <a:avLst/>
          </a:prstGeom>
          <a:noFill/>
        </p:spPr>
      </p:pic>
      <p:pic>
        <p:nvPicPr>
          <p:cNvPr id="10253" name="Picture 13" descr="http://www.cs.berkeley.edu/~sgupta/Media/transparen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667" y="-182033"/>
            <a:ext cx="12700" cy="12700"/>
          </a:xfrm>
          <a:prstGeom prst="rect">
            <a:avLst/>
          </a:prstGeom>
          <a:noFill/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3C622B5-1772-48F4-B161-09EFFE3BD6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6" r="7431" b="38328"/>
          <a:stretch/>
        </p:blipFill>
        <p:spPr>
          <a:xfrm>
            <a:off x="4110040" y="1936900"/>
            <a:ext cx="1609344" cy="1613217"/>
          </a:xfrm>
          <a:prstGeom prst="rect">
            <a:avLst/>
          </a:prstGeom>
        </p:spPr>
      </p:pic>
      <p:pic>
        <p:nvPicPr>
          <p:cNvPr id="27" name="Picture 26" descr="A person standing on a beach&#10;&#10;Description automatically generated">
            <a:extLst>
              <a:ext uri="{FF2B5EF4-FFF2-40B4-BE49-F238E27FC236}">
                <a16:creationId xmlns:a16="http://schemas.microsoft.com/office/drawing/2014/main" id="{4FD48D74-F868-441B-AD55-881B8C76F8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7" t="6332" r="12175" b="20300"/>
          <a:stretch/>
        </p:blipFill>
        <p:spPr>
          <a:xfrm>
            <a:off x="5947575" y="4478468"/>
            <a:ext cx="1660533" cy="1609344"/>
          </a:xfrm>
          <a:prstGeom prst="rect">
            <a:avLst/>
          </a:prstGeom>
        </p:spPr>
      </p:pic>
      <p:pic>
        <p:nvPicPr>
          <p:cNvPr id="28" name="Picture 27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0DCE9D0C-3B5E-4F30-B24D-210FF9587D8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6" r="7325" b="9360"/>
          <a:stretch/>
        </p:blipFill>
        <p:spPr>
          <a:xfrm>
            <a:off x="2284279" y="4478468"/>
            <a:ext cx="1608688" cy="1609344"/>
          </a:xfrm>
          <a:prstGeom prst="rect">
            <a:avLst/>
          </a:prstGeom>
        </p:spPr>
      </p:pic>
      <p:sp>
        <p:nvSpPr>
          <p:cNvPr id="29" name="Text Box 19">
            <a:extLst>
              <a:ext uri="{FF2B5EF4-FFF2-40B4-BE49-F238E27FC236}">
                <a16:creationId xmlns:a16="http://schemas.microsoft.com/office/drawing/2014/main" id="{496769DC-F21C-4EE8-A565-F6E576BFB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154" y="344227"/>
            <a:ext cx="9782530" cy="1169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C00000"/>
                </a:solidFill>
                <a:latin typeface="Calibri"/>
                <a:cs typeface="Calibri"/>
              </a:rPr>
              <a:t>FCE: </a:t>
            </a:r>
            <a:r>
              <a:rPr lang="en-US" sz="2800" dirty="0">
                <a:hlinkClick r:id="rId7"/>
              </a:rPr>
              <a:t>https://cmu.smartevals.com/</a:t>
            </a:r>
            <a:endParaRPr lang="en-US" sz="2800" dirty="0">
              <a:solidFill>
                <a:srgbClr val="C00000"/>
              </a:solidFill>
              <a:latin typeface="Calibri"/>
              <a:cs typeface="Calibri"/>
            </a:endParaRPr>
          </a:p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C00000"/>
                </a:solidFill>
                <a:latin typeface="Calibri"/>
                <a:cs typeface="Calibri"/>
              </a:rPr>
              <a:t>TA survey: </a:t>
            </a:r>
            <a:r>
              <a:rPr lang="en-US" sz="2800" dirty="0">
                <a:hlinkClick r:id="rId8"/>
              </a:rPr>
              <a:t>https://www.ugrad.cs.cmu.edu/ta/F19/feedback/</a:t>
            </a:r>
            <a:endParaRPr lang="en-US" sz="2800" dirty="0">
              <a:solidFill>
                <a:srgbClr val="C00000"/>
              </a:solidFill>
              <a:latin typeface="Calibri"/>
              <a:cs typeface="Calibri"/>
            </a:endParaRPr>
          </a:p>
        </p:txBody>
      </p:sp>
      <p:sp>
        <p:nvSpPr>
          <p:cNvPr id="30" name="Text Box 14">
            <a:extLst>
              <a:ext uri="{FF2B5EF4-FFF2-40B4-BE49-F238E27FC236}">
                <a16:creationId xmlns:a16="http://schemas.microsoft.com/office/drawing/2014/main" id="{B597C4DD-27ED-489A-83AF-59192BBF7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1641" y="3549410"/>
            <a:ext cx="1359882" cy="74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33" dirty="0">
                <a:latin typeface="Calibri"/>
                <a:cs typeface="Calibri"/>
              </a:rPr>
              <a:t>Angela Yang</a:t>
            </a:r>
          </a:p>
        </p:txBody>
      </p:sp>
      <p:sp>
        <p:nvSpPr>
          <p:cNvPr id="31" name="Text Box 14">
            <a:extLst>
              <a:ext uri="{FF2B5EF4-FFF2-40B4-BE49-F238E27FC236}">
                <a16:creationId xmlns:a16="http://schemas.microsoft.com/office/drawing/2014/main" id="{51EFF17B-4E1C-4E41-A64D-7816488F0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4002" y="3549409"/>
            <a:ext cx="1615381" cy="74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33" dirty="0">
                <a:latin typeface="Calibri"/>
                <a:cs typeface="Calibri"/>
              </a:rPr>
              <a:t>Claire Wang </a:t>
            </a:r>
            <a:r>
              <a:rPr lang="en-US" sz="2133" dirty="0">
                <a:solidFill>
                  <a:schemeClr val="accent1"/>
                </a:solidFill>
                <a:latin typeface="Calibri"/>
                <a:cs typeface="Calibri"/>
              </a:rPr>
              <a:t>(Head TA)</a:t>
            </a:r>
          </a:p>
        </p:txBody>
      </p:sp>
      <p:sp>
        <p:nvSpPr>
          <p:cNvPr id="32" name="Text Box 14">
            <a:extLst>
              <a:ext uri="{FF2B5EF4-FFF2-40B4-BE49-F238E27FC236}">
                <a16:creationId xmlns:a16="http://schemas.microsoft.com/office/drawing/2014/main" id="{DC048988-66E4-4A3C-8222-A4604E9A2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7901" y="3549408"/>
            <a:ext cx="1359882" cy="74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33" dirty="0">
                <a:latin typeface="Calibri"/>
                <a:cs typeface="Calibri"/>
              </a:rPr>
              <a:t>George Brown</a:t>
            </a:r>
          </a:p>
        </p:txBody>
      </p:sp>
      <p:sp>
        <p:nvSpPr>
          <p:cNvPr id="33" name="Text Box 14">
            <a:extLst>
              <a:ext uri="{FF2B5EF4-FFF2-40B4-BE49-F238E27FC236}">
                <a16:creationId xmlns:a16="http://schemas.microsoft.com/office/drawing/2014/main" id="{69B0731D-3C74-494B-BC9E-F8ABE5F8C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1644" y="3549408"/>
            <a:ext cx="1318729" cy="74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33" dirty="0">
                <a:latin typeface="Calibri"/>
                <a:cs typeface="Calibri"/>
              </a:rPr>
              <a:t>Michelle Ma</a:t>
            </a:r>
          </a:p>
        </p:txBody>
      </p:sp>
      <p:sp>
        <p:nvSpPr>
          <p:cNvPr id="34" name="Text Box 14">
            <a:extLst>
              <a:ext uri="{FF2B5EF4-FFF2-40B4-BE49-F238E27FC236}">
                <a16:creationId xmlns:a16="http://schemas.microsoft.com/office/drawing/2014/main" id="{2D384C55-D2BC-4720-AFBA-91B0D2E33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1641" y="6088445"/>
            <a:ext cx="1359882" cy="74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33" dirty="0">
                <a:cs typeface="Calibri"/>
              </a:rPr>
              <a:t>Sean Pereira</a:t>
            </a:r>
          </a:p>
        </p:txBody>
      </p:sp>
      <p:sp>
        <p:nvSpPr>
          <p:cNvPr id="35" name="Text Box 14">
            <a:extLst>
              <a:ext uri="{FF2B5EF4-FFF2-40B4-BE49-F238E27FC236}">
                <a16:creationId xmlns:a16="http://schemas.microsoft.com/office/drawing/2014/main" id="{A1C80457-A872-4874-B15F-46E824B4B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0329" y="6088444"/>
            <a:ext cx="1868766" cy="74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33" dirty="0" err="1">
                <a:latin typeface="Calibri"/>
                <a:cs typeface="Calibri"/>
              </a:rPr>
              <a:t>Chakara</a:t>
            </a:r>
            <a:r>
              <a:rPr lang="en-US" sz="2133" dirty="0">
                <a:latin typeface="Calibri"/>
                <a:cs typeface="Calibri"/>
              </a:rPr>
              <a:t> (Tian) </a:t>
            </a:r>
            <a:r>
              <a:rPr lang="en-US" sz="2133" dirty="0" err="1">
                <a:latin typeface="Calibri"/>
                <a:cs typeface="Calibri"/>
              </a:rPr>
              <a:t>Owarang</a:t>
            </a:r>
            <a:endParaRPr lang="en-US" sz="2133" dirty="0">
              <a:latin typeface="Calibri"/>
              <a:cs typeface="Calibri"/>
            </a:endParaRPr>
          </a:p>
        </p:txBody>
      </p:sp>
      <p:sp>
        <p:nvSpPr>
          <p:cNvPr id="36" name="Text Box 14">
            <a:extLst>
              <a:ext uri="{FF2B5EF4-FFF2-40B4-BE49-F238E27FC236}">
                <a16:creationId xmlns:a16="http://schemas.microsoft.com/office/drawing/2014/main" id="{68C564C5-6063-432D-9F7C-A8257AC3B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7901" y="6088443"/>
            <a:ext cx="1359882" cy="74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33" dirty="0">
                <a:latin typeface="Calibri"/>
                <a:cs typeface="Calibri"/>
              </a:rPr>
              <a:t>Tina      Wu</a:t>
            </a:r>
          </a:p>
        </p:txBody>
      </p:sp>
      <p:sp>
        <p:nvSpPr>
          <p:cNvPr id="37" name="Text Box 14">
            <a:extLst>
              <a:ext uri="{FF2B5EF4-FFF2-40B4-BE49-F238E27FC236}">
                <a16:creationId xmlns:a16="http://schemas.microsoft.com/office/drawing/2014/main" id="{7529C42B-63E8-461E-A430-6F26A59E1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5364" y="6093332"/>
            <a:ext cx="976924" cy="74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33" dirty="0">
                <a:latin typeface="Calibri"/>
                <a:cs typeface="Calibri"/>
              </a:rPr>
              <a:t>Vicky Zeng</a:t>
            </a:r>
          </a:p>
        </p:txBody>
      </p:sp>
      <p:pic>
        <p:nvPicPr>
          <p:cNvPr id="38" name="Picture 37" descr="A person in a restaurant&#10;&#10;Description automatically generated">
            <a:extLst>
              <a:ext uri="{FF2B5EF4-FFF2-40B4-BE49-F238E27FC236}">
                <a16:creationId xmlns:a16="http://schemas.microsoft.com/office/drawing/2014/main" id="{AFC89733-C032-4A3F-AB93-1D873031D70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3" t="19757" r="13739" b="17466"/>
          <a:stretch/>
        </p:blipFill>
        <p:spPr>
          <a:xfrm>
            <a:off x="7854817" y="1928486"/>
            <a:ext cx="1654900" cy="160934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87C0464-B3B7-49DE-8616-DA2B648769D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773" y="1936900"/>
            <a:ext cx="1612194" cy="161219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CA1C72F-536D-4F2B-ACF8-EA9F7D2F138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" t="28124" r="46218" b="22560"/>
          <a:stretch/>
        </p:blipFill>
        <p:spPr>
          <a:xfrm>
            <a:off x="5973169" y="1937058"/>
            <a:ext cx="1609344" cy="161187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9614893-CC18-4B67-9E41-CB319C43118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6762" r="12548" b="12503"/>
          <a:stretch/>
        </p:blipFill>
        <p:spPr>
          <a:xfrm>
            <a:off x="4104003" y="4478469"/>
            <a:ext cx="1615382" cy="160934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A61BC2C-10E1-4CF7-99CB-D0CDF438344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4" t="7539" r="4172" b="7539"/>
          <a:stretch/>
        </p:blipFill>
        <p:spPr>
          <a:xfrm>
            <a:off x="7883559" y="4478468"/>
            <a:ext cx="1609012" cy="160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27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D62D7-D07E-4EA2-B0A5-9DD28A1B8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in the News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CD2C8A-2EFE-4973-95F8-FF7997AE13B6}"/>
              </a:ext>
            </a:extLst>
          </p:cNvPr>
          <p:cNvSpPr/>
          <p:nvPr/>
        </p:nvSpPr>
        <p:spPr>
          <a:xfrm>
            <a:off x="552100" y="6314863"/>
            <a:ext cx="9127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https://fortune.com/2019/11/26/ai-is-the-problem-and-the-solution/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E93847-D260-40B6-81FD-8F91062BD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0785" y="2380952"/>
            <a:ext cx="6588579" cy="36440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F2A5A9-B9F0-4C64-A62E-3F9AB740D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3612" y="1035764"/>
            <a:ext cx="8296275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99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D62D7-D07E-4EA2-B0A5-9DD28A1B8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in the News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CD2C8A-2EFE-4973-95F8-FF7997AE13B6}"/>
              </a:ext>
            </a:extLst>
          </p:cNvPr>
          <p:cNvSpPr/>
          <p:nvPr/>
        </p:nvSpPr>
        <p:spPr>
          <a:xfrm>
            <a:off x="552098" y="994943"/>
            <a:ext cx="109327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2"/>
              </a:rPr>
              <a:t>https://www.forbes.com/sites/grantfreeland/2019/12/02/maximize-the-promise-and-minimize-the-perils-of-artificial-intelligence-ai/amp/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93BE7D-E3C7-4E47-A282-4CBEC948C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98" y="1964000"/>
            <a:ext cx="7668768" cy="22541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CB3C23-7D8F-455F-AE95-2660BB0D1C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104" y="3493008"/>
            <a:ext cx="8508896" cy="425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31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Should We Worry about Today’s A.I.?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762" y="1491607"/>
            <a:ext cx="3406477" cy="50569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344" r="12331"/>
          <a:stretch/>
        </p:blipFill>
        <p:spPr>
          <a:xfrm>
            <a:off x="5992837" y="1533811"/>
            <a:ext cx="3882683" cy="495139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605484" y="1481057"/>
            <a:ext cx="8925080" cy="5067453"/>
            <a:chOff x="2605484" y="1481057"/>
            <a:chExt cx="8925080" cy="506745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5484" y="1533811"/>
              <a:ext cx="8802482" cy="495139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0761782" y="1491607"/>
              <a:ext cx="768782" cy="50569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801438" y="1481057"/>
              <a:ext cx="210523" cy="50569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67445" y="1502157"/>
            <a:ext cx="9048580" cy="5076333"/>
            <a:chOff x="2482435" y="1607087"/>
            <a:chExt cx="9048580" cy="507633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42621" y="1641874"/>
              <a:ext cx="8928207" cy="5022116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0762233" y="1607087"/>
              <a:ext cx="768782" cy="50569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82435" y="1626517"/>
              <a:ext cx="3529978" cy="50569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1729" y="1533811"/>
            <a:ext cx="3785745" cy="504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26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Should We Worry about Today’s A.I.?</a:t>
            </a:r>
          </a:p>
        </p:txBody>
      </p:sp>
      <p:sp>
        <p:nvSpPr>
          <p:cNvPr id="9" name="Rectangle 8"/>
          <p:cNvSpPr/>
          <p:nvPr/>
        </p:nvSpPr>
        <p:spPr>
          <a:xfrm>
            <a:off x="4874319" y="4943186"/>
            <a:ext cx="4316119" cy="5922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https://cdn-images-1.medium.com/max/1600/1*ZPSF6ifu1rIj-NwWlpH3kw.jpeg">
            <a:extLst>
              <a:ext uri="{FF2B5EF4-FFF2-40B4-BE49-F238E27FC236}">
                <a16:creationId xmlns:a16="http://schemas.microsoft.com/office/drawing/2014/main" id="{14827EC4-B2B2-4CA3-8918-663CA1271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8" r="8435"/>
          <a:stretch/>
        </p:blipFill>
        <p:spPr bwMode="auto">
          <a:xfrm>
            <a:off x="342026" y="2516650"/>
            <a:ext cx="2483006" cy="220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002F4622-0758-4F9A-A59B-A0583849694E}"/>
              </a:ext>
            </a:extLst>
          </p:cNvPr>
          <p:cNvSpPr txBox="1">
            <a:spLocks/>
          </p:cNvSpPr>
          <p:nvPr/>
        </p:nvSpPr>
        <p:spPr>
          <a:xfrm>
            <a:off x="148312" y="1473990"/>
            <a:ext cx="2796375" cy="685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lang="en-US" sz="3600" dirty="0"/>
              <a:t>Bias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535" y="5297619"/>
            <a:ext cx="12350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+mj-lt"/>
              </a:rPr>
              <a:t>Images:</a:t>
            </a:r>
          </a:p>
          <a:p>
            <a:r>
              <a:rPr lang="en-US" dirty="0">
                <a:hlinkClick r:id="rId3"/>
              </a:rPr>
              <a:t>https://medium.com/@turalt/ai-isnt-biased-we-are-b74ec94d1698</a:t>
            </a:r>
            <a:endParaRPr lang="en-US" sz="18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92041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89EC3-50C0-4108-8290-601472AE2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Bias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335B09-EF1D-4200-A2BA-32F1DACE5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494" y="1126691"/>
            <a:ext cx="10981765" cy="33077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3F8FDF4-EA18-47CB-8776-02D67A71C5C2}"/>
              </a:ext>
            </a:extLst>
          </p:cNvPr>
          <p:cNvSpPr/>
          <p:nvPr/>
        </p:nvSpPr>
        <p:spPr>
          <a:xfrm>
            <a:off x="636494" y="6306203"/>
            <a:ext cx="2665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https://fatconference.org/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74415E-1483-4F10-8F89-9CB4D65F8961}"/>
              </a:ext>
            </a:extLst>
          </p:cNvPr>
          <p:cNvSpPr/>
          <p:nvPr/>
        </p:nvSpPr>
        <p:spPr>
          <a:xfrm>
            <a:off x="636494" y="4770162"/>
            <a:ext cx="77034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Alexandra </a:t>
            </a:r>
            <a:r>
              <a:rPr lang="en-US" sz="2400" dirty="0" err="1"/>
              <a:t>Chouldechova</a:t>
            </a:r>
            <a:endParaRPr lang="en-US" sz="2400" dirty="0"/>
          </a:p>
          <a:p>
            <a:r>
              <a:rPr lang="en-US" sz="2400" dirty="0"/>
              <a:t>CMU, Statistics and Public Policy</a:t>
            </a:r>
          </a:p>
          <a:p>
            <a:r>
              <a:rPr lang="en-US" sz="2400" dirty="0"/>
              <a:t>http://www.contrib.andrew.cmu.edu/~achoulde/</a:t>
            </a:r>
          </a:p>
        </p:txBody>
      </p:sp>
    </p:spTree>
    <p:extLst>
      <p:ext uri="{BB962C8B-B14F-4D97-AF65-F5344CB8AC3E}">
        <p14:creationId xmlns:p14="http://schemas.microsoft.com/office/powerpoint/2010/main" val="4201214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116647" y="2128207"/>
            <a:ext cx="3075354" cy="37889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20082" t="-602" r="7436" b="602"/>
          <a:stretch/>
        </p:blipFill>
        <p:spPr>
          <a:xfrm>
            <a:off x="3128862" y="2179928"/>
            <a:ext cx="2478513" cy="27632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Should We Worry about Today’s A.I.?</a:t>
            </a:r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3013524" y="1473990"/>
            <a:ext cx="2796375" cy="685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lang="en-US" sz="3600" dirty="0"/>
              <a:t>Weapons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4874319" y="4943186"/>
            <a:ext cx="4316119" cy="5922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https://cdn-images-1.medium.com/max/1600/1*ZPSF6ifu1rIj-NwWlpH3kw.jpeg">
            <a:extLst>
              <a:ext uri="{FF2B5EF4-FFF2-40B4-BE49-F238E27FC236}">
                <a16:creationId xmlns:a16="http://schemas.microsoft.com/office/drawing/2014/main" id="{14827EC4-B2B2-4CA3-8918-663CA1271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8" r="8435"/>
          <a:stretch/>
        </p:blipFill>
        <p:spPr bwMode="auto">
          <a:xfrm>
            <a:off x="342026" y="2516650"/>
            <a:ext cx="2483006" cy="220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002F4622-0758-4F9A-A59B-A0583849694E}"/>
              </a:ext>
            </a:extLst>
          </p:cNvPr>
          <p:cNvSpPr txBox="1">
            <a:spLocks/>
          </p:cNvSpPr>
          <p:nvPr/>
        </p:nvSpPr>
        <p:spPr>
          <a:xfrm>
            <a:off x="148312" y="1473990"/>
            <a:ext cx="2796375" cy="685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lang="en-US" sz="3600" dirty="0"/>
              <a:t>Bias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535" y="5297619"/>
            <a:ext cx="123505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+mj-lt"/>
              </a:rPr>
              <a:t>Images:</a:t>
            </a:r>
          </a:p>
          <a:p>
            <a:r>
              <a:rPr lang="en-US" dirty="0">
                <a:hlinkClick r:id="rId4"/>
              </a:rPr>
              <a:t>https://medium.com/@turalt/ai-isnt-biased-we-are-b74ec94d1698</a:t>
            </a:r>
            <a:endParaRPr lang="en-US" sz="1800" dirty="0">
              <a:solidFill>
                <a:schemeClr val="tx1"/>
              </a:solidFill>
              <a:latin typeface="+mj-lt"/>
            </a:endParaRPr>
          </a:p>
          <a:p>
            <a:r>
              <a:rPr lang="en-US" dirty="0">
                <a:hlinkClick r:id="rId5"/>
              </a:rPr>
              <a:t>http://futureoflife.org/2016/09/20/podcast-what-is-nuclear-risk/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18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89EC3-50C0-4108-8290-601472AE2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Weapons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F8FDF4-EA18-47CB-8776-02D67A71C5C2}"/>
              </a:ext>
            </a:extLst>
          </p:cNvPr>
          <p:cNvSpPr/>
          <p:nvPr/>
        </p:nvSpPr>
        <p:spPr>
          <a:xfrm>
            <a:off x="636494" y="6306203"/>
            <a:ext cx="2665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https://fatconference.org/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3984ED-4D03-4B80-AD88-A84181D4C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5562" y="1425671"/>
            <a:ext cx="7000875" cy="429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3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1"/>
            <a:ext cx="12192000" cy="1470025"/>
          </a:xfrm>
        </p:spPr>
        <p:txBody>
          <a:bodyPr>
            <a:normAutofit/>
          </a:bodyPr>
          <a:lstStyle/>
          <a:p>
            <a:r>
              <a:rPr lang="en-US" sz="4400" dirty="0"/>
              <a:t>AI: Representation and Problem Solving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267" dirty="0"/>
              <a:t>Human-Compatible AI</a:t>
            </a:r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0" y="5562600"/>
            <a:ext cx="12192000" cy="892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/>
              <a:t>Instructors: Pat Virtue &amp; Fei Fang</a:t>
            </a:r>
          </a:p>
          <a:p>
            <a:pPr algn="ctr">
              <a:spcBef>
                <a:spcPct val="50000"/>
              </a:spcBef>
            </a:pPr>
            <a:r>
              <a:rPr lang="en-US" sz="1867" dirty="0"/>
              <a:t>Slide credits: CMU AI and http://ai.berkeley.edu</a:t>
            </a:r>
          </a:p>
        </p:txBody>
      </p:sp>
      <p:pic>
        <p:nvPicPr>
          <p:cNvPr id="7" name="Picture 6" descr="C:\Temp\ketrina\Lecture1-Introduction.png">
            <a:extLst>
              <a:ext uri="{FF2B5EF4-FFF2-40B4-BE49-F238E27FC236}">
                <a16:creationId xmlns:a16="http://schemas.microsoft.com/office/drawing/2014/main" id="{A909349A-6D02-498C-80D7-23D47ACCD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13532" y="2303761"/>
            <a:ext cx="5964936" cy="26640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4055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786EAAC-4350-4CED-81F4-5BF8D5C5C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776" y="2209657"/>
            <a:ext cx="5934225" cy="33257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116647" y="2128207"/>
            <a:ext cx="3075354" cy="37889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0082" t="-602" r="7436" b="602"/>
          <a:stretch/>
        </p:blipFill>
        <p:spPr>
          <a:xfrm>
            <a:off x="3128862" y="2179928"/>
            <a:ext cx="2478513" cy="27632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Should We Worry about Today’s A.I.?</a:t>
            </a:r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3013524" y="1473990"/>
            <a:ext cx="2796375" cy="685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lang="en-US" sz="3600" dirty="0"/>
              <a:t>Weapons</a:t>
            </a: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5925005" y="1491432"/>
            <a:ext cx="3189581" cy="685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lang="en-US" sz="3600" dirty="0"/>
              <a:t>Liability</a:t>
            </a:r>
          </a:p>
        </p:txBody>
      </p:sp>
      <p:sp>
        <p:nvSpPr>
          <p:cNvPr id="9" name="Rectangle 8"/>
          <p:cNvSpPr/>
          <p:nvPr/>
        </p:nvSpPr>
        <p:spPr>
          <a:xfrm>
            <a:off x="4874319" y="4943186"/>
            <a:ext cx="4316119" cy="5922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https://cdn-images-1.medium.com/max/1600/1*ZPSF6ifu1rIj-NwWlpH3kw.jpeg">
            <a:extLst>
              <a:ext uri="{FF2B5EF4-FFF2-40B4-BE49-F238E27FC236}">
                <a16:creationId xmlns:a16="http://schemas.microsoft.com/office/drawing/2014/main" id="{14827EC4-B2B2-4CA3-8918-663CA1271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8" r="8435"/>
          <a:stretch/>
        </p:blipFill>
        <p:spPr bwMode="auto">
          <a:xfrm>
            <a:off x="342026" y="2516650"/>
            <a:ext cx="2483006" cy="220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002F4622-0758-4F9A-A59B-A0583849694E}"/>
              </a:ext>
            </a:extLst>
          </p:cNvPr>
          <p:cNvSpPr txBox="1">
            <a:spLocks/>
          </p:cNvSpPr>
          <p:nvPr/>
        </p:nvSpPr>
        <p:spPr>
          <a:xfrm>
            <a:off x="148312" y="1473990"/>
            <a:ext cx="2796375" cy="685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lang="en-US" sz="3600" dirty="0"/>
              <a:t>Bias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535" y="5297619"/>
            <a:ext cx="123505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+mj-lt"/>
              </a:rPr>
              <a:t>Images:</a:t>
            </a:r>
          </a:p>
          <a:p>
            <a:r>
              <a:rPr lang="en-US" dirty="0">
                <a:hlinkClick r:id="rId5"/>
              </a:rPr>
              <a:t>https://medium.com/@turalt/ai-isnt-biased-we-are-b74ec94d1698</a:t>
            </a:r>
            <a:endParaRPr lang="en-US" sz="1800" dirty="0">
              <a:solidFill>
                <a:schemeClr val="tx1"/>
              </a:solidFill>
              <a:latin typeface="+mj-lt"/>
            </a:endParaRPr>
          </a:p>
          <a:p>
            <a:r>
              <a:rPr lang="en-US" dirty="0">
                <a:hlinkClick r:id="rId6"/>
              </a:rPr>
              <a:t>http://futureoflife.org/2016/09/20/podcast-what-is-nuclear-risk/</a:t>
            </a:r>
            <a:endParaRPr lang="en-US" dirty="0"/>
          </a:p>
          <a:p>
            <a:r>
              <a:rPr lang="en-US" sz="1800" dirty="0">
                <a:solidFill>
                  <a:schemeClr val="tx1"/>
                </a:solidFill>
                <a:latin typeface="+mj-lt"/>
                <a:hlinkClick r:id="rId7"/>
              </a:rPr>
              <a:t>https://electrek.co/2016/09/25/tesla-model-s-crashes-into-gym-driver-claims-autonomous-acceleration-tesla-says-drivers-fault/</a:t>
            </a:r>
            <a:endParaRPr lang="en-US" sz="18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2760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C4F8F-8F4D-4A38-AA54-7CC69062D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81768-6712-4A50-9E9F-A0FE5E5A2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AI </a:t>
            </a:r>
            <a:r>
              <a:rPr lang="en-US" dirty="0" err="1"/>
              <a:t>Explainability</a:t>
            </a:r>
            <a:endParaRPr lang="en-US" dirty="0"/>
          </a:p>
          <a:p>
            <a:r>
              <a:rPr lang="en-US" dirty="0"/>
              <a:t>Which of the following techniques have explainable results?</a:t>
            </a:r>
          </a:p>
          <a:p>
            <a:r>
              <a:rPr lang="en-US" dirty="0"/>
              <a:t>(SELECT ALL THAT APPLY)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Search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Logical inference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Numeric optimization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Q-learning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Approximate Q-learning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Exact inference Bayes nets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Approximate inference Bayes nets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Deep learning</a:t>
            </a:r>
          </a:p>
        </p:txBody>
      </p:sp>
    </p:spTree>
    <p:extLst>
      <p:ext uri="{BB962C8B-B14F-4D97-AF65-F5344CB8AC3E}">
        <p14:creationId xmlns:p14="http://schemas.microsoft.com/office/powerpoint/2010/main" val="41763622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8A492-9507-466E-B439-F9F874B46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in the News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9B167-F94C-4C27-84E3-1B1CFD3A91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https://undark.org/2019/12/04/black-box-artificial-intelligence/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6C60EC-BDA0-45D2-B684-B388AF547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69" y="1705737"/>
            <a:ext cx="9635300" cy="24995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192593-FD97-4571-9098-9E95BCCCF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664" y="4230825"/>
            <a:ext cx="9518905" cy="452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6672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786EAAC-4350-4CED-81F4-5BF8D5C5C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776" y="2209657"/>
            <a:ext cx="5934225" cy="33257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116647" y="2128207"/>
            <a:ext cx="3075354" cy="37889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0082" t="-602" r="7436" b="602"/>
          <a:stretch/>
        </p:blipFill>
        <p:spPr>
          <a:xfrm>
            <a:off x="3128862" y="2179928"/>
            <a:ext cx="2478513" cy="27632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Should We Worry about Today’s A.I.?</a:t>
            </a:r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3013524" y="1473990"/>
            <a:ext cx="2796375" cy="685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lang="en-US" sz="3600" dirty="0"/>
              <a:t>Weapons</a:t>
            </a: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5925005" y="1491432"/>
            <a:ext cx="3189581" cy="685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lang="en-US" sz="3600" dirty="0"/>
              <a:t>Liability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9472072" y="1491432"/>
            <a:ext cx="2805879" cy="685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lang="en-US" sz="3600" dirty="0"/>
              <a:t>Jobs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4997" y="2186473"/>
            <a:ext cx="2483004" cy="27796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74319" y="4943186"/>
            <a:ext cx="4316119" cy="5922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https://cdn-images-1.medium.com/max/1600/1*ZPSF6ifu1rIj-NwWlpH3kw.jpeg">
            <a:extLst>
              <a:ext uri="{FF2B5EF4-FFF2-40B4-BE49-F238E27FC236}">
                <a16:creationId xmlns:a16="http://schemas.microsoft.com/office/drawing/2014/main" id="{14827EC4-B2B2-4CA3-8918-663CA1271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8" r="8435"/>
          <a:stretch/>
        </p:blipFill>
        <p:spPr bwMode="auto">
          <a:xfrm>
            <a:off x="342026" y="2516650"/>
            <a:ext cx="2483006" cy="220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002F4622-0758-4F9A-A59B-A0583849694E}"/>
              </a:ext>
            </a:extLst>
          </p:cNvPr>
          <p:cNvSpPr txBox="1">
            <a:spLocks/>
          </p:cNvSpPr>
          <p:nvPr/>
        </p:nvSpPr>
        <p:spPr>
          <a:xfrm>
            <a:off x="148312" y="1473990"/>
            <a:ext cx="2796375" cy="685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lang="en-US" sz="3600" dirty="0"/>
              <a:t>Bias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535" y="5297619"/>
            <a:ext cx="123505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+mj-lt"/>
              </a:rPr>
              <a:t>Images:</a:t>
            </a:r>
          </a:p>
          <a:p>
            <a:r>
              <a:rPr lang="en-US" dirty="0">
                <a:hlinkClick r:id="rId6"/>
              </a:rPr>
              <a:t>https://medium.com/@turalt/ai-isnt-biased-we-are-b74ec94d1698</a:t>
            </a:r>
            <a:endParaRPr lang="en-US" sz="1800" dirty="0">
              <a:solidFill>
                <a:schemeClr val="tx1"/>
              </a:solidFill>
              <a:latin typeface="+mj-lt"/>
            </a:endParaRPr>
          </a:p>
          <a:p>
            <a:r>
              <a:rPr lang="en-US" dirty="0">
                <a:hlinkClick r:id="rId7"/>
              </a:rPr>
              <a:t>http://futureoflife.org/2016/09/20/podcast-what-is-nuclear-risk/</a:t>
            </a:r>
            <a:endParaRPr lang="en-US" dirty="0"/>
          </a:p>
          <a:p>
            <a:r>
              <a:rPr lang="en-US" sz="1800" dirty="0">
                <a:solidFill>
                  <a:schemeClr val="tx1"/>
                </a:solidFill>
                <a:latin typeface="+mj-lt"/>
                <a:hlinkClick r:id="rId8"/>
              </a:rPr>
              <a:t>https://electrek.co/2016/09/25/tesla-model-s-crashes-into-gym-driver-claims-autonomous-acceleration-tesla-says-drivers-fault/</a:t>
            </a:r>
            <a:endParaRPr lang="en-US" sz="1800" dirty="0">
              <a:solidFill>
                <a:schemeClr val="tx1"/>
              </a:solidFill>
              <a:latin typeface="+mj-lt"/>
            </a:endParaRPr>
          </a:p>
          <a:p>
            <a:r>
              <a:rPr lang="en-US" dirty="0">
                <a:hlinkClick r:id="rId9"/>
              </a:rPr>
              <a:t>http://ot.to/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88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AAC98-C368-473C-8D9E-78398C0E6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in the News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9DD64-AD0D-40DC-BF28-3404304C3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https://www.supplychaindigital.com/technology/ups-invests-autonomous-driving-firm-tusimple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7D9648-F194-457C-9AEB-1B08B484F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212" y="2163201"/>
            <a:ext cx="8939373" cy="589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8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C4F8F-8F4D-4A38-AA54-7CC69062D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81768-6712-4A50-9E9F-A0FE5E5A2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it ok if autonomous vehicles completely replace human drivers?</a:t>
            </a:r>
          </a:p>
        </p:txBody>
      </p:sp>
    </p:spTree>
    <p:extLst>
      <p:ext uri="{BB962C8B-B14F-4D97-AF65-F5344CB8AC3E}">
        <p14:creationId xmlns:p14="http://schemas.microsoft.com/office/powerpoint/2010/main" val="17402868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C4F8F-8F4D-4A38-AA54-7CC69062D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81768-6712-4A50-9E9F-A0FE5E5A2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it ok if autonomous vehicles completely replace human drivers?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AI in the News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hlinkClick r:id="rId2"/>
              </a:rPr>
              <a:t>https://www.brookings.edu/research/what-jobs-are-affected-by-ai-better-paid-better-educated-workers-face-the-most-exposure/</a:t>
            </a:r>
            <a:endParaRPr lang="en-US" sz="2400" dirty="0">
              <a:hlinkClick r:id="rId3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hlinkClick r:id="rId3"/>
              </a:rPr>
              <a:t>https://www.vox.com/platform/amp/policy-and-politics/2019/12/3/20965464/2020-presidential-candidates-jobs-automation-ai</a:t>
            </a: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hlinkClick r:id="rId4"/>
              </a:rPr>
              <a:t>https://www.irishtimes.com/business/technology/short-window-to-stop-ai-taking-control-of-society-warns-ex-google-employee-1.4104535</a:t>
            </a:r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387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AC8F9-0125-4A5F-AD39-3809D2B1D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Challenge: Humans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4823B-BB7C-41E6-8BEC-684084062D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Handing humans a drink</a:t>
            </a:r>
          </a:p>
        </p:txBody>
      </p:sp>
      <p:pic>
        <p:nvPicPr>
          <p:cNvPr id="6146" name="Picture 2" descr="Image result for anca dragan drink">
            <a:extLst>
              <a:ext uri="{FF2B5EF4-FFF2-40B4-BE49-F238E27FC236}">
                <a16:creationId xmlns:a16="http://schemas.microsoft.com/office/drawing/2014/main" id="{88F636A3-D106-4FE8-8041-2BD76AC63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353" y="1772319"/>
            <a:ext cx="4939553" cy="326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0D70ECD-152C-46BE-AF6F-A911FFF89399}"/>
              </a:ext>
            </a:extLst>
          </p:cNvPr>
          <p:cNvSpPr/>
          <p:nvPr/>
        </p:nvSpPr>
        <p:spPr>
          <a:xfrm>
            <a:off x="645459" y="5144657"/>
            <a:ext cx="77034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Anca Dragan</a:t>
            </a:r>
          </a:p>
          <a:p>
            <a:r>
              <a:rPr lang="en-US" sz="2400" dirty="0"/>
              <a:t>UC Berkeley, EECS</a:t>
            </a:r>
          </a:p>
          <a:p>
            <a:r>
              <a:rPr lang="en-US" sz="2400" dirty="0"/>
              <a:t>CMU PhD</a:t>
            </a:r>
          </a:p>
        </p:txBody>
      </p:sp>
    </p:spTree>
    <p:extLst>
      <p:ext uri="{BB962C8B-B14F-4D97-AF65-F5344CB8AC3E}">
        <p14:creationId xmlns:p14="http://schemas.microsoft.com/office/powerpoint/2010/main" val="344108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2DCBFF-2AA8-43EF-821D-E41ABDEC0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6943" y="316412"/>
            <a:ext cx="5264533" cy="53749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1AC8F9-0125-4A5F-AD39-3809D2B1D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Challenge: Humans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4823B-BB7C-41E6-8BEC-684084062D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Driving with humans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D70ECD-152C-46BE-AF6F-A911FFF89399}"/>
              </a:ext>
            </a:extLst>
          </p:cNvPr>
          <p:cNvSpPr/>
          <p:nvPr/>
        </p:nvSpPr>
        <p:spPr>
          <a:xfrm>
            <a:off x="645459" y="5144657"/>
            <a:ext cx="98008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Dorsa </a:t>
            </a:r>
            <a:r>
              <a:rPr lang="en-US" sz="2400" dirty="0" err="1"/>
              <a:t>Sadigh</a:t>
            </a:r>
            <a:endParaRPr lang="en-US" sz="2400" dirty="0"/>
          </a:p>
          <a:p>
            <a:r>
              <a:rPr lang="en-US" sz="2400" dirty="0"/>
              <a:t>Stanford, CS</a:t>
            </a:r>
          </a:p>
          <a:p>
            <a:r>
              <a:rPr lang="en-US" sz="2400" dirty="0">
                <a:hlinkClick r:id="rId3"/>
              </a:rPr>
              <a:t>https://stanford-iliad.github.io/pdfs/publications/sadigh2016planning.pdf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086800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C4F8F-8F4D-4A38-AA54-7CC69062D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81768-6712-4A50-9E9F-A0FE5E5A2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Once autonomous vehicles are readily available, should it be illegal for humans to drive?</a:t>
            </a:r>
          </a:p>
        </p:txBody>
      </p:sp>
    </p:spTree>
    <p:extLst>
      <p:ext uri="{BB962C8B-B14F-4D97-AF65-F5344CB8AC3E}">
        <p14:creationId xmlns:p14="http://schemas.microsoft.com/office/powerpoint/2010/main" val="2380509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Intelligent Agents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From first lecture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75105" y="1883410"/>
            <a:ext cx="9723163" cy="42370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387" lvl="1"/>
            <a:r>
              <a:rPr lang="en-US" sz="2800" dirty="0"/>
              <a:t>Candy Grab</a:t>
            </a:r>
          </a:p>
          <a:p>
            <a:pPr marL="1219170" lvl="1" indent="-685783">
              <a:buFont typeface="+mj-lt"/>
              <a:buAutoNum type="alphaUcPeriod"/>
            </a:pPr>
            <a:r>
              <a:rPr lang="en-US" sz="2800" dirty="0"/>
              <a:t>11 pieces on the table</a:t>
            </a:r>
          </a:p>
          <a:p>
            <a:pPr marL="1219170" lvl="1" indent="-685783">
              <a:buFont typeface="+mj-lt"/>
              <a:buAutoNum type="alphaUcPeriod"/>
            </a:pPr>
            <a:r>
              <a:rPr lang="en-US" sz="2800" dirty="0"/>
              <a:t>Take turns taking either 1 or 2 pieces</a:t>
            </a:r>
          </a:p>
          <a:p>
            <a:pPr marL="1219170" lvl="1" indent="-685783">
              <a:buFont typeface="+mj-lt"/>
              <a:buAutoNum type="alphaUcPeriod"/>
            </a:pPr>
            <a:r>
              <a:rPr lang="en-US" sz="2800" dirty="0"/>
              <a:t>Person that takes the last piece wins!</a:t>
            </a:r>
            <a:endParaRPr lang="en-US" sz="2800" dirty="0">
              <a:sym typeface="Wingdings"/>
            </a:endParaRPr>
          </a:p>
          <a:p>
            <a:pPr marL="800100" lvl="1" indent="-342900">
              <a:buFont typeface="Wingdings" charset="2"/>
              <a:buChar char="§"/>
            </a:pPr>
            <a:endParaRPr lang="en-US" dirty="0"/>
          </a:p>
          <a:p>
            <a:r>
              <a:rPr lang="en-US" dirty="0">
                <a:latin typeface="Courier New"/>
                <a:cs typeface="Courier New"/>
              </a:rPr>
              <a:t>	class Agent</a:t>
            </a:r>
          </a:p>
          <a:p>
            <a:r>
              <a:rPr lang="en-US" dirty="0">
                <a:latin typeface="Courier New"/>
                <a:cs typeface="Courier New"/>
              </a:rPr>
              <a:t>		function </a:t>
            </a:r>
            <a:r>
              <a:rPr lang="en-US" b="1" dirty="0" err="1">
                <a:latin typeface="Courier New"/>
                <a:cs typeface="Courier New"/>
              </a:rPr>
              <a:t>getAction</a:t>
            </a:r>
            <a:r>
              <a:rPr lang="en-US" dirty="0">
                <a:latin typeface="Courier New"/>
                <a:cs typeface="Courier New"/>
              </a:rPr>
              <a:t>(state)</a:t>
            </a:r>
          </a:p>
          <a:p>
            <a:r>
              <a:rPr lang="en-US" dirty="0">
                <a:latin typeface="Courier New"/>
                <a:cs typeface="Courier New"/>
              </a:rPr>
              <a:t>			return action</a:t>
            </a:r>
          </a:p>
          <a:p>
            <a:pPr marL="800100" lvl="1" indent="-342900">
              <a:buFont typeface="Wingdings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9154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786EAAC-4350-4CED-81F4-5BF8D5C5C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776" y="2209657"/>
            <a:ext cx="5934225" cy="33257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116647" y="2128207"/>
            <a:ext cx="3075354" cy="37889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0082" t="-602" r="7436" b="602"/>
          <a:stretch/>
        </p:blipFill>
        <p:spPr>
          <a:xfrm>
            <a:off x="3128862" y="2179928"/>
            <a:ext cx="2478513" cy="27632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Narrow A.I.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4997" y="2186473"/>
            <a:ext cx="2483004" cy="27796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74319" y="4943186"/>
            <a:ext cx="4316119" cy="5922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https://cdn-images-1.medium.com/max/1600/1*ZPSF6ifu1rIj-NwWlpH3kw.jpeg">
            <a:extLst>
              <a:ext uri="{FF2B5EF4-FFF2-40B4-BE49-F238E27FC236}">
                <a16:creationId xmlns:a16="http://schemas.microsoft.com/office/drawing/2014/main" id="{14827EC4-B2B2-4CA3-8918-663CA1271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8" r="8435"/>
          <a:stretch/>
        </p:blipFill>
        <p:spPr bwMode="auto">
          <a:xfrm>
            <a:off x="342026" y="2516650"/>
            <a:ext cx="2483006" cy="220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3535" y="5297619"/>
            <a:ext cx="123505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+mj-lt"/>
              </a:rPr>
              <a:t>Images:</a:t>
            </a:r>
          </a:p>
          <a:p>
            <a:r>
              <a:rPr lang="en-US" dirty="0">
                <a:hlinkClick r:id="rId6"/>
              </a:rPr>
              <a:t>https://medium.com/@turalt/ai-isnt-biased-we-are-b74ec94d1698</a:t>
            </a:r>
            <a:endParaRPr lang="en-US" sz="1800" dirty="0">
              <a:solidFill>
                <a:schemeClr val="tx1"/>
              </a:solidFill>
              <a:latin typeface="+mj-lt"/>
            </a:endParaRPr>
          </a:p>
          <a:p>
            <a:r>
              <a:rPr lang="en-US" dirty="0">
                <a:hlinkClick r:id="rId7"/>
              </a:rPr>
              <a:t>http://futureoflife.org/2016/09/20/podcast-what-is-nuclear-risk/</a:t>
            </a:r>
            <a:endParaRPr lang="en-US" dirty="0"/>
          </a:p>
          <a:p>
            <a:r>
              <a:rPr lang="en-US" sz="1800" dirty="0">
                <a:solidFill>
                  <a:schemeClr val="tx1"/>
                </a:solidFill>
                <a:latin typeface="+mj-lt"/>
                <a:hlinkClick r:id="rId8"/>
              </a:rPr>
              <a:t>https://electrek.co/2016/09/25/tesla-model-s-crashes-into-gym-driver-claims-autonomous-acceleration-tesla-says-drivers-fault/</a:t>
            </a:r>
            <a:endParaRPr lang="en-US" sz="1800" dirty="0">
              <a:solidFill>
                <a:schemeClr val="tx1"/>
              </a:solidFill>
              <a:latin typeface="+mj-lt"/>
            </a:endParaRPr>
          </a:p>
          <a:p>
            <a:r>
              <a:rPr lang="en-US" dirty="0">
                <a:hlinkClick r:id="rId9"/>
              </a:rPr>
              <a:t>http://ot.to/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7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in the News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52099" y="1549990"/>
            <a:ext cx="11678392" cy="475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Nov. 5, 2017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9" y="2471813"/>
            <a:ext cx="4054436" cy="63150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80058" y="5268686"/>
            <a:ext cx="113102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https://</a:t>
            </a:r>
            <a:r>
              <a:rPr lang="en-US" sz="2400" dirty="0" err="1"/>
              <a:t>mobile.nytimes.com</a:t>
            </a:r>
            <a:r>
              <a:rPr lang="en-US" sz="2400" dirty="0"/>
              <a:t>/2017/11/05/technology/machine-learning-artificial-intelligence-</a:t>
            </a:r>
            <a:r>
              <a:rPr lang="en-US" sz="2400" dirty="0" err="1"/>
              <a:t>ai.html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99" y="3195622"/>
            <a:ext cx="81280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3259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Should we worry about future A.I.?</a:t>
            </a:r>
          </a:p>
        </p:txBody>
      </p:sp>
      <p:sp>
        <p:nvSpPr>
          <p:cNvPr id="4" name="Chevron 3"/>
          <p:cNvSpPr/>
          <p:nvPr/>
        </p:nvSpPr>
        <p:spPr>
          <a:xfrm>
            <a:off x="2435277" y="1964961"/>
            <a:ext cx="3581400" cy="1371600"/>
          </a:xfrm>
          <a:prstGeom prst="chevron">
            <a:avLst>
              <a:gd name="adj" fmla="val 4890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Weak AI</a:t>
            </a:r>
          </a:p>
        </p:txBody>
      </p:sp>
      <p:sp>
        <p:nvSpPr>
          <p:cNvPr id="5" name="Chevron 4"/>
          <p:cNvSpPr/>
          <p:nvPr/>
        </p:nvSpPr>
        <p:spPr>
          <a:xfrm>
            <a:off x="6629400" y="1981200"/>
            <a:ext cx="3581400" cy="1371600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Strong AI</a:t>
            </a:r>
          </a:p>
        </p:txBody>
      </p:sp>
      <p:sp>
        <p:nvSpPr>
          <p:cNvPr id="6" name="Chevron 5"/>
          <p:cNvSpPr/>
          <p:nvPr/>
        </p:nvSpPr>
        <p:spPr>
          <a:xfrm>
            <a:off x="5749977" y="1964961"/>
            <a:ext cx="1181100" cy="1371600"/>
          </a:xfrm>
          <a:prstGeom prst="chevron">
            <a:avLst>
              <a:gd name="adj" fmla="val 60153"/>
            </a:avLst>
          </a:prstGeom>
          <a:solidFill>
            <a:srgbClr val="C0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C00000"/>
              </a:solidFill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3654477" y="1295400"/>
            <a:ext cx="4724400" cy="685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rgbClr val="C00000"/>
                </a:solidFill>
              </a:rPr>
              <a:t>Singularity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2435277" y="3468035"/>
            <a:ext cx="3314700" cy="114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charset="2"/>
              <a:buChar char="§"/>
            </a:pPr>
            <a:r>
              <a:rPr lang="en-US" dirty="0"/>
              <a:t>Narrow AI</a:t>
            </a:r>
          </a:p>
          <a:p>
            <a:pPr fontAlgn="auto">
              <a:spcAft>
                <a:spcPts val="0"/>
              </a:spcAft>
              <a:buFont typeface="Wingdings" charset="2"/>
              <a:buChar char="§"/>
            </a:pPr>
            <a:r>
              <a:rPr lang="en-US" dirty="0"/>
              <a:t>Limited number of applications</a:t>
            </a:r>
          </a:p>
          <a:p>
            <a:pPr fontAlgn="auto">
              <a:spcAft>
                <a:spcPts val="0"/>
              </a:spcAft>
              <a:buFont typeface="Wingdings" charset="2"/>
              <a:buChar char="§"/>
            </a:pPr>
            <a:endParaRPr lang="en-US" dirty="0"/>
          </a:p>
          <a:p>
            <a:pPr fontAlgn="auto">
              <a:spcAft>
                <a:spcPts val="0"/>
              </a:spcAft>
              <a:buFont typeface="Wingdings" charset="2"/>
              <a:buChar char="§"/>
            </a:pPr>
            <a:endParaRPr lang="en-US" dirty="0"/>
          </a:p>
          <a:p>
            <a:pPr marL="911225" lvl="1" indent="-457200" fontAlgn="auto">
              <a:spcAft>
                <a:spcPts val="0"/>
              </a:spcAft>
              <a:buFont typeface="Wingdings" charset="2"/>
              <a:buChar char="§"/>
            </a:pPr>
            <a:endParaRPr lang="en-US" sz="3200" dirty="0"/>
          </a:p>
          <a:p>
            <a:pPr lvl="1" fontAlgn="auto">
              <a:spcAft>
                <a:spcPts val="0"/>
              </a:spcAft>
              <a:buFont typeface="Wingdings" charset="2"/>
              <a:buChar char="§"/>
            </a:pPr>
            <a:endParaRPr lang="en-US" sz="3200" dirty="0"/>
          </a:p>
        </p:txBody>
      </p:sp>
      <p:sp>
        <p:nvSpPr>
          <p:cNvPr id="14" name="Content Placeholder 4"/>
          <p:cNvSpPr txBox="1">
            <a:spLocks/>
          </p:cNvSpPr>
          <p:nvPr/>
        </p:nvSpPr>
        <p:spPr>
          <a:xfrm>
            <a:off x="6705600" y="3467102"/>
            <a:ext cx="4267200" cy="30860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charset="2"/>
              <a:buChar char="§"/>
            </a:pPr>
            <a:r>
              <a:rPr lang="en-US" dirty="0"/>
              <a:t>Artificial General Intelligence (AGI)</a:t>
            </a:r>
          </a:p>
          <a:p>
            <a:pPr fontAlgn="auto">
              <a:spcAft>
                <a:spcPts val="0"/>
              </a:spcAft>
              <a:buFont typeface="Wingdings" charset="2"/>
              <a:buChar char="§"/>
            </a:pPr>
            <a:r>
              <a:rPr lang="en-US" dirty="0"/>
              <a:t>Recursive self-improvement</a:t>
            </a:r>
          </a:p>
          <a:p>
            <a:pPr fontAlgn="auto">
              <a:spcAft>
                <a:spcPts val="0"/>
              </a:spcAft>
              <a:buFont typeface="Wingdings" charset="2"/>
              <a:buChar char="§"/>
            </a:pPr>
            <a:r>
              <a:rPr lang="en-US" dirty="0"/>
              <a:t>Beyond human control</a:t>
            </a:r>
          </a:p>
          <a:p>
            <a:pPr fontAlgn="auto">
              <a:spcAft>
                <a:spcPts val="0"/>
              </a:spcAft>
              <a:buFont typeface="Wingdings" charset="2"/>
              <a:buChar char="§"/>
            </a:pPr>
            <a:endParaRPr lang="en-US" dirty="0"/>
          </a:p>
          <a:p>
            <a:pPr marL="911225" lvl="1" indent="-457200" fontAlgn="auto">
              <a:spcAft>
                <a:spcPts val="0"/>
              </a:spcAft>
              <a:buFont typeface="Wingdings" charset="2"/>
              <a:buChar char="§"/>
            </a:pPr>
            <a:endParaRPr lang="en-US" sz="3200" dirty="0"/>
          </a:p>
          <a:p>
            <a:pPr lvl="1" fontAlgn="auto">
              <a:spcAft>
                <a:spcPts val="0"/>
              </a:spcAft>
              <a:buFont typeface="Wingdings" charset="2"/>
              <a:buChar char="§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763218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Should we worry about future A.I.?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motivates agents?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05880" y="1858422"/>
            <a:ext cx="4149187" cy="3492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Candy grab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Ana: “taking 2 makes it 8”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Bob: “taking 1 makes it 7” 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Ana: “taking 2 makes it 5”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Bob: “taking 2 makes it 3”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Ana: “taking 1 makes it 2”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Bob: “taking 2 makes it 0” </a:t>
            </a:r>
          </a:p>
          <a:p>
            <a:pPr lvl="2"/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I WIN!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605" y="2107542"/>
            <a:ext cx="2659297" cy="2994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4919" y="2107542"/>
            <a:ext cx="3064933" cy="22987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444919" y="4715795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44919" y="4715795"/>
            <a:ext cx="1550622" cy="304800"/>
          </a:xfrm>
          <a:prstGeom prst="rect">
            <a:avLst/>
          </a:prstGeom>
          <a:gradFill>
            <a:gsLst>
              <a:gs pos="0">
                <a:srgbClr val="00B050"/>
              </a:gs>
              <a:gs pos="85000">
                <a:srgbClr val="5BC450"/>
              </a:gs>
              <a:gs pos="90000">
                <a:srgbClr val="6CC850"/>
              </a:gs>
              <a:gs pos="100000">
                <a:srgbClr val="92D050"/>
              </a:gs>
            </a:gsLst>
          </a:gradFill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284882" y="4537417"/>
            <a:ext cx="1413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B050"/>
                </a:solidFill>
                <a:latin typeface="CMU Serif Roman"/>
                <a:cs typeface="CMU Serif Roman"/>
              </a:rPr>
              <a:t>CAT</a:t>
            </a:r>
            <a:endParaRPr lang="en-US" sz="3600" b="1" dirty="0">
              <a:solidFill>
                <a:srgbClr val="00B050"/>
              </a:solidFill>
              <a:latin typeface="CMU Serif Roman"/>
              <a:cs typeface="CMU Serif Roman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9995541" y="5183748"/>
            <a:ext cx="271515" cy="0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9220230" y="5346902"/>
            <a:ext cx="865142" cy="863599"/>
          </a:xfrm>
          <a:prstGeom prst="straightConnector1">
            <a:avLst/>
          </a:prstGeom>
          <a:ln w="152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921578" y="1092530"/>
            <a:ext cx="902484" cy="884645"/>
          </a:xfrm>
          <a:prstGeom prst="straightConnector1">
            <a:avLst/>
          </a:prstGeom>
          <a:ln w="152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1903661" y="5020595"/>
            <a:ext cx="686618" cy="943386"/>
          </a:xfrm>
          <a:prstGeom prst="straightConnector1">
            <a:avLst/>
          </a:prstGeom>
          <a:ln w="152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784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Should we worry about future A.I.?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678022"/>
          </a:xfrm>
        </p:spPr>
        <p:txBody>
          <a:bodyPr>
            <a:normAutofit/>
          </a:bodyPr>
          <a:lstStyle/>
          <a:p>
            <a:r>
              <a:rPr lang="en-US" dirty="0"/>
              <a:t>Question: What is the specific motivation behind these techniques?</a:t>
            </a:r>
          </a:p>
          <a:p>
            <a:endParaRPr lang="en-US" dirty="0"/>
          </a:p>
          <a:p>
            <a:pPr marL="457200" indent="-457200" fontAlgn="ctr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Search</a:t>
            </a:r>
          </a:p>
          <a:p>
            <a:pPr marL="457200" indent="-457200" fontAlgn="ctr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Logical inference</a:t>
            </a:r>
          </a:p>
          <a:p>
            <a:pPr marL="457200" indent="-457200" fontAlgn="ctr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Linear programming</a:t>
            </a:r>
          </a:p>
          <a:p>
            <a:pPr marL="457200" indent="-457200" fontAlgn="ctr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RL</a:t>
            </a:r>
          </a:p>
          <a:p>
            <a:pPr marL="457200" indent="-457200" fontAlgn="ctr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Inference Bayes nets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5209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Should we worry about future A.I.?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Question: What motivation could cause problems?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692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Should we worry about future A.I.?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Stuart Russell, UC Berkeley </a:t>
            </a:r>
            <a:r>
              <a:rPr lang="en-US" dirty="0">
                <a:hlinkClick r:id="rId2"/>
              </a:rPr>
              <a:t>Center for Human-Compatible AI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585" y="1844234"/>
            <a:ext cx="7993935" cy="40024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0057" y="6185911"/>
            <a:ext cx="107700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https://</a:t>
            </a:r>
            <a:r>
              <a:rPr lang="en-US" sz="2400" dirty="0" err="1"/>
              <a:t>www.ted.com</a:t>
            </a:r>
            <a:r>
              <a:rPr lang="en-US" sz="2400" dirty="0"/>
              <a:t>/talks/</a:t>
            </a:r>
            <a:r>
              <a:rPr lang="en-US" sz="2400" dirty="0" err="1"/>
              <a:t>stuart_russell_how_ai_might_make_us_better_people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111028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16000" y="1720291"/>
            <a:ext cx="10972800" cy="4052455"/>
          </a:xfrm>
        </p:spPr>
        <p:txBody>
          <a:bodyPr>
            <a:normAutofit lnSpcReduction="10000"/>
          </a:bodyPr>
          <a:lstStyle/>
          <a:p>
            <a:pPr marL="24378" indent="0">
              <a:buNone/>
            </a:pPr>
            <a:r>
              <a:rPr lang="en-US" dirty="0"/>
              <a:t>1. The robot’s only objective is to maximize the realization of human values</a:t>
            </a:r>
          </a:p>
          <a:p>
            <a:pPr marL="24378" indent="0">
              <a:buNone/>
            </a:pPr>
            <a:r>
              <a:rPr lang="en-US" dirty="0"/>
              <a:t>2. The robot is initially uncertain about what those values are</a:t>
            </a:r>
          </a:p>
          <a:p>
            <a:pPr marL="24378" indent="0">
              <a:buNone/>
            </a:pPr>
            <a:r>
              <a:rPr lang="en-US" dirty="0"/>
              <a:t>3. The best source of information about human values is human behavior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simple ideas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328945-30C2-884C-A131-E2D746BE42E7}"/>
              </a:ext>
            </a:extLst>
          </p:cNvPr>
          <p:cNvSpPr txBox="1"/>
          <p:nvPr/>
        </p:nvSpPr>
        <p:spPr>
          <a:xfrm>
            <a:off x="195943" y="6243536"/>
            <a:ext cx="3528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Slides: Stuart Russell, IJCAI 2017</a:t>
            </a:r>
          </a:p>
        </p:txBody>
      </p:sp>
    </p:spTree>
    <p:extLst>
      <p:ext uri="{BB962C8B-B14F-4D97-AF65-F5344CB8AC3E}">
        <p14:creationId xmlns:p14="http://schemas.microsoft.com/office/powerpoint/2010/main" val="196644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 rot="900000">
            <a:off x="2052670" y="3523063"/>
            <a:ext cx="992124" cy="992124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6"/>
            <a:endParaRPr lang="en-US" sz="240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5" name="Oval 4"/>
          <p:cNvSpPr/>
          <p:nvPr/>
        </p:nvSpPr>
        <p:spPr>
          <a:xfrm rot="20700000">
            <a:off x="8482299" y="3523063"/>
            <a:ext cx="992124" cy="992124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6"/>
            <a:endParaRPr lang="en-US" sz="240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6" name="Oval 5"/>
          <p:cNvSpPr/>
          <p:nvPr/>
        </p:nvSpPr>
        <p:spPr>
          <a:xfrm>
            <a:off x="5315701" y="1637762"/>
            <a:ext cx="992124" cy="992124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6"/>
            <a:endParaRPr lang="en-US" sz="2400">
              <a:solidFill>
                <a:prstClr val="white"/>
              </a:solidFill>
              <a:latin typeface="Palatino Linotype"/>
            </a:endParaRPr>
          </a:p>
        </p:txBody>
      </p:sp>
      <p:cxnSp>
        <p:nvCxnSpPr>
          <p:cNvPr id="8" name="Straight Connector 7"/>
          <p:cNvCxnSpPr>
            <a:stCxn id="4" idx="7"/>
            <a:endCxn id="6" idx="3"/>
          </p:cNvCxnSpPr>
          <p:nvPr/>
        </p:nvCxnSpPr>
        <p:spPr>
          <a:xfrm flipV="1">
            <a:off x="2978334" y="2484592"/>
            <a:ext cx="2482660" cy="1286501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endCxn id="5" idx="1"/>
          </p:cNvCxnSpPr>
          <p:nvPr/>
        </p:nvCxnSpPr>
        <p:spPr>
          <a:xfrm>
            <a:off x="6147492" y="2484594"/>
            <a:ext cx="2401267" cy="128650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87746" y="4860591"/>
            <a:ext cx="2977097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906"/>
            <a:r>
              <a:rPr lang="en-US" sz="2667" dirty="0">
                <a:solidFill>
                  <a:prstClr val="white"/>
                </a:solidFill>
                <a:latin typeface="Palatino Linotype"/>
              </a:rPr>
              <a:t>Human </a:t>
            </a:r>
            <a:r>
              <a:rPr lang="en-US" sz="2667" dirty="0" err="1">
                <a:solidFill>
                  <a:prstClr val="white"/>
                </a:solidFill>
                <a:latin typeface="Palatino Linotype"/>
              </a:rPr>
              <a:t>behaviour</a:t>
            </a:r>
            <a:endParaRPr lang="en-US" sz="2667" dirty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25063" y="4860591"/>
            <a:ext cx="3121367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906"/>
            <a:r>
              <a:rPr lang="en-US" sz="2667" dirty="0">
                <a:solidFill>
                  <a:prstClr val="white"/>
                </a:solidFill>
                <a:latin typeface="Palatino Linotype"/>
              </a:rPr>
              <a:t>Machine </a:t>
            </a:r>
            <a:r>
              <a:rPr lang="en-US" sz="2667" dirty="0" err="1">
                <a:solidFill>
                  <a:prstClr val="white"/>
                </a:solidFill>
                <a:latin typeface="Palatino Linotype"/>
              </a:rPr>
              <a:t>behaviour</a:t>
            </a:r>
            <a:endParaRPr lang="en-US" sz="2667" dirty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21341" y="972156"/>
            <a:ext cx="2767681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906"/>
            <a:r>
              <a:rPr lang="en-US" sz="2667" dirty="0">
                <a:solidFill>
                  <a:prstClr val="white"/>
                </a:solidFill>
                <a:latin typeface="Palatino Linotype"/>
              </a:rPr>
              <a:t>Human objective</a:t>
            </a: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0" y="66341"/>
            <a:ext cx="12192000" cy="914400"/>
          </a:xfrm>
        </p:spPr>
        <p:txBody>
          <a:bodyPr/>
          <a:lstStyle/>
          <a:p>
            <a:r>
              <a:rPr lang="en-US" sz="5333" dirty="0"/>
              <a:t>AIMA 1,2,3: objective given to machine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BD8554-7989-9842-B5BE-CD175F659FB9}"/>
              </a:ext>
            </a:extLst>
          </p:cNvPr>
          <p:cNvSpPr txBox="1"/>
          <p:nvPr/>
        </p:nvSpPr>
        <p:spPr>
          <a:xfrm>
            <a:off x="195943" y="6243536"/>
            <a:ext cx="3528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Slides: Stuart Russell, IJCAI 2017</a:t>
            </a:r>
          </a:p>
        </p:txBody>
      </p:sp>
    </p:spTree>
    <p:extLst>
      <p:ext uri="{BB962C8B-B14F-4D97-AF65-F5344CB8AC3E}">
        <p14:creationId xmlns:p14="http://schemas.microsoft.com/office/powerpoint/2010/main" val="38743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 rot="900000">
            <a:off x="2052670" y="3523063"/>
            <a:ext cx="992124" cy="992124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6"/>
            <a:endParaRPr lang="en-US" sz="240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5" name="Oval 4"/>
          <p:cNvSpPr/>
          <p:nvPr/>
        </p:nvSpPr>
        <p:spPr>
          <a:xfrm rot="20700000">
            <a:off x="8482299" y="3523063"/>
            <a:ext cx="992124" cy="992124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6"/>
            <a:endParaRPr lang="en-US" sz="240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6" name="Oval 5"/>
          <p:cNvSpPr/>
          <p:nvPr/>
        </p:nvSpPr>
        <p:spPr>
          <a:xfrm>
            <a:off x="5315701" y="1637762"/>
            <a:ext cx="992124" cy="992124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6"/>
            <a:endParaRPr lang="en-US" sz="2400">
              <a:solidFill>
                <a:prstClr val="white"/>
              </a:solidFill>
              <a:latin typeface="Palatino Linotype"/>
            </a:endParaRPr>
          </a:p>
        </p:txBody>
      </p:sp>
      <p:cxnSp>
        <p:nvCxnSpPr>
          <p:cNvPr id="8" name="Straight Connector 7"/>
          <p:cNvCxnSpPr>
            <a:stCxn id="4" idx="7"/>
            <a:endCxn id="6" idx="3"/>
          </p:cNvCxnSpPr>
          <p:nvPr/>
        </p:nvCxnSpPr>
        <p:spPr>
          <a:xfrm flipV="1">
            <a:off x="2978334" y="2484592"/>
            <a:ext cx="2482660" cy="1286501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endCxn id="5" idx="1"/>
          </p:cNvCxnSpPr>
          <p:nvPr/>
        </p:nvCxnSpPr>
        <p:spPr>
          <a:xfrm>
            <a:off x="6147492" y="2484594"/>
            <a:ext cx="2401267" cy="128650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87746" y="4860591"/>
            <a:ext cx="2977097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906"/>
            <a:r>
              <a:rPr lang="en-US" sz="2667" dirty="0">
                <a:solidFill>
                  <a:prstClr val="white"/>
                </a:solidFill>
                <a:latin typeface="Palatino Linotype"/>
              </a:rPr>
              <a:t>Human </a:t>
            </a:r>
            <a:r>
              <a:rPr lang="en-US" sz="2667" dirty="0" err="1">
                <a:solidFill>
                  <a:prstClr val="white"/>
                </a:solidFill>
                <a:latin typeface="Palatino Linotype"/>
              </a:rPr>
              <a:t>behaviour</a:t>
            </a:r>
            <a:endParaRPr lang="en-US" sz="2667" dirty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25063" y="4860591"/>
            <a:ext cx="3121367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906"/>
            <a:r>
              <a:rPr lang="en-US" sz="2667" dirty="0">
                <a:solidFill>
                  <a:prstClr val="white"/>
                </a:solidFill>
                <a:latin typeface="Palatino Linotype"/>
              </a:rPr>
              <a:t>Machine </a:t>
            </a:r>
            <a:r>
              <a:rPr lang="en-US" sz="2667" dirty="0" err="1">
                <a:solidFill>
                  <a:prstClr val="white"/>
                </a:solidFill>
                <a:latin typeface="Palatino Linotype"/>
              </a:rPr>
              <a:t>behaviour</a:t>
            </a:r>
            <a:endParaRPr lang="en-US" sz="2667" dirty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21341" y="972156"/>
            <a:ext cx="2767681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906"/>
            <a:r>
              <a:rPr lang="en-US" sz="2667" dirty="0">
                <a:solidFill>
                  <a:prstClr val="white"/>
                </a:solidFill>
                <a:latin typeface="Palatino Linotype"/>
              </a:rPr>
              <a:t>Human objective</a:t>
            </a:r>
          </a:p>
        </p:txBody>
      </p:sp>
      <p:sp>
        <p:nvSpPr>
          <p:cNvPr id="15" name="Oval 14"/>
          <p:cNvSpPr/>
          <p:nvPr/>
        </p:nvSpPr>
        <p:spPr>
          <a:xfrm>
            <a:off x="862318" y="3088943"/>
            <a:ext cx="9845801" cy="1834368"/>
          </a:xfrm>
          <a:prstGeom prst="ellipse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6"/>
            <a:endParaRPr lang="en-US" sz="240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/>
          </p:nvPr>
        </p:nvSpPr>
        <p:spPr>
          <a:xfrm>
            <a:off x="0" y="66341"/>
            <a:ext cx="12192000" cy="914400"/>
          </a:xfrm>
        </p:spPr>
        <p:txBody>
          <a:bodyPr/>
          <a:lstStyle/>
          <a:p>
            <a:r>
              <a:rPr lang="en-US" sz="5333" dirty="0"/>
              <a:t>AIMA 4: objective is a latent variable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E4CEE8-28AA-274C-9AF3-5FC7C59057E3}"/>
              </a:ext>
            </a:extLst>
          </p:cNvPr>
          <p:cNvSpPr txBox="1"/>
          <p:nvPr/>
        </p:nvSpPr>
        <p:spPr>
          <a:xfrm>
            <a:off x="195943" y="6243536"/>
            <a:ext cx="3528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Slides: Stuart Russell, IJCAI 2017</a:t>
            </a:r>
          </a:p>
        </p:txBody>
      </p:sp>
    </p:spTree>
    <p:extLst>
      <p:ext uri="{BB962C8B-B14F-4D97-AF65-F5344CB8AC3E}">
        <p14:creationId xmlns:p14="http://schemas.microsoft.com/office/powerpoint/2010/main" val="112657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Three “Intelligent” Agents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52099" y="1641499"/>
            <a:ext cx="10794668" cy="4687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Which agent code is the most “intelligent”?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BF9D6A76-4FB6-4605-B787-4BFC81D6501A}"/>
              </a:ext>
            </a:extLst>
          </p:cNvPr>
          <p:cNvSpPr txBox="1">
            <a:spLocks/>
          </p:cNvSpPr>
          <p:nvPr/>
        </p:nvSpPr>
        <p:spPr>
          <a:xfrm>
            <a:off x="425939" y="220785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0000"/>
                </a:solidFill>
              </a:rPr>
              <a:t>Piazza Poll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8353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19200" y="1295417"/>
            <a:ext cx="10769600" cy="434339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 robot, given an objective, has an incentive to disable its own off-switch</a:t>
            </a:r>
          </a:p>
          <a:p>
            <a:pPr marL="511941" lvl="1" indent="0">
              <a:buNone/>
            </a:pPr>
            <a:r>
              <a:rPr lang="en-US" dirty="0"/>
              <a:t>(You can’t fetch the coffee if you’re dead)</a:t>
            </a:r>
          </a:p>
          <a:p>
            <a:r>
              <a:rPr lang="en-US" dirty="0"/>
              <a:t>How can we prevent this?</a:t>
            </a:r>
          </a:p>
          <a:p>
            <a:r>
              <a:rPr lang="en-US" dirty="0"/>
              <a:t>Answer: robot must allow for </a:t>
            </a:r>
            <a:r>
              <a:rPr lang="en-US" b="1" i="1" dirty="0"/>
              <a:t>uncertainty</a:t>
            </a:r>
            <a:r>
              <a:rPr lang="en-US" dirty="0"/>
              <a:t> about the true human objective</a:t>
            </a:r>
          </a:p>
          <a:p>
            <a:pPr lvl="1"/>
            <a:r>
              <a:rPr lang="en-US" dirty="0"/>
              <a:t>The human will only switch off the robot if that leads to better outcomes for the true human objective</a:t>
            </a:r>
          </a:p>
          <a:p>
            <a:pPr lvl="1"/>
            <a:r>
              <a:rPr lang="en-US" dirty="0"/>
              <a:t>Theorem: it’s </a:t>
            </a:r>
            <a:r>
              <a:rPr lang="en-US" b="1" i="1" dirty="0">
                <a:solidFill>
                  <a:srgbClr val="FFFF00"/>
                </a:solidFill>
              </a:rPr>
              <a:t>in the robot’s interest </a:t>
            </a:r>
            <a:r>
              <a:rPr lang="en-US" dirty="0"/>
              <a:t>to allow it</a:t>
            </a:r>
          </a:p>
          <a:p>
            <a:pPr lvl="1"/>
            <a:r>
              <a:rPr lang="en-US" dirty="0"/>
              <a:t>Theorem: Such a robot is </a:t>
            </a:r>
            <a:r>
              <a:rPr lang="en-US" b="1" i="1" dirty="0">
                <a:solidFill>
                  <a:srgbClr val="FFFF00"/>
                </a:solidFill>
              </a:rPr>
              <a:t>provably beneficial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94080" y="152400"/>
            <a:ext cx="10058400" cy="914400"/>
          </a:xfrm>
        </p:spPr>
        <p:txBody>
          <a:bodyPr/>
          <a:lstStyle/>
          <a:p>
            <a:r>
              <a:rPr lang="en-US" dirty="0"/>
              <a:t>The off-switch problem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ADF128-9F92-ED43-99D9-F893A179767F}"/>
              </a:ext>
            </a:extLst>
          </p:cNvPr>
          <p:cNvSpPr txBox="1"/>
          <p:nvPr/>
        </p:nvSpPr>
        <p:spPr>
          <a:xfrm>
            <a:off x="195943" y="6243536"/>
            <a:ext cx="7951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Slides: Stuart Russell, IJCAI 2017, with work by Dylan Hadfield-</a:t>
            </a:r>
            <a:r>
              <a:rPr lang="en-US" dirty="0" err="1"/>
              <a:t>Menell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79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Off-switch model</a:t>
            </a:r>
          </a:p>
        </p:txBody>
      </p:sp>
      <p:sp>
        <p:nvSpPr>
          <p:cNvPr id="5" name="Rectangle 4"/>
          <p:cNvSpPr/>
          <p:nvPr/>
        </p:nvSpPr>
        <p:spPr>
          <a:xfrm>
            <a:off x="6073202" y="1313133"/>
            <a:ext cx="502380" cy="376785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/>
          <a:p>
            <a:pPr algn="ctr" defTabSz="1218906"/>
            <a:endParaRPr lang="en-US" sz="240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73202" y="2582073"/>
            <a:ext cx="502380" cy="376785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/>
          <a:p>
            <a:pPr algn="ctr" defTabSz="1218906"/>
            <a:endParaRPr lang="en-US" sz="240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73202" y="3851013"/>
            <a:ext cx="502380" cy="376785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/>
          <a:p>
            <a:pPr algn="ctr" defTabSz="1218906"/>
            <a:endParaRPr lang="en-US" sz="2400">
              <a:solidFill>
                <a:prstClr val="white"/>
              </a:solidFill>
              <a:latin typeface="Palatino Linotype"/>
            </a:endParaRPr>
          </a:p>
        </p:txBody>
      </p:sp>
      <p:cxnSp>
        <p:nvCxnSpPr>
          <p:cNvPr id="8" name="Straight Connector 7"/>
          <p:cNvCxnSpPr>
            <a:stCxn id="5" idx="2"/>
          </p:cNvCxnSpPr>
          <p:nvPr/>
        </p:nvCxnSpPr>
        <p:spPr>
          <a:xfrm flipH="1">
            <a:off x="4863766" y="1689914"/>
            <a:ext cx="1460621" cy="8921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5" idx="2"/>
            <a:endCxn id="6" idx="0"/>
          </p:cNvCxnSpPr>
          <p:nvPr/>
        </p:nvCxnSpPr>
        <p:spPr>
          <a:xfrm>
            <a:off x="6324387" y="1689914"/>
            <a:ext cx="0" cy="8921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324387" y="1689914"/>
            <a:ext cx="1460621" cy="8921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863766" y="4227794"/>
            <a:ext cx="1460621" cy="8921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324387" y="2958854"/>
            <a:ext cx="0" cy="8921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324387" y="2958854"/>
            <a:ext cx="1460621" cy="8921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085167" y="1243396"/>
            <a:ext cx="468985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defTabSz="1218906"/>
            <a:r>
              <a:rPr lang="en-US" sz="2400" b="1" dirty="0">
                <a:solidFill>
                  <a:prstClr val="black"/>
                </a:solidFill>
                <a:latin typeface="Times New Roman"/>
                <a:cs typeface="Times New Roman"/>
              </a:rPr>
              <a:t>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85167" y="3816647"/>
            <a:ext cx="468985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defTabSz="1218906"/>
            <a:r>
              <a:rPr lang="en-US" sz="2400" b="1" dirty="0">
                <a:solidFill>
                  <a:prstClr val="black"/>
                </a:solidFill>
                <a:latin typeface="Times New Roman"/>
                <a:cs typeface="Times New Roman"/>
              </a:rPr>
              <a:t>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01929" y="2540254"/>
            <a:ext cx="485015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defTabSz="1218906"/>
            <a:r>
              <a:rPr lang="en-US" sz="2400" b="1" dirty="0">
                <a:solidFill>
                  <a:prstClr val="black"/>
                </a:solidFill>
                <a:latin typeface="Times New Roman"/>
                <a:cs typeface="Times New Roman"/>
              </a:rPr>
              <a:t>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19394" y="3079344"/>
            <a:ext cx="366392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defTabSz="1218906"/>
            <a:r>
              <a:rPr lang="en-US" sz="2400" i="1" dirty="0">
                <a:solidFill>
                  <a:prstClr val="white"/>
                </a:solidFill>
                <a:latin typeface="Times New Roman"/>
                <a:cs typeface="Times New Roman"/>
              </a:rPr>
              <a:t>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87232" y="1805436"/>
            <a:ext cx="366392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defTabSz="1218906"/>
            <a:r>
              <a:rPr lang="en-US" sz="2400" i="1" dirty="0">
                <a:solidFill>
                  <a:prstClr val="white"/>
                </a:solidFill>
                <a:latin typeface="Times New Roman"/>
                <a:cs typeface="Times New Roman"/>
              </a:rPr>
              <a:t>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70187" y="1805436"/>
            <a:ext cx="400055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defTabSz="1218906"/>
            <a:r>
              <a:rPr lang="en-US" sz="2400" i="1" dirty="0">
                <a:solidFill>
                  <a:prstClr val="white"/>
                </a:solidFill>
                <a:latin typeface="Times New Roman"/>
                <a:cs typeface="Times New Roman"/>
              </a:rP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70187" y="4380606"/>
            <a:ext cx="400055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defTabSz="1218906"/>
            <a:r>
              <a:rPr lang="en-US" sz="2400" i="1" dirty="0">
                <a:solidFill>
                  <a:prstClr val="white"/>
                </a:solidFill>
                <a:latin typeface="Times New Roman"/>
                <a:cs typeface="Times New Roman"/>
              </a:rP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92558" y="5041007"/>
            <a:ext cx="1155070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defTabSz="1218906"/>
            <a:r>
              <a:rPr lang="en-US" sz="2400" i="1" dirty="0">
                <a:solidFill>
                  <a:prstClr val="white"/>
                </a:solidFill>
                <a:latin typeface="Times New Roman"/>
                <a:cs typeface="Times New Roman"/>
              </a:rPr>
              <a:t>U</a:t>
            </a:r>
            <a:r>
              <a:rPr lang="en-US" sz="2400" dirty="0">
                <a:solidFill>
                  <a:prstClr val="white"/>
                </a:solidFill>
                <a:latin typeface="Times New Roman"/>
                <a:cs typeface="Times New Roman"/>
              </a:rPr>
              <a:t> = </a:t>
            </a:r>
            <a:r>
              <a:rPr lang="en-US" sz="2400" i="1" dirty="0" err="1">
                <a:solidFill>
                  <a:prstClr val="white"/>
                </a:solidFill>
                <a:latin typeface="Times New Roman"/>
                <a:cs typeface="Times New Roman"/>
              </a:rPr>
              <a:t>U</a:t>
            </a:r>
            <a:r>
              <a:rPr lang="en-US" sz="3200" i="1" baseline="-25000" dirty="0" err="1">
                <a:solidFill>
                  <a:prstClr val="white"/>
                </a:solidFill>
                <a:latin typeface="Times New Roman"/>
                <a:cs typeface="Times New Roman"/>
              </a:rPr>
              <a:t>a</a:t>
            </a:r>
            <a:endParaRPr lang="en-US" sz="3200" i="1" baseline="-25000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92558" y="2525399"/>
            <a:ext cx="1155070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defTabSz="1218906"/>
            <a:r>
              <a:rPr lang="en-US" sz="2400" i="1" dirty="0">
                <a:solidFill>
                  <a:prstClr val="white"/>
                </a:solidFill>
                <a:latin typeface="Times New Roman"/>
                <a:cs typeface="Times New Roman"/>
              </a:rPr>
              <a:t>U</a:t>
            </a:r>
            <a:r>
              <a:rPr lang="en-US" sz="2400" dirty="0">
                <a:solidFill>
                  <a:prstClr val="white"/>
                </a:solidFill>
                <a:latin typeface="Times New Roman"/>
                <a:cs typeface="Times New Roman"/>
              </a:rPr>
              <a:t> = </a:t>
            </a:r>
            <a:r>
              <a:rPr lang="en-US" sz="2400" i="1" dirty="0" err="1">
                <a:solidFill>
                  <a:prstClr val="white"/>
                </a:solidFill>
                <a:latin typeface="Times New Roman"/>
                <a:cs typeface="Times New Roman"/>
              </a:rPr>
              <a:t>U</a:t>
            </a:r>
            <a:r>
              <a:rPr lang="en-US" sz="3200" i="1" baseline="-25000" dirty="0" err="1">
                <a:solidFill>
                  <a:prstClr val="white"/>
                </a:solidFill>
                <a:latin typeface="Times New Roman"/>
                <a:cs typeface="Times New Roman"/>
              </a:rPr>
              <a:t>a</a:t>
            </a:r>
            <a:endParaRPr lang="en-US" sz="3200" i="1" baseline="-25000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09290" y="2525398"/>
            <a:ext cx="949886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defTabSz="1218906"/>
            <a:r>
              <a:rPr lang="en-US" sz="2400" i="1" dirty="0">
                <a:solidFill>
                  <a:prstClr val="white"/>
                </a:solidFill>
                <a:latin typeface="Times New Roman"/>
                <a:cs typeface="Times New Roman"/>
              </a:rPr>
              <a:t>U</a:t>
            </a:r>
            <a:r>
              <a:rPr lang="en-US" sz="2400" dirty="0">
                <a:solidFill>
                  <a:prstClr val="white"/>
                </a:solidFill>
                <a:latin typeface="Times New Roman"/>
                <a:cs typeface="Times New Roman"/>
              </a:rPr>
              <a:t> = 0</a:t>
            </a:r>
            <a:endParaRPr lang="en-US" sz="3200" i="1" baseline="-25000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09290" y="3771952"/>
            <a:ext cx="949886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defTabSz="1218906"/>
            <a:r>
              <a:rPr lang="en-US" sz="2400" i="1" dirty="0">
                <a:solidFill>
                  <a:prstClr val="white"/>
                </a:solidFill>
                <a:latin typeface="Times New Roman"/>
                <a:cs typeface="Times New Roman"/>
              </a:rPr>
              <a:t>U</a:t>
            </a:r>
            <a:r>
              <a:rPr lang="en-US" sz="2400" dirty="0">
                <a:solidFill>
                  <a:prstClr val="white"/>
                </a:solidFill>
                <a:latin typeface="Times New Roman"/>
                <a:cs typeface="Times New Roman"/>
              </a:rPr>
              <a:t> = 0</a:t>
            </a:r>
            <a:endParaRPr lang="en-US" sz="3200" i="1" baseline="-25000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97138" y="3079344"/>
            <a:ext cx="662947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defTabSz="1218906"/>
            <a:r>
              <a:rPr lang="en-US" sz="2400" dirty="0">
                <a:solidFill>
                  <a:prstClr val="white"/>
                </a:solidFill>
                <a:latin typeface="Palatino Linotype"/>
                <a:sym typeface="Symbol"/>
              </a:rPr>
              <a:t></a:t>
            </a:r>
            <a:r>
              <a:rPr lang="en-US" sz="2400" dirty="0">
                <a:solidFill>
                  <a:prstClr val="white"/>
                </a:solidFill>
                <a:latin typeface="Palatino Linotype"/>
              </a:rPr>
              <a:t> </a:t>
            </a:r>
            <a:r>
              <a:rPr lang="en-US" sz="2400" i="1" dirty="0">
                <a:solidFill>
                  <a:prstClr val="white"/>
                </a:solidFill>
                <a:latin typeface="Times New Roman"/>
                <a:cs typeface="Times New Roman"/>
              </a:rPr>
              <a:t>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95618" y="2156066"/>
            <a:ext cx="810424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defTabSz="1218906"/>
            <a:r>
              <a:rPr lang="en-US" sz="2400" i="1" dirty="0">
                <a:solidFill>
                  <a:prstClr val="white"/>
                </a:solidFill>
                <a:latin typeface="Times New Roman"/>
                <a:cs typeface="Times New Roman"/>
              </a:rPr>
              <a:t>w</a:t>
            </a:r>
            <a:r>
              <a:rPr lang="en-US" sz="2400" dirty="0">
                <a:solidFill>
                  <a:prstClr val="white"/>
                </a:solidFill>
                <a:latin typeface="Times New Roman"/>
                <a:cs typeface="Times New Roman"/>
              </a:rPr>
              <a:t>(</a:t>
            </a:r>
            <a:r>
              <a:rPr lang="en-US" sz="2400" i="1" dirty="0">
                <a:solidFill>
                  <a:prstClr val="white"/>
                </a:solidFill>
                <a:latin typeface="Times New Roman"/>
                <a:cs typeface="Times New Roman"/>
              </a:rPr>
              <a:t>a</a:t>
            </a:r>
            <a:r>
              <a:rPr lang="en-US" sz="2400" dirty="0">
                <a:solidFill>
                  <a:prstClr val="white"/>
                </a:solidFill>
                <a:latin typeface="Times New Roman"/>
                <a:cs typeface="Times New Roman"/>
              </a:rPr>
              <a:t>)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292556" y="5652100"/>
            <a:ext cx="4309780" cy="615527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defTabSz="1218906"/>
            <a:r>
              <a:rPr lang="en-US" sz="3200" i="1" dirty="0">
                <a:solidFill>
                  <a:prstClr val="white"/>
                </a:solidFill>
                <a:latin typeface="Times New Roman"/>
                <a:cs typeface="Times New Roman"/>
              </a:rPr>
              <a:t>w</a:t>
            </a:r>
            <a:r>
              <a:rPr lang="en-US" sz="3200" dirty="0">
                <a:solidFill>
                  <a:prstClr val="white"/>
                </a:solidFill>
                <a:latin typeface="Times New Roman"/>
                <a:cs typeface="Times New Roman"/>
              </a:rPr>
              <a:t>(</a:t>
            </a:r>
            <a:r>
              <a:rPr lang="en-US" sz="3200" i="1" dirty="0">
                <a:solidFill>
                  <a:prstClr val="white"/>
                </a:solidFill>
                <a:latin typeface="Times New Roman"/>
                <a:cs typeface="Times New Roman"/>
              </a:rPr>
              <a:t>a</a:t>
            </a:r>
            <a:r>
              <a:rPr lang="en-US" sz="3200" dirty="0">
                <a:solidFill>
                  <a:prstClr val="white"/>
                </a:solidFill>
                <a:latin typeface="Times New Roman"/>
                <a:cs typeface="Times New Roman"/>
              </a:rPr>
              <a:t>)</a:t>
            </a:r>
            <a:r>
              <a:rPr lang="en-US" sz="3200" dirty="0">
                <a:solidFill>
                  <a:prstClr val="white"/>
                </a:solidFill>
                <a:latin typeface="Palatino Linotype"/>
              </a:rPr>
              <a:t> preferred to </a:t>
            </a:r>
            <a:r>
              <a:rPr lang="en-US" sz="3200" i="1" dirty="0">
                <a:solidFill>
                  <a:prstClr val="white"/>
                </a:solidFill>
                <a:latin typeface="Palatino Linotype"/>
              </a:rPr>
              <a:t>a</a:t>
            </a:r>
            <a:r>
              <a:rPr lang="en-US" sz="3200" dirty="0">
                <a:solidFill>
                  <a:prstClr val="white"/>
                </a:solidFill>
                <a:latin typeface="Palatino Linotype"/>
              </a:rPr>
              <a:t> or </a:t>
            </a:r>
            <a:r>
              <a:rPr lang="en-US" sz="3200" i="1" dirty="0">
                <a:solidFill>
                  <a:prstClr val="white"/>
                </a:solidFill>
                <a:latin typeface="Palatino Linotype"/>
              </a:rPr>
              <a:t>s</a:t>
            </a:r>
            <a:endParaRPr lang="en-US" sz="32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2355358" y="2055338"/>
            <a:ext cx="1937199" cy="910919"/>
            <a:chOff x="6725720" y="1373938"/>
            <a:chExt cx="2038097" cy="1042072"/>
          </a:xfrm>
        </p:grpSpPr>
        <p:cxnSp>
          <p:nvCxnSpPr>
            <p:cNvPr id="4" name="Straight Arrow Connector 3"/>
            <p:cNvCxnSpPr/>
            <p:nvPr/>
          </p:nvCxnSpPr>
          <p:spPr>
            <a:xfrm>
              <a:off x="6725720" y="2416010"/>
              <a:ext cx="2038097" cy="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Freeform 54"/>
            <p:cNvSpPr/>
            <p:nvPr/>
          </p:nvSpPr>
          <p:spPr>
            <a:xfrm>
              <a:off x="6788578" y="1732821"/>
              <a:ext cx="1836764" cy="666484"/>
            </a:xfrm>
            <a:custGeom>
              <a:avLst/>
              <a:gdLst>
                <a:gd name="connsiteX0" fmla="*/ 0 w 1836764"/>
                <a:gd name="connsiteY0" fmla="*/ 662347 h 666484"/>
                <a:gd name="connsiteX1" fmla="*/ 335086 w 1836764"/>
                <a:gd name="connsiteY1" fmla="*/ 604433 h 666484"/>
                <a:gd name="connsiteX2" fmla="*/ 500560 w 1836764"/>
                <a:gd name="connsiteY2" fmla="*/ 443101 h 666484"/>
                <a:gd name="connsiteX3" fmla="*/ 591571 w 1836764"/>
                <a:gd name="connsiteY3" fmla="*/ 244538 h 666484"/>
                <a:gd name="connsiteX4" fmla="*/ 632939 w 1836764"/>
                <a:gd name="connsiteY4" fmla="*/ 141120 h 666484"/>
                <a:gd name="connsiteX5" fmla="*/ 694992 w 1836764"/>
                <a:gd name="connsiteY5" fmla="*/ 50112 h 666484"/>
                <a:gd name="connsiteX6" fmla="*/ 761182 w 1836764"/>
                <a:gd name="connsiteY6" fmla="*/ 12881 h 666484"/>
                <a:gd name="connsiteX7" fmla="*/ 839782 w 1836764"/>
                <a:gd name="connsiteY7" fmla="*/ 471 h 666484"/>
                <a:gd name="connsiteX8" fmla="*/ 910108 w 1836764"/>
                <a:gd name="connsiteY8" fmla="*/ 8745 h 666484"/>
                <a:gd name="connsiteX9" fmla="*/ 992846 w 1836764"/>
                <a:gd name="connsiteY9" fmla="*/ 62522 h 666484"/>
                <a:gd name="connsiteX10" fmla="*/ 1063172 w 1836764"/>
                <a:gd name="connsiteY10" fmla="*/ 174214 h 666484"/>
                <a:gd name="connsiteX11" fmla="*/ 1121088 w 1836764"/>
                <a:gd name="connsiteY11" fmla="*/ 335546 h 666484"/>
                <a:gd name="connsiteX12" fmla="*/ 1220373 w 1836764"/>
                <a:gd name="connsiteY12" fmla="*/ 492742 h 666484"/>
                <a:gd name="connsiteX13" fmla="*/ 1348615 w 1836764"/>
                <a:gd name="connsiteY13" fmla="*/ 596160 h 666484"/>
                <a:gd name="connsiteX14" fmla="*/ 1460310 w 1836764"/>
                <a:gd name="connsiteY14" fmla="*/ 645800 h 666484"/>
                <a:gd name="connsiteX15" fmla="*/ 1836764 w 1836764"/>
                <a:gd name="connsiteY15" fmla="*/ 666484 h 666484"/>
                <a:gd name="connsiteX16" fmla="*/ 1836764 w 1836764"/>
                <a:gd name="connsiteY16" fmla="*/ 666484 h 666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36764" h="666484">
                  <a:moveTo>
                    <a:pt x="0" y="662347"/>
                  </a:moveTo>
                  <a:cubicBezTo>
                    <a:pt x="125829" y="651660"/>
                    <a:pt x="251659" y="640974"/>
                    <a:pt x="335086" y="604433"/>
                  </a:cubicBezTo>
                  <a:cubicBezTo>
                    <a:pt x="418513" y="567892"/>
                    <a:pt x="457813" y="503083"/>
                    <a:pt x="500560" y="443101"/>
                  </a:cubicBezTo>
                  <a:cubicBezTo>
                    <a:pt x="543307" y="383119"/>
                    <a:pt x="569508" y="294868"/>
                    <a:pt x="591571" y="244538"/>
                  </a:cubicBezTo>
                  <a:cubicBezTo>
                    <a:pt x="613634" y="194208"/>
                    <a:pt x="615702" y="173524"/>
                    <a:pt x="632939" y="141120"/>
                  </a:cubicBezTo>
                  <a:cubicBezTo>
                    <a:pt x="650176" y="108716"/>
                    <a:pt x="673618" y="71485"/>
                    <a:pt x="694992" y="50112"/>
                  </a:cubicBezTo>
                  <a:cubicBezTo>
                    <a:pt x="716366" y="28739"/>
                    <a:pt x="737050" y="21154"/>
                    <a:pt x="761182" y="12881"/>
                  </a:cubicBezTo>
                  <a:cubicBezTo>
                    <a:pt x="785314" y="4608"/>
                    <a:pt x="814961" y="1160"/>
                    <a:pt x="839782" y="471"/>
                  </a:cubicBezTo>
                  <a:cubicBezTo>
                    <a:pt x="864603" y="-218"/>
                    <a:pt x="884597" y="-1597"/>
                    <a:pt x="910108" y="8745"/>
                  </a:cubicBezTo>
                  <a:cubicBezTo>
                    <a:pt x="935619" y="19087"/>
                    <a:pt x="967335" y="34944"/>
                    <a:pt x="992846" y="62522"/>
                  </a:cubicBezTo>
                  <a:cubicBezTo>
                    <a:pt x="1018357" y="90100"/>
                    <a:pt x="1041798" y="128710"/>
                    <a:pt x="1063172" y="174214"/>
                  </a:cubicBezTo>
                  <a:cubicBezTo>
                    <a:pt x="1084546" y="219718"/>
                    <a:pt x="1094888" y="282458"/>
                    <a:pt x="1121088" y="335546"/>
                  </a:cubicBezTo>
                  <a:cubicBezTo>
                    <a:pt x="1147288" y="388634"/>
                    <a:pt x="1182452" y="449306"/>
                    <a:pt x="1220373" y="492742"/>
                  </a:cubicBezTo>
                  <a:cubicBezTo>
                    <a:pt x="1258294" y="536178"/>
                    <a:pt x="1308626" y="570650"/>
                    <a:pt x="1348615" y="596160"/>
                  </a:cubicBezTo>
                  <a:cubicBezTo>
                    <a:pt x="1388604" y="621670"/>
                    <a:pt x="1378952" y="634079"/>
                    <a:pt x="1460310" y="645800"/>
                  </a:cubicBezTo>
                  <a:lnTo>
                    <a:pt x="1836764" y="666484"/>
                  </a:lnTo>
                  <a:lnTo>
                    <a:pt x="1836764" y="666484"/>
                  </a:lnTo>
                </a:path>
              </a:pathLst>
            </a:custGeom>
            <a:pattFill prst="wdUpDiag">
              <a:fgClr>
                <a:prstClr val="black"/>
              </a:fgClr>
              <a:bgClr>
                <a:prstClr val="white"/>
              </a:bgClr>
            </a:pattFill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8906"/>
              <a:endParaRPr lang="en-US" sz="2400" dirty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latin typeface="Palatino Linotype"/>
              </a:endParaRPr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 flipV="1">
              <a:off x="7539127" y="1373938"/>
              <a:ext cx="0" cy="1022267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2339347" y="4585550"/>
            <a:ext cx="1953209" cy="910919"/>
            <a:chOff x="6121416" y="2245630"/>
            <a:chExt cx="2054942" cy="1042072"/>
          </a:xfrm>
        </p:grpSpPr>
        <p:cxnSp>
          <p:nvCxnSpPr>
            <p:cNvPr id="58" name="Straight Arrow Connector 57"/>
            <p:cNvCxnSpPr/>
            <p:nvPr/>
          </p:nvCxnSpPr>
          <p:spPr>
            <a:xfrm>
              <a:off x="6138261" y="3287702"/>
              <a:ext cx="2038097" cy="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Freeform 58"/>
            <p:cNvSpPr/>
            <p:nvPr/>
          </p:nvSpPr>
          <p:spPr>
            <a:xfrm>
              <a:off x="6201119" y="2604513"/>
              <a:ext cx="1836764" cy="666484"/>
            </a:xfrm>
            <a:custGeom>
              <a:avLst/>
              <a:gdLst>
                <a:gd name="connsiteX0" fmla="*/ 0 w 1836764"/>
                <a:gd name="connsiteY0" fmla="*/ 662347 h 666484"/>
                <a:gd name="connsiteX1" fmla="*/ 335086 w 1836764"/>
                <a:gd name="connsiteY1" fmla="*/ 604433 h 666484"/>
                <a:gd name="connsiteX2" fmla="*/ 500560 w 1836764"/>
                <a:gd name="connsiteY2" fmla="*/ 443101 h 666484"/>
                <a:gd name="connsiteX3" fmla="*/ 591571 w 1836764"/>
                <a:gd name="connsiteY3" fmla="*/ 244538 h 666484"/>
                <a:gd name="connsiteX4" fmla="*/ 632939 w 1836764"/>
                <a:gd name="connsiteY4" fmla="*/ 141120 h 666484"/>
                <a:gd name="connsiteX5" fmla="*/ 694992 w 1836764"/>
                <a:gd name="connsiteY5" fmla="*/ 50112 h 666484"/>
                <a:gd name="connsiteX6" fmla="*/ 761182 w 1836764"/>
                <a:gd name="connsiteY6" fmla="*/ 12881 h 666484"/>
                <a:gd name="connsiteX7" fmla="*/ 839782 w 1836764"/>
                <a:gd name="connsiteY7" fmla="*/ 471 h 666484"/>
                <a:gd name="connsiteX8" fmla="*/ 910108 w 1836764"/>
                <a:gd name="connsiteY8" fmla="*/ 8745 h 666484"/>
                <a:gd name="connsiteX9" fmla="*/ 992846 w 1836764"/>
                <a:gd name="connsiteY9" fmla="*/ 62522 h 666484"/>
                <a:gd name="connsiteX10" fmla="*/ 1063172 w 1836764"/>
                <a:gd name="connsiteY10" fmla="*/ 174214 h 666484"/>
                <a:gd name="connsiteX11" fmla="*/ 1121088 w 1836764"/>
                <a:gd name="connsiteY11" fmla="*/ 335546 h 666484"/>
                <a:gd name="connsiteX12" fmla="*/ 1220373 w 1836764"/>
                <a:gd name="connsiteY12" fmla="*/ 492742 h 666484"/>
                <a:gd name="connsiteX13" fmla="*/ 1348615 w 1836764"/>
                <a:gd name="connsiteY13" fmla="*/ 596160 h 666484"/>
                <a:gd name="connsiteX14" fmla="*/ 1460310 w 1836764"/>
                <a:gd name="connsiteY14" fmla="*/ 645800 h 666484"/>
                <a:gd name="connsiteX15" fmla="*/ 1836764 w 1836764"/>
                <a:gd name="connsiteY15" fmla="*/ 666484 h 666484"/>
                <a:gd name="connsiteX16" fmla="*/ 1836764 w 1836764"/>
                <a:gd name="connsiteY16" fmla="*/ 666484 h 666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36764" h="666484">
                  <a:moveTo>
                    <a:pt x="0" y="662347"/>
                  </a:moveTo>
                  <a:cubicBezTo>
                    <a:pt x="125829" y="651660"/>
                    <a:pt x="251659" y="640974"/>
                    <a:pt x="335086" y="604433"/>
                  </a:cubicBezTo>
                  <a:cubicBezTo>
                    <a:pt x="418513" y="567892"/>
                    <a:pt x="457813" y="503083"/>
                    <a:pt x="500560" y="443101"/>
                  </a:cubicBezTo>
                  <a:cubicBezTo>
                    <a:pt x="543307" y="383119"/>
                    <a:pt x="569508" y="294868"/>
                    <a:pt x="591571" y="244538"/>
                  </a:cubicBezTo>
                  <a:cubicBezTo>
                    <a:pt x="613634" y="194208"/>
                    <a:pt x="615702" y="173524"/>
                    <a:pt x="632939" y="141120"/>
                  </a:cubicBezTo>
                  <a:cubicBezTo>
                    <a:pt x="650176" y="108716"/>
                    <a:pt x="673618" y="71485"/>
                    <a:pt x="694992" y="50112"/>
                  </a:cubicBezTo>
                  <a:cubicBezTo>
                    <a:pt x="716366" y="28739"/>
                    <a:pt x="737050" y="21154"/>
                    <a:pt x="761182" y="12881"/>
                  </a:cubicBezTo>
                  <a:cubicBezTo>
                    <a:pt x="785314" y="4608"/>
                    <a:pt x="814961" y="1160"/>
                    <a:pt x="839782" y="471"/>
                  </a:cubicBezTo>
                  <a:cubicBezTo>
                    <a:pt x="864603" y="-218"/>
                    <a:pt x="884597" y="-1597"/>
                    <a:pt x="910108" y="8745"/>
                  </a:cubicBezTo>
                  <a:cubicBezTo>
                    <a:pt x="935619" y="19087"/>
                    <a:pt x="967335" y="34944"/>
                    <a:pt x="992846" y="62522"/>
                  </a:cubicBezTo>
                  <a:cubicBezTo>
                    <a:pt x="1018357" y="90100"/>
                    <a:pt x="1041798" y="128710"/>
                    <a:pt x="1063172" y="174214"/>
                  </a:cubicBezTo>
                  <a:cubicBezTo>
                    <a:pt x="1084546" y="219718"/>
                    <a:pt x="1094888" y="282458"/>
                    <a:pt x="1121088" y="335546"/>
                  </a:cubicBezTo>
                  <a:cubicBezTo>
                    <a:pt x="1147288" y="388634"/>
                    <a:pt x="1182452" y="449306"/>
                    <a:pt x="1220373" y="492742"/>
                  </a:cubicBezTo>
                  <a:cubicBezTo>
                    <a:pt x="1258294" y="536178"/>
                    <a:pt x="1308626" y="570650"/>
                    <a:pt x="1348615" y="596160"/>
                  </a:cubicBezTo>
                  <a:cubicBezTo>
                    <a:pt x="1388604" y="621670"/>
                    <a:pt x="1378952" y="634079"/>
                    <a:pt x="1460310" y="645800"/>
                  </a:cubicBezTo>
                  <a:lnTo>
                    <a:pt x="1836764" y="666484"/>
                  </a:lnTo>
                  <a:lnTo>
                    <a:pt x="1836764" y="666484"/>
                  </a:lnTo>
                </a:path>
              </a:pathLst>
            </a:custGeom>
            <a:pattFill prst="wdUpDiag">
              <a:fgClr>
                <a:prstClr val="black"/>
              </a:fgClr>
              <a:bgClr>
                <a:prstClr val="white"/>
              </a:bgClr>
            </a:pattFill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8906"/>
              <a:endParaRPr lang="en-US" sz="240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latin typeface="Palatino Linotype"/>
              </a:endParaRPr>
            </a:p>
          </p:txBody>
        </p:sp>
        <p:cxnSp>
          <p:nvCxnSpPr>
            <p:cNvPr id="60" name="Straight Arrow Connector 59"/>
            <p:cNvCxnSpPr/>
            <p:nvPr/>
          </p:nvCxnSpPr>
          <p:spPr>
            <a:xfrm flipV="1">
              <a:off x="6951668" y="2245630"/>
              <a:ext cx="0" cy="1022267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60"/>
            <p:cNvSpPr/>
            <p:nvPr/>
          </p:nvSpPr>
          <p:spPr>
            <a:xfrm>
              <a:off x="6121416" y="2566881"/>
              <a:ext cx="813407" cy="704022"/>
            </a:xfrm>
            <a:prstGeom prst="rect">
              <a:avLst/>
            </a:prstGeom>
            <a:solidFill>
              <a:srgbClr val="26234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l">
                <a:rot lat="0" lon="0" rev="198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906"/>
              <a:endParaRPr lang="en-US" sz="2400">
                <a:solidFill>
                  <a:prstClr val="white"/>
                </a:solidFill>
                <a:latin typeface="Palatino Linotype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617CE836-5312-6F4C-B96C-8A281BAA792F}"/>
              </a:ext>
            </a:extLst>
          </p:cNvPr>
          <p:cNvSpPr txBox="1"/>
          <p:nvPr/>
        </p:nvSpPr>
        <p:spPr>
          <a:xfrm>
            <a:off x="195943" y="6243536"/>
            <a:ext cx="7456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Slides: Stuart Russell, IJCAI 2017, with work by Dylan Hadfield-</a:t>
            </a:r>
            <a:r>
              <a:rPr lang="en-US" dirty="0" err="1"/>
              <a:t>Menell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47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5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BA93C-E5CF-4220-A86C-04386D7C9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</p:spPr>
        <p:txBody>
          <a:bodyPr/>
          <a:lstStyle/>
          <a:p>
            <a:r>
              <a:rPr lang="en-US"/>
              <a:t>Conclusion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A6A35F4-5CE0-4D9B-AF29-D4DA47AB4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2975" y="61990"/>
            <a:ext cx="11255433" cy="6734019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847E41-0A21-4837-92C1-A0137C631F67}"/>
              </a:ext>
            </a:extLst>
          </p:cNvPr>
          <p:cNvSpPr/>
          <p:nvPr/>
        </p:nvSpPr>
        <p:spPr>
          <a:xfrm>
            <a:off x="6136876" y="6046123"/>
            <a:ext cx="2072640" cy="554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939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52099" y="367131"/>
            <a:ext cx="10515600" cy="627812"/>
          </a:xfrm>
        </p:spPr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Thanks to Our Course Staff!!</a:t>
            </a:r>
          </a:p>
        </p:txBody>
      </p:sp>
      <p:sp>
        <p:nvSpPr>
          <p:cNvPr id="7186" name="AutoShape 27" descr="https://mail.google.com/mail/?attid=0.1&amp;disp=emb&amp;view=att&amp;th=131fd6676327baa7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/>
          <a:lstStyle/>
          <a:p>
            <a:endParaRPr lang="en-US" sz="2400">
              <a:latin typeface="Calibri"/>
              <a:cs typeface="Calibri"/>
            </a:endParaRPr>
          </a:p>
        </p:txBody>
      </p:sp>
      <p:sp>
        <p:nvSpPr>
          <p:cNvPr id="7187" name="AutoShape 29" descr="https://mail.google.com/mail/?attid=0.1&amp;disp=emb&amp;view=att&amp;th=131fd6676327baa7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/>
          <a:lstStyle/>
          <a:p>
            <a:endParaRPr lang="en-US" sz="2400">
              <a:latin typeface="Calibri"/>
              <a:cs typeface="Calibri"/>
            </a:endParaRPr>
          </a:p>
        </p:txBody>
      </p:sp>
      <p:pic>
        <p:nvPicPr>
          <p:cNvPr id="10249" name="Picture 9" descr="http://www.cs.berkeley.edu/~sgupta/Media/transparen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667" y="-182033"/>
            <a:ext cx="12700" cy="12700"/>
          </a:xfrm>
          <a:prstGeom prst="rect">
            <a:avLst/>
          </a:prstGeom>
          <a:noFill/>
        </p:spPr>
      </p:pic>
      <p:pic>
        <p:nvPicPr>
          <p:cNvPr id="10251" name="Picture 11" descr="http://www.cs.berkeley.edu/~sgupta/Media/transparen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667" y="-182033"/>
            <a:ext cx="12700" cy="12700"/>
          </a:xfrm>
          <a:prstGeom prst="rect">
            <a:avLst/>
          </a:prstGeom>
          <a:noFill/>
        </p:spPr>
      </p:pic>
      <p:pic>
        <p:nvPicPr>
          <p:cNvPr id="10253" name="Picture 13" descr="http://www.cs.berkeley.edu/~sgupta/Media/transparen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667" y="-182033"/>
            <a:ext cx="12700" cy="12700"/>
          </a:xfrm>
          <a:prstGeom prst="rect">
            <a:avLst/>
          </a:prstGeom>
          <a:noFill/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3C622B5-1772-48F4-B161-09EFFE3BD6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6" r="7431" b="38328"/>
          <a:stretch/>
        </p:blipFill>
        <p:spPr>
          <a:xfrm>
            <a:off x="5685168" y="1816490"/>
            <a:ext cx="1609344" cy="1613217"/>
          </a:xfrm>
          <a:prstGeom prst="rect">
            <a:avLst/>
          </a:prstGeom>
        </p:spPr>
      </p:pic>
      <p:pic>
        <p:nvPicPr>
          <p:cNvPr id="27" name="Picture 26" descr="A person standing on a beach&#10;&#10;Description automatically generated">
            <a:extLst>
              <a:ext uri="{FF2B5EF4-FFF2-40B4-BE49-F238E27FC236}">
                <a16:creationId xmlns:a16="http://schemas.microsoft.com/office/drawing/2014/main" id="{4FD48D74-F868-441B-AD55-881B8C76F8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7" t="6332" r="12175" b="20300"/>
          <a:stretch/>
        </p:blipFill>
        <p:spPr>
          <a:xfrm>
            <a:off x="7522703" y="4358058"/>
            <a:ext cx="1660533" cy="1609344"/>
          </a:xfrm>
          <a:prstGeom prst="rect">
            <a:avLst/>
          </a:prstGeom>
        </p:spPr>
      </p:pic>
      <p:pic>
        <p:nvPicPr>
          <p:cNvPr id="28" name="Picture 27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0DCE9D0C-3B5E-4F30-B24D-210FF9587D8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6" r="7325" b="9360"/>
          <a:stretch/>
        </p:blipFill>
        <p:spPr>
          <a:xfrm>
            <a:off x="3859407" y="4358058"/>
            <a:ext cx="1608688" cy="1609344"/>
          </a:xfrm>
          <a:prstGeom prst="rect">
            <a:avLst/>
          </a:prstGeom>
        </p:spPr>
      </p:pic>
      <p:sp>
        <p:nvSpPr>
          <p:cNvPr id="29" name="Text Box 19">
            <a:extLst>
              <a:ext uri="{FF2B5EF4-FFF2-40B4-BE49-F238E27FC236}">
                <a16:creationId xmlns:a16="http://schemas.microsoft.com/office/drawing/2014/main" id="{496769DC-F21C-4EE8-A565-F6E576BFB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100" y="1283024"/>
            <a:ext cx="2786936" cy="3375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67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Administrative Assistant</a:t>
            </a:r>
          </a:p>
          <a:p>
            <a:pPr>
              <a:spcBef>
                <a:spcPct val="50000"/>
              </a:spcBef>
            </a:pPr>
            <a:r>
              <a:rPr lang="en-US" sz="2667" dirty="0">
                <a:latin typeface="Calibri"/>
                <a:cs typeface="Calibri"/>
              </a:rPr>
              <a:t>Liv Zane</a:t>
            </a:r>
          </a:p>
          <a:p>
            <a:pPr>
              <a:spcBef>
                <a:spcPct val="50000"/>
              </a:spcBef>
            </a:pPr>
            <a:endParaRPr lang="en-US" sz="2667" dirty="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  <a:p>
            <a:pPr>
              <a:spcBef>
                <a:spcPct val="50000"/>
              </a:spcBef>
            </a:pPr>
            <a:r>
              <a:rPr lang="en-US" sz="2667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Videographer</a:t>
            </a:r>
          </a:p>
          <a:p>
            <a:pPr>
              <a:spcBef>
                <a:spcPct val="50000"/>
              </a:spcBef>
            </a:pPr>
            <a:r>
              <a:rPr lang="en-US" sz="2667" dirty="0">
                <a:latin typeface="Calibri"/>
                <a:cs typeface="Calibri"/>
              </a:rPr>
              <a:t>John Lombardo</a:t>
            </a:r>
          </a:p>
        </p:txBody>
      </p:sp>
      <p:sp>
        <p:nvSpPr>
          <p:cNvPr id="30" name="Text Box 14">
            <a:extLst>
              <a:ext uri="{FF2B5EF4-FFF2-40B4-BE49-F238E27FC236}">
                <a16:creationId xmlns:a16="http://schemas.microsoft.com/office/drawing/2014/main" id="{B597C4DD-27ED-489A-83AF-59192BBF7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6769" y="3429000"/>
            <a:ext cx="1359882" cy="74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33" dirty="0">
                <a:latin typeface="Calibri"/>
                <a:cs typeface="Calibri"/>
              </a:rPr>
              <a:t>Angela Yang</a:t>
            </a:r>
          </a:p>
        </p:txBody>
      </p:sp>
      <p:sp>
        <p:nvSpPr>
          <p:cNvPr id="31" name="Text Box 14">
            <a:extLst>
              <a:ext uri="{FF2B5EF4-FFF2-40B4-BE49-F238E27FC236}">
                <a16:creationId xmlns:a16="http://schemas.microsoft.com/office/drawing/2014/main" id="{51EFF17B-4E1C-4E41-A64D-7816488F0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9130" y="3428999"/>
            <a:ext cx="1615381" cy="74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33" dirty="0">
                <a:latin typeface="Calibri"/>
                <a:cs typeface="Calibri"/>
              </a:rPr>
              <a:t>Claire Wang </a:t>
            </a:r>
            <a:r>
              <a:rPr lang="en-US" sz="2133" dirty="0">
                <a:solidFill>
                  <a:schemeClr val="accent1"/>
                </a:solidFill>
                <a:latin typeface="Calibri"/>
                <a:cs typeface="Calibri"/>
              </a:rPr>
              <a:t>(Head TA)</a:t>
            </a:r>
          </a:p>
        </p:txBody>
      </p:sp>
      <p:sp>
        <p:nvSpPr>
          <p:cNvPr id="32" name="Text Box 14">
            <a:extLst>
              <a:ext uri="{FF2B5EF4-FFF2-40B4-BE49-F238E27FC236}">
                <a16:creationId xmlns:a16="http://schemas.microsoft.com/office/drawing/2014/main" id="{DC048988-66E4-4A3C-8222-A4604E9A2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029" y="3428998"/>
            <a:ext cx="1359882" cy="74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33" dirty="0">
                <a:latin typeface="Calibri"/>
                <a:cs typeface="Calibri"/>
              </a:rPr>
              <a:t>George Brown</a:t>
            </a:r>
          </a:p>
        </p:txBody>
      </p:sp>
      <p:sp>
        <p:nvSpPr>
          <p:cNvPr id="33" name="Text Box 14">
            <a:extLst>
              <a:ext uri="{FF2B5EF4-FFF2-40B4-BE49-F238E27FC236}">
                <a16:creationId xmlns:a16="http://schemas.microsoft.com/office/drawing/2014/main" id="{69B0731D-3C74-494B-BC9E-F8ABE5F8C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6772" y="3428998"/>
            <a:ext cx="1318729" cy="74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33" dirty="0">
                <a:latin typeface="Calibri"/>
                <a:cs typeface="Calibri"/>
              </a:rPr>
              <a:t>Michelle Ma</a:t>
            </a:r>
          </a:p>
        </p:txBody>
      </p:sp>
      <p:sp>
        <p:nvSpPr>
          <p:cNvPr id="34" name="Text Box 14">
            <a:extLst>
              <a:ext uri="{FF2B5EF4-FFF2-40B4-BE49-F238E27FC236}">
                <a16:creationId xmlns:a16="http://schemas.microsoft.com/office/drawing/2014/main" id="{2D384C55-D2BC-4720-AFBA-91B0D2E33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6769" y="5968035"/>
            <a:ext cx="1359882" cy="74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33" dirty="0">
                <a:cs typeface="Calibri"/>
              </a:rPr>
              <a:t>Sean Pereira</a:t>
            </a:r>
          </a:p>
        </p:txBody>
      </p:sp>
      <p:sp>
        <p:nvSpPr>
          <p:cNvPr id="35" name="Text Box 14">
            <a:extLst>
              <a:ext uri="{FF2B5EF4-FFF2-40B4-BE49-F238E27FC236}">
                <a16:creationId xmlns:a16="http://schemas.microsoft.com/office/drawing/2014/main" id="{A1C80457-A872-4874-B15F-46E824B4B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5457" y="5968034"/>
            <a:ext cx="1868766" cy="74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33" dirty="0" err="1">
                <a:latin typeface="Calibri"/>
                <a:cs typeface="Calibri"/>
              </a:rPr>
              <a:t>Chakara</a:t>
            </a:r>
            <a:r>
              <a:rPr lang="en-US" sz="2133" dirty="0">
                <a:latin typeface="Calibri"/>
                <a:cs typeface="Calibri"/>
              </a:rPr>
              <a:t> (Tian) </a:t>
            </a:r>
            <a:r>
              <a:rPr lang="en-US" sz="2133" dirty="0" err="1">
                <a:latin typeface="Calibri"/>
                <a:cs typeface="Calibri"/>
              </a:rPr>
              <a:t>Owarang</a:t>
            </a:r>
            <a:endParaRPr lang="en-US" sz="2133" dirty="0">
              <a:latin typeface="Calibri"/>
              <a:cs typeface="Calibri"/>
            </a:endParaRPr>
          </a:p>
        </p:txBody>
      </p:sp>
      <p:sp>
        <p:nvSpPr>
          <p:cNvPr id="36" name="Text Box 14">
            <a:extLst>
              <a:ext uri="{FF2B5EF4-FFF2-40B4-BE49-F238E27FC236}">
                <a16:creationId xmlns:a16="http://schemas.microsoft.com/office/drawing/2014/main" id="{68C564C5-6063-432D-9F7C-A8257AC3B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029" y="5968033"/>
            <a:ext cx="1359882" cy="74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33" dirty="0">
                <a:latin typeface="Calibri"/>
                <a:cs typeface="Calibri"/>
              </a:rPr>
              <a:t>Tina      Wu</a:t>
            </a:r>
          </a:p>
        </p:txBody>
      </p:sp>
      <p:sp>
        <p:nvSpPr>
          <p:cNvPr id="37" name="Text Box 14">
            <a:extLst>
              <a:ext uri="{FF2B5EF4-FFF2-40B4-BE49-F238E27FC236}">
                <a16:creationId xmlns:a16="http://schemas.microsoft.com/office/drawing/2014/main" id="{7529C42B-63E8-461E-A430-6F26A59E1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0492" y="5972922"/>
            <a:ext cx="976924" cy="74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33" dirty="0">
                <a:latin typeface="Calibri"/>
                <a:cs typeface="Calibri"/>
              </a:rPr>
              <a:t>Vicky Zeng</a:t>
            </a:r>
          </a:p>
        </p:txBody>
      </p:sp>
      <p:pic>
        <p:nvPicPr>
          <p:cNvPr id="38" name="Picture 37" descr="A person in a restaurant&#10;&#10;Description automatically generated">
            <a:extLst>
              <a:ext uri="{FF2B5EF4-FFF2-40B4-BE49-F238E27FC236}">
                <a16:creationId xmlns:a16="http://schemas.microsoft.com/office/drawing/2014/main" id="{AFC89733-C032-4A3F-AB93-1D873031D70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3" t="19757" r="13739" b="17466"/>
          <a:stretch/>
        </p:blipFill>
        <p:spPr>
          <a:xfrm>
            <a:off x="9429945" y="1808076"/>
            <a:ext cx="1654900" cy="160934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87C0464-B3B7-49DE-8616-DA2B648769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901" y="1816490"/>
            <a:ext cx="1612194" cy="161219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CA1C72F-536D-4F2B-ACF8-EA9F7D2F138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" t="28124" r="46218" b="22560"/>
          <a:stretch/>
        </p:blipFill>
        <p:spPr>
          <a:xfrm>
            <a:off x="7548297" y="1816648"/>
            <a:ext cx="1609344" cy="161187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9614893-CC18-4B67-9E41-CB319C43118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6762" r="12548" b="12503"/>
          <a:stretch/>
        </p:blipFill>
        <p:spPr>
          <a:xfrm>
            <a:off x="5679131" y="4358059"/>
            <a:ext cx="1615382" cy="160934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A61BC2C-10E1-4CF7-99CB-D0CDF438344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4" t="7539" r="4172" b="7539"/>
          <a:stretch/>
        </p:blipFill>
        <p:spPr>
          <a:xfrm>
            <a:off x="9458687" y="4358058"/>
            <a:ext cx="1609012" cy="1609344"/>
          </a:xfrm>
          <a:prstGeom prst="rect">
            <a:avLst/>
          </a:prstGeom>
        </p:spPr>
      </p:pic>
      <p:sp>
        <p:nvSpPr>
          <p:cNvPr id="43" name="Text Box 19">
            <a:extLst>
              <a:ext uri="{FF2B5EF4-FFF2-40B4-BE49-F238E27FC236}">
                <a16:creationId xmlns:a16="http://schemas.microsoft.com/office/drawing/2014/main" id="{8BCE9010-8BFF-4361-8B63-CAF5B1FC4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0338" y="1283657"/>
            <a:ext cx="5806831" cy="50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67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Teaching Assistants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Games </a:t>
            </a:r>
            <a:r>
              <a:rPr lang="mr-IN" dirty="0"/>
              <a:t>–</a:t>
            </a:r>
            <a:r>
              <a:rPr lang="en-US" dirty="0"/>
              <a:t> Three “Intelligent” Agents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A: Search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1068" y="1703322"/>
            <a:ext cx="6629400" cy="4800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6286" y="1474719"/>
            <a:ext cx="950067" cy="939020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4087" y="2389804"/>
            <a:ext cx="843999" cy="937776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6286" y="3303519"/>
            <a:ext cx="950067" cy="939020"/>
          </a:xfrm>
          <a:prstGeom prst="rect">
            <a:avLst/>
          </a:prstGeom>
          <a:noFill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4087" y="4218604"/>
            <a:ext cx="843999" cy="937776"/>
          </a:xfrm>
          <a:prstGeom prst="rect">
            <a:avLst/>
          </a:prstGeom>
          <a:noFill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7268" y="3455723"/>
            <a:ext cx="3006566" cy="27806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300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Games </a:t>
            </a:r>
            <a:r>
              <a:rPr lang="mr-IN" dirty="0"/>
              <a:t>–</a:t>
            </a:r>
            <a:r>
              <a:rPr lang="en-US" dirty="0"/>
              <a:t> Three “Intelligent” Agents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B: Encode the pattern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98841" y="1580179"/>
            <a:ext cx="3661317" cy="48320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urier"/>
                <a:cs typeface="Courier"/>
              </a:rPr>
              <a:t>10's </a:t>
            </a:r>
            <a:r>
              <a:rPr lang="en-US" sz="2800" dirty="0" err="1">
                <a:latin typeface="Courier"/>
                <a:cs typeface="Courier"/>
              </a:rPr>
              <a:t>value:Win</a:t>
            </a:r>
            <a:endParaRPr lang="en-US" sz="2800" dirty="0">
              <a:latin typeface="Courier"/>
              <a:cs typeface="Courier"/>
            </a:endParaRPr>
          </a:p>
          <a:p>
            <a:r>
              <a:rPr lang="en-US" sz="2800" dirty="0">
                <a:solidFill>
                  <a:srgbClr val="FF0000"/>
                </a:solidFill>
                <a:latin typeface="Courier"/>
                <a:cs typeface="Courier"/>
              </a:rPr>
              <a:t>9's </a:t>
            </a:r>
            <a:r>
              <a:rPr lang="en-US" sz="2800" dirty="0" err="1">
                <a:solidFill>
                  <a:srgbClr val="FF0000"/>
                </a:solidFill>
                <a:latin typeface="Courier"/>
                <a:cs typeface="Courier"/>
              </a:rPr>
              <a:t>value:Lose</a:t>
            </a:r>
            <a:endParaRPr lang="en-US" sz="2800" dirty="0">
              <a:solidFill>
                <a:srgbClr val="FF0000"/>
              </a:solidFill>
              <a:latin typeface="Courier"/>
              <a:cs typeface="Courier"/>
            </a:endParaRPr>
          </a:p>
          <a:p>
            <a:r>
              <a:rPr lang="en-US" sz="2800" dirty="0">
                <a:latin typeface="Courier"/>
                <a:cs typeface="Courier"/>
              </a:rPr>
              <a:t>8's </a:t>
            </a:r>
            <a:r>
              <a:rPr lang="en-US" sz="2800" dirty="0" err="1">
                <a:latin typeface="Courier"/>
                <a:cs typeface="Courier"/>
              </a:rPr>
              <a:t>value:Win</a:t>
            </a:r>
            <a:endParaRPr lang="en-US" sz="2800" dirty="0">
              <a:latin typeface="Courier"/>
              <a:cs typeface="Courier"/>
            </a:endParaRPr>
          </a:p>
          <a:p>
            <a:r>
              <a:rPr lang="en-US" sz="2800" dirty="0">
                <a:latin typeface="Courier"/>
                <a:cs typeface="Courier"/>
              </a:rPr>
              <a:t>7's </a:t>
            </a:r>
            <a:r>
              <a:rPr lang="en-US" sz="2800" dirty="0" err="1">
                <a:latin typeface="Courier"/>
                <a:cs typeface="Courier"/>
              </a:rPr>
              <a:t>value:Win</a:t>
            </a:r>
            <a:endParaRPr lang="en-US" sz="2800" dirty="0">
              <a:latin typeface="Courier"/>
              <a:cs typeface="Courier"/>
            </a:endParaRPr>
          </a:p>
          <a:p>
            <a:r>
              <a:rPr lang="en-US" sz="2800" dirty="0">
                <a:solidFill>
                  <a:srgbClr val="FF0000"/>
                </a:solidFill>
                <a:latin typeface="Courier"/>
                <a:cs typeface="Courier"/>
              </a:rPr>
              <a:t>6's </a:t>
            </a:r>
            <a:r>
              <a:rPr lang="en-US" sz="2800" dirty="0" err="1">
                <a:solidFill>
                  <a:srgbClr val="FF0000"/>
                </a:solidFill>
                <a:latin typeface="Courier"/>
                <a:cs typeface="Courier"/>
              </a:rPr>
              <a:t>value:Lose</a:t>
            </a:r>
            <a:endParaRPr lang="en-US" sz="2800" dirty="0">
              <a:solidFill>
                <a:srgbClr val="FF0000"/>
              </a:solidFill>
              <a:latin typeface="Courier"/>
              <a:cs typeface="Courier"/>
            </a:endParaRPr>
          </a:p>
          <a:p>
            <a:r>
              <a:rPr lang="en-US" sz="2800" dirty="0">
                <a:latin typeface="Courier"/>
                <a:cs typeface="Courier"/>
              </a:rPr>
              <a:t>5's </a:t>
            </a:r>
            <a:r>
              <a:rPr lang="en-US" sz="2800" dirty="0" err="1">
                <a:latin typeface="Courier"/>
                <a:cs typeface="Courier"/>
              </a:rPr>
              <a:t>value:Win</a:t>
            </a:r>
            <a:endParaRPr lang="en-US" sz="2800" dirty="0">
              <a:latin typeface="Courier"/>
              <a:cs typeface="Courier"/>
            </a:endParaRPr>
          </a:p>
          <a:p>
            <a:r>
              <a:rPr lang="en-US" sz="2800" dirty="0">
                <a:latin typeface="Courier"/>
                <a:cs typeface="Courier"/>
              </a:rPr>
              <a:t>4's </a:t>
            </a:r>
            <a:r>
              <a:rPr lang="en-US" sz="2800" dirty="0" err="1">
                <a:latin typeface="Courier"/>
                <a:cs typeface="Courier"/>
              </a:rPr>
              <a:t>value:Win</a:t>
            </a:r>
            <a:endParaRPr lang="en-US" sz="2800" dirty="0">
              <a:latin typeface="Courier"/>
              <a:cs typeface="Courier"/>
            </a:endParaRPr>
          </a:p>
          <a:p>
            <a:r>
              <a:rPr lang="en-US" sz="2800" dirty="0">
                <a:solidFill>
                  <a:srgbClr val="FF0000"/>
                </a:solidFill>
                <a:latin typeface="Courier"/>
                <a:cs typeface="Courier"/>
              </a:rPr>
              <a:t>3's </a:t>
            </a:r>
            <a:r>
              <a:rPr lang="en-US" sz="2800" dirty="0" err="1">
                <a:solidFill>
                  <a:srgbClr val="FF0000"/>
                </a:solidFill>
                <a:latin typeface="Courier"/>
                <a:cs typeface="Courier"/>
              </a:rPr>
              <a:t>value:Lose</a:t>
            </a:r>
            <a:endParaRPr lang="en-US" sz="2800" dirty="0">
              <a:solidFill>
                <a:srgbClr val="FF0000"/>
              </a:solidFill>
              <a:latin typeface="Courier"/>
              <a:cs typeface="Courier"/>
            </a:endParaRPr>
          </a:p>
          <a:p>
            <a:r>
              <a:rPr lang="en-US" sz="2800" dirty="0">
                <a:latin typeface="Courier"/>
                <a:cs typeface="Courier"/>
              </a:rPr>
              <a:t>2's </a:t>
            </a:r>
            <a:r>
              <a:rPr lang="en-US" sz="2800" dirty="0" err="1">
                <a:latin typeface="Courier"/>
                <a:cs typeface="Courier"/>
              </a:rPr>
              <a:t>value:Win</a:t>
            </a:r>
            <a:endParaRPr lang="en-US" sz="2800" dirty="0">
              <a:latin typeface="Courier"/>
              <a:cs typeface="Courier"/>
            </a:endParaRPr>
          </a:p>
          <a:p>
            <a:r>
              <a:rPr lang="en-US" sz="2800" dirty="0">
                <a:latin typeface="Courier"/>
                <a:cs typeface="Courier"/>
              </a:rPr>
              <a:t>1's </a:t>
            </a:r>
            <a:r>
              <a:rPr lang="en-US" sz="2800" dirty="0" err="1">
                <a:latin typeface="Courier"/>
                <a:cs typeface="Courier"/>
              </a:rPr>
              <a:t>value:Win</a:t>
            </a:r>
            <a:endParaRPr lang="en-US" sz="2800" dirty="0">
              <a:latin typeface="Courier"/>
              <a:cs typeface="Courier"/>
            </a:endParaRPr>
          </a:p>
          <a:p>
            <a:r>
              <a:rPr lang="en-US" sz="2800" dirty="0">
                <a:solidFill>
                  <a:srgbClr val="FF0000"/>
                </a:solidFill>
                <a:latin typeface="Courier"/>
                <a:cs typeface="Courier"/>
              </a:rPr>
              <a:t>0's </a:t>
            </a:r>
            <a:r>
              <a:rPr lang="en-US" sz="2800" dirty="0" err="1">
                <a:solidFill>
                  <a:srgbClr val="FF0000"/>
                </a:solidFill>
                <a:latin typeface="Courier"/>
                <a:cs typeface="Courier"/>
              </a:rPr>
              <a:t>value:Lose</a:t>
            </a:r>
            <a:endParaRPr lang="en-US" sz="2800" dirty="0">
              <a:solidFill>
                <a:srgbClr val="FF0000"/>
              </a:solidFill>
              <a:latin typeface="Courier"/>
              <a:cs typeface="Courier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625A07-D09B-4549-920F-5AA71991590B}"/>
              </a:ext>
            </a:extLst>
          </p:cNvPr>
          <p:cNvSpPr/>
          <p:nvPr/>
        </p:nvSpPr>
        <p:spPr>
          <a:xfrm>
            <a:off x="552099" y="1832151"/>
            <a:ext cx="8839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urier New"/>
                <a:cs typeface="Courier New"/>
              </a:rPr>
              <a:t>function </a:t>
            </a:r>
            <a:r>
              <a:rPr lang="en-US" sz="2400" b="1" dirty="0" err="1">
                <a:latin typeface="Courier New"/>
                <a:cs typeface="Courier New"/>
              </a:rPr>
              <a:t>getAction</a:t>
            </a:r>
            <a:r>
              <a:rPr lang="en-US" sz="2400" dirty="0">
                <a:latin typeface="Courier New"/>
                <a:cs typeface="Courier New"/>
              </a:rPr>
              <a:t>( </a:t>
            </a:r>
            <a:r>
              <a:rPr lang="en-US" sz="2400" dirty="0" err="1">
                <a:latin typeface="Courier New"/>
                <a:cs typeface="Courier New"/>
              </a:rPr>
              <a:t>numPiecesAvailable</a:t>
            </a:r>
            <a:r>
              <a:rPr lang="en-US" sz="2400" dirty="0">
                <a:latin typeface="Courier New"/>
                <a:cs typeface="Courier New"/>
              </a:rPr>
              <a:t> )</a:t>
            </a:r>
          </a:p>
          <a:p>
            <a:endParaRPr lang="en-US" sz="2400" dirty="0">
              <a:latin typeface="Courier New"/>
              <a:cs typeface="Courier New"/>
            </a:endParaRPr>
          </a:p>
          <a:p>
            <a:r>
              <a:rPr lang="en-US" sz="2400" dirty="0">
                <a:latin typeface="Courier New"/>
                <a:cs typeface="Courier New"/>
              </a:rPr>
              <a:t>	if </a:t>
            </a:r>
            <a:r>
              <a:rPr lang="en-US" sz="2400" dirty="0" err="1">
                <a:latin typeface="Courier New"/>
                <a:cs typeface="Courier New"/>
              </a:rPr>
              <a:t>numPiecesAvailable</a:t>
            </a:r>
            <a:r>
              <a:rPr lang="en-US" sz="2400" dirty="0">
                <a:latin typeface="Courier New"/>
                <a:cs typeface="Courier New"/>
              </a:rPr>
              <a:t> % 3 == 2</a:t>
            </a:r>
          </a:p>
          <a:p>
            <a:r>
              <a:rPr lang="en-US" sz="2400" dirty="0">
                <a:latin typeface="Courier New"/>
                <a:cs typeface="Courier New"/>
              </a:rPr>
              <a:t>		return 2</a:t>
            </a:r>
          </a:p>
          <a:p>
            <a:r>
              <a:rPr lang="en-US" sz="2400" dirty="0">
                <a:latin typeface="Courier New"/>
                <a:cs typeface="Courier New"/>
              </a:rPr>
              <a:t>	else</a:t>
            </a:r>
          </a:p>
          <a:p>
            <a:r>
              <a:rPr lang="en-US" sz="2400" dirty="0">
                <a:latin typeface="Courier New"/>
                <a:cs typeface="Courier New"/>
              </a:rPr>
              <a:t>		return 1</a:t>
            </a:r>
          </a:p>
        </p:txBody>
      </p:sp>
    </p:spTree>
    <p:extLst>
      <p:ext uri="{BB962C8B-B14F-4D97-AF65-F5344CB8AC3E}">
        <p14:creationId xmlns:p14="http://schemas.microsoft.com/office/powerpoint/2010/main" val="195773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109354" y="2004924"/>
          <a:ext cx="6019800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48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73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75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049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Pieces 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Take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Take</a:t>
                      </a:r>
                      <a:r>
                        <a:rPr lang="en-US" sz="2800" baseline="0" dirty="0"/>
                        <a:t> 2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Games </a:t>
            </a:r>
            <a:r>
              <a:rPr lang="mr-IN" dirty="0"/>
              <a:t>–</a:t>
            </a:r>
            <a:r>
              <a:rPr lang="en-US" dirty="0"/>
              <a:t> Three “Intelligent” Agents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C: Record statistics of winning positions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109354" y="2004924"/>
          <a:ext cx="6019800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48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73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75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049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Pieces 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Take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Take</a:t>
                      </a:r>
                      <a:r>
                        <a:rPr lang="en-US" sz="2800" baseline="0" dirty="0"/>
                        <a:t> 2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C0000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C00000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C00000"/>
                          </a:solidFill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109354" y="2004924"/>
          <a:ext cx="6019800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48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73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75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049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Pieces 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Take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Take</a:t>
                      </a:r>
                      <a:r>
                        <a:rPr lang="en-US" sz="2800" baseline="0" dirty="0"/>
                        <a:t> 2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C00000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C00000"/>
                          </a:solidFill>
                        </a:rPr>
                        <a:t>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C00000"/>
                          </a:solidFill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C00000"/>
                          </a:solidFill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109354" y="2004924"/>
          <a:ext cx="6019800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48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73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75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Pieces 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Take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Take</a:t>
                      </a:r>
                      <a:r>
                        <a:rPr lang="en-US" sz="2800" baseline="0" dirty="0"/>
                        <a:t> 2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75%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68%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60%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696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552099" y="1641499"/>
            <a:ext cx="10794668" cy="4687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Which agent code is the most “intelligent”?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dirty="0"/>
              <a:t>Search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dirty="0"/>
              <a:t>Encode multiple of 3 pattern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dirty="0"/>
              <a:t>Keep stats on winning positions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18E350C-3F6D-462C-B855-A1CADBB9F884}"/>
              </a:ext>
            </a:extLst>
          </p:cNvPr>
          <p:cNvSpPr txBox="1">
            <a:spLocks/>
          </p:cNvSpPr>
          <p:nvPr/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/>
            </a:br>
            <a:r>
              <a:rPr lang="en-US" dirty="0"/>
              <a:t>Three “Intelligent” Agents 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C556C390-AB4A-456F-BFFF-37DC5ED30E5C}"/>
              </a:ext>
            </a:extLst>
          </p:cNvPr>
          <p:cNvSpPr txBox="1">
            <a:spLocks/>
          </p:cNvSpPr>
          <p:nvPr/>
        </p:nvSpPr>
        <p:spPr>
          <a:xfrm>
            <a:off x="425939" y="220785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0000"/>
                </a:solidFill>
              </a:rPr>
              <a:t>Piazza Poll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99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552099" y="994943"/>
            <a:ext cx="10794668" cy="4687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Which 281 technique is the most intelligent?</a:t>
            </a:r>
          </a:p>
          <a:p>
            <a:pPr marL="514350" indent="-514350" fontAlgn="ctr">
              <a:buFont typeface="+mj-lt"/>
              <a:buAutoNum type="alphaUcPeriod"/>
            </a:pPr>
            <a:r>
              <a:rPr lang="en-US" dirty="0"/>
              <a:t>Search</a:t>
            </a:r>
          </a:p>
          <a:p>
            <a:pPr marL="514350" indent="-514350" fontAlgn="ctr">
              <a:buFont typeface="+mj-lt"/>
              <a:buAutoNum type="alphaUcPeriod"/>
            </a:pPr>
            <a:r>
              <a:rPr lang="en-US" dirty="0"/>
              <a:t>Logical inference</a:t>
            </a:r>
          </a:p>
          <a:p>
            <a:pPr marL="514350" indent="-514350" fontAlgn="ctr">
              <a:buFont typeface="+mj-lt"/>
              <a:buAutoNum type="alphaUcPeriod"/>
            </a:pPr>
            <a:r>
              <a:rPr lang="en-US" dirty="0"/>
              <a:t>Numeric optimization</a:t>
            </a:r>
          </a:p>
          <a:p>
            <a:pPr marL="514350" indent="-514350" fontAlgn="ctr">
              <a:buFont typeface="+mj-lt"/>
              <a:buAutoNum type="alphaUcPeriod"/>
            </a:pPr>
            <a:r>
              <a:rPr lang="en-US" dirty="0"/>
              <a:t>Q-learning</a:t>
            </a:r>
          </a:p>
          <a:p>
            <a:pPr marL="514350" indent="-514350" fontAlgn="ctr">
              <a:buFont typeface="+mj-lt"/>
              <a:buAutoNum type="alphaUcPeriod"/>
            </a:pPr>
            <a:r>
              <a:rPr lang="en-US" dirty="0"/>
              <a:t>Approximate Q-learning</a:t>
            </a:r>
          </a:p>
          <a:p>
            <a:pPr marL="514350" indent="-514350" fontAlgn="ctr">
              <a:buFont typeface="+mj-lt"/>
              <a:buAutoNum type="alphaUcPeriod"/>
            </a:pPr>
            <a:r>
              <a:rPr lang="en-US" dirty="0"/>
              <a:t>Exact inference Bayes nets</a:t>
            </a:r>
          </a:p>
          <a:p>
            <a:pPr marL="514350" indent="-514350" fontAlgn="ctr">
              <a:buFont typeface="+mj-lt"/>
              <a:buAutoNum type="alphaUcPeriod"/>
            </a:pPr>
            <a:r>
              <a:rPr lang="en-US" dirty="0"/>
              <a:t>Approximate inference Bayes nets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18E350C-3F6D-462C-B855-A1CADBB9F884}"/>
              </a:ext>
            </a:extLst>
          </p:cNvPr>
          <p:cNvSpPr txBox="1">
            <a:spLocks/>
          </p:cNvSpPr>
          <p:nvPr/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C556C390-AB4A-456F-BFFF-37DC5ED30E5C}"/>
              </a:ext>
            </a:extLst>
          </p:cNvPr>
          <p:cNvSpPr txBox="1">
            <a:spLocks/>
          </p:cNvSpPr>
          <p:nvPr/>
        </p:nvSpPr>
        <p:spPr>
          <a:xfrm>
            <a:off x="425939" y="220785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0000"/>
                </a:solidFill>
              </a:rPr>
              <a:t>Piazza Poll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607487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Custom 5">
      <a:dk1>
        <a:sysClr val="windowText" lastClr="000000"/>
      </a:dk1>
      <a:lt1>
        <a:sysClr val="window" lastClr="FFFFFF"/>
      </a:lt1>
      <a:dk2>
        <a:srgbClr val="7030A0"/>
      </a:dk2>
      <a:lt2>
        <a:srgbClr val="E7E6E6"/>
      </a:lt2>
      <a:accent1>
        <a:srgbClr val="2E75B5"/>
      </a:accent1>
      <a:accent2>
        <a:srgbClr val="2E75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2E75B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15294</TotalTime>
  <Words>1520</Words>
  <Application>Microsoft Office PowerPoint</Application>
  <PresentationFormat>Widescreen</PresentationFormat>
  <Paragraphs>342</Paragraphs>
  <Slides>43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5" baseType="lpstr">
      <vt:lpstr>Calibri Light</vt:lpstr>
      <vt:lpstr>Cambria Math</vt:lpstr>
      <vt:lpstr>Wingdings</vt:lpstr>
      <vt:lpstr>Calibri</vt:lpstr>
      <vt:lpstr>Times New Roman</vt:lpstr>
      <vt:lpstr>Arial</vt:lpstr>
      <vt:lpstr>Courier New</vt:lpstr>
      <vt:lpstr>Courier</vt:lpstr>
      <vt:lpstr>CMU Serif Roman</vt:lpstr>
      <vt:lpstr>Palatino Linotype</vt:lpstr>
      <vt:lpstr>Office Theme</vt:lpstr>
      <vt:lpstr>Elemental</vt:lpstr>
      <vt:lpstr>Announcements</vt:lpstr>
      <vt:lpstr>AI: Representation and Problem Solving </vt:lpstr>
      <vt:lpstr>Intelligent Agents</vt:lpstr>
      <vt:lpstr> Three “Intelligent” Agents </vt:lpstr>
      <vt:lpstr>Games – Three “Intelligent” Agents </vt:lpstr>
      <vt:lpstr>Games – Three “Intelligent” Agents </vt:lpstr>
      <vt:lpstr>Games – Three “Intelligent” Agents </vt:lpstr>
      <vt:lpstr>PowerPoint Presentation</vt:lpstr>
      <vt:lpstr>PowerPoint Presentation</vt:lpstr>
      <vt:lpstr>Value of Information</vt:lpstr>
      <vt:lpstr>Value of Information</vt:lpstr>
      <vt:lpstr>PowerPoint Presentation</vt:lpstr>
      <vt:lpstr>AI in the News</vt:lpstr>
      <vt:lpstr>AI in the News</vt:lpstr>
      <vt:lpstr>Should We Worry about Today’s A.I.?</vt:lpstr>
      <vt:lpstr>Should We Worry about Today’s A.I.?</vt:lpstr>
      <vt:lpstr>AI Bias</vt:lpstr>
      <vt:lpstr>Should We Worry about Today’s A.I.?</vt:lpstr>
      <vt:lpstr>AI Weapons</vt:lpstr>
      <vt:lpstr>Should We Worry about Today’s A.I.?</vt:lpstr>
      <vt:lpstr>Piazza Poll 3</vt:lpstr>
      <vt:lpstr>AI in the News</vt:lpstr>
      <vt:lpstr>Should We Worry about Today’s A.I.?</vt:lpstr>
      <vt:lpstr>AI in the News</vt:lpstr>
      <vt:lpstr>Piazza Poll 4</vt:lpstr>
      <vt:lpstr>Piazza Poll 4</vt:lpstr>
      <vt:lpstr>AI Challenge: Humans</vt:lpstr>
      <vt:lpstr>AI Challenge: Humans</vt:lpstr>
      <vt:lpstr>Piazza Poll 5</vt:lpstr>
      <vt:lpstr> Narrow A.I.</vt:lpstr>
      <vt:lpstr>AI in the News</vt:lpstr>
      <vt:lpstr>Should we worry about future A.I.?</vt:lpstr>
      <vt:lpstr>Should we worry about future A.I.?</vt:lpstr>
      <vt:lpstr>Should we worry about future A.I.?</vt:lpstr>
      <vt:lpstr>Should we worry about future A.I.?</vt:lpstr>
      <vt:lpstr>Should we worry about future A.I.?</vt:lpstr>
      <vt:lpstr>Three simple ideas</vt:lpstr>
      <vt:lpstr>AIMA 1,2,3: objective given to machine</vt:lpstr>
      <vt:lpstr>AIMA 4: objective is a latent variable</vt:lpstr>
      <vt:lpstr>The off-switch problem</vt:lpstr>
      <vt:lpstr>Off-switch model</vt:lpstr>
      <vt:lpstr>Conclusion</vt:lpstr>
      <vt:lpstr>Thanks to Our Course Staff!!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Patrick Virtue</cp:lastModifiedBy>
  <cp:revision>1171</cp:revision>
  <cp:lastPrinted>2018-11-27T13:42:27Z</cp:lastPrinted>
  <dcterms:created xsi:type="dcterms:W3CDTF">2018-10-11T11:39:27Z</dcterms:created>
  <dcterms:modified xsi:type="dcterms:W3CDTF">2019-12-05T22:48:46Z</dcterms:modified>
</cp:coreProperties>
</file>