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2"/>
  </p:notesMasterIdLst>
  <p:sldIdLst>
    <p:sldId id="1251" r:id="rId2"/>
    <p:sldId id="1256" r:id="rId3"/>
    <p:sldId id="663" r:id="rId4"/>
    <p:sldId id="1247" r:id="rId5"/>
    <p:sldId id="1243" r:id="rId6"/>
    <p:sldId id="1246" r:id="rId7"/>
    <p:sldId id="398" r:id="rId8"/>
    <p:sldId id="432" r:id="rId9"/>
    <p:sldId id="544" r:id="rId10"/>
    <p:sldId id="545" r:id="rId11"/>
    <p:sldId id="483" r:id="rId12"/>
    <p:sldId id="486" r:id="rId13"/>
    <p:sldId id="564" r:id="rId14"/>
    <p:sldId id="1257" r:id="rId15"/>
    <p:sldId id="487" r:id="rId16"/>
    <p:sldId id="488" r:id="rId17"/>
    <p:sldId id="489" r:id="rId18"/>
    <p:sldId id="491" r:id="rId19"/>
    <p:sldId id="1249" r:id="rId20"/>
    <p:sldId id="517" r:id="rId21"/>
    <p:sldId id="497" r:id="rId22"/>
    <p:sldId id="1009" r:id="rId23"/>
    <p:sldId id="567" r:id="rId24"/>
    <p:sldId id="1248" r:id="rId25"/>
    <p:sldId id="554" r:id="rId26"/>
    <p:sldId id="555" r:id="rId27"/>
    <p:sldId id="556" r:id="rId28"/>
    <p:sldId id="557" r:id="rId29"/>
    <p:sldId id="507" r:id="rId30"/>
    <p:sldId id="509" r:id="rId31"/>
    <p:sldId id="548" r:id="rId32"/>
    <p:sldId id="1258" r:id="rId33"/>
    <p:sldId id="549" r:id="rId34"/>
    <p:sldId id="550" r:id="rId35"/>
    <p:sldId id="560" r:id="rId36"/>
    <p:sldId id="558" r:id="rId37"/>
    <p:sldId id="559" r:id="rId38"/>
    <p:sldId id="561" r:id="rId39"/>
    <p:sldId id="552" r:id="rId40"/>
    <p:sldId id="553" r:id="rId41"/>
    <p:sldId id="520" r:id="rId42"/>
    <p:sldId id="1250" r:id="rId43"/>
    <p:sldId id="1255" r:id="rId44"/>
    <p:sldId id="1252" r:id="rId45"/>
    <p:sldId id="379" r:id="rId46"/>
    <p:sldId id="411" r:id="rId47"/>
    <p:sldId id="1253" r:id="rId48"/>
    <p:sldId id="490" r:id="rId49"/>
    <p:sldId id="1254" r:id="rId50"/>
    <p:sldId id="492" r:id="rId51"/>
    <p:sldId id="493" r:id="rId52"/>
    <p:sldId id="494" r:id="rId53"/>
    <p:sldId id="1260" r:id="rId54"/>
    <p:sldId id="1259" r:id="rId55"/>
    <p:sldId id="1262" r:id="rId56"/>
    <p:sldId id="1261" r:id="rId57"/>
    <p:sldId id="413" r:id="rId58"/>
    <p:sldId id="414" r:id="rId59"/>
    <p:sldId id="415" r:id="rId60"/>
    <p:sldId id="416" r:id="rId61"/>
  </p:sldIdLst>
  <p:sldSz cx="12192000" cy="6858000"/>
  <p:notesSz cx="7010400" cy="92964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FFE6"/>
    <a:srgbClr val="E88510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84" autoAdjust="0"/>
  </p:normalViewPr>
  <p:slideViewPr>
    <p:cSldViewPr snapToGrid="0">
      <p:cViewPr>
        <p:scale>
          <a:sx n="68" d="100"/>
          <a:sy n="68" d="100"/>
        </p:scale>
        <p:origin x="45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17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18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plos.org/plosmedicine/article?id=10.1371/journal.pmed.1001748" TargetMode="External"/><Relationship Id="rId4" Type="http://schemas.openxmlformats.org/officeDocument/2006/relationships/hyperlink" Target="https://www.microsoft.com/en-us/research/people/dabelgr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E6F58608-B713-4B73-88B0-83B58090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300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14768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60570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8567EA5-90A3-4337-BCE9-5F6431DE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634" y="17145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31B54336-CA95-419C-9952-5E27525F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064" y="17145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42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301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Ghostbusters HMM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0801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4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kern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lang="en-US" sz="24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329EF8DD-8E22-442B-956A-285E52F0B4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68362" y="2458641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CACABFB3-9D98-47AE-91D5-99B4B2D2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7370" y="2240586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38375" y="2082232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Wed</a:t>
            </a:r>
            <a:r>
              <a:rPr lang="en-US" sz="2800" dirty="0">
                <a:solidFill>
                  <a:schemeClr val="tx1"/>
                </a:solidFill>
              </a:rPr>
              <a:t> 11/20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11/25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HW11</a:t>
            </a:r>
          </a:p>
          <a:p>
            <a:pPr marL="917575" lvl="2" indent="-457200"/>
            <a:r>
              <a:rPr lang="en-US" sz="2800" dirty="0"/>
              <a:t>Out tonight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strike="sngStrike" dirty="0"/>
              <a:t>Tue 11/28</a:t>
            </a:r>
            <a:r>
              <a:rPr lang="en-US" sz="2800" dirty="0"/>
              <a:t> </a:t>
            </a:r>
            <a:r>
              <a:rPr lang="en-US" sz="2800" b="1" dirty="0"/>
              <a:t>Wed</a:t>
            </a:r>
            <a:r>
              <a:rPr lang="en-US" sz="2800" dirty="0"/>
              <a:t> 11/27</a:t>
            </a:r>
          </a:p>
          <a:p>
            <a:r>
              <a:rPr lang="en-US" dirty="0"/>
              <a:t>In-class Polls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Denominator capped after 11/14 lecture, 74 polls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C612-DD45-4165-A5A0-DC00F81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" y="1879724"/>
            <a:ext cx="88106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0B6A2-BD08-4685-B750-66790B4B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0" y="1117724"/>
            <a:ext cx="4152900" cy="7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603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https://www.microsoft.com/en-us/research/people/dabelgra/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5"/>
              </a:rPr>
              <a:t>https://journals.plos.org/plosmedicine/article?id=10.1371/journal.pmed.1001748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</p:spTree>
    <p:extLst>
      <p:ext uri="{BB962C8B-B14F-4D97-AF65-F5344CB8AC3E}">
        <p14:creationId xmlns:p14="http://schemas.microsoft.com/office/powerpoint/2010/main" val="222519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48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hoto Editor Photo" r:id="rId4" imgW="3878916" imgH="2598645" progId="MSPhotoEd.3">
                  <p:embed/>
                </p:oleObj>
              </mc:Choice>
              <mc:Fallback>
                <p:oleObj name="Photo Editor Photo" r:id="rId4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hoto Editor Photo" r:id="rId6" imgW="3894157" imgH="2644369" progId="MSPhotoEd.3">
                  <p:embed/>
                </p:oleObj>
              </mc:Choice>
              <mc:Fallback>
                <p:oleObj name="Photo Editor Photo" r:id="rId6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hoto Editor Photo" r:id="rId8" imgW="3924640" imgH="2659048" progId="MSPhotoEd.3">
                  <p:embed/>
                </p:oleObj>
              </mc:Choice>
              <mc:Fallback>
                <p:oleObj name="Photo Editor Photo" r:id="rId8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HMMs and Particle Filters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1900702"/>
            <a:ext cx="5753243" cy="372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 Editor Photo" r:id="rId3" imgW="3802710" imgH="2567619" progId="MSPhotoEd.3">
                  <p:embed/>
                </p:oleObj>
              </mc:Choice>
              <mc:Fallback>
                <p:oleObj name="Photo Editor Photo" r:id="rId3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2697558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Bayes net conditional independence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out of the summation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becomes infeasible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3429000"/>
            <a:ext cx="3822700" cy="31866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dirty="0"/>
              <a:t>Solution: kill the bad ones, make more of the good ones</a:t>
            </a:r>
          </a:p>
          <a:p>
            <a:r>
              <a:rPr lang="en-US" dirty="0"/>
              <a:t>This way the population of samples stays in the high-probability region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3886201"/>
          <a:ext cx="3524251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Videoclip" r:id="rId3" imgW="5047619" imgH="3990476" progId="Package">
                  <p:embed/>
                </p:oleObj>
              </mc:Choice>
              <mc:Fallback>
                <p:oleObj name="Videoclip" r:id="rId3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1676400" y="3886201"/>
                        <a:ext cx="3524251" cy="2606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90" y="1219200"/>
            <a:ext cx="8900760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Generally,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Storing map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Don’</a:t>
            </a:r>
            <a:r>
              <a:rPr lang="en-US" altLang="ja-JP" dirty="0">
                <a:latin typeface="Calibri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Calibri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 times, we choose from our weighted sample distribution (i.e., draw with replacement)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15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15</a:t>
            </a:r>
          </a:p>
        </p:txBody>
      </p:sp>
    </p:spTree>
    <p:extLst>
      <p:ext uri="{BB962C8B-B14F-4D97-AF65-F5344CB8AC3E}">
        <p14:creationId xmlns:p14="http://schemas.microsoft.com/office/powerpoint/2010/main" val="359191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Piazza 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 don’t know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Piazza 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 don’t know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0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2841173" y="527876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Unless the weight is zero, in which case, you’ll want to resample from the beginning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compute the updated weight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17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hoto Editor Photo" r:id="rId3" imgW="9000000" imgH="6348010" progId="MSPhotoEd.3">
                  <p:embed/>
                </p:oleObj>
              </mc:Choice>
              <mc:Fallback>
                <p:oleObj name="Photo Editor Photo" r:id="rId3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14987</TotalTime>
  <Words>4059</Words>
  <Application>Microsoft Office PowerPoint</Application>
  <PresentationFormat>Widescreen</PresentationFormat>
  <Paragraphs>950</Paragraphs>
  <Slides>60</Slides>
  <Notes>18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Wingdings</vt:lpstr>
      <vt:lpstr>Calibri</vt:lpstr>
      <vt:lpstr>Times New Roman</vt:lpstr>
      <vt:lpstr>Arial</vt:lpstr>
      <vt:lpstr>AdvP40319B</vt:lpstr>
      <vt:lpstr>Calibri Light</vt:lpstr>
      <vt:lpstr>Cambria Math</vt:lpstr>
      <vt:lpstr>Office Theme</vt:lpstr>
      <vt:lpstr>Photo Editor Photo</vt:lpstr>
      <vt:lpstr>Videoclip</vt:lpstr>
      <vt:lpstr>Warm-up as you walk in</vt:lpstr>
      <vt:lpstr>Announcements</vt:lpstr>
      <vt:lpstr>AI: Representation and Problem Solving </vt:lpstr>
      <vt:lpstr>Markov chain warm-up</vt:lpstr>
      <vt:lpstr>Markov chain warm-up</vt:lpstr>
      <vt:lpstr>Markov chain warm-up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HMM as a Bayes Net Warm-up</vt:lpstr>
      <vt:lpstr>HMM as a Bayes Net Warm-up</vt:lpstr>
      <vt:lpstr>Hidden Markov Models</vt:lpstr>
      <vt:lpstr>Example: Weather HMM</vt:lpstr>
      <vt:lpstr>Example: Ghostbusters HMM</vt:lpstr>
      <vt:lpstr>HMM as Probability Model</vt:lpstr>
      <vt:lpstr>Other HMM Queries</vt:lpstr>
      <vt:lpstr>Inference Tasks</vt:lpstr>
      <vt:lpstr>Real HMM Examples</vt:lpstr>
      <vt:lpstr>Danielle Belgrave, Microsoft Research</vt:lpstr>
      <vt:lpstr>Pacman – Hunting Invisible Ghosts with Sonar</vt:lpstr>
      <vt:lpstr>Filtering Algorithm</vt:lpstr>
      <vt:lpstr>Filtering Algorithm</vt:lpstr>
      <vt:lpstr>Filtering Algorithm</vt:lpstr>
      <vt:lpstr>Filtering Algorithm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Particle Filtering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</vt:lpstr>
      <vt:lpstr>Particle Filtering: Observe</vt:lpstr>
      <vt:lpstr>Particle Filtering: Resample</vt:lpstr>
      <vt:lpstr>Summary: Particle Filtering</vt:lpstr>
      <vt:lpstr>Summary: Particle Filtering</vt:lpstr>
      <vt:lpstr>Piazza Poll 1</vt:lpstr>
      <vt:lpstr>Piazza Poll 1</vt:lpstr>
      <vt:lpstr>Weighting and Resampling</vt:lpstr>
      <vt:lpstr>Particle Filter Localization (Laser)</vt:lpstr>
      <vt:lpstr>Robot Mapping</vt:lpstr>
      <vt:lpstr>Particle Filter SLAM – Video 1</vt:lpstr>
      <vt:lpstr>Particle Filter SLAM – Video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1145</cp:revision>
  <cp:lastPrinted>2018-11-27T13:42:27Z</cp:lastPrinted>
  <dcterms:created xsi:type="dcterms:W3CDTF">2018-10-11T11:39:27Z</dcterms:created>
  <dcterms:modified xsi:type="dcterms:W3CDTF">2019-11-19T21:33:20Z</dcterms:modified>
</cp:coreProperties>
</file>