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ink/ink1.xml" ContentType="application/inkml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975" r:id="rId2"/>
    <p:sldId id="663" r:id="rId3"/>
    <p:sldId id="1002" r:id="rId4"/>
    <p:sldId id="1009" r:id="rId5"/>
    <p:sldId id="259" r:id="rId6"/>
    <p:sldId id="309" r:id="rId7"/>
    <p:sldId id="307" r:id="rId8"/>
    <p:sldId id="1015" r:id="rId9"/>
    <p:sldId id="1016" r:id="rId10"/>
    <p:sldId id="310" r:id="rId11"/>
    <p:sldId id="974" r:id="rId12"/>
    <p:sldId id="311" r:id="rId13"/>
    <p:sldId id="312" r:id="rId14"/>
    <p:sldId id="989" r:id="rId15"/>
    <p:sldId id="973" r:id="rId16"/>
    <p:sldId id="313" r:id="rId17"/>
    <p:sldId id="268" r:id="rId18"/>
    <p:sldId id="269" r:id="rId19"/>
    <p:sldId id="270" r:id="rId20"/>
    <p:sldId id="271" r:id="rId21"/>
    <p:sldId id="272" r:id="rId22"/>
    <p:sldId id="343" r:id="rId23"/>
    <p:sldId id="299" r:id="rId24"/>
    <p:sldId id="1013" r:id="rId25"/>
    <p:sldId id="1014" r:id="rId26"/>
    <p:sldId id="1017" r:id="rId27"/>
    <p:sldId id="1018" r:id="rId28"/>
    <p:sldId id="347" r:id="rId29"/>
    <p:sldId id="388" r:id="rId30"/>
    <p:sldId id="459" r:id="rId31"/>
    <p:sldId id="460" r:id="rId32"/>
    <p:sldId id="461" r:id="rId33"/>
    <p:sldId id="390" r:id="rId34"/>
    <p:sldId id="462" r:id="rId35"/>
    <p:sldId id="453" r:id="rId36"/>
    <p:sldId id="363" r:id="rId37"/>
    <p:sldId id="469" r:id="rId38"/>
    <p:sldId id="470" r:id="rId39"/>
    <p:sldId id="471" r:id="rId40"/>
    <p:sldId id="1022" r:id="rId41"/>
    <p:sldId id="1019" r:id="rId42"/>
    <p:sldId id="1021" r:id="rId43"/>
    <p:sldId id="1023" r:id="rId44"/>
    <p:sldId id="346" r:id="rId45"/>
    <p:sldId id="353" r:id="rId46"/>
    <p:sldId id="958" r:id="rId47"/>
    <p:sldId id="1010" r:id="rId48"/>
    <p:sldId id="1011" r:id="rId49"/>
  </p:sldIdLst>
  <p:sldSz cx="12192000" cy="6858000"/>
  <p:notesSz cx="7010400" cy="92964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Cambria Math" panose="02040503050406030204" pitchFamily="18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AE7C42"/>
    <a:srgbClr val="F2B800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117" d="100"/>
          <a:sy n="117" d="100"/>
        </p:scale>
        <p:origin x="3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3:05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32247 5482 1094 0,'-21'-9'97'0,"11"3"-77"0,-1 6-20 0,-7 0 0 16,1 0 184-16,-1 0 32 0,1 0 8 0,-5 6 0 15,1-3-179-15,4 3-36 0,-5 4-9 0,1-1 0 16,4 1 0-16,-5 5 0 0,-2-2 0 0,3 12 0 15,-1 0-8-15,-2 3 8 0,3 7-10 0,-4 2 10 16,-3 7 0-16,3 0-9 0,-3 3 9 0,-1 7 0 16,-2-1 0-16,3-3 0 0,-4-3 0 0,0 6 0 15,0 1 0-15,1-1 0 0,-1-9 0 0,4 3 0 16,3-3 0-16,0 0 0 0,4-7 0 0,3 4 0 16,4-13 0-16,-3 1 0 0,6-4 0 0,0 0 0 15,4-3 0-15,0-7 0 0,0 4 8 0,4-3-8 16,3-4 8-16,0-5-8 0,0 8 10 0,0-2-10 15,0 3 8-15,0-7-8 0,0 0 0 0,-4 1 0 16,4 5 12-16,-3-5-3 0,3-7-1 0,0 6 0 0,-4-2 19 0,4-7 3 16,-3 9 1-16,3-9 0 0,0 0-12 0,0 0-3 15,0 0 0-15,0 0 0 0,0 0 1 0,0 0 0 16,0 0 0-16,0 0 0 0,3-9 13 0,1-7 2 16,-1 7 1-16,1-10 0 0,3 3-5 0,-4-3-2 15,8-3 0-15,-4 0 0 0,4-6 2 0,-1 3 0 16,-3-3 0-16,4-7 0 0,-4 7-28 0,0-6 0 15,0 5 0-15,4-5 0 0,-1 6 0 0,-3 3 0 16,-3 6 0-16,-1 0 0 0,1 0 0 0,-1 4 0 16,-6 5 0-16,-1 1 0 0,4 9-9 0,0 0-1 15,-7 0 0-15,-3 0 0 0,3 0 10 0,-1 9 12 0,-2 7-2 0,3-4-1 32,-4 10-31-32,1 0-6 0,-1 3-2 0,0 4 0 0,1-4 30 0,-1 3 8 0,4-3 1 15,0 0 0-15,0-3-9 0,4-3 0 0,-4 6 0 0,3-6 0 16,1 3 0-16,-1-4 0 0,0 1 0 0,1 0 0 15,3-3 0-15,0-4 8 0,-4 4-8 0,4 3 8 16,0-10-8-16,0 1 0 0,4-1 0 0,-1 0 0 16,5-2 9-16,-1-4 7 0,3-3 0 0,8 0 1 15,-1-3 15-15,1-4 2 0,3 4 1 0,4-6 0 16,3-1 2-16,0-5 1 0,4-1 0 0,0 4 0 16,0-4-23-16,-1-3-5 0,-2 3-1 0,-5 4 0 15,1-4-9-15,0-3 8 0,-4 4-8 0,4 2 8 16,-4-3-8-16,3-2 0 0,1-1 0 0,3-6 0 15,4 6 0-15,3-6-14 0,1-3 2 0,2 9 0 16,1-6-150-16,4 0-30 0,2-4-5 0,1 4-2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91.png"/><Relationship Id="rId17" Type="http://schemas.openxmlformats.org/officeDocument/2006/relationships/image" Target="../media/image140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80.png"/><Relationship Id="rId5" Type="http://schemas.openxmlformats.org/officeDocument/2006/relationships/image" Target="../media/image180.png"/><Relationship Id="rId15" Type="http://schemas.openxmlformats.org/officeDocument/2006/relationships/image" Target="../media/image121.png"/><Relationship Id="rId10" Type="http://schemas.openxmlformats.org/officeDocument/2006/relationships/image" Target="../media/image220.png"/><Relationship Id="rId19" Type="http://schemas.openxmlformats.org/officeDocument/2006/relationships/image" Target="../media/image16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2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5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24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310.png"/><Relationship Id="rId5" Type="http://schemas.openxmlformats.org/officeDocument/2006/relationships/image" Target="../media/image180.png"/><Relationship Id="rId10" Type="http://schemas.openxmlformats.org/officeDocument/2006/relationships/image" Target="../media/image22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1.png"/><Relationship Id="rId4" Type="http://schemas.openxmlformats.org/officeDocument/2006/relationships/image" Target="../media/image40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6.xml"/><Relationship Id="rId7" Type="http://schemas.openxmlformats.org/officeDocument/2006/relationships/image" Target="../media/image3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7.xml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1.xml"/><Relationship Id="rId7" Type="http://schemas.openxmlformats.org/officeDocument/2006/relationships/image" Target="../media/image3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tags" Target="../tags/tag12.xml"/><Relationship Id="rId9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en.wikipedia.org/wiki/Image:Thomasbay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plos.org/plosmedicine/article?id=10.1371/journal.pmed.1001748" TargetMode="External"/><Relationship Id="rId4" Type="http://schemas.openxmlformats.org/officeDocument/2006/relationships/hyperlink" Target="https://www.microsoft.com/en-us/research/people/dabelgra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917575" lvl="2" indent="-457200"/>
            <a:r>
              <a:rPr lang="en-US" sz="2800" dirty="0"/>
              <a:t>Check your slip days!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(online)</a:t>
            </a:r>
          </a:p>
          <a:p>
            <a:pPr marL="917575" lvl="2" indent="-457200"/>
            <a:r>
              <a:rPr lang="en-US" sz="2800" dirty="0"/>
              <a:t>Due Tue 11/5, 10 pm</a:t>
            </a:r>
          </a:p>
          <a:p>
            <a:pPr lvl="2" indent="0">
              <a:buNone/>
            </a:pPr>
            <a:endParaRPr lang="en-US" dirty="0"/>
          </a:p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11/12, in-class</a:t>
            </a:r>
          </a:p>
          <a:p>
            <a:pPr marL="917575" lvl="2" indent="-457200"/>
            <a:r>
              <a:rPr lang="en-US" sz="2800" dirty="0"/>
              <a:t>See Piazza for details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0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 = P(+catch|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Equivalent statements: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 | Catch , Cavity) = P(Toothache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28299" y="994943"/>
            <a:ext cx="1043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Conditional independence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X is conditionally independent of Y given 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if and only if: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or, equivalently, if and only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72936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6302866" cy="32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17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Rain, 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4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Nets: Independence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B5479-4234-4234-8D67-004AEE593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06" y="2209800"/>
            <a:ext cx="406526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14:cNvPr>
              <p14:cNvContentPartPr/>
              <p14:nvPr/>
            </p14:nvContentPartPr>
            <p14:xfrm>
              <a:off x="11264760" y="1968120"/>
              <a:ext cx="344520" cy="46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5400" y="1958760"/>
                <a:ext cx="363240" cy="48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22" y="369271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Semantics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DC57-6376-4290-98C4-4B417484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47A2F-D050-48D7-A46A-09069A3A9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4500192" cy="2039539"/>
              </a:xfrm>
            </p:spPr>
            <p:txBody>
              <a:bodyPr/>
              <a:lstStyle/>
              <a:p>
                <a:r>
                  <a:rPr lang="en-US" dirty="0"/>
                  <a:t>Use the demo from the course website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0.0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0.0004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b="0" dirty="0"/>
                  <a:t>0.001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0.036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b="0" dirty="0"/>
                  <a:t>0.18</a:t>
                </a:r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b="0" dirty="0"/>
                  <a:t>0.198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b="0" dirty="0"/>
                  <a:t>0.324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47A2F-D050-48D7-A46A-09069A3A9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4500192" cy="2039539"/>
              </a:xfrm>
              <a:blipFill>
                <a:blip r:embed="rId2"/>
                <a:stretch>
                  <a:fillRect l="-2846" t="-5090" b="-1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73A144-B389-46B0-9038-5B64F14D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268" y="785092"/>
            <a:ext cx="6432845" cy="58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68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DC57-6376-4290-98C4-4B417484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47A2F-D050-48D7-A46A-09069A3A9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4500192" cy="2039539"/>
              </a:xfrm>
            </p:spPr>
            <p:txBody>
              <a:bodyPr/>
              <a:lstStyle/>
              <a:p>
                <a:r>
                  <a:rPr lang="en-US" dirty="0"/>
                  <a:t>Use the demo from the course website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47A2F-D050-48D7-A46A-09069A3A9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4500192" cy="2039539"/>
              </a:xfrm>
              <a:blipFill>
                <a:blip r:embed="rId2"/>
                <a:stretch>
                  <a:fillRect l="-2846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73A144-B389-46B0-9038-5B64F14D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268" y="785092"/>
            <a:ext cx="6432845" cy="58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the product of CPTs to the Bayes net.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1C5120-41F2-499D-AB55-FCA42FA6DDAA}"/>
              </a:ext>
            </a:extLst>
          </p:cNvPr>
          <p:cNvGrpSpPr/>
          <p:nvPr/>
        </p:nvGrpSpPr>
        <p:grpSpPr>
          <a:xfrm>
            <a:off x="5374132" y="1935591"/>
            <a:ext cx="1651565" cy="1307647"/>
            <a:chOff x="5358835" y="2590991"/>
            <a:chExt cx="1651565" cy="1307647"/>
          </a:xfrm>
        </p:grpSpPr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92F69D57-D9F3-42E9-9D18-D472DF786633}"/>
                </a:ext>
              </a:extLst>
            </p:cNvPr>
            <p:cNvCxnSpPr>
              <a:cxnSpLocks noChangeShapeType="1"/>
              <a:stCxn id="41" idx="5"/>
              <a:endCxn id="37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D6B9DD8B-8AC6-4A02-9F21-4DE9CB97B3F5}"/>
                </a:ext>
              </a:extLst>
            </p:cNvPr>
            <p:cNvCxnSpPr>
              <a:cxnSpLocks noChangeShapeType="1"/>
              <a:stCxn id="41" idx="3"/>
              <a:endCxn id="39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964E06-F10F-4812-A396-CC1CEDE9560D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A9D287CD-61EA-4883-9635-5C43346A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C9DD4B5-A3C4-47F0-929F-C6B61C73A01D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DE6780-36A5-4700-93EA-1AA9BE3C174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688E1C72-2680-48F8-95C2-39D9CB50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B352471-3C46-46E0-A691-ACE20FAB63D5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BC3CCB-724D-4400-80EB-B59FF16B363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475B03F9-9C41-42AC-B72B-410D2DDF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2E21D6D-08F9-4AE1-A093-D1E9F99FE92D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278EDA-4DEF-44BF-A7FC-9ED76FD604B6}"/>
              </a:ext>
            </a:extLst>
          </p:cNvPr>
          <p:cNvGrpSpPr/>
          <p:nvPr/>
        </p:nvGrpSpPr>
        <p:grpSpPr>
          <a:xfrm>
            <a:off x="1482900" y="2337471"/>
            <a:ext cx="2490943" cy="470745"/>
            <a:chOff x="972988" y="3048000"/>
            <a:chExt cx="2490943" cy="470745"/>
          </a:xfrm>
        </p:grpSpPr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260DA4D9-E9BF-474B-BC3A-331F1E424D9B}"/>
                </a:ext>
              </a:extLst>
            </p:cNvPr>
            <p:cNvCxnSpPr>
              <a:cxnSpLocks noChangeShapeType="1"/>
              <a:stCxn id="51" idx="6"/>
              <a:endCxn id="49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552867A1-463C-4977-8989-7DFF8686B701}"/>
                </a:ext>
              </a:extLst>
            </p:cNvPr>
            <p:cNvCxnSpPr>
              <a:cxnSpLocks noChangeShapeType="1"/>
              <a:stCxn id="53" idx="6"/>
              <a:endCxn id="51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C1B87-3D94-428D-9F77-1BF4CDFE74A1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A6433942-69DE-4FE6-B389-13896AD6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D51F83A-754C-4F0F-A836-DF64C5713048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3AC814-A91F-42A6-956E-4B644F55AF25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51" name="Oval 3">
                <a:extLst>
                  <a:ext uri="{FF2B5EF4-FFF2-40B4-BE49-F238E27FC236}">
                    <a16:creationId xmlns:a16="http://schemas.microsoft.com/office/drawing/2014/main" id="{7C3ABB88-A4E9-4B58-9301-37830FC5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89D5BD6-A29E-47E9-A6BC-1213CD6FC5DA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595FF-93F8-4581-9523-5AC92FCDBBBF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49" name="Oval 3">
                <a:extLst>
                  <a:ext uri="{FF2B5EF4-FFF2-40B4-BE49-F238E27FC236}">
                    <a16:creationId xmlns:a16="http://schemas.microsoft.com/office/drawing/2014/main" id="{0EF39D6F-929D-4B08-9414-E1D6C2251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33FD2E9-2ED3-4232-A309-7A6C591038B2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EB60C6-FBB6-4A9B-A470-CB7D179D7F57}"/>
              </a:ext>
            </a:extLst>
          </p:cNvPr>
          <p:cNvGrpSpPr/>
          <p:nvPr/>
        </p:nvGrpSpPr>
        <p:grpSpPr>
          <a:xfrm>
            <a:off x="9092411" y="1874190"/>
            <a:ext cx="1698978" cy="1388065"/>
            <a:chOff x="9051634" y="2514600"/>
            <a:chExt cx="1698978" cy="1388065"/>
          </a:xfrm>
        </p:grpSpPr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B267B1B0-1548-4E46-832D-4C0971B3BA8F}"/>
                </a:ext>
              </a:extLst>
            </p:cNvPr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AutoShape 6">
              <a:extLst>
                <a:ext uri="{FF2B5EF4-FFF2-40B4-BE49-F238E27FC236}">
                  <a16:creationId xmlns:a16="http://schemas.microsoft.com/office/drawing/2014/main" id="{5D03117D-05D9-4ECE-AD2F-A76400FD03C1}"/>
                </a:ext>
              </a:extLst>
            </p:cNvPr>
            <p:cNvCxnSpPr>
              <a:cxnSpLocks noChangeShapeType="1"/>
              <a:stCxn id="65" idx="4"/>
              <a:endCxn id="6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C167F09-46A7-4D21-B312-BE6649AC5E30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FD8BCB6D-D77B-427C-A07A-F3883CDD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2D5B186-B61D-4416-831D-35ACFE031301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7C5604-0DA9-45D3-B439-31DB25C13AE9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5FA46776-4FE0-46CA-9B67-B6B6EB0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58772A-E4E8-4F63-914D-2CE210AE1BFC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BF3DA6-CFE3-463F-B2A6-6D18AD32A65A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61" name="Oval 3">
                <a:extLst>
                  <a:ext uri="{FF2B5EF4-FFF2-40B4-BE49-F238E27FC236}">
                    <a16:creationId xmlns:a16="http://schemas.microsoft.com/office/drawing/2014/main" id="{1C96704B-4E2B-4750-BFB6-206FA9E4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F842719-4351-4CD6-A13B-2A282CF6267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/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  <a:blipFill>
                <a:blip r:embed="rId11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/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  <a:blipFill>
                <a:blip r:embed="rId1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/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  <a:blipFill>
                <a:blip r:embed="rId13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/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  <a:blipFill>
                <a:blip r:embed="rId1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/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  <a:blipFill>
                <a:blip r:embed="rId15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/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  <a:blipFill>
                <a:blip r:embed="rId16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/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  <a:blipFill>
                <a:blip r:embed="rId17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/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  <a:blipFill>
                <a:blip r:embed="rId18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/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  <a:blipFill>
                <a:blip r:embed="rId19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69148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86" name="Rectangle 24685"/>
              <p:cNvSpPr/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A given B</a:t>
                </a:r>
              </a:p>
            </p:txBody>
          </p:sp>
        </mc:Choice>
        <mc:Fallback xmlns="">
          <p:sp>
            <p:nvSpPr>
              <p:cNvPr id="24686" name="Rectangle 246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  <a:blipFill>
                <a:blip r:embed="rId11"/>
                <a:stretch>
                  <a:fillRect l="-2119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B given A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  <a:blipFill rotWithShape="0">
                <a:blip r:embed="rId12"/>
                <a:stretch>
                  <a:fillRect l="-2119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A is independent from B given { }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2263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3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DAG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763477" y="866752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793328" y="2040342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794643" y="349258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874024" y="1578677"/>
            <a:ext cx="486403" cy="461665"/>
            <a:chOff x="5990597" y="3500735"/>
            <a:chExt cx="486403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745194" y="235846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9556431" y="303091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764849" y="432472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22164"/>
              </p:ext>
            </p:extLst>
          </p:nvPr>
        </p:nvGraphicFramePr>
        <p:xfrm>
          <a:off x="4456732" y="2963428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80071"/>
              </p:ext>
            </p:extLst>
          </p:nvPr>
        </p:nvGraphicFramePr>
        <p:xfrm>
          <a:off x="3526457" y="2966601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33511"/>
              </p:ext>
            </p:extLst>
          </p:nvPr>
        </p:nvGraphicFramePr>
        <p:xfrm>
          <a:off x="5378275" y="2963428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48418"/>
              </p:ext>
            </p:extLst>
          </p:nvPr>
        </p:nvGraphicFramePr>
        <p:xfrm>
          <a:off x="6271241" y="2963428"/>
          <a:ext cx="74195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)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37043"/>
              </a:xfrm>
              <a:prstGeom prst="rect">
                <a:avLst/>
              </a:prstGeom>
              <a:blipFill>
                <a:blip r:embed="rId6"/>
                <a:stretch>
                  <a:fillRect t="-694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9149602" y="276006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800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Bayes Net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  <p:grpSp>
        <p:nvGrpSpPr>
          <p:cNvPr id="51" name="Group 189">
            <a:extLst>
              <a:ext uri="{FF2B5EF4-FFF2-40B4-BE49-F238E27FC236}">
                <a16:creationId xmlns:a16="http://schemas.microsoft.com/office/drawing/2014/main" id="{53ED0AAF-054C-4C97-8856-F81202951B99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5029200"/>
            <a:ext cx="1600200" cy="1600200"/>
            <a:chOff x="4572000" y="4800600"/>
            <a:chExt cx="1905000" cy="1905000"/>
          </a:xfrm>
        </p:grpSpPr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9FB190F4-DC63-4495-B45B-AF62C4E56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79BAE2B4-03B6-475E-B113-F8491AAB6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4" name="AutoShape 10">
              <a:extLst>
                <a:ext uri="{FF2B5EF4-FFF2-40B4-BE49-F238E27FC236}">
                  <a16:creationId xmlns:a16="http://schemas.microsoft.com/office/drawing/2014/main" id="{E3953B8F-5520-4CFE-9BE0-8CDF4A835B44}"/>
                </a:ext>
              </a:extLst>
            </p:cNvPr>
            <p:cNvCxnSpPr>
              <a:cxnSpLocks noChangeShapeType="1"/>
              <a:stCxn id="52" idx="6"/>
              <a:endCxn id="57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0">
              <a:extLst>
                <a:ext uri="{FF2B5EF4-FFF2-40B4-BE49-F238E27FC236}">
                  <a16:creationId xmlns:a16="http://schemas.microsoft.com/office/drawing/2014/main" id="{BA52E673-DC03-44B0-81E6-8A1FEAEAD1DB}"/>
                </a:ext>
              </a:extLst>
            </p:cNvPr>
            <p:cNvCxnSpPr>
              <a:cxnSpLocks noChangeShapeType="1"/>
              <a:stCxn id="53" idx="2"/>
              <a:endCxn id="57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17315184-4E3F-4C67-86B9-90A0A0C7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1F488C39-B6B6-4B0E-9F65-4747AEAB5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8" name="Freeform 157">
              <a:extLst>
                <a:ext uri="{FF2B5EF4-FFF2-40B4-BE49-F238E27FC236}">
                  <a16:creationId xmlns:a16="http://schemas.microsoft.com/office/drawing/2014/main" id="{178B99A1-B0E5-4BE9-A2D6-D1E04A8A94DE}"/>
                </a:ext>
              </a:extLst>
            </p:cNvPr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F0007"/>
                </a:solidFill>
                <a:latin typeface="Calibri"/>
                <a:cs typeface="Calibri"/>
              </a:rPr>
              <a:t>Inactive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Triples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2425553"/>
            <a:ext cx="4321775" cy="3518047"/>
            <a:chOff x="1699503" y="2829937"/>
            <a:chExt cx="4321775" cy="3518047"/>
          </a:xfrm>
        </p:grpSpPr>
        <p:pic>
          <p:nvPicPr>
            <p:cNvPr id="51" name="Picture 13" descr="Thomas Bayes">
              <a:hlinkClick r:id="rId2" tooltip="Thomas Bayes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206" y="2829937"/>
              <a:ext cx="2927072" cy="31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12750">
              <a:off x="1699503" y="2882752"/>
              <a:ext cx="2362200" cy="346523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200" y="5867400"/>
            <a:ext cx="678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/>
                <a:cs typeface="Calibri"/>
              </a:rPr>
              <a:t>Shachter</a:t>
            </a:r>
            <a:r>
              <a:rPr lang="en-US" sz="1400" dirty="0">
                <a:latin typeface="Calibri"/>
                <a:cs typeface="Calibri"/>
              </a:rPr>
              <a:t>, Ross D. "Bayes-Ball: Rational Pastime (for Determining Irrelevance and Requisite Information in Belief Networks and Influence Diagrams)." </a:t>
            </a:r>
            <a:r>
              <a:rPr lang="en-US" sz="1400" i="1" dirty="0">
                <a:latin typeface="Calibri"/>
                <a:cs typeface="Calibri"/>
              </a:rPr>
              <a:t>Proceedings of the Fourteenth conference on Uncertainty in Artificial Intelligence.</a:t>
            </a:r>
            <a:r>
              <a:rPr lang="en-US" sz="1400" dirty="0">
                <a:latin typeface="Calibri"/>
                <a:cs typeface="Calibri"/>
              </a:rPr>
              <a:t> 1998.</a:t>
            </a:r>
          </a:p>
        </p:txBody>
      </p:sp>
      <p:grpSp>
        <p:nvGrpSpPr>
          <p:cNvPr id="55" name="Group 189">
            <a:extLst>
              <a:ext uri="{FF2B5EF4-FFF2-40B4-BE49-F238E27FC236}">
                <a16:creationId xmlns:a16="http://schemas.microsoft.com/office/drawing/2014/main" id="{34BBFAAB-4508-4A7F-8E12-2DF2BA739854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5029200"/>
            <a:ext cx="1600200" cy="1600200"/>
            <a:chOff x="4572000" y="4800600"/>
            <a:chExt cx="1905000" cy="190500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2C95D16E-967B-453E-9F19-6D3BC1466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A593DA63-F33A-41C6-BB50-EA1CB6915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8" name="AutoShape 10">
              <a:extLst>
                <a:ext uri="{FF2B5EF4-FFF2-40B4-BE49-F238E27FC236}">
                  <a16:creationId xmlns:a16="http://schemas.microsoft.com/office/drawing/2014/main" id="{B443A246-D2E1-4157-80A0-1DFED21DD8F6}"/>
                </a:ext>
              </a:extLst>
            </p:cNvPr>
            <p:cNvCxnSpPr>
              <a:cxnSpLocks noChangeShapeType="1"/>
              <a:stCxn id="56" idx="6"/>
              <a:endCxn id="61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0">
              <a:extLst>
                <a:ext uri="{FF2B5EF4-FFF2-40B4-BE49-F238E27FC236}">
                  <a16:creationId xmlns:a16="http://schemas.microsoft.com/office/drawing/2014/main" id="{4333153F-1D05-43F2-8453-6D555CD157A7}"/>
                </a:ext>
              </a:extLst>
            </p:cNvPr>
            <p:cNvCxnSpPr>
              <a:cxnSpLocks noChangeShapeType="1"/>
              <a:stCxn id="57" idx="2"/>
              <a:endCxn id="61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81D4FE9F-9DAD-4AE4-86B6-0FC192A7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E29D9B14-28CC-4F68-9447-EB66369D3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62" name="Freeform 157">
              <a:extLst>
                <a:ext uri="{FF2B5EF4-FFF2-40B4-BE49-F238E27FC236}">
                  <a16:creationId xmlns:a16="http://schemas.microsoft.com/office/drawing/2014/main" id="{C23542E0-FB3E-4999-956B-09165AF7A0EE}"/>
                </a:ext>
              </a:extLst>
            </p:cNvPr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3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Shade in Z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Drop a ball at X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The ball can pass through any </a:t>
            </a:r>
            <a:r>
              <a:rPr lang="en-US" sz="2400" i="1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active</a:t>
            </a:r>
            <a:r>
              <a:rPr lang="en-US" sz="2400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and is blocked by any </a:t>
            </a:r>
            <a:r>
              <a:rPr lang="en-US" sz="2400" i="1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inactive</a:t>
            </a:r>
            <a:r>
              <a:rPr lang="en-US" sz="2400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(ball can move either direction on an edge)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the ball reaches Y, then X and Y are NOT conditionally independent given Z</a:t>
            </a: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F0007"/>
                </a:solidFill>
                <a:latin typeface="Calibri"/>
                <a:cs typeface="Calibri"/>
              </a:rPr>
              <a:t>Inactive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Triples</a:t>
            </a:r>
          </a:p>
        </p:txBody>
      </p:sp>
      <p:grpSp>
        <p:nvGrpSpPr>
          <p:cNvPr id="51" name="Group 189">
            <a:extLst>
              <a:ext uri="{FF2B5EF4-FFF2-40B4-BE49-F238E27FC236}">
                <a16:creationId xmlns:a16="http://schemas.microsoft.com/office/drawing/2014/main" id="{AF7D60B6-1214-48FF-A875-D6770EA0740A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5029200"/>
            <a:ext cx="1600200" cy="1600200"/>
            <a:chOff x="4572000" y="4800600"/>
            <a:chExt cx="1905000" cy="1905000"/>
          </a:xfrm>
        </p:grpSpPr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1ECEB95F-D3C6-4395-BDDC-435EDF9D5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03C6B74C-3C79-4E3F-8B8B-4DB412B2C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4" name="AutoShape 10">
              <a:extLst>
                <a:ext uri="{FF2B5EF4-FFF2-40B4-BE49-F238E27FC236}">
                  <a16:creationId xmlns:a16="http://schemas.microsoft.com/office/drawing/2014/main" id="{A822DEDF-2525-4A3D-BFD6-04EE4E026E18}"/>
                </a:ext>
              </a:extLst>
            </p:cNvPr>
            <p:cNvCxnSpPr>
              <a:cxnSpLocks noChangeShapeType="1"/>
              <a:stCxn id="52" idx="6"/>
              <a:endCxn id="57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0">
              <a:extLst>
                <a:ext uri="{FF2B5EF4-FFF2-40B4-BE49-F238E27FC236}">
                  <a16:creationId xmlns:a16="http://schemas.microsoft.com/office/drawing/2014/main" id="{1A090CB9-426A-4B43-8AF3-58D79D19666E}"/>
                </a:ext>
              </a:extLst>
            </p:cNvPr>
            <p:cNvCxnSpPr>
              <a:cxnSpLocks noChangeShapeType="1"/>
              <a:stCxn id="53" idx="2"/>
              <a:endCxn id="57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A0A32ACE-B015-49B3-B16B-C573ABCAD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DC623AEC-50D5-4520-93A2-9AD2B869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8" name="Freeform 157">
              <a:extLst>
                <a:ext uri="{FF2B5EF4-FFF2-40B4-BE49-F238E27FC236}">
                  <a16:creationId xmlns:a16="http://schemas.microsoft.com/office/drawing/2014/main" id="{A1690C65-EE1E-42F8-BD5B-1F9AF1BF85F3}"/>
                </a:ext>
              </a:extLst>
            </p:cNvPr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361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1203325" y="2438400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7119257" y="2438400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1279524" y="3538539"/>
            <a:ext cx="1386840" cy="957261"/>
            <a:chOff x="4590142" y="2362200"/>
            <a:chExt cx="1651001" cy="1139219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90142" y="3120418"/>
              <a:ext cx="381000" cy="38100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225143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5860143" y="3120419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3"/>
              <a:endCxn id="59427" idx="7"/>
            </p:cNvCxnSpPr>
            <p:nvPr/>
          </p:nvCxnSpPr>
          <p:spPr bwMode="auto">
            <a:xfrm flipH="1">
              <a:off x="4915346" y="2687404"/>
              <a:ext cx="365594" cy="4888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5"/>
              <a:endCxn id="59429" idx="1"/>
            </p:cNvCxnSpPr>
            <p:nvPr/>
          </p:nvCxnSpPr>
          <p:spPr bwMode="auto">
            <a:xfrm>
              <a:off x="5550346" y="2687404"/>
              <a:ext cx="365593" cy="4888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1340485" y="5052003"/>
            <a:ext cx="1325881" cy="967797"/>
            <a:chOff x="4735286" y="3419288"/>
            <a:chExt cx="1578430" cy="1152712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735286" y="3419289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5932716" y="3419288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5"/>
              <a:endCxn id="134" idx="1"/>
            </p:cNvCxnSpPr>
            <p:nvPr/>
          </p:nvCxnSpPr>
          <p:spPr bwMode="auto">
            <a:xfrm>
              <a:off x="5060490" y="3744493"/>
              <a:ext cx="329041" cy="5031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3"/>
              <a:endCxn id="134" idx="7"/>
            </p:cNvCxnSpPr>
            <p:nvPr/>
          </p:nvCxnSpPr>
          <p:spPr bwMode="auto">
            <a:xfrm flipH="1">
              <a:off x="5659472" y="3744492"/>
              <a:ext cx="329041" cy="5031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2" name="Straight Connector 181"/>
          <p:cNvCxnSpPr/>
          <p:nvPr/>
        </p:nvCxnSpPr>
        <p:spPr>
          <a:xfrm rot="5400000">
            <a:off x="3467100" y="40005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593725" y="1371600"/>
            <a:ext cx="3657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6433457" y="1371600"/>
            <a:ext cx="40059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AF0007"/>
                </a:solidFill>
                <a:latin typeface="Calibri"/>
                <a:cs typeface="Calibri"/>
              </a:rPr>
              <a:t>Inactive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 Paths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46525" y="5014913"/>
            <a:ext cx="320675" cy="1081087"/>
            <a:chOff x="3733800" y="4114800"/>
            <a:chExt cx="320675" cy="1081087"/>
          </a:xfrm>
        </p:grpSpPr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3733800" y="4876800"/>
              <a:ext cx="320675" cy="319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3733800" y="4114800"/>
              <a:ext cx="320040" cy="3198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4" name="AutoShape 10"/>
            <p:cNvCxnSpPr>
              <a:cxnSpLocks noChangeShapeType="1"/>
              <a:stCxn id="53" idx="4"/>
              <a:endCxn id="52" idx="0"/>
            </p:cNvCxnSpPr>
            <p:nvPr/>
          </p:nvCxnSpPr>
          <p:spPr bwMode="auto">
            <a:xfrm>
              <a:off x="3893820" y="4434681"/>
              <a:ext cx="318" cy="442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3946525" y="3429000"/>
            <a:ext cx="320675" cy="1081087"/>
            <a:chOff x="3733800" y="4114800"/>
            <a:chExt cx="320675" cy="1081087"/>
          </a:xfrm>
        </p:grpSpPr>
        <p:sp>
          <p:nvSpPr>
            <p:cNvPr id="66" name="Oval 9"/>
            <p:cNvSpPr>
              <a:spLocks noChangeArrowheads="1"/>
            </p:cNvSpPr>
            <p:nvPr/>
          </p:nvSpPr>
          <p:spPr bwMode="auto">
            <a:xfrm>
              <a:off x="3733800" y="4876800"/>
              <a:ext cx="320675" cy="319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3733800" y="4114800"/>
              <a:ext cx="320040" cy="3198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68" name="AutoShape 10"/>
            <p:cNvCxnSpPr>
              <a:cxnSpLocks noChangeShapeType="1"/>
              <a:stCxn id="67" idx="4"/>
              <a:endCxn id="66" idx="0"/>
            </p:cNvCxnSpPr>
            <p:nvPr/>
          </p:nvCxnSpPr>
          <p:spPr bwMode="auto">
            <a:xfrm>
              <a:off x="3893820" y="4434681"/>
              <a:ext cx="318" cy="442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Group 187"/>
          <p:cNvGrpSpPr>
            <a:grpSpLocks/>
          </p:cNvGrpSpPr>
          <p:nvPr/>
        </p:nvGrpSpPr>
        <p:grpSpPr bwMode="auto">
          <a:xfrm>
            <a:off x="7256415" y="3429000"/>
            <a:ext cx="1386840" cy="957261"/>
            <a:chOff x="4590142" y="2362200"/>
            <a:chExt cx="1651001" cy="1139219"/>
          </a:xfrm>
        </p:grpSpPr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4590142" y="3120418"/>
              <a:ext cx="381000" cy="38100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5225143" y="2362200"/>
              <a:ext cx="3810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72" name="Oval 9"/>
            <p:cNvSpPr>
              <a:spLocks noChangeArrowheads="1"/>
            </p:cNvSpPr>
            <p:nvPr/>
          </p:nvSpPr>
          <p:spPr bwMode="auto">
            <a:xfrm>
              <a:off x="5860143" y="3120419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73" name="AutoShape 10"/>
            <p:cNvCxnSpPr>
              <a:cxnSpLocks noChangeShapeType="1"/>
              <a:stCxn id="71" idx="3"/>
              <a:endCxn id="70" idx="7"/>
            </p:cNvCxnSpPr>
            <p:nvPr/>
          </p:nvCxnSpPr>
          <p:spPr bwMode="auto">
            <a:xfrm flipH="1">
              <a:off x="4915346" y="2687404"/>
              <a:ext cx="365594" cy="4888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0"/>
            <p:cNvCxnSpPr>
              <a:cxnSpLocks noChangeShapeType="1"/>
              <a:stCxn id="71" idx="5"/>
              <a:endCxn id="72" idx="1"/>
            </p:cNvCxnSpPr>
            <p:nvPr/>
          </p:nvCxnSpPr>
          <p:spPr bwMode="auto">
            <a:xfrm>
              <a:off x="5550346" y="2687404"/>
              <a:ext cx="365593" cy="4888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Group 188"/>
          <p:cNvGrpSpPr>
            <a:grpSpLocks/>
          </p:cNvGrpSpPr>
          <p:nvPr/>
        </p:nvGrpSpPr>
        <p:grpSpPr bwMode="auto">
          <a:xfrm>
            <a:off x="7317376" y="4942464"/>
            <a:ext cx="1325881" cy="967797"/>
            <a:chOff x="4735286" y="3419288"/>
            <a:chExt cx="1578430" cy="1152712"/>
          </a:xfrm>
        </p:grpSpPr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4735286" y="3419289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77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8" name="Oval 9"/>
            <p:cNvSpPr>
              <a:spLocks noChangeArrowheads="1"/>
            </p:cNvSpPr>
            <p:nvPr/>
          </p:nvSpPr>
          <p:spPr bwMode="auto">
            <a:xfrm>
              <a:off x="5932716" y="3419288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79" name="AutoShape 10"/>
            <p:cNvCxnSpPr>
              <a:cxnSpLocks noChangeShapeType="1"/>
              <a:stCxn id="76" idx="5"/>
              <a:endCxn id="77" idx="1"/>
            </p:cNvCxnSpPr>
            <p:nvPr/>
          </p:nvCxnSpPr>
          <p:spPr bwMode="auto">
            <a:xfrm>
              <a:off x="5060490" y="3744493"/>
              <a:ext cx="329041" cy="5031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0"/>
            <p:cNvCxnSpPr>
              <a:cxnSpLocks noChangeShapeType="1"/>
              <a:stCxn id="78" idx="3"/>
              <a:endCxn id="77" idx="7"/>
            </p:cNvCxnSpPr>
            <p:nvPr/>
          </p:nvCxnSpPr>
          <p:spPr bwMode="auto">
            <a:xfrm flipH="1">
              <a:off x="5659472" y="3744492"/>
              <a:ext cx="329041" cy="5031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10014857" y="3352800"/>
            <a:ext cx="320675" cy="1081087"/>
            <a:chOff x="3733800" y="4114800"/>
            <a:chExt cx="320675" cy="1081087"/>
          </a:xfrm>
        </p:grpSpPr>
        <p:sp>
          <p:nvSpPr>
            <p:cNvPr id="82" name="Oval 9"/>
            <p:cNvSpPr>
              <a:spLocks noChangeArrowheads="1"/>
            </p:cNvSpPr>
            <p:nvPr/>
          </p:nvSpPr>
          <p:spPr bwMode="auto">
            <a:xfrm>
              <a:off x="3733800" y="4876800"/>
              <a:ext cx="320675" cy="31908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3" name="Oval 9"/>
            <p:cNvSpPr>
              <a:spLocks noChangeArrowheads="1"/>
            </p:cNvSpPr>
            <p:nvPr/>
          </p:nvSpPr>
          <p:spPr bwMode="auto">
            <a:xfrm>
              <a:off x="3733800" y="4114800"/>
              <a:ext cx="320040" cy="3198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cxnSp>
          <p:nvCxnSpPr>
            <p:cNvPr id="84" name="AutoShape 10"/>
            <p:cNvCxnSpPr>
              <a:cxnSpLocks noChangeShapeType="1"/>
              <a:stCxn id="83" idx="4"/>
              <a:endCxn id="82" idx="0"/>
            </p:cNvCxnSpPr>
            <p:nvPr/>
          </p:nvCxnSpPr>
          <p:spPr bwMode="auto">
            <a:xfrm>
              <a:off x="3893820" y="4434681"/>
              <a:ext cx="318" cy="442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" name="Group 84"/>
          <p:cNvGrpSpPr/>
          <p:nvPr/>
        </p:nvGrpSpPr>
        <p:grpSpPr>
          <a:xfrm>
            <a:off x="10014857" y="4953000"/>
            <a:ext cx="320675" cy="1081087"/>
            <a:chOff x="3733800" y="4114800"/>
            <a:chExt cx="320675" cy="1081087"/>
          </a:xfrm>
        </p:grpSpPr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3733800" y="4876800"/>
              <a:ext cx="320675" cy="319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3733800" y="4114800"/>
              <a:ext cx="320040" cy="3198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88" name="AutoShape 10"/>
            <p:cNvCxnSpPr>
              <a:cxnSpLocks noChangeShapeType="1"/>
              <a:stCxn id="87" idx="4"/>
              <a:endCxn id="86" idx="0"/>
            </p:cNvCxnSpPr>
            <p:nvPr/>
          </p:nvCxnSpPr>
          <p:spPr bwMode="auto">
            <a:xfrm>
              <a:off x="3893820" y="4434681"/>
              <a:ext cx="318" cy="442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" name="Straight Arrow Connector 13"/>
          <p:cNvCxnSpPr/>
          <p:nvPr/>
        </p:nvCxnSpPr>
        <p:spPr>
          <a:xfrm>
            <a:off x="1676400" y="2286000"/>
            <a:ext cx="6858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752600" y="3995228"/>
            <a:ext cx="435429" cy="3137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flipV="1">
            <a:off x="1774371" y="5257800"/>
            <a:ext cx="435429" cy="33927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267201" y="3733800"/>
            <a:ext cx="152399" cy="3899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flipV="1">
            <a:off x="4267200" y="5334000"/>
            <a:ext cx="152400" cy="372099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77200" y="2362200"/>
            <a:ext cx="3810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8522905">
            <a:off x="7379505" y="3767521"/>
            <a:ext cx="381000" cy="152400"/>
            <a:chOff x="7391400" y="2286000"/>
            <a:chExt cx="381000" cy="15240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/>
          <p:cNvCxnSpPr/>
          <p:nvPr/>
        </p:nvCxnSpPr>
        <p:spPr>
          <a:xfrm flipV="1">
            <a:off x="8077200" y="2286000"/>
            <a:ext cx="0" cy="152400"/>
          </a:xfrm>
          <a:prstGeom prst="straightConnector1">
            <a:avLst/>
          </a:prstGeom>
          <a:ln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 rot="14146535">
            <a:off x="8133050" y="3762029"/>
            <a:ext cx="381000" cy="152400"/>
            <a:chOff x="7391400" y="2286000"/>
            <a:chExt cx="381000" cy="152400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rot="7310280">
            <a:off x="8204328" y="5442500"/>
            <a:ext cx="381000" cy="152400"/>
            <a:chOff x="7391400" y="2286000"/>
            <a:chExt cx="381000" cy="152400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rot="3346535">
            <a:off x="7411750" y="5438429"/>
            <a:ext cx="381000" cy="152400"/>
            <a:chOff x="7391400" y="2286000"/>
            <a:chExt cx="381000" cy="15240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rot="5400000">
            <a:off x="10172700" y="5372100"/>
            <a:ext cx="381000" cy="152400"/>
            <a:chOff x="7391400" y="2286000"/>
            <a:chExt cx="381000" cy="1524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 rot="16200000">
            <a:off x="10172700" y="3848100"/>
            <a:ext cx="381000" cy="152400"/>
            <a:chOff x="7391400" y="2286000"/>
            <a:chExt cx="381000" cy="152400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391400" y="2286000"/>
            <a:ext cx="381000" cy="152400"/>
            <a:chOff x="7391400" y="2286000"/>
            <a:chExt cx="381000" cy="1524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03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74E4-A1F4-4769-A605-30FB99A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Danielle Belgrave, Microsoft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EC612-DD45-4165-A5A0-DC00F812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0" y="1879724"/>
            <a:ext cx="8810625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0B6A2-BD08-4685-B750-66790B4B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0" y="1117724"/>
            <a:ext cx="4152900" cy="76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CE82B3-2093-4DF0-8682-485C3D4F347A}"/>
              </a:ext>
            </a:extLst>
          </p:cNvPr>
          <p:cNvSpPr/>
          <p:nvPr/>
        </p:nvSpPr>
        <p:spPr>
          <a:xfrm>
            <a:off x="721610" y="4260334"/>
            <a:ext cx="603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https://www.microsoft.com/en-us/research/people/dabelgra/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0B474-247B-430F-958D-0990F1F85250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40319B"/>
              </a:rPr>
              <a:t>Developmental Profiles of Eczema, Wheeze, and Rhinitis:</a:t>
            </a:r>
          </a:p>
          <a:p>
            <a:r>
              <a:rPr lang="en-US" sz="2400" dirty="0">
                <a:latin typeface="AdvP40319B"/>
              </a:rPr>
              <a:t>Two Population-Based Birth Cohort Studies</a:t>
            </a: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5"/>
              </a:rPr>
              <a:t>https://journals.plos.org/plosmedicine/article?id=10.1371/journal.pmed.1001748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464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713F7D-5697-459C-A9B5-9990649F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512" y="2386584"/>
            <a:ext cx="6293558" cy="4275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5E8F55-0FAC-44E5-9CF7-E73F5A5C1210}"/>
              </a:ext>
            </a:extLst>
          </p:cNvPr>
          <p:cNvSpPr/>
          <p:nvPr/>
        </p:nvSpPr>
        <p:spPr>
          <a:xfrm rot="19864082">
            <a:off x="4088771" y="3663505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DA09A-1DDA-4F10-BEB1-941B1272D3CA}"/>
              </a:ext>
            </a:extLst>
          </p:cNvPr>
          <p:cNvSpPr/>
          <p:nvPr/>
        </p:nvSpPr>
        <p:spPr>
          <a:xfrm rot="19455985">
            <a:off x="7647630" y="5077824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No, the Bayes ball can travel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04C99F-167B-4587-B28A-B2B0DF4F3492}"/>
              </a:ext>
            </a:extLst>
          </p:cNvPr>
          <p:cNvGrpSpPr/>
          <p:nvPr/>
        </p:nvGrpSpPr>
        <p:grpSpPr>
          <a:xfrm>
            <a:off x="2953512" y="2386586"/>
            <a:ext cx="6293559" cy="4275252"/>
            <a:chOff x="148063" y="6788080"/>
            <a:chExt cx="3110168" cy="2133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713F7D-5697-459C-A9B5-9990649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63" y="6788080"/>
              <a:ext cx="3110168" cy="21330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5E8F55-0FAC-44E5-9CF7-E73F5A5C1210}"/>
                </a:ext>
              </a:extLst>
            </p:cNvPr>
            <p:cNvSpPr/>
            <p:nvPr/>
          </p:nvSpPr>
          <p:spPr>
            <a:xfrm rot="19864082">
              <a:off x="709088" y="7425161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4DA09A-1DDA-4F10-BEB1-941B1272D3CA}"/>
                </a:ext>
              </a:extLst>
            </p:cNvPr>
            <p:cNvSpPr/>
            <p:nvPr/>
          </p:nvSpPr>
          <p:spPr>
            <a:xfrm rot="19455985">
              <a:off x="2467814" y="8130792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17">
            <a:extLst>
              <a:ext uri="{FF2B5EF4-FFF2-40B4-BE49-F238E27FC236}">
                <a16:creationId xmlns:a16="http://schemas.microsoft.com/office/drawing/2014/main" id="{02EC8B1A-B7E1-4369-8A73-A174E45223A2}"/>
              </a:ext>
            </a:extLst>
          </p:cNvPr>
          <p:cNvSpPr/>
          <p:nvPr/>
        </p:nvSpPr>
        <p:spPr>
          <a:xfrm rot="11605591">
            <a:off x="4960911" y="5124406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B1523053-BF9F-4F7F-A72C-71AD316CF3F8}"/>
              </a:ext>
            </a:extLst>
          </p:cNvPr>
          <p:cNvSpPr/>
          <p:nvPr/>
        </p:nvSpPr>
        <p:spPr>
          <a:xfrm rot="9735315">
            <a:off x="6473358" y="5163695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C6243C-5E0D-4BC6-98D3-174D7C3B10FD}"/>
              </a:ext>
            </a:extLst>
          </p:cNvPr>
          <p:cNvGrpSpPr/>
          <p:nvPr/>
        </p:nvGrpSpPr>
        <p:grpSpPr>
          <a:xfrm rot="19698950">
            <a:off x="4708445" y="4204047"/>
            <a:ext cx="381000" cy="152400"/>
            <a:chOff x="7391400" y="2286000"/>
            <a:chExt cx="381000" cy="152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8BA2DF7-4341-4D21-90D5-0C55D2DFD349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BD4149D-33E1-4366-BC35-0872CCC775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4F0957-77ED-49A7-BCF3-E338EF863C9C}"/>
              </a:ext>
            </a:extLst>
          </p:cNvPr>
          <p:cNvGrpSpPr/>
          <p:nvPr/>
        </p:nvGrpSpPr>
        <p:grpSpPr>
          <a:xfrm rot="11720378">
            <a:off x="5701628" y="4101581"/>
            <a:ext cx="381000" cy="152400"/>
            <a:chOff x="7391400" y="2286000"/>
            <a:chExt cx="381000" cy="1524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CA26D6-6E78-4737-9434-7838011B6EBA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6A9EB6D-D814-43AC-9098-B3E9D7B0E0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139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368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No, the Bayes ball can travel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17">
            <a:extLst>
              <a:ext uri="{FF2B5EF4-FFF2-40B4-BE49-F238E27FC236}">
                <a16:creationId xmlns:a16="http://schemas.microsoft.com/office/drawing/2014/main" id="{09DF1354-D96D-4AEA-905E-833F036C850C}"/>
              </a:ext>
            </a:extLst>
          </p:cNvPr>
          <p:cNvSpPr/>
          <p:nvPr/>
        </p:nvSpPr>
        <p:spPr>
          <a:xfrm rot="4786603">
            <a:off x="7715811" y="4520380"/>
            <a:ext cx="341052" cy="370446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2593A760-7229-4CE2-93CF-EBBF90F432F3}"/>
              </a:ext>
            </a:extLst>
          </p:cNvPr>
          <p:cNvSpPr/>
          <p:nvPr/>
        </p:nvSpPr>
        <p:spPr>
          <a:xfrm rot="9735315">
            <a:off x="6473358" y="5163695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BE2C8D-7921-49C0-A2B3-0EEA5362DB07}"/>
              </a:ext>
            </a:extLst>
          </p:cNvPr>
          <p:cNvGrpSpPr/>
          <p:nvPr/>
        </p:nvGrpSpPr>
        <p:grpSpPr>
          <a:xfrm rot="12697986">
            <a:off x="4157590" y="4900997"/>
            <a:ext cx="381000" cy="152400"/>
            <a:chOff x="7391400" y="2286000"/>
            <a:chExt cx="381000" cy="1524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A1321AC-672F-410E-95E4-9EA9D1225D24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E4B5B33-FA5F-4D4B-ACA2-16DFB25BB2E6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F1E147-F4F9-4855-BD90-A56F162D5BD8}"/>
              </a:ext>
            </a:extLst>
          </p:cNvPr>
          <p:cNvGrpSpPr/>
          <p:nvPr/>
        </p:nvGrpSpPr>
        <p:grpSpPr>
          <a:xfrm rot="9148238">
            <a:off x="4178604" y="4456204"/>
            <a:ext cx="381000" cy="152400"/>
            <a:chOff x="7391400" y="2286000"/>
            <a:chExt cx="381000" cy="1524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FAE3DE3-ABD8-441B-AD54-4F7E779B1CE3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BB4FC08-170E-45D8-8341-ECDC5A6BF0AF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90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</p:txBody>
      </p:sp>
      <p:pic>
        <p:nvPicPr>
          <p:cNvPr id="5" name="Picture 4" descr="nondescenda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78" y="2428096"/>
            <a:ext cx="475384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2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433514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9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</p:spPr>
            <p:txBody>
              <a:bodyPr/>
              <a:lstStyle/>
              <a:p>
                <a:r>
                  <a:rPr lang="en-US" dirty="0"/>
                  <a:t>Joint distributions are the best!</a:t>
                </a:r>
              </a:p>
              <a:p>
                <a:endParaRPr lang="en-US" dirty="0"/>
              </a:p>
              <a:p>
                <a:r>
                  <a:rPr lang="en-US" dirty="0"/>
                  <a:t>Problems with joints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joint table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Usually some set of conditional probability tables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  <a:blipFill>
                <a:blip r:embed="rId2"/>
                <a:stretch>
                  <a:fillRect l="-2310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09545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75295"/>
            <a:ext cx="10515600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71397"/>
            <a:ext cx="3048000" cy="2686603"/>
          </a:xfrm>
          <a:prstGeom prst="rect">
            <a:avLst/>
          </a:prstGeom>
        </p:spPr>
      </p:pic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10210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Two variables X and Y are (absolutely)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cs typeface="Calibri"/>
              </a:rPr>
              <a:t>independent</a:t>
            </a:r>
            <a:r>
              <a:rPr lang="en-US" sz="2800" dirty="0">
                <a:latin typeface="Calibri"/>
                <a:cs typeface="Calibri"/>
              </a:rPr>
              <a:t> if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This says that their joint distribution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 factors </a:t>
            </a:r>
            <a:r>
              <a:rPr lang="en-US" sz="2400" dirty="0">
                <a:latin typeface="Calibri"/>
                <a:cs typeface="Calibri"/>
              </a:rPr>
              <a:t>into a product of two simpler distributions</a:t>
            </a: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Combine with product rule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</a:rPr>
              <a:t>we obtain another form: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  <a:sym typeface="Symbol"/>
              </a:rPr>
              <a:t>or    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Example: </a:t>
            </a:r>
            <a:r>
              <a:rPr lang="en-US" sz="2800" dirty="0"/>
              <a:t>two dice rolls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=  1/6 x 1/6  =  1/36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|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/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/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/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351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5333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7DAC1-86C9-4F70-B292-241429E0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</p:txBody>
      </p:sp>
    </p:spTree>
    <p:extLst>
      <p:ext uri="{BB962C8B-B14F-4D97-AF65-F5344CB8AC3E}">
        <p14:creationId xmlns:p14="http://schemas.microsoft.com/office/powerpoint/2010/main" val="3150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/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/>
              <p:nvPr/>
            </p:nvSpPr>
            <p:spPr>
              <a:xfrm>
                <a:off x="7798961" y="2693299"/>
                <a:ext cx="3729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61" y="2693299"/>
                <a:ext cx="37291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48EB16-6CBE-4BF7-979D-2C32713B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  <a:p>
            <a:r>
              <a:rPr lang="en-US" dirty="0">
                <a:solidFill>
                  <a:srgbClr val="C00000"/>
                </a:solidFill>
              </a:rPr>
              <a:t>No</a:t>
            </a:r>
            <a:endParaRPr lang="en-US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17534</TotalTime>
  <Words>2512</Words>
  <Application>Microsoft Office PowerPoint</Application>
  <PresentationFormat>Widescreen</PresentationFormat>
  <Paragraphs>711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Wingdings</vt:lpstr>
      <vt:lpstr>Cambria Math</vt:lpstr>
      <vt:lpstr>AdvP40319B</vt:lpstr>
      <vt:lpstr>Calibri Light</vt:lpstr>
      <vt:lpstr>Arial</vt:lpstr>
      <vt:lpstr>Calibri</vt:lpstr>
      <vt:lpstr>Office Theme</vt:lpstr>
      <vt:lpstr>Announcements</vt:lpstr>
      <vt:lpstr>AI: Representation and Problem Solving </vt:lpstr>
      <vt:lpstr>Bayesian Networks</vt:lpstr>
      <vt:lpstr>Danielle Belgrave, Microsoft Research</vt:lpstr>
      <vt:lpstr>Independence</vt:lpstr>
      <vt:lpstr>Independence</vt:lpstr>
      <vt:lpstr>Example: Independence</vt:lpstr>
      <vt:lpstr>Piazza Poll 1</vt:lpstr>
      <vt:lpstr>Piazza Poll 1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Conditional Independence and the Chain Rule</vt:lpstr>
      <vt:lpstr>Bayes’ Nets: Big Picture</vt:lpstr>
      <vt:lpstr>Graphical Model Notation</vt:lpstr>
      <vt:lpstr>Example: Coin Flips</vt:lpstr>
      <vt:lpstr>Example: Traffic</vt:lpstr>
      <vt:lpstr>Example: Traffic II</vt:lpstr>
      <vt:lpstr>Example: Alarm Network</vt:lpstr>
      <vt:lpstr>Semantics Example</vt:lpstr>
      <vt:lpstr>Example: Alarm Network</vt:lpstr>
      <vt:lpstr>Piazza Poll 2</vt:lpstr>
      <vt:lpstr>Piazza Poll 2</vt:lpstr>
      <vt:lpstr>Piazza Poll 3</vt:lpstr>
      <vt:lpstr>Conditional Independence Semantics</vt:lpstr>
      <vt:lpstr>Conditional Independence Semantics</vt:lpstr>
      <vt:lpstr>Causal Chains</vt:lpstr>
      <vt:lpstr>Causal Chains</vt:lpstr>
      <vt:lpstr>Common Cause</vt:lpstr>
      <vt:lpstr>Common Cause</vt:lpstr>
      <vt:lpstr>Common Effect</vt:lpstr>
      <vt:lpstr>Bayes Net Independence</vt:lpstr>
      <vt:lpstr>Reachability</vt:lpstr>
      <vt:lpstr>Active / Inactive Paths</vt:lpstr>
      <vt:lpstr>Bayes Ball</vt:lpstr>
      <vt:lpstr>Bayes Ball</vt:lpstr>
      <vt:lpstr>Bayes Ball</vt:lpstr>
      <vt:lpstr>Piazza Poll 4</vt:lpstr>
      <vt:lpstr>Piazza Poll 4</vt:lpstr>
      <vt:lpstr>Piazza Poll 5</vt:lpstr>
      <vt:lpstr>Piazza Poll 5</vt:lpstr>
      <vt:lpstr>Conditional Independence Semantics</vt:lpstr>
      <vt:lpstr>Markov blanket</vt:lpstr>
      <vt:lpstr>Answer Any Query from Joint Distribution</vt:lpstr>
      <vt:lpstr>Answer Any Query from Bayes Net</vt:lpstr>
      <vt:lpstr>Next: Answer Any Query from Bayes 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1073</cp:revision>
  <cp:lastPrinted>2018-11-27T13:42:27Z</cp:lastPrinted>
  <dcterms:created xsi:type="dcterms:W3CDTF">2018-10-11T11:39:27Z</dcterms:created>
  <dcterms:modified xsi:type="dcterms:W3CDTF">2019-11-01T15:56:03Z</dcterms:modified>
</cp:coreProperties>
</file>