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5"/>
  </p:notesMasterIdLst>
  <p:sldIdLst>
    <p:sldId id="256" r:id="rId2"/>
    <p:sldId id="291" r:id="rId3"/>
    <p:sldId id="294" r:id="rId4"/>
    <p:sldId id="257" r:id="rId5"/>
    <p:sldId id="292" r:id="rId6"/>
    <p:sldId id="308" r:id="rId7"/>
    <p:sldId id="296" r:id="rId8"/>
    <p:sldId id="289" r:id="rId9"/>
    <p:sldId id="314" r:id="rId10"/>
    <p:sldId id="270" r:id="rId11"/>
    <p:sldId id="271" r:id="rId12"/>
    <p:sldId id="272" r:id="rId13"/>
    <p:sldId id="320" r:id="rId14"/>
    <p:sldId id="310" r:id="rId15"/>
    <p:sldId id="303" r:id="rId16"/>
    <p:sldId id="304" r:id="rId17"/>
    <p:sldId id="319" r:id="rId18"/>
    <p:sldId id="302" r:id="rId19"/>
    <p:sldId id="313" r:id="rId20"/>
    <p:sldId id="311" r:id="rId21"/>
    <p:sldId id="312" r:id="rId22"/>
    <p:sldId id="315" r:id="rId23"/>
    <p:sldId id="316" r:id="rId24"/>
    <p:sldId id="317" r:id="rId25"/>
    <p:sldId id="309" r:id="rId26"/>
    <p:sldId id="285" r:id="rId27"/>
    <p:sldId id="286" r:id="rId28"/>
    <p:sldId id="283" r:id="rId29"/>
    <p:sldId id="298" r:id="rId30"/>
    <p:sldId id="299" r:id="rId31"/>
    <p:sldId id="300" r:id="rId32"/>
    <p:sldId id="301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A816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ECC09-2AA9-4432-9091-0F336E785788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8796-2A9B-40D4-B88B-285F7AF32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2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58796-2A9B-40D4-B88B-285F7AF325E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58796-2A9B-40D4-B88B-285F7AF325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58796-2A9B-40D4-B88B-285F7AF325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58796-2A9B-40D4-B88B-285F7AF325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58796-2A9B-40D4-B88B-285F7AF325E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514A-A7D6-4E9E-9592-CBC5699329EF}" type="datetime1">
              <a:rPr lang="en-US" smtClean="0"/>
              <a:t>4/11/2011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C36E-4BC8-4D14-A5A0-724AA004B5EF}" type="datetime1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93CC-CE4D-4898-AF9F-774838E8577E}" type="datetime1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F6AC-244E-4AC3-933E-C027443AA82D}" type="datetime1">
              <a:rPr lang="en-US" smtClean="0"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9E4D-358B-4D1A-A9C0-2BE48916162D}" type="datetime1">
              <a:rPr lang="en-US" smtClean="0"/>
              <a:t>4/11/2011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07068E-E1B3-441A-9EFF-02873611F443}" type="datetime1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00A4-2C50-4857-97B7-A7B89FE39F01}" type="datetime1">
              <a:rPr lang="en-US" smtClean="0"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E834-110F-43F8-AA2F-E06CFE6E2FC8}" type="datetime1">
              <a:rPr lang="en-US" smtClean="0"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3EF4-648A-4868-AFAA-B17F825CBE13}" type="datetime1">
              <a:rPr lang="en-US" smtClean="0"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F235-51A2-4AF2-8ED9-AC9ABD72C8BE}" type="datetime1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0FCB507-5981-4FA4-B9C0-656F2EFA4FBD}" type="datetime1">
              <a:rPr lang="en-US" smtClean="0"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8ED562-B4C0-44E8-B64E-BFC96F7B0314}" type="datetime1">
              <a:rPr lang="en-US" smtClean="0"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D7D5B3-CB29-482A-9EA2-2D3451086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Jean Oh</a:t>
            </a:r>
          </a:p>
          <a:p>
            <a:r>
              <a:rPr lang="en-US" dirty="0" smtClean="0"/>
              <a:t>Felipe </a:t>
            </a:r>
            <a:r>
              <a:rPr lang="en-US" dirty="0" err="1" smtClean="0"/>
              <a:t>Meneguzzi</a:t>
            </a:r>
            <a:endParaRPr lang="en-US" dirty="0" smtClean="0"/>
          </a:p>
          <a:p>
            <a:r>
              <a:rPr lang="en-US" dirty="0" smtClean="0"/>
              <a:t>Katia </a:t>
            </a:r>
            <a:r>
              <a:rPr lang="en-US" dirty="0" err="1" smtClean="0"/>
              <a:t>Sycara</a:t>
            </a:r>
            <a:endParaRPr lang="en-US" dirty="0" smtClean="0"/>
          </a:p>
          <a:p>
            <a:r>
              <a:rPr lang="en-US" dirty="0" smtClean="0"/>
              <a:t>Carnegie </a:t>
            </a:r>
            <a:r>
              <a:rPr lang="en-US" dirty="0" smtClean="0"/>
              <a:t>Mellon </a:t>
            </a:r>
            <a:r>
              <a:rPr lang="en-US" dirty="0" smtClean="0"/>
              <a:t>University</a:t>
            </a:r>
          </a:p>
          <a:p>
            <a:endParaRPr lang="en-US" dirty="0"/>
          </a:p>
          <a:p>
            <a:r>
              <a:rPr lang="en-US" dirty="0" err="1" smtClean="0"/>
              <a:t>Timoyhy</a:t>
            </a:r>
            <a:r>
              <a:rPr lang="en-US" dirty="0"/>
              <a:t> </a:t>
            </a:r>
            <a:r>
              <a:rPr lang="en-US" dirty="0" smtClean="0"/>
              <a:t>Norman</a:t>
            </a:r>
          </a:p>
          <a:p>
            <a:r>
              <a:rPr lang="en-US" dirty="0" smtClean="0"/>
              <a:t>Univ. of </a:t>
            </a:r>
            <a:r>
              <a:rPr lang="en-US" smtClean="0"/>
              <a:t>aberdeen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Anticipatory information &amp; planning agent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76200"/>
            <a:ext cx="3087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ANTIPA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theoretic user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Assumption: users will try to maximize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long-term expected reward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Effect of taking an </a:t>
            </a:r>
            <a:r>
              <a:rPr lang="en-US" dirty="0" smtClean="0">
                <a:solidFill>
                  <a:srgbClr val="A8422A"/>
                </a:solidFill>
              </a:rPr>
              <a:t>action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A8422A"/>
                </a:solidFill>
              </a:rPr>
              <a:t>stochastic transition </a:t>
            </a:r>
            <a:r>
              <a:rPr lang="en-US" dirty="0" smtClean="0"/>
              <a:t>to a new </a:t>
            </a:r>
            <a:r>
              <a:rPr lang="en-US" dirty="0" smtClean="0">
                <a:solidFill>
                  <a:srgbClr val="A8422A"/>
                </a:solidFill>
              </a:rPr>
              <a:t>state</a:t>
            </a:r>
          </a:p>
        </p:txBody>
      </p:sp>
      <p:sp>
        <p:nvSpPr>
          <p:cNvPr id="7" name="Right Arrow 6"/>
          <p:cNvSpPr/>
          <p:nvPr/>
        </p:nvSpPr>
        <p:spPr>
          <a:xfrm rot="20260722">
            <a:off x="2732928" y="3673974"/>
            <a:ext cx="1413528" cy="62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Terminate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45201">
            <a:off x="2623889" y="4561986"/>
            <a:ext cx="1428052" cy="687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Negotiate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752600" y="3962400"/>
            <a:ext cx="1143000" cy="838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Current state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4343400" y="3200400"/>
            <a:ext cx="1066800" cy="838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reward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257800" y="5181600"/>
            <a:ext cx="1447800" cy="762000"/>
          </a:xfrm>
          <a:prstGeom prst="rightArrow">
            <a:avLst>
              <a:gd name="adj1" fmla="val 50000"/>
              <a:gd name="adj2" fmla="val 19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Cooperate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343400" y="5105400"/>
            <a:ext cx="1066800" cy="838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Low reward</a:t>
            </a:r>
            <a:endParaRPr lang="en-US" sz="1400" dirty="0"/>
          </a:p>
        </p:txBody>
      </p:sp>
      <p:cxnSp>
        <p:nvCxnSpPr>
          <p:cNvPr id="18" name="Curved Connector 17"/>
          <p:cNvCxnSpPr>
            <a:stCxn id="7" idx="3"/>
            <a:endCxn id="13" idx="2"/>
          </p:cNvCxnSpPr>
          <p:nvPr/>
        </p:nvCxnSpPr>
        <p:spPr>
          <a:xfrm flipV="1">
            <a:off x="4093497" y="3619500"/>
            <a:ext cx="249903" cy="9907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7" idx="3"/>
            <a:endCxn id="9" idx="0"/>
          </p:cNvCxnSpPr>
          <p:nvPr/>
        </p:nvCxnSpPr>
        <p:spPr>
          <a:xfrm flipH="1">
            <a:off x="2324100" y="3718570"/>
            <a:ext cx="1769397" cy="243830"/>
          </a:xfrm>
          <a:prstGeom prst="curvedConnector4">
            <a:avLst>
              <a:gd name="adj1" fmla="val -240"/>
              <a:gd name="adj2" fmla="val -145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8" idx="3"/>
            <a:endCxn id="16" idx="2"/>
          </p:cNvCxnSpPr>
          <p:nvPr/>
        </p:nvCxnSpPr>
        <p:spPr>
          <a:xfrm>
            <a:off x="3971723" y="5234309"/>
            <a:ext cx="371677" cy="2901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8" idx="3"/>
            <a:endCxn id="9" idx="4"/>
          </p:cNvCxnSpPr>
          <p:nvPr/>
        </p:nvCxnSpPr>
        <p:spPr>
          <a:xfrm flipH="1" flipV="1">
            <a:off x="2324100" y="4800600"/>
            <a:ext cx="1647623" cy="433709"/>
          </a:xfrm>
          <a:prstGeom prst="curvedConnector4">
            <a:avLst>
              <a:gd name="adj1" fmla="val -1912"/>
              <a:gd name="adj2" fmla="val -5609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endCxn id="16" idx="4"/>
          </p:cNvCxnSpPr>
          <p:nvPr/>
        </p:nvCxnSpPr>
        <p:spPr>
          <a:xfrm rot="10800000" flipV="1">
            <a:off x="4876800" y="5562600"/>
            <a:ext cx="1832630" cy="381000"/>
          </a:xfrm>
          <a:prstGeom prst="curvedConnector4">
            <a:avLst>
              <a:gd name="adj1" fmla="val -11177"/>
              <a:gd name="adj2" fmla="val 16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038600" y="365760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.9</a:t>
            </a:r>
            <a:endParaRPr 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3581400" y="541020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.2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038600" y="502920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.8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352800" y="32766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.1</a:t>
            </a:r>
            <a:endParaRPr lang="en-US" sz="1400" dirty="0"/>
          </a:p>
        </p:txBody>
      </p:sp>
      <p:sp>
        <p:nvSpPr>
          <p:cNvPr id="119" name="Rounded Rectangle 118"/>
          <p:cNvSpPr/>
          <p:nvPr/>
        </p:nvSpPr>
        <p:spPr>
          <a:xfrm>
            <a:off x="0" y="0"/>
            <a:ext cx="21336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recognition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Decision Process (MDP)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Formalism representing decision making process in stochastic environment.</a:t>
            </a:r>
          </a:p>
          <a:p>
            <a:r>
              <a:rPr lang="en-US" dirty="0" smtClean="0"/>
              <a:t>&lt;S, A, r, T, 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S: states </a:t>
            </a:r>
          </a:p>
          <a:p>
            <a:pPr lvl="1"/>
            <a:r>
              <a:rPr lang="en-US" dirty="0" smtClean="0"/>
              <a:t>A: actions</a:t>
            </a:r>
          </a:p>
          <a:p>
            <a:pPr lvl="1"/>
            <a:r>
              <a:rPr lang="en-US" dirty="0" smtClean="0"/>
              <a:t>T: state transition: state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action </a:t>
            </a:r>
            <a:r>
              <a:rPr lang="en-US" dirty="0" smtClean="0">
                <a:sym typeface="Wingdings" pitchFamily="2" charset="2"/>
              </a:rPr>
              <a:t> state’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r: reward: state, action, state’  reward </a:t>
            </a:r>
          </a:p>
          <a:p>
            <a:pPr lvl="1"/>
            <a:r>
              <a:rPr lang="en-US" dirty="0" smtClean="0">
                <a:sym typeface="Symbol"/>
              </a:rPr>
              <a:t>: d</a:t>
            </a:r>
            <a:r>
              <a:rPr lang="en-US" dirty="0" smtClean="0">
                <a:sym typeface="Wingdings" pitchFamily="2" charset="2"/>
              </a:rPr>
              <a:t>iscount factor</a:t>
            </a:r>
            <a:r>
              <a:rPr lang="en-US" sz="2000" dirty="0" smtClean="0">
                <a:sym typeface="Wingdings" pitchFamily="2" charset="2"/>
              </a:rPr>
              <a:t> (current value of future reward)</a:t>
            </a:r>
          </a:p>
          <a:p>
            <a:r>
              <a:rPr lang="en-US" sz="2500" dirty="0" smtClean="0">
                <a:sym typeface="Wingdings" pitchFamily="2" charset="2"/>
              </a:rPr>
              <a:t>Markov assumption: state transition depends only on the current state and action (don’t care how you got here).</a:t>
            </a:r>
          </a:p>
          <a:p>
            <a:r>
              <a:rPr lang="en-US" dirty="0" smtClean="0">
                <a:sym typeface="Wingdings" pitchFamily="2" charset="2"/>
              </a:rPr>
              <a:t>Solution: policy mapping: state  action, such that  discounted long-term expected reward is maximized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Bellman equation: V(s) = max </a:t>
            </a:r>
            <a:r>
              <a:rPr lang="en-US" baseline="-25000" dirty="0" smtClean="0">
                <a:sym typeface="Wingdings" pitchFamily="2" charset="2"/>
              </a:rPr>
              <a:t>a </a:t>
            </a:r>
            <a:r>
              <a:rPr lang="en-US" dirty="0" smtClean="0">
                <a:sym typeface="Wingdings" pitchFamily="2" charset="2"/>
              </a:rPr>
              <a:t>T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s’|s,a</a:t>
            </a:r>
            <a:r>
              <a:rPr lang="en-US" dirty="0" smtClean="0">
                <a:sym typeface="Symbol"/>
              </a:rPr>
              <a:t>) [</a:t>
            </a:r>
            <a:r>
              <a:rPr lang="en-US" dirty="0" smtClean="0">
                <a:sym typeface="Wingdings" pitchFamily="2" charset="2"/>
              </a:rPr>
              <a:t>r(</a:t>
            </a:r>
            <a:r>
              <a:rPr lang="en-US" dirty="0" err="1" smtClean="0">
                <a:sym typeface="Wingdings" pitchFamily="2" charset="2"/>
              </a:rPr>
              <a:t>s,a,s</a:t>
            </a:r>
            <a:r>
              <a:rPr lang="en-US" dirty="0" smtClean="0">
                <a:sym typeface="Wingdings" pitchFamily="2" charset="2"/>
              </a:rPr>
              <a:t>’) + </a:t>
            </a:r>
            <a:r>
              <a:rPr lang="en-US" dirty="0" smtClean="0">
                <a:sym typeface="Symbol"/>
              </a:rPr>
              <a:t> V(s’)]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Dynamic programming algorithms exist to solve exact solutions albeit still suffering from the curse of dimensionality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21336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recognition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user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 user’s planning problem as an MDP</a:t>
            </a:r>
          </a:p>
          <a:p>
            <a:r>
              <a:rPr lang="en-US" dirty="0" smtClean="0"/>
              <a:t>Solve MDP user model </a:t>
            </a:r>
            <a:r>
              <a:rPr lang="en-US" dirty="0" smtClean="0">
                <a:sym typeface="Wingdings" pitchFamily="2" charset="2"/>
              </a:rPr>
              <a:t> stochastic policy </a:t>
            </a:r>
            <a:r>
              <a:rPr lang="en-US" dirty="0" smtClean="0">
                <a:sym typeface="Symbol"/>
              </a:rPr>
              <a:t></a:t>
            </a:r>
          </a:p>
          <a:p>
            <a:pPr lvl="1"/>
            <a:r>
              <a:rPr lang="en-US" dirty="0" smtClean="0">
                <a:sym typeface="Symbol"/>
              </a:rPr>
              <a:t>Policy maps: state </a:t>
            </a:r>
            <a:r>
              <a:rPr lang="en-US" dirty="0" smtClean="0">
                <a:sym typeface="Wingdings" pitchFamily="2" charset="2"/>
              </a:rPr>
              <a:t> probability distribution over actions</a:t>
            </a:r>
          </a:p>
          <a:p>
            <a:r>
              <a:rPr lang="en-US" dirty="0" smtClean="0">
                <a:sym typeface="Wingdings" pitchFamily="2" charset="2"/>
              </a:rPr>
              <a:t>From the current state, sample highly likely future plans according to policy </a:t>
            </a:r>
            <a:r>
              <a:rPr lang="en-US" dirty="0" smtClean="0">
                <a:sym typeface="Symbol"/>
              </a:rPr>
              <a:t></a:t>
            </a:r>
          </a:p>
          <a:p>
            <a:r>
              <a:rPr lang="en-US" dirty="0" smtClean="0">
                <a:sym typeface="Symbol"/>
              </a:rPr>
              <a:t>Generate a plan-tree of predicted user actions</a:t>
            </a:r>
          </a:p>
          <a:p>
            <a:r>
              <a:rPr lang="en-US" dirty="0" smtClean="0">
                <a:sym typeface="Symbol"/>
              </a:rPr>
              <a:t>Prune unlikely plans by applying a threshold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21336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recognition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itle 1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plan tree of predicted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84182">
            <a:off x="1373139" y="3114098"/>
            <a:ext cx="1310866" cy="395070"/>
          </a:xfrm>
          <a:prstGeom prst="rightArrow">
            <a:avLst>
              <a:gd name="adj1" fmla="val 100000"/>
              <a:gd name="adj2" fmla="val 50000"/>
            </a:avLst>
          </a:prstGeom>
          <a:noFill/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R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eport</a:t>
            </a:r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: to 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     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  paramedic unit</a:t>
            </a:r>
            <a:endParaRPr lang="en-US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544061" y="2942419"/>
            <a:ext cx="1222306" cy="395070"/>
          </a:xfrm>
          <a:prstGeom prst="rightArrow">
            <a:avLst>
              <a:gd name="adj1" fmla="val 100000"/>
              <a:gd name="adj2" fmla="val 50000"/>
            </a:avLst>
          </a:prstGeom>
          <a:noFill/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R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eport</a:t>
            </a:r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: to 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     medical unit</a:t>
            </a:r>
            <a:endParaRPr lang="en-US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95869" y="1940170"/>
            <a:ext cx="1147951" cy="395070"/>
          </a:xfrm>
          <a:prstGeom prst="rightArrow">
            <a:avLst>
              <a:gd name="adj1" fmla="val 100000"/>
              <a:gd name="adj2" fmla="val 50000"/>
            </a:avLst>
          </a:prstGeom>
          <a:noFill/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Report to 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Police unit</a:t>
            </a:r>
            <a:endParaRPr lang="en-US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32019" y="1940170"/>
            <a:ext cx="1222306" cy="3950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 Call </a:t>
            </a:r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Police: 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0.25</a:t>
            </a:r>
            <a:endParaRPr lang="en-US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66799" y="2995247"/>
            <a:ext cx="1127331" cy="395070"/>
          </a:xfrm>
          <a:prstGeom prst="rightArrow">
            <a:avLst>
              <a:gd name="adj1" fmla="val 100000"/>
              <a:gd name="adj2" fmla="val 50000"/>
            </a:avLst>
          </a:prstGeom>
          <a:noFill/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Call hospital</a:t>
            </a:r>
          </a:p>
        </p:txBody>
      </p:sp>
      <p:sp>
        <p:nvSpPr>
          <p:cNvPr id="11" name="Right Arrow 10"/>
          <p:cNvSpPr/>
          <p:nvPr/>
        </p:nvSpPr>
        <p:spPr>
          <a:xfrm rot="2472888">
            <a:off x="2172579" y="2641602"/>
            <a:ext cx="1351115" cy="39507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 Determine                 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   symptoms</a:t>
            </a:r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0.7</a:t>
            </a:r>
            <a:endParaRPr lang="en-US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7190" y="2819400"/>
            <a:ext cx="1258831" cy="703385"/>
          </a:xfrm>
          <a:prstGeom prst="ellipse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</a:rPr>
              <a:t>Assessing injuries</a:t>
            </a:r>
          </a:p>
        </p:txBody>
      </p:sp>
      <p:sp>
        <p:nvSpPr>
          <p:cNvPr id="13" name="Oval 12"/>
          <p:cNvSpPr/>
          <p:nvPr/>
        </p:nvSpPr>
        <p:spPr>
          <a:xfrm>
            <a:off x="4270601" y="1764323"/>
            <a:ext cx="1490926" cy="703385"/>
          </a:xfrm>
          <a:prstGeom prst="ellipse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Briefing to police unit</a:t>
            </a:r>
          </a:p>
        </p:txBody>
      </p:sp>
      <p:cxnSp>
        <p:nvCxnSpPr>
          <p:cNvPr id="14" name="Curved Connector 22"/>
          <p:cNvCxnSpPr>
            <a:stCxn id="11" idx="3"/>
            <a:endCxn id="12" idx="2"/>
          </p:cNvCxnSpPr>
          <p:nvPr/>
        </p:nvCxnSpPr>
        <p:spPr>
          <a:xfrm flipV="1">
            <a:off x="3356321" y="3171093"/>
            <a:ext cx="350869" cy="1131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24"/>
          <p:cNvCxnSpPr>
            <a:stCxn id="9" idx="3"/>
            <a:endCxn id="22" idx="0"/>
          </p:cNvCxnSpPr>
          <p:nvPr/>
        </p:nvCxnSpPr>
        <p:spPr>
          <a:xfrm flipH="1" flipV="1">
            <a:off x="2324115" y="1764324"/>
            <a:ext cx="1730210" cy="373381"/>
          </a:xfrm>
          <a:prstGeom prst="curvedConnector4">
            <a:avLst>
              <a:gd name="adj1" fmla="val -14362"/>
              <a:gd name="adj2" fmla="val 1706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24"/>
          <p:cNvCxnSpPr>
            <a:stCxn id="9" idx="3"/>
          </p:cNvCxnSpPr>
          <p:nvPr/>
        </p:nvCxnSpPr>
        <p:spPr>
          <a:xfrm>
            <a:off x="4054325" y="2137705"/>
            <a:ext cx="434617" cy="226995"/>
          </a:xfrm>
          <a:prstGeom prst="curvedConnector4">
            <a:avLst>
              <a:gd name="adj1" fmla="val 24881"/>
              <a:gd name="adj2" fmla="val 2162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04942" y="2555631"/>
            <a:ext cx="324451" cy="272192"/>
          </a:xfrm>
          <a:prstGeom prst="rect">
            <a:avLst/>
          </a:prstGeom>
          <a:noFill/>
        </p:spPr>
        <p:txBody>
          <a:bodyPr wrap="none" lIns="101919" tIns="50960" rIns="101919" bIns="50960" rtlCol="0">
            <a:spAutoFit/>
          </a:bodyPr>
          <a:lstStyle/>
          <a:p>
            <a:r>
              <a:rPr lang="en-US" sz="1100" dirty="0"/>
              <a:t>.6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6455" y="1588477"/>
            <a:ext cx="324451" cy="272192"/>
          </a:xfrm>
          <a:prstGeom prst="rect">
            <a:avLst/>
          </a:prstGeom>
          <a:noFill/>
        </p:spPr>
        <p:txBody>
          <a:bodyPr wrap="none" lIns="101919" tIns="50960" rIns="101919" bIns="50960" rtlCol="0">
            <a:spAutoFit/>
          </a:bodyPr>
          <a:lstStyle/>
          <a:p>
            <a:r>
              <a:rPr lang="en-US" sz="1100" dirty="0"/>
              <a:t>.4</a:t>
            </a:r>
          </a:p>
        </p:txBody>
      </p:sp>
      <p:cxnSp>
        <p:nvCxnSpPr>
          <p:cNvPr id="19" name="Curved Connector 77"/>
          <p:cNvCxnSpPr>
            <a:stCxn id="21" idx="3"/>
            <a:endCxn id="26" idx="0"/>
          </p:cNvCxnSpPr>
          <p:nvPr/>
        </p:nvCxnSpPr>
        <p:spPr>
          <a:xfrm rot="10800000" flipH="1" flipV="1">
            <a:off x="463630" y="2063904"/>
            <a:ext cx="476978" cy="491727"/>
          </a:xfrm>
          <a:prstGeom prst="curvedConnector4">
            <a:avLst>
              <a:gd name="adj1" fmla="val -52096"/>
              <a:gd name="adj2" fmla="val 727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27"/>
          <p:cNvCxnSpPr>
            <a:stCxn id="10" idx="3"/>
            <a:endCxn id="23" idx="2"/>
          </p:cNvCxnSpPr>
          <p:nvPr/>
        </p:nvCxnSpPr>
        <p:spPr>
          <a:xfrm flipV="1">
            <a:off x="5994130" y="3153692"/>
            <a:ext cx="280766" cy="390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rot="54705" flipH="1">
            <a:off x="463538" y="1864477"/>
            <a:ext cx="1451405" cy="42336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 Narrow" pitchFamily="34" charset="0"/>
              </a:rPr>
              <a:t>Dispatch </a:t>
            </a:r>
            <a:r>
              <a:rPr lang="en-US" sz="1050" dirty="0" smtClean="0">
                <a:solidFill>
                  <a:schemeClr val="tx1"/>
                </a:solidFill>
                <a:latin typeface="Arial Narrow" pitchFamily="34" charset="0"/>
              </a:rPr>
              <a:t>ambulance:0.05</a:t>
            </a:r>
            <a:endParaRPr lang="en-US" sz="105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02896" y="1764323"/>
            <a:ext cx="1242438" cy="791308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Toxic gas attack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identified</a:t>
            </a:r>
          </a:p>
        </p:txBody>
      </p:sp>
      <p:sp>
        <p:nvSpPr>
          <p:cNvPr id="23" name="Oval 22"/>
          <p:cNvSpPr/>
          <p:nvPr/>
        </p:nvSpPr>
        <p:spPr>
          <a:xfrm>
            <a:off x="6274895" y="2819401"/>
            <a:ext cx="1490926" cy="668582"/>
          </a:xfrm>
          <a:prstGeom prst="ellipse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Briefing to medical unit</a:t>
            </a:r>
          </a:p>
        </p:txBody>
      </p:sp>
      <p:sp>
        <p:nvSpPr>
          <p:cNvPr id="24" name="Flowchart: Card 23"/>
          <p:cNvSpPr/>
          <p:nvPr/>
        </p:nvSpPr>
        <p:spPr>
          <a:xfrm>
            <a:off x="8382000" y="2831123"/>
            <a:ext cx="248488" cy="263769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Card 24"/>
          <p:cNvSpPr/>
          <p:nvPr/>
        </p:nvSpPr>
        <p:spPr>
          <a:xfrm>
            <a:off x="5860749" y="1676401"/>
            <a:ext cx="248488" cy="263769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363" y="2555631"/>
            <a:ext cx="1424490" cy="703385"/>
          </a:xfrm>
          <a:prstGeom prst="ellipse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</a:rPr>
              <a:t>Briefing to paramedic unit</a:t>
            </a:r>
          </a:p>
        </p:txBody>
      </p:sp>
      <p:sp>
        <p:nvSpPr>
          <p:cNvPr id="27" name="Flowchart: Card 26"/>
          <p:cNvSpPr/>
          <p:nvPr/>
        </p:nvSpPr>
        <p:spPr>
          <a:xfrm>
            <a:off x="2209800" y="3593123"/>
            <a:ext cx="248488" cy="263769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Document 27"/>
          <p:cNvSpPr/>
          <p:nvPr/>
        </p:nvSpPr>
        <p:spPr>
          <a:xfrm>
            <a:off x="6324600" y="1459523"/>
            <a:ext cx="1676400" cy="445477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Area map (required),</a:t>
            </a:r>
          </a:p>
          <a:p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Live traffic (optional)</a:t>
            </a:r>
          </a:p>
        </p:txBody>
      </p:sp>
      <p:sp>
        <p:nvSpPr>
          <p:cNvPr id="29" name="Flowchart: Document 28"/>
          <p:cNvSpPr/>
          <p:nvPr/>
        </p:nvSpPr>
        <p:spPr>
          <a:xfrm>
            <a:off x="7010400" y="1981200"/>
            <a:ext cx="1981200" cy="708819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Medical history documents (required), </a:t>
            </a:r>
          </a:p>
          <a:p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Picture of wounds (optional)</a:t>
            </a:r>
          </a:p>
        </p:txBody>
      </p:sp>
      <p:cxnSp>
        <p:nvCxnSpPr>
          <p:cNvPr id="30" name="Straight Connector 29"/>
          <p:cNvCxnSpPr>
            <a:stCxn id="25" idx="3"/>
            <a:endCxn id="28" idx="1"/>
          </p:cNvCxnSpPr>
          <p:nvPr/>
        </p:nvCxnSpPr>
        <p:spPr>
          <a:xfrm flipV="1">
            <a:off x="6109237" y="1682262"/>
            <a:ext cx="215363" cy="1260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0"/>
            <a:endCxn id="29" idx="2"/>
          </p:cNvCxnSpPr>
          <p:nvPr/>
        </p:nvCxnSpPr>
        <p:spPr>
          <a:xfrm rot="16200000" flipV="1">
            <a:off x="8159640" y="2484519"/>
            <a:ext cx="187965" cy="5052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Document 31"/>
          <p:cNvSpPr/>
          <p:nvPr/>
        </p:nvSpPr>
        <p:spPr>
          <a:xfrm>
            <a:off x="152400" y="3440722"/>
            <a:ext cx="1524000" cy="521677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cs typeface="Times New Roman" pitchFamily="18" charset="0"/>
              </a:rPr>
              <a:t>Locations of wounded</a:t>
            </a:r>
          </a:p>
        </p:txBody>
      </p:sp>
      <p:cxnSp>
        <p:nvCxnSpPr>
          <p:cNvPr id="33" name="Straight Connector 32"/>
          <p:cNvCxnSpPr>
            <a:stCxn id="27" idx="1"/>
            <a:endCxn id="32" idx="3"/>
          </p:cNvCxnSpPr>
          <p:nvPr/>
        </p:nvCxnSpPr>
        <p:spPr>
          <a:xfrm rot="10800000">
            <a:off x="1676400" y="3701562"/>
            <a:ext cx="533400" cy="234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2400" y="4876800"/>
            <a:ext cx="675892" cy="492329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root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95400" y="4343400"/>
            <a:ext cx="1490926" cy="590794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Dispatch ambulance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Group 97"/>
          <p:cNvGrpSpPr/>
          <p:nvPr/>
        </p:nvGrpSpPr>
        <p:grpSpPr>
          <a:xfrm>
            <a:off x="762000" y="4572000"/>
            <a:ext cx="2024326" cy="1730817"/>
            <a:chOff x="762000" y="4572000"/>
            <a:chExt cx="2024326" cy="1730817"/>
          </a:xfrm>
        </p:grpSpPr>
        <p:sp>
          <p:nvSpPr>
            <p:cNvPr id="34" name="TextBox 33"/>
            <p:cNvSpPr txBox="1"/>
            <p:nvPr/>
          </p:nvSpPr>
          <p:spPr>
            <a:xfrm>
              <a:off x="762000" y="4572000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0.05</a:t>
              </a:r>
              <a:endParaRPr lang="en-US" sz="105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95400" y="5029200"/>
              <a:ext cx="1490926" cy="457200"/>
            </a:xfrm>
            <a:prstGeom prst="rect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Call police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5400" y="5712023"/>
              <a:ext cx="1490926" cy="590794"/>
            </a:xfrm>
            <a:prstGeom prst="rect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Determine symptoms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38" idx="3"/>
              <a:endCxn id="35" idx="1"/>
            </p:cNvCxnSpPr>
            <p:nvPr/>
          </p:nvCxnSpPr>
          <p:spPr>
            <a:xfrm flipV="1">
              <a:off x="828292" y="4638797"/>
              <a:ext cx="467108" cy="484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3"/>
              <a:endCxn id="36" idx="1"/>
            </p:cNvCxnSpPr>
            <p:nvPr/>
          </p:nvCxnSpPr>
          <p:spPr>
            <a:xfrm>
              <a:off x="828292" y="5122965"/>
              <a:ext cx="467108" cy="1348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8" idx="3"/>
              <a:endCxn id="37" idx="1"/>
            </p:cNvCxnSpPr>
            <p:nvPr/>
          </p:nvCxnSpPr>
          <p:spPr>
            <a:xfrm>
              <a:off x="828292" y="5122965"/>
              <a:ext cx="467108" cy="884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38200" y="4953000"/>
              <a:ext cx="5735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0.25 </a:t>
              </a:r>
              <a:endParaRPr 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0" y="5562600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0.7</a:t>
              </a:r>
              <a:endParaRPr lang="en-US" sz="1050" dirty="0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0" y="6554708"/>
            <a:ext cx="8763000" cy="19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2400" y="6550223"/>
            <a:ext cx="6893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step                0                                      1                                  2                                        3</a:t>
            </a:r>
            <a:endParaRPr lang="en-US" sz="1400" dirty="0"/>
          </a:p>
        </p:txBody>
      </p:sp>
      <p:grpSp>
        <p:nvGrpSpPr>
          <p:cNvPr id="3" name="Group 102"/>
          <p:cNvGrpSpPr/>
          <p:nvPr/>
        </p:nvGrpSpPr>
        <p:grpSpPr>
          <a:xfrm>
            <a:off x="2743200" y="4419600"/>
            <a:ext cx="4114800" cy="1124194"/>
            <a:chOff x="2743200" y="4419600"/>
            <a:chExt cx="4114800" cy="1124194"/>
          </a:xfrm>
        </p:grpSpPr>
        <p:sp>
          <p:nvSpPr>
            <p:cNvPr id="40" name="Rectangle 39"/>
            <p:cNvSpPr/>
            <p:nvPr/>
          </p:nvSpPr>
          <p:spPr>
            <a:xfrm>
              <a:off x="3276600" y="4953000"/>
              <a:ext cx="1587013" cy="59079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Report to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police unit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36" idx="3"/>
              <a:endCxn id="40" idx="1"/>
            </p:cNvCxnSpPr>
            <p:nvPr/>
          </p:nvCxnSpPr>
          <p:spPr>
            <a:xfrm flipV="1">
              <a:off x="2786326" y="5248397"/>
              <a:ext cx="490274" cy="9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743200" y="5029200"/>
              <a:ext cx="4507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0.25</a:t>
              </a:r>
              <a:endParaRPr lang="en-US" sz="1050" dirty="0"/>
            </a:p>
          </p:txBody>
        </p:sp>
        <p:sp>
          <p:nvSpPr>
            <p:cNvPr id="60" name="Flowchart: Card 59"/>
            <p:cNvSpPr/>
            <p:nvPr/>
          </p:nvSpPr>
          <p:spPr>
            <a:xfrm>
              <a:off x="4495800" y="4800600"/>
              <a:ext cx="248488" cy="295397"/>
            </a:xfrm>
            <a:prstGeom prst="flowChartPunchedCard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Flowchart: Document 74"/>
            <p:cNvSpPr/>
            <p:nvPr/>
          </p:nvSpPr>
          <p:spPr>
            <a:xfrm>
              <a:off x="5181600" y="4419600"/>
              <a:ext cx="1676400" cy="91440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>
                  <a:solidFill>
                    <a:schemeClr val="tx1"/>
                  </a:solidFill>
                  <a:cs typeface="Times New Roman" pitchFamily="18" charset="0"/>
                </a:rPr>
                <a:t>Area map (required),</a:t>
              </a:r>
            </a:p>
            <a:p>
              <a:r>
                <a:rPr lang="en-US" sz="1050" dirty="0" smtClean="0">
                  <a:solidFill>
                    <a:schemeClr val="tx1"/>
                  </a:solidFill>
                  <a:cs typeface="Times New Roman" pitchFamily="18" charset="0"/>
                </a:rPr>
                <a:t>Live traffic (optional)</a:t>
              </a:r>
            </a:p>
            <a:p>
              <a:r>
                <a:rPr lang="en-US" sz="1050" b="1" dirty="0" smtClean="0">
                  <a:solidFill>
                    <a:schemeClr val="tx1"/>
                  </a:solidFill>
                  <a:cs typeface="Times New Roman" pitchFamily="18" charset="0"/>
                </a:rPr>
                <a:t>Priority: 0.15</a:t>
              </a:r>
            </a:p>
            <a:p>
              <a:r>
                <a:rPr lang="en-US" sz="1050" b="1" dirty="0" smtClean="0">
                  <a:solidFill>
                    <a:schemeClr val="tx1"/>
                  </a:solidFill>
                  <a:cs typeface="Times New Roman" pitchFamily="18" charset="0"/>
                </a:rPr>
                <a:t>Deadline: time step 1</a:t>
              </a:r>
              <a:endParaRPr lang="en-US" sz="1400" dirty="0"/>
            </a:p>
          </p:txBody>
        </p:sp>
        <p:cxnSp>
          <p:nvCxnSpPr>
            <p:cNvPr id="78" name="Straight Connector 77"/>
            <p:cNvCxnSpPr>
              <a:stCxn id="60" idx="3"/>
              <a:endCxn id="75" idx="1"/>
            </p:cNvCxnSpPr>
            <p:nvPr/>
          </p:nvCxnSpPr>
          <p:spPr>
            <a:xfrm flipV="1">
              <a:off x="4744288" y="4876801"/>
              <a:ext cx="437312" cy="714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7"/>
          <p:cNvGrpSpPr/>
          <p:nvPr/>
        </p:nvGrpSpPr>
        <p:grpSpPr>
          <a:xfrm>
            <a:off x="2786326" y="4343400"/>
            <a:ext cx="6205274" cy="1993422"/>
            <a:chOff x="2786326" y="4364355"/>
            <a:chExt cx="6205274" cy="1993422"/>
          </a:xfrm>
        </p:grpSpPr>
        <p:cxnSp>
          <p:nvCxnSpPr>
            <p:cNvPr id="50" name="Straight Arrow Connector 49"/>
            <p:cNvCxnSpPr>
              <a:stCxn id="37" idx="3"/>
              <a:endCxn id="42" idx="1"/>
            </p:cNvCxnSpPr>
            <p:nvPr/>
          </p:nvCxnSpPr>
          <p:spPr>
            <a:xfrm>
              <a:off x="2786326" y="6007420"/>
              <a:ext cx="490274" cy="47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301069" y="5766983"/>
              <a:ext cx="1739413" cy="59079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Report to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medical unit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76601" y="5864424"/>
              <a:ext cx="1693152" cy="381000"/>
            </a:xfrm>
            <a:prstGeom prst="rect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Call hospital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16193" y="5766983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0.7</a:t>
              </a:r>
              <a:endParaRPr lang="en-US" sz="1050" dirty="0"/>
            </a:p>
          </p:txBody>
        </p:sp>
        <p:grpSp>
          <p:nvGrpSpPr>
            <p:cNvPr id="39" name="Group 106"/>
            <p:cNvGrpSpPr/>
            <p:nvPr/>
          </p:nvGrpSpPr>
          <p:grpSpPr>
            <a:xfrm>
              <a:off x="4969752" y="5766983"/>
              <a:ext cx="380232" cy="295396"/>
              <a:chOff x="4969752" y="5766983"/>
              <a:chExt cx="380232" cy="295396"/>
            </a:xfrm>
          </p:grpSpPr>
          <p:cxnSp>
            <p:nvCxnSpPr>
              <p:cNvPr id="51" name="Straight Arrow Connector 50"/>
              <p:cNvCxnSpPr>
                <a:stCxn id="42" idx="3"/>
                <a:endCxn id="41" idx="1"/>
              </p:cNvCxnSpPr>
              <p:nvPr/>
            </p:nvCxnSpPr>
            <p:spPr>
              <a:xfrm>
                <a:off x="4969752" y="6054924"/>
                <a:ext cx="331317" cy="74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969752" y="5766983"/>
                <a:ext cx="3802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0.7</a:t>
                </a:r>
                <a:endParaRPr lang="en-US" sz="1050" dirty="0"/>
              </a:p>
            </p:txBody>
          </p:sp>
        </p:grpSp>
        <p:sp>
          <p:nvSpPr>
            <p:cNvPr id="76" name="Flowchart: Document 75"/>
            <p:cNvSpPr/>
            <p:nvPr/>
          </p:nvSpPr>
          <p:spPr>
            <a:xfrm>
              <a:off x="7086600" y="4364355"/>
              <a:ext cx="1905000" cy="1127919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dirty="0" smtClean="0">
                  <a:solidFill>
                    <a:schemeClr val="tx1"/>
                  </a:solidFill>
                  <a:cs typeface="Times New Roman" pitchFamily="18" charset="0"/>
                </a:rPr>
                <a:t>Medical history documents (required), </a:t>
              </a:r>
            </a:p>
            <a:p>
              <a:r>
                <a:rPr lang="en-US" sz="1050" dirty="0" smtClean="0">
                  <a:solidFill>
                    <a:schemeClr val="tx1"/>
                  </a:solidFill>
                  <a:cs typeface="Times New Roman" pitchFamily="18" charset="0"/>
                </a:rPr>
                <a:t>Picture of wounds (optional)</a:t>
              </a:r>
            </a:p>
            <a:p>
              <a:r>
                <a:rPr lang="en-US" sz="1050" b="1" dirty="0" smtClean="0">
                  <a:solidFill>
                    <a:schemeClr val="tx1"/>
                  </a:solidFill>
                  <a:cs typeface="Times New Roman" pitchFamily="18" charset="0"/>
                </a:rPr>
                <a:t>Priority: 0.707</a:t>
              </a:r>
            </a:p>
            <a:p>
              <a:r>
                <a:rPr lang="en-US" sz="1050" b="1" dirty="0" smtClean="0">
                  <a:solidFill>
                    <a:schemeClr val="tx1"/>
                  </a:solidFill>
                  <a:cs typeface="Times New Roman" pitchFamily="18" charset="0"/>
                </a:rPr>
                <a:t>Deadline: time step 2</a:t>
              </a:r>
              <a:endParaRPr lang="en-US" sz="105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77" name="Straight Connector 76"/>
            <p:cNvCxnSpPr>
              <a:stCxn id="105" idx="3"/>
              <a:endCxn id="76" idx="2"/>
            </p:cNvCxnSpPr>
            <p:nvPr/>
          </p:nvCxnSpPr>
          <p:spPr>
            <a:xfrm flipV="1">
              <a:off x="7030288" y="5417706"/>
              <a:ext cx="1008812" cy="38974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lowchart: Card 104"/>
            <p:cNvSpPr/>
            <p:nvPr/>
          </p:nvSpPr>
          <p:spPr>
            <a:xfrm>
              <a:off x="6781800" y="5659755"/>
              <a:ext cx="248488" cy="295397"/>
            </a:xfrm>
            <a:prstGeom prst="flowChartPunchedCard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" name="Rounded Rectangle 121"/>
          <p:cNvSpPr/>
          <p:nvPr/>
        </p:nvSpPr>
        <p:spPr>
          <a:xfrm>
            <a:off x="0" y="0"/>
            <a:ext cx="44958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Emergency response scenario</a:t>
            </a:r>
            <a:endParaRPr lang="en-US" dirty="0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757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A3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2362200" y="2743200"/>
            <a:ext cx="4114800" cy="1828800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rot="10800000">
            <a:off x="1341404" y="3808234"/>
            <a:ext cx="1249397" cy="298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92240"/>
            <a:ext cx="3581400" cy="36576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November 2010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405992"/>
            <a:ext cx="609600" cy="441324"/>
          </a:xfrm>
        </p:spPr>
        <p:txBody>
          <a:bodyPr/>
          <a:lstStyle/>
          <a:p>
            <a:fld id="{7BD7D5B3-CB29-482A-9EA2-2D3451086305}" type="slidenum">
              <a:rPr lang="en-US" smtClean="0">
                <a:solidFill>
                  <a:schemeClr val="accent1"/>
                </a:solidFill>
              </a:rPr>
              <a:pPr/>
              <a:t>14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 descr="side-silhouet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37952"/>
            <a:ext cx="685800" cy="987385"/>
          </a:xfrm>
          <a:prstGeom prst="rect">
            <a:avLst/>
          </a:prstGeom>
        </p:spPr>
      </p:pic>
      <p:grpSp>
        <p:nvGrpSpPr>
          <p:cNvPr id="2" name="Group 117"/>
          <p:cNvGrpSpPr/>
          <p:nvPr/>
        </p:nvGrpSpPr>
        <p:grpSpPr>
          <a:xfrm>
            <a:off x="209908" y="3715469"/>
            <a:ext cx="1131495" cy="177245"/>
            <a:chOff x="209908" y="3115917"/>
            <a:chExt cx="1131495" cy="177245"/>
          </a:xfrm>
        </p:grpSpPr>
        <p:sp>
          <p:nvSpPr>
            <p:cNvPr id="51" name="Rectangle 50"/>
            <p:cNvSpPr/>
            <p:nvPr/>
          </p:nvSpPr>
          <p:spPr>
            <a:xfrm>
              <a:off x="209908" y="3115917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53" name="Straight Connector 52"/>
            <p:cNvCxnSpPr>
              <a:endCxn id="51" idx="3"/>
            </p:cNvCxnSpPr>
            <p:nvPr/>
          </p:nvCxnSpPr>
          <p:spPr>
            <a:xfrm rot="10800000">
              <a:off x="408316" y="3200400"/>
              <a:ext cx="231480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1112803" y="3200397"/>
              <a:ext cx="188348" cy="828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09908" y="3115917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533400" y="3124200"/>
              <a:ext cx="198404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60" name="Straight Connector 59"/>
            <p:cNvCxnSpPr>
              <a:endCxn id="57" idx="3"/>
            </p:cNvCxnSpPr>
            <p:nvPr/>
          </p:nvCxnSpPr>
          <p:spPr>
            <a:xfrm rot="10800000">
              <a:off x="731804" y="3208681"/>
              <a:ext cx="182596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79" idx="3"/>
            </p:cNvCxnSpPr>
            <p:nvPr/>
          </p:nvCxnSpPr>
          <p:spPr>
            <a:xfrm rot="10800000" flipV="1">
              <a:off x="1036603" y="3200397"/>
              <a:ext cx="188348" cy="828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838200" y="3124200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43000" y="3124200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</p:grpSp>
      <p:grpSp>
        <p:nvGrpSpPr>
          <p:cNvPr id="5" name="Group 116"/>
          <p:cNvGrpSpPr/>
          <p:nvPr/>
        </p:nvGrpSpPr>
        <p:grpSpPr>
          <a:xfrm>
            <a:off x="2590800" y="2885552"/>
            <a:ext cx="3398803" cy="1540562"/>
            <a:chOff x="2590800" y="2286000"/>
            <a:chExt cx="3398803" cy="1540562"/>
          </a:xfrm>
        </p:grpSpPr>
        <p:sp>
          <p:nvSpPr>
            <p:cNvPr id="8" name="Rectangle 7"/>
            <p:cNvSpPr/>
            <p:nvPr/>
          </p:nvSpPr>
          <p:spPr>
            <a:xfrm>
              <a:off x="2590800" y="315401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52955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2955" y="287240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13" name="Straight Connector 12"/>
            <p:cNvCxnSpPr>
              <a:stCxn id="10" idx="0"/>
              <a:endCxn id="8" idx="3"/>
            </p:cNvCxnSpPr>
            <p:nvPr/>
          </p:nvCxnSpPr>
          <p:spPr>
            <a:xfrm rot="16200000" flipH="1" flipV="1">
              <a:off x="2837637" y="2823976"/>
              <a:ext cx="366092" cy="46295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2"/>
              <a:endCxn id="8" idx="3"/>
            </p:cNvCxnSpPr>
            <p:nvPr/>
          </p:nvCxnSpPr>
          <p:spPr>
            <a:xfrm rot="5400000" flipH="1">
              <a:off x="2837637" y="3190072"/>
              <a:ext cx="366089" cy="46295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3" idx="2"/>
              <a:endCxn id="10" idx="3"/>
            </p:cNvCxnSpPr>
            <p:nvPr/>
          </p:nvCxnSpPr>
          <p:spPr>
            <a:xfrm rot="5400000">
              <a:off x="3493616" y="2617504"/>
              <a:ext cx="197128" cy="48164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244198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22" name="Straight Connector 21"/>
            <p:cNvCxnSpPr>
              <a:stCxn id="41" idx="1"/>
              <a:endCxn id="17" idx="3"/>
            </p:cNvCxnSpPr>
            <p:nvPr/>
          </p:nvCxnSpPr>
          <p:spPr>
            <a:xfrm rot="10800000" flipV="1">
              <a:off x="4442602" y="3208681"/>
              <a:ext cx="586599" cy="31142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0" idx="1"/>
              <a:endCxn id="17" idx="3"/>
            </p:cNvCxnSpPr>
            <p:nvPr/>
          </p:nvCxnSpPr>
          <p:spPr>
            <a:xfrm rot="10800000">
              <a:off x="4442602" y="3520109"/>
              <a:ext cx="586599" cy="22197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3" idx="1"/>
              <a:endCxn id="40" idx="3"/>
            </p:cNvCxnSpPr>
            <p:nvPr/>
          </p:nvCxnSpPr>
          <p:spPr>
            <a:xfrm rot="10800000">
              <a:off x="5227604" y="3742081"/>
              <a:ext cx="5635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1"/>
              <a:endCxn id="31" idx="3"/>
            </p:cNvCxnSpPr>
            <p:nvPr/>
          </p:nvCxnSpPr>
          <p:spPr>
            <a:xfrm rot="10800000">
              <a:off x="3351358" y="3520109"/>
              <a:ext cx="89284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9" idx="1"/>
              <a:endCxn id="41" idx="3"/>
            </p:cNvCxnSpPr>
            <p:nvPr/>
          </p:nvCxnSpPr>
          <p:spPr>
            <a:xfrm rot="10800000">
              <a:off x="5227604" y="3208681"/>
              <a:ext cx="5635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590800" y="315401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52955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2955" y="287240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2590800"/>
              <a:ext cx="198403" cy="168962"/>
            </a:xfrm>
            <a:prstGeom prst="rect">
              <a:avLst/>
            </a:prstGeom>
            <a:solidFill>
              <a:srgbClr val="D9D9D9">
                <a:alpha val="85882"/>
              </a:srgb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35" name="Straight Connector 34"/>
            <p:cNvCxnSpPr>
              <a:stCxn id="32" idx="1"/>
              <a:endCxn id="30" idx="3"/>
            </p:cNvCxnSpPr>
            <p:nvPr/>
          </p:nvCxnSpPr>
          <p:spPr>
            <a:xfrm rot="10800000" flipV="1">
              <a:off x="2789208" y="2956892"/>
              <a:ext cx="363752" cy="28160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1"/>
              <a:endCxn id="30" idx="3"/>
            </p:cNvCxnSpPr>
            <p:nvPr/>
          </p:nvCxnSpPr>
          <p:spPr>
            <a:xfrm rot="10800000">
              <a:off x="2789208" y="3238502"/>
              <a:ext cx="363752" cy="28160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244198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29200" y="36576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29200" y="31242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91200" y="25908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36576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47" name="Straight Connector 46"/>
            <p:cNvCxnSpPr>
              <a:stCxn id="42" idx="1"/>
              <a:endCxn id="41" idx="3"/>
            </p:cNvCxnSpPr>
            <p:nvPr/>
          </p:nvCxnSpPr>
          <p:spPr>
            <a:xfrm rot="10800000" flipV="1">
              <a:off x="5227604" y="2675281"/>
              <a:ext cx="563597" cy="5334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791200" y="31242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88" name="Straight Connector 87"/>
            <p:cNvCxnSpPr>
              <a:stCxn id="90" idx="1"/>
              <a:endCxn id="89" idx="3"/>
            </p:cNvCxnSpPr>
            <p:nvPr/>
          </p:nvCxnSpPr>
          <p:spPr>
            <a:xfrm rot="10800000" flipV="1">
              <a:off x="4465604" y="2370481"/>
              <a:ext cx="563597" cy="3048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267200" y="25908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29200" y="22860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98" name="Straight Connector 97"/>
            <p:cNvCxnSpPr>
              <a:stCxn id="89" idx="1"/>
              <a:endCxn id="33" idx="3"/>
            </p:cNvCxnSpPr>
            <p:nvPr/>
          </p:nvCxnSpPr>
          <p:spPr>
            <a:xfrm rot="10800000">
              <a:off x="3932204" y="2675281"/>
              <a:ext cx="3349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/>
          <p:nvPr/>
        </p:nvGrpSpPr>
        <p:grpSpPr>
          <a:xfrm>
            <a:off x="2362200" y="1219200"/>
            <a:ext cx="3810000" cy="2504552"/>
            <a:chOff x="2362200" y="619648"/>
            <a:chExt cx="3810000" cy="2504552"/>
          </a:xfrm>
        </p:grpSpPr>
        <p:sp>
          <p:nvSpPr>
            <p:cNvPr id="123" name="Flowchart: Card 122"/>
            <p:cNvSpPr/>
            <p:nvPr/>
          </p:nvSpPr>
          <p:spPr>
            <a:xfrm>
              <a:off x="5029200" y="2819400"/>
              <a:ext cx="304800" cy="304800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/>
                <a:t>i</a:t>
              </a:r>
              <a:endParaRPr lang="en-US" i="1" dirty="0"/>
            </a:p>
          </p:txBody>
        </p:sp>
        <p:sp>
          <p:nvSpPr>
            <p:cNvPr id="124" name="Flowchart: Card 123"/>
            <p:cNvSpPr/>
            <p:nvPr/>
          </p:nvSpPr>
          <p:spPr>
            <a:xfrm>
              <a:off x="5867400" y="2286000"/>
              <a:ext cx="304800" cy="304800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/>
                <a:t>i</a:t>
              </a:r>
              <a:endParaRPr lang="en-US" i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362200" y="61964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Information needed</a:t>
              </a:r>
              <a:endParaRPr lang="en-US" dirty="0"/>
            </a:p>
          </p:txBody>
        </p:sp>
      </p:grpSp>
      <p:grpSp>
        <p:nvGrpSpPr>
          <p:cNvPr id="11" name="Group 137"/>
          <p:cNvGrpSpPr/>
          <p:nvPr/>
        </p:nvGrpSpPr>
        <p:grpSpPr>
          <a:xfrm>
            <a:off x="2362200" y="1905000"/>
            <a:ext cx="1828800" cy="1361552"/>
            <a:chOff x="2362200" y="1305448"/>
            <a:chExt cx="1828800" cy="1361552"/>
          </a:xfrm>
        </p:grpSpPr>
        <p:sp>
          <p:nvSpPr>
            <p:cNvPr id="126" name="TextBox 125"/>
            <p:cNvSpPr txBox="1"/>
            <p:nvPr/>
          </p:nvSpPr>
          <p:spPr>
            <a:xfrm>
              <a:off x="2362200" y="13054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Policy violation</a:t>
              </a:r>
              <a:endParaRPr lang="en-US" dirty="0"/>
            </a:p>
          </p:txBody>
        </p:sp>
        <p:sp>
          <p:nvSpPr>
            <p:cNvPr id="127" name="Explosion 1 126"/>
            <p:cNvSpPr/>
            <p:nvPr/>
          </p:nvSpPr>
          <p:spPr>
            <a:xfrm>
              <a:off x="3657600" y="2362200"/>
              <a:ext cx="381000" cy="304800"/>
            </a:xfrm>
            <a:prstGeom prst="irregularSeal1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3124200" y="0"/>
            <a:ext cx="308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ANTIPA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2" name="Group 131"/>
          <p:cNvGrpSpPr/>
          <p:nvPr/>
        </p:nvGrpSpPr>
        <p:grpSpPr>
          <a:xfrm>
            <a:off x="533400" y="4800600"/>
            <a:ext cx="1981200" cy="990600"/>
            <a:chOff x="533400" y="4800600"/>
            <a:chExt cx="1981200" cy="990600"/>
          </a:xfrm>
        </p:grpSpPr>
        <p:sp>
          <p:nvSpPr>
            <p:cNvPr id="108" name="Rounded Rectangle 107"/>
            <p:cNvSpPr/>
            <p:nvPr/>
          </p:nvSpPr>
          <p:spPr>
            <a:xfrm>
              <a:off x="533400" y="4800600"/>
              <a:ext cx="1828800" cy="6096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Plan recognition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62000" y="5181600"/>
              <a:ext cx="1752600" cy="6096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Predict user plan by observing user and her environment</a:t>
              </a:r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5" name="Group 132"/>
          <p:cNvGrpSpPr/>
          <p:nvPr/>
        </p:nvGrpSpPr>
        <p:grpSpPr>
          <a:xfrm>
            <a:off x="2590800" y="4724400"/>
            <a:ext cx="3505200" cy="1600200"/>
            <a:chOff x="2590800" y="4724400"/>
            <a:chExt cx="3505200" cy="1600200"/>
          </a:xfrm>
        </p:grpSpPr>
        <p:grpSp>
          <p:nvGrpSpPr>
            <p:cNvPr id="18" name="Group 103"/>
            <p:cNvGrpSpPr/>
            <p:nvPr/>
          </p:nvGrpSpPr>
          <p:grpSpPr>
            <a:xfrm>
              <a:off x="2590800" y="4800600"/>
              <a:ext cx="581502" cy="450480"/>
              <a:chOff x="2087639" y="52259"/>
              <a:chExt cx="581502" cy="450480"/>
            </a:xfrm>
          </p:grpSpPr>
          <p:sp>
            <p:nvSpPr>
              <p:cNvPr id="105" name="Right Arrow 104"/>
              <p:cNvSpPr/>
              <p:nvPr/>
            </p:nvSpPr>
            <p:spPr>
              <a:xfrm>
                <a:off x="2087639" y="52259"/>
                <a:ext cx="581502" cy="45048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6" name="Right Arrow 4"/>
              <p:cNvSpPr/>
              <p:nvPr/>
            </p:nvSpPr>
            <p:spPr>
              <a:xfrm>
                <a:off x="2087639" y="142355"/>
                <a:ext cx="446358" cy="270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  <p:sp>
          <p:nvSpPr>
            <p:cNvPr id="110" name="Rounded Rectangle 109"/>
            <p:cNvSpPr/>
            <p:nvPr/>
          </p:nvSpPr>
          <p:spPr>
            <a:xfrm>
              <a:off x="3200400" y="4724400"/>
              <a:ext cx="2057400" cy="685800"/>
            </a:xfrm>
            <a:prstGeom prst="roundRect">
              <a:avLst>
                <a:gd name="adj" fmla="val 10000"/>
              </a:avLst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dirty="0" smtClean="0">
                  <a:latin typeface="Candara" pitchFamily="34" charset="0"/>
                  <a:cs typeface="Tunga" pitchFamily="2"/>
                </a:rPr>
                <a:t>Reasoning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352800" y="5257800"/>
              <a:ext cx="2743200" cy="10668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Evaluate predicted user plan to identify unmet needs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Find a satisfying state for each need</a:t>
              </a:r>
            </a:p>
            <a:p>
              <a:pPr lvl="0"/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9" name="Group 133"/>
          <p:cNvGrpSpPr/>
          <p:nvPr/>
        </p:nvGrpSpPr>
        <p:grpSpPr>
          <a:xfrm>
            <a:off x="5334000" y="4724400"/>
            <a:ext cx="3352800" cy="1219200"/>
            <a:chOff x="5334000" y="4724400"/>
            <a:chExt cx="3352800" cy="1219200"/>
          </a:xfrm>
        </p:grpSpPr>
        <p:sp>
          <p:nvSpPr>
            <p:cNvPr id="111" name="Rounded Rectangle 110"/>
            <p:cNvSpPr/>
            <p:nvPr/>
          </p:nvSpPr>
          <p:spPr>
            <a:xfrm>
              <a:off x="6096000" y="4724400"/>
              <a:ext cx="2362200" cy="7620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Planning, scheduling &amp; execution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grpSp>
          <p:nvGrpSpPr>
            <p:cNvPr id="20" name="Group 111"/>
            <p:cNvGrpSpPr/>
            <p:nvPr/>
          </p:nvGrpSpPr>
          <p:grpSpPr>
            <a:xfrm>
              <a:off x="5334000" y="4800600"/>
              <a:ext cx="581502" cy="450480"/>
              <a:chOff x="2087639" y="52259"/>
              <a:chExt cx="581502" cy="450480"/>
            </a:xfrm>
          </p:grpSpPr>
          <p:sp>
            <p:nvSpPr>
              <p:cNvPr id="113" name="Right Arrow 112"/>
              <p:cNvSpPr/>
              <p:nvPr/>
            </p:nvSpPr>
            <p:spPr>
              <a:xfrm>
                <a:off x="2087639" y="52259"/>
                <a:ext cx="581502" cy="45048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Right Arrow 4"/>
              <p:cNvSpPr/>
              <p:nvPr/>
            </p:nvSpPr>
            <p:spPr>
              <a:xfrm>
                <a:off x="2087639" y="142355"/>
                <a:ext cx="446358" cy="270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6705600" y="5334000"/>
              <a:ext cx="1981200" cy="6096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Proactively take actions to satisfy the identified needs</a:t>
              </a:r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629400" y="1295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retrieved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629400" y="182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Violation resolved</a:t>
            </a:r>
            <a:endParaRPr lang="en-US" dirty="0"/>
          </a:p>
        </p:txBody>
      </p:sp>
      <p:grpSp>
        <p:nvGrpSpPr>
          <p:cNvPr id="21" name="Group 146"/>
          <p:cNvGrpSpPr/>
          <p:nvPr/>
        </p:nvGrpSpPr>
        <p:grpSpPr>
          <a:xfrm>
            <a:off x="4724400" y="1066800"/>
            <a:ext cx="1447800" cy="1447800"/>
            <a:chOff x="4724400" y="1066800"/>
            <a:chExt cx="1447800" cy="1447800"/>
          </a:xfrm>
        </p:grpSpPr>
        <p:sp>
          <p:nvSpPr>
            <p:cNvPr id="140" name="Right Arrow 139"/>
            <p:cNvSpPr/>
            <p:nvPr/>
          </p:nvSpPr>
          <p:spPr>
            <a:xfrm>
              <a:off x="4724400" y="1066800"/>
              <a:ext cx="1447800" cy="762000"/>
            </a:xfrm>
            <a:prstGeom prst="rightArrow">
              <a:avLst>
                <a:gd name="adj1" fmla="val 65319"/>
                <a:gd name="adj2" fmla="val 3340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Plan to get information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>
              <a:off x="4724400" y="1828800"/>
              <a:ext cx="1447800" cy="685800"/>
            </a:xfrm>
            <a:prstGeom prst="rightArrow">
              <a:avLst>
                <a:gd name="adj1" fmla="val 64185"/>
                <a:gd name="adj2" fmla="val 3439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Plan to resolve violation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25" name="Group 81"/>
          <p:cNvGrpSpPr/>
          <p:nvPr/>
        </p:nvGrpSpPr>
        <p:grpSpPr>
          <a:xfrm>
            <a:off x="1981200" y="2286000"/>
            <a:ext cx="6760535" cy="369332"/>
            <a:chOff x="1981200" y="2286000"/>
            <a:chExt cx="6760535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1981200" y="2286000"/>
              <a:ext cx="2337499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Predicted initial states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705600" y="2286000"/>
              <a:ext cx="2036135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Desired goal states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user needs from predicted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Information needs</a:t>
            </a:r>
          </a:p>
          <a:p>
            <a:pPr lvl="1"/>
            <a:r>
              <a:rPr lang="en-US" dirty="0" smtClean="0"/>
              <a:t>Information gathering plan.</a:t>
            </a:r>
          </a:p>
          <a:p>
            <a:pPr lvl="1"/>
            <a:r>
              <a:rPr lang="en-US" dirty="0" smtClean="0"/>
              <a:t>Scheduling problem: determine when to retrieve data, and which information source to use. </a:t>
            </a:r>
          </a:p>
          <a:p>
            <a:r>
              <a:rPr lang="en-US" dirty="0" smtClean="0"/>
              <a:t>Policy management</a:t>
            </a:r>
          </a:p>
          <a:p>
            <a:pPr lvl="1"/>
            <a:r>
              <a:rPr lang="en-US" dirty="0" smtClean="0"/>
              <a:t>Normative reasoning to detect potential violations</a:t>
            </a:r>
          </a:p>
          <a:p>
            <a:pPr lvl="1"/>
            <a:r>
              <a:rPr lang="en-US" dirty="0" smtClean="0"/>
              <a:t>Planning problem: determine a sequence of actions to resolve violations.</a:t>
            </a:r>
          </a:p>
          <a:p>
            <a:pPr lvl="1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16002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information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information-gathering-task, determine: </a:t>
            </a:r>
          </a:p>
          <a:p>
            <a:pPr lvl="1"/>
            <a:r>
              <a:rPr lang="en-US" dirty="0" smtClean="0"/>
              <a:t>information source</a:t>
            </a:r>
          </a:p>
          <a:p>
            <a:pPr lvl="1"/>
            <a:r>
              <a:rPr lang="en-US" dirty="0" smtClean="0"/>
              <a:t>the time of retrieval that satisfy deadline constraints and resource budget (not to interfere with user’s usage)</a:t>
            </a:r>
          </a:p>
          <a:p>
            <a:r>
              <a:rPr lang="en-US" dirty="0" smtClean="0"/>
              <a:t>Information source properties:</a:t>
            </a:r>
          </a:p>
          <a:p>
            <a:pPr lvl="1"/>
            <a:r>
              <a:rPr lang="en-US" sz="2400" dirty="0" smtClean="0"/>
              <a:t>Delay</a:t>
            </a:r>
          </a:p>
          <a:p>
            <a:pPr lvl="1"/>
            <a:r>
              <a:rPr lang="en-US" sz="2400" dirty="0" smtClean="0"/>
              <a:t>Availability</a:t>
            </a:r>
          </a:p>
          <a:p>
            <a:pPr lvl="1"/>
            <a:r>
              <a:rPr lang="en-US" sz="2400" dirty="0" smtClean="0"/>
              <a:t>Data accuracy</a:t>
            </a:r>
          </a:p>
          <a:p>
            <a:pPr lvl="1"/>
            <a:r>
              <a:rPr lang="en-US" sz="2400" dirty="0" smtClean="0"/>
              <a:t>Capabilities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16002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Reasoning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information gathering tasks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5334000"/>
            <a:ext cx="2743200" cy="76108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Priority: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highest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Deadline: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3505200"/>
            <a:ext cx="1367459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 traffic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Priority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low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Deadline: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4648201"/>
            <a:ext cx="19812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 of wounds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Priority: low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Deadline: 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635968" y="6096000"/>
            <a:ext cx="1758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27077" y="6107723"/>
            <a:ext cx="1758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41061" y="6096000"/>
            <a:ext cx="308421" cy="349137"/>
          </a:xfrm>
          <a:prstGeom prst="rect">
            <a:avLst/>
          </a:prstGeom>
          <a:noFill/>
        </p:spPr>
        <p:txBody>
          <a:bodyPr wrap="none" lIns="101919" tIns="50960" rIns="101919" bIns="50960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6096000"/>
            <a:ext cx="313992" cy="318359"/>
          </a:xfrm>
          <a:prstGeom prst="rect">
            <a:avLst/>
          </a:prstGeom>
          <a:noFill/>
        </p:spPr>
        <p:txBody>
          <a:bodyPr wrap="square" lIns="101919" tIns="50960" rIns="101919" bIns="50960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4394" y="6090138"/>
            <a:ext cx="912882" cy="318359"/>
          </a:xfrm>
          <a:prstGeom prst="rect">
            <a:avLst/>
          </a:prstGeom>
          <a:noFill/>
        </p:spPr>
        <p:txBody>
          <a:bodyPr wrap="none" lIns="101919" tIns="50960" rIns="101919" bIns="50960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Time step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1230135" y="4987384"/>
            <a:ext cx="1637311" cy="318359"/>
          </a:xfrm>
          <a:prstGeom prst="rect">
            <a:avLst/>
          </a:prstGeom>
          <a:noFill/>
        </p:spPr>
        <p:txBody>
          <a:bodyPr wrap="none" lIns="101919" tIns="50960" rIns="101919" bIns="50960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Network bandwidth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1156044" y="5016156"/>
            <a:ext cx="2109238" cy="17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2400" y="4114800"/>
            <a:ext cx="3411834" cy="318359"/>
          </a:xfrm>
          <a:prstGeom prst="rect">
            <a:avLst/>
          </a:prstGeom>
          <a:noFill/>
        </p:spPr>
        <p:txBody>
          <a:bodyPr wrap="none" lIns="101919" tIns="50960" rIns="101919" bIns="50960" rtlCol="0">
            <a:spAutoFit/>
          </a:bodyPr>
          <a:lstStyle/>
          <a:p>
            <a:r>
              <a:rPr lang="en-US" sz="1400" dirty="0">
                <a:latin typeface="Verdana" pitchFamily="34" charset="0"/>
                <a:cs typeface="Times New Roman" pitchFamily="18" charset="0"/>
              </a:rPr>
              <a:t>Maximum bandwidth agent can use</a:t>
            </a:r>
          </a:p>
        </p:txBody>
      </p:sp>
      <p:grpSp>
        <p:nvGrpSpPr>
          <p:cNvPr id="5" name="Group 91"/>
          <p:cNvGrpSpPr/>
          <p:nvPr/>
        </p:nvGrpSpPr>
        <p:grpSpPr>
          <a:xfrm>
            <a:off x="1752600" y="1447799"/>
            <a:ext cx="3962402" cy="2209801"/>
            <a:chOff x="716161" y="2931158"/>
            <a:chExt cx="3645272" cy="1915160"/>
          </a:xfrm>
        </p:grpSpPr>
        <p:sp>
          <p:nvSpPr>
            <p:cNvPr id="22" name="Rectangle 21"/>
            <p:cNvSpPr/>
            <p:nvPr/>
          </p:nvSpPr>
          <p:spPr>
            <a:xfrm>
              <a:off x="716161" y="4053838"/>
              <a:ext cx="499891" cy="264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root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97580" y="3459479"/>
              <a:ext cx="838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Live traffic</a:t>
              </a:r>
            </a:p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Priority: low</a:t>
              </a:r>
            </a:p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Deadline: 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39810" y="3723639"/>
              <a:ext cx="1121622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Medical </a:t>
              </a: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history</a:t>
              </a:r>
              <a:endPara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Priority: highest</a:t>
              </a:r>
            </a:p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Deadline: 2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57377" y="2931158"/>
              <a:ext cx="9906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Area map</a:t>
              </a:r>
            </a:p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Priority: high</a:t>
              </a:r>
            </a:p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Deadline: 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39810" y="4251958"/>
              <a:ext cx="1121623" cy="594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Picture of wounds</a:t>
              </a:r>
            </a:p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Priority: low</a:t>
              </a:r>
            </a:p>
            <a:p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Deadline: 2</a:t>
              </a:r>
            </a:p>
          </p:txBody>
        </p:sp>
        <p:cxnSp>
          <p:nvCxnSpPr>
            <p:cNvPr id="27" name="Straight Connector 26"/>
            <p:cNvCxnSpPr>
              <a:stCxn id="22" idx="3"/>
              <a:endCxn id="25" idx="1"/>
            </p:cNvCxnSpPr>
            <p:nvPr/>
          </p:nvCxnSpPr>
          <p:spPr>
            <a:xfrm flipV="1">
              <a:off x="1216052" y="3159759"/>
              <a:ext cx="341326" cy="1026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3"/>
              <a:endCxn id="23" idx="1"/>
            </p:cNvCxnSpPr>
            <p:nvPr/>
          </p:nvCxnSpPr>
          <p:spPr>
            <a:xfrm flipV="1">
              <a:off x="1216052" y="3688079"/>
              <a:ext cx="481528" cy="497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2" idx="3"/>
              <a:endCxn id="24" idx="1"/>
            </p:cNvCxnSpPr>
            <p:nvPr/>
          </p:nvCxnSpPr>
          <p:spPr>
            <a:xfrm flipV="1">
              <a:off x="1216052" y="3952239"/>
              <a:ext cx="2023758" cy="233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3"/>
              <a:endCxn id="26" idx="1"/>
            </p:cNvCxnSpPr>
            <p:nvPr/>
          </p:nvCxnSpPr>
          <p:spPr>
            <a:xfrm>
              <a:off x="1216052" y="4185918"/>
              <a:ext cx="2023758" cy="363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209800" y="4191000"/>
            <a:ext cx="151409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19" tIns="50960" rIns="101919" bIns="50960" rtlCol="0" anchor="ctr"/>
          <a:lstStyle/>
          <a:p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map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Priority: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high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Deadline: 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33600" y="4495800"/>
            <a:ext cx="4058773" cy="302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6096000"/>
            <a:ext cx="3975943" cy="91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209800" y="3429000"/>
            <a:ext cx="1524000" cy="106680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0" y="0"/>
            <a:ext cx="44958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Emergency response scenario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3515E-6 L -0.22083 -0.0055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9556E-7 L 0.00035 0.1720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6" grpId="0" animBg="1"/>
      <p:bldP spid="6" grpId="1" animBg="1"/>
      <p:bldP spid="56" grpId="0" animBg="1"/>
      <p:bldP spid="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Normative reasoning to identify user needs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Norm rules define prohibitions or obligations</a:t>
            </a:r>
          </a:p>
          <a:p>
            <a:pPr lvl="1"/>
            <a:r>
              <a:rPr lang="en-US" dirty="0" smtClean="0"/>
              <a:t>e.g. You need an armed escort to enter dangerous region R.</a:t>
            </a:r>
          </a:p>
          <a:p>
            <a:r>
              <a:rPr lang="en-US" dirty="0" smtClean="0"/>
              <a:t>Evaluate predicted plan using normative reasoning</a:t>
            </a:r>
          </a:p>
          <a:p>
            <a:r>
              <a:rPr lang="en-US" dirty="0" smtClean="0"/>
              <a:t>Identify potential policy violations</a:t>
            </a:r>
          </a:p>
          <a:p>
            <a:r>
              <a:rPr lang="en-US" dirty="0" smtClean="0"/>
              <a:t>Finding norm-compliant states for each violated state</a:t>
            </a:r>
          </a:p>
          <a:p>
            <a:r>
              <a:rPr lang="en-US" dirty="0" smtClean="0"/>
              <a:t>Generates a set of planning problems, e.g., </a:t>
            </a:r>
          </a:p>
          <a:p>
            <a:pPr lvl="1"/>
            <a:r>
              <a:rPr lang="en-US" dirty="0" smtClean="0"/>
              <a:t>Norm-violating state [area=R, escort=null], </a:t>
            </a:r>
          </a:p>
          <a:p>
            <a:pPr lvl="1"/>
            <a:r>
              <a:rPr lang="en-US" dirty="0" smtClean="0"/>
              <a:t>Compliant state [area=R, escort=granted], </a:t>
            </a:r>
          </a:p>
          <a:p>
            <a:pPr lvl="1"/>
            <a:r>
              <a:rPr lang="en-US" dirty="0" smtClean="0"/>
              <a:t>Contrary-to-duty obligation [area=R, escort=user is warned]</a:t>
            </a:r>
          </a:p>
          <a:p>
            <a:pPr lvl="1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6002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2362200" y="2743200"/>
            <a:ext cx="4114800" cy="1828800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rot="10800000">
            <a:off x="1341404" y="3808234"/>
            <a:ext cx="1249397" cy="298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92240"/>
            <a:ext cx="3581400" cy="36576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November 2010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405992"/>
            <a:ext cx="609600" cy="441324"/>
          </a:xfrm>
        </p:spPr>
        <p:txBody>
          <a:bodyPr/>
          <a:lstStyle/>
          <a:p>
            <a:fld id="{7BD7D5B3-CB29-482A-9EA2-2D3451086305}" type="slidenum">
              <a:rPr lang="en-US" smtClean="0">
                <a:solidFill>
                  <a:schemeClr val="accent1"/>
                </a:solidFill>
              </a:rPr>
              <a:pPr/>
              <a:t>19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 descr="side-silhouet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37952"/>
            <a:ext cx="685800" cy="987385"/>
          </a:xfrm>
          <a:prstGeom prst="rect">
            <a:avLst/>
          </a:prstGeom>
        </p:spPr>
      </p:pic>
      <p:grpSp>
        <p:nvGrpSpPr>
          <p:cNvPr id="2" name="Group 117"/>
          <p:cNvGrpSpPr/>
          <p:nvPr/>
        </p:nvGrpSpPr>
        <p:grpSpPr>
          <a:xfrm>
            <a:off x="209908" y="3715469"/>
            <a:ext cx="1131495" cy="177245"/>
            <a:chOff x="209908" y="3115917"/>
            <a:chExt cx="1131495" cy="177245"/>
          </a:xfrm>
        </p:grpSpPr>
        <p:sp>
          <p:nvSpPr>
            <p:cNvPr id="51" name="Rectangle 50"/>
            <p:cNvSpPr/>
            <p:nvPr/>
          </p:nvSpPr>
          <p:spPr>
            <a:xfrm>
              <a:off x="209908" y="3115917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53" name="Straight Connector 52"/>
            <p:cNvCxnSpPr>
              <a:endCxn id="51" idx="3"/>
            </p:cNvCxnSpPr>
            <p:nvPr/>
          </p:nvCxnSpPr>
          <p:spPr>
            <a:xfrm rot="10800000">
              <a:off x="408316" y="3200400"/>
              <a:ext cx="231480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1112803" y="3200397"/>
              <a:ext cx="188348" cy="828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09908" y="3115917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533400" y="3124200"/>
              <a:ext cx="198404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60" name="Straight Connector 59"/>
            <p:cNvCxnSpPr>
              <a:endCxn id="57" idx="3"/>
            </p:cNvCxnSpPr>
            <p:nvPr/>
          </p:nvCxnSpPr>
          <p:spPr>
            <a:xfrm rot="10800000">
              <a:off x="731804" y="3208681"/>
              <a:ext cx="182596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79" idx="3"/>
            </p:cNvCxnSpPr>
            <p:nvPr/>
          </p:nvCxnSpPr>
          <p:spPr>
            <a:xfrm rot="10800000" flipV="1">
              <a:off x="1036603" y="3200397"/>
              <a:ext cx="188348" cy="828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838200" y="3124200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43000" y="3124200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</p:grpSp>
      <p:grpSp>
        <p:nvGrpSpPr>
          <p:cNvPr id="5" name="Group 116"/>
          <p:cNvGrpSpPr/>
          <p:nvPr/>
        </p:nvGrpSpPr>
        <p:grpSpPr>
          <a:xfrm>
            <a:off x="2590800" y="2885552"/>
            <a:ext cx="3398803" cy="1540562"/>
            <a:chOff x="2590800" y="2286000"/>
            <a:chExt cx="3398803" cy="1540562"/>
          </a:xfrm>
        </p:grpSpPr>
        <p:sp>
          <p:nvSpPr>
            <p:cNvPr id="8" name="Rectangle 7"/>
            <p:cNvSpPr/>
            <p:nvPr/>
          </p:nvSpPr>
          <p:spPr>
            <a:xfrm>
              <a:off x="2590800" y="315401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52955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2955" y="287240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13" name="Straight Connector 12"/>
            <p:cNvCxnSpPr>
              <a:stCxn id="10" idx="0"/>
              <a:endCxn id="8" idx="3"/>
            </p:cNvCxnSpPr>
            <p:nvPr/>
          </p:nvCxnSpPr>
          <p:spPr>
            <a:xfrm rot="16200000" flipH="1" flipV="1">
              <a:off x="2837637" y="2823976"/>
              <a:ext cx="366092" cy="46295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2"/>
              <a:endCxn id="8" idx="3"/>
            </p:cNvCxnSpPr>
            <p:nvPr/>
          </p:nvCxnSpPr>
          <p:spPr>
            <a:xfrm rot="5400000" flipH="1">
              <a:off x="2837637" y="3190072"/>
              <a:ext cx="366089" cy="46295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3" idx="2"/>
              <a:endCxn id="10" idx="3"/>
            </p:cNvCxnSpPr>
            <p:nvPr/>
          </p:nvCxnSpPr>
          <p:spPr>
            <a:xfrm rot="5400000">
              <a:off x="3493616" y="2617504"/>
              <a:ext cx="197128" cy="48164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244198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22" name="Straight Connector 21"/>
            <p:cNvCxnSpPr>
              <a:stCxn id="41" idx="1"/>
              <a:endCxn id="17" idx="3"/>
            </p:cNvCxnSpPr>
            <p:nvPr/>
          </p:nvCxnSpPr>
          <p:spPr>
            <a:xfrm rot="10800000" flipV="1">
              <a:off x="4442602" y="3208681"/>
              <a:ext cx="586599" cy="31142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0" idx="1"/>
              <a:endCxn id="17" idx="3"/>
            </p:cNvCxnSpPr>
            <p:nvPr/>
          </p:nvCxnSpPr>
          <p:spPr>
            <a:xfrm rot="10800000">
              <a:off x="4442602" y="3520109"/>
              <a:ext cx="586599" cy="22197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3" idx="1"/>
              <a:endCxn id="40" idx="3"/>
            </p:cNvCxnSpPr>
            <p:nvPr/>
          </p:nvCxnSpPr>
          <p:spPr>
            <a:xfrm rot="10800000">
              <a:off x="5227604" y="3742081"/>
              <a:ext cx="5635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1"/>
              <a:endCxn id="31" idx="3"/>
            </p:cNvCxnSpPr>
            <p:nvPr/>
          </p:nvCxnSpPr>
          <p:spPr>
            <a:xfrm rot="10800000">
              <a:off x="3351358" y="3520109"/>
              <a:ext cx="89284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9" idx="1"/>
              <a:endCxn id="41" idx="3"/>
            </p:cNvCxnSpPr>
            <p:nvPr/>
          </p:nvCxnSpPr>
          <p:spPr>
            <a:xfrm rot="10800000">
              <a:off x="5227604" y="3208681"/>
              <a:ext cx="5635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590800" y="315401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52955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2955" y="287240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2590800"/>
              <a:ext cx="198403" cy="168962"/>
            </a:xfrm>
            <a:prstGeom prst="rect">
              <a:avLst/>
            </a:prstGeom>
            <a:solidFill>
              <a:srgbClr val="D9D9D9">
                <a:alpha val="85882"/>
              </a:srgb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35" name="Straight Connector 34"/>
            <p:cNvCxnSpPr>
              <a:stCxn id="32" idx="1"/>
              <a:endCxn id="30" idx="3"/>
            </p:cNvCxnSpPr>
            <p:nvPr/>
          </p:nvCxnSpPr>
          <p:spPr>
            <a:xfrm rot="10800000" flipV="1">
              <a:off x="2789208" y="2956892"/>
              <a:ext cx="363752" cy="28160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1"/>
              <a:endCxn id="30" idx="3"/>
            </p:cNvCxnSpPr>
            <p:nvPr/>
          </p:nvCxnSpPr>
          <p:spPr>
            <a:xfrm rot="10800000">
              <a:off x="2789208" y="3238502"/>
              <a:ext cx="363752" cy="28160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244198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29200" y="36576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29200" y="31242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91200" y="25908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36576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47" name="Straight Connector 46"/>
            <p:cNvCxnSpPr>
              <a:stCxn id="42" idx="1"/>
              <a:endCxn id="41" idx="3"/>
            </p:cNvCxnSpPr>
            <p:nvPr/>
          </p:nvCxnSpPr>
          <p:spPr>
            <a:xfrm rot="10800000" flipV="1">
              <a:off x="5227604" y="2675281"/>
              <a:ext cx="563597" cy="5334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791200" y="31242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88" name="Straight Connector 87"/>
            <p:cNvCxnSpPr>
              <a:stCxn id="90" idx="1"/>
              <a:endCxn id="89" idx="3"/>
            </p:cNvCxnSpPr>
            <p:nvPr/>
          </p:nvCxnSpPr>
          <p:spPr>
            <a:xfrm rot="10800000" flipV="1">
              <a:off x="4465604" y="2370481"/>
              <a:ext cx="563597" cy="3048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267200" y="25908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29200" y="22860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98" name="Straight Connector 97"/>
            <p:cNvCxnSpPr>
              <a:stCxn id="89" idx="1"/>
              <a:endCxn id="33" idx="3"/>
            </p:cNvCxnSpPr>
            <p:nvPr/>
          </p:nvCxnSpPr>
          <p:spPr>
            <a:xfrm rot="10800000">
              <a:off x="3932204" y="2675281"/>
              <a:ext cx="3349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/>
          <p:nvPr/>
        </p:nvGrpSpPr>
        <p:grpSpPr>
          <a:xfrm>
            <a:off x="2362200" y="1219200"/>
            <a:ext cx="3810000" cy="2504552"/>
            <a:chOff x="2362200" y="619648"/>
            <a:chExt cx="3810000" cy="2504552"/>
          </a:xfrm>
        </p:grpSpPr>
        <p:sp>
          <p:nvSpPr>
            <p:cNvPr id="123" name="Flowchart: Card 122"/>
            <p:cNvSpPr/>
            <p:nvPr/>
          </p:nvSpPr>
          <p:spPr>
            <a:xfrm>
              <a:off x="5029200" y="2819400"/>
              <a:ext cx="304800" cy="304800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/>
                <a:t>i</a:t>
              </a:r>
              <a:endParaRPr lang="en-US" i="1" dirty="0"/>
            </a:p>
          </p:txBody>
        </p:sp>
        <p:sp>
          <p:nvSpPr>
            <p:cNvPr id="124" name="Flowchart: Card 123"/>
            <p:cNvSpPr/>
            <p:nvPr/>
          </p:nvSpPr>
          <p:spPr>
            <a:xfrm>
              <a:off x="5867400" y="2286000"/>
              <a:ext cx="304800" cy="304800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/>
                <a:t>i</a:t>
              </a:r>
              <a:endParaRPr lang="en-US" i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362200" y="61964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Information needed</a:t>
              </a:r>
              <a:endParaRPr lang="en-US" dirty="0"/>
            </a:p>
          </p:txBody>
        </p:sp>
      </p:grpSp>
      <p:grpSp>
        <p:nvGrpSpPr>
          <p:cNvPr id="11" name="Group 137"/>
          <p:cNvGrpSpPr/>
          <p:nvPr/>
        </p:nvGrpSpPr>
        <p:grpSpPr>
          <a:xfrm>
            <a:off x="2362200" y="1905000"/>
            <a:ext cx="1828800" cy="1361552"/>
            <a:chOff x="2362200" y="1305448"/>
            <a:chExt cx="1828800" cy="1361552"/>
          </a:xfrm>
        </p:grpSpPr>
        <p:sp>
          <p:nvSpPr>
            <p:cNvPr id="126" name="TextBox 125"/>
            <p:cNvSpPr txBox="1"/>
            <p:nvPr/>
          </p:nvSpPr>
          <p:spPr>
            <a:xfrm>
              <a:off x="2362200" y="13054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Policy violation</a:t>
              </a:r>
              <a:endParaRPr lang="en-US" dirty="0"/>
            </a:p>
          </p:txBody>
        </p:sp>
        <p:sp>
          <p:nvSpPr>
            <p:cNvPr id="127" name="Explosion 1 126"/>
            <p:cNvSpPr/>
            <p:nvPr/>
          </p:nvSpPr>
          <p:spPr>
            <a:xfrm>
              <a:off x="3657600" y="2362200"/>
              <a:ext cx="381000" cy="304800"/>
            </a:xfrm>
            <a:prstGeom prst="irregularSeal1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3124200" y="0"/>
            <a:ext cx="308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ANTIPA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2" name="Group 131"/>
          <p:cNvGrpSpPr/>
          <p:nvPr/>
        </p:nvGrpSpPr>
        <p:grpSpPr>
          <a:xfrm>
            <a:off x="533400" y="4800600"/>
            <a:ext cx="1981200" cy="990600"/>
            <a:chOff x="533400" y="4800600"/>
            <a:chExt cx="1981200" cy="990600"/>
          </a:xfrm>
        </p:grpSpPr>
        <p:sp>
          <p:nvSpPr>
            <p:cNvPr id="108" name="Rounded Rectangle 107"/>
            <p:cNvSpPr/>
            <p:nvPr/>
          </p:nvSpPr>
          <p:spPr>
            <a:xfrm>
              <a:off x="533400" y="4800600"/>
              <a:ext cx="1828800" cy="6096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Plan recognition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62000" y="5181600"/>
              <a:ext cx="1752600" cy="6096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Predict user plan by observing user and her environment</a:t>
              </a:r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5" name="Group 132"/>
          <p:cNvGrpSpPr/>
          <p:nvPr/>
        </p:nvGrpSpPr>
        <p:grpSpPr>
          <a:xfrm>
            <a:off x="2590800" y="4800600"/>
            <a:ext cx="2895600" cy="1219200"/>
            <a:chOff x="2590800" y="4800600"/>
            <a:chExt cx="2895600" cy="1219200"/>
          </a:xfrm>
        </p:grpSpPr>
        <p:grpSp>
          <p:nvGrpSpPr>
            <p:cNvPr id="18" name="Group 103"/>
            <p:cNvGrpSpPr/>
            <p:nvPr/>
          </p:nvGrpSpPr>
          <p:grpSpPr>
            <a:xfrm>
              <a:off x="2590800" y="4800600"/>
              <a:ext cx="581502" cy="450480"/>
              <a:chOff x="2087639" y="52259"/>
              <a:chExt cx="581502" cy="450480"/>
            </a:xfrm>
          </p:grpSpPr>
          <p:sp>
            <p:nvSpPr>
              <p:cNvPr id="105" name="Right Arrow 104"/>
              <p:cNvSpPr/>
              <p:nvPr/>
            </p:nvSpPr>
            <p:spPr>
              <a:xfrm>
                <a:off x="2087639" y="52259"/>
                <a:ext cx="581502" cy="45048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6" name="Right Arrow 4"/>
              <p:cNvSpPr/>
              <p:nvPr/>
            </p:nvSpPr>
            <p:spPr>
              <a:xfrm>
                <a:off x="2087639" y="142355"/>
                <a:ext cx="446358" cy="270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  <p:sp>
          <p:nvSpPr>
            <p:cNvPr id="110" name="Rounded Rectangle 109"/>
            <p:cNvSpPr/>
            <p:nvPr/>
          </p:nvSpPr>
          <p:spPr>
            <a:xfrm>
              <a:off x="3200400" y="4800600"/>
              <a:ext cx="1828800" cy="6096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Reasoning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352800" y="5181600"/>
              <a:ext cx="2133600" cy="8382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Evaluate predicted user plan to identify unmet needs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Find a satisfying state for each need</a:t>
              </a:r>
            </a:p>
            <a:p>
              <a:pPr lvl="0"/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9" name="Group 133"/>
          <p:cNvGrpSpPr/>
          <p:nvPr/>
        </p:nvGrpSpPr>
        <p:grpSpPr>
          <a:xfrm>
            <a:off x="5334000" y="4648200"/>
            <a:ext cx="3581400" cy="1524000"/>
            <a:chOff x="5334000" y="4495800"/>
            <a:chExt cx="3581400" cy="1524000"/>
          </a:xfrm>
        </p:grpSpPr>
        <p:sp>
          <p:nvSpPr>
            <p:cNvPr id="111" name="Rounded Rectangle 110"/>
            <p:cNvSpPr/>
            <p:nvPr/>
          </p:nvSpPr>
          <p:spPr>
            <a:xfrm>
              <a:off x="5943600" y="4495800"/>
              <a:ext cx="2895600" cy="990600"/>
            </a:xfrm>
            <a:prstGeom prst="roundRect">
              <a:avLst>
                <a:gd name="adj" fmla="val 10000"/>
              </a:avLst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dirty="0" smtClean="0">
                  <a:latin typeface="Candara" pitchFamily="34" charset="0"/>
                  <a:cs typeface="Tunga" pitchFamily="2"/>
                </a:rPr>
                <a:t>Planning, scheduling &amp; execution</a:t>
              </a:r>
              <a:endParaRPr lang="en-US" sz="2400" dirty="0">
                <a:latin typeface="Candara" pitchFamily="34" charset="0"/>
                <a:cs typeface="Tunga" pitchFamily="2"/>
              </a:endParaRPr>
            </a:p>
          </p:txBody>
        </p:sp>
        <p:grpSp>
          <p:nvGrpSpPr>
            <p:cNvPr id="20" name="Group 111"/>
            <p:cNvGrpSpPr/>
            <p:nvPr/>
          </p:nvGrpSpPr>
          <p:grpSpPr>
            <a:xfrm>
              <a:off x="5334000" y="4648200"/>
              <a:ext cx="581502" cy="512784"/>
              <a:chOff x="2087639" y="-100141"/>
              <a:chExt cx="581502" cy="512784"/>
            </a:xfrm>
          </p:grpSpPr>
          <p:sp>
            <p:nvSpPr>
              <p:cNvPr id="113" name="Right Arrow 112"/>
              <p:cNvSpPr/>
              <p:nvPr/>
            </p:nvSpPr>
            <p:spPr>
              <a:xfrm>
                <a:off x="2087639" y="-100141"/>
                <a:ext cx="581502" cy="45048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Right Arrow 4"/>
              <p:cNvSpPr/>
              <p:nvPr/>
            </p:nvSpPr>
            <p:spPr>
              <a:xfrm>
                <a:off x="2087639" y="142355"/>
                <a:ext cx="446358" cy="270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6172200" y="5334000"/>
              <a:ext cx="2743200" cy="6858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Proactively take actions to satisfy the identified needs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629400" y="1295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retrieved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629400" y="182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Violation resolved</a:t>
            </a:r>
            <a:endParaRPr lang="en-US" dirty="0"/>
          </a:p>
        </p:txBody>
      </p:sp>
      <p:grpSp>
        <p:nvGrpSpPr>
          <p:cNvPr id="21" name="Group 146"/>
          <p:cNvGrpSpPr/>
          <p:nvPr/>
        </p:nvGrpSpPr>
        <p:grpSpPr>
          <a:xfrm>
            <a:off x="4724400" y="1066800"/>
            <a:ext cx="1447800" cy="1447800"/>
            <a:chOff x="4724400" y="1066800"/>
            <a:chExt cx="1447800" cy="1447800"/>
          </a:xfrm>
        </p:grpSpPr>
        <p:sp>
          <p:nvSpPr>
            <p:cNvPr id="140" name="Right Arrow 139"/>
            <p:cNvSpPr/>
            <p:nvPr/>
          </p:nvSpPr>
          <p:spPr>
            <a:xfrm>
              <a:off x="4724400" y="1066800"/>
              <a:ext cx="1447800" cy="762000"/>
            </a:xfrm>
            <a:prstGeom prst="rightArrow">
              <a:avLst>
                <a:gd name="adj1" fmla="val 65319"/>
                <a:gd name="adj2" fmla="val 3340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Plan to get information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>
              <a:off x="4724400" y="1828800"/>
              <a:ext cx="1447800" cy="685800"/>
            </a:xfrm>
            <a:prstGeom prst="rightArrow">
              <a:avLst>
                <a:gd name="adj1" fmla="val 64185"/>
                <a:gd name="adj2" fmla="val 3439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Plan to resolve violation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25" name="Group 81"/>
          <p:cNvGrpSpPr/>
          <p:nvPr/>
        </p:nvGrpSpPr>
        <p:grpSpPr>
          <a:xfrm>
            <a:off x="1981200" y="2286000"/>
            <a:ext cx="6760535" cy="369332"/>
            <a:chOff x="1981200" y="2286000"/>
            <a:chExt cx="6760535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1981200" y="2286000"/>
              <a:ext cx="2337499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Predicted initial states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705600" y="2286000"/>
              <a:ext cx="2036135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Desired goal states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Technical challenges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ANTIPA architecture: integrated AI</a:t>
            </a:r>
          </a:p>
          <a:p>
            <a:pPr lvl="1"/>
            <a:r>
              <a:rPr lang="en-US" dirty="0" smtClean="0"/>
              <a:t>Recognizing user plan to determine relevant context</a:t>
            </a:r>
          </a:p>
          <a:p>
            <a:pPr lvl="1"/>
            <a:r>
              <a:rPr lang="en-US" dirty="0" smtClean="0"/>
              <a:t>Reasoning to decide what to do</a:t>
            </a:r>
          </a:p>
          <a:p>
            <a:pPr lvl="1"/>
            <a:r>
              <a:rPr lang="en-US" dirty="0" smtClean="0"/>
              <a:t>Planning to decide how to do</a:t>
            </a:r>
          </a:p>
          <a:p>
            <a:pPr lvl="1"/>
            <a:r>
              <a:rPr lang="en-US" dirty="0" smtClean="0"/>
              <a:t>Scheduling to decide when to do with what</a:t>
            </a:r>
          </a:p>
          <a:p>
            <a:pPr lvl="1"/>
            <a:r>
              <a:rPr lang="en-US" dirty="0" smtClean="0"/>
              <a:t>Learning to adapt to changing environment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Current and future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Agent’s plan in MDP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790758">
            <a:off x="4395746" y="2367697"/>
            <a:ext cx="1001380" cy="565579"/>
          </a:xfrm>
          <a:prstGeom prst="rightArrow">
            <a:avLst>
              <a:gd name="adj1" fmla="val 72069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ndara" pitchFamily="34" charset="0"/>
              </a:rPr>
              <a:t>Alert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810000" y="3657600"/>
            <a:ext cx="1066800" cy="914400"/>
          </a:xfrm>
          <a:prstGeom prst="rightArrow">
            <a:avLst>
              <a:gd name="adj1" fmla="val 54041"/>
              <a:gd name="adj2" fmla="val 322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ndara" pitchFamily="34" charset="0"/>
              </a:rPr>
              <a:t>Receive reply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62200" y="1676400"/>
            <a:ext cx="1143000" cy="533400"/>
          </a:xfrm>
          <a:prstGeom prst="rightArrow">
            <a:avLst>
              <a:gd name="adj1" fmla="val 67433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ndara" pitchFamily="34" charset="0"/>
              </a:rPr>
              <a:t>Alert  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4611484">
            <a:off x="1373499" y="2341701"/>
            <a:ext cx="1348098" cy="765934"/>
          </a:xfrm>
          <a:prstGeom prst="rightArrow">
            <a:avLst>
              <a:gd name="adj1" fmla="val 5797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ndara" pitchFamily="34" charset="0"/>
              </a:rPr>
              <a:t>Send request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1600200"/>
            <a:ext cx="1219199" cy="685800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init</a:t>
            </a:r>
          </a:p>
          <a:p>
            <a:pPr algn="ctr"/>
            <a:r>
              <a:rPr lang="en-US" sz="2000" dirty="0" smtClean="0">
                <a:latin typeface="Candara" pitchFamily="34" charset="0"/>
              </a:rPr>
              <a:t>(0)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105400" y="4876800"/>
            <a:ext cx="1447800" cy="8382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ndara" pitchFamily="34" charset="0"/>
              </a:rPr>
              <a:t>Send request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6629400" y="4114799"/>
            <a:ext cx="990601" cy="53340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ndara" pitchFamily="34" charset="0"/>
              </a:rPr>
              <a:t>Alert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4800600"/>
            <a:ext cx="1600201" cy="838199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denied</a:t>
            </a:r>
          </a:p>
          <a:p>
            <a:pPr algn="ctr"/>
            <a:r>
              <a:rPr lang="en-US" sz="2000" dirty="0" smtClean="0">
                <a:latin typeface="Candara" pitchFamily="34" charset="0"/>
              </a:rPr>
              <a:t>(0)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43000" y="4876800"/>
            <a:ext cx="1676399" cy="762000"/>
          </a:xfrm>
          <a:prstGeom prst="ellips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granted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(+5)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8400" y="1600200"/>
            <a:ext cx="1752600" cy="685800"/>
          </a:xfrm>
          <a:prstGeom prst="ellipse">
            <a:avLst/>
          </a:prstGeom>
          <a:ln w="28575" cmpd="dbl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alerted</a:t>
            </a:r>
          </a:p>
          <a:p>
            <a:pPr algn="ctr"/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ndara" pitchFamily="34" charset="0"/>
              </a:rPr>
              <a:t>(+4)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16" name="Curved Connector 15"/>
          <p:cNvCxnSpPr>
            <a:stCxn id="8" idx="3"/>
            <a:endCxn id="15" idx="2"/>
          </p:cNvCxnSpPr>
          <p:nvPr/>
        </p:nvCxnSpPr>
        <p:spPr>
          <a:xfrm>
            <a:off x="3505200" y="1943100"/>
            <a:ext cx="27432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2"/>
          <p:cNvCxnSpPr>
            <a:stCxn id="8" idx="3"/>
            <a:endCxn id="10" idx="5"/>
          </p:cNvCxnSpPr>
          <p:nvPr/>
        </p:nvCxnSpPr>
        <p:spPr>
          <a:xfrm flipH="1">
            <a:off x="2336051" y="1943100"/>
            <a:ext cx="1169149" cy="242467"/>
          </a:xfrm>
          <a:prstGeom prst="curvedConnector4">
            <a:avLst>
              <a:gd name="adj1" fmla="val -19553"/>
              <a:gd name="adj2" fmla="val 2357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1"/>
          <p:cNvCxnSpPr>
            <a:stCxn id="9" idx="3"/>
            <a:endCxn id="34" idx="3"/>
          </p:cNvCxnSpPr>
          <p:nvPr/>
        </p:nvCxnSpPr>
        <p:spPr>
          <a:xfrm rot="16200000" flipH="1">
            <a:off x="2871920" y="2709946"/>
            <a:ext cx="176102" cy="1518337"/>
          </a:xfrm>
          <a:prstGeom prst="curvedConnector3">
            <a:avLst>
              <a:gd name="adj1" fmla="val 2868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3"/>
            <a:endCxn id="13" idx="1"/>
          </p:cNvCxnSpPr>
          <p:nvPr/>
        </p:nvCxnSpPr>
        <p:spPr>
          <a:xfrm rot="16200000" flipH="1">
            <a:off x="5313597" y="3678003"/>
            <a:ext cx="275151" cy="22155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1" idx="1"/>
            <a:endCxn id="14" idx="6"/>
          </p:cNvCxnSpPr>
          <p:nvPr/>
        </p:nvCxnSpPr>
        <p:spPr>
          <a:xfrm rot="10800000">
            <a:off x="2819400" y="5257800"/>
            <a:ext cx="2286001" cy="381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45"/>
          <p:cNvCxnSpPr>
            <a:stCxn id="11" idx="1"/>
            <a:endCxn id="13" idx="3"/>
          </p:cNvCxnSpPr>
          <p:nvPr/>
        </p:nvCxnSpPr>
        <p:spPr>
          <a:xfrm rot="10800000" flipH="1" flipV="1">
            <a:off x="5105400" y="5295900"/>
            <a:ext cx="1453544" cy="220148"/>
          </a:xfrm>
          <a:prstGeom prst="curvedConnector4">
            <a:avLst>
              <a:gd name="adj1" fmla="val -15727"/>
              <a:gd name="adj2" fmla="val 2942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45"/>
          <p:cNvCxnSpPr>
            <a:stCxn id="12" idx="3"/>
            <a:endCxn id="15" idx="4"/>
          </p:cNvCxnSpPr>
          <p:nvPr/>
        </p:nvCxnSpPr>
        <p:spPr>
          <a:xfrm rot="16200000" flipV="1">
            <a:off x="6324602" y="3086099"/>
            <a:ext cx="1600199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45"/>
          <p:cNvCxnSpPr>
            <a:stCxn id="12" idx="3"/>
            <a:endCxn id="13" idx="7"/>
          </p:cNvCxnSpPr>
          <p:nvPr/>
        </p:nvCxnSpPr>
        <p:spPr>
          <a:xfrm rot="16200000" flipH="1">
            <a:off x="6889003" y="4121897"/>
            <a:ext cx="1037152" cy="565756"/>
          </a:xfrm>
          <a:prstGeom prst="curvedConnector3">
            <a:avLst>
              <a:gd name="adj1" fmla="val 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81600" y="5562600"/>
            <a:ext cx="51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.8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441960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.8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1905000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.9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4800" y="1905000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.9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3352800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.9</a:t>
            </a:r>
            <a:endParaRPr lang="en-US" sz="2000" dirty="0">
              <a:latin typeface="Candara" pitchFamily="34" charset="0"/>
            </a:endParaRPr>
          </a:p>
        </p:txBody>
      </p:sp>
      <p:cxnSp>
        <p:nvCxnSpPr>
          <p:cNvPr id="32" name="Curved Connector 31"/>
          <p:cNvCxnSpPr>
            <a:stCxn id="9" idx="3"/>
            <a:endCxn id="10" idx="3"/>
          </p:cNvCxnSpPr>
          <p:nvPr/>
        </p:nvCxnSpPr>
        <p:spPr>
          <a:xfrm rot="5400000" flipH="1">
            <a:off x="1239627" y="2419889"/>
            <a:ext cx="1195497" cy="726855"/>
          </a:xfrm>
          <a:prstGeom prst="curvedConnector5">
            <a:avLst>
              <a:gd name="adj1" fmla="val -19122"/>
              <a:gd name="adj2" fmla="val 145270"/>
              <a:gd name="adj3" fmla="val 663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429000" y="2971800"/>
            <a:ext cx="1981200" cy="685799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requested</a:t>
            </a:r>
          </a:p>
          <a:p>
            <a:pPr algn="ctr"/>
            <a:r>
              <a:rPr lang="en-US" sz="2000" dirty="0" smtClean="0">
                <a:latin typeface="Candara" pitchFamily="34" charset="0"/>
              </a:rPr>
              <a:t>(0)</a:t>
            </a:r>
            <a:endParaRPr lang="en-US" sz="2000" dirty="0">
              <a:latin typeface="Candara" pitchFamily="34" charset="0"/>
            </a:endParaRPr>
          </a:p>
        </p:txBody>
      </p:sp>
      <p:cxnSp>
        <p:nvCxnSpPr>
          <p:cNvPr id="35" name="Curved Connector 34"/>
          <p:cNvCxnSpPr>
            <a:stCxn id="7" idx="3"/>
            <a:endCxn id="14" idx="7"/>
          </p:cNvCxnSpPr>
          <p:nvPr/>
        </p:nvCxnSpPr>
        <p:spPr>
          <a:xfrm rot="5400000">
            <a:off x="3288552" y="3933544"/>
            <a:ext cx="340192" cy="1769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95400" y="5867400"/>
            <a:ext cx="5751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A: Alert-the-user,   S: send-request,   R: receive-reply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914400" y="5867400"/>
            <a:ext cx="381001" cy="3809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Candara" pitchFamily="34" charset="0"/>
            </a:endParaRPr>
          </a:p>
        </p:txBody>
      </p:sp>
      <p:cxnSp>
        <p:nvCxnSpPr>
          <p:cNvPr id="39" name="Curved Connector 38"/>
          <p:cNvCxnSpPr>
            <a:stCxn id="7" idx="3"/>
            <a:endCxn id="34" idx="5"/>
          </p:cNvCxnSpPr>
          <p:nvPr/>
        </p:nvCxnSpPr>
        <p:spPr>
          <a:xfrm rot="5400000" flipH="1" flipV="1">
            <a:off x="4186213" y="3714353"/>
            <a:ext cx="1091034" cy="776660"/>
          </a:xfrm>
          <a:prstGeom prst="curvedConnector3">
            <a:avLst>
              <a:gd name="adj1" fmla="val 9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00600" y="43434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.1</a:t>
            </a:r>
            <a:endParaRPr lang="en-US" sz="2000" dirty="0">
              <a:latin typeface="Candara" pitchFamily="34" charset="0"/>
            </a:endParaRPr>
          </a:p>
        </p:txBody>
      </p:sp>
      <p:cxnSp>
        <p:nvCxnSpPr>
          <p:cNvPr id="41" name="Curved Connector 45"/>
          <p:cNvCxnSpPr>
            <a:stCxn id="6" idx="3"/>
            <a:endCxn id="15" idx="2"/>
          </p:cNvCxnSpPr>
          <p:nvPr/>
        </p:nvCxnSpPr>
        <p:spPr>
          <a:xfrm rot="5400000" flipH="1" flipV="1">
            <a:off x="5554496" y="1508547"/>
            <a:ext cx="259351" cy="11284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5"/>
          <p:cNvCxnSpPr>
            <a:stCxn id="6" idx="3"/>
            <a:endCxn id="34" idx="6"/>
          </p:cNvCxnSpPr>
          <p:nvPr/>
        </p:nvCxnSpPr>
        <p:spPr>
          <a:xfrm rot="16200000" flipH="1">
            <a:off x="4708946" y="2613446"/>
            <a:ext cx="1112249" cy="290258"/>
          </a:xfrm>
          <a:prstGeom prst="curvedConnector4">
            <a:avLst>
              <a:gd name="adj1" fmla="val -5696"/>
              <a:gd name="adj2" fmla="val 1787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209800" y="3276600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.9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0" y="0"/>
            <a:ext cx="16002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Interleaved planning &amp; execution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905000"/>
            <a:ext cx="1295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Norm Reasoner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2057400" y="3886200"/>
            <a:ext cx="1295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Plan Executor</a:t>
            </a:r>
          </a:p>
          <a:p>
            <a:pPr algn="ctr"/>
            <a:r>
              <a:rPr lang="en-US" sz="1600" dirty="0" smtClean="0"/>
              <a:t>Wait()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1295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Variable</a:t>
            </a:r>
          </a:p>
          <a:p>
            <a:pPr algn="ctr"/>
            <a:r>
              <a:rPr lang="en-US" sz="1600" b="1" dirty="0" smtClean="0"/>
              <a:t>Observer</a:t>
            </a:r>
          </a:p>
          <a:p>
            <a:pPr algn="ctr"/>
            <a:r>
              <a:rPr lang="en-US" sz="1600" dirty="0" smtClean="0"/>
              <a:t>Notify()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3581400" y="2438400"/>
            <a:ext cx="1295400" cy="457200"/>
          </a:xfrm>
          <a:prstGeom prst="roundRect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Initial state</a:t>
            </a:r>
          </a:p>
          <a:p>
            <a:pPr algn="ctr"/>
            <a:r>
              <a:rPr lang="en-US" sz="1400" dirty="0" smtClean="0"/>
              <a:t>Goal  states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3581400" y="3429000"/>
            <a:ext cx="1447800" cy="609600"/>
          </a:xfrm>
          <a:prstGeom prst="roundRect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Policy: </a:t>
            </a:r>
          </a:p>
          <a:p>
            <a:pPr algn="ctr"/>
            <a:r>
              <a:rPr lang="en-US" sz="1400" dirty="0" smtClean="0"/>
              <a:t>state</a:t>
            </a:r>
            <a:r>
              <a:rPr lang="en-US" sz="1400" dirty="0" smtClean="0">
                <a:sym typeface="Wingdings" pitchFamily="2" charset="2"/>
              </a:rPr>
              <a:t> action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057400" y="2819400"/>
            <a:ext cx="1295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Planner</a:t>
            </a:r>
          </a:p>
          <a:p>
            <a:pPr algn="ctr"/>
            <a:r>
              <a:rPr lang="en-US" sz="1600" b="1" dirty="0" smtClean="0"/>
              <a:t>(MDP solver)</a:t>
            </a:r>
            <a:endParaRPr lang="en-US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" y="4800600"/>
            <a:ext cx="1219200" cy="609600"/>
          </a:xfrm>
          <a:prstGeom prst="roundRect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Current state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6" idx="2"/>
            <a:endCxn id="11" idx="0"/>
          </p:cNvCxnSpPr>
          <p:nvPr/>
        </p:nvCxnSpPr>
        <p:spPr>
          <a:xfrm rot="5400000">
            <a:off x="2552700" y="2667000"/>
            <a:ext cx="3048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>
          <a:xfrm rot="5400000">
            <a:off x="2552700" y="3733800"/>
            <a:ext cx="3048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  <a:endCxn id="8" idx="3"/>
          </p:cNvCxnSpPr>
          <p:nvPr/>
        </p:nvCxnSpPr>
        <p:spPr>
          <a:xfrm rot="10800000">
            <a:off x="1676400" y="4267200"/>
            <a:ext cx="381000" cy="1588"/>
          </a:xfrm>
          <a:prstGeom prst="straightConnector1">
            <a:avLst/>
          </a:prstGeom>
          <a:ln w="25400"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57400" y="5181600"/>
            <a:ext cx="1295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Executable</a:t>
            </a:r>
          </a:p>
          <a:p>
            <a:pPr algn="ctr"/>
            <a:r>
              <a:rPr lang="en-US" sz="1400" b="1" dirty="0" smtClean="0"/>
              <a:t>Action</a:t>
            </a:r>
            <a:endParaRPr lang="en-US" sz="1400" b="1" dirty="0"/>
          </a:p>
        </p:txBody>
      </p:sp>
      <p:cxnSp>
        <p:nvCxnSpPr>
          <p:cNvPr id="17" name="Straight Arrow Connector 16"/>
          <p:cNvCxnSpPr>
            <a:stCxn id="7" idx="2"/>
            <a:endCxn id="16" idx="0"/>
          </p:cNvCxnSpPr>
          <p:nvPr/>
        </p:nvCxnSpPr>
        <p:spPr>
          <a:xfrm rot="5400000">
            <a:off x="2438400" y="4914900"/>
            <a:ext cx="5334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ular Callout 17"/>
          <p:cNvSpPr/>
          <p:nvPr/>
        </p:nvSpPr>
        <p:spPr>
          <a:xfrm>
            <a:off x="5257800" y="1752600"/>
            <a:ext cx="3505200" cy="609600"/>
          </a:xfrm>
          <a:prstGeom prst="wedgeRectCallout">
            <a:avLst>
              <a:gd name="adj1" fmla="val -65041"/>
              <a:gd name="adj2" fmla="val 95830"/>
            </a:avLst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Norm reasoner generates a new planning problem for the agent</a:t>
            </a:r>
            <a:endParaRPr lang="en-US" sz="14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257800" y="3048000"/>
            <a:ext cx="3352800" cy="381000"/>
          </a:xfrm>
          <a:prstGeom prst="wedgeRectCallout">
            <a:avLst>
              <a:gd name="adj1" fmla="val -67500"/>
              <a:gd name="adj2" fmla="val 124500"/>
            </a:avLst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Solves the planning problem</a:t>
            </a:r>
            <a:endParaRPr lang="en-US" sz="1400" dirty="0"/>
          </a:p>
        </p:txBody>
      </p:sp>
      <p:sp>
        <p:nvSpPr>
          <p:cNvPr id="20" name="Rectangular Callout 19"/>
          <p:cNvSpPr/>
          <p:nvPr/>
        </p:nvSpPr>
        <p:spPr>
          <a:xfrm>
            <a:off x="5334000" y="5029200"/>
            <a:ext cx="3276600" cy="381000"/>
          </a:xfrm>
          <a:prstGeom prst="wedgeRectCallout">
            <a:avLst>
              <a:gd name="adj1" fmla="val -108200"/>
              <a:gd name="adj2" fmla="val 23146"/>
            </a:avLst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Execute optimal action in current state</a:t>
            </a:r>
            <a:endParaRPr lang="en-US" sz="1400" dirty="0"/>
          </a:p>
        </p:txBody>
      </p:sp>
      <p:cxnSp>
        <p:nvCxnSpPr>
          <p:cNvPr id="21" name="Straight Connector 20"/>
          <p:cNvCxnSpPr>
            <a:endCxn id="9" idx="1"/>
          </p:cNvCxnSpPr>
          <p:nvPr/>
        </p:nvCxnSpPr>
        <p:spPr>
          <a:xfrm>
            <a:off x="2743200" y="2667000"/>
            <a:ext cx="838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0" idx="1"/>
          </p:cNvCxnSpPr>
          <p:nvPr/>
        </p:nvCxnSpPr>
        <p:spPr>
          <a:xfrm>
            <a:off x="2743200" y="3733800"/>
            <a:ext cx="838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3"/>
          </p:cNvCxnSpPr>
          <p:nvPr/>
        </p:nvCxnSpPr>
        <p:spPr>
          <a:xfrm flipV="1">
            <a:off x="1676400" y="4267200"/>
            <a:ext cx="152400" cy="8382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0" y="0"/>
            <a:ext cx="16002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28600" y="1905000"/>
            <a:ext cx="1371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Plan recognizer</a:t>
            </a:r>
            <a:endParaRPr lang="en-US" sz="1600" dirty="0"/>
          </a:p>
        </p:txBody>
      </p:sp>
      <p:cxnSp>
        <p:nvCxnSpPr>
          <p:cNvPr id="39" name="Straight Arrow Connector 38"/>
          <p:cNvCxnSpPr>
            <a:stCxn id="38" idx="3"/>
            <a:endCxn id="6" idx="1"/>
          </p:cNvCxnSpPr>
          <p:nvPr/>
        </p:nvCxnSpPr>
        <p:spPr>
          <a:xfrm>
            <a:off x="1600200" y="22098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Predicting information needs &amp; policy violations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s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949924" cy="48607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743200" y="2743200"/>
            <a:ext cx="2413000" cy="3392990"/>
            <a:chOff x="2590800" y="2743200"/>
            <a:chExt cx="2413000" cy="3392990"/>
          </a:xfrm>
        </p:grpSpPr>
        <p:cxnSp>
          <p:nvCxnSpPr>
            <p:cNvPr id="8" name="Elbow Connector 7"/>
            <p:cNvCxnSpPr>
              <a:stCxn id="12" idx="0"/>
            </p:cNvCxnSpPr>
            <p:nvPr/>
          </p:nvCxnSpPr>
          <p:spPr>
            <a:xfrm rot="5400000">
              <a:off x="2245782" y="4480671"/>
              <a:ext cx="3144487" cy="88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FF"/>
              </a:solidFill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90800" y="6052492"/>
              <a:ext cx="1227667" cy="43508"/>
            </a:xfrm>
            <a:prstGeom prst="line">
              <a:avLst/>
            </a:prstGeom>
            <a:ln>
              <a:solidFill>
                <a:srgbClr val="FF00FF">
                  <a:alpha val="58824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3"/>
            </p:cNvCxnSpPr>
            <p:nvPr/>
          </p:nvCxnSpPr>
          <p:spPr>
            <a:xfrm rot="10800000">
              <a:off x="3818469" y="6053355"/>
              <a:ext cx="1015999" cy="0"/>
            </a:xfrm>
            <a:prstGeom prst="line">
              <a:avLst/>
            </a:prstGeom>
            <a:ln>
              <a:solidFill>
                <a:srgbClr val="FF00FF">
                  <a:alpha val="34118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4" idx="3"/>
            </p:cNvCxnSpPr>
            <p:nvPr/>
          </p:nvCxnSpPr>
          <p:spPr>
            <a:xfrm rot="10800000">
              <a:off x="3810001" y="4724402"/>
              <a:ext cx="855133" cy="3602"/>
            </a:xfrm>
            <a:prstGeom prst="line">
              <a:avLst/>
            </a:prstGeom>
            <a:ln>
              <a:solidFill>
                <a:srgbClr val="FF00FF">
                  <a:alpha val="34118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 flipH="1" flipV="1">
              <a:off x="3733800" y="2743200"/>
              <a:ext cx="169333" cy="16566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 flipV="1">
              <a:off x="4834467" y="5970521"/>
              <a:ext cx="169333" cy="165669"/>
            </a:xfrm>
            <a:prstGeom prst="rect">
              <a:avLst/>
            </a:prstGeom>
            <a:solidFill>
              <a:srgbClr val="FF00FF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 flipV="1">
              <a:off x="4665133" y="4645170"/>
              <a:ext cx="169333" cy="165669"/>
            </a:xfrm>
            <a:prstGeom prst="rect">
              <a:avLst/>
            </a:prstGeom>
            <a:solidFill>
              <a:srgbClr val="FF00FF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ular Callout 22"/>
          <p:cNvSpPr/>
          <p:nvPr/>
        </p:nvSpPr>
        <p:spPr>
          <a:xfrm>
            <a:off x="304801" y="2819400"/>
            <a:ext cx="2286000" cy="914400"/>
          </a:xfrm>
          <a:prstGeom prst="wedgeRectCallout">
            <a:avLst>
              <a:gd name="adj1" fmla="val 86078"/>
              <a:gd name="adj2" fmla="val 1162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639" tIns="50319" rIns="100639" bIns="50319" rtlCol="0" anchor="ctr"/>
          <a:lstStyle/>
          <a:p>
            <a:pPr indent="-100639"/>
            <a:r>
              <a:rPr lang="en-US" dirty="0" smtClean="0"/>
              <a:t>Brings information about safe route 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014420" y="3200400"/>
            <a:ext cx="5977180" cy="2208509"/>
            <a:chOff x="3014420" y="3200400"/>
            <a:chExt cx="5977180" cy="2208509"/>
          </a:xfrm>
        </p:grpSpPr>
        <p:sp>
          <p:nvSpPr>
            <p:cNvPr id="24" name="Rectangular Callout 23"/>
            <p:cNvSpPr/>
            <p:nvPr/>
          </p:nvSpPr>
          <p:spPr>
            <a:xfrm>
              <a:off x="4343400" y="3200400"/>
              <a:ext cx="4648200" cy="609600"/>
            </a:xfrm>
            <a:prstGeom prst="wedgeRectCallout">
              <a:avLst>
                <a:gd name="adj1" fmla="val -52497"/>
                <a:gd name="adj2" fmla="val 17784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0639" tIns="50319" rIns="100639" bIns="50319" rtlCol="0" anchor="ctr"/>
            <a:lstStyle/>
            <a:p>
              <a:pPr indent="-100639"/>
              <a:r>
                <a:rPr lang="en-US" dirty="0" smtClean="0"/>
                <a:t>Norm violation at area 16 in predicted plan.</a:t>
              </a:r>
            </a:p>
            <a:p>
              <a:pPr indent="-100639"/>
              <a:r>
                <a:rPr lang="en-US" sz="1600" dirty="0" smtClean="0">
                  <a:latin typeface="Candara" pitchFamily="34" charset="0"/>
                </a:rPr>
                <a:t>Norm rule: Armed escort is required in area 16.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14420" y="4495801"/>
              <a:ext cx="1201980" cy="913108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91399" y="1371600"/>
            <a:ext cx="1752601" cy="662675"/>
            <a:chOff x="592666" y="148412"/>
            <a:chExt cx="2466437" cy="662675"/>
          </a:xfrm>
        </p:grpSpPr>
        <p:sp>
          <p:nvSpPr>
            <p:cNvPr id="28" name="Rectangular Callout 27"/>
            <p:cNvSpPr/>
            <p:nvPr/>
          </p:nvSpPr>
          <p:spPr>
            <a:xfrm>
              <a:off x="592666" y="148412"/>
              <a:ext cx="2466437" cy="662675"/>
            </a:xfrm>
            <a:prstGeom prst="wedgeRectCallout">
              <a:avLst>
                <a:gd name="adj1" fmla="val 24739"/>
                <a:gd name="adj2" fmla="val 1831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0639" tIns="50319" rIns="100639" bIns="50319" rtlCol="0" anchor="ctr"/>
            <a:lstStyle/>
            <a:p>
              <a:pPr marL="228600"/>
              <a:r>
                <a:rPr lang="en-US" sz="1200" dirty="0" smtClean="0"/>
                <a:t>User’s real plan</a:t>
              </a:r>
            </a:p>
            <a:p>
              <a:pPr marL="228600"/>
              <a:r>
                <a:rPr lang="en-US" sz="1200" dirty="0" smtClean="0"/>
                <a:t>Predicted user plan</a:t>
              </a:r>
              <a:endParaRPr lang="en-US" sz="12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2666" y="396915"/>
              <a:ext cx="423333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H="1">
              <a:off x="592666" y="645418"/>
              <a:ext cx="423333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31332" y="314081"/>
              <a:ext cx="84667" cy="82834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 flipV="1">
              <a:off x="931332" y="562584"/>
              <a:ext cx="84667" cy="82834"/>
            </a:xfrm>
            <a:prstGeom prst="rect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0" y="0"/>
            <a:ext cx="38100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Peacekeeping scenario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011837" y="5257800"/>
            <a:ext cx="5903563" cy="1095214"/>
            <a:chOff x="3011837" y="5257800"/>
            <a:chExt cx="5903563" cy="1095214"/>
          </a:xfrm>
        </p:grpSpPr>
        <p:sp>
          <p:nvSpPr>
            <p:cNvPr id="34" name="Rectangular Callout 33"/>
            <p:cNvSpPr/>
            <p:nvPr/>
          </p:nvSpPr>
          <p:spPr>
            <a:xfrm>
              <a:off x="4724400" y="5257800"/>
              <a:ext cx="4191000" cy="304800"/>
            </a:xfrm>
            <a:prstGeom prst="wedgeRectCallout">
              <a:avLst>
                <a:gd name="adj1" fmla="val -62303"/>
                <a:gd name="adj2" fmla="val 12699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0639" tIns="50319" rIns="100639" bIns="50319" rtlCol="0" anchor="ctr"/>
            <a:lstStyle/>
            <a:p>
              <a:pPr indent="-100639"/>
              <a:r>
                <a:rPr lang="en-US" sz="1600" dirty="0" smtClean="0">
                  <a:latin typeface="Candara" pitchFamily="34" charset="0"/>
                </a:rPr>
                <a:t>Norm rule: Armed escort is required in area 21.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11837" y="5439906"/>
              <a:ext cx="1201980" cy="913108"/>
            </a:xfrm>
            <a:prstGeom prst="rect">
              <a:avLst/>
            </a:prstGeom>
            <a:noFill/>
            <a:ln w="57150">
              <a:solidFill>
                <a:srgbClr val="FFFF00">
                  <a:alpha val="50196"/>
                </a:srgb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Proactive policy management: norm compliance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s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136" y="1529166"/>
            <a:ext cx="5981490" cy="48768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4343400" y="3429000"/>
            <a:ext cx="4614333" cy="457200"/>
          </a:xfrm>
          <a:prstGeom prst="wedgeRectCallout">
            <a:avLst>
              <a:gd name="adj1" fmla="val -53121"/>
              <a:gd name="adj2" fmla="val 2125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639" tIns="50319" rIns="100639" bIns="50319" rtlCol="0" anchor="ctr"/>
          <a:lstStyle/>
          <a:p>
            <a:pPr indent="-100639"/>
            <a:r>
              <a:rPr lang="en-US" dirty="0" smtClean="0"/>
              <a:t>Agent arranges an escort: Escort Granted.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43200" y="4114800"/>
            <a:ext cx="2413000" cy="2021390"/>
            <a:chOff x="2590800" y="4114800"/>
            <a:chExt cx="2413000" cy="2021390"/>
          </a:xfrm>
        </p:grpSpPr>
        <p:cxnSp>
          <p:nvCxnSpPr>
            <p:cNvPr id="12" name="Elbow Connector 11"/>
            <p:cNvCxnSpPr/>
            <p:nvPr/>
          </p:nvCxnSpPr>
          <p:spPr>
            <a:xfrm rot="16200000" flipH="1">
              <a:off x="2882616" y="5118385"/>
              <a:ext cx="1862353" cy="758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FF"/>
              </a:solidFill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590800" y="6052492"/>
              <a:ext cx="1227667" cy="43508"/>
            </a:xfrm>
            <a:prstGeom prst="line">
              <a:avLst/>
            </a:prstGeom>
            <a:ln>
              <a:solidFill>
                <a:srgbClr val="FF00FF">
                  <a:alpha val="58824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7" idx="3"/>
            </p:cNvCxnSpPr>
            <p:nvPr/>
          </p:nvCxnSpPr>
          <p:spPr>
            <a:xfrm rot="10800000">
              <a:off x="3818469" y="6053355"/>
              <a:ext cx="1015999" cy="0"/>
            </a:xfrm>
            <a:prstGeom prst="line">
              <a:avLst/>
            </a:prstGeom>
            <a:ln>
              <a:solidFill>
                <a:srgbClr val="FF00FF">
                  <a:alpha val="34118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8" idx="3"/>
            </p:cNvCxnSpPr>
            <p:nvPr/>
          </p:nvCxnSpPr>
          <p:spPr>
            <a:xfrm rot="10800000">
              <a:off x="3810001" y="4724402"/>
              <a:ext cx="855133" cy="3602"/>
            </a:xfrm>
            <a:prstGeom prst="line">
              <a:avLst/>
            </a:prstGeom>
            <a:ln>
              <a:solidFill>
                <a:srgbClr val="FF00FF">
                  <a:alpha val="34118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flipH="1" flipV="1">
              <a:off x="3733800" y="4114800"/>
              <a:ext cx="169333" cy="16566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 flipV="1">
              <a:off x="4834467" y="5970521"/>
              <a:ext cx="169333" cy="165669"/>
            </a:xfrm>
            <a:prstGeom prst="rect">
              <a:avLst/>
            </a:prstGeom>
            <a:solidFill>
              <a:srgbClr val="FF00FF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H="1" flipV="1">
              <a:off x="4665133" y="4645170"/>
              <a:ext cx="169333" cy="165669"/>
            </a:xfrm>
            <a:prstGeom prst="rect">
              <a:avLst/>
            </a:prstGeom>
            <a:solidFill>
              <a:srgbClr val="FF00FF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014420" y="4419600"/>
            <a:ext cx="1201980" cy="989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0639" tIns="50319" rIns="100639" bIns="50319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0" y="0"/>
            <a:ext cx="38100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Peacekeeping scenario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Warning: contrary-to-duty obligation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" name="Content Placeholder 14" descr="s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12008" y="1500753"/>
            <a:ext cx="5964730" cy="4861894"/>
          </a:xfrm>
        </p:spPr>
      </p:pic>
      <p:grpSp>
        <p:nvGrpSpPr>
          <p:cNvPr id="7" name="Group 6"/>
          <p:cNvGrpSpPr/>
          <p:nvPr/>
        </p:nvGrpSpPr>
        <p:grpSpPr>
          <a:xfrm>
            <a:off x="2743200" y="4645170"/>
            <a:ext cx="2413000" cy="1491020"/>
            <a:chOff x="2590800" y="4645170"/>
            <a:chExt cx="2413000" cy="1491020"/>
          </a:xfrm>
        </p:grpSpPr>
        <p:cxnSp>
          <p:nvCxnSpPr>
            <p:cNvPr id="8" name="Elbow Connector 7"/>
            <p:cNvCxnSpPr/>
            <p:nvPr/>
          </p:nvCxnSpPr>
          <p:spPr>
            <a:xfrm rot="16200000" flipH="1">
              <a:off x="3416015" y="5651784"/>
              <a:ext cx="795554" cy="758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FF"/>
              </a:solidFill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90800" y="6052492"/>
              <a:ext cx="1227667" cy="43508"/>
            </a:xfrm>
            <a:prstGeom prst="line">
              <a:avLst/>
            </a:prstGeom>
            <a:ln>
              <a:solidFill>
                <a:srgbClr val="FF00FF">
                  <a:alpha val="58824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3"/>
            </p:cNvCxnSpPr>
            <p:nvPr/>
          </p:nvCxnSpPr>
          <p:spPr>
            <a:xfrm rot="10800000">
              <a:off x="3818469" y="6053355"/>
              <a:ext cx="1015999" cy="0"/>
            </a:xfrm>
            <a:prstGeom prst="line">
              <a:avLst/>
            </a:prstGeom>
            <a:ln>
              <a:solidFill>
                <a:srgbClr val="FF00FF">
                  <a:alpha val="34118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4" idx="3"/>
            </p:cNvCxnSpPr>
            <p:nvPr/>
          </p:nvCxnSpPr>
          <p:spPr>
            <a:xfrm rot="10800000">
              <a:off x="3810001" y="4724402"/>
              <a:ext cx="855133" cy="3602"/>
            </a:xfrm>
            <a:prstGeom prst="line">
              <a:avLst/>
            </a:prstGeom>
            <a:ln>
              <a:solidFill>
                <a:srgbClr val="FF00FF">
                  <a:alpha val="34118"/>
                </a:srgbClr>
              </a:solidFill>
              <a:prstDash val="dash"/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 flipH="1" flipV="1">
              <a:off x="3724470" y="5105400"/>
              <a:ext cx="169333" cy="16566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 flipV="1">
              <a:off x="4834467" y="5970521"/>
              <a:ext cx="169333" cy="165669"/>
            </a:xfrm>
            <a:prstGeom prst="rect">
              <a:avLst/>
            </a:prstGeom>
            <a:solidFill>
              <a:srgbClr val="FF00FF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 flipV="1">
              <a:off x="4665133" y="4645170"/>
              <a:ext cx="169333" cy="165669"/>
            </a:xfrm>
            <a:prstGeom prst="rect">
              <a:avLst/>
            </a:prstGeom>
            <a:solidFill>
              <a:srgbClr val="FF00FF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639" tIns="50319" rIns="100639" bIns="50319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ular Callout 15"/>
          <p:cNvSpPr/>
          <p:nvPr/>
        </p:nvSpPr>
        <p:spPr>
          <a:xfrm>
            <a:off x="4419600" y="3810000"/>
            <a:ext cx="4521200" cy="1040455"/>
          </a:xfrm>
          <a:prstGeom prst="wedgeRectCallout">
            <a:avLst>
              <a:gd name="adj1" fmla="val -54172"/>
              <a:gd name="adj2" fmla="val 1176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639" tIns="50319" rIns="100639" bIns="50319" rtlCol="0" anchor="ctr"/>
          <a:lstStyle/>
          <a:p>
            <a:pPr indent="190446"/>
            <a:r>
              <a:rPr lang="en-US" dirty="0" smtClean="0"/>
              <a:t>Norm violation at area 21 still active; </a:t>
            </a:r>
          </a:p>
          <a:p>
            <a:pPr indent="190446"/>
            <a:r>
              <a:rPr lang="en-US" dirty="0" smtClean="0"/>
              <a:t>Party Bravo  has not responded.</a:t>
            </a:r>
          </a:p>
          <a:p>
            <a:pPr indent="190446"/>
            <a:r>
              <a:rPr lang="en-US" dirty="0" smtClean="0"/>
              <a:t>Agent alerts the user: Escort Required!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65342" y="5359831"/>
            <a:ext cx="1201980" cy="98930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0639" tIns="50319" rIns="100639" bIns="50319"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0" y="0"/>
            <a:ext cx="38100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Peacekeeping scenario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Military applications </a:t>
            </a:r>
          </a:p>
          <a:p>
            <a:pPr lvl="1"/>
            <a:r>
              <a:rPr lang="en-US" dirty="0" smtClean="0"/>
              <a:t>Planning assistant </a:t>
            </a:r>
          </a:p>
          <a:p>
            <a:pPr lvl="1"/>
            <a:r>
              <a:rPr lang="en-US" dirty="0" smtClean="0"/>
              <a:t>Peacekeeping escort scheduling</a:t>
            </a:r>
          </a:p>
          <a:p>
            <a:r>
              <a:rPr lang="en-US" dirty="0" smtClean="0"/>
              <a:t>Disaster response </a:t>
            </a:r>
          </a:p>
          <a:p>
            <a:pPr lvl="1"/>
            <a:r>
              <a:rPr lang="en-US" dirty="0" smtClean="0"/>
              <a:t>Demo session</a:t>
            </a:r>
          </a:p>
          <a:p>
            <a:r>
              <a:rPr lang="en-US" dirty="0" smtClean="0"/>
              <a:t>Quality of life technologies</a:t>
            </a:r>
          </a:p>
          <a:p>
            <a:pPr lvl="1"/>
            <a:r>
              <a:rPr lang="en-US" dirty="0" smtClean="0"/>
              <a:t>Elderly care</a:t>
            </a:r>
          </a:p>
          <a:p>
            <a:pPr lvl="1"/>
            <a:r>
              <a:rPr lang="en-US" dirty="0" smtClean="0"/>
              <a:t>Smart homes</a:t>
            </a:r>
          </a:p>
          <a:p>
            <a:r>
              <a:rPr lang="en-US" dirty="0" smtClean="0"/>
              <a:t>Education support</a:t>
            </a:r>
          </a:p>
          <a:p>
            <a:pPr lvl="1"/>
            <a:r>
              <a:rPr lang="en-US" dirty="0" smtClean="0"/>
              <a:t>Intelligent tutoring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&amp; future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proactive assistant agent architecture</a:t>
            </a:r>
          </a:p>
          <a:p>
            <a:pPr lvl="1"/>
            <a:r>
              <a:rPr lang="en-US" dirty="0" smtClean="0"/>
              <a:t>Proactively identify tasks (goals) that the agent can assist with</a:t>
            </a:r>
          </a:p>
          <a:p>
            <a:pPr lvl="1"/>
            <a:r>
              <a:rPr lang="en-US" dirty="0" smtClean="0"/>
              <a:t>Plan assistive actions to accomplish the identified goals</a:t>
            </a:r>
          </a:p>
          <a:p>
            <a:r>
              <a:rPr lang="en-US" dirty="0" smtClean="0"/>
              <a:t>Optimizing information gathering </a:t>
            </a:r>
          </a:p>
          <a:p>
            <a:r>
              <a:rPr lang="en-US" dirty="0" smtClean="0"/>
              <a:t>Using inference network to identify information needs (as opposed to predefined information-dependent actions)</a:t>
            </a:r>
          </a:p>
          <a:p>
            <a:r>
              <a:rPr lang="en-US" dirty="0" smtClean="0"/>
              <a:t>Multi-user multi-agent settings</a:t>
            </a:r>
          </a:p>
          <a:p>
            <a:r>
              <a:rPr lang="en-US" dirty="0" smtClean="0"/>
              <a:t>Evaluation metrics for integrated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68426" y="3200400"/>
            <a:ext cx="6480174" cy="1216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&amp; preliminary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6x6, and 2 7x7 mazes with varying degree of difficulty</a:t>
            </a:r>
          </a:p>
          <a:p>
            <a:r>
              <a:rPr lang="en-US" dirty="0" smtClean="0"/>
              <a:t>7 information sources</a:t>
            </a:r>
          </a:p>
          <a:p>
            <a:r>
              <a:rPr lang="en-US" dirty="0" smtClean="0"/>
              <a:t>Observations: room color (5 available colors)</a:t>
            </a:r>
          </a:p>
          <a:p>
            <a:r>
              <a:rPr lang="en-US" dirty="0" smtClean="0"/>
              <a:t>7 human subjects</a:t>
            </a:r>
          </a:p>
          <a:p>
            <a:r>
              <a:rPr lang="en-US" dirty="0" smtClean="0"/>
              <a:t>13 runs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20574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experiments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24400" y="1752600"/>
          <a:ext cx="4038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270000"/>
                <a:gridCol w="129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Without</a:t>
                      </a:r>
                      <a:r>
                        <a:rPr lang="en-US" baseline="0" dirty="0" smtClean="0"/>
                        <a:t> 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agent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 (sec)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query time (sec)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Query time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moves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steps away from</a:t>
                      </a:r>
                      <a:r>
                        <a:rPr lang="en-US" baseline="0" dirty="0" smtClean="0"/>
                        <a:t> 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partial observability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Agent may have only partial observations regarding user’s current state</a:t>
            </a:r>
          </a:p>
          <a:p>
            <a:r>
              <a:rPr lang="en-US" dirty="0" smtClean="0"/>
              <a:t>What agent observes: sensory data from environment</a:t>
            </a:r>
          </a:p>
          <a:p>
            <a:pPr lvl="1"/>
            <a:r>
              <a:rPr lang="en-US" dirty="0" smtClean="0"/>
              <a:t>Visual observations, e.g., background color;</a:t>
            </a:r>
          </a:p>
          <a:p>
            <a:pPr lvl="1"/>
            <a:r>
              <a:rPr lang="en-US" dirty="0" smtClean="0"/>
              <a:t>Audio observations, e.g., noise level;</a:t>
            </a:r>
          </a:p>
          <a:p>
            <a:pPr lvl="1"/>
            <a:r>
              <a:rPr lang="en-US" dirty="0" smtClean="0"/>
              <a:t>Keyboard and mouse activities, etc. </a:t>
            </a:r>
          </a:p>
          <a:p>
            <a:r>
              <a:rPr lang="en-US" dirty="0" smtClean="0"/>
              <a:t>Agent’s task: estimate probability distribution over set of states, given a history of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562600"/>
            <a:ext cx="864050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Software agents to assist cognitively overloaded users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286000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 constraints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048000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Shared goals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2895600"/>
            <a:ext cx="4357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Unexpected changes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581400"/>
            <a:ext cx="4891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Inter-dependent activities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191000"/>
            <a:ext cx="332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Policy violation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3657600"/>
            <a:ext cx="22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Optimal plan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600200"/>
            <a:ext cx="86868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Planning in dynamic environment involves: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572000"/>
            <a:ext cx="4427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Cognitive overload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2057400"/>
            <a:ext cx="3929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4800600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Coalition partners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belief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Estimating belief state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/>
              <a:t>: probability distribution over states in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en-US" sz="2800" dirty="0" smtClean="0"/>
              <a:t>T’(</a:t>
            </a:r>
            <a:r>
              <a:rPr lang="en-US" sz="2800" dirty="0" err="1" smtClean="0"/>
              <a:t>s’|s</a:t>
            </a:r>
            <a:r>
              <a:rPr lang="en-US" sz="2800" dirty="0" smtClean="0"/>
              <a:t>) = </a:t>
            </a:r>
            <a:r>
              <a:rPr lang="en-US" sz="2800" dirty="0" smtClean="0">
                <a:sym typeface="Symbol"/>
              </a:rPr>
              <a:t></a:t>
            </a:r>
            <a:r>
              <a:rPr lang="en-US" sz="2800" baseline="-25000" dirty="0" err="1" smtClean="0"/>
              <a:t>a</a:t>
            </a:r>
            <a:r>
              <a:rPr lang="en-US" sz="2800" baseline="-25000" dirty="0" err="1" smtClean="0">
                <a:sym typeface="Symbol"/>
              </a:rPr>
              <a:t></a:t>
            </a:r>
            <a:r>
              <a:rPr lang="en-US" sz="2800" baseline="-25000" dirty="0" err="1" smtClean="0"/>
              <a:t>A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[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-25000" dirty="0" smtClean="0"/>
              <a:t>s(a)</a:t>
            </a:r>
            <a:r>
              <a:rPr lang="en-US" sz="2800" dirty="0" smtClean="0"/>
              <a:t> T(</a:t>
            </a:r>
            <a:r>
              <a:rPr lang="en-US" sz="2800" dirty="0" err="1" smtClean="0"/>
              <a:t>s’|s,a</a:t>
            </a:r>
            <a:r>
              <a:rPr lang="en-US" sz="2800" dirty="0" smtClean="0"/>
              <a:t>)]</a:t>
            </a:r>
          </a:p>
          <a:p>
            <a:r>
              <a:rPr lang="en-US" sz="2800" dirty="0" smtClean="0"/>
              <a:t>Given a sequence of observations z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,…, </a:t>
            </a:r>
            <a:r>
              <a:rPr lang="en-US" sz="2800" dirty="0" err="1" smtClean="0"/>
              <a:t>z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estimate probability of being in state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p(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=s|z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Dynamic programming [</a:t>
            </a:r>
            <a:r>
              <a:rPr lang="en-US" sz="2800" dirty="0" err="1" smtClean="0"/>
              <a:t>Rabiner</a:t>
            </a:r>
            <a:r>
              <a:rPr lang="en-US" sz="2800" dirty="0" smtClean="0"/>
              <a:t> 1989]</a:t>
            </a:r>
          </a:p>
          <a:p>
            <a:pPr lvl="1"/>
            <a:r>
              <a:rPr lang="en-US" sz="2400" dirty="0" smtClean="0">
                <a:sym typeface="Symbol"/>
              </a:rPr>
              <a:t></a:t>
            </a:r>
            <a:r>
              <a:rPr lang="en-US" sz="2400" baseline="-25000" dirty="0" smtClean="0"/>
              <a:t>s(t)</a:t>
            </a:r>
            <a:r>
              <a:rPr lang="en-US" sz="2400" dirty="0" smtClean="0"/>
              <a:t> = p(z,…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^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= </a:t>
            </a:r>
            <a:r>
              <a:rPr lang="en-US" sz="2400" dirty="0" err="1" smtClean="0"/>
              <a:t>s|S,T’,O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Initialize </a:t>
            </a:r>
            <a:r>
              <a:rPr lang="en-US" sz="2400" dirty="0" smtClean="0">
                <a:sym typeface="Symbol"/>
              </a:rPr>
              <a:t></a:t>
            </a:r>
            <a:r>
              <a:rPr lang="en-US" sz="2400" baseline="-25000" dirty="0" smtClean="0"/>
              <a:t>s(1)</a:t>
            </a:r>
            <a:r>
              <a:rPr lang="en-US" sz="2400" dirty="0" smtClean="0"/>
              <a:t> = O(z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=s)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/>
              <a:t>(s)</a:t>
            </a:r>
          </a:p>
          <a:p>
            <a:pPr lvl="1"/>
            <a:r>
              <a:rPr lang="en-US" sz="2400" dirty="0" smtClean="0">
                <a:sym typeface="Symbol"/>
              </a:rPr>
              <a:t></a:t>
            </a:r>
            <a:r>
              <a:rPr lang="en-US" sz="2400" baseline="-25000" dirty="0" smtClean="0"/>
              <a:t>s(t+1)</a:t>
            </a:r>
            <a:r>
              <a:rPr lang="en-US" sz="2400" dirty="0" smtClean="0"/>
              <a:t> = O(</a:t>
            </a:r>
            <a:r>
              <a:rPr lang="en-US" sz="2400" dirty="0" err="1" smtClean="0"/>
              <a:t>z|s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/>
              </a:rPr>
              <a:t> </a:t>
            </a:r>
            <a:r>
              <a:rPr lang="en-US" sz="2400" baseline="-25000" dirty="0" err="1" smtClean="0"/>
              <a:t>s’</a:t>
            </a:r>
            <a:r>
              <a:rPr lang="en-US" sz="2400" baseline="-25000" dirty="0" err="1" smtClean="0">
                <a:sym typeface="Symbol"/>
              </a:rPr>
              <a:t>S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T’(</a:t>
            </a:r>
            <a:r>
              <a:rPr lang="en-US" sz="2400" dirty="0" err="1" smtClean="0"/>
              <a:t>s’,s</a:t>
            </a:r>
            <a:r>
              <a:rPr lang="en-US" sz="2400" dirty="0" smtClean="0"/>
              <a:t>)</a:t>
            </a:r>
            <a:r>
              <a:rPr lang="en-US" sz="2400" dirty="0" smtClean="0">
                <a:sym typeface="Symbol"/>
              </a:rPr>
              <a:t> </a:t>
            </a:r>
            <a:r>
              <a:rPr lang="en-US" sz="2400" baseline="-25000" dirty="0" smtClean="0"/>
              <a:t>s’(t)</a:t>
            </a:r>
            <a:endParaRPr lang="en-US" sz="2400" dirty="0" smtClean="0"/>
          </a:p>
          <a:p>
            <a:pPr lvl="1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/>
              <a:t>(s) = </a:t>
            </a:r>
            <a:r>
              <a:rPr lang="en-US" sz="2400" dirty="0" smtClean="0">
                <a:sym typeface="Symbol"/>
              </a:rPr>
              <a:t></a:t>
            </a:r>
            <a:r>
              <a:rPr lang="en-US" sz="2400" baseline="-25000" dirty="0" smtClean="0"/>
              <a:t>s(t)</a:t>
            </a:r>
            <a:r>
              <a:rPr lang="en-US" sz="2400" dirty="0" smtClean="0"/>
              <a:t> /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baseline="-25000" dirty="0" err="1" smtClean="0"/>
              <a:t>s’</a:t>
            </a:r>
            <a:r>
              <a:rPr lang="en-US" sz="2400" baseline="-25000" dirty="0" err="1" smtClean="0">
                <a:sym typeface="Symbol"/>
              </a:rPr>
              <a:t>S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</a:t>
            </a:r>
            <a:r>
              <a:rPr lang="en-US" sz="2400" baseline="-25000" dirty="0" smtClean="0"/>
              <a:t>s’(t)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prediction under partial observability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/>
          <a:lstStyle/>
          <a:p>
            <a:r>
              <a:rPr lang="en-US" dirty="0" smtClean="0"/>
              <a:t>Plan tree is constructed from a belief state instead of a state</a:t>
            </a:r>
          </a:p>
        </p:txBody>
      </p:sp>
      <p:sp>
        <p:nvSpPr>
          <p:cNvPr id="7" name="Oval 6"/>
          <p:cNvSpPr/>
          <p:nvPr/>
        </p:nvSpPr>
        <p:spPr>
          <a:xfrm>
            <a:off x="1143000" y="28194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p(s) = 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667000"/>
            <a:ext cx="470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0.05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4114800" y="2057400"/>
            <a:ext cx="1490926" cy="590794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trike="sngStrike" dirty="0" smtClean="0">
                <a:solidFill>
                  <a:schemeClr val="bg1">
                    <a:lumMod val="65000"/>
                  </a:schemeClr>
                </a:solidFill>
              </a:rPr>
              <a:t>Dispatch ambulance</a:t>
            </a:r>
            <a:endParaRPr lang="en-US" sz="1600" strike="sngStrik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3200400"/>
            <a:ext cx="1490926" cy="457200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 police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2895600"/>
            <a:ext cx="828292" cy="492329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1" y="3124200"/>
            <a:ext cx="1739413" cy="5907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Report to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police unit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2" idx="3"/>
            <a:endCxn id="9" idx="1"/>
          </p:cNvCxnSpPr>
          <p:nvPr/>
        </p:nvCxnSpPr>
        <p:spPr>
          <a:xfrm flipV="1">
            <a:off x="3419092" y="2352797"/>
            <a:ext cx="695708" cy="788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0" idx="1"/>
          </p:cNvCxnSpPr>
          <p:nvPr/>
        </p:nvCxnSpPr>
        <p:spPr>
          <a:xfrm>
            <a:off x="3419092" y="3141765"/>
            <a:ext cx="695708" cy="287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4" idx="1"/>
          </p:cNvCxnSpPr>
          <p:nvPr/>
        </p:nvCxnSpPr>
        <p:spPr>
          <a:xfrm flipV="1">
            <a:off x="5605726" y="3419598"/>
            <a:ext cx="490274" cy="9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1400" y="3048000"/>
            <a:ext cx="573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0.95 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8800" y="3200400"/>
            <a:ext cx="370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1.0</a:t>
            </a:r>
            <a:endParaRPr lang="en-US" sz="1100" dirty="0"/>
          </a:p>
        </p:txBody>
      </p:sp>
      <p:sp>
        <p:nvSpPr>
          <p:cNvPr id="33" name="Flowchart: Card 32"/>
          <p:cNvSpPr/>
          <p:nvPr/>
        </p:nvSpPr>
        <p:spPr>
          <a:xfrm>
            <a:off x="7620000" y="3048001"/>
            <a:ext cx="248488" cy="295397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prediction under partial observability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/>
          <a:lstStyle/>
          <a:p>
            <a:r>
              <a:rPr lang="en-US" dirty="0" smtClean="0"/>
              <a:t>Plan tree is constructed from a belief state instead of a state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32004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Architecture: Plan predictor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28194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p(s) =.3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057400"/>
            <a:ext cx="1490926" cy="590794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trike="sngStrike" dirty="0" smtClean="0">
                <a:solidFill>
                  <a:schemeClr val="bg1">
                    <a:lumMod val="65000"/>
                  </a:schemeClr>
                </a:solidFill>
              </a:rPr>
              <a:t>Dispatch ambulance</a:t>
            </a:r>
            <a:endParaRPr lang="en-US" sz="1600" strike="sngStrik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2971800"/>
            <a:ext cx="1447800" cy="457200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Call police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2895600"/>
            <a:ext cx="828292" cy="492329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.3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2895600"/>
            <a:ext cx="1739413" cy="5907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Report to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police unit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2" idx="3"/>
            <a:endCxn id="9" idx="1"/>
          </p:cNvCxnSpPr>
          <p:nvPr/>
        </p:nvCxnSpPr>
        <p:spPr>
          <a:xfrm flipV="1">
            <a:off x="3419092" y="2352797"/>
            <a:ext cx="695708" cy="788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0" idx="1"/>
          </p:cNvCxnSpPr>
          <p:nvPr/>
        </p:nvCxnSpPr>
        <p:spPr>
          <a:xfrm>
            <a:off x="3419092" y="3141765"/>
            <a:ext cx="695708" cy="58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4" idx="1"/>
          </p:cNvCxnSpPr>
          <p:nvPr/>
        </p:nvCxnSpPr>
        <p:spPr>
          <a:xfrm flipV="1">
            <a:off x="5562600" y="3190997"/>
            <a:ext cx="533400" cy="9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ard 32"/>
          <p:cNvSpPr/>
          <p:nvPr/>
        </p:nvSpPr>
        <p:spPr>
          <a:xfrm>
            <a:off x="7620000" y="3048001"/>
            <a:ext cx="248488" cy="295397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0600" y="41148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p(s’) =.7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90600" y="51054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p(s’’) = 0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91000" y="3733800"/>
            <a:ext cx="1490926" cy="590794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Dispatch ambulance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4800" y="4953000"/>
            <a:ext cx="1490926" cy="457200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trike="sngStrike" dirty="0" smtClean="0">
                <a:solidFill>
                  <a:schemeClr val="bg1">
                    <a:lumMod val="65000"/>
                  </a:schemeClr>
                </a:solidFill>
              </a:rPr>
              <a:t>Call police</a:t>
            </a:r>
            <a:endParaRPr lang="en-US" sz="1600" strike="sngStrik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0800" y="4114800"/>
            <a:ext cx="828292" cy="492329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.7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0" y="3657600"/>
            <a:ext cx="1739413" cy="590794"/>
          </a:xfrm>
          <a:prstGeom prst="rect">
            <a:avLst/>
          </a:prstGeom>
          <a:solidFill>
            <a:schemeClr val="bg1"/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Report to paramedic unit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3"/>
            <a:endCxn id="31" idx="1"/>
          </p:cNvCxnSpPr>
          <p:nvPr/>
        </p:nvCxnSpPr>
        <p:spPr>
          <a:xfrm flipV="1">
            <a:off x="3419092" y="4029197"/>
            <a:ext cx="771908" cy="33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"/>
            <a:endCxn id="37" idx="1"/>
          </p:cNvCxnSpPr>
          <p:nvPr/>
        </p:nvCxnSpPr>
        <p:spPr>
          <a:xfrm>
            <a:off x="3419092" y="4360965"/>
            <a:ext cx="695708" cy="820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3"/>
            <a:endCxn id="39" idx="1"/>
          </p:cNvCxnSpPr>
          <p:nvPr/>
        </p:nvCxnSpPr>
        <p:spPr>
          <a:xfrm flipV="1">
            <a:off x="5681926" y="3952997"/>
            <a:ext cx="414074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Card 47"/>
          <p:cNvSpPr/>
          <p:nvPr/>
        </p:nvSpPr>
        <p:spPr>
          <a:xfrm>
            <a:off x="7620000" y="3666451"/>
            <a:ext cx="248488" cy="295397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90800" y="5257800"/>
            <a:ext cx="828292" cy="492329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trike="sngStrike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endParaRPr lang="en-US" sz="1600" strike="sngStrik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838200" y="2590800"/>
            <a:ext cx="1524000" cy="3352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Retrieved information is stored in local cache until presented to the user</a:t>
            </a:r>
          </a:p>
          <a:p>
            <a:r>
              <a:rPr lang="en-US" dirty="0" smtClean="0"/>
              <a:t>Relevance: Given belief state, determine </a:t>
            </a:r>
            <a:r>
              <a:rPr lang="en-US" i="1" dirty="0" smtClean="0"/>
              <a:t>when</a:t>
            </a:r>
            <a:r>
              <a:rPr lang="en-US" dirty="0" smtClean="0"/>
              <a:t> to present certain information </a:t>
            </a:r>
          </a:p>
          <a:p>
            <a:r>
              <a:rPr lang="en-US" dirty="0" smtClean="0"/>
              <a:t>Appropriate format: Assess user’s cognitive load to determine </a:t>
            </a:r>
            <a:r>
              <a:rPr lang="en-US" i="1" dirty="0" smtClean="0"/>
              <a:t>how</a:t>
            </a:r>
            <a:r>
              <a:rPr lang="en-US" dirty="0" smtClean="0"/>
              <a:t> to present certain information</a:t>
            </a:r>
          </a:p>
          <a:p>
            <a:r>
              <a:rPr lang="en-US" dirty="0" smtClean="0"/>
              <a:t>User feedback as a reinforcement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2895600" cy="30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presenter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is expected </a:t>
            </a:r>
            <a:r>
              <a:rPr lang="en-US" smtClean="0"/>
              <a:t>to provide: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dirty="0" smtClean="0"/>
              <a:t>Information management:</a:t>
            </a:r>
          </a:p>
          <a:p>
            <a:pPr marL="788670" lvl="1" indent="-514350"/>
            <a:r>
              <a:rPr lang="en-US" dirty="0" smtClean="0"/>
              <a:t>Finds relevant information</a:t>
            </a:r>
          </a:p>
          <a:p>
            <a:pPr marL="788670" lvl="1" indent="-514350"/>
            <a:r>
              <a:rPr lang="en-US" dirty="0" smtClean="0"/>
              <a:t>Disseminates information</a:t>
            </a:r>
          </a:p>
          <a:p>
            <a:pPr marL="514350" indent="-514350"/>
            <a:r>
              <a:rPr lang="en-US" dirty="0" smtClean="0"/>
              <a:t>Reasoning support: </a:t>
            </a:r>
          </a:p>
          <a:p>
            <a:pPr marL="788670" lvl="1" indent="-514350"/>
            <a:r>
              <a:rPr lang="en-US" dirty="0" smtClean="0"/>
              <a:t>Checks policies to see if user plan follows the guidelines</a:t>
            </a:r>
          </a:p>
          <a:p>
            <a:pPr marL="788670" lvl="1" indent="-514350"/>
            <a:r>
              <a:rPr lang="en-US" dirty="0" smtClean="0"/>
              <a:t>Verifies resource assignment if there are any constraint violations 		</a:t>
            </a:r>
          </a:p>
          <a:p>
            <a:pPr marL="514350" indent="-514350"/>
            <a:r>
              <a:rPr lang="en-US" dirty="0" smtClean="0"/>
              <a:t>Negotiation support:</a:t>
            </a:r>
          </a:p>
          <a:p>
            <a:pPr marL="788670" lvl="1" indent="-514350"/>
            <a:r>
              <a:rPr lang="en-US" dirty="0" smtClean="0"/>
              <a:t>Identifies a set of options that work for everyone</a:t>
            </a:r>
          </a:p>
          <a:p>
            <a:pPr marL="788670" lvl="1" indent="-514350"/>
            <a:r>
              <a:rPr lang="en-US" dirty="0" smtClean="0"/>
              <a:t>Responds on behalf of user</a:t>
            </a:r>
          </a:p>
          <a:p>
            <a:pPr marL="514350" indent="-514350"/>
            <a:r>
              <a:rPr lang="en-US" dirty="0" smtClean="0"/>
              <a:t>And more.</a:t>
            </a:r>
          </a:p>
          <a:p>
            <a:pPr marL="514350" indent="-514350"/>
            <a:endParaRPr lang="en-US" dirty="0" smtClean="0"/>
          </a:p>
          <a:p>
            <a:pPr marL="514350" indent="-514350"/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vs. Proactive assistants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Reactive assistants: act upon specific cues</a:t>
            </a:r>
          </a:p>
          <a:p>
            <a:pPr lvl="1"/>
            <a:r>
              <a:rPr lang="en-US" dirty="0" smtClean="0"/>
              <a:t>Let me know if you need help.</a:t>
            </a:r>
          </a:p>
          <a:p>
            <a:pPr lvl="1"/>
            <a:r>
              <a:rPr lang="en-US" dirty="0" smtClean="0"/>
              <a:t>Wait until cues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Proactive assistants: act upon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prognosis</a:t>
            </a:r>
          </a:p>
          <a:p>
            <a:pPr lvl="1"/>
            <a:r>
              <a:rPr lang="en-US" dirty="0" smtClean="0"/>
              <a:t>Thought this would be helpful.</a:t>
            </a:r>
          </a:p>
          <a:p>
            <a:pPr lvl="1"/>
            <a:r>
              <a:rPr lang="en-US" dirty="0" smtClean="0"/>
              <a:t>Act early to prevent delays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Cost-based autonomy: trades off costs for rewards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F142-87A5-4D7A-BDE4-89CC340AFC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Plan recognition</a:t>
            </a:r>
          </a:p>
          <a:p>
            <a:pPr lvl="1"/>
            <a:r>
              <a:rPr lang="en-US" dirty="0" smtClean="0"/>
              <a:t>Plan library survey [</a:t>
            </a:r>
            <a:r>
              <a:rPr lang="en-US" dirty="0" err="1" smtClean="0"/>
              <a:t>Armentano</a:t>
            </a:r>
            <a:r>
              <a:rPr lang="en-US" dirty="0" smtClean="0"/>
              <a:t> &amp; </a:t>
            </a:r>
            <a:r>
              <a:rPr lang="en-US" dirty="0" err="1" smtClean="0"/>
              <a:t>Amandi</a:t>
            </a:r>
            <a:r>
              <a:rPr lang="en-US" dirty="0" smtClean="0"/>
              <a:t> 2007]</a:t>
            </a:r>
          </a:p>
          <a:p>
            <a:pPr lvl="1"/>
            <a:r>
              <a:rPr lang="en-US" dirty="0" smtClean="0"/>
              <a:t>Hidden Markov Model [</a:t>
            </a:r>
            <a:r>
              <a:rPr lang="en-US" dirty="0" err="1" smtClean="0"/>
              <a:t>Sukthankar</a:t>
            </a:r>
            <a:r>
              <a:rPr lang="en-US" dirty="0" smtClean="0"/>
              <a:t> 2007, Bui et al. 2002]</a:t>
            </a:r>
          </a:p>
          <a:p>
            <a:pPr lvl="1"/>
            <a:r>
              <a:rPr lang="en-US" dirty="0" smtClean="0"/>
              <a:t>Inverse reinforcement learning [</a:t>
            </a:r>
            <a:r>
              <a:rPr lang="en-US" dirty="0" err="1" smtClean="0"/>
              <a:t>Ziebart</a:t>
            </a:r>
            <a:r>
              <a:rPr lang="en-US" dirty="0" smtClean="0"/>
              <a:t> et al. 2008, Ng &amp; </a:t>
            </a:r>
            <a:r>
              <a:rPr lang="en-US" dirty="0" err="1" smtClean="0"/>
              <a:t>Russel</a:t>
            </a:r>
            <a:r>
              <a:rPr lang="en-US" dirty="0" smtClean="0"/>
              <a:t> 2001, </a:t>
            </a:r>
            <a:r>
              <a:rPr lang="en-US" dirty="0" err="1" smtClean="0"/>
              <a:t>Abbeel</a:t>
            </a:r>
            <a:r>
              <a:rPr lang="en-US" dirty="0" smtClean="0"/>
              <a:t> &amp; Ng 2004]</a:t>
            </a:r>
          </a:p>
          <a:p>
            <a:pPr lvl="1"/>
            <a:r>
              <a:rPr lang="en-US" dirty="0" smtClean="0"/>
              <a:t>Decision-theoretic approaches [Baker et al. 2009, Ramirez &amp; </a:t>
            </a:r>
            <a:r>
              <a:rPr lang="en-US" dirty="0" err="1" smtClean="0"/>
              <a:t>Geffner</a:t>
            </a:r>
            <a:r>
              <a:rPr lang="en-US" dirty="0" smtClean="0"/>
              <a:t> 2009, Fern et al. 2007, </a:t>
            </a:r>
            <a:r>
              <a:rPr lang="en-US" dirty="0" err="1" smtClean="0"/>
              <a:t>Boger</a:t>
            </a:r>
            <a:r>
              <a:rPr lang="en-US" dirty="0" smtClean="0"/>
              <a:t> et al. 2005]</a:t>
            </a:r>
          </a:p>
          <a:p>
            <a:r>
              <a:rPr lang="en-US" dirty="0" smtClean="0"/>
              <a:t>Assistant agents</a:t>
            </a:r>
          </a:p>
          <a:p>
            <a:pPr lvl="1"/>
            <a:r>
              <a:rPr lang="en-US" dirty="0" smtClean="0"/>
              <a:t>Reactive information agents [</a:t>
            </a:r>
            <a:r>
              <a:rPr lang="en-US" dirty="0" err="1" smtClean="0"/>
              <a:t>Knoblock</a:t>
            </a:r>
            <a:r>
              <a:rPr lang="en-US" dirty="0" smtClean="0"/>
              <a:t> et al. 2001]</a:t>
            </a:r>
          </a:p>
          <a:p>
            <a:pPr lvl="1"/>
            <a:r>
              <a:rPr lang="en-US" dirty="0" smtClean="0"/>
              <a:t>Speculative plan execution [</a:t>
            </a:r>
            <a:r>
              <a:rPr lang="en-US" dirty="0" err="1" smtClean="0"/>
              <a:t>Barish</a:t>
            </a:r>
            <a:r>
              <a:rPr lang="en-US" dirty="0" smtClean="0"/>
              <a:t> &amp; </a:t>
            </a:r>
            <a:r>
              <a:rPr lang="en-US" dirty="0" err="1" smtClean="0"/>
              <a:t>Knoblock</a:t>
            </a:r>
            <a:r>
              <a:rPr lang="en-US" dirty="0" smtClean="0"/>
              <a:t> 2008]</a:t>
            </a:r>
          </a:p>
          <a:p>
            <a:pPr lvl="1"/>
            <a:r>
              <a:rPr lang="en-US" dirty="0" smtClean="0"/>
              <a:t>Visitor hosting assistant [</a:t>
            </a:r>
            <a:r>
              <a:rPr lang="en-US" dirty="0" err="1" smtClean="0"/>
              <a:t>Chalupsky</a:t>
            </a:r>
            <a:r>
              <a:rPr lang="en-US" dirty="0" smtClean="0"/>
              <a:t> et al. 2002]</a:t>
            </a:r>
          </a:p>
          <a:p>
            <a:pPr lvl="1"/>
            <a:r>
              <a:rPr lang="en-US" dirty="0" smtClean="0"/>
              <a:t>Email management for conference organizer [Freed et al. 2008]</a:t>
            </a:r>
          </a:p>
          <a:p>
            <a:pPr lvl="1"/>
            <a:r>
              <a:rPr lang="en-US" dirty="0" smtClean="0"/>
              <a:t>Intelligent task management  [</a:t>
            </a:r>
            <a:r>
              <a:rPr lang="en-US" dirty="0" err="1" smtClean="0"/>
              <a:t>Yorke</a:t>
            </a:r>
            <a:r>
              <a:rPr lang="en-US" dirty="0" smtClean="0"/>
              <a:t>-Smith et al. 2009]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2133600"/>
            <a:ext cx="4800600" cy="3429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ANTIPA uniquely: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identifies </a:t>
            </a:r>
            <a:r>
              <a:rPr lang="en-US" smtClean="0"/>
              <a:t>new goals; and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plans to achieve the goals</a:t>
            </a:r>
          </a:p>
          <a:p>
            <a:r>
              <a:rPr lang="en-US" dirty="0" smtClean="0"/>
              <a:t>persistently.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idea of ANTIPA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5B3-CB29-482A-9EA2-2D345108630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 dirty="0"/>
          </a:p>
        </p:txBody>
      </p:sp>
      <p:grpSp>
        <p:nvGrpSpPr>
          <p:cNvPr id="7" name="Group 14"/>
          <p:cNvGrpSpPr/>
          <p:nvPr/>
        </p:nvGrpSpPr>
        <p:grpSpPr>
          <a:xfrm>
            <a:off x="762000" y="1905000"/>
            <a:ext cx="7772400" cy="3657600"/>
            <a:chOff x="2971800" y="2438400"/>
            <a:chExt cx="6019800" cy="3124200"/>
          </a:xfrm>
        </p:grpSpPr>
        <p:sp>
          <p:nvSpPr>
            <p:cNvPr id="6" name="Cloud Callout 5"/>
            <p:cNvSpPr/>
            <p:nvPr/>
          </p:nvSpPr>
          <p:spPr>
            <a:xfrm>
              <a:off x="2971800" y="2438400"/>
              <a:ext cx="6019800" cy="3124200"/>
            </a:xfrm>
            <a:prstGeom prst="cloudCallout">
              <a:avLst>
                <a:gd name="adj1" fmla="val 17375"/>
                <a:gd name="adj2" fmla="val -716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General agent architecture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8576" y="4846638"/>
              <a:ext cx="862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Actions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2819400" y="4114800"/>
            <a:ext cx="3962400" cy="523220"/>
            <a:chOff x="4490062" y="4495800"/>
            <a:chExt cx="4075611" cy="523220"/>
          </a:xfrm>
        </p:grpSpPr>
        <p:cxnSp>
          <p:nvCxnSpPr>
            <p:cNvPr id="11" name="Elbow Connector 10"/>
            <p:cNvCxnSpPr>
              <a:stCxn id="16" idx="4"/>
              <a:endCxn id="17" idx="4"/>
            </p:cNvCxnSpPr>
            <p:nvPr/>
          </p:nvCxnSpPr>
          <p:spPr>
            <a:xfrm rot="5400000" flipH="1" flipV="1">
              <a:off x="6489768" y="2800894"/>
              <a:ext cx="76200" cy="4075611"/>
            </a:xfrm>
            <a:prstGeom prst="bentConnector3">
              <a:avLst>
                <a:gd name="adj1" fmla="val -300000"/>
              </a:avLst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587342" y="4495800"/>
              <a:ext cx="1642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92D050"/>
                  </a:solidFill>
                </a:rPr>
                <a:t>planning</a:t>
              </a:r>
              <a:endParaRPr lang="en-US" sz="28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676400" y="3124200"/>
            <a:ext cx="22860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cs typeface="Tunga" pitchFamily="2"/>
              </a:rPr>
              <a:t>Needs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cs typeface="Tunga" pitchFamily="2"/>
              </a:rPr>
              <a:t>Unsatisfied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Verdana" pitchFamily="34" charset="0"/>
              <a:cs typeface="Tunga" pitchFamily="2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38800" y="3124200"/>
            <a:ext cx="22860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cs typeface="Tunga" pitchFamily="2"/>
              </a:rPr>
              <a:t>Needs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cs typeface="Tunga" pitchFamily="2"/>
              </a:rPr>
              <a:t>Satisfied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Verdana" pitchFamily="34" charset="0"/>
              <a:cs typeface="Tunga" pitchFamily="2"/>
            </a:endParaRPr>
          </a:p>
        </p:txBody>
      </p:sp>
      <p:pic>
        <p:nvPicPr>
          <p:cNvPr id="14" name="Picture 13" descr="side-silhouet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685800" cy="98738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209800" y="3886200"/>
            <a:ext cx="5274836" cy="445532"/>
            <a:chOff x="2209800" y="3886200"/>
            <a:chExt cx="5274836" cy="445532"/>
          </a:xfrm>
        </p:grpSpPr>
        <p:sp>
          <p:nvSpPr>
            <p:cNvPr id="15" name="TextBox 14"/>
            <p:cNvSpPr txBox="1"/>
            <p:nvPr/>
          </p:nvSpPr>
          <p:spPr>
            <a:xfrm>
              <a:off x="2209800" y="39624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Initial state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388620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Goal state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2362200" y="2743200"/>
            <a:ext cx="4114800" cy="1828800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rot="10800000">
            <a:off x="1341404" y="3808234"/>
            <a:ext cx="1249397" cy="298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92240"/>
            <a:ext cx="3581400" cy="36576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November 2010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405992"/>
            <a:ext cx="609600" cy="441324"/>
          </a:xfrm>
        </p:spPr>
        <p:txBody>
          <a:bodyPr/>
          <a:lstStyle/>
          <a:p>
            <a:fld id="{7BD7D5B3-CB29-482A-9EA2-2D3451086305}" type="slidenum">
              <a:rPr lang="en-US" smtClean="0">
                <a:solidFill>
                  <a:schemeClr val="accent1"/>
                </a:solidFill>
              </a:rPr>
              <a:pPr/>
              <a:t>8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 descr="side-silhouet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37952"/>
            <a:ext cx="685800" cy="987385"/>
          </a:xfrm>
          <a:prstGeom prst="rect">
            <a:avLst/>
          </a:prstGeom>
        </p:spPr>
      </p:pic>
      <p:grpSp>
        <p:nvGrpSpPr>
          <p:cNvPr id="2" name="Group 117"/>
          <p:cNvGrpSpPr/>
          <p:nvPr/>
        </p:nvGrpSpPr>
        <p:grpSpPr>
          <a:xfrm>
            <a:off x="209908" y="3715469"/>
            <a:ext cx="1131495" cy="177245"/>
            <a:chOff x="209908" y="3115917"/>
            <a:chExt cx="1131495" cy="177245"/>
          </a:xfrm>
        </p:grpSpPr>
        <p:sp>
          <p:nvSpPr>
            <p:cNvPr id="51" name="Rectangle 50"/>
            <p:cNvSpPr/>
            <p:nvPr/>
          </p:nvSpPr>
          <p:spPr>
            <a:xfrm>
              <a:off x="209908" y="3115917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53" name="Straight Connector 52"/>
            <p:cNvCxnSpPr>
              <a:endCxn id="51" idx="3"/>
            </p:cNvCxnSpPr>
            <p:nvPr/>
          </p:nvCxnSpPr>
          <p:spPr>
            <a:xfrm rot="10800000">
              <a:off x="408316" y="3200400"/>
              <a:ext cx="231480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1112803" y="3200397"/>
              <a:ext cx="188348" cy="828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09908" y="3115917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533400" y="3124200"/>
              <a:ext cx="198404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60" name="Straight Connector 59"/>
            <p:cNvCxnSpPr>
              <a:endCxn id="57" idx="3"/>
            </p:cNvCxnSpPr>
            <p:nvPr/>
          </p:nvCxnSpPr>
          <p:spPr>
            <a:xfrm rot="10800000">
              <a:off x="731804" y="3208681"/>
              <a:ext cx="182596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79" idx="3"/>
            </p:cNvCxnSpPr>
            <p:nvPr/>
          </p:nvCxnSpPr>
          <p:spPr>
            <a:xfrm rot="10800000" flipV="1">
              <a:off x="1036603" y="3200397"/>
              <a:ext cx="188348" cy="828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838200" y="3124200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43000" y="3124200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</p:grpSp>
      <p:grpSp>
        <p:nvGrpSpPr>
          <p:cNvPr id="5" name="Group 116"/>
          <p:cNvGrpSpPr/>
          <p:nvPr/>
        </p:nvGrpSpPr>
        <p:grpSpPr>
          <a:xfrm>
            <a:off x="2590800" y="2885552"/>
            <a:ext cx="3398803" cy="1540562"/>
            <a:chOff x="2590800" y="2286000"/>
            <a:chExt cx="3398803" cy="1540562"/>
          </a:xfrm>
        </p:grpSpPr>
        <p:sp>
          <p:nvSpPr>
            <p:cNvPr id="8" name="Rectangle 7"/>
            <p:cNvSpPr/>
            <p:nvPr/>
          </p:nvSpPr>
          <p:spPr>
            <a:xfrm>
              <a:off x="2590800" y="315401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52955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2955" y="287240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13" name="Straight Connector 12"/>
            <p:cNvCxnSpPr>
              <a:stCxn id="10" idx="0"/>
              <a:endCxn id="8" idx="3"/>
            </p:cNvCxnSpPr>
            <p:nvPr/>
          </p:nvCxnSpPr>
          <p:spPr>
            <a:xfrm rot="16200000" flipH="1" flipV="1">
              <a:off x="2837637" y="2823976"/>
              <a:ext cx="366092" cy="46295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2"/>
              <a:endCxn id="8" idx="3"/>
            </p:cNvCxnSpPr>
            <p:nvPr/>
          </p:nvCxnSpPr>
          <p:spPr>
            <a:xfrm rot="5400000" flipH="1">
              <a:off x="2837637" y="3190072"/>
              <a:ext cx="366089" cy="46295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3" idx="2"/>
              <a:endCxn id="10" idx="3"/>
            </p:cNvCxnSpPr>
            <p:nvPr/>
          </p:nvCxnSpPr>
          <p:spPr>
            <a:xfrm rot="5400000">
              <a:off x="3493616" y="2617504"/>
              <a:ext cx="197128" cy="48164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244198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22" name="Straight Connector 21"/>
            <p:cNvCxnSpPr>
              <a:stCxn id="41" idx="1"/>
              <a:endCxn id="17" idx="3"/>
            </p:cNvCxnSpPr>
            <p:nvPr/>
          </p:nvCxnSpPr>
          <p:spPr>
            <a:xfrm rot="10800000" flipV="1">
              <a:off x="4442602" y="3208681"/>
              <a:ext cx="586599" cy="31142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0" idx="1"/>
              <a:endCxn id="17" idx="3"/>
            </p:cNvCxnSpPr>
            <p:nvPr/>
          </p:nvCxnSpPr>
          <p:spPr>
            <a:xfrm rot="10800000">
              <a:off x="4442602" y="3520109"/>
              <a:ext cx="586599" cy="22197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3" idx="1"/>
              <a:endCxn id="40" idx="3"/>
            </p:cNvCxnSpPr>
            <p:nvPr/>
          </p:nvCxnSpPr>
          <p:spPr>
            <a:xfrm rot="10800000">
              <a:off x="5227604" y="3742081"/>
              <a:ext cx="5635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1"/>
              <a:endCxn id="31" idx="3"/>
            </p:cNvCxnSpPr>
            <p:nvPr/>
          </p:nvCxnSpPr>
          <p:spPr>
            <a:xfrm rot="10800000">
              <a:off x="3351358" y="3520109"/>
              <a:ext cx="89284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9" idx="1"/>
              <a:endCxn id="41" idx="3"/>
            </p:cNvCxnSpPr>
            <p:nvPr/>
          </p:nvCxnSpPr>
          <p:spPr>
            <a:xfrm rot="10800000">
              <a:off x="5227604" y="3208681"/>
              <a:ext cx="5635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590800" y="315401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52955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2955" y="287240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2590800"/>
              <a:ext cx="198403" cy="168962"/>
            </a:xfrm>
            <a:prstGeom prst="rect">
              <a:avLst/>
            </a:prstGeom>
            <a:solidFill>
              <a:srgbClr val="D9D9D9">
                <a:alpha val="85882"/>
              </a:srgb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35" name="Straight Connector 34"/>
            <p:cNvCxnSpPr>
              <a:stCxn id="32" idx="1"/>
              <a:endCxn id="30" idx="3"/>
            </p:cNvCxnSpPr>
            <p:nvPr/>
          </p:nvCxnSpPr>
          <p:spPr>
            <a:xfrm rot="10800000" flipV="1">
              <a:off x="2789208" y="2956892"/>
              <a:ext cx="363752" cy="28160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1"/>
              <a:endCxn id="30" idx="3"/>
            </p:cNvCxnSpPr>
            <p:nvPr/>
          </p:nvCxnSpPr>
          <p:spPr>
            <a:xfrm rot="10800000">
              <a:off x="2789208" y="3238502"/>
              <a:ext cx="363752" cy="28160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244198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29200" y="36576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29200" y="31242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91200" y="25908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36576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47" name="Straight Connector 46"/>
            <p:cNvCxnSpPr>
              <a:stCxn id="42" idx="1"/>
              <a:endCxn id="41" idx="3"/>
            </p:cNvCxnSpPr>
            <p:nvPr/>
          </p:nvCxnSpPr>
          <p:spPr>
            <a:xfrm rot="10800000" flipV="1">
              <a:off x="5227604" y="2675281"/>
              <a:ext cx="563597" cy="5334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791200" y="31242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88" name="Straight Connector 87"/>
            <p:cNvCxnSpPr>
              <a:stCxn id="90" idx="1"/>
              <a:endCxn id="89" idx="3"/>
            </p:cNvCxnSpPr>
            <p:nvPr/>
          </p:nvCxnSpPr>
          <p:spPr>
            <a:xfrm rot="10800000" flipV="1">
              <a:off x="4465604" y="2370481"/>
              <a:ext cx="563597" cy="3048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267200" y="25908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29200" y="22860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98" name="Straight Connector 97"/>
            <p:cNvCxnSpPr>
              <a:stCxn id="89" idx="1"/>
              <a:endCxn id="33" idx="3"/>
            </p:cNvCxnSpPr>
            <p:nvPr/>
          </p:nvCxnSpPr>
          <p:spPr>
            <a:xfrm rot="10800000">
              <a:off x="3932204" y="2675281"/>
              <a:ext cx="3349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6"/>
          <p:cNvGrpSpPr/>
          <p:nvPr/>
        </p:nvGrpSpPr>
        <p:grpSpPr>
          <a:xfrm>
            <a:off x="2362200" y="1219200"/>
            <a:ext cx="3810000" cy="2504552"/>
            <a:chOff x="2362200" y="619648"/>
            <a:chExt cx="3810000" cy="2504552"/>
          </a:xfrm>
        </p:grpSpPr>
        <p:sp>
          <p:nvSpPr>
            <p:cNvPr id="123" name="Flowchart: Card 122"/>
            <p:cNvSpPr/>
            <p:nvPr/>
          </p:nvSpPr>
          <p:spPr>
            <a:xfrm>
              <a:off x="5029200" y="2819400"/>
              <a:ext cx="304800" cy="304800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/>
                <a:t>i</a:t>
              </a:r>
              <a:endParaRPr lang="en-US" i="1" dirty="0"/>
            </a:p>
          </p:txBody>
        </p:sp>
        <p:sp>
          <p:nvSpPr>
            <p:cNvPr id="124" name="Flowchart: Card 123"/>
            <p:cNvSpPr/>
            <p:nvPr/>
          </p:nvSpPr>
          <p:spPr>
            <a:xfrm>
              <a:off x="5867400" y="2286000"/>
              <a:ext cx="304800" cy="304800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/>
                <a:t>i</a:t>
              </a:r>
              <a:endParaRPr lang="en-US" i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362200" y="61964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Information needed</a:t>
              </a:r>
              <a:endParaRPr lang="en-US" dirty="0"/>
            </a:p>
          </p:txBody>
        </p:sp>
      </p:grpSp>
      <p:grpSp>
        <p:nvGrpSpPr>
          <p:cNvPr id="19" name="Group 137"/>
          <p:cNvGrpSpPr/>
          <p:nvPr/>
        </p:nvGrpSpPr>
        <p:grpSpPr>
          <a:xfrm>
            <a:off x="2362200" y="1905000"/>
            <a:ext cx="1828800" cy="1361552"/>
            <a:chOff x="2362200" y="1305448"/>
            <a:chExt cx="1828800" cy="1361552"/>
          </a:xfrm>
        </p:grpSpPr>
        <p:sp>
          <p:nvSpPr>
            <p:cNvPr id="126" name="TextBox 125"/>
            <p:cNvSpPr txBox="1"/>
            <p:nvPr/>
          </p:nvSpPr>
          <p:spPr>
            <a:xfrm>
              <a:off x="2362200" y="13054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Policy violation</a:t>
              </a:r>
              <a:endParaRPr lang="en-US" dirty="0"/>
            </a:p>
          </p:txBody>
        </p:sp>
        <p:sp>
          <p:nvSpPr>
            <p:cNvPr id="127" name="Explosion 1 126"/>
            <p:cNvSpPr/>
            <p:nvPr/>
          </p:nvSpPr>
          <p:spPr>
            <a:xfrm>
              <a:off x="3657600" y="2362200"/>
              <a:ext cx="381000" cy="304800"/>
            </a:xfrm>
            <a:prstGeom prst="irregularSeal1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3124200" y="0"/>
            <a:ext cx="308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ANTIPA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533400" y="4800600"/>
            <a:ext cx="1981200" cy="990600"/>
            <a:chOff x="533400" y="4800600"/>
            <a:chExt cx="1981200" cy="990600"/>
          </a:xfrm>
        </p:grpSpPr>
        <p:sp>
          <p:nvSpPr>
            <p:cNvPr id="108" name="Rounded Rectangle 107"/>
            <p:cNvSpPr/>
            <p:nvPr/>
          </p:nvSpPr>
          <p:spPr>
            <a:xfrm>
              <a:off x="533400" y="4800600"/>
              <a:ext cx="1828800" cy="609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Plan recognition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62000" y="5181600"/>
              <a:ext cx="1752600" cy="6096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Predict user plan by observing user and her environment</a:t>
              </a:r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590800" y="4800600"/>
            <a:ext cx="2895600" cy="1219200"/>
            <a:chOff x="2590800" y="4800600"/>
            <a:chExt cx="2895600" cy="121920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590800" y="4800600"/>
              <a:ext cx="581502" cy="450480"/>
              <a:chOff x="2087639" y="52259"/>
              <a:chExt cx="581502" cy="450480"/>
            </a:xfrm>
          </p:grpSpPr>
          <p:sp>
            <p:nvSpPr>
              <p:cNvPr id="105" name="Right Arrow 104"/>
              <p:cNvSpPr/>
              <p:nvPr/>
            </p:nvSpPr>
            <p:spPr>
              <a:xfrm>
                <a:off x="2087639" y="52259"/>
                <a:ext cx="581502" cy="45048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6" name="Right Arrow 4"/>
              <p:cNvSpPr/>
              <p:nvPr/>
            </p:nvSpPr>
            <p:spPr>
              <a:xfrm>
                <a:off x="2087639" y="142355"/>
                <a:ext cx="446358" cy="270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  <p:sp>
          <p:nvSpPr>
            <p:cNvPr id="110" name="Rounded Rectangle 109"/>
            <p:cNvSpPr/>
            <p:nvPr/>
          </p:nvSpPr>
          <p:spPr>
            <a:xfrm>
              <a:off x="3200400" y="4800600"/>
              <a:ext cx="1828800" cy="609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Reasoning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352800" y="5181600"/>
              <a:ext cx="2133600" cy="8382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Evaluate predicted user plan to identify unmet needs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Find a satisfying state for each need</a:t>
              </a:r>
            </a:p>
            <a:p>
              <a:pPr lvl="0"/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334000" y="4724400"/>
            <a:ext cx="3352800" cy="1219200"/>
            <a:chOff x="5334000" y="4724400"/>
            <a:chExt cx="3352800" cy="1219200"/>
          </a:xfrm>
        </p:grpSpPr>
        <p:sp>
          <p:nvSpPr>
            <p:cNvPr id="111" name="Rounded Rectangle 110"/>
            <p:cNvSpPr/>
            <p:nvPr/>
          </p:nvSpPr>
          <p:spPr>
            <a:xfrm>
              <a:off x="6096000" y="4724400"/>
              <a:ext cx="2362200" cy="762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Planning, scheduling &amp; execution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334000" y="4800600"/>
              <a:ext cx="581502" cy="450480"/>
              <a:chOff x="2087639" y="52259"/>
              <a:chExt cx="581502" cy="450480"/>
            </a:xfrm>
          </p:grpSpPr>
          <p:sp>
            <p:nvSpPr>
              <p:cNvPr id="113" name="Right Arrow 112"/>
              <p:cNvSpPr/>
              <p:nvPr/>
            </p:nvSpPr>
            <p:spPr>
              <a:xfrm>
                <a:off x="2087639" y="52259"/>
                <a:ext cx="581502" cy="45048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Right Arrow 4"/>
              <p:cNvSpPr/>
              <p:nvPr/>
            </p:nvSpPr>
            <p:spPr>
              <a:xfrm>
                <a:off x="2087639" y="142355"/>
                <a:ext cx="446358" cy="270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6705600" y="5334000"/>
              <a:ext cx="1981200" cy="6096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Proactively take actions to satisfy the identified needs</a:t>
              </a:r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629400" y="1295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retrieved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629400" y="182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Violation resolved</a:t>
            </a:r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4724400" y="1066800"/>
            <a:ext cx="1447800" cy="1447800"/>
            <a:chOff x="4724400" y="1066800"/>
            <a:chExt cx="1447800" cy="1447800"/>
          </a:xfrm>
        </p:grpSpPr>
        <p:sp>
          <p:nvSpPr>
            <p:cNvPr id="140" name="Right Arrow 139"/>
            <p:cNvSpPr/>
            <p:nvPr/>
          </p:nvSpPr>
          <p:spPr>
            <a:xfrm>
              <a:off x="4724400" y="1066800"/>
              <a:ext cx="1447800" cy="762000"/>
            </a:xfrm>
            <a:prstGeom prst="rightArrow">
              <a:avLst>
                <a:gd name="adj1" fmla="val 65319"/>
                <a:gd name="adj2" fmla="val 3340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Plan to get information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>
              <a:off x="4724400" y="1828800"/>
              <a:ext cx="1447800" cy="685800"/>
            </a:xfrm>
            <a:prstGeom prst="rightArrow">
              <a:avLst>
                <a:gd name="adj1" fmla="val 64185"/>
                <a:gd name="adj2" fmla="val 3439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Plan to resolve violation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981200" y="2286000"/>
            <a:ext cx="6760535" cy="369332"/>
            <a:chOff x="1981200" y="2286000"/>
            <a:chExt cx="6760535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1981200" y="2286000"/>
              <a:ext cx="2337499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Predicted initial states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705600" y="2286000"/>
              <a:ext cx="2036135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Desired goal states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2362200" y="2743200"/>
            <a:ext cx="4114800" cy="1828800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 rot="10800000">
            <a:off x="1341404" y="3808234"/>
            <a:ext cx="1249397" cy="298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92240"/>
            <a:ext cx="3581400" cy="36576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November 2010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405992"/>
            <a:ext cx="609600" cy="441324"/>
          </a:xfrm>
        </p:spPr>
        <p:txBody>
          <a:bodyPr/>
          <a:lstStyle/>
          <a:p>
            <a:fld id="{7BD7D5B3-CB29-482A-9EA2-2D3451086305}" type="slidenum">
              <a:rPr lang="en-US" smtClean="0">
                <a:solidFill>
                  <a:schemeClr val="accent1"/>
                </a:solidFill>
              </a:rPr>
              <a:pPr/>
              <a:t>9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 descr="side-silhouet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37952"/>
            <a:ext cx="685800" cy="987385"/>
          </a:xfrm>
          <a:prstGeom prst="rect">
            <a:avLst/>
          </a:prstGeom>
        </p:spPr>
      </p:pic>
      <p:grpSp>
        <p:nvGrpSpPr>
          <p:cNvPr id="2" name="Group 117"/>
          <p:cNvGrpSpPr/>
          <p:nvPr/>
        </p:nvGrpSpPr>
        <p:grpSpPr>
          <a:xfrm>
            <a:off x="209908" y="3715469"/>
            <a:ext cx="1131495" cy="177245"/>
            <a:chOff x="209908" y="3115917"/>
            <a:chExt cx="1131495" cy="177245"/>
          </a:xfrm>
        </p:grpSpPr>
        <p:sp>
          <p:nvSpPr>
            <p:cNvPr id="51" name="Rectangle 50"/>
            <p:cNvSpPr/>
            <p:nvPr/>
          </p:nvSpPr>
          <p:spPr>
            <a:xfrm>
              <a:off x="209908" y="3115917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53" name="Straight Connector 52"/>
            <p:cNvCxnSpPr>
              <a:endCxn id="51" idx="3"/>
            </p:cNvCxnSpPr>
            <p:nvPr/>
          </p:nvCxnSpPr>
          <p:spPr>
            <a:xfrm rot="10800000">
              <a:off x="408316" y="3200400"/>
              <a:ext cx="231480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1112803" y="3200397"/>
              <a:ext cx="188348" cy="828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09908" y="3115917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533400" y="3124200"/>
              <a:ext cx="198404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60" name="Straight Connector 59"/>
            <p:cNvCxnSpPr>
              <a:endCxn id="57" idx="3"/>
            </p:cNvCxnSpPr>
            <p:nvPr/>
          </p:nvCxnSpPr>
          <p:spPr>
            <a:xfrm rot="10800000">
              <a:off x="731804" y="3208681"/>
              <a:ext cx="182596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79" idx="3"/>
            </p:cNvCxnSpPr>
            <p:nvPr/>
          </p:nvCxnSpPr>
          <p:spPr>
            <a:xfrm rot="10800000" flipV="1">
              <a:off x="1036603" y="3200397"/>
              <a:ext cx="188348" cy="8283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838200" y="3124200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43000" y="3124200"/>
              <a:ext cx="198403" cy="1689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</p:grpSp>
      <p:grpSp>
        <p:nvGrpSpPr>
          <p:cNvPr id="5" name="Group 116"/>
          <p:cNvGrpSpPr/>
          <p:nvPr/>
        </p:nvGrpSpPr>
        <p:grpSpPr>
          <a:xfrm>
            <a:off x="2590800" y="2885552"/>
            <a:ext cx="3398803" cy="1540562"/>
            <a:chOff x="2590800" y="2286000"/>
            <a:chExt cx="3398803" cy="1540562"/>
          </a:xfrm>
        </p:grpSpPr>
        <p:sp>
          <p:nvSpPr>
            <p:cNvPr id="8" name="Rectangle 7"/>
            <p:cNvSpPr/>
            <p:nvPr/>
          </p:nvSpPr>
          <p:spPr>
            <a:xfrm>
              <a:off x="2590800" y="315401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52955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2955" y="287240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13" name="Straight Connector 12"/>
            <p:cNvCxnSpPr>
              <a:stCxn id="10" idx="0"/>
              <a:endCxn id="8" idx="3"/>
            </p:cNvCxnSpPr>
            <p:nvPr/>
          </p:nvCxnSpPr>
          <p:spPr>
            <a:xfrm rot="16200000" flipH="1" flipV="1">
              <a:off x="2837637" y="2823976"/>
              <a:ext cx="366092" cy="46295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2"/>
              <a:endCxn id="8" idx="3"/>
            </p:cNvCxnSpPr>
            <p:nvPr/>
          </p:nvCxnSpPr>
          <p:spPr>
            <a:xfrm rot="5400000" flipH="1">
              <a:off x="2837637" y="3190072"/>
              <a:ext cx="366089" cy="462956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3" idx="2"/>
              <a:endCxn id="10" idx="3"/>
            </p:cNvCxnSpPr>
            <p:nvPr/>
          </p:nvCxnSpPr>
          <p:spPr>
            <a:xfrm rot="5400000">
              <a:off x="3493616" y="2617504"/>
              <a:ext cx="197128" cy="48164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244198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22" name="Straight Connector 21"/>
            <p:cNvCxnSpPr>
              <a:stCxn id="41" idx="1"/>
              <a:endCxn id="17" idx="3"/>
            </p:cNvCxnSpPr>
            <p:nvPr/>
          </p:nvCxnSpPr>
          <p:spPr>
            <a:xfrm rot="10800000" flipV="1">
              <a:off x="4442602" y="3208681"/>
              <a:ext cx="586599" cy="31142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0" idx="1"/>
              <a:endCxn id="17" idx="3"/>
            </p:cNvCxnSpPr>
            <p:nvPr/>
          </p:nvCxnSpPr>
          <p:spPr>
            <a:xfrm rot="10800000">
              <a:off x="4442602" y="3520109"/>
              <a:ext cx="586599" cy="22197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3" idx="1"/>
              <a:endCxn id="40" idx="3"/>
            </p:cNvCxnSpPr>
            <p:nvPr/>
          </p:nvCxnSpPr>
          <p:spPr>
            <a:xfrm rot="10800000">
              <a:off x="5227604" y="3742081"/>
              <a:ext cx="5635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1"/>
              <a:endCxn id="31" idx="3"/>
            </p:cNvCxnSpPr>
            <p:nvPr/>
          </p:nvCxnSpPr>
          <p:spPr>
            <a:xfrm rot="10800000">
              <a:off x="3351358" y="3520109"/>
              <a:ext cx="89284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9" idx="1"/>
              <a:endCxn id="41" idx="3"/>
            </p:cNvCxnSpPr>
            <p:nvPr/>
          </p:nvCxnSpPr>
          <p:spPr>
            <a:xfrm rot="10800000">
              <a:off x="5227604" y="3208681"/>
              <a:ext cx="5635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590800" y="315401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52955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2955" y="2872409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2590800"/>
              <a:ext cx="198403" cy="168962"/>
            </a:xfrm>
            <a:prstGeom prst="rect">
              <a:avLst/>
            </a:prstGeom>
            <a:solidFill>
              <a:srgbClr val="D9D9D9">
                <a:alpha val="85882"/>
              </a:srgbClr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35" name="Straight Connector 34"/>
            <p:cNvCxnSpPr>
              <a:stCxn id="32" idx="1"/>
              <a:endCxn id="30" idx="3"/>
            </p:cNvCxnSpPr>
            <p:nvPr/>
          </p:nvCxnSpPr>
          <p:spPr>
            <a:xfrm rot="10800000" flipV="1">
              <a:off x="2789208" y="2956892"/>
              <a:ext cx="363752" cy="28160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1"/>
              <a:endCxn id="30" idx="3"/>
            </p:cNvCxnSpPr>
            <p:nvPr/>
          </p:nvCxnSpPr>
          <p:spPr>
            <a:xfrm rot="10800000">
              <a:off x="2789208" y="3238502"/>
              <a:ext cx="363752" cy="28160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244198" y="3435628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29200" y="36576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29200" y="31242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91200" y="25908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36576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47" name="Straight Connector 46"/>
            <p:cNvCxnSpPr>
              <a:stCxn id="42" idx="1"/>
              <a:endCxn id="41" idx="3"/>
            </p:cNvCxnSpPr>
            <p:nvPr/>
          </p:nvCxnSpPr>
          <p:spPr>
            <a:xfrm rot="10800000" flipV="1">
              <a:off x="5227604" y="2675281"/>
              <a:ext cx="563597" cy="5334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791200" y="31242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88" name="Straight Connector 87"/>
            <p:cNvCxnSpPr>
              <a:stCxn id="90" idx="1"/>
              <a:endCxn id="89" idx="3"/>
            </p:cNvCxnSpPr>
            <p:nvPr/>
          </p:nvCxnSpPr>
          <p:spPr>
            <a:xfrm rot="10800000" flipV="1">
              <a:off x="4465604" y="2370481"/>
              <a:ext cx="563597" cy="3048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267200" y="25908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29200" y="2286000"/>
              <a:ext cx="198403" cy="168962"/>
            </a:xfrm>
            <a:prstGeom prst="rect">
              <a:avLst/>
            </a:prstGeom>
            <a:solidFill>
              <a:schemeClr val="bg1">
                <a:lumMod val="85000"/>
                <a:alpha val="15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cxnSp>
          <p:nvCxnSpPr>
            <p:cNvPr id="98" name="Straight Connector 97"/>
            <p:cNvCxnSpPr>
              <a:stCxn id="89" idx="1"/>
              <a:endCxn id="33" idx="3"/>
            </p:cNvCxnSpPr>
            <p:nvPr/>
          </p:nvCxnSpPr>
          <p:spPr>
            <a:xfrm rot="10800000">
              <a:off x="3932204" y="2675281"/>
              <a:ext cx="33499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/>
          <p:nvPr/>
        </p:nvGrpSpPr>
        <p:grpSpPr>
          <a:xfrm>
            <a:off x="2362200" y="1219200"/>
            <a:ext cx="3810000" cy="2504552"/>
            <a:chOff x="2362200" y="619648"/>
            <a:chExt cx="3810000" cy="2504552"/>
          </a:xfrm>
        </p:grpSpPr>
        <p:sp>
          <p:nvSpPr>
            <p:cNvPr id="123" name="Flowchart: Card 122"/>
            <p:cNvSpPr/>
            <p:nvPr/>
          </p:nvSpPr>
          <p:spPr>
            <a:xfrm>
              <a:off x="5029200" y="2819400"/>
              <a:ext cx="304800" cy="304800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/>
                <a:t>i</a:t>
              </a:r>
              <a:endParaRPr lang="en-US" i="1" dirty="0"/>
            </a:p>
          </p:txBody>
        </p:sp>
        <p:sp>
          <p:nvSpPr>
            <p:cNvPr id="124" name="Flowchart: Card 123"/>
            <p:cNvSpPr/>
            <p:nvPr/>
          </p:nvSpPr>
          <p:spPr>
            <a:xfrm>
              <a:off x="5867400" y="2286000"/>
              <a:ext cx="304800" cy="304800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/>
                <a:t>i</a:t>
              </a:r>
              <a:endParaRPr lang="en-US" i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362200" y="61964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Information needed</a:t>
              </a:r>
              <a:endParaRPr lang="en-US" dirty="0"/>
            </a:p>
          </p:txBody>
        </p:sp>
      </p:grpSp>
      <p:grpSp>
        <p:nvGrpSpPr>
          <p:cNvPr id="11" name="Group 137"/>
          <p:cNvGrpSpPr/>
          <p:nvPr/>
        </p:nvGrpSpPr>
        <p:grpSpPr>
          <a:xfrm>
            <a:off x="2362200" y="1905000"/>
            <a:ext cx="1828800" cy="1361552"/>
            <a:chOff x="2362200" y="1305448"/>
            <a:chExt cx="1828800" cy="1361552"/>
          </a:xfrm>
        </p:grpSpPr>
        <p:sp>
          <p:nvSpPr>
            <p:cNvPr id="126" name="TextBox 125"/>
            <p:cNvSpPr txBox="1"/>
            <p:nvPr/>
          </p:nvSpPr>
          <p:spPr>
            <a:xfrm>
              <a:off x="2362200" y="130544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Policy violation</a:t>
              </a:r>
              <a:endParaRPr lang="en-US" dirty="0"/>
            </a:p>
          </p:txBody>
        </p:sp>
        <p:sp>
          <p:nvSpPr>
            <p:cNvPr id="127" name="Explosion 1 126"/>
            <p:cNvSpPr/>
            <p:nvPr/>
          </p:nvSpPr>
          <p:spPr>
            <a:xfrm>
              <a:off x="3657600" y="2362200"/>
              <a:ext cx="381000" cy="304800"/>
            </a:xfrm>
            <a:prstGeom prst="irregularSeal1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3124200" y="0"/>
            <a:ext cx="308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ANTIPA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2" name="Group 131"/>
          <p:cNvGrpSpPr/>
          <p:nvPr/>
        </p:nvGrpSpPr>
        <p:grpSpPr>
          <a:xfrm>
            <a:off x="228600" y="4724400"/>
            <a:ext cx="2514600" cy="1447800"/>
            <a:chOff x="228600" y="4724400"/>
            <a:chExt cx="2514600" cy="1447800"/>
          </a:xfrm>
        </p:grpSpPr>
        <p:sp>
          <p:nvSpPr>
            <p:cNvPr id="108" name="Rounded Rectangle 107"/>
            <p:cNvSpPr/>
            <p:nvPr/>
          </p:nvSpPr>
          <p:spPr>
            <a:xfrm>
              <a:off x="228600" y="4724400"/>
              <a:ext cx="2362200" cy="762000"/>
            </a:xfrm>
            <a:prstGeom prst="roundRect">
              <a:avLst>
                <a:gd name="adj" fmla="val 10000"/>
              </a:avLst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dirty="0" smtClean="0">
                  <a:latin typeface="Candara" pitchFamily="34" charset="0"/>
                  <a:cs typeface="Tunga" pitchFamily="2"/>
                </a:rPr>
                <a:t>Plan recognition</a:t>
              </a:r>
              <a:endParaRPr lang="en-US" sz="2400" dirty="0">
                <a:latin typeface="Candara" pitchFamily="34" charset="0"/>
                <a:cs typeface="Tunga" pitchFamily="2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57200" y="5257800"/>
              <a:ext cx="2286000" cy="9144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Predict user plan by observing user and her environment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5" name="Group 132"/>
          <p:cNvGrpSpPr/>
          <p:nvPr/>
        </p:nvGrpSpPr>
        <p:grpSpPr>
          <a:xfrm>
            <a:off x="2590800" y="4800600"/>
            <a:ext cx="2895600" cy="1219200"/>
            <a:chOff x="2590800" y="4800600"/>
            <a:chExt cx="2895600" cy="1219200"/>
          </a:xfrm>
        </p:grpSpPr>
        <p:grpSp>
          <p:nvGrpSpPr>
            <p:cNvPr id="18" name="Group 103"/>
            <p:cNvGrpSpPr/>
            <p:nvPr/>
          </p:nvGrpSpPr>
          <p:grpSpPr>
            <a:xfrm>
              <a:off x="2590800" y="4800600"/>
              <a:ext cx="581502" cy="450480"/>
              <a:chOff x="2087639" y="52259"/>
              <a:chExt cx="581502" cy="450480"/>
            </a:xfrm>
          </p:grpSpPr>
          <p:sp>
            <p:nvSpPr>
              <p:cNvPr id="105" name="Right Arrow 104"/>
              <p:cNvSpPr/>
              <p:nvPr/>
            </p:nvSpPr>
            <p:spPr>
              <a:xfrm>
                <a:off x="2163839" y="52259"/>
                <a:ext cx="505302" cy="45048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6" name="Right Arrow 4"/>
              <p:cNvSpPr/>
              <p:nvPr/>
            </p:nvSpPr>
            <p:spPr>
              <a:xfrm>
                <a:off x="2087639" y="142355"/>
                <a:ext cx="446358" cy="270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  <p:sp>
          <p:nvSpPr>
            <p:cNvPr id="110" name="Rounded Rectangle 109"/>
            <p:cNvSpPr/>
            <p:nvPr/>
          </p:nvSpPr>
          <p:spPr>
            <a:xfrm>
              <a:off x="3200400" y="4800600"/>
              <a:ext cx="1828800" cy="6096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Reasoning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3352800" y="5181600"/>
              <a:ext cx="2133600" cy="8382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Evaluate predicted user plan to identify unmet needs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Find a satisfying state for each need</a:t>
              </a:r>
            </a:p>
            <a:p>
              <a:pPr lvl="0"/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19" name="Group 133"/>
          <p:cNvGrpSpPr/>
          <p:nvPr/>
        </p:nvGrpSpPr>
        <p:grpSpPr>
          <a:xfrm>
            <a:off x="5334000" y="4724400"/>
            <a:ext cx="3352800" cy="1219200"/>
            <a:chOff x="5334000" y="4724400"/>
            <a:chExt cx="3352800" cy="1219200"/>
          </a:xfrm>
        </p:grpSpPr>
        <p:sp>
          <p:nvSpPr>
            <p:cNvPr id="111" name="Rounded Rectangle 110"/>
            <p:cNvSpPr/>
            <p:nvPr/>
          </p:nvSpPr>
          <p:spPr>
            <a:xfrm>
              <a:off x="6096000" y="4724400"/>
              <a:ext cx="2362200" cy="7620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>
                  <a:latin typeface="Candara" pitchFamily="34" charset="0"/>
                  <a:cs typeface="Tunga" pitchFamily="2"/>
                </a:rPr>
                <a:t>Planning, scheduling &amp; execution</a:t>
              </a:r>
              <a:endParaRPr lang="en-US" dirty="0">
                <a:latin typeface="Candara" pitchFamily="34" charset="0"/>
                <a:cs typeface="Tunga" pitchFamily="2"/>
              </a:endParaRPr>
            </a:p>
          </p:txBody>
        </p:sp>
        <p:grpSp>
          <p:nvGrpSpPr>
            <p:cNvPr id="20" name="Group 111"/>
            <p:cNvGrpSpPr/>
            <p:nvPr/>
          </p:nvGrpSpPr>
          <p:grpSpPr>
            <a:xfrm>
              <a:off x="5334000" y="4800600"/>
              <a:ext cx="581502" cy="450480"/>
              <a:chOff x="2087639" y="52259"/>
              <a:chExt cx="581502" cy="450480"/>
            </a:xfrm>
          </p:grpSpPr>
          <p:sp>
            <p:nvSpPr>
              <p:cNvPr id="113" name="Right Arrow 112"/>
              <p:cNvSpPr/>
              <p:nvPr/>
            </p:nvSpPr>
            <p:spPr>
              <a:xfrm>
                <a:off x="2087639" y="52259"/>
                <a:ext cx="581502" cy="45048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Right Arrow 4"/>
              <p:cNvSpPr/>
              <p:nvPr/>
            </p:nvSpPr>
            <p:spPr>
              <a:xfrm>
                <a:off x="2087639" y="142355"/>
                <a:ext cx="446358" cy="2702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/>
              </a:p>
            </p:txBody>
          </p:sp>
        </p:grpSp>
        <p:sp>
          <p:nvSpPr>
            <p:cNvPr id="131" name="Rounded Rectangle 130"/>
            <p:cNvSpPr/>
            <p:nvPr/>
          </p:nvSpPr>
          <p:spPr>
            <a:xfrm>
              <a:off x="6705600" y="5334000"/>
              <a:ext cx="1981200" cy="6096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Proactively take actions to satisfy the identified needs</a:t>
              </a:r>
              <a:endParaRPr lang="en-US" sz="12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629400" y="1295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retrieved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629400" y="182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Violation resolved</a:t>
            </a:r>
            <a:endParaRPr lang="en-US" dirty="0"/>
          </a:p>
        </p:txBody>
      </p:sp>
      <p:grpSp>
        <p:nvGrpSpPr>
          <p:cNvPr id="21" name="Group 146"/>
          <p:cNvGrpSpPr/>
          <p:nvPr/>
        </p:nvGrpSpPr>
        <p:grpSpPr>
          <a:xfrm>
            <a:off x="4724400" y="1066800"/>
            <a:ext cx="1447800" cy="1447800"/>
            <a:chOff x="4724400" y="1066800"/>
            <a:chExt cx="1447800" cy="1447800"/>
          </a:xfrm>
        </p:grpSpPr>
        <p:sp>
          <p:nvSpPr>
            <p:cNvPr id="140" name="Right Arrow 139"/>
            <p:cNvSpPr/>
            <p:nvPr/>
          </p:nvSpPr>
          <p:spPr>
            <a:xfrm>
              <a:off x="4724400" y="1066800"/>
              <a:ext cx="1447800" cy="762000"/>
            </a:xfrm>
            <a:prstGeom prst="rightArrow">
              <a:avLst>
                <a:gd name="adj1" fmla="val 65319"/>
                <a:gd name="adj2" fmla="val 3340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Plan to get information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>
              <a:off x="4724400" y="1828800"/>
              <a:ext cx="1447800" cy="685800"/>
            </a:xfrm>
            <a:prstGeom prst="rightArrow">
              <a:avLst>
                <a:gd name="adj1" fmla="val 64185"/>
                <a:gd name="adj2" fmla="val 3439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Plan to resolve violation</a:t>
              </a:r>
              <a:endParaRPr lang="en-US" sz="1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25" name="Group 81"/>
          <p:cNvGrpSpPr/>
          <p:nvPr/>
        </p:nvGrpSpPr>
        <p:grpSpPr>
          <a:xfrm>
            <a:off x="1981200" y="2286000"/>
            <a:ext cx="6760535" cy="369332"/>
            <a:chOff x="1981200" y="2286000"/>
            <a:chExt cx="6760535" cy="369332"/>
          </a:xfrm>
        </p:grpSpPr>
        <p:sp>
          <p:nvSpPr>
            <p:cNvPr id="152" name="TextBox 151"/>
            <p:cNvSpPr txBox="1"/>
            <p:nvPr/>
          </p:nvSpPr>
          <p:spPr>
            <a:xfrm>
              <a:off x="1981200" y="2286000"/>
              <a:ext cx="2337499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Predicted initial states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705600" y="2286000"/>
              <a:ext cx="2036135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Candara" pitchFamily="34" charset="0"/>
                </a:rPr>
                <a:t>Desired goal states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6694</TotalTime>
  <Words>2051</Words>
  <Application>Microsoft Office PowerPoint</Application>
  <PresentationFormat>On-screen Show (4:3)</PresentationFormat>
  <Paragraphs>546</Paragraphs>
  <Slides>33</Slides>
  <Notes>5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Anticipatory information &amp; planning agent</vt:lpstr>
      <vt:lpstr>Outline</vt:lpstr>
      <vt:lpstr>Motivation</vt:lpstr>
      <vt:lpstr>Agent is expected to provide:</vt:lpstr>
      <vt:lpstr>Reactive vs. Proactive assistants</vt:lpstr>
      <vt:lpstr>Related work</vt:lpstr>
      <vt:lpstr>General idea of ANTIPA</vt:lpstr>
      <vt:lpstr>PowerPoint Presentation</vt:lpstr>
      <vt:lpstr>PowerPoint Presentation</vt:lpstr>
      <vt:lpstr>Decision theoretic user model</vt:lpstr>
      <vt:lpstr>Markov Decision Process (MDP)</vt:lpstr>
      <vt:lpstr>Predicting user plan</vt:lpstr>
      <vt:lpstr>Generating plan tree of predicted actions</vt:lpstr>
      <vt:lpstr>PowerPoint Presentation</vt:lpstr>
      <vt:lpstr>Identify user needs from predicted plan</vt:lpstr>
      <vt:lpstr>Optimize information gathering</vt:lpstr>
      <vt:lpstr>Scheduling information gathering tasks</vt:lpstr>
      <vt:lpstr>Normative reasoning to identify user needs</vt:lpstr>
      <vt:lpstr>PowerPoint Presentation</vt:lpstr>
      <vt:lpstr>Example: Agent’s plan in MDP</vt:lpstr>
      <vt:lpstr>Interleaved planning &amp; execution</vt:lpstr>
      <vt:lpstr>Predicting information needs &amp; policy violations</vt:lpstr>
      <vt:lpstr>Proactive policy management: norm compliance</vt:lpstr>
      <vt:lpstr>Warning: contrary-to-duty obligation</vt:lpstr>
      <vt:lpstr>Practical applications</vt:lpstr>
      <vt:lpstr>Current &amp; future work</vt:lpstr>
      <vt:lpstr>Thank you!</vt:lpstr>
      <vt:lpstr>Settings &amp; preliminary results</vt:lpstr>
      <vt:lpstr>Handling partial observability</vt:lpstr>
      <vt:lpstr>Updating belief state</vt:lpstr>
      <vt:lpstr>Plan prediction under partial observability</vt:lpstr>
      <vt:lpstr>Plan prediction under partial observability</vt:lpstr>
      <vt:lpstr>Information presenter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Oh</dc:creator>
  <cp:lastModifiedBy>Jean Oh</cp:lastModifiedBy>
  <cp:revision>413</cp:revision>
  <dcterms:created xsi:type="dcterms:W3CDTF">2010-11-01T18:49:07Z</dcterms:created>
  <dcterms:modified xsi:type="dcterms:W3CDTF">2011-04-11T23:09:45Z</dcterms:modified>
</cp:coreProperties>
</file>