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418" r:id="rId2"/>
    <p:sldId id="419" r:id="rId3"/>
    <p:sldId id="422" r:id="rId4"/>
    <p:sldId id="459" r:id="rId5"/>
    <p:sldId id="468" r:id="rId6"/>
    <p:sldId id="460" r:id="rId7"/>
    <p:sldId id="423" r:id="rId8"/>
    <p:sldId id="425" r:id="rId9"/>
    <p:sldId id="424" r:id="rId10"/>
    <p:sldId id="426" r:id="rId11"/>
    <p:sldId id="438" r:id="rId12"/>
    <p:sldId id="439" r:id="rId13"/>
    <p:sldId id="440" r:id="rId14"/>
    <p:sldId id="441" r:id="rId15"/>
    <p:sldId id="443" r:id="rId16"/>
    <p:sldId id="442" r:id="rId17"/>
    <p:sldId id="456" r:id="rId18"/>
    <p:sldId id="457" r:id="rId19"/>
    <p:sldId id="458" r:id="rId20"/>
    <p:sldId id="462" r:id="rId21"/>
    <p:sldId id="463" r:id="rId22"/>
    <p:sldId id="465" r:id="rId23"/>
    <p:sldId id="466" r:id="rId24"/>
    <p:sldId id="467" r:id="rId25"/>
    <p:sldId id="446" r:id="rId26"/>
    <p:sldId id="448" r:id="rId27"/>
    <p:sldId id="449" r:id="rId28"/>
    <p:sldId id="451" r:id="rId29"/>
    <p:sldId id="452" r:id="rId30"/>
    <p:sldId id="453" r:id="rId31"/>
    <p:sldId id="454" r:id="rId32"/>
    <p:sldId id="445" r:id="rId33"/>
    <p:sldId id="450" r:id="rId34"/>
    <p:sldId id="455" r:id="rId35"/>
    <p:sldId id="427" r:id="rId36"/>
    <p:sldId id="429" r:id="rId37"/>
    <p:sldId id="464" r:id="rId38"/>
    <p:sldId id="430" r:id="rId39"/>
    <p:sldId id="432" r:id="rId40"/>
    <p:sldId id="431" r:id="rId41"/>
    <p:sldId id="433" r:id="rId42"/>
    <p:sldId id="434" r:id="rId43"/>
    <p:sldId id="435" r:id="rId44"/>
    <p:sldId id="436" r:id="rId45"/>
    <p:sldId id="437" r:id="rId46"/>
    <p:sldId id="461" r:id="rId47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824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565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3473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31299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9123" algn="l" defTabSz="91565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6949" algn="l" defTabSz="91565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4773" algn="l" defTabSz="91565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62598" algn="l" defTabSz="91565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8000"/>
    <a:srgbClr val="000000"/>
    <a:srgbClr val="292929"/>
    <a:srgbClr val="CC0000"/>
    <a:srgbClr val="FF99FF"/>
    <a:srgbClr val="FFCCFF"/>
    <a:srgbClr val="FF66FF"/>
    <a:srgbClr val="FFFF99"/>
    <a:srgbClr val="99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7" autoAdjust="0"/>
    <p:restoredTop sz="99687" autoAdjust="0"/>
  </p:normalViewPr>
  <p:slideViewPr>
    <p:cSldViewPr showGuides="1">
      <p:cViewPr>
        <p:scale>
          <a:sx n="90" d="100"/>
          <a:sy n="90" d="100"/>
        </p:scale>
        <p:origin x="-426" y="-3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6"/>
    </p:cViewPr>
  </p:sorterViewPr>
  <p:notesViewPr>
    <p:cSldViewPr showGuides="1">
      <p:cViewPr varScale="1">
        <p:scale>
          <a:sx n="91" d="100"/>
          <a:sy n="91" d="100"/>
        </p:scale>
        <p:origin x="-2592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27250" y="377825"/>
            <a:ext cx="2892425" cy="2270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60413" tIns="23494" rIns="60413" bIns="23494">
            <a:spAutoFit/>
          </a:bodyPr>
          <a:lstStyle/>
          <a:p>
            <a:pPr algn="ctr" defTabSz="860425">
              <a:defRPr/>
            </a:pPr>
            <a:r>
              <a:rPr lang="en-US" sz="1300"/>
              <a:t>Data-Intensive Scalable Computing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818063" y="8912225"/>
            <a:ext cx="1347787" cy="22066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60413" tIns="23494" rIns="60413" bIns="23494">
            <a:spAutoFit/>
          </a:bodyPr>
          <a:lstStyle/>
          <a:p>
            <a:pPr defTabSz="860425">
              <a:defRPr/>
            </a:pPr>
            <a:r>
              <a:rPr lang="en-US" sz="1300" b="0"/>
              <a:t>Randal E. Bryant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3188"/>
            <a:ext cx="749300" cy="27463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vert="horz" wrap="none" lIns="48331" tIns="48331" rIns="48331" bIns="48331" numCol="1" anchor="ctr" anchorCtr="0" compatLnSpc="1">
            <a:prstTxWarp prst="textNoShape">
              <a:avLst/>
            </a:prstTxWarp>
            <a:spAutoFit/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6381750" y="103188"/>
            <a:ext cx="933450" cy="27463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vert="horz" wrap="none" lIns="48331" tIns="48331" rIns="48331" bIns="48331" numCol="1" anchor="ctr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6115050"/>
            <a:ext cx="2574925" cy="12128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vert="horz" wrap="none" lIns="48331" tIns="48331" rIns="48331" bIns="483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6563"/>
            <a:ext cx="676275" cy="27463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vert="horz" wrap="none" lIns="48331" tIns="48331" rIns="48331" bIns="48331" numCol="1" anchor="b" anchorCtr="0" compatLnSpc="1">
            <a:prstTxWarp prst="textNoShape">
              <a:avLst/>
            </a:prstTxWarp>
            <a:spAutoFit/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016750" y="9326563"/>
            <a:ext cx="298450" cy="27463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vert="horz" wrap="none" lIns="48331" tIns="48331" rIns="48331" bIns="48331" numCol="1" anchor="b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D8D2900-44B1-490A-810F-76D5BBD60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824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56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3473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31299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9123" algn="l" defTabSz="915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6949" algn="l" defTabSz="915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4773" algn="l" defTabSz="915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2598" algn="l" defTabSz="915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1EB92-2B2E-4FAC-A281-102220D5B2E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6591300"/>
            <a:ext cx="1177925" cy="26035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14241" y="6286500"/>
            <a:ext cx="138518" cy="51240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68557" tIns="68557" rIns="68557" bIns="68557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137114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229" y="248110"/>
            <a:ext cx="2206515" cy="61963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918" y="248110"/>
            <a:ext cx="6471700" cy="61963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919" y="4650464"/>
            <a:ext cx="6400164" cy="1752671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166" y="1342337"/>
            <a:ext cx="7773672" cy="2668767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54" tIns="46027" rIns="92054" bIns="46027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29" y="4407125"/>
            <a:ext cx="7773672" cy="136142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29" y="2907334"/>
            <a:ext cx="7773672" cy="1499790"/>
          </a:xfrm>
        </p:spPr>
        <p:txBody>
          <a:bodyPr anchor="b"/>
          <a:lstStyle>
            <a:lvl1pPr marL="0" indent="0">
              <a:buNone/>
              <a:defRPr sz="1900"/>
            </a:lvl1pPr>
            <a:lvl2pPr marL="457824" indent="0">
              <a:buNone/>
              <a:defRPr sz="1800"/>
            </a:lvl2pPr>
            <a:lvl3pPr marL="915650" indent="0">
              <a:buNone/>
              <a:defRPr sz="1600"/>
            </a:lvl3pPr>
            <a:lvl4pPr marL="1373473" indent="0">
              <a:buNone/>
              <a:defRPr sz="1300"/>
            </a:lvl4pPr>
            <a:lvl5pPr marL="1831299" indent="0">
              <a:buNone/>
              <a:defRPr sz="1300"/>
            </a:lvl5pPr>
            <a:lvl6pPr marL="2289123" indent="0">
              <a:buNone/>
              <a:defRPr sz="1300"/>
            </a:lvl6pPr>
            <a:lvl7pPr marL="2746949" indent="0">
              <a:buNone/>
              <a:defRPr sz="1300"/>
            </a:lvl7pPr>
            <a:lvl8pPr marL="3204773" indent="0">
              <a:buNone/>
              <a:defRPr sz="1300"/>
            </a:lvl8pPr>
            <a:lvl9pPr marL="366259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918" y="1370966"/>
            <a:ext cx="4076011" cy="5073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542" y="1370966"/>
            <a:ext cx="4077600" cy="5073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37" y="275149"/>
            <a:ext cx="8228328" cy="11419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836" y="1534783"/>
            <a:ext cx="4039448" cy="6393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824" indent="0">
              <a:buNone/>
              <a:defRPr sz="1900" b="1"/>
            </a:lvl2pPr>
            <a:lvl3pPr marL="915650" indent="0">
              <a:buNone/>
              <a:defRPr sz="1800" b="1"/>
            </a:lvl3pPr>
            <a:lvl4pPr marL="1373473" indent="0">
              <a:buNone/>
              <a:defRPr sz="1600" b="1"/>
            </a:lvl4pPr>
            <a:lvl5pPr marL="1831299" indent="0">
              <a:buNone/>
              <a:defRPr sz="1600" b="1"/>
            </a:lvl5pPr>
            <a:lvl6pPr marL="2289123" indent="0">
              <a:buNone/>
              <a:defRPr sz="1600" b="1"/>
            </a:lvl6pPr>
            <a:lvl7pPr marL="2746949" indent="0">
              <a:buNone/>
              <a:defRPr sz="1600" b="1"/>
            </a:lvl7pPr>
            <a:lvl8pPr marL="3204773" indent="0">
              <a:buNone/>
              <a:defRPr sz="1600" b="1"/>
            </a:lvl8pPr>
            <a:lvl9pPr marL="36625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6" y="2174141"/>
            <a:ext cx="4039448" cy="3952256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7" y="1534783"/>
            <a:ext cx="4041037" cy="6393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824" indent="0">
              <a:buNone/>
              <a:defRPr sz="1900" b="1"/>
            </a:lvl2pPr>
            <a:lvl3pPr marL="915650" indent="0">
              <a:buNone/>
              <a:defRPr sz="1800" b="1"/>
            </a:lvl3pPr>
            <a:lvl4pPr marL="1373473" indent="0">
              <a:buNone/>
              <a:defRPr sz="1600" b="1"/>
            </a:lvl4pPr>
            <a:lvl5pPr marL="1831299" indent="0">
              <a:buNone/>
              <a:defRPr sz="1600" b="1"/>
            </a:lvl5pPr>
            <a:lvl6pPr marL="2289123" indent="0">
              <a:buNone/>
              <a:defRPr sz="1600" b="1"/>
            </a:lvl6pPr>
            <a:lvl7pPr marL="2746949" indent="0">
              <a:buNone/>
              <a:defRPr sz="1600" b="1"/>
            </a:lvl7pPr>
            <a:lvl8pPr marL="3204773" indent="0">
              <a:buNone/>
              <a:defRPr sz="1600" b="1"/>
            </a:lvl8pPr>
            <a:lvl9pPr marL="36625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7" y="2174141"/>
            <a:ext cx="4041037" cy="3952256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36" y="273559"/>
            <a:ext cx="3007727" cy="116102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54" y="273557"/>
            <a:ext cx="5110910" cy="5852840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836" y="1434582"/>
            <a:ext cx="3007727" cy="4691814"/>
          </a:xfrm>
        </p:spPr>
        <p:txBody>
          <a:bodyPr/>
          <a:lstStyle>
            <a:lvl1pPr marL="0" indent="0">
              <a:buNone/>
              <a:defRPr sz="1300"/>
            </a:lvl1pPr>
            <a:lvl2pPr marL="457824" indent="0">
              <a:buNone/>
              <a:defRPr sz="1200"/>
            </a:lvl2pPr>
            <a:lvl3pPr marL="915650" indent="0">
              <a:buNone/>
              <a:defRPr sz="1000"/>
            </a:lvl3pPr>
            <a:lvl4pPr marL="1373473" indent="0">
              <a:buNone/>
              <a:defRPr sz="900"/>
            </a:lvl4pPr>
            <a:lvl5pPr marL="1831299" indent="0">
              <a:buNone/>
              <a:defRPr sz="900"/>
            </a:lvl5pPr>
            <a:lvl6pPr marL="2289123" indent="0">
              <a:buNone/>
              <a:defRPr sz="900"/>
            </a:lvl6pPr>
            <a:lvl7pPr marL="2746949" indent="0">
              <a:buNone/>
              <a:defRPr sz="900"/>
            </a:lvl7pPr>
            <a:lvl8pPr marL="3204773" indent="0">
              <a:buNone/>
              <a:defRPr sz="900"/>
            </a:lvl8pPr>
            <a:lvl9pPr marL="36625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2" y="4799964"/>
            <a:ext cx="5487671" cy="56778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2" y="612323"/>
            <a:ext cx="5487671" cy="4114481"/>
          </a:xfrm>
        </p:spPr>
        <p:txBody>
          <a:bodyPr/>
          <a:lstStyle>
            <a:lvl1pPr marL="0" indent="0">
              <a:buNone/>
              <a:defRPr sz="3100"/>
            </a:lvl1pPr>
            <a:lvl2pPr marL="457824" indent="0">
              <a:buNone/>
              <a:defRPr sz="2800"/>
            </a:lvl2pPr>
            <a:lvl3pPr marL="915650" indent="0">
              <a:buNone/>
              <a:defRPr sz="2400"/>
            </a:lvl3pPr>
            <a:lvl4pPr marL="1373473" indent="0">
              <a:buNone/>
              <a:defRPr sz="1900"/>
            </a:lvl4pPr>
            <a:lvl5pPr marL="1831299" indent="0">
              <a:buNone/>
              <a:defRPr sz="1900"/>
            </a:lvl5pPr>
            <a:lvl6pPr marL="2289123" indent="0">
              <a:buNone/>
              <a:defRPr sz="1900"/>
            </a:lvl6pPr>
            <a:lvl7pPr marL="2746949" indent="0">
              <a:buNone/>
              <a:defRPr sz="1900"/>
            </a:lvl7pPr>
            <a:lvl8pPr marL="3204773" indent="0">
              <a:buNone/>
              <a:defRPr sz="1900"/>
            </a:lvl8pPr>
            <a:lvl9pPr marL="3662598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2" y="5367755"/>
            <a:ext cx="5487671" cy="804765"/>
          </a:xfrm>
        </p:spPr>
        <p:txBody>
          <a:bodyPr/>
          <a:lstStyle>
            <a:lvl1pPr marL="0" indent="0">
              <a:buNone/>
              <a:defRPr sz="1300"/>
            </a:lvl1pPr>
            <a:lvl2pPr marL="457824" indent="0">
              <a:buNone/>
              <a:defRPr sz="1200"/>
            </a:lvl2pPr>
            <a:lvl3pPr marL="915650" indent="0">
              <a:buNone/>
              <a:defRPr sz="1000"/>
            </a:lvl3pPr>
            <a:lvl4pPr marL="1373473" indent="0">
              <a:buNone/>
              <a:defRPr sz="900"/>
            </a:lvl4pPr>
            <a:lvl5pPr marL="1831299" indent="0">
              <a:buNone/>
              <a:defRPr sz="900"/>
            </a:lvl5pPr>
            <a:lvl6pPr marL="2289123" indent="0">
              <a:buNone/>
              <a:defRPr sz="900"/>
            </a:lvl6pPr>
            <a:lvl7pPr marL="2746949" indent="0">
              <a:buNone/>
              <a:defRPr sz="900"/>
            </a:lvl7pPr>
            <a:lvl8pPr marL="3204773" indent="0">
              <a:buNone/>
              <a:defRPr sz="900"/>
            </a:lvl8pPr>
            <a:lvl9pPr marL="36625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919" y="1370966"/>
            <a:ext cx="8306223" cy="507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6" tIns="44441" rIns="90466" bIns="44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5376" y="248111"/>
            <a:ext cx="8716369" cy="78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/>
  <p:txStyles>
    <p:titleStyle>
      <a:lvl1pPr algn="l" defTabSz="914061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200" b="1">
          <a:solidFill>
            <a:schemeClr val="hlink"/>
          </a:solidFill>
          <a:latin typeface="+mj-lt"/>
          <a:ea typeface="+mj-ea"/>
          <a:cs typeface="+mj-cs"/>
        </a:defRPr>
      </a:lvl1pPr>
      <a:lvl2pPr algn="l" defTabSz="914061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700" b="1">
          <a:solidFill>
            <a:schemeClr val="hlink"/>
          </a:solidFill>
          <a:latin typeface="Helvetica" pitchFamily="34" charset="0"/>
        </a:defRPr>
      </a:lvl2pPr>
      <a:lvl3pPr algn="l" defTabSz="914061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700" b="1">
          <a:solidFill>
            <a:schemeClr val="hlink"/>
          </a:solidFill>
          <a:latin typeface="Helvetica" pitchFamily="34" charset="0"/>
        </a:defRPr>
      </a:lvl3pPr>
      <a:lvl4pPr algn="l" defTabSz="914061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700" b="1">
          <a:solidFill>
            <a:schemeClr val="hlink"/>
          </a:solidFill>
          <a:latin typeface="Helvetica" pitchFamily="34" charset="0"/>
        </a:defRPr>
      </a:lvl4pPr>
      <a:lvl5pPr algn="l" defTabSz="914061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700" b="1">
          <a:solidFill>
            <a:schemeClr val="hlink"/>
          </a:solidFill>
          <a:latin typeface="Helvetica" pitchFamily="34" charset="0"/>
        </a:defRPr>
      </a:lvl5pPr>
      <a:lvl6pPr marL="457824" algn="l" defTabSz="914061" rtl="0" fontAlgn="base">
        <a:lnSpc>
          <a:spcPct val="87000"/>
        </a:lnSpc>
        <a:spcBef>
          <a:spcPct val="0"/>
        </a:spcBef>
        <a:spcAft>
          <a:spcPct val="0"/>
        </a:spcAft>
        <a:defRPr sz="3700" b="1">
          <a:solidFill>
            <a:schemeClr val="hlink"/>
          </a:solidFill>
          <a:latin typeface="Helvetica" pitchFamily="34" charset="0"/>
        </a:defRPr>
      </a:lvl6pPr>
      <a:lvl7pPr marL="915650" algn="l" defTabSz="914061" rtl="0" fontAlgn="base">
        <a:lnSpc>
          <a:spcPct val="87000"/>
        </a:lnSpc>
        <a:spcBef>
          <a:spcPct val="0"/>
        </a:spcBef>
        <a:spcAft>
          <a:spcPct val="0"/>
        </a:spcAft>
        <a:defRPr sz="3700" b="1">
          <a:solidFill>
            <a:schemeClr val="hlink"/>
          </a:solidFill>
          <a:latin typeface="Helvetica" pitchFamily="34" charset="0"/>
        </a:defRPr>
      </a:lvl7pPr>
      <a:lvl8pPr marL="1373473" algn="l" defTabSz="914061" rtl="0" fontAlgn="base">
        <a:lnSpc>
          <a:spcPct val="87000"/>
        </a:lnSpc>
        <a:spcBef>
          <a:spcPct val="0"/>
        </a:spcBef>
        <a:spcAft>
          <a:spcPct val="0"/>
        </a:spcAft>
        <a:defRPr sz="3700" b="1">
          <a:solidFill>
            <a:schemeClr val="hlink"/>
          </a:solidFill>
          <a:latin typeface="Helvetica" pitchFamily="34" charset="0"/>
        </a:defRPr>
      </a:lvl8pPr>
      <a:lvl9pPr marL="1831299" algn="l" defTabSz="914061" rtl="0" fontAlgn="base">
        <a:lnSpc>
          <a:spcPct val="87000"/>
        </a:lnSpc>
        <a:spcBef>
          <a:spcPct val="0"/>
        </a:spcBef>
        <a:spcAft>
          <a:spcPct val="0"/>
        </a:spcAft>
        <a:defRPr sz="3700" b="1">
          <a:solidFill>
            <a:schemeClr val="hlink"/>
          </a:solidFill>
          <a:latin typeface="Helvetica" pitchFamily="34" charset="0"/>
        </a:defRPr>
      </a:lvl9pPr>
    </p:titleStyle>
    <p:bodyStyle>
      <a:lvl1pPr marL="386291" indent="-386291" algn="l" defTabSz="914061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3965" indent="-244810" algn="l" defTabSz="914061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700" b="1">
          <a:solidFill>
            <a:schemeClr val="tx1"/>
          </a:solidFill>
          <a:latin typeface="+mn-lt"/>
        </a:defRPr>
      </a:lvl2pPr>
      <a:lvl3pPr marL="1146152" indent="-238450" algn="l" defTabSz="914061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sz="2400">
          <a:solidFill>
            <a:schemeClr val="folHlink"/>
          </a:solidFill>
          <a:latin typeface="+mn-lt"/>
        </a:defRPr>
      </a:lvl3pPr>
      <a:lvl4pPr marL="1599208" indent="-227324" algn="l" defTabSz="914061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4pPr>
      <a:lvl5pPr marL="2451270" indent="-228912" algn="l" defTabSz="914061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Times New Roman" pitchFamily="18" charset="0"/>
        </a:defRPr>
      </a:lvl5pPr>
      <a:lvl6pPr marL="2909094" indent="-228912" algn="l" defTabSz="914061" rtl="0" fontAlgn="base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Times New Roman" pitchFamily="18" charset="0"/>
        </a:defRPr>
      </a:lvl6pPr>
      <a:lvl7pPr marL="3366919" indent="-228912" algn="l" defTabSz="914061" rtl="0" fontAlgn="base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Times New Roman" pitchFamily="18" charset="0"/>
        </a:defRPr>
      </a:lvl7pPr>
      <a:lvl8pPr marL="3824743" indent="-228912" algn="l" defTabSz="914061" rtl="0" fontAlgn="base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Times New Roman" pitchFamily="18" charset="0"/>
        </a:defRPr>
      </a:lvl8pPr>
      <a:lvl9pPr marL="4282569" indent="-228912" algn="l" defTabSz="914061" rtl="0" fontAlgn="base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5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824" algn="l" defTabSz="915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650" algn="l" defTabSz="915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473" algn="l" defTabSz="915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1299" algn="l" defTabSz="915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9123" algn="l" defTabSz="915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6949" algn="l" defTabSz="915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4773" algn="l" defTabSz="915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2598" algn="l" defTabSz="9156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Shared%20Files\Presentations\2010%20Presentations\Other\sdk9-slow.avi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0gt503wK7AI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hared%20Files\Presentations\2010%20Presentations\Other\macgregor-embed.m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631445" cy="2163006"/>
          </a:xfrm>
          <a:effectLst/>
        </p:spPr>
        <p:txBody>
          <a:bodyPr lIns="91419" tIns="45709" rIns="91419" bIns="45709" anchor="t"/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Solving</a:t>
            </a:r>
            <a:b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Problems with </a:t>
            </a:r>
            <a:b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Boolean Methods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07632" y="5940314"/>
            <a:ext cx="5528738" cy="431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66" tIns="44441" rIns="90466" bIns="44441">
            <a:spAutoFit/>
          </a:bodyPr>
          <a:lstStyle/>
          <a:p>
            <a:pPr algn="ctr" defTabSz="914061"/>
            <a:r>
              <a:rPr lang="en-US" sz="2400" dirty="0">
                <a:latin typeface="Courier New" pitchFamily="49" charset="0"/>
              </a:rPr>
              <a:t>http://www.cs.cmu.edu/~bryant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50383" y="4038600"/>
            <a:ext cx="7243239" cy="10977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484" tIns="25394" rIns="63484" bIns="25394">
            <a:spAutoFit/>
          </a:bodyPr>
          <a:lstStyle/>
          <a:p>
            <a:pPr algn="ctr" defTabSz="914061">
              <a:lnSpc>
                <a:spcPct val="85000"/>
              </a:lnSpc>
              <a:tabLst>
                <a:tab pos="5837266" algn="r"/>
              </a:tabLst>
            </a:pPr>
            <a:r>
              <a:rPr lang="en-US" sz="4000" dirty="0">
                <a:latin typeface="Helvetica" pitchFamily="34" charset="0"/>
              </a:rPr>
              <a:t>Randal E. Bryant</a:t>
            </a:r>
          </a:p>
          <a:p>
            <a:pPr algn="ctr" defTabSz="914061">
              <a:lnSpc>
                <a:spcPct val="85000"/>
              </a:lnSpc>
              <a:tabLst>
                <a:tab pos="5837266" algn="r"/>
              </a:tabLst>
            </a:pPr>
            <a:r>
              <a:rPr lang="en-US" sz="4000" dirty="0">
                <a:latin typeface="Helvetica" pitchFamily="34" charset="0"/>
              </a:rPr>
              <a:t>Carnegie Mellon University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0918" y="5600700"/>
            <a:ext cx="4076011" cy="843786"/>
          </a:xfrm>
        </p:spPr>
        <p:txBody>
          <a:bodyPr/>
          <a:lstStyle/>
          <a:p>
            <a:pPr lvl="1"/>
            <a:r>
              <a:rPr lang="en-US" sz="2100" dirty="0" smtClean="0"/>
              <a:t>Minimum use of </a:t>
            </a:r>
            <a:r>
              <a:rPr lang="en-US" sz="2100" dirty="0" err="1" smtClean="0"/>
              <a:t>greeen</a:t>
            </a:r>
            <a:r>
              <a:rPr lang="en-US" sz="2100" dirty="0" smtClean="0"/>
              <a:t> (7 times)</a:t>
            </a:r>
            <a:endParaRPr lang="en-US" sz="2100" dirty="0"/>
          </a:p>
        </p:txBody>
      </p:sp>
      <p:pic>
        <p:nvPicPr>
          <p:cNvPr id="6" name="Picture 5" descr="macgregor_minunbala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599"/>
            <a:ext cx="4291447" cy="449580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Yourself</a:t>
            </a:r>
            <a:endParaRPr lang="en-US" dirty="0"/>
          </a:p>
        </p:txBody>
      </p:sp>
      <p:pic>
        <p:nvPicPr>
          <p:cNvPr id="3" name="Picture 2" descr="US48_dra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81075"/>
            <a:ext cx="8641552" cy="5343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248400"/>
            <a:ext cx="48768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the rest of the map using 3 colors 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Colorings of US Map</a:t>
            </a:r>
            <a:endParaRPr lang="en-US" dirty="0"/>
          </a:p>
        </p:txBody>
      </p:sp>
      <p:pic>
        <p:nvPicPr>
          <p:cNvPr id="3" name="Picture 2" descr="US48_colored_minunbal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696200" cy="4833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400800"/>
            <a:ext cx="361373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need to use green twice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 Cycles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743200" y="1524000"/>
            <a:ext cx="3657600" cy="3657600"/>
            <a:chOff x="2743200" y="1600200"/>
            <a:chExt cx="3657600" cy="36576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743200" y="1600200"/>
              <a:ext cx="3657600" cy="91440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657600" y="2514600"/>
              <a:ext cx="1828800" cy="182880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486400" y="2514600"/>
              <a:ext cx="914400" cy="182880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743200" y="2514600"/>
              <a:ext cx="914400" cy="182880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743200" y="4343400"/>
              <a:ext cx="1828800" cy="91440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572000" y="4343400"/>
              <a:ext cx="1828800" cy="91440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09800" y="5791200"/>
            <a:ext cx="3200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this be colored with just 3 colors?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 Cycles in US Map</a:t>
            </a:r>
            <a:endParaRPr lang="en-US" dirty="0"/>
          </a:p>
        </p:txBody>
      </p:sp>
      <p:pic>
        <p:nvPicPr>
          <p:cNvPr id="3" name="Picture 2" descr="US48_cy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038600"/>
            <a:ext cx="4338600" cy="2682784"/>
          </a:xfrm>
          <a:prstGeom prst="rect">
            <a:avLst/>
          </a:prstGeom>
        </p:spPr>
      </p:pic>
      <p:pic>
        <p:nvPicPr>
          <p:cNvPr id="4" name="Picture 3" descr="US48_cyc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4066612" cy="2514600"/>
          </a:xfrm>
          <a:prstGeom prst="rect">
            <a:avLst/>
          </a:prstGeom>
        </p:spPr>
      </p:pic>
      <p:pic>
        <p:nvPicPr>
          <p:cNvPr id="5" name="Picture 4" descr="US48_cyc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602" y="1219200"/>
            <a:ext cx="4313074" cy="2667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Odd Cycles</a:t>
            </a:r>
            <a:endParaRPr lang="en-US" dirty="0"/>
          </a:p>
        </p:txBody>
      </p:sp>
      <p:pic>
        <p:nvPicPr>
          <p:cNvPr id="4" name="Picture 3" descr="US48_cyc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4066612" cy="2514600"/>
          </a:xfrm>
          <a:prstGeom prst="rect">
            <a:avLst/>
          </a:prstGeom>
        </p:spPr>
      </p:pic>
      <p:pic>
        <p:nvPicPr>
          <p:cNvPr id="5" name="Picture 4" descr="US48_cyc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602" y="1219200"/>
            <a:ext cx="4313074" cy="2667000"/>
          </a:xfrm>
          <a:prstGeom prst="rect">
            <a:avLst/>
          </a:prstGeom>
        </p:spPr>
      </p:pic>
      <p:pic>
        <p:nvPicPr>
          <p:cNvPr id="6" name="Picture 5" descr="US48_choices.png"/>
          <p:cNvPicPr>
            <a:picLocks noChangeAspect="1"/>
          </p:cNvPicPr>
          <p:nvPr/>
        </p:nvPicPr>
        <p:blipFill>
          <a:blip r:embed="rId4"/>
          <a:srcRect l="64117" t="17282" b="35587"/>
          <a:stretch>
            <a:fillRect/>
          </a:stretch>
        </p:blipFill>
        <p:spPr>
          <a:xfrm>
            <a:off x="3429000" y="4038600"/>
            <a:ext cx="2814637" cy="2286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16200000" flipH="1">
            <a:off x="2857500" y="3390900"/>
            <a:ext cx="2209800" cy="457200"/>
          </a:xfrm>
          <a:prstGeom prst="straightConnector1">
            <a:avLst/>
          </a:prstGeom>
          <a:noFill/>
          <a:ln w="63500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4800600" y="2590800"/>
            <a:ext cx="2743200" cy="2438400"/>
          </a:xfrm>
          <a:prstGeom prst="straightConnector1">
            <a:avLst/>
          </a:prstGeom>
          <a:noFill/>
          <a:ln w="63500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Odd Cycles</a:t>
            </a:r>
            <a:endParaRPr lang="en-US" dirty="0"/>
          </a:p>
        </p:txBody>
      </p:sp>
      <p:pic>
        <p:nvPicPr>
          <p:cNvPr id="3" name="Picture 2" descr="US48_choi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843837" cy="48502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Maps as Graphs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151813" cy="51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181600"/>
            <a:ext cx="130035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nodes</a:t>
            </a:r>
          </a:p>
          <a:p>
            <a:r>
              <a:rPr lang="en-US" dirty="0" smtClean="0"/>
              <a:t>105 edges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a Graph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120063" cy="424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Macgregor Graph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181600"/>
            <a:ext cx="130035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 nodes</a:t>
            </a:r>
          </a:p>
          <a:p>
            <a:r>
              <a:rPr lang="en-US" dirty="0" smtClean="0"/>
              <a:t>324 edges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90600"/>
            <a:ext cx="52768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Graph Coloring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2"/>
            <a:ext cx="8306223" cy="500885"/>
          </a:xfrm>
        </p:spPr>
        <p:txBody>
          <a:bodyPr/>
          <a:lstStyle/>
          <a:p>
            <a:r>
              <a:rPr lang="en-US" dirty="0" smtClean="0"/>
              <a:t>Color the regions of a planar graph</a:t>
            </a:r>
          </a:p>
          <a:p>
            <a:pPr lvl="1"/>
            <a:r>
              <a:rPr lang="en-US" dirty="0" smtClean="0"/>
              <a:t>Use only 4 colors</a:t>
            </a:r>
          </a:p>
          <a:p>
            <a:pPr lvl="1"/>
            <a:r>
              <a:rPr lang="en-US" dirty="0" smtClean="0"/>
              <a:t>No two adjacent regions can have the same color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Color the states of a U.S. map </a:t>
            </a:r>
            <a:endParaRPr lang="en-US" dirty="0"/>
          </a:p>
        </p:txBody>
      </p:sp>
      <p:pic>
        <p:nvPicPr>
          <p:cNvPr id="4" name="Picture 3" descr="US48_colored_bal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799" y="2895601"/>
            <a:ext cx="4572001" cy="287125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Color Theorem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919" y="1370967"/>
            <a:ext cx="8306223" cy="4039234"/>
          </a:xfrm>
        </p:spPr>
        <p:txBody>
          <a:bodyPr/>
          <a:lstStyle/>
          <a:p>
            <a:pPr lvl="1"/>
            <a:r>
              <a:rPr lang="en-US" dirty="0" smtClean="0"/>
              <a:t>Can color any planar graph with just 4 colors.</a:t>
            </a:r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Conjectured in 1852</a:t>
            </a:r>
          </a:p>
          <a:p>
            <a:pPr lvl="1"/>
            <a:r>
              <a:rPr lang="en-US" dirty="0" smtClean="0"/>
              <a:t>1890: it was shown that 5 colors would suffice</a:t>
            </a:r>
          </a:p>
          <a:p>
            <a:pPr lvl="1"/>
            <a:r>
              <a:rPr lang="en-US" dirty="0" smtClean="0"/>
              <a:t>1976: </a:t>
            </a:r>
            <a:r>
              <a:rPr lang="en-US" dirty="0" err="1" smtClean="0"/>
              <a:t>Appel</a:t>
            </a:r>
            <a:r>
              <a:rPr lang="en-US" dirty="0" smtClean="0"/>
              <a:t> &amp; </a:t>
            </a:r>
            <a:r>
              <a:rPr lang="en-US" dirty="0" err="1" smtClean="0"/>
              <a:t>Haken</a:t>
            </a:r>
            <a:r>
              <a:rPr lang="en-US" dirty="0" smtClean="0"/>
              <a:t> claimed they had proof</a:t>
            </a:r>
          </a:p>
          <a:p>
            <a:endParaRPr lang="en-US" dirty="0"/>
          </a:p>
        </p:txBody>
      </p:sp>
      <p:pic>
        <p:nvPicPr>
          <p:cNvPr id="5" name="Picture 4" descr="macgregor_minunbala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886200"/>
            <a:ext cx="2386447" cy="2500087"/>
          </a:xfrm>
          <a:prstGeom prst="rect">
            <a:avLst/>
          </a:prstGeom>
        </p:spPr>
      </p:pic>
      <p:pic>
        <p:nvPicPr>
          <p:cNvPr id="6" name="Picture 5" descr="US48_colored_minunbal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962400"/>
            <a:ext cx="3276600" cy="20577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Four Color Theorem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919" y="1370967"/>
            <a:ext cx="8306223" cy="4039234"/>
          </a:xfrm>
        </p:spPr>
        <p:txBody>
          <a:bodyPr/>
          <a:lstStyle/>
          <a:p>
            <a:r>
              <a:rPr lang="en-US" sz="2900" dirty="0" smtClean="0"/>
              <a:t>Proof Method</a:t>
            </a:r>
          </a:p>
          <a:p>
            <a:pPr lvl="1"/>
            <a:r>
              <a:rPr lang="en-US" sz="2500" dirty="0" err="1" smtClean="0"/>
              <a:t>Appel</a:t>
            </a:r>
            <a:r>
              <a:rPr lang="en-US" sz="2500" dirty="0" smtClean="0"/>
              <a:t> &amp; </a:t>
            </a:r>
            <a:r>
              <a:rPr lang="en-US" sz="2500" dirty="0" err="1" smtClean="0"/>
              <a:t>Haaken</a:t>
            </a:r>
            <a:r>
              <a:rPr lang="en-US" sz="2500" dirty="0" smtClean="0"/>
              <a:t> showed there were 1,936 graphs that covered all </a:t>
            </a:r>
            <a:r>
              <a:rPr lang="en-US" sz="2500" dirty="0" err="1" smtClean="0"/>
              <a:t>possibities</a:t>
            </a:r>
            <a:endParaRPr lang="en-US" sz="2500" dirty="0" smtClean="0"/>
          </a:p>
          <a:p>
            <a:pPr lvl="1"/>
            <a:r>
              <a:rPr lang="en-US" sz="2500" dirty="0" smtClean="0"/>
              <a:t>Wrote computer program to check all of them</a:t>
            </a:r>
          </a:p>
          <a:p>
            <a:r>
              <a:rPr lang="en-US" sz="2900" dirty="0" smtClean="0"/>
              <a:t>Reaction</a:t>
            </a:r>
          </a:p>
          <a:p>
            <a:pPr lvl="1"/>
            <a:r>
              <a:rPr lang="en-US" sz="2500" dirty="0" smtClean="0"/>
              <a:t>Many mathematicians didn’t like this kind of proof</a:t>
            </a:r>
          </a:p>
          <a:p>
            <a:pPr lvl="1"/>
            <a:r>
              <a:rPr lang="en-US" sz="2500" dirty="0" smtClean="0"/>
              <a:t>Program has been rewritten and rechecked multiple times, and so the proof is generally accepted.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Other Graph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0919" y="1370967"/>
            <a:ext cx="8306223" cy="2134234"/>
          </a:xfrm>
        </p:spPr>
        <p:txBody>
          <a:bodyPr/>
          <a:lstStyle/>
          <a:p>
            <a:r>
              <a:rPr lang="en-US" dirty="0" smtClean="0"/>
              <a:t>Sphere: same as plane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Plane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sphere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Reduce exterior edges to points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Sphere </a:t>
            </a:r>
            <a:r>
              <a:rPr lang="en-US" dirty="0" smtClean="0">
                <a:sym typeface="Wingdings" pitchFamily="2" charset="2"/>
              </a:rPr>
              <a:t> plane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Cut </a:t>
            </a:r>
            <a:r>
              <a:rPr lang="en-US" dirty="0" smtClean="0">
                <a:sym typeface="Wingdings" pitchFamily="2" charset="2"/>
              </a:rPr>
              <a:t>hole and stretch out flat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A Torus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1" y="1370967"/>
            <a:ext cx="3505200" cy="2134234"/>
          </a:xfrm>
        </p:spPr>
        <p:txBody>
          <a:bodyPr/>
          <a:lstStyle/>
          <a:p>
            <a:r>
              <a:rPr lang="en-US" dirty="0" smtClean="0"/>
              <a:t>Torus</a:t>
            </a:r>
          </a:p>
          <a:p>
            <a:pPr lvl="1"/>
            <a:r>
              <a:rPr lang="en-US" dirty="0" smtClean="0"/>
              <a:t>7 colors necessary</a:t>
            </a:r>
          </a:p>
          <a:p>
            <a:pPr lvl="2"/>
            <a:r>
              <a:rPr lang="en-US" dirty="0" smtClean="0"/>
              <a:t>7 regions, each with 6 neighbors </a:t>
            </a:r>
          </a:p>
          <a:p>
            <a:pPr lvl="1"/>
            <a:r>
              <a:rPr lang="en-US" dirty="0" smtClean="0"/>
              <a:t>Also sufficient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43400"/>
            <a:ext cx="648204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428663"/>
            <a:ext cx="5486400" cy="24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Torus: An Infinite Wallpaper Pattern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066800" y="5029200"/>
            <a:ext cx="3505200" cy="2134234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646269" cy="374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Sudoku as a Graph Coloring Problem</a:t>
            </a:r>
            <a:endParaRPr lang="en-US" dirty="0"/>
          </a:p>
        </p:txBody>
      </p:sp>
      <p:grpSp>
        <p:nvGrpSpPr>
          <p:cNvPr id="199" name="Group 198"/>
          <p:cNvGrpSpPr/>
          <p:nvPr/>
        </p:nvGrpSpPr>
        <p:grpSpPr>
          <a:xfrm>
            <a:off x="804067" y="1643062"/>
            <a:ext cx="3310733" cy="3309938"/>
            <a:chOff x="1257300" y="119062"/>
            <a:chExt cx="6615113" cy="6613525"/>
          </a:xfrm>
        </p:grpSpPr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1257300" y="119062"/>
              <a:ext cx="6615113" cy="6613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accent3"/>
                </a:solidFill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1331913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3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2036763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9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2741613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6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3522663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7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4227513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4932363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1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5711825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2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6416675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5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7121525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8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1331913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8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2036763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5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2741613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7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3522663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4227513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3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4932363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9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5711825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1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39" name="Rectangle 115"/>
            <p:cNvSpPr>
              <a:spLocks noChangeArrowheads="1"/>
            </p:cNvSpPr>
            <p:nvPr/>
          </p:nvSpPr>
          <p:spPr bwMode="auto">
            <a:xfrm>
              <a:off x="6416675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4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7121525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6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1331913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1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2036763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2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2741613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4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3522663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5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4227513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8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4932363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6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5711826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7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6416675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9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7121525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3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1331913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5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51" name="Rectangle 127"/>
            <p:cNvSpPr>
              <a:spLocks noChangeArrowheads="1"/>
            </p:cNvSpPr>
            <p:nvPr/>
          </p:nvSpPr>
          <p:spPr bwMode="auto">
            <a:xfrm>
              <a:off x="2036763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7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2741613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1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3522663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6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54" name="Rectangle 130"/>
            <p:cNvSpPr>
              <a:spLocks noChangeArrowheads="1"/>
            </p:cNvSpPr>
            <p:nvPr/>
          </p:nvSpPr>
          <p:spPr bwMode="auto">
            <a:xfrm>
              <a:off x="4227513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2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4932363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3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5711825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9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6416675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8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7121525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4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1331913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6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2036763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8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2741613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3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3522663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4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4227513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9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4932363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7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65" name="Rectangle 141"/>
            <p:cNvSpPr>
              <a:spLocks noChangeArrowheads="1"/>
            </p:cNvSpPr>
            <p:nvPr/>
          </p:nvSpPr>
          <p:spPr bwMode="auto">
            <a:xfrm>
              <a:off x="5711825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5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66" name="Rectangle 142"/>
            <p:cNvSpPr>
              <a:spLocks noChangeArrowheads="1"/>
            </p:cNvSpPr>
            <p:nvPr/>
          </p:nvSpPr>
          <p:spPr bwMode="auto">
            <a:xfrm>
              <a:off x="6416675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1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67" name="Rectangle 143"/>
            <p:cNvSpPr>
              <a:spLocks noChangeArrowheads="1"/>
            </p:cNvSpPr>
            <p:nvPr/>
          </p:nvSpPr>
          <p:spPr bwMode="auto">
            <a:xfrm>
              <a:off x="7121525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2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68" name="Rectangle 144"/>
            <p:cNvSpPr>
              <a:spLocks noChangeArrowheads="1"/>
            </p:cNvSpPr>
            <p:nvPr/>
          </p:nvSpPr>
          <p:spPr bwMode="auto">
            <a:xfrm>
              <a:off x="1331913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9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69" name="Rectangle 145"/>
            <p:cNvSpPr>
              <a:spLocks noChangeArrowheads="1"/>
            </p:cNvSpPr>
            <p:nvPr/>
          </p:nvSpPr>
          <p:spPr bwMode="auto">
            <a:xfrm>
              <a:off x="2036763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0" name="Rectangle 146"/>
            <p:cNvSpPr>
              <a:spLocks noChangeArrowheads="1"/>
            </p:cNvSpPr>
            <p:nvPr/>
          </p:nvSpPr>
          <p:spPr bwMode="auto">
            <a:xfrm>
              <a:off x="2741613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1" name="Rectangle 147"/>
            <p:cNvSpPr>
              <a:spLocks noChangeArrowheads="1"/>
            </p:cNvSpPr>
            <p:nvPr/>
          </p:nvSpPr>
          <p:spPr bwMode="auto">
            <a:xfrm>
              <a:off x="3522663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1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72" name="Rectangle 148"/>
            <p:cNvSpPr>
              <a:spLocks noChangeArrowheads="1"/>
            </p:cNvSpPr>
            <p:nvPr/>
          </p:nvSpPr>
          <p:spPr bwMode="auto">
            <a:xfrm>
              <a:off x="4227513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5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73" name="Rectangle 149"/>
            <p:cNvSpPr>
              <a:spLocks noChangeArrowheads="1"/>
            </p:cNvSpPr>
            <p:nvPr/>
          </p:nvSpPr>
          <p:spPr bwMode="auto">
            <a:xfrm>
              <a:off x="4932363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8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74" name="Rectangle 150"/>
            <p:cNvSpPr>
              <a:spLocks noChangeArrowheads="1"/>
            </p:cNvSpPr>
            <p:nvPr/>
          </p:nvSpPr>
          <p:spPr bwMode="auto">
            <a:xfrm>
              <a:off x="5711825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3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75" name="Rectangle 151"/>
            <p:cNvSpPr>
              <a:spLocks noChangeArrowheads="1"/>
            </p:cNvSpPr>
            <p:nvPr/>
          </p:nvSpPr>
          <p:spPr bwMode="auto">
            <a:xfrm>
              <a:off x="6416675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6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76" name="Rectangle 152"/>
            <p:cNvSpPr>
              <a:spLocks noChangeArrowheads="1"/>
            </p:cNvSpPr>
            <p:nvPr/>
          </p:nvSpPr>
          <p:spPr bwMode="auto">
            <a:xfrm>
              <a:off x="7121525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7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77" name="Rectangle 153"/>
            <p:cNvSpPr>
              <a:spLocks noChangeArrowheads="1"/>
            </p:cNvSpPr>
            <p:nvPr/>
          </p:nvSpPr>
          <p:spPr bwMode="auto">
            <a:xfrm>
              <a:off x="1331913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2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78" name="Rectangle 154"/>
            <p:cNvSpPr>
              <a:spLocks noChangeArrowheads="1"/>
            </p:cNvSpPr>
            <p:nvPr/>
          </p:nvSpPr>
          <p:spPr bwMode="auto">
            <a:xfrm>
              <a:off x="2036763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3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79" name="Rectangle 155"/>
            <p:cNvSpPr>
              <a:spLocks noChangeArrowheads="1"/>
            </p:cNvSpPr>
            <p:nvPr/>
          </p:nvSpPr>
          <p:spPr bwMode="auto">
            <a:xfrm>
              <a:off x="2741613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9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3522663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8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81" name="Rectangle 157"/>
            <p:cNvSpPr>
              <a:spLocks noChangeArrowheads="1"/>
            </p:cNvSpPr>
            <p:nvPr/>
          </p:nvSpPr>
          <p:spPr bwMode="auto">
            <a:xfrm>
              <a:off x="4227513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1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82" name="Rectangle 158"/>
            <p:cNvSpPr>
              <a:spLocks noChangeArrowheads="1"/>
            </p:cNvSpPr>
            <p:nvPr/>
          </p:nvSpPr>
          <p:spPr bwMode="auto">
            <a:xfrm>
              <a:off x="4932363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4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83" name="Rectangle 159"/>
            <p:cNvSpPr>
              <a:spLocks noChangeArrowheads="1"/>
            </p:cNvSpPr>
            <p:nvPr/>
          </p:nvSpPr>
          <p:spPr bwMode="auto">
            <a:xfrm>
              <a:off x="5711825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6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84" name="Rectangle 160"/>
            <p:cNvSpPr>
              <a:spLocks noChangeArrowheads="1"/>
            </p:cNvSpPr>
            <p:nvPr/>
          </p:nvSpPr>
          <p:spPr bwMode="auto">
            <a:xfrm>
              <a:off x="6416675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7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85" name="Rectangle 161"/>
            <p:cNvSpPr>
              <a:spLocks noChangeArrowheads="1"/>
            </p:cNvSpPr>
            <p:nvPr/>
          </p:nvSpPr>
          <p:spPr bwMode="auto">
            <a:xfrm>
              <a:off x="7121525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5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86" name="Rectangle 162"/>
            <p:cNvSpPr>
              <a:spLocks noChangeArrowheads="1"/>
            </p:cNvSpPr>
            <p:nvPr/>
          </p:nvSpPr>
          <p:spPr bwMode="auto">
            <a:xfrm>
              <a:off x="1331913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4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87" name="Rectangle 163"/>
            <p:cNvSpPr>
              <a:spLocks noChangeArrowheads="1"/>
            </p:cNvSpPr>
            <p:nvPr/>
          </p:nvSpPr>
          <p:spPr bwMode="auto">
            <a:xfrm>
              <a:off x="2036763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6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88" name="Rectangle 164"/>
            <p:cNvSpPr>
              <a:spLocks noChangeArrowheads="1"/>
            </p:cNvSpPr>
            <p:nvPr/>
          </p:nvSpPr>
          <p:spPr bwMode="auto">
            <a:xfrm>
              <a:off x="2741613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5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89" name="Rectangle 165"/>
            <p:cNvSpPr>
              <a:spLocks noChangeArrowheads="1"/>
            </p:cNvSpPr>
            <p:nvPr/>
          </p:nvSpPr>
          <p:spPr bwMode="auto">
            <a:xfrm>
              <a:off x="3522663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9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90" name="Rectangle 166"/>
            <p:cNvSpPr>
              <a:spLocks noChangeArrowheads="1"/>
            </p:cNvSpPr>
            <p:nvPr/>
          </p:nvSpPr>
          <p:spPr bwMode="auto">
            <a:xfrm>
              <a:off x="4227513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7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91" name="Rectangle 167"/>
            <p:cNvSpPr>
              <a:spLocks noChangeArrowheads="1"/>
            </p:cNvSpPr>
            <p:nvPr/>
          </p:nvSpPr>
          <p:spPr bwMode="auto">
            <a:xfrm>
              <a:off x="4932363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2" name="Rectangle 168"/>
            <p:cNvSpPr>
              <a:spLocks noChangeArrowheads="1"/>
            </p:cNvSpPr>
            <p:nvPr/>
          </p:nvSpPr>
          <p:spPr bwMode="auto">
            <a:xfrm>
              <a:off x="5711825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8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93" name="Rectangle 169"/>
            <p:cNvSpPr>
              <a:spLocks noChangeArrowheads="1"/>
            </p:cNvSpPr>
            <p:nvPr/>
          </p:nvSpPr>
          <p:spPr bwMode="auto">
            <a:xfrm>
              <a:off x="6416675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3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94" name="Rectangle 170"/>
            <p:cNvSpPr>
              <a:spLocks noChangeArrowheads="1"/>
            </p:cNvSpPr>
            <p:nvPr/>
          </p:nvSpPr>
          <p:spPr bwMode="auto">
            <a:xfrm>
              <a:off x="7121525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1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95" name="Rectangle 171"/>
            <p:cNvSpPr>
              <a:spLocks noChangeArrowheads="1"/>
            </p:cNvSpPr>
            <p:nvPr/>
          </p:nvSpPr>
          <p:spPr bwMode="auto">
            <a:xfrm>
              <a:off x="1331913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7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96" name="Rectangle 172"/>
            <p:cNvSpPr>
              <a:spLocks noChangeArrowheads="1"/>
            </p:cNvSpPr>
            <p:nvPr/>
          </p:nvSpPr>
          <p:spPr bwMode="auto">
            <a:xfrm>
              <a:off x="2036763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1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97" name="Rectangle 173"/>
            <p:cNvSpPr>
              <a:spLocks noChangeArrowheads="1"/>
            </p:cNvSpPr>
            <p:nvPr/>
          </p:nvSpPr>
          <p:spPr bwMode="auto">
            <a:xfrm>
              <a:off x="2741613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8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98" name="Rectangle 174"/>
            <p:cNvSpPr>
              <a:spLocks noChangeArrowheads="1"/>
            </p:cNvSpPr>
            <p:nvPr/>
          </p:nvSpPr>
          <p:spPr bwMode="auto">
            <a:xfrm>
              <a:off x="3522663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3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199" name="Rectangle 175"/>
            <p:cNvSpPr>
              <a:spLocks noChangeArrowheads="1"/>
            </p:cNvSpPr>
            <p:nvPr/>
          </p:nvSpPr>
          <p:spPr bwMode="auto">
            <a:xfrm>
              <a:off x="4227513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6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200" name="Rectangle 176"/>
            <p:cNvSpPr>
              <a:spLocks noChangeArrowheads="1"/>
            </p:cNvSpPr>
            <p:nvPr/>
          </p:nvSpPr>
          <p:spPr bwMode="auto">
            <a:xfrm>
              <a:off x="4932363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5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201" name="Rectangle 177"/>
            <p:cNvSpPr>
              <a:spLocks noChangeArrowheads="1"/>
            </p:cNvSpPr>
            <p:nvPr/>
          </p:nvSpPr>
          <p:spPr bwMode="auto">
            <a:xfrm>
              <a:off x="5711825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4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202" name="Rectangle 178"/>
            <p:cNvSpPr>
              <a:spLocks noChangeArrowheads="1"/>
            </p:cNvSpPr>
            <p:nvPr/>
          </p:nvSpPr>
          <p:spPr bwMode="auto">
            <a:xfrm>
              <a:off x="6416675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03" name="Rectangle 179"/>
            <p:cNvSpPr>
              <a:spLocks noChangeArrowheads="1"/>
            </p:cNvSpPr>
            <p:nvPr/>
          </p:nvSpPr>
          <p:spPr bwMode="auto">
            <a:xfrm>
              <a:off x="7121525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</a:rPr>
                <a:t>9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00" name="Group 197"/>
          <p:cNvGrpSpPr/>
          <p:nvPr/>
        </p:nvGrpSpPr>
        <p:grpSpPr>
          <a:xfrm>
            <a:off x="4777228" y="1653820"/>
            <a:ext cx="3299972" cy="3299180"/>
            <a:chOff x="1257300" y="119062"/>
            <a:chExt cx="6615113" cy="6613525"/>
          </a:xfrm>
        </p:grpSpPr>
        <p:sp>
          <p:nvSpPr>
            <p:cNvPr id="201" name="Rectangle 98"/>
            <p:cNvSpPr>
              <a:spLocks noChangeArrowheads="1"/>
            </p:cNvSpPr>
            <p:nvPr/>
          </p:nvSpPr>
          <p:spPr bwMode="auto">
            <a:xfrm>
              <a:off x="1257300" y="119062"/>
              <a:ext cx="6615113" cy="6613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2" name="Rectangle 99"/>
            <p:cNvSpPr>
              <a:spLocks noChangeArrowheads="1"/>
            </p:cNvSpPr>
            <p:nvPr/>
          </p:nvSpPr>
          <p:spPr bwMode="auto">
            <a:xfrm>
              <a:off x="1331913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03" name="Rectangle 100"/>
            <p:cNvSpPr>
              <a:spLocks noChangeArrowheads="1"/>
            </p:cNvSpPr>
            <p:nvPr/>
          </p:nvSpPr>
          <p:spPr bwMode="auto">
            <a:xfrm>
              <a:off x="2036763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04" name="Rectangle 101"/>
            <p:cNvSpPr>
              <a:spLocks noChangeArrowheads="1"/>
            </p:cNvSpPr>
            <p:nvPr/>
          </p:nvSpPr>
          <p:spPr bwMode="auto">
            <a:xfrm>
              <a:off x="2741613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05" name="Rectangle 102"/>
            <p:cNvSpPr>
              <a:spLocks noChangeArrowheads="1"/>
            </p:cNvSpPr>
            <p:nvPr/>
          </p:nvSpPr>
          <p:spPr bwMode="auto">
            <a:xfrm>
              <a:off x="3522663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06" name="Rectangle 103"/>
            <p:cNvSpPr>
              <a:spLocks noChangeArrowheads="1"/>
            </p:cNvSpPr>
            <p:nvPr/>
          </p:nvSpPr>
          <p:spPr bwMode="auto">
            <a:xfrm>
              <a:off x="4227513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07" name="Rectangle 104"/>
            <p:cNvSpPr>
              <a:spLocks noChangeArrowheads="1"/>
            </p:cNvSpPr>
            <p:nvPr/>
          </p:nvSpPr>
          <p:spPr bwMode="auto">
            <a:xfrm>
              <a:off x="4932363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08" name="Rectangle 105"/>
            <p:cNvSpPr>
              <a:spLocks noChangeArrowheads="1"/>
            </p:cNvSpPr>
            <p:nvPr/>
          </p:nvSpPr>
          <p:spPr bwMode="auto">
            <a:xfrm>
              <a:off x="5711825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09" name="Rectangle 106"/>
            <p:cNvSpPr>
              <a:spLocks noChangeArrowheads="1"/>
            </p:cNvSpPr>
            <p:nvPr/>
          </p:nvSpPr>
          <p:spPr bwMode="auto">
            <a:xfrm>
              <a:off x="6416675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0" name="Rectangle 107"/>
            <p:cNvSpPr>
              <a:spLocks noChangeArrowheads="1"/>
            </p:cNvSpPr>
            <p:nvPr/>
          </p:nvSpPr>
          <p:spPr bwMode="auto">
            <a:xfrm>
              <a:off x="7121525" y="1936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1" name="Rectangle 108"/>
            <p:cNvSpPr>
              <a:spLocks noChangeArrowheads="1"/>
            </p:cNvSpPr>
            <p:nvPr/>
          </p:nvSpPr>
          <p:spPr bwMode="auto">
            <a:xfrm>
              <a:off x="1331913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2" name="Rectangle 109"/>
            <p:cNvSpPr>
              <a:spLocks noChangeArrowheads="1"/>
            </p:cNvSpPr>
            <p:nvPr/>
          </p:nvSpPr>
          <p:spPr bwMode="auto">
            <a:xfrm>
              <a:off x="2036763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3" name="Rectangle 110"/>
            <p:cNvSpPr>
              <a:spLocks noChangeArrowheads="1"/>
            </p:cNvSpPr>
            <p:nvPr/>
          </p:nvSpPr>
          <p:spPr bwMode="auto">
            <a:xfrm>
              <a:off x="2741613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4" name="Rectangle 111"/>
            <p:cNvSpPr>
              <a:spLocks noChangeArrowheads="1"/>
            </p:cNvSpPr>
            <p:nvPr/>
          </p:nvSpPr>
          <p:spPr bwMode="auto">
            <a:xfrm>
              <a:off x="3522663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5" name="Rectangle 112"/>
            <p:cNvSpPr>
              <a:spLocks noChangeArrowheads="1"/>
            </p:cNvSpPr>
            <p:nvPr/>
          </p:nvSpPr>
          <p:spPr bwMode="auto">
            <a:xfrm>
              <a:off x="4227513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6" name="Rectangle 113"/>
            <p:cNvSpPr>
              <a:spLocks noChangeArrowheads="1"/>
            </p:cNvSpPr>
            <p:nvPr/>
          </p:nvSpPr>
          <p:spPr bwMode="auto">
            <a:xfrm>
              <a:off x="4932363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7" name="Rectangle 114"/>
            <p:cNvSpPr>
              <a:spLocks noChangeArrowheads="1"/>
            </p:cNvSpPr>
            <p:nvPr/>
          </p:nvSpPr>
          <p:spPr bwMode="auto">
            <a:xfrm>
              <a:off x="5711825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8" name="Rectangle 115"/>
            <p:cNvSpPr>
              <a:spLocks noChangeArrowheads="1"/>
            </p:cNvSpPr>
            <p:nvPr/>
          </p:nvSpPr>
          <p:spPr bwMode="auto">
            <a:xfrm>
              <a:off x="6416675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9" name="Rectangle 116"/>
            <p:cNvSpPr>
              <a:spLocks noChangeArrowheads="1"/>
            </p:cNvSpPr>
            <p:nvPr/>
          </p:nvSpPr>
          <p:spPr bwMode="auto">
            <a:xfrm>
              <a:off x="7121525" y="89852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0" name="Rectangle 117"/>
            <p:cNvSpPr>
              <a:spLocks noChangeArrowheads="1"/>
            </p:cNvSpPr>
            <p:nvPr/>
          </p:nvSpPr>
          <p:spPr bwMode="auto">
            <a:xfrm>
              <a:off x="1331913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1" name="Rectangle 118"/>
            <p:cNvSpPr>
              <a:spLocks noChangeArrowheads="1"/>
            </p:cNvSpPr>
            <p:nvPr/>
          </p:nvSpPr>
          <p:spPr bwMode="auto">
            <a:xfrm>
              <a:off x="2036763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2" name="Rectangle 119"/>
            <p:cNvSpPr>
              <a:spLocks noChangeArrowheads="1"/>
            </p:cNvSpPr>
            <p:nvPr/>
          </p:nvSpPr>
          <p:spPr bwMode="auto">
            <a:xfrm>
              <a:off x="2741613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3" name="Rectangle 120"/>
            <p:cNvSpPr>
              <a:spLocks noChangeArrowheads="1"/>
            </p:cNvSpPr>
            <p:nvPr/>
          </p:nvSpPr>
          <p:spPr bwMode="auto">
            <a:xfrm>
              <a:off x="3522663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4" name="Rectangle 121"/>
            <p:cNvSpPr>
              <a:spLocks noChangeArrowheads="1"/>
            </p:cNvSpPr>
            <p:nvPr/>
          </p:nvSpPr>
          <p:spPr bwMode="auto">
            <a:xfrm>
              <a:off x="4227513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5" name="Rectangle 122"/>
            <p:cNvSpPr>
              <a:spLocks noChangeArrowheads="1"/>
            </p:cNvSpPr>
            <p:nvPr/>
          </p:nvSpPr>
          <p:spPr bwMode="auto">
            <a:xfrm>
              <a:off x="4932363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6" name="Rectangle 123"/>
            <p:cNvSpPr>
              <a:spLocks noChangeArrowheads="1"/>
            </p:cNvSpPr>
            <p:nvPr/>
          </p:nvSpPr>
          <p:spPr bwMode="auto">
            <a:xfrm>
              <a:off x="5711825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7" name="Rectangle 124"/>
            <p:cNvSpPr>
              <a:spLocks noChangeArrowheads="1"/>
            </p:cNvSpPr>
            <p:nvPr/>
          </p:nvSpPr>
          <p:spPr bwMode="auto">
            <a:xfrm>
              <a:off x="6416675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8" name="Rectangle 125"/>
            <p:cNvSpPr>
              <a:spLocks noChangeArrowheads="1"/>
            </p:cNvSpPr>
            <p:nvPr/>
          </p:nvSpPr>
          <p:spPr bwMode="auto">
            <a:xfrm>
              <a:off x="7121525" y="1603375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9" name="Rectangle 126"/>
            <p:cNvSpPr>
              <a:spLocks noChangeArrowheads="1"/>
            </p:cNvSpPr>
            <p:nvPr/>
          </p:nvSpPr>
          <p:spPr bwMode="auto">
            <a:xfrm>
              <a:off x="1331913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0" name="Rectangle 127"/>
            <p:cNvSpPr>
              <a:spLocks noChangeArrowheads="1"/>
            </p:cNvSpPr>
            <p:nvPr/>
          </p:nvSpPr>
          <p:spPr bwMode="auto">
            <a:xfrm>
              <a:off x="2036763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1" name="Rectangle 128"/>
            <p:cNvSpPr>
              <a:spLocks noChangeArrowheads="1"/>
            </p:cNvSpPr>
            <p:nvPr/>
          </p:nvSpPr>
          <p:spPr bwMode="auto">
            <a:xfrm>
              <a:off x="2741613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2" name="Rectangle 129"/>
            <p:cNvSpPr>
              <a:spLocks noChangeArrowheads="1"/>
            </p:cNvSpPr>
            <p:nvPr/>
          </p:nvSpPr>
          <p:spPr bwMode="auto">
            <a:xfrm>
              <a:off x="3522663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3" name="Rectangle 130"/>
            <p:cNvSpPr>
              <a:spLocks noChangeArrowheads="1"/>
            </p:cNvSpPr>
            <p:nvPr/>
          </p:nvSpPr>
          <p:spPr bwMode="auto">
            <a:xfrm>
              <a:off x="4227513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4" name="Rectangle 131"/>
            <p:cNvSpPr>
              <a:spLocks noChangeArrowheads="1"/>
            </p:cNvSpPr>
            <p:nvPr/>
          </p:nvSpPr>
          <p:spPr bwMode="auto">
            <a:xfrm>
              <a:off x="4932363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5" name="Rectangle 132"/>
            <p:cNvSpPr>
              <a:spLocks noChangeArrowheads="1"/>
            </p:cNvSpPr>
            <p:nvPr/>
          </p:nvSpPr>
          <p:spPr bwMode="auto">
            <a:xfrm>
              <a:off x="5711825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6" name="Rectangle 133"/>
            <p:cNvSpPr>
              <a:spLocks noChangeArrowheads="1"/>
            </p:cNvSpPr>
            <p:nvPr/>
          </p:nvSpPr>
          <p:spPr bwMode="auto">
            <a:xfrm>
              <a:off x="6416675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7" name="Rectangle 134"/>
            <p:cNvSpPr>
              <a:spLocks noChangeArrowheads="1"/>
            </p:cNvSpPr>
            <p:nvPr/>
          </p:nvSpPr>
          <p:spPr bwMode="auto">
            <a:xfrm>
              <a:off x="7121525" y="23828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8" name="Rectangle 135"/>
            <p:cNvSpPr>
              <a:spLocks noChangeArrowheads="1"/>
            </p:cNvSpPr>
            <p:nvPr/>
          </p:nvSpPr>
          <p:spPr bwMode="auto">
            <a:xfrm>
              <a:off x="1331913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9" name="Rectangle 136"/>
            <p:cNvSpPr>
              <a:spLocks noChangeArrowheads="1"/>
            </p:cNvSpPr>
            <p:nvPr/>
          </p:nvSpPr>
          <p:spPr bwMode="auto">
            <a:xfrm>
              <a:off x="2036763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0" name="Rectangle 137"/>
            <p:cNvSpPr>
              <a:spLocks noChangeArrowheads="1"/>
            </p:cNvSpPr>
            <p:nvPr/>
          </p:nvSpPr>
          <p:spPr bwMode="auto">
            <a:xfrm>
              <a:off x="2741613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1" name="Rectangle 138"/>
            <p:cNvSpPr>
              <a:spLocks noChangeArrowheads="1"/>
            </p:cNvSpPr>
            <p:nvPr/>
          </p:nvSpPr>
          <p:spPr bwMode="auto">
            <a:xfrm>
              <a:off x="3522663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2" name="Rectangle 139"/>
            <p:cNvSpPr>
              <a:spLocks noChangeArrowheads="1"/>
            </p:cNvSpPr>
            <p:nvPr/>
          </p:nvSpPr>
          <p:spPr bwMode="auto">
            <a:xfrm>
              <a:off x="4227513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3" name="Rectangle 140"/>
            <p:cNvSpPr>
              <a:spLocks noChangeArrowheads="1"/>
            </p:cNvSpPr>
            <p:nvPr/>
          </p:nvSpPr>
          <p:spPr bwMode="auto">
            <a:xfrm>
              <a:off x="4932363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4" name="Rectangle 141"/>
            <p:cNvSpPr>
              <a:spLocks noChangeArrowheads="1"/>
            </p:cNvSpPr>
            <p:nvPr/>
          </p:nvSpPr>
          <p:spPr bwMode="auto">
            <a:xfrm>
              <a:off x="5711825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5" name="Rectangle 142"/>
            <p:cNvSpPr>
              <a:spLocks noChangeArrowheads="1"/>
            </p:cNvSpPr>
            <p:nvPr/>
          </p:nvSpPr>
          <p:spPr bwMode="auto">
            <a:xfrm>
              <a:off x="6416675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6" name="Rectangle 143"/>
            <p:cNvSpPr>
              <a:spLocks noChangeArrowheads="1"/>
            </p:cNvSpPr>
            <p:nvPr/>
          </p:nvSpPr>
          <p:spPr bwMode="auto">
            <a:xfrm>
              <a:off x="7121525" y="30876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7" name="Rectangle 144"/>
            <p:cNvSpPr>
              <a:spLocks noChangeArrowheads="1"/>
            </p:cNvSpPr>
            <p:nvPr/>
          </p:nvSpPr>
          <p:spPr bwMode="auto">
            <a:xfrm>
              <a:off x="1331913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8" name="Rectangle 145"/>
            <p:cNvSpPr>
              <a:spLocks noChangeArrowheads="1"/>
            </p:cNvSpPr>
            <p:nvPr/>
          </p:nvSpPr>
          <p:spPr bwMode="auto">
            <a:xfrm>
              <a:off x="2036763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9" name="Rectangle 146"/>
            <p:cNvSpPr>
              <a:spLocks noChangeArrowheads="1"/>
            </p:cNvSpPr>
            <p:nvPr/>
          </p:nvSpPr>
          <p:spPr bwMode="auto">
            <a:xfrm>
              <a:off x="2741613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0" name="Rectangle 147"/>
            <p:cNvSpPr>
              <a:spLocks noChangeArrowheads="1"/>
            </p:cNvSpPr>
            <p:nvPr/>
          </p:nvSpPr>
          <p:spPr bwMode="auto">
            <a:xfrm>
              <a:off x="3522663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1" name="Rectangle 148"/>
            <p:cNvSpPr>
              <a:spLocks noChangeArrowheads="1"/>
            </p:cNvSpPr>
            <p:nvPr/>
          </p:nvSpPr>
          <p:spPr bwMode="auto">
            <a:xfrm>
              <a:off x="4227513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2" name="Rectangle 149"/>
            <p:cNvSpPr>
              <a:spLocks noChangeArrowheads="1"/>
            </p:cNvSpPr>
            <p:nvPr/>
          </p:nvSpPr>
          <p:spPr bwMode="auto">
            <a:xfrm>
              <a:off x="4932363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3" name="Rectangle 150"/>
            <p:cNvSpPr>
              <a:spLocks noChangeArrowheads="1"/>
            </p:cNvSpPr>
            <p:nvPr/>
          </p:nvSpPr>
          <p:spPr bwMode="auto">
            <a:xfrm>
              <a:off x="5711825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4" name="Rectangle 151"/>
            <p:cNvSpPr>
              <a:spLocks noChangeArrowheads="1"/>
            </p:cNvSpPr>
            <p:nvPr/>
          </p:nvSpPr>
          <p:spPr bwMode="auto">
            <a:xfrm>
              <a:off x="6416675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5" name="Rectangle 152"/>
            <p:cNvSpPr>
              <a:spLocks noChangeArrowheads="1"/>
            </p:cNvSpPr>
            <p:nvPr/>
          </p:nvSpPr>
          <p:spPr bwMode="auto">
            <a:xfrm>
              <a:off x="7121525" y="37925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6" name="Rectangle 153"/>
            <p:cNvSpPr>
              <a:spLocks noChangeArrowheads="1"/>
            </p:cNvSpPr>
            <p:nvPr/>
          </p:nvSpPr>
          <p:spPr bwMode="auto">
            <a:xfrm>
              <a:off x="1331913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7" name="Rectangle 154"/>
            <p:cNvSpPr>
              <a:spLocks noChangeArrowheads="1"/>
            </p:cNvSpPr>
            <p:nvPr/>
          </p:nvSpPr>
          <p:spPr bwMode="auto">
            <a:xfrm>
              <a:off x="2036763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8" name="Rectangle 155"/>
            <p:cNvSpPr>
              <a:spLocks noChangeArrowheads="1"/>
            </p:cNvSpPr>
            <p:nvPr/>
          </p:nvSpPr>
          <p:spPr bwMode="auto">
            <a:xfrm>
              <a:off x="2741613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9" name="Rectangle 156"/>
            <p:cNvSpPr>
              <a:spLocks noChangeArrowheads="1"/>
            </p:cNvSpPr>
            <p:nvPr/>
          </p:nvSpPr>
          <p:spPr bwMode="auto">
            <a:xfrm>
              <a:off x="3522663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0" name="Rectangle 157"/>
            <p:cNvSpPr>
              <a:spLocks noChangeArrowheads="1"/>
            </p:cNvSpPr>
            <p:nvPr/>
          </p:nvSpPr>
          <p:spPr bwMode="auto">
            <a:xfrm>
              <a:off x="4227513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1" name="Rectangle 158"/>
            <p:cNvSpPr>
              <a:spLocks noChangeArrowheads="1"/>
            </p:cNvSpPr>
            <p:nvPr/>
          </p:nvSpPr>
          <p:spPr bwMode="auto">
            <a:xfrm>
              <a:off x="4932363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2" name="Rectangle 159"/>
            <p:cNvSpPr>
              <a:spLocks noChangeArrowheads="1"/>
            </p:cNvSpPr>
            <p:nvPr/>
          </p:nvSpPr>
          <p:spPr bwMode="auto">
            <a:xfrm>
              <a:off x="5711825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3" name="Rectangle 160"/>
            <p:cNvSpPr>
              <a:spLocks noChangeArrowheads="1"/>
            </p:cNvSpPr>
            <p:nvPr/>
          </p:nvSpPr>
          <p:spPr bwMode="auto">
            <a:xfrm>
              <a:off x="6416675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4" name="Rectangle 161"/>
            <p:cNvSpPr>
              <a:spLocks noChangeArrowheads="1"/>
            </p:cNvSpPr>
            <p:nvPr/>
          </p:nvSpPr>
          <p:spPr bwMode="auto">
            <a:xfrm>
              <a:off x="7121525" y="45735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5" name="Rectangle 162"/>
            <p:cNvSpPr>
              <a:spLocks noChangeArrowheads="1"/>
            </p:cNvSpPr>
            <p:nvPr/>
          </p:nvSpPr>
          <p:spPr bwMode="auto">
            <a:xfrm>
              <a:off x="1331913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6" name="Rectangle 163"/>
            <p:cNvSpPr>
              <a:spLocks noChangeArrowheads="1"/>
            </p:cNvSpPr>
            <p:nvPr/>
          </p:nvSpPr>
          <p:spPr bwMode="auto">
            <a:xfrm>
              <a:off x="2036763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7" name="Rectangle 164"/>
            <p:cNvSpPr>
              <a:spLocks noChangeArrowheads="1"/>
            </p:cNvSpPr>
            <p:nvPr/>
          </p:nvSpPr>
          <p:spPr bwMode="auto">
            <a:xfrm>
              <a:off x="2741613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8" name="Rectangle 165"/>
            <p:cNvSpPr>
              <a:spLocks noChangeArrowheads="1"/>
            </p:cNvSpPr>
            <p:nvPr/>
          </p:nvSpPr>
          <p:spPr bwMode="auto">
            <a:xfrm>
              <a:off x="3522663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9" name="Rectangle 166"/>
            <p:cNvSpPr>
              <a:spLocks noChangeArrowheads="1"/>
            </p:cNvSpPr>
            <p:nvPr/>
          </p:nvSpPr>
          <p:spPr bwMode="auto">
            <a:xfrm>
              <a:off x="4227513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0" name="Rectangle 167"/>
            <p:cNvSpPr>
              <a:spLocks noChangeArrowheads="1"/>
            </p:cNvSpPr>
            <p:nvPr/>
          </p:nvSpPr>
          <p:spPr bwMode="auto">
            <a:xfrm>
              <a:off x="4932363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1" name="Rectangle 168"/>
            <p:cNvSpPr>
              <a:spLocks noChangeArrowheads="1"/>
            </p:cNvSpPr>
            <p:nvPr/>
          </p:nvSpPr>
          <p:spPr bwMode="auto">
            <a:xfrm>
              <a:off x="5711825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2" name="Rectangle 169"/>
            <p:cNvSpPr>
              <a:spLocks noChangeArrowheads="1"/>
            </p:cNvSpPr>
            <p:nvPr/>
          </p:nvSpPr>
          <p:spPr bwMode="auto">
            <a:xfrm>
              <a:off x="6416675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3" name="Rectangle 170"/>
            <p:cNvSpPr>
              <a:spLocks noChangeArrowheads="1"/>
            </p:cNvSpPr>
            <p:nvPr/>
          </p:nvSpPr>
          <p:spPr bwMode="auto">
            <a:xfrm>
              <a:off x="7121525" y="527843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4" name="Rectangle 171"/>
            <p:cNvSpPr>
              <a:spLocks noChangeArrowheads="1"/>
            </p:cNvSpPr>
            <p:nvPr/>
          </p:nvSpPr>
          <p:spPr bwMode="auto">
            <a:xfrm>
              <a:off x="1331913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5" name="Rectangle 172"/>
            <p:cNvSpPr>
              <a:spLocks noChangeArrowheads="1"/>
            </p:cNvSpPr>
            <p:nvPr/>
          </p:nvSpPr>
          <p:spPr bwMode="auto">
            <a:xfrm>
              <a:off x="2036763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6" name="Rectangle 173"/>
            <p:cNvSpPr>
              <a:spLocks noChangeArrowheads="1"/>
            </p:cNvSpPr>
            <p:nvPr/>
          </p:nvSpPr>
          <p:spPr bwMode="auto">
            <a:xfrm>
              <a:off x="2741613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7" name="Rectangle 174"/>
            <p:cNvSpPr>
              <a:spLocks noChangeArrowheads="1"/>
            </p:cNvSpPr>
            <p:nvPr/>
          </p:nvSpPr>
          <p:spPr bwMode="auto">
            <a:xfrm>
              <a:off x="3522663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8" name="Rectangle 175"/>
            <p:cNvSpPr>
              <a:spLocks noChangeArrowheads="1"/>
            </p:cNvSpPr>
            <p:nvPr/>
          </p:nvSpPr>
          <p:spPr bwMode="auto">
            <a:xfrm>
              <a:off x="4227513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9" name="Rectangle 176"/>
            <p:cNvSpPr>
              <a:spLocks noChangeArrowheads="1"/>
            </p:cNvSpPr>
            <p:nvPr/>
          </p:nvSpPr>
          <p:spPr bwMode="auto">
            <a:xfrm>
              <a:off x="4932363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0" name="Rectangle 177"/>
            <p:cNvSpPr>
              <a:spLocks noChangeArrowheads="1"/>
            </p:cNvSpPr>
            <p:nvPr/>
          </p:nvSpPr>
          <p:spPr bwMode="auto">
            <a:xfrm>
              <a:off x="5711825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1" name="Rectangle 178"/>
            <p:cNvSpPr>
              <a:spLocks noChangeArrowheads="1"/>
            </p:cNvSpPr>
            <p:nvPr/>
          </p:nvSpPr>
          <p:spPr bwMode="auto">
            <a:xfrm>
              <a:off x="6416675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2" name="Rectangle 179"/>
            <p:cNvSpPr>
              <a:spLocks noChangeArrowheads="1"/>
            </p:cNvSpPr>
            <p:nvPr/>
          </p:nvSpPr>
          <p:spPr bwMode="auto">
            <a:xfrm>
              <a:off x="7121525" y="5983287"/>
              <a:ext cx="674688" cy="6746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/>
          <p:nvPr/>
        </p:nvGrpSpPr>
        <p:grpSpPr>
          <a:xfrm>
            <a:off x="1111234" y="1498600"/>
            <a:ext cx="1022365" cy="4279900"/>
            <a:chOff x="4267200" y="685800"/>
            <a:chExt cx="1295400" cy="5422900"/>
          </a:xfrm>
        </p:grpSpPr>
        <p:pic>
          <p:nvPicPr>
            <p:cNvPr id="9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7200" y="685800"/>
              <a:ext cx="608013" cy="542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" name="AutoShape 6"/>
            <p:cNvSpPr>
              <a:spLocks noChangeAspect="1" noChangeArrowheads="1" noTextEdit="1"/>
            </p:cNvSpPr>
            <p:nvPr/>
          </p:nvSpPr>
          <p:spPr bwMode="auto">
            <a:xfrm>
              <a:off x="4954587" y="685800"/>
              <a:ext cx="608013" cy="5422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00" name="Rectangle 8"/>
            <p:cNvSpPr>
              <a:spLocks noChangeArrowheads="1"/>
            </p:cNvSpPr>
            <p:nvPr/>
          </p:nvSpPr>
          <p:spPr bwMode="auto">
            <a:xfrm>
              <a:off x="4957762" y="696913"/>
              <a:ext cx="601663" cy="600075"/>
            </a:xfrm>
            <a:prstGeom prst="rect">
              <a:avLst/>
            </a:prstGeom>
            <a:solidFill>
              <a:schemeClr val="bg1"/>
            </a:solidFill>
            <a:ln w="9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4957762" y="1296988"/>
              <a:ext cx="601663" cy="600075"/>
            </a:xfrm>
            <a:prstGeom prst="rect">
              <a:avLst/>
            </a:prstGeom>
            <a:solidFill>
              <a:schemeClr val="bg1"/>
            </a:solidFill>
            <a:ln w="9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02" name="Rectangle 10"/>
            <p:cNvSpPr>
              <a:spLocks noChangeArrowheads="1"/>
            </p:cNvSpPr>
            <p:nvPr/>
          </p:nvSpPr>
          <p:spPr bwMode="auto">
            <a:xfrm>
              <a:off x="4957762" y="1897063"/>
              <a:ext cx="601663" cy="600075"/>
            </a:xfrm>
            <a:prstGeom prst="rect">
              <a:avLst/>
            </a:prstGeom>
            <a:solidFill>
              <a:schemeClr val="bg1"/>
            </a:solidFill>
            <a:ln w="9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103" name="Rectangle 11"/>
            <p:cNvSpPr>
              <a:spLocks noChangeArrowheads="1"/>
            </p:cNvSpPr>
            <p:nvPr/>
          </p:nvSpPr>
          <p:spPr bwMode="auto">
            <a:xfrm>
              <a:off x="4957762" y="2497138"/>
              <a:ext cx="601663" cy="600075"/>
            </a:xfrm>
            <a:prstGeom prst="rect">
              <a:avLst/>
            </a:prstGeom>
            <a:solidFill>
              <a:schemeClr val="bg1"/>
            </a:solidFill>
            <a:ln w="9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04" name="Rectangle 12"/>
            <p:cNvSpPr>
              <a:spLocks noChangeArrowheads="1"/>
            </p:cNvSpPr>
            <p:nvPr/>
          </p:nvSpPr>
          <p:spPr bwMode="auto">
            <a:xfrm>
              <a:off x="4957762" y="3097213"/>
              <a:ext cx="601663" cy="600075"/>
            </a:xfrm>
            <a:prstGeom prst="rect">
              <a:avLst/>
            </a:prstGeom>
            <a:solidFill>
              <a:schemeClr val="bg1"/>
            </a:solidFill>
            <a:ln w="9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  <p:sp>
          <p:nvSpPr>
            <p:cNvPr id="105" name="Rectangle 13"/>
            <p:cNvSpPr>
              <a:spLocks noChangeArrowheads="1"/>
            </p:cNvSpPr>
            <p:nvPr/>
          </p:nvSpPr>
          <p:spPr bwMode="auto">
            <a:xfrm>
              <a:off x="4957762" y="3697288"/>
              <a:ext cx="601663" cy="600075"/>
            </a:xfrm>
            <a:prstGeom prst="rect">
              <a:avLst/>
            </a:prstGeom>
            <a:solidFill>
              <a:schemeClr val="bg1"/>
            </a:solidFill>
            <a:ln w="9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06" name="Rectangle 14"/>
            <p:cNvSpPr>
              <a:spLocks noChangeArrowheads="1"/>
            </p:cNvSpPr>
            <p:nvPr/>
          </p:nvSpPr>
          <p:spPr bwMode="auto">
            <a:xfrm>
              <a:off x="4957762" y="4297363"/>
              <a:ext cx="601663" cy="600075"/>
            </a:xfrm>
            <a:prstGeom prst="rect">
              <a:avLst/>
            </a:prstGeom>
            <a:solidFill>
              <a:schemeClr val="bg1"/>
            </a:solidFill>
            <a:ln w="9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107" name="Rectangle 15"/>
            <p:cNvSpPr>
              <a:spLocks noChangeArrowheads="1"/>
            </p:cNvSpPr>
            <p:nvPr/>
          </p:nvSpPr>
          <p:spPr bwMode="auto">
            <a:xfrm>
              <a:off x="4957762" y="4897438"/>
              <a:ext cx="601663" cy="600075"/>
            </a:xfrm>
            <a:prstGeom prst="rect">
              <a:avLst/>
            </a:prstGeom>
            <a:solidFill>
              <a:schemeClr val="bg1"/>
            </a:solidFill>
            <a:ln w="9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/>
                <a:t>8</a:t>
              </a:r>
              <a:endParaRPr lang="en-US" sz="2400" dirty="0"/>
            </a:p>
          </p:txBody>
        </p:sp>
        <p:sp>
          <p:nvSpPr>
            <p:cNvPr id="108" name="Rectangle 16"/>
            <p:cNvSpPr>
              <a:spLocks noChangeArrowheads="1"/>
            </p:cNvSpPr>
            <p:nvPr/>
          </p:nvSpPr>
          <p:spPr bwMode="auto">
            <a:xfrm>
              <a:off x="4957762" y="5497513"/>
              <a:ext cx="601663" cy="600075"/>
            </a:xfrm>
            <a:prstGeom prst="rect">
              <a:avLst/>
            </a:prstGeom>
            <a:solidFill>
              <a:schemeClr val="bg1"/>
            </a:solidFill>
            <a:ln w="9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/>
                <a:t>9</a:t>
              </a:r>
              <a:endParaRPr lang="en-US" sz="2400" dirty="0"/>
            </a:p>
          </p:txBody>
        </p:sp>
      </p:grpSp>
      <p:sp>
        <p:nvSpPr>
          <p:cNvPr id="109" name="Title 1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Colors</a:t>
            </a:r>
            <a:endParaRPr lang="en-US" dirty="0"/>
          </a:p>
        </p:txBody>
      </p:sp>
      <p:grpSp>
        <p:nvGrpSpPr>
          <p:cNvPr id="3" name="Group 196"/>
          <p:cNvGrpSpPr/>
          <p:nvPr/>
        </p:nvGrpSpPr>
        <p:grpSpPr>
          <a:xfrm>
            <a:off x="3810000" y="1524000"/>
            <a:ext cx="4142782" cy="4141787"/>
            <a:chOff x="1257300" y="119062"/>
            <a:chExt cx="6615113" cy="6613525"/>
          </a:xfrm>
        </p:grpSpPr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1257300" y="119062"/>
              <a:ext cx="6615113" cy="6613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1331913" y="193675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2036763" y="193675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2741613" y="193675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3522663" y="193675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4227513" y="193675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4932363" y="193675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5711825" y="193675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6416675" y="193675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7121525" y="193675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1331913" y="898525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2036763" y="898525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2741613" y="898525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3522663" y="898525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4227513" y="898525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4932363" y="898525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5711825" y="898525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9" name="Rectangle 115"/>
            <p:cNvSpPr>
              <a:spLocks noChangeArrowheads="1"/>
            </p:cNvSpPr>
            <p:nvPr/>
          </p:nvSpPr>
          <p:spPr bwMode="auto">
            <a:xfrm>
              <a:off x="6416675" y="898525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7121525" y="898525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1331913" y="1603375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2036763" y="1603375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2741613" y="1603375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3522663" y="1603375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4227513" y="1603375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4932363" y="1603375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5711825" y="1603375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6416675" y="1603375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7121525" y="1603375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1331913" y="2382837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1" name="Rectangle 127"/>
            <p:cNvSpPr>
              <a:spLocks noChangeArrowheads="1"/>
            </p:cNvSpPr>
            <p:nvPr/>
          </p:nvSpPr>
          <p:spPr bwMode="auto">
            <a:xfrm>
              <a:off x="2036763" y="2382837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2741613" y="2382837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3522663" y="2382837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4" name="Rectangle 130"/>
            <p:cNvSpPr>
              <a:spLocks noChangeArrowheads="1"/>
            </p:cNvSpPr>
            <p:nvPr/>
          </p:nvSpPr>
          <p:spPr bwMode="auto">
            <a:xfrm>
              <a:off x="4227513" y="2382837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4932363" y="2382837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5711825" y="2382837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6416675" y="2382837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7121525" y="2382837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1331913" y="3087687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2036763" y="3087687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2741613" y="3087687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3522663" y="3087687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4227513" y="3087687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4932363" y="3087687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5" name="Rectangle 141"/>
            <p:cNvSpPr>
              <a:spLocks noChangeArrowheads="1"/>
            </p:cNvSpPr>
            <p:nvPr/>
          </p:nvSpPr>
          <p:spPr bwMode="auto">
            <a:xfrm>
              <a:off x="5711825" y="3087687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6" name="Rectangle 142"/>
            <p:cNvSpPr>
              <a:spLocks noChangeArrowheads="1"/>
            </p:cNvSpPr>
            <p:nvPr/>
          </p:nvSpPr>
          <p:spPr bwMode="auto">
            <a:xfrm>
              <a:off x="6416675" y="3087687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7" name="Rectangle 143"/>
            <p:cNvSpPr>
              <a:spLocks noChangeArrowheads="1"/>
            </p:cNvSpPr>
            <p:nvPr/>
          </p:nvSpPr>
          <p:spPr bwMode="auto">
            <a:xfrm>
              <a:off x="7121525" y="3087687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8" name="Rectangle 144"/>
            <p:cNvSpPr>
              <a:spLocks noChangeArrowheads="1"/>
            </p:cNvSpPr>
            <p:nvPr/>
          </p:nvSpPr>
          <p:spPr bwMode="auto">
            <a:xfrm>
              <a:off x="1331913" y="3792537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9" name="Rectangle 145"/>
            <p:cNvSpPr>
              <a:spLocks noChangeArrowheads="1"/>
            </p:cNvSpPr>
            <p:nvPr/>
          </p:nvSpPr>
          <p:spPr bwMode="auto">
            <a:xfrm>
              <a:off x="2036763" y="3792537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0" name="Rectangle 146"/>
            <p:cNvSpPr>
              <a:spLocks noChangeArrowheads="1"/>
            </p:cNvSpPr>
            <p:nvPr/>
          </p:nvSpPr>
          <p:spPr bwMode="auto">
            <a:xfrm>
              <a:off x="2741613" y="3792537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1" name="Rectangle 147"/>
            <p:cNvSpPr>
              <a:spLocks noChangeArrowheads="1"/>
            </p:cNvSpPr>
            <p:nvPr/>
          </p:nvSpPr>
          <p:spPr bwMode="auto">
            <a:xfrm>
              <a:off x="3522663" y="3792537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2" name="Rectangle 148"/>
            <p:cNvSpPr>
              <a:spLocks noChangeArrowheads="1"/>
            </p:cNvSpPr>
            <p:nvPr/>
          </p:nvSpPr>
          <p:spPr bwMode="auto">
            <a:xfrm>
              <a:off x="4227513" y="3792537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3" name="Rectangle 149"/>
            <p:cNvSpPr>
              <a:spLocks noChangeArrowheads="1"/>
            </p:cNvSpPr>
            <p:nvPr/>
          </p:nvSpPr>
          <p:spPr bwMode="auto">
            <a:xfrm>
              <a:off x="4932363" y="3792537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4" name="Rectangle 150"/>
            <p:cNvSpPr>
              <a:spLocks noChangeArrowheads="1"/>
            </p:cNvSpPr>
            <p:nvPr/>
          </p:nvSpPr>
          <p:spPr bwMode="auto">
            <a:xfrm>
              <a:off x="5711825" y="3792537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5" name="Rectangle 151"/>
            <p:cNvSpPr>
              <a:spLocks noChangeArrowheads="1"/>
            </p:cNvSpPr>
            <p:nvPr/>
          </p:nvSpPr>
          <p:spPr bwMode="auto">
            <a:xfrm>
              <a:off x="6416675" y="3792537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6" name="Rectangle 152"/>
            <p:cNvSpPr>
              <a:spLocks noChangeArrowheads="1"/>
            </p:cNvSpPr>
            <p:nvPr/>
          </p:nvSpPr>
          <p:spPr bwMode="auto">
            <a:xfrm>
              <a:off x="7121525" y="3792537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7" name="Rectangle 153"/>
            <p:cNvSpPr>
              <a:spLocks noChangeArrowheads="1"/>
            </p:cNvSpPr>
            <p:nvPr/>
          </p:nvSpPr>
          <p:spPr bwMode="auto">
            <a:xfrm>
              <a:off x="1331913" y="4573587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8" name="Rectangle 154"/>
            <p:cNvSpPr>
              <a:spLocks noChangeArrowheads="1"/>
            </p:cNvSpPr>
            <p:nvPr/>
          </p:nvSpPr>
          <p:spPr bwMode="auto">
            <a:xfrm>
              <a:off x="2036763" y="4573587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9" name="Rectangle 155"/>
            <p:cNvSpPr>
              <a:spLocks noChangeArrowheads="1"/>
            </p:cNvSpPr>
            <p:nvPr/>
          </p:nvSpPr>
          <p:spPr bwMode="auto">
            <a:xfrm>
              <a:off x="2741613" y="4573587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3522663" y="4573587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1" name="Rectangle 157"/>
            <p:cNvSpPr>
              <a:spLocks noChangeArrowheads="1"/>
            </p:cNvSpPr>
            <p:nvPr/>
          </p:nvSpPr>
          <p:spPr bwMode="auto">
            <a:xfrm>
              <a:off x="4227513" y="4573587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2" name="Rectangle 158"/>
            <p:cNvSpPr>
              <a:spLocks noChangeArrowheads="1"/>
            </p:cNvSpPr>
            <p:nvPr/>
          </p:nvSpPr>
          <p:spPr bwMode="auto">
            <a:xfrm>
              <a:off x="4932363" y="4573587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3" name="Rectangle 159"/>
            <p:cNvSpPr>
              <a:spLocks noChangeArrowheads="1"/>
            </p:cNvSpPr>
            <p:nvPr/>
          </p:nvSpPr>
          <p:spPr bwMode="auto">
            <a:xfrm>
              <a:off x="5711825" y="4573587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4" name="Rectangle 160"/>
            <p:cNvSpPr>
              <a:spLocks noChangeArrowheads="1"/>
            </p:cNvSpPr>
            <p:nvPr/>
          </p:nvSpPr>
          <p:spPr bwMode="auto">
            <a:xfrm>
              <a:off x="6416675" y="4573587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5" name="Rectangle 161"/>
            <p:cNvSpPr>
              <a:spLocks noChangeArrowheads="1"/>
            </p:cNvSpPr>
            <p:nvPr/>
          </p:nvSpPr>
          <p:spPr bwMode="auto">
            <a:xfrm>
              <a:off x="7121525" y="4573587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6" name="Rectangle 162"/>
            <p:cNvSpPr>
              <a:spLocks noChangeArrowheads="1"/>
            </p:cNvSpPr>
            <p:nvPr/>
          </p:nvSpPr>
          <p:spPr bwMode="auto">
            <a:xfrm>
              <a:off x="1331913" y="5278437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7" name="Rectangle 163"/>
            <p:cNvSpPr>
              <a:spLocks noChangeArrowheads="1"/>
            </p:cNvSpPr>
            <p:nvPr/>
          </p:nvSpPr>
          <p:spPr bwMode="auto">
            <a:xfrm>
              <a:off x="2036763" y="5278437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8" name="Rectangle 164"/>
            <p:cNvSpPr>
              <a:spLocks noChangeArrowheads="1"/>
            </p:cNvSpPr>
            <p:nvPr/>
          </p:nvSpPr>
          <p:spPr bwMode="auto">
            <a:xfrm>
              <a:off x="2741613" y="5278437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9" name="Rectangle 165"/>
            <p:cNvSpPr>
              <a:spLocks noChangeArrowheads="1"/>
            </p:cNvSpPr>
            <p:nvPr/>
          </p:nvSpPr>
          <p:spPr bwMode="auto">
            <a:xfrm>
              <a:off x="3522663" y="5278437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0" name="Rectangle 166"/>
            <p:cNvSpPr>
              <a:spLocks noChangeArrowheads="1"/>
            </p:cNvSpPr>
            <p:nvPr/>
          </p:nvSpPr>
          <p:spPr bwMode="auto">
            <a:xfrm>
              <a:off x="4227513" y="5278437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1" name="Rectangle 167"/>
            <p:cNvSpPr>
              <a:spLocks noChangeArrowheads="1"/>
            </p:cNvSpPr>
            <p:nvPr/>
          </p:nvSpPr>
          <p:spPr bwMode="auto">
            <a:xfrm>
              <a:off x="4932363" y="5278437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2" name="Rectangle 168"/>
            <p:cNvSpPr>
              <a:spLocks noChangeArrowheads="1"/>
            </p:cNvSpPr>
            <p:nvPr/>
          </p:nvSpPr>
          <p:spPr bwMode="auto">
            <a:xfrm>
              <a:off x="5711825" y="5278437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3" name="Rectangle 169"/>
            <p:cNvSpPr>
              <a:spLocks noChangeArrowheads="1"/>
            </p:cNvSpPr>
            <p:nvPr/>
          </p:nvSpPr>
          <p:spPr bwMode="auto">
            <a:xfrm>
              <a:off x="6416675" y="5278437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4" name="Rectangle 170"/>
            <p:cNvSpPr>
              <a:spLocks noChangeArrowheads="1"/>
            </p:cNvSpPr>
            <p:nvPr/>
          </p:nvSpPr>
          <p:spPr bwMode="auto">
            <a:xfrm>
              <a:off x="7121525" y="5278437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5" name="Rectangle 171"/>
            <p:cNvSpPr>
              <a:spLocks noChangeArrowheads="1"/>
            </p:cNvSpPr>
            <p:nvPr/>
          </p:nvSpPr>
          <p:spPr bwMode="auto">
            <a:xfrm>
              <a:off x="1331913" y="5983287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6" name="Rectangle 172"/>
            <p:cNvSpPr>
              <a:spLocks noChangeArrowheads="1"/>
            </p:cNvSpPr>
            <p:nvPr/>
          </p:nvSpPr>
          <p:spPr bwMode="auto">
            <a:xfrm>
              <a:off x="2036763" y="5983287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7" name="Rectangle 173"/>
            <p:cNvSpPr>
              <a:spLocks noChangeArrowheads="1"/>
            </p:cNvSpPr>
            <p:nvPr/>
          </p:nvSpPr>
          <p:spPr bwMode="auto">
            <a:xfrm>
              <a:off x="2741613" y="5983287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8" name="Rectangle 174"/>
            <p:cNvSpPr>
              <a:spLocks noChangeArrowheads="1"/>
            </p:cNvSpPr>
            <p:nvPr/>
          </p:nvSpPr>
          <p:spPr bwMode="auto">
            <a:xfrm>
              <a:off x="3522663" y="5983287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9" name="Rectangle 175"/>
            <p:cNvSpPr>
              <a:spLocks noChangeArrowheads="1"/>
            </p:cNvSpPr>
            <p:nvPr/>
          </p:nvSpPr>
          <p:spPr bwMode="auto">
            <a:xfrm>
              <a:off x="4227513" y="5983287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00" name="Rectangle 176"/>
            <p:cNvSpPr>
              <a:spLocks noChangeArrowheads="1"/>
            </p:cNvSpPr>
            <p:nvPr/>
          </p:nvSpPr>
          <p:spPr bwMode="auto">
            <a:xfrm>
              <a:off x="4932363" y="5983287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01" name="Rectangle 177"/>
            <p:cNvSpPr>
              <a:spLocks noChangeArrowheads="1"/>
            </p:cNvSpPr>
            <p:nvPr/>
          </p:nvSpPr>
          <p:spPr bwMode="auto">
            <a:xfrm>
              <a:off x="5711825" y="5983287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02" name="Rectangle 178"/>
            <p:cNvSpPr>
              <a:spLocks noChangeArrowheads="1"/>
            </p:cNvSpPr>
            <p:nvPr/>
          </p:nvSpPr>
          <p:spPr bwMode="auto">
            <a:xfrm>
              <a:off x="6416675" y="5983287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03" name="Rectangle 179"/>
            <p:cNvSpPr>
              <a:spLocks noChangeArrowheads="1"/>
            </p:cNvSpPr>
            <p:nvPr/>
          </p:nvSpPr>
          <p:spPr bwMode="auto">
            <a:xfrm>
              <a:off x="7121525" y="5983287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Away Numbers</a:t>
            </a:r>
            <a:endParaRPr lang="en-US" dirty="0"/>
          </a:p>
        </p:txBody>
      </p:sp>
      <p:grpSp>
        <p:nvGrpSpPr>
          <p:cNvPr id="3" name="Group 196"/>
          <p:cNvGrpSpPr/>
          <p:nvPr/>
        </p:nvGrpSpPr>
        <p:grpSpPr>
          <a:xfrm>
            <a:off x="304800" y="1295400"/>
            <a:ext cx="4142782" cy="4141787"/>
            <a:chOff x="1257300" y="119062"/>
            <a:chExt cx="6615113" cy="6613525"/>
          </a:xfrm>
        </p:grpSpPr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1257300" y="119062"/>
              <a:ext cx="6615113" cy="6613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1331913" y="193675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2036763" y="193675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2741613" y="193675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3522663" y="193675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4227513" y="193675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4932363" y="193675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5711825" y="193675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6416675" y="193675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7121525" y="193675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1331913" y="898525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2036763" y="898525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2741613" y="898525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3522663" y="898525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4227513" y="898525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4932363" y="898525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5711825" y="898525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39" name="Rectangle 115"/>
            <p:cNvSpPr>
              <a:spLocks noChangeArrowheads="1"/>
            </p:cNvSpPr>
            <p:nvPr/>
          </p:nvSpPr>
          <p:spPr bwMode="auto">
            <a:xfrm>
              <a:off x="6416675" y="898525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7121525" y="898525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1331913" y="1603375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2036763" y="1603375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2741613" y="1603375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3522663" y="1603375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4227513" y="1603375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4932363" y="1603375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5711825" y="1603375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6416675" y="1603375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7121525" y="1603375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1331913" y="2382837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1" name="Rectangle 127"/>
            <p:cNvSpPr>
              <a:spLocks noChangeArrowheads="1"/>
            </p:cNvSpPr>
            <p:nvPr/>
          </p:nvSpPr>
          <p:spPr bwMode="auto">
            <a:xfrm>
              <a:off x="2036763" y="2382837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2741613" y="2382837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3522663" y="2382837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4" name="Rectangle 130"/>
            <p:cNvSpPr>
              <a:spLocks noChangeArrowheads="1"/>
            </p:cNvSpPr>
            <p:nvPr/>
          </p:nvSpPr>
          <p:spPr bwMode="auto">
            <a:xfrm>
              <a:off x="4227513" y="2382837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4932363" y="2382837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5711825" y="2382837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6416675" y="2382837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7121525" y="2382837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1331913" y="3087687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2036763" y="3087687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2741613" y="3087687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3522663" y="3087687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4227513" y="3087687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4932363" y="3087687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5" name="Rectangle 141"/>
            <p:cNvSpPr>
              <a:spLocks noChangeArrowheads="1"/>
            </p:cNvSpPr>
            <p:nvPr/>
          </p:nvSpPr>
          <p:spPr bwMode="auto">
            <a:xfrm>
              <a:off x="5711825" y="3087687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6" name="Rectangle 142"/>
            <p:cNvSpPr>
              <a:spLocks noChangeArrowheads="1"/>
            </p:cNvSpPr>
            <p:nvPr/>
          </p:nvSpPr>
          <p:spPr bwMode="auto">
            <a:xfrm>
              <a:off x="6416675" y="3087687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7" name="Rectangle 143"/>
            <p:cNvSpPr>
              <a:spLocks noChangeArrowheads="1"/>
            </p:cNvSpPr>
            <p:nvPr/>
          </p:nvSpPr>
          <p:spPr bwMode="auto">
            <a:xfrm>
              <a:off x="7121525" y="3087687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8" name="Rectangle 144"/>
            <p:cNvSpPr>
              <a:spLocks noChangeArrowheads="1"/>
            </p:cNvSpPr>
            <p:nvPr/>
          </p:nvSpPr>
          <p:spPr bwMode="auto">
            <a:xfrm>
              <a:off x="1331913" y="3792537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69" name="Rectangle 145"/>
            <p:cNvSpPr>
              <a:spLocks noChangeArrowheads="1"/>
            </p:cNvSpPr>
            <p:nvPr/>
          </p:nvSpPr>
          <p:spPr bwMode="auto">
            <a:xfrm>
              <a:off x="2036763" y="3792537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0" name="Rectangle 146"/>
            <p:cNvSpPr>
              <a:spLocks noChangeArrowheads="1"/>
            </p:cNvSpPr>
            <p:nvPr/>
          </p:nvSpPr>
          <p:spPr bwMode="auto">
            <a:xfrm>
              <a:off x="2741613" y="3792537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1" name="Rectangle 147"/>
            <p:cNvSpPr>
              <a:spLocks noChangeArrowheads="1"/>
            </p:cNvSpPr>
            <p:nvPr/>
          </p:nvSpPr>
          <p:spPr bwMode="auto">
            <a:xfrm>
              <a:off x="3522663" y="3792537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2" name="Rectangle 148"/>
            <p:cNvSpPr>
              <a:spLocks noChangeArrowheads="1"/>
            </p:cNvSpPr>
            <p:nvPr/>
          </p:nvSpPr>
          <p:spPr bwMode="auto">
            <a:xfrm>
              <a:off x="4227513" y="3792537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3" name="Rectangle 149"/>
            <p:cNvSpPr>
              <a:spLocks noChangeArrowheads="1"/>
            </p:cNvSpPr>
            <p:nvPr/>
          </p:nvSpPr>
          <p:spPr bwMode="auto">
            <a:xfrm>
              <a:off x="4932363" y="3792537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4" name="Rectangle 150"/>
            <p:cNvSpPr>
              <a:spLocks noChangeArrowheads="1"/>
            </p:cNvSpPr>
            <p:nvPr/>
          </p:nvSpPr>
          <p:spPr bwMode="auto">
            <a:xfrm>
              <a:off x="5711825" y="3792537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5" name="Rectangle 151"/>
            <p:cNvSpPr>
              <a:spLocks noChangeArrowheads="1"/>
            </p:cNvSpPr>
            <p:nvPr/>
          </p:nvSpPr>
          <p:spPr bwMode="auto">
            <a:xfrm>
              <a:off x="6416675" y="3792537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6" name="Rectangle 152"/>
            <p:cNvSpPr>
              <a:spLocks noChangeArrowheads="1"/>
            </p:cNvSpPr>
            <p:nvPr/>
          </p:nvSpPr>
          <p:spPr bwMode="auto">
            <a:xfrm>
              <a:off x="7121525" y="3792537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7" name="Rectangle 153"/>
            <p:cNvSpPr>
              <a:spLocks noChangeArrowheads="1"/>
            </p:cNvSpPr>
            <p:nvPr/>
          </p:nvSpPr>
          <p:spPr bwMode="auto">
            <a:xfrm>
              <a:off x="1331913" y="4573587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8" name="Rectangle 154"/>
            <p:cNvSpPr>
              <a:spLocks noChangeArrowheads="1"/>
            </p:cNvSpPr>
            <p:nvPr/>
          </p:nvSpPr>
          <p:spPr bwMode="auto">
            <a:xfrm>
              <a:off x="2036763" y="4573587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79" name="Rectangle 155"/>
            <p:cNvSpPr>
              <a:spLocks noChangeArrowheads="1"/>
            </p:cNvSpPr>
            <p:nvPr/>
          </p:nvSpPr>
          <p:spPr bwMode="auto">
            <a:xfrm>
              <a:off x="2741613" y="4573587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3522663" y="4573587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1" name="Rectangle 157"/>
            <p:cNvSpPr>
              <a:spLocks noChangeArrowheads="1"/>
            </p:cNvSpPr>
            <p:nvPr/>
          </p:nvSpPr>
          <p:spPr bwMode="auto">
            <a:xfrm>
              <a:off x="4227513" y="4573587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2" name="Rectangle 158"/>
            <p:cNvSpPr>
              <a:spLocks noChangeArrowheads="1"/>
            </p:cNvSpPr>
            <p:nvPr/>
          </p:nvSpPr>
          <p:spPr bwMode="auto">
            <a:xfrm>
              <a:off x="4932363" y="4573587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3" name="Rectangle 159"/>
            <p:cNvSpPr>
              <a:spLocks noChangeArrowheads="1"/>
            </p:cNvSpPr>
            <p:nvPr/>
          </p:nvSpPr>
          <p:spPr bwMode="auto">
            <a:xfrm>
              <a:off x="5711825" y="4573587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4" name="Rectangle 160"/>
            <p:cNvSpPr>
              <a:spLocks noChangeArrowheads="1"/>
            </p:cNvSpPr>
            <p:nvPr/>
          </p:nvSpPr>
          <p:spPr bwMode="auto">
            <a:xfrm>
              <a:off x="6416675" y="4573587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5" name="Rectangle 161"/>
            <p:cNvSpPr>
              <a:spLocks noChangeArrowheads="1"/>
            </p:cNvSpPr>
            <p:nvPr/>
          </p:nvSpPr>
          <p:spPr bwMode="auto">
            <a:xfrm>
              <a:off x="7121525" y="4573587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6" name="Rectangle 162"/>
            <p:cNvSpPr>
              <a:spLocks noChangeArrowheads="1"/>
            </p:cNvSpPr>
            <p:nvPr/>
          </p:nvSpPr>
          <p:spPr bwMode="auto">
            <a:xfrm>
              <a:off x="1331913" y="5278437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7" name="Rectangle 163"/>
            <p:cNvSpPr>
              <a:spLocks noChangeArrowheads="1"/>
            </p:cNvSpPr>
            <p:nvPr/>
          </p:nvSpPr>
          <p:spPr bwMode="auto">
            <a:xfrm>
              <a:off x="2036763" y="5278437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8" name="Rectangle 164"/>
            <p:cNvSpPr>
              <a:spLocks noChangeArrowheads="1"/>
            </p:cNvSpPr>
            <p:nvPr/>
          </p:nvSpPr>
          <p:spPr bwMode="auto">
            <a:xfrm>
              <a:off x="2741613" y="5278437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89" name="Rectangle 165"/>
            <p:cNvSpPr>
              <a:spLocks noChangeArrowheads="1"/>
            </p:cNvSpPr>
            <p:nvPr/>
          </p:nvSpPr>
          <p:spPr bwMode="auto">
            <a:xfrm>
              <a:off x="3522663" y="5278437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0" name="Rectangle 166"/>
            <p:cNvSpPr>
              <a:spLocks noChangeArrowheads="1"/>
            </p:cNvSpPr>
            <p:nvPr/>
          </p:nvSpPr>
          <p:spPr bwMode="auto">
            <a:xfrm>
              <a:off x="4227513" y="5278437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1" name="Rectangle 167"/>
            <p:cNvSpPr>
              <a:spLocks noChangeArrowheads="1"/>
            </p:cNvSpPr>
            <p:nvPr/>
          </p:nvSpPr>
          <p:spPr bwMode="auto">
            <a:xfrm>
              <a:off x="4932363" y="5278437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2" name="Rectangle 168"/>
            <p:cNvSpPr>
              <a:spLocks noChangeArrowheads="1"/>
            </p:cNvSpPr>
            <p:nvPr/>
          </p:nvSpPr>
          <p:spPr bwMode="auto">
            <a:xfrm>
              <a:off x="5711825" y="5278437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3" name="Rectangle 169"/>
            <p:cNvSpPr>
              <a:spLocks noChangeArrowheads="1"/>
            </p:cNvSpPr>
            <p:nvPr/>
          </p:nvSpPr>
          <p:spPr bwMode="auto">
            <a:xfrm>
              <a:off x="6416675" y="5278437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4" name="Rectangle 170"/>
            <p:cNvSpPr>
              <a:spLocks noChangeArrowheads="1"/>
            </p:cNvSpPr>
            <p:nvPr/>
          </p:nvSpPr>
          <p:spPr bwMode="auto">
            <a:xfrm>
              <a:off x="7121525" y="5278437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5" name="Rectangle 171"/>
            <p:cNvSpPr>
              <a:spLocks noChangeArrowheads="1"/>
            </p:cNvSpPr>
            <p:nvPr/>
          </p:nvSpPr>
          <p:spPr bwMode="auto">
            <a:xfrm>
              <a:off x="1331913" y="5983287"/>
              <a:ext cx="674688" cy="674688"/>
            </a:xfrm>
            <a:prstGeom prst="rect">
              <a:avLst/>
            </a:prstGeom>
            <a:solidFill>
              <a:srgbClr val="00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6" name="Rectangle 172"/>
            <p:cNvSpPr>
              <a:spLocks noChangeArrowheads="1"/>
            </p:cNvSpPr>
            <p:nvPr/>
          </p:nvSpPr>
          <p:spPr bwMode="auto">
            <a:xfrm>
              <a:off x="2036763" y="5983287"/>
              <a:ext cx="674688" cy="674688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7" name="Rectangle 173"/>
            <p:cNvSpPr>
              <a:spLocks noChangeArrowheads="1"/>
            </p:cNvSpPr>
            <p:nvPr/>
          </p:nvSpPr>
          <p:spPr bwMode="auto">
            <a:xfrm>
              <a:off x="2741613" y="5983287"/>
              <a:ext cx="674688" cy="674688"/>
            </a:xfrm>
            <a:prstGeom prst="rect">
              <a:avLst/>
            </a:prstGeom>
            <a:solidFill>
              <a:srgbClr val="9100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8" name="Rectangle 174"/>
            <p:cNvSpPr>
              <a:spLocks noChangeArrowheads="1"/>
            </p:cNvSpPr>
            <p:nvPr/>
          </p:nvSpPr>
          <p:spPr bwMode="auto">
            <a:xfrm>
              <a:off x="3522663" y="5983287"/>
              <a:ext cx="674688" cy="674688"/>
            </a:xfrm>
            <a:prstGeom prst="rect">
              <a:avLst/>
            </a:prstGeom>
            <a:solidFill>
              <a:srgbClr val="91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9" name="Rectangle 175"/>
            <p:cNvSpPr>
              <a:spLocks noChangeArrowheads="1"/>
            </p:cNvSpPr>
            <p:nvPr/>
          </p:nvSpPr>
          <p:spPr bwMode="auto">
            <a:xfrm>
              <a:off x="4227513" y="5983287"/>
              <a:ext cx="674688" cy="674688"/>
            </a:xfrm>
            <a:prstGeom prst="rect">
              <a:avLst/>
            </a:prstGeom>
            <a:solidFill>
              <a:srgbClr val="0091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00" name="Rectangle 176"/>
            <p:cNvSpPr>
              <a:spLocks noChangeArrowheads="1"/>
            </p:cNvSpPr>
            <p:nvPr/>
          </p:nvSpPr>
          <p:spPr bwMode="auto">
            <a:xfrm>
              <a:off x="4932363" y="5983287"/>
              <a:ext cx="674688" cy="674688"/>
            </a:xfrm>
            <a:prstGeom prst="rect">
              <a:avLst/>
            </a:prstGeom>
            <a:solidFill>
              <a:srgbClr val="00D9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5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01" name="Rectangle 177"/>
            <p:cNvSpPr>
              <a:spLocks noChangeArrowheads="1"/>
            </p:cNvSpPr>
            <p:nvPr/>
          </p:nvSpPr>
          <p:spPr bwMode="auto">
            <a:xfrm>
              <a:off x="5711825" y="5983287"/>
              <a:ext cx="674688" cy="674688"/>
            </a:xfrm>
            <a:prstGeom prst="rect">
              <a:avLst/>
            </a:prstGeom>
            <a:solidFill>
              <a:srgbClr val="00D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02" name="Rectangle 178"/>
            <p:cNvSpPr>
              <a:spLocks noChangeArrowheads="1"/>
            </p:cNvSpPr>
            <p:nvPr/>
          </p:nvSpPr>
          <p:spPr bwMode="auto">
            <a:xfrm>
              <a:off x="6416675" y="5983287"/>
              <a:ext cx="674688" cy="674688"/>
            </a:xfrm>
            <a:prstGeom prst="rect">
              <a:avLst/>
            </a:prstGeom>
            <a:solidFill>
              <a:srgbClr val="D991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03" name="Rectangle 179"/>
            <p:cNvSpPr>
              <a:spLocks noChangeArrowheads="1"/>
            </p:cNvSpPr>
            <p:nvPr/>
          </p:nvSpPr>
          <p:spPr bwMode="auto">
            <a:xfrm>
              <a:off x="7121525" y="5983287"/>
              <a:ext cx="674688" cy="674688"/>
            </a:xfrm>
            <a:prstGeom prst="rect">
              <a:avLst/>
            </a:prstGeom>
            <a:solidFill>
              <a:srgbClr val="D900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9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10" name="Picture 109" descr="image00002.png"/>
          <p:cNvPicPr>
            <a:picLocks noChangeAspect="1"/>
          </p:cNvPicPr>
          <p:nvPr/>
        </p:nvPicPr>
        <p:blipFill>
          <a:blip r:embed="rId2"/>
          <a:srcRect l="14706" r="14706"/>
          <a:stretch>
            <a:fillRect/>
          </a:stretch>
        </p:blipFill>
        <p:spPr>
          <a:xfrm>
            <a:off x="4724400" y="1295400"/>
            <a:ext cx="3962400" cy="42100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5334000" y="2057400"/>
            <a:ext cx="533400" cy="2743994"/>
            <a:chOff x="5334000" y="2057400"/>
            <a:chExt cx="533400" cy="2743994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69" name="Arc 68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Arc 70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Structure of Sudoku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914400" y="1600200"/>
            <a:ext cx="3657600" cy="3657600"/>
            <a:chOff x="914400" y="1600200"/>
            <a:chExt cx="3657600" cy="3657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9144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8288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7432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576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144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288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7432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6576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144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288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7432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6576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9144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8288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7432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6576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914400" y="1600200"/>
              <a:ext cx="3657600" cy="3657600"/>
              <a:chOff x="914400" y="1600200"/>
              <a:chExt cx="3657600" cy="36576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914400" y="16002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743200" y="16002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914400" y="34290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743200" y="34290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935540" y="5410200"/>
            <a:ext cx="163378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 X </a:t>
            </a:r>
            <a:r>
              <a:rPr lang="en-US" dirty="0" smtClean="0"/>
              <a:t>4 Sudoku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6248400" y="2057400"/>
            <a:ext cx="533400" cy="2743994"/>
            <a:chOff x="5334000" y="2057400"/>
            <a:chExt cx="533400" cy="2743994"/>
          </a:xfrm>
        </p:grpSpPr>
        <p:cxnSp>
          <p:nvCxnSpPr>
            <p:cNvPr id="75" name="Straight Connector 74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78" name="Arc 77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Arc 78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Arc 79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162800" y="2057400"/>
            <a:ext cx="533400" cy="2743994"/>
            <a:chOff x="5334000" y="2057400"/>
            <a:chExt cx="533400" cy="2743994"/>
          </a:xfrm>
        </p:grpSpPr>
        <p:cxnSp>
          <p:nvCxnSpPr>
            <p:cNvPr id="89" name="Straight Connector 88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92" name="Arc 91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Arc 92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Arc 93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077200" y="2057400"/>
            <a:ext cx="533400" cy="2743994"/>
            <a:chOff x="5334000" y="2057400"/>
            <a:chExt cx="533400" cy="2743994"/>
          </a:xfrm>
        </p:grpSpPr>
        <p:cxnSp>
          <p:nvCxnSpPr>
            <p:cNvPr id="96" name="Straight Connector 95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99" name="Arc 98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Arc 99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Arc 100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486400" y="1981200"/>
            <a:ext cx="2971800" cy="2971800"/>
            <a:chOff x="914400" y="2286000"/>
            <a:chExt cx="2971800" cy="2971800"/>
          </a:xfrm>
        </p:grpSpPr>
        <p:sp>
          <p:nvSpPr>
            <p:cNvPr id="43" name="Oval 42"/>
            <p:cNvSpPr/>
            <p:nvPr/>
          </p:nvSpPr>
          <p:spPr bwMode="auto">
            <a:xfrm>
              <a:off x="36576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7432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8288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9144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6576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7432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18288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9144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6576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7432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8288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9144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6576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7432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8288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9144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791200" y="5410200"/>
            <a:ext cx="23519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 constraints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2"/>
          <p:cNvGrpSpPr/>
          <p:nvPr/>
        </p:nvGrpSpPr>
        <p:grpSpPr>
          <a:xfrm rot="5400000">
            <a:off x="6744097" y="723503"/>
            <a:ext cx="533400" cy="2743994"/>
            <a:chOff x="5334000" y="2057400"/>
            <a:chExt cx="533400" cy="2743994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69" name="Arc 68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Arc 70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Structure of Sudoku</a:t>
            </a:r>
            <a:endParaRPr lang="en-US" dirty="0"/>
          </a:p>
        </p:txBody>
      </p:sp>
      <p:grpSp>
        <p:nvGrpSpPr>
          <p:cNvPr id="4" name="Group 41"/>
          <p:cNvGrpSpPr/>
          <p:nvPr/>
        </p:nvGrpSpPr>
        <p:grpSpPr>
          <a:xfrm>
            <a:off x="914400" y="1600200"/>
            <a:ext cx="3657600" cy="3657600"/>
            <a:chOff x="914400" y="1600200"/>
            <a:chExt cx="3657600" cy="3657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9144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8288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7432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576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144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288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7432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6576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144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288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7432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6576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9144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8288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7432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6576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grpSp>
          <p:nvGrpSpPr>
            <p:cNvPr id="5" name="Group 40"/>
            <p:cNvGrpSpPr/>
            <p:nvPr/>
          </p:nvGrpSpPr>
          <p:grpSpPr>
            <a:xfrm>
              <a:off x="914400" y="1600200"/>
              <a:ext cx="3657600" cy="3657600"/>
              <a:chOff x="914400" y="1600200"/>
              <a:chExt cx="3657600" cy="36576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914400" y="16002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743200" y="16002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914400" y="34290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743200" y="34290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935540" y="5410200"/>
            <a:ext cx="163378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 X </a:t>
            </a:r>
            <a:r>
              <a:rPr lang="en-US" dirty="0" smtClean="0"/>
              <a:t>4 Sudoku</a:t>
            </a:r>
            <a:endParaRPr lang="en-US" dirty="0"/>
          </a:p>
        </p:txBody>
      </p:sp>
      <p:grpSp>
        <p:nvGrpSpPr>
          <p:cNvPr id="7" name="Group 73"/>
          <p:cNvGrpSpPr/>
          <p:nvPr/>
        </p:nvGrpSpPr>
        <p:grpSpPr>
          <a:xfrm rot="5400000">
            <a:off x="6744097" y="1637903"/>
            <a:ext cx="533400" cy="2743994"/>
            <a:chOff x="5334000" y="2057400"/>
            <a:chExt cx="533400" cy="2743994"/>
          </a:xfrm>
        </p:grpSpPr>
        <p:cxnSp>
          <p:nvCxnSpPr>
            <p:cNvPr id="75" name="Straight Connector 74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78" name="Arc 77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Arc 78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Arc 79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87"/>
          <p:cNvGrpSpPr/>
          <p:nvPr/>
        </p:nvGrpSpPr>
        <p:grpSpPr>
          <a:xfrm rot="5400000">
            <a:off x="6744097" y="2552303"/>
            <a:ext cx="533400" cy="2743994"/>
            <a:chOff x="5334000" y="2057400"/>
            <a:chExt cx="533400" cy="2743994"/>
          </a:xfrm>
        </p:grpSpPr>
        <p:cxnSp>
          <p:nvCxnSpPr>
            <p:cNvPr id="89" name="Straight Connector 88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92" name="Arc 91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Arc 92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Arc 93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94"/>
          <p:cNvGrpSpPr/>
          <p:nvPr/>
        </p:nvGrpSpPr>
        <p:grpSpPr>
          <a:xfrm rot="5400000">
            <a:off x="6744097" y="3466703"/>
            <a:ext cx="533400" cy="2743994"/>
            <a:chOff x="5334000" y="2057400"/>
            <a:chExt cx="533400" cy="2743994"/>
          </a:xfrm>
        </p:grpSpPr>
        <p:cxnSp>
          <p:nvCxnSpPr>
            <p:cNvPr id="96" name="Straight Connector 95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99" name="Arc 98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Arc 99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Arc 100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5486400" y="1981200"/>
            <a:ext cx="2971800" cy="2971800"/>
            <a:chOff x="914400" y="2286000"/>
            <a:chExt cx="2971800" cy="2971800"/>
          </a:xfrm>
        </p:grpSpPr>
        <p:sp>
          <p:nvSpPr>
            <p:cNvPr id="43" name="Oval 42"/>
            <p:cNvSpPr/>
            <p:nvPr/>
          </p:nvSpPr>
          <p:spPr bwMode="auto">
            <a:xfrm>
              <a:off x="36576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7432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8288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9144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6576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7432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18288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9144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6576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7432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8288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9144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6576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7432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8288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9144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791200" y="5410200"/>
            <a:ext cx="198003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Row constraints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MacGregor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0919" y="1370966"/>
            <a:ext cx="4433482" cy="2134235"/>
          </a:xfrm>
        </p:spPr>
        <p:txBody>
          <a:bodyPr/>
          <a:lstStyle/>
          <a:p>
            <a:r>
              <a:rPr lang="en-US" dirty="0" smtClean="0"/>
              <a:t>Scientific American, April 1975</a:t>
            </a:r>
          </a:p>
          <a:p>
            <a:pPr lvl="1"/>
            <a:r>
              <a:rPr lang="en-US" dirty="0" smtClean="0"/>
              <a:t>Said to be proof that some planar graphs could not be colored with just 4 colors</a:t>
            </a:r>
          </a:p>
          <a:p>
            <a:pPr lvl="1"/>
            <a:r>
              <a:rPr lang="en-US" dirty="0" smtClean="0"/>
              <a:t>An April-fool’s joke, but still difficult to solve by hand</a:t>
            </a:r>
            <a:endParaRPr lang="en-US" dirty="0"/>
          </a:p>
        </p:txBody>
      </p:sp>
      <p:pic>
        <p:nvPicPr>
          <p:cNvPr id="6" name="Content Placeholder 3" descr="macgregor-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1" y="1447801"/>
            <a:ext cx="4123043" cy="431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7391400" y="2057400"/>
            <a:ext cx="953294" cy="916782"/>
            <a:chOff x="5562600" y="2207418"/>
            <a:chExt cx="953294" cy="916782"/>
          </a:xfrm>
        </p:grpSpPr>
        <p:cxnSp>
          <p:nvCxnSpPr>
            <p:cNvPr id="104" name="Straight Connector 103"/>
            <p:cNvCxnSpPr/>
            <p:nvPr/>
          </p:nvCxnSpPr>
          <p:spPr bwMode="auto">
            <a:xfrm rot="5400000">
              <a:off x="5143500" y="2663824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5601494" y="3122612"/>
              <a:ext cx="913606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rot="5400000">
              <a:off x="6057900" y="2665412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5562600" y="2208212"/>
              <a:ext cx="9525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16200000" flipH="1">
              <a:off x="5600700" y="2208212"/>
              <a:ext cx="914400" cy="914400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 flipH="1" flipV="1">
              <a:off x="5600303" y="2208609"/>
              <a:ext cx="914400" cy="913606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grpSp>
        <p:nvGrpSpPr>
          <p:cNvPr id="95" name="Group 94"/>
          <p:cNvGrpSpPr/>
          <p:nvPr/>
        </p:nvGrpSpPr>
        <p:grpSpPr>
          <a:xfrm>
            <a:off x="5562600" y="2057400"/>
            <a:ext cx="953294" cy="916782"/>
            <a:chOff x="5562600" y="2207418"/>
            <a:chExt cx="953294" cy="916782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5400000">
              <a:off x="5143500" y="2663824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5601494" y="3122612"/>
              <a:ext cx="913606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6057900" y="2665412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562600" y="2208212"/>
              <a:ext cx="9525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rot="16200000" flipH="1">
              <a:off x="5600700" y="2208212"/>
              <a:ext cx="914400" cy="914400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5400000" flipH="1" flipV="1">
              <a:off x="5600303" y="2208609"/>
              <a:ext cx="914400" cy="913606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grpSp>
        <p:nvGrpSpPr>
          <p:cNvPr id="117" name="Group 116"/>
          <p:cNvGrpSpPr/>
          <p:nvPr/>
        </p:nvGrpSpPr>
        <p:grpSpPr>
          <a:xfrm>
            <a:off x="5562600" y="3883818"/>
            <a:ext cx="953294" cy="916782"/>
            <a:chOff x="5562600" y="2207418"/>
            <a:chExt cx="953294" cy="916782"/>
          </a:xfrm>
        </p:grpSpPr>
        <p:cxnSp>
          <p:nvCxnSpPr>
            <p:cNvPr id="118" name="Straight Connector 117"/>
            <p:cNvCxnSpPr/>
            <p:nvPr/>
          </p:nvCxnSpPr>
          <p:spPr bwMode="auto">
            <a:xfrm rot="5400000">
              <a:off x="5143500" y="2663824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5601494" y="3122612"/>
              <a:ext cx="913606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rot="5400000">
              <a:off x="6057900" y="2665412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5562600" y="2208212"/>
              <a:ext cx="9525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 rot="16200000" flipH="1">
              <a:off x="5600700" y="2208212"/>
              <a:ext cx="914400" cy="914400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 rot="5400000" flipH="1" flipV="1">
              <a:off x="5600303" y="2208609"/>
              <a:ext cx="914400" cy="913606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grpSp>
        <p:nvGrpSpPr>
          <p:cNvPr id="124" name="Group 123"/>
          <p:cNvGrpSpPr/>
          <p:nvPr/>
        </p:nvGrpSpPr>
        <p:grpSpPr>
          <a:xfrm>
            <a:off x="7391400" y="3886200"/>
            <a:ext cx="953294" cy="916782"/>
            <a:chOff x="5562600" y="2207418"/>
            <a:chExt cx="953294" cy="916782"/>
          </a:xfrm>
        </p:grpSpPr>
        <p:cxnSp>
          <p:nvCxnSpPr>
            <p:cNvPr id="125" name="Straight Connector 124"/>
            <p:cNvCxnSpPr/>
            <p:nvPr/>
          </p:nvCxnSpPr>
          <p:spPr bwMode="auto">
            <a:xfrm rot="5400000">
              <a:off x="5143500" y="2663824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5601494" y="3122612"/>
              <a:ext cx="913606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rot="5400000">
              <a:off x="6057900" y="2665412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5562600" y="2208212"/>
              <a:ext cx="9525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16200000" flipH="1">
              <a:off x="5600700" y="2208212"/>
              <a:ext cx="914400" cy="914400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5400000" flipH="1" flipV="1">
              <a:off x="5600303" y="2208609"/>
              <a:ext cx="914400" cy="913606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Structure of Sudoku</a:t>
            </a:r>
            <a:endParaRPr lang="en-US" dirty="0"/>
          </a:p>
        </p:txBody>
      </p:sp>
      <p:grpSp>
        <p:nvGrpSpPr>
          <p:cNvPr id="4" name="Group 41"/>
          <p:cNvGrpSpPr/>
          <p:nvPr/>
        </p:nvGrpSpPr>
        <p:grpSpPr>
          <a:xfrm>
            <a:off x="914400" y="1600200"/>
            <a:ext cx="3657600" cy="3657600"/>
            <a:chOff x="914400" y="1600200"/>
            <a:chExt cx="3657600" cy="3657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9144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8288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7432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576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144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288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7432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6576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144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288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7432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6576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9144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8288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7432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6576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grpSp>
          <p:nvGrpSpPr>
            <p:cNvPr id="5" name="Group 40"/>
            <p:cNvGrpSpPr/>
            <p:nvPr/>
          </p:nvGrpSpPr>
          <p:grpSpPr>
            <a:xfrm>
              <a:off x="914400" y="1600200"/>
              <a:ext cx="3657600" cy="3657600"/>
              <a:chOff x="914400" y="1600200"/>
              <a:chExt cx="3657600" cy="36576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914400" y="16002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743200" y="16002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914400" y="34290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743200" y="34290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935540" y="5410200"/>
            <a:ext cx="163378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 X </a:t>
            </a:r>
            <a:r>
              <a:rPr lang="en-US" dirty="0" smtClean="0"/>
              <a:t>4 Sudoku</a:t>
            </a:r>
            <a:endParaRPr lang="en-US" dirty="0"/>
          </a:p>
        </p:txBody>
      </p:sp>
      <p:grpSp>
        <p:nvGrpSpPr>
          <p:cNvPr id="10" name="Group 58"/>
          <p:cNvGrpSpPr/>
          <p:nvPr/>
        </p:nvGrpSpPr>
        <p:grpSpPr>
          <a:xfrm>
            <a:off x="5486400" y="1981200"/>
            <a:ext cx="2971800" cy="2971800"/>
            <a:chOff x="914400" y="2286000"/>
            <a:chExt cx="2971800" cy="2971800"/>
          </a:xfrm>
        </p:grpSpPr>
        <p:sp>
          <p:nvSpPr>
            <p:cNvPr id="43" name="Oval 42"/>
            <p:cNvSpPr/>
            <p:nvPr/>
          </p:nvSpPr>
          <p:spPr bwMode="auto">
            <a:xfrm>
              <a:off x="36576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7432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8288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9144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6576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7432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18288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9144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6576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7432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8288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9144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6576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7432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8288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9144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791200" y="5410200"/>
            <a:ext cx="212109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Block constraints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Straight Connector 147"/>
          <p:cNvCxnSpPr/>
          <p:nvPr/>
        </p:nvCxnSpPr>
        <p:spPr bwMode="auto">
          <a:xfrm rot="16200000" flipH="1">
            <a:off x="7429500" y="2058194"/>
            <a:ext cx="914400" cy="914400"/>
          </a:xfrm>
          <a:prstGeom prst="line">
            <a:avLst/>
          </a:prstGeom>
          <a:noFill/>
          <a:ln w="25400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49" name="Straight Connector 148"/>
          <p:cNvCxnSpPr/>
          <p:nvPr/>
        </p:nvCxnSpPr>
        <p:spPr bwMode="auto">
          <a:xfrm rot="5400000" flipH="1" flipV="1">
            <a:off x="7429103" y="2058591"/>
            <a:ext cx="914400" cy="913606"/>
          </a:xfrm>
          <a:prstGeom prst="line">
            <a:avLst/>
          </a:prstGeom>
          <a:noFill/>
          <a:ln w="25400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rot="16200000" flipH="1">
            <a:off x="5600700" y="2058194"/>
            <a:ext cx="914400" cy="914400"/>
          </a:xfrm>
          <a:prstGeom prst="line">
            <a:avLst/>
          </a:prstGeom>
          <a:noFill/>
          <a:ln w="25400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rot="5400000" flipH="1" flipV="1">
            <a:off x="5600303" y="2058591"/>
            <a:ext cx="914400" cy="913606"/>
          </a:xfrm>
          <a:prstGeom prst="line">
            <a:avLst/>
          </a:prstGeom>
          <a:noFill/>
          <a:ln w="25400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 rot="16200000" flipH="1">
            <a:off x="5600700" y="3884612"/>
            <a:ext cx="914400" cy="914400"/>
          </a:xfrm>
          <a:prstGeom prst="line">
            <a:avLst/>
          </a:prstGeom>
          <a:noFill/>
          <a:ln w="25400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rot="5400000" flipH="1" flipV="1">
            <a:off x="5600303" y="3885009"/>
            <a:ext cx="914400" cy="913606"/>
          </a:xfrm>
          <a:prstGeom prst="line">
            <a:avLst/>
          </a:prstGeom>
          <a:noFill/>
          <a:ln w="25400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54" name="Straight Connector 153"/>
          <p:cNvCxnSpPr/>
          <p:nvPr/>
        </p:nvCxnSpPr>
        <p:spPr bwMode="auto">
          <a:xfrm rot="16200000" flipH="1">
            <a:off x="7429500" y="3886994"/>
            <a:ext cx="914400" cy="914400"/>
          </a:xfrm>
          <a:prstGeom prst="line">
            <a:avLst/>
          </a:prstGeom>
          <a:noFill/>
          <a:ln w="25400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55" name="Straight Connector 154"/>
          <p:cNvCxnSpPr/>
          <p:nvPr/>
        </p:nvCxnSpPr>
        <p:spPr bwMode="auto">
          <a:xfrm rot="5400000" flipH="1" flipV="1">
            <a:off x="7429103" y="3887391"/>
            <a:ext cx="914400" cy="913606"/>
          </a:xfrm>
          <a:prstGeom prst="line">
            <a:avLst/>
          </a:prstGeom>
          <a:noFill/>
          <a:ln w="25400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73" name="Group 72"/>
          <p:cNvGrpSpPr/>
          <p:nvPr/>
        </p:nvGrpSpPr>
        <p:grpSpPr>
          <a:xfrm>
            <a:off x="5334000" y="2057400"/>
            <a:ext cx="533400" cy="2743994"/>
            <a:chOff x="5334000" y="2057400"/>
            <a:chExt cx="533400" cy="2743994"/>
          </a:xfrm>
        </p:grpSpPr>
        <p:cxnSp>
          <p:nvCxnSpPr>
            <p:cNvPr id="74" name="Straight Connector 73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83" name="Arc 82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Arc 83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Arc 84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248400" y="2057400"/>
            <a:ext cx="533400" cy="2743994"/>
            <a:chOff x="5334000" y="2057400"/>
            <a:chExt cx="533400" cy="2743994"/>
          </a:xfrm>
        </p:grpSpPr>
        <p:cxnSp>
          <p:nvCxnSpPr>
            <p:cNvPr id="87" name="Straight Connector 86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103" name="Arc 102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Arc 103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Arc 104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162800" y="2057400"/>
            <a:ext cx="533400" cy="2743994"/>
            <a:chOff x="5334000" y="2057400"/>
            <a:chExt cx="533400" cy="2743994"/>
          </a:xfrm>
        </p:grpSpPr>
        <p:cxnSp>
          <p:nvCxnSpPr>
            <p:cNvPr id="107" name="Straight Connector 106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110" name="Arc 109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Arc 110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Arc 111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077200" y="2057400"/>
            <a:ext cx="533400" cy="2743994"/>
            <a:chOff x="5334000" y="2057400"/>
            <a:chExt cx="533400" cy="2743994"/>
          </a:xfrm>
        </p:grpSpPr>
        <p:cxnSp>
          <p:nvCxnSpPr>
            <p:cNvPr id="114" name="Straight Connector 113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117" name="Arc 116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Arc 117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Arc 118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72"/>
          <p:cNvGrpSpPr/>
          <p:nvPr/>
        </p:nvGrpSpPr>
        <p:grpSpPr>
          <a:xfrm rot="5400000">
            <a:off x="6744097" y="723503"/>
            <a:ext cx="533400" cy="2743994"/>
            <a:chOff x="5334000" y="2057400"/>
            <a:chExt cx="533400" cy="2743994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69" name="Arc 68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Arc 70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Structure of Sudoku</a:t>
            </a:r>
            <a:endParaRPr lang="en-US" dirty="0"/>
          </a:p>
        </p:txBody>
      </p:sp>
      <p:grpSp>
        <p:nvGrpSpPr>
          <p:cNvPr id="4" name="Group 41"/>
          <p:cNvGrpSpPr/>
          <p:nvPr/>
        </p:nvGrpSpPr>
        <p:grpSpPr>
          <a:xfrm>
            <a:off x="914400" y="1600200"/>
            <a:ext cx="3657600" cy="3657600"/>
            <a:chOff x="914400" y="1600200"/>
            <a:chExt cx="3657600" cy="3657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9144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8288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7432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57600" y="16002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144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288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7432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6576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144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288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7432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657600" y="34290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9144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8288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7432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657600" y="434340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grpSp>
          <p:nvGrpSpPr>
            <p:cNvPr id="5" name="Group 40"/>
            <p:cNvGrpSpPr/>
            <p:nvPr/>
          </p:nvGrpSpPr>
          <p:grpSpPr>
            <a:xfrm>
              <a:off x="914400" y="1600200"/>
              <a:ext cx="3657600" cy="3657600"/>
              <a:chOff x="914400" y="1600200"/>
              <a:chExt cx="3657600" cy="36576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914400" y="16002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743200" y="16002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914400" y="34290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743200" y="3429000"/>
                <a:ext cx="1828800" cy="1828800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935540" y="5410200"/>
            <a:ext cx="163378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 X </a:t>
            </a:r>
            <a:r>
              <a:rPr lang="en-US" dirty="0" smtClean="0"/>
              <a:t>4 Sudoku</a:t>
            </a:r>
            <a:endParaRPr lang="en-US" dirty="0" smtClean="0"/>
          </a:p>
          <a:p>
            <a:pPr algn="ctr"/>
            <a:r>
              <a:rPr lang="en-US" dirty="0" smtClean="0"/>
              <a:t>16 nodes</a:t>
            </a:r>
            <a:endParaRPr lang="en-US" dirty="0"/>
          </a:p>
        </p:txBody>
      </p:sp>
      <p:grpSp>
        <p:nvGrpSpPr>
          <p:cNvPr id="7" name="Group 73"/>
          <p:cNvGrpSpPr/>
          <p:nvPr/>
        </p:nvGrpSpPr>
        <p:grpSpPr>
          <a:xfrm rot="5400000">
            <a:off x="6744097" y="1637903"/>
            <a:ext cx="533400" cy="2743994"/>
            <a:chOff x="5334000" y="2057400"/>
            <a:chExt cx="533400" cy="2743994"/>
          </a:xfrm>
        </p:grpSpPr>
        <p:cxnSp>
          <p:nvCxnSpPr>
            <p:cNvPr id="75" name="Straight Connector 74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78" name="Arc 77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Arc 78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Arc 79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87"/>
          <p:cNvGrpSpPr/>
          <p:nvPr/>
        </p:nvGrpSpPr>
        <p:grpSpPr>
          <a:xfrm rot="5400000">
            <a:off x="6744097" y="2552303"/>
            <a:ext cx="533400" cy="2743994"/>
            <a:chOff x="5334000" y="2057400"/>
            <a:chExt cx="533400" cy="2743994"/>
          </a:xfrm>
        </p:grpSpPr>
        <p:cxnSp>
          <p:nvCxnSpPr>
            <p:cNvPr id="89" name="Straight Connector 88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92" name="Arc 91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Arc 92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Arc 93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94"/>
          <p:cNvGrpSpPr/>
          <p:nvPr/>
        </p:nvGrpSpPr>
        <p:grpSpPr>
          <a:xfrm rot="5400000">
            <a:off x="6744097" y="3466703"/>
            <a:ext cx="533400" cy="2743994"/>
            <a:chOff x="5334000" y="2057400"/>
            <a:chExt cx="533400" cy="2743994"/>
          </a:xfrm>
        </p:grpSpPr>
        <p:cxnSp>
          <p:nvCxnSpPr>
            <p:cNvPr id="96" name="Straight Connector 95"/>
            <p:cNvCxnSpPr/>
            <p:nvPr/>
          </p:nvCxnSpPr>
          <p:spPr bwMode="auto">
            <a:xfrm rot="5400000">
              <a:off x="5143500" y="2513806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rot="5400000">
              <a:off x="5143500" y="34290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rot="5400000">
              <a:off x="5143500" y="4343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99" name="Arc 98"/>
            <p:cNvSpPr/>
            <p:nvPr/>
          </p:nvSpPr>
          <p:spPr bwMode="auto">
            <a:xfrm>
              <a:off x="5410200" y="20574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Arc 99"/>
            <p:cNvSpPr/>
            <p:nvPr/>
          </p:nvSpPr>
          <p:spPr bwMode="auto">
            <a:xfrm>
              <a:off x="5410200" y="2971800"/>
              <a:ext cx="457200" cy="18288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Arc 100"/>
            <p:cNvSpPr/>
            <p:nvPr/>
          </p:nvSpPr>
          <p:spPr bwMode="auto">
            <a:xfrm flipH="1">
              <a:off x="5334000" y="2057400"/>
              <a:ext cx="533400" cy="2743200"/>
            </a:xfrm>
            <a:prstGeom prst="arc">
              <a:avLst>
                <a:gd name="adj1" fmla="val 16200000"/>
                <a:gd name="adj2" fmla="val 5586952"/>
              </a:avLst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5486400" y="1981200"/>
            <a:ext cx="2971800" cy="2971800"/>
            <a:chOff x="914400" y="2286000"/>
            <a:chExt cx="2971800" cy="2971800"/>
          </a:xfrm>
        </p:grpSpPr>
        <p:sp>
          <p:nvSpPr>
            <p:cNvPr id="43" name="Oval 42"/>
            <p:cNvSpPr/>
            <p:nvPr/>
          </p:nvSpPr>
          <p:spPr bwMode="auto">
            <a:xfrm>
              <a:off x="36576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7432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8288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914400" y="22860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6576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7432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18288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914400" y="32004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6576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7432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8288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914400" y="41148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6576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7432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8288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914400" y="5029200"/>
              <a:ext cx="228600" cy="228600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791200" y="5410200"/>
            <a:ext cx="178766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 constraints</a:t>
            </a:r>
          </a:p>
          <a:p>
            <a:pPr algn="ctr"/>
            <a:r>
              <a:rPr lang="en-US" dirty="0" smtClean="0"/>
              <a:t>56 edges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1447800" y="6324600"/>
            <a:ext cx="399340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x 9 Sudoku: 81 nodes, 810 edges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Solution Process</a:t>
            </a:r>
            <a:endParaRPr lang="en-US" dirty="0"/>
          </a:p>
        </p:txBody>
      </p:sp>
      <p:pic>
        <p:nvPicPr>
          <p:cNvPr id="5" name="Picture 4" descr="image00000.png"/>
          <p:cNvPicPr>
            <a:picLocks noChangeAspect="1"/>
          </p:cNvPicPr>
          <p:nvPr/>
        </p:nvPicPr>
        <p:blipFill>
          <a:blip r:embed="rId2"/>
          <a:srcRect l="13750" r="13750"/>
          <a:stretch>
            <a:fillRect/>
          </a:stretch>
        </p:blipFill>
        <p:spPr>
          <a:xfrm>
            <a:off x="0" y="1371600"/>
            <a:ext cx="4419600" cy="4572000"/>
          </a:xfrm>
          <a:prstGeom prst="rect">
            <a:avLst/>
          </a:prstGeom>
        </p:spPr>
      </p:pic>
      <p:pic>
        <p:nvPicPr>
          <p:cNvPr id="6" name="Picture 5" descr="image00001.png"/>
          <p:cNvPicPr>
            <a:picLocks noChangeAspect="1"/>
          </p:cNvPicPr>
          <p:nvPr/>
        </p:nvPicPr>
        <p:blipFill>
          <a:blip r:embed="rId3"/>
          <a:srcRect l="12500" r="12500"/>
          <a:stretch>
            <a:fillRect/>
          </a:stretch>
        </p:blipFill>
        <p:spPr>
          <a:xfrm>
            <a:off x="4572000" y="13716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Solution Process</a:t>
            </a:r>
            <a:endParaRPr lang="en-US" dirty="0"/>
          </a:p>
        </p:txBody>
      </p:sp>
      <p:pic>
        <p:nvPicPr>
          <p:cNvPr id="5" name="Picture 4" descr="image00000.png"/>
          <p:cNvPicPr>
            <a:picLocks noChangeAspect="1"/>
          </p:cNvPicPr>
          <p:nvPr/>
        </p:nvPicPr>
        <p:blipFill>
          <a:blip r:embed="rId2"/>
          <a:srcRect l="13750" r="13750"/>
          <a:stretch>
            <a:fillRect/>
          </a:stretch>
        </p:blipFill>
        <p:spPr>
          <a:xfrm>
            <a:off x="0" y="1371600"/>
            <a:ext cx="4419600" cy="4572000"/>
          </a:xfrm>
          <a:prstGeom prst="rect">
            <a:avLst/>
          </a:prstGeom>
        </p:spPr>
      </p:pic>
      <p:pic>
        <p:nvPicPr>
          <p:cNvPr id="8" name="Picture 7" descr="image00000.png"/>
          <p:cNvPicPr>
            <a:picLocks noChangeAspect="1"/>
          </p:cNvPicPr>
          <p:nvPr/>
        </p:nvPicPr>
        <p:blipFill>
          <a:blip r:embed="rId3"/>
          <a:srcRect l="13750" r="13750"/>
          <a:stretch>
            <a:fillRect/>
          </a:stretch>
        </p:blipFill>
        <p:spPr>
          <a:xfrm>
            <a:off x="4572000" y="1371600"/>
            <a:ext cx="4419600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 Sudoku Puzzle</a:t>
            </a:r>
            <a:endParaRPr lang="en-US" dirty="0"/>
          </a:p>
        </p:txBody>
      </p:sp>
      <p:pic>
        <p:nvPicPr>
          <p:cNvPr id="10" name="sdk9-slow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Touring the US</a:t>
            </a:r>
            <a:endParaRPr lang="en-US" dirty="0"/>
          </a:p>
        </p:txBody>
      </p:sp>
      <p:pic>
        <p:nvPicPr>
          <p:cNvPr id="9" name="Picture 8" descr="US48_nocur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8140927" cy="50339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Touring the US</a:t>
            </a:r>
            <a:endParaRPr lang="en-US" dirty="0"/>
          </a:p>
        </p:txBody>
      </p:sp>
      <p:pic>
        <p:nvPicPr>
          <p:cNvPr id="4" name="Picture 3" descr="US48_cur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224837" cy="50858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US Graph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919" y="5257800"/>
            <a:ext cx="8306223" cy="1186687"/>
          </a:xfrm>
        </p:spPr>
        <p:txBody>
          <a:bodyPr/>
          <a:lstStyle/>
          <a:p>
            <a:pPr lvl="1"/>
            <a:r>
              <a:rPr lang="en-US" dirty="0" smtClean="0"/>
              <a:t>Shortest driving distances between capitol cities</a:t>
            </a:r>
          </a:p>
          <a:p>
            <a:pPr lvl="2"/>
            <a:r>
              <a:rPr lang="en-US" dirty="0" smtClean="0"/>
              <a:t>Staying within source and destination states</a:t>
            </a:r>
          </a:p>
          <a:p>
            <a:pPr lvl="2"/>
            <a:r>
              <a:rPr lang="en-US" dirty="0" smtClean="0"/>
              <a:t>Computed by Don Knuth using </a:t>
            </a:r>
            <a:r>
              <a:rPr lang="en-US" dirty="0" err="1" smtClean="0"/>
              <a:t>Mapquest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80" y="1447800"/>
            <a:ext cx="884922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Capitol Tour</a:t>
            </a:r>
            <a:endParaRPr lang="en-US" dirty="0"/>
          </a:p>
        </p:txBody>
      </p:sp>
      <p:pic>
        <p:nvPicPr>
          <p:cNvPr id="9" name="Picture 8" descr="US48_ar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066801"/>
            <a:ext cx="8626148" cy="533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1143000"/>
            <a:ext cx="229203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 Hamiltonian Path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791200"/>
            <a:ext cx="341632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15,136 miles (24,359 km) total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135368"/>
            <a:ext cx="298030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68,656,026 possible tours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Node Degree</a:t>
            </a:r>
            <a:endParaRPr lang="en-US" dirty="0"/>
          </a:p>
        </p:txBody>
      </p:sp>
      <p:pic>
        <p:nvPicPr>
          <p:cNvPr id="7" name="Picture 6" descr="US48_disconnect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931722"/>
            <a:ext cx="8229600" cy="50887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SAT 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They Do</a:t>
            </a:r>
          </a:p>
          <a:p>
            <a:pPr lvl="1"/>
            <a:r>
              <a:rPr lang="en-US" dirty="0" smtClean="0"/>
              <a:t>Express problem as a set of constraints</a:t>
            </a:r>
          </a:p>
          <a:p>
            <a:pPr lvl="1"/>
            <a:r>
              <a:rPr lang="en-US" dirty="0" smtClean="0"/>
              <a:t>Search for solution that satisfies all constraints</a:t>
            </a:r>
          </a:p>
          <a:p>
            <a:r>
              <a:rPr lang="en-US" dirty="0" smtClean="0"/>
              <a:t>Encoding Graph Coloring with SAT</a:t>
            </a:r>
          </a:p>
          <a:p>
            <a:pPr lvl="1"/>
            <a:r>
              <a:rPr lang="en-US" dirty="0" smtClean="0"/>
              <a:t>Encode each region with two 0/1-valued variables:</a:t>
            </a:r>
          </a:p>
          <a:p>
            <a:pPr lvl="2"/>
            <a:r>
              <a:rPr lang="en-US" dirty="0" smtClean="0"/>
              <a:t>00	Blue </a:t>
            </a:r>
          </a:p>
          <a:p>
            <a:pPr lvl="2"/>
            <a:r>
              <a:rPr lang="en-US" dirty="0" smtClean="0"/>
              <a:t>01	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Green</a:t>
            </a:r>
          </a:p>
          <a:p>
            <a:pPr lvl="2"/>
            <a:r>
              <a:rPr lang="en-US" dirty="0" smtClean="0"/>
              <a:t>10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Red</a:t>
            </a:r>
          </a:p>
          <a:p>
            <a:pPr lvl="2"/>
            <a:r>
              <a:rPr lang="en-US" dirty="0" smtClean="0"/>
              <a:t>11	</a:t>
            </a:r>
            <a:r>
              <a:rPr lang="en-US" dirty="0" smtClean="0">
                <a:solidFill>
                  <a:srgbClr val="FFC000"/>
                </a:solidFill>
              </a:rPr>
              <a:t>Yellow</a:t>
            </a:r>
          </a:p>
          <a:p>
            <a:pPr lvl="1"/>
            <a:r>
              <a:rPr lang="en-US" dirty="0" smtClean="0"/>
              <a:t>For each adjacent region, require at least one of the corresponding variables to have opposite values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Spanning Tree</a:t>
            </a:r>
            <a:endParaRPr lang="en-US" dirty="0"/>
          </a:p>
        </p:txBody>
      </p:sp>
      <p:pic>
        <p:nvPicPr>
          <p:cNvPr id="9" name="Picture 8" descr="US48_nopa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025958"/>
            <a:ext cx="8077200" cy="499455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Shortest Capitol Tour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400800"/>
            <a:ext cx="34035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11,698 miles (18,826 km) total</a:t>
            </a:r>
            <a:endParaRPr lang="en-US" dirty="0"/>
          </a:p>
        </p:txBody>
      </p:sp>
      <p:pic>
        <p:nvPicPr>
          <p:cNvPr id="9" name="Picture 8" descr="US48_shorte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931722"/>
            <a:ext cx="8153400" cy="5041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8600" y="5943600"/>
            <a:ext cx="313425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 Traveling Salesman Path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Longest Capitol Tour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400800"/>
            <a:ext cx="341632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18,040 miles (29,033 km) total</a:t>
            </a:r>
            <a:endParaRPr lang="en-US" dirty="0"/>
          </a:p>
        </p:txBody>
      </p:sp>
      <p:pic>
        <p:nvPicPr>
          <p:cNvPr id="9" name="Picture 8" descr="US48_longe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78840"/>
            <a:ext cx="8275475" cy="51171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Interesting Capitol Tours</a:t>
            </a:r>
            <a:endParaRPr lang="en-US" dirty="0"/>
          </a:p>
        </p:txBody>
      </p:sp>
      <p:pic>
        <p:nvPicPr>
          <p:cNvPr id="9" name="Picture 8" descr="US48_minimize_g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4800600" cy="2968463"/>
          </a:xfrm>
          <a:prstGeom prst="rect">
            <a:avLst/>
          </a:prstGeom>
        </p:spPr>
      </p:pic>
      <p:pic>
        <p:nvPicPr>
          <p:cNvPr id="10" name="Picture 9" descr="US48_maximize_gr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02" y="3886200"/>
            <a:ext cx="4805997" cy="2971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Interesting Capitol Tours</a:t>
            </a:r>
            <a:endParaRPr lang="en-US" dirty="0"/>
          </a:p>
        </p:txBody>
      </p:sp>
      <p:pic>
        <p:nvPicPr>
          <p:cNvPr id="6" name="Picture 5" descr="US48_minimize_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0" y="990600"/>
            <a:ext cx="4936930" cy="3052763"/>
          </a:xfrm>
          <a:prstGeom prst="rect">
            <a:avLst/>
          </a:prstGeom>
        </p:spPr>
      </p:pic>
      <p:pic>
        <p:nvPicPr>
          <p:cNvPr id="7" name="Picture 6" descr="US48_maximize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610" y="3652838"/>
            <a:ext cx="5183390" cy="3205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505200"/>
            <a:ext cx="185178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time changes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3505200"/>
            <a:ext cx="198002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 time changes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Touring </a:t>
            </a:r>
            <a:r>
              <a:rPr lang="en-US" dirty="0" err="1" smtClean="0"/>
              <a:t>MacGregor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1371600"/>
            <a:ext cx="240745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 Hamiltonian Cycle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macgregor_cy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5486400" cy="574765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06223" cy="5073521"/>
          </a:xfrm>
        </p:spPr>
        <p:txBody>
          <a:bodyPr/>
          <a:lstStyle/>
          <a:p>
            <a:r>
              <a:rPr lang="en-US" dirty="0" smtClean="0"/>
              <a:t>Graph Coloring</a:t>
            </a:r>
          </a:p>
          <a:p>
            <a:pPr lvl="1"/>
            <a:r>
              <a:rPr lang="en-US" dirty="0" smtClean="0"/>
              <a:t>Maps are a kind of graph</a:t>
            </a:r>
          </a:p>
          <a:p>
            <a:pPr lvl="1"/>
            <a:r>
              <a:rPr lang="en-US" dirty="0" smtClean="0"/>
              <a:t>Sudoku is a graph coloring problem</a:t>
            </a:r>
          </a:p>
          <a:p>
            <a:r>
              <a:rPr lang="en-US" dirty="0" smtClean="0"/>
              <a:t>Hamiltonian Paths</a:t>
            </a:r>
          </a:p>
          <a:p>
            <a:pPr lvl="1"/>
            <a:r>
              <a:rPr lang="en-US" dirty="0" smtClean="0"/>
              <a:t>Find a path in graph that goes through every node once</a:t>
            </a:r>
          </a:p>
          <a:p>
            <a:pPr lvl="1"/>
            <a:r>
              <a:rPr lang="en-US" dirty="0" smtClean="0"/>
              <a:t>Considered a difficult problem</a:t>
            </a:r>
          </a:p>
          <a:p>
            <a:r>
              <a:rPr lang="en-US" dirty="0" smtClean="0"/>
              <a:t>Boolean Methods</a:t>
            </a:r>
          </a:p>
          <a:p>
            <a:pPr lvl="1"/>
            <a:r>
              <a:rPr lang="en-US" dirty="0" smtClean="0"/>
              <a:t>Can encode wide variety of graph problems</a:t>
            </a:r>
          </a:p>
          <a:p>
            <a:pPr lvl="1"/>
            <a:r>
              <a:rPr lang="en-US" dirty="0" smtClean="0"/>
              <a:t>Can find solution using SAT solver</a:t>
            </a:r>
          </a:p>
          <a:p>
            <a:pPr lvl="1"/>
            <a:r>
              <a:rPr lang="en-US" dirty="0" smtClean="0"/>
              <a:t>In worst case, has exponential performance</a:t>
            </a:r>
          </a:p>
          <a:p>
            <a:pPr lvl="2"/>
            <a:r>
              <a:rPr lang="en-US" dirty="0" smtClean="0"/>
              <a:t>But gets solution for many interesting 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Coloring Constraints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048000"/>
            <a:ext cx="8306223" cy="3244087"/>
          </a:xfrm>
        </p:spPr>
        <p:txBody>
          <a:bodyPr/>
          <a:lstStyle/>
          <a:p>
            <a:pPr lvl="1"/>
            <a:r>
              <a:rPr lang="en-US" dirty="0" smtClean="0"/>
              <a:t>Encode region </a:t>
            </a:r>
            <a:r>
              <a:rPr lang="en-US" i="1" dirty="0" err="1" smtClean="0"/>
              <a:t>i</a:t>
            </a:r>
            <a:r>
              <a:rPr lang="en-US" dirty="0" smtClean="0"/>
              <a:t> with variables </a:t>
            </a:r>
            <a:r>
              <a:rPr lang="en-US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, b</a:t>
            </a:r>
            <a:r>
              <a:rPr lang="en-US" i="1" baseline="-25000" dirty="0" smtClean="0"/>
              <a:t>i</a:t>
            </a:r>
          </a:p>
          <a:p>
            <a:pPr lvl="1"/>
            <a:r>
              <a:rPr lang="en-US" dirty="0" smtClean="0"/>
              <a:t>For adjacent regions </a:t>
            </a:r>
            <a:r>
              <a:rPr lang="en-US" i="1" dirty="0" err="1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j</a:t>
            </a:r>
            <a:r>
              <a:rPr lang="en-US" dirty="0" smtClean="0"/>
              <a:t>, want:</a:t>
            </a:r>
          </a:p>
          <a:p>
            <a:pPr lvl="2">
              <a:buNone/>
            </a:pPr>
            <a:r>
              <a:rPr lang="en-US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≠ </a:t>
            </a:r>
            <a:r>
              <a:rPr lang="en-US" dirty="0" err="1" smtClean="0"/>
              <a:t>a</a:t>
            </a:r>
            <a:r>
              <a:rPr lang="en-US" i="1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b</a:t>
            </a:r>
            <a:r>
              <a:rPr lang="en-US" i="1" baseline="-25000" dirty="0" smtClean="0"/>
              <a:t>i</a:t>
            </a:r>
            <a:r>
              <a:rPr lang="en-US" dirty="0" smtClean="0"/>
              <a:t> ≠ </a:t>
            </a:r>
            <a:r>
              <a:rPr lang="en-US" dirty="0" err="1" smtClean="0"/>
              <a:t>b</a:t>
            </a:r>
            <a:r>
              <a:rPr lang="en-US" i="1" baseline="-25000" dirty="0" err="1" smtClean="0"/>
              <a:t>j</a:t>
            </a:r>
          </a:p>
          <a:p>
            <a:pPr lvl="1"/>
            <a:r>
              <a:rPr lang="en-US" dirty="0" smtClean="0"/>
              <a:t>Clausal form (and of or’s):</a:t>
            </a:r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(c</a:t>
            </a:r>
            <a:r>
              <a:rPr lang="en-US" dirty="0" smtClean="0">
                <a:sym typeface="Symbol"/>
              </a:rPr>
              <a:t> 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>
                <a:sym typeface="Symbol"/>
              </a:rPr>
              <a:t> 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i="1" baseline="-25000" dirty="0" err="1" smtClean="0"/>
              <a:t>j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 </a:t>
            </a:r>
            <a:r>
              <a:rPr lang="en-US" dirty="0" smtClean="0"/>
              <a:t>(c</a:t>
            </a:r>
            <a:r>
              <a:rPr lang="en-US" dirty="0" smtClean="0">
                <a:sym typeface="Symbol"/>
              </a:rPr>
              <a:t> 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>
                <a:sym typeface="Symbol"/>
              </a:rPr>
              <a:t> 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err="1" smtClean="0"/>
              <a:t>a</a:t>
            </a:r>
            <a:r>
              <a:rPr lang="en-US" i="1" baseline="-25000" dirty="0" err="1" smtClean="0"/>
              <a:t>j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   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c</a:t>
            </a:r>
            <a:r>
              <a:rPr lang="en-US" dirty="0" smtClean="0">
                <a:sym typeface="Symbol"/>
              </a:rPr>
              <a:t> </a:t>
            </a:r>
            <a:r>
              <a:rPr lang="en-US" dirty="0" smtClean="0"/>
              <a:t> b</a:t>
            </a:r>
            <a:r>
              <a:rPr lang="en-US" i="1" baseline="-25000" dirty="0" smtClean="0"/>
              <a:t>i</a:t>
            </a:r>
            <a:r>
              <a:rPr lang="en-US" dirty="0" smtClean="0">
                <a:sym typeface="Symbol"/>
              </a:rPr>
              <a:t> 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i="1" baseline="-25000" dirty="0" err="1" smtClean="0"/>
              <a:t>j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 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c</a:t>
            </a:r>
            <a:r>
              <a:rPr lang="en-US" dirty="0" smtClean="0">
                <a:sym typeface="Symbol"/>
              </a:rPr>
              <a:t> 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>
                <a:sym typeface="Symbol"/>
              </a:rPr>
              <a:t> 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err="1" smtClean="0"/>
              <a:t>b</a:t>
            </a:r>
            <a:r>
              <a:rPr lang="en-US" i="1" baseline="-25000" dirty="0" err="1" smtClean="0"/>
              <a:t>j</a:t>
            </a:r>
            <a:r>
              <a:rPr lang="en-US" dirty="0" smtClean="0"/>
              <a:t>) </a:t>
            </a:r>
          </a:p>
          <a:p>
            <a:pPr lvl="2"/>
            <a:endParaRPr lang="en-US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2590800" y="1600200"/>
            <a:ext cx="1371600" cy="1295400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r>
              <a:rPr kumimoji="0" lang="en-US" sz="24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b</a:t>
            </a:r>
            <a:r>
              <a:rPr kumimoji="0" lang="en-US" sz="2400" b="1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962400" y="1600200"/>
            <a:ext cx="1371600" cy="1295400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r>
              <a:rPr lang="en-US" sz="2400" i="1" baseline="-25000" dirty="0" err="1" smtClean="0"/>
              <a:t>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lang="en-US" sz="2400" i="1" baseline="-25000" dirty="0" err="1" smtClean="0"/>
              <a:t>j</a:t>
            </a:r>
            <a:endParaRPr kumimoji="0" lang="en-US" sz="2400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3000" y="4839968"/>
            <a:ext cx="5257800" cy="1143000"/>
            <a:chOff x="1447800" y="4648200"/>
            <a:chExt cx="5257800" cy="1143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1447800" y="5257800"/>
              <a:ext cx="3124200" cy="53340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10800000" flipV="1">
              <a:off x="4572000" y="4876800"/>
              <a:ext cx="457200" cy="3810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Rectangle 11"/>
            <p:cNvSpPr/>
            <p:nvPr/>
          </p:nvSpPr>
          <p:spPr>
            <a:xfrm>
              <a:off x="4964418" y="4648200"/>
              <a:ext cx="1741182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 smtClean="0"/>
                <a:t>c = 0 </a:t>
              </a:r>
              <a:r>
                <a:rPr lang="en-US" b="0" dirty="0" smtClean="0">
                  <a:sym typeface="Wingdings" pitchFamily="2" charset="2"/>
                </a:rPr>
                <a:t> </a:t>
              </a:r>
              <a:r>
                <a:rPr lang="en-US" b="0" dirty="0" err="1" smtClean="0"/>
                <a:t>a</a:t>
              </a:r>
              <a:r>
                <a:rPr lang="en-US" b="0" i="1" baseline="-25000" dirty="0" err="1" smtClean="0"/>
                <a:t>i</a:t>
              </a:r>
              <a:r>
                <a:rPr lang="en-US" b="0" dirty="0" smtClean="0"/>
                <a:t> ≠ </a:t>
              </a:r>
              <a:r>
                <a:rPr lang="en-US" b="0" dirty="0" err="1" smtClean="0"/>
                <a:t>a</a:t>
              </a:r>
              <a:r>
                <a:rPr lang="en-US" b="0" i="1" baseline="-25000" dirty="0" err="1" smtClean="0"/>
                <a:t>j</a:t>
              </a:r>
              <a:r>
                <a:rPr lang="en-US" b="0" dirty="0" smtClean="0"/>
                <a:t> </a:t>
              </a:r>
              <a:endParaRPr lang="en-US" b="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62200" y="5449568"/>
            <a:ext cx="5708391" cy="1179832"/>
            <a:chOff x="2673609" y="5257800"/>
            <a:chExt cx="5708391" cy="1179832"/>
          </a:xfrm>
        </p:grpSpPr>
        <p:sp>
          <p:nvSpPr>
            <p:cNvPr id="9" name="Rectangle 8"/>
            <p:cNvSpPr/>
            <p:nvPr/>
          </p:nvSpPr>
          <p:spPr bwMode="auto">
            <a:xfrm>
              <a:off x="4876800" y="5257800"/>
              <a:ext cx="3505200" cy="533400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4343400" y="5791200"/>
              <a:ext cx="533400" cy="3810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2673609" y="6096000"/>
              <a:ext cx="1745991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 smtClean="0"/>
                <a:t>c = 1 </a:t>
              </a:r>
              <a:r>
                <a:rPr lang="en-US" dirty="0" smtClean="0">
                  <a:sym typeface="Wingdings" pitchFamily="2" charset="2"/>
                </a:rPr>
                <a:t> b</a:t>
              </a:r>
              <a:r>
                <a:rPr lang="en-US" i="1" baseline="-25000" dirty="0" smtClean="0"/>
                <a:t>i</a:t>
              </a:r>
              <a:r>
                <a:rPr lang="en-US" dirty="0" smtClean="0"/>
                <a:t> ≠ </a:t>
              </a:r>
              <a:r>
                <a:rPr lang="en-US" dirty="0" err="1" smtClean="0"/>
                <a:t>b</a:t>
              </a:r>
              <a:r>
                <a:rPr lang="en-US" i="1" baseline="-25000" dirty="0" err="1" smtClean="0"/>
                <a:t>j</a:t>
              </a:r>
              <a:r>
                <a:rPr lang="en-US" i="1" baseline="-25000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ZChaff</a:t>
            </a:r>
            <a:r>
              <a:rPr lang="en-US" dirty="0" smtClean="0"/>
              <a:t> SAT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From Princeton University</a:t>
            </a:r>
          </a:p>
          <a:p>
            <a:pPr lvl="1"/>
            <a:r>
              <a:rPr lang="en-US" dirty="0" smtClean="0"/>
              <a:t>Algorithm by Davis Putnam </a:t>
            </a:r>
            <a:r>
              <a:rPr lang="en-US" dirty="0" err="1" smtClean="0"/>
              <a:t>Logemann</a:t>
            </a:r>
            <a:r>
              <a:rPr lang="en-US" dirty="0" smtClean="0"/>
              <a:t> &amp; Loveland</a:t>
            </a:r>
          </a:p>
          <a:p>
            <a:pPr lvl="1"/>
            <a:r>
              <a:rPr lang="en-US" dirty="0" smtClean="0"/>
              <a:t>With many refinements</a:t>
            </a:r>
          </a:p>
          <a:p>
            <a:r>
              <a:rPr lang="en-US" dirty="0" smtClean="0"/>
              <a:t>Based on backtracking search</a:t>
            </a:r>
          </a:p>
          <a:p>
            <a:pPr lvl="1"/>
            <a:r>
              <a:rPr lang="en-US" dirty="0" smtClean="0"/>
              <a:t>Try assigning values to variables</a:t>
            </a:r>
          </a:p>
          <a:p>
            <a:pPr lvl="1"/>
            <a:r>
              <a:rPr lang="en-US" dirty="0" smtClean="0"/>
              <a:t>When hit contradiction</a:t>
            </a:r>
          </a:p>
          <a:p>
            <a:pPr lvl="2"/>
            <a:r>
              <a:rPr lang="en-US" dirty="0" smtClean="0"/>
              <a:t>Create new constraint encoding conflict</a:t>
            </a:r>
          </a:p>
          <a:p>
            <a:pPr lvl="2"/>
            <a:r>
              <a:rPr lang="en-US" dirty="0" smtClean="0"/>
              <a:t>Backtrack by undoing some of the most recent assignments</a:t>
            </a:r>
          </a:p>
          <a:p>
            <a:pPr lvl="2"/>
            <a:r>
              <a:rPr lang="en-US" dirty="0" smtClean="0"/>
              <a:t>Resume search with new variable assignments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the Search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1" y="4267200"/>
            <a:ext cx="8306223" cy="1567685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Black: </a:t>
            </a:r>
            <a:r>
              <a:rPr lang="en-US" dirty="0" smtClean="0"/>
              <a:t>Neither variable assigned value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Single color: </a:t>
            </a:r>
            <a:r>
              <a:rPr lang="en-US" dirty="0" smtClean="0"/>
              <a:t>Both variables assigned, giving unique color.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Blended colors: </a:t>
            </a:r>
            <a:r>
              <a:rPr lang="en-US" dirty="0" smtClean="0"/>
              <a:t>One variable assigned, the other unassigned, indicating two possible colors</a:t>
            </a:r>
          </a:p>
          <a:p>
            <a:pPr lvl="1"/>
            <a:r>
              <a:rPr lang="en-US" dirty="0" smtClean="0"/>
              <a:t>YouTube: </a:t>
            </a:r>
            <a:r>
              <a:rPr lang="en-US" sz="2000" dirty="0" smtClean="0">
                <a:hlinkClick r:id="rId2"/>
              </a:rPr>
              <a:t>http://www.youtube.com/watch?v=0gt503wK7AI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" name="Picture 9" descr="image028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708" y="1028700"/>
            <a:ext cx="4341139" cy="32575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cgregor-embed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" y="0"/>
            <a:ext cx="913924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76" y="19191"/>
            <a:ext cx="8716369" cy="780909"/>
          </a:xfrm>
        </p:spPr>
        <p:txBody>
          <a:bodyPr/>
          <a:lstStyle/>
          <a:p>
            <a:r>
              <a:rPr lang="en-US" dirty="0" smtClean="0"/>
              <a:t>The Final Result</a:t>
            </a:r>
            <a:endParaRPr lang="en-US" dirty="0"/>
          </a:p>
        </p:txBody>
      </p:sp>
      <p:pic>
        <p:nvPicPr>
          <p:cNvPr id="4" name="Picture 3" descr="image087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42" y="914400"/>
            <a:ext cx="7806434" cy="58578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m-99-01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ibm-99-0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bm-99-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-99-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m-99-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-99-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-99-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-99-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-99-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-99-01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C:\Shared Files\Presentations\1999 Presentations\GSRC\ibm-99-01.ppt</Template>
  <TotalTime>48073</TotalTime>
  <Words>1141</Words>
  <Application>Microsoft Office PowerPoint</Application>
  <PresentationFormat>On-screen Show (4:3)</PresentationFormat>
  <Paragraphs>562</Paragraphs>
  <Slides>46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ibm-99-01</vt:lpstr>
      <vt:lpstr>Solving Graph Problems with  Boolean Methods</vt:lpstr>
      <vt:lpstr>The Graph Coloring Problem</vt:lpstr>
      <vt:lpstr>The MacGregor Graph</vt:lpstr>
      <vt:lpstr>Boolean SAT Solvers</vt:lpstr>
      <vt:lpstr>Encoding Coloring Constraints</vt:lpstr>
      <vt:lpstr>The ZChaff SAT Solver</vt:lpstr>
      <vt:lpstr>Visualizing the Search Process</vt:lpstr>
      <vt:lpstr>Slide 8</vt:lpstr>
      <vt:lpstr>The Final Result</vt:lpstr>
      <vt:lpstr>Another Solution</vt:lpstr>
      <vt:lpstr>Try It Yourself</vt:lpstr>
      <vt:lpstr>Minimum Colorings of US Map</vt:lpstr>
      <vt:lpstr>Odd Cycles</vt:lpstr>
      <vt:lpstr>Odd Cycles in US Map</vt:lpstr>
      <vt:lpstr>Overlapping Odd Cycles</vt:lpstr>
      <vt:lpstr>Breaking Odd Cycles</vt:lpstr>
      <vt:lpstr>Viewing Maps as Graphs</vt:lpstr>
      <vt:lpstr>Coloring a Graph</vt:lpstr>
      <vt:lpstr>The Macgregor Graph</vt:lpstr>
      <vt:lpstr>The Four Color Theorem</vt:lpstr>
      <vt:lpstr>Proof of Four Color Theorem</vt:lpstr>
      <vt:lpstr>Coloring Other Graph Types</vt:lpstr>
      <vt:lpstr>Coloring A Torus</vt:lpstr>
      <vt:lpstr>Torus: An Infinite Wallpaper Pattern</vt:lpstr>
      <vt:lpstr>Sudoku as a Graph Coloring Problem</vt:lpstr>
      <vt:lpstr>Adding Colors</vt:lpstr>
      <vt:lpstr>Taking Away Numbers</vt:lpstr>
      <vt:lpstr>Graph Structure of Sudoku</vt:lpstr>
      <vt:lpstr>Graph Structure of Sudoku</vt:lpstr>
      <vt:lpstr>Graph Structure of Sudoku</vt:lpstr>
      <vt:lpstr>Graph Structure of Sudoku</vt:lpstr>
      <vt:lpstr>Visualizing Solution Process</vt:lpstr>
      <vt:lpstr>Visualizing Solution Process</vt:lpstr>
      <vt:lpstr>Solving A Sudoku Puzzle</vt:lpstr>
      <vt:lpstr>Touring the US</vt:lpstr>
      <vt:lpstr>Touring the US</vt:lpstr>
      <vt:lpstr>Weighted US Graph</vt:lpstr>
      <vt:lpstr>A Capitol Tour</vt:lpstr>
      <vt:lpstr>Limiting Node Degree</vt:lpstr>
      <vt:lpstr>A Spanning Tree</vt:lpstr>
      <vt:lpstr>The Shortest Capitol Tour</vt:lpstr>
      <vt:lpstr>The Longest Capitol Tour</vt:lpstr>
      <vt:lpstr>Two Interesting Capitol Tours</vt:lpstr>
      <vt:lpstr>Two Interesting Capitol Tours</vt:lpstr>
      <vt:lpstr>Touring MacGregor</vt:lpstr>
      <vt:lpstr>Lessons Learned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Symbolic Boolean Manipulation with Ordered Binary Decision Diagrams</dc:title>
  <dc:creator>Randal E. Bryant</dc:creator>
  <cp:lastModifiedBy>Carnegie Mellon University</cp:lastModifiedBy>
  <cp:revision>180</cp:revision>
  <dcterms:created xsi:type="dcterms:W3CDTF">1999-02-16T03:33:21Z</dcterms:created>
  <dcterms:modified xsi:type="dcterms:W3CDTF">2012-03-05T18:14:40Z</dcterms:modified>
</cp:coreProperties>
</file>