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88" r:id="rId4"/>
    <p:sldId id="289" r:id="rId5"/>
    <p:sldId id="290" r:id="rId6"/>
    <p:sldId id="297" r:id="rId7"/>
    <p:sldId id="307" r:id="rId8"/>
    <p:sldId id="292" r:id="rId9"/>
    <p:sldId id="296" r:id="rId10"/>
    <p:sldId id="293" r:id="rId11"/>
    <p:sldId id="308" r:id="rId12"/>
    <p:sldId id="295" r:id="rId13"/>
    <p:sldId id="298" r:id="rId14"/>
    <p:sldId id="294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EDE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16C3C-03BD-554B-A192-04A87C398019}" type="datetimeFigureOut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D250B-E327-1A47-8B59-AEE6ACC6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5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EEF77-8F9B-074B-B546-316BC1A5B135}" type="datetimeFigureOut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6A9F-AC3A-784F-A387-5BC3B6DC86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5019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C7CE-003A-6C49-AC30-A17D0EB8180B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0AC-3575-5945-8CCF-1B5BAB453B53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C8AD-9EC3-7849-89F5-6B1F294E5F8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D70D-BB2F-AC4E-AE8A-0DAA97653B49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6608-512A-7946-A1CC-C449690F70C8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FF49-2349-304B-ACFB-0D86C6A91C2A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1FA3-9664-074E-B695-6D1BE78CAE6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674-0EC8-6A40-B61B-849DEB4FA9D2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C17E-05E9-1B4F-8A14-D3845858E8F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7BD0-A666-8545-913C-F6329B188AF8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583A-0090-5E43-86CE-F9829777BECD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Estimation from Sub-Sampled Streams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3F80-E7D7-7046-94F6-5BCA21665A31}" type="slidenum">
              <a:rPr lang="en-US" smtClean="0"/>
              <a:pPr/>
              <a:t>‹#›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image" Target="../media/image23.pdf"/><Relationship Id="rId9" Type="http://schemas.openxmlformats.org/officeDocument/2006/relationships/image" Target="../media/image24.png"/><Relationship Id="rId10" Type="http://schemas.openxmlformats.org/officeDocument/2006/relationships/image" Target="../media/image25.pdf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8" Type="http://schemas.openxmlformats.org/officeDocument/2006/relationships/image" Target="../media/image33.pdf"/><Relationship Id="rId9" Type="http://schemas.openxmlformats.org/officeDocument/2006/relationships/image" Target="../media/image34.png"/><Relationship Id="rId10" Type="http://schemas.openxmlformats.org/officeDocument/2006/relationships/image" Target="../media/image35.pdf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6" Type="http://schemas.openxmlformats.org/officeDocument/2006/relationships/image" Target="../media/image47.pdf"/><Relationship Id="rId7" Type="http://schemas.openxmlformats.org/officeDocument/2006/relationships/image" Target="../media/image48.png"/><Relationship Id="rId8" Type="http://schemas.openxmlformats.org/officeDocument/2006/relationships/image" Target="../media/image49.pdf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6" Type="http://schemas.openxmlformats.org/officeDocument/2006/relationships/image" Target="../media/image55.pdf"/><Relationship Id="rId7" Type="http://schemas.openxmlformats.org/officeDocument/2006/relationships/image" Target="../media/image56.png"/><Relationship Id="rId8" Type="http://schemas.openxmlformats.org/officeDocument/2006/relationships/image" Target="../media/image57.pdf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df"/><Relationship Id="rId5" Type="http://schemas.openxmlformats.org/officeDocument/2006/relationships/image" Target="../media/image62.png"/><Relationship Id="rId6" Type="http://schemas.openxmlformats.org/officeDocument/2006/relationships/image" Target="../media/image63.pdf"/><Relationship Id="rId7" Type="http://schemas.openxmlformats.org/officeDocument/2006/relationships/image" Target="../media/image64.png"/><Relationship Id="rId8" Type="http://schemas.openxmlformats.org/officeDocument/2006/relationships/image" Target="../media/image65.pdf"/><Relationship Id="rId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df"/><Relationship Id="rId13" Type="http://schemas.openxmlformats.org/officeDocument/2006/relationships/image" Target="../media/image78.png"/><Relationship Id="rId14" Type="http://schemas.openxmlformats.org/officeDocument/2006/relationships/image" Target="../media/image79.pdf"/><Relationship Id="rId15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6" Type="http://schemas.openxmlformats.org/officeDocument/2006/relationships/image" Target="../media/image71.pdf"/><Relationship Id="rId7" Type="http://schemas.openxmlformats.org/officeDocument/2006/relationships/image" Target="../media/image72.png"/><Relationship Id="rId8" Type="http://schemas.openxmlformats.org/officeDocument/2006/relationships/image" Target="../media/image73.pdf"/><Relationship Id="rId9" Type="http://schemas.openxmlformats.org/officeDocument/2006/relationships/image" Target="../media/image74.png"/><Relationship Id="rId10" Type="http://schemas.openxmlformats.org/officeDocument/2006/relationships/image" Target="../media/image75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79.pdf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df"/><Relationship Id="rId5" Type="http://schemas.openxmlformats.org/officeDocument/2006/relationships/image" Target="../media/image86.png"/><Relationship Id="rId6" Type="http://schemas.openxmlformats.org/officeDocument/2006/relationships/image" Target="../media/image87.pdf"/><Relationship Id="rId7" Type="http://schemas.openxmlformats.org/officeDocument/2006/relationships/image" Target="../media/image88.png"/><Relationship Id="rId8" Type="http://schemas.openxmlformats.org/officeDocument/2006/relationships/image" Target="../media/image89.pdf"/><Relationship Id="rId9" Type="http://schemas.openxmlformats.org/officeDocument/2006/relationships/image" Target="../media/image90.png"/><Relationship Id="rId10" Type="http://schemas.openxmlformats.org/officeDocument/2006/relationships/image" Target="../media/image91.pdf"/><Relationship Id="rId1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df"/><Relationship Id="rId5" Type="http://schemas.openxmlformats.org/officeDocument/2006/relationships/image" Target="../media/image96.png"/><Relationship Id="rId6" Type="http://schemas.openxmlformats.org/officeDocument/2006/relationships/image" Target="../media/image97.pdf"/><Relationship Id="rId7" Type="http://schemas.openxmlformats.org/officeDocument/2006/relationships/image" Target="../media/image98.png"/><Relationship Id="rId8" Type="http://schemas.openxmlformats.org/officeDocument/2006/relationships/image" Target="../media/image99.pdf"/><Relationship Id="rId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df"/><Relationship Id="rId5" Type="http://schemas.openxmlformats.org/officeDocument/2006/relationships/image" Target="../media/image104.png"/><Relationship Id="rId6" Type="http://schemas.openxmlformats.org/officeDocument/2006/relationships/image" Target="../media/image105.pdf"/><Relationship Id="rId7" Type="http://schemas.openxmlformats.org/officeDocument/2006/relationships/image" Target="../media/image106.png"/><Relationship Id="rId8" Type="http://schemas.openxmlformats.org/officeDocument/2006/relationships/image" Target="../media/image107.pdf"/><Relationship Id="rId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0303"/>
            <a:ext cx="7772400" cy="185964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Space-Efficient Estimation of Statistics over Sub-Sampled Streams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6680588"/>
              </p:ext>
            </p:extLst>
          </p:nvPr>
        </p:nvGraphicFramePr>
        <p:xfrm>
          <a:off x="1276860" y="3428999"/>
          <a:ext cx="6590280" cy="2773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5140"/>
                <a:gridCol w="3295140"/>
              </a:tblGrid>
              <a:tr h="13867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Andrew McGregor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University of Massachusetts</a:t>
                      </a:r>
                    </a:p>
                    <a:p>
                      <a:pPr algn="ctr"/>
                      <a:r>
                        <a:rPr lang="en-US" sz="2000" dirty="0" smtClean="0"/>
                        <a:t>mcgregor@cs.umass.edu</a:t>
                      </a:r>
                      <a:endParaRPr lang="en-US" sz="20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r>
                        <a:rPr lang="en-US" sz="2000" baseline="0" dirty="0" smtClean="0"/>
                        <a:t>A. </a:t>
                      </a:r>
                      <a:r>
                        <a:rPr lang="en-US" sz="2000" baseline="0" dirty="0" err="1" smtClean="0"/>
                        <a:t>Pavan</a:t>
                      </a:r>
                      <a:r>
                        <a:rPr lang="en-US" sz="2000" baseline="0" dirty="0" smtClean="0"/>
                        <a:t/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Iowa State University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000" baseline="0" dirty="0" smtClean="0"/>
                        <a:t>pavan@cs.iastate.edu</a:t>
                      </a:r>
                      <a:endParaRPr lang="en-US" sz="2000" dirty="0" smtClean="0"/>
                    </a:p>
                  </a:txBody>
                  <a:tcPr/>
                </a:tc>
              </a:tr>
              <a:tr h="13867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Srikanta</a:t>
                      </a:r>
                      <a:r>
                        <a:rPr lang="en-US" sz="2000" baseline="0" dirty="0" smtClean="0"/>
                        <a:t> Tirthapura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Iowa State University</a:t>
                      </a:r>
                    </a:p>
                    <a:p>
                      <a:pPr algn="ctr"/>
                      <a:r>
                        <a:rPr lang="en-US" sz="2000" baseline="0" dirty="0" err="1" smtClean="0"/>
                        <a:t>snt@iastate.edu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David Woodruff</a:t>
                      </a:r>
                    </a:p>
                    <a:p>
                      <a:pPr algn="ctr"/>
                      <a:r>
                        <a:rPr lang="en-US" sz="2000" dirty="0" smtClean="0"/>
                        <a:t>IBM</a:t>
                      </a:r>
                      <a:r>
                        <a:rPr lang="en-US" sz="2000" baseline="0" dirty="0" smtClean="0"/>
                        <a:t> Research </a:t>
                      </a:r>
                      <a:r>
                        <a:rPr lang="en-US" sz="2000" baseline="0" dirty="0" err="1" smtClean="0"/>
                        <a:t>Almaden</a:t>
                      </a:r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err="1" smtClean="0"/>
                        <a:t>dpwoodru@us.ibm.com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Moments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Theorem (Upper Bound)</a:t>
            </a:r>
            <a:r>
              <a:rPr lang="en-US" dirty="0" smtClean="0"/>
              <a:t>: There is a one pass streaming algorithm which observes L and outputs a                    -estimator to </a:t>
            </a:r>
            <a:br>
              <a:rPr lang="en-US" dirty="0" smtClean="0"/>
            </a:br>
            <a:r>
              <a:rPr lang="en-US" dirty="0" smtClean="0"/>
              <a:t>where                 using                               space.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assuming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E292-5356-2D45-956D-8AEC28B0E0ED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2676193"/>
            <a:ext cx="16764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64847" y="2676193"/>
            <a:ext cx="1168400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82813" y="3232150"/>
            <a:ext cx="10541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0" y="3132418"/>
            <a:ext cx="2495518" cy="98686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867025" y="4181475"/>
            <a:ext cx="436880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</a:t>
            </a:r>
            <a:r>
              <a:rPr lang="en-US" baseline="-25000" dirty="0" smtClean="0"/>
              <a:t>2</a:t>
            </a:r>
            <a:r>
              <a:rPr lang="en-US" dirty="0" smtClean="0"/>
              <a:t>: Why is This Hard?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77168" y="1993451"/>
          <a:ext cx="7436982" cy="5902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56065"/>
                <a:gridCol w="531213"/>
                <a:gridCol w="531213"/>
                <a:gridCol w="531213"/>
                <a:gridCol w="531213"/>
                <a:gridCol w="531213"/>
                <a:gridCol w="531213"/>
                <a:gridCol w="531213"/>
                <a:gridCol w="531213"/>
                <a:gridCol w="531213"/>
              </a:tblGrid>
              <a:tr h="5902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3124200" y="2801946"/>
            <a:ext cx="2079523" cy="15554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sampler</a:t>
            </a:r>
            <a:endParaRPr lang="en-US" sz="20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03723" y="2801946"/>
            <a:ext cx="3622762" cy="42418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55800" y="2756230"/>
            <a:ext cx="635000" cy="469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7168" y="4569060"/>
            <a:ext cx="1613632" cy="58215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1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03722" y="4561000"/>
          <a:ext cx="2210514" cy="5902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36838"/>
                <a:gridCol w="736838"/>
                <a:gridCol w="736838"/>
              </a:tblGrid>
              <a:tr h="5902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..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54113" y="3968750"/>
            <a:ext cx="901700" cy="469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00750" y="4044949"/>
            <a:ext cx="520700" cy="31241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955800" y="5472113"/>
            <a:ext cx="5032375" cy="43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Algorithm 1 for F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Estimate                 using streaming algorithm on 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in above formula for Z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E20E-FFA1-9E4B-9D1D-76C9BA410816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8700" y="2065338"/>
            <a:ext cx="3543300" cy="1066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89600" y="2192338"/>
            <a:ext cx="27178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33499" y="4502150"/>
            <a:ext cx="11049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1 for F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                      -approximation for </a:t>
            </a:r>
            <a:r>
              <a:rPr lang="en-US" i="1" dirty="0" smtClean="0"/>
              <a:t>Z</a:t>
            </a:r>
            <a:r>
              <a:rPr lang="en-US" dirty="0" smtClean="0"/>
              <a:t>, space needed 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Issue:</a:t>
            </a:r>
            <a:r>
              <a:rPr lang="en-US" dirty="0" smtClean="0"/>
              <a:t> Need to estimate                with very high accuracy to get good relative error for 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3A4E-17BB-6C4C-BBD6-480E146C6CFE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16163" y="1690688"/>
            <a:ext cx="16764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90800" y="2160588"/>
            <a:ext cx="1174493" cy="83754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914900" y="3346450"/>
            <a:ext cx="1104900" cy="469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85623" y="4575175"/>
            <a:ext cx="2238577" cy="93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2 for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Collisions. </a:t>
            </a:r>
            <a:r>
              <a:rPr lang="en-US" dirty="0" smtClean="0"/>
              <a:t>The number of 2-wise collisions in P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Observation: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Estimate and                               with </a:t>
            </a:r>
            <a:r>
              <a:rPr lang="en-US" dirty="0" err="1" smtClean="0"/>
              <a:t>mult</a:t>
            </a:r>
            <a:r>
              <a:rPr lang="en-US" dirty="0" smtClean="0"/>
              <a:t>. error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3-8262-244C-8938-9082B2D9646F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97072" y="2211388"/>
            <a:ext cx="2899480" cy="103627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4200" y="3617913"/>
            <a:ext cx="4413271" cy="41444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537471" y="5078173"/>
            <a:ext cx="852488" cy="32185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24200" y="5030602"/>
            <a:ext cx="2036851" cy="36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                 estimated accurately, we are done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But this is hard in general, in small space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F1EC-41E5-CE46-8D9E-E8CC9AEFFF88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53138" y="720725"/>
            <a:ext cx="11938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19635" y="1779588"/>
            <a:ext cx="3595708" cy="46214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19635" y="2465388"/>
            <a:ext cx="4189832" cy="44274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82713" y="3317875"/>
            <a:ext cx="1143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975653" y="1834680"/>
            <a:ext cx="1518510" cy="882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4163" y="1834680"/>
            <a:ext cx="2099981" cy="882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716740"/>
            <a:ext cx="28392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I: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Estimate                     </a:t>
            </a:r>
            <a:r>
              <a:rPr lang="en-US" dirty="0" smtClean="0"/>
              <a:t> hence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with good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relative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6439" y="2716740"/>
            <a:ext cx="3920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2: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Accurate estimate of </a:t>
            </a:r>
            <a:br>
              <a:rPr lang="en-US" dirty="0" smtClean="0"/>
            </a:br>
            <a:r>
              <a:rPr lang="en-US" dirty="0" smtClean="0"/>
              <a:t>    not needed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Get an estimate within a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multiplicative error of 3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2A8E-C4DC-5648-89CE-8BE1437D9A8F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140" y="3230659"/>
            <a:ext cx="3037023" cy="38790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59799" y="3239435"/>
            <a:ext cx="2986802" cy="37913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82912" y="4128983"/>
            <a:ext cx="785480" cy="32292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261121" y="4451903"/>
            <a:ext cx="785480" cy="32292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30790" y="3948691"/>
            <a:ext cx="2377901" cy="360583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29120" y="4451903"/>
            <a:ext cx="853792" cy="336067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84642" y="1524579"/>
            <a:ext cx="3302158" cy="310101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981700" y="720725"/>
            <a:ext cx="1143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Estimate with good relative error when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Technique</a:t>
            </a:r>
            <a:r>
              <a:rPr lang="en-US" dirty="0" smtClean="0"/>
              <a:t> due to </a:t>
            </a:r>
            <a:r>
              <a:rPr lang="en-US" dirty="0" err="1" smtClean="0"/>
              <a:t>Indyk</a:t>
            </a:r>
            <a:r>
              <a:rPr lang="en-US" dirty="0" smtClean="0"/>
              <a:t> &amp; Woodruff (STOC 2005)</a:t>
            </a:r>
          </a:p>
          <a:p>
            <a:pPr lvl="1"/>
            <a:r>
              <a:rPr lang="en-US" dirty="0" smtClean="0"/>
              <a:t>Divide items </a:t>
            </a:r>
            <a:r>
              <a:rPr lang="en-US" i="1" dirty="0" smtClean="0"/>
              <a:t>{1,2..,m} </a:t>
            </a:r>
            <a:r>
              <a:rPr lang="en-US" dirty="0" smtClean="0"/>
              <a:t>into classes based on frequency</a:t>
            </a:r>
          </a:p>
          <a:p>
            <a:pPr lvl="1"/>
            <a:r>
              <a:rPr lang="en-US" dirty="0" smtClean="0"/>
              <a:t>Estimate the size of different classes that contribute to the final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1FA3-9664-074E-B695-6D1BE78CAE6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43138" y="2265363"/>
            <a:ext cx="4076700" cy="520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81700" y="720725"/>
            <a:ext cx="1143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Lower Bound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Theorem</a:t>
            </a:r>
            <a:r>
              <a:rPr lang="en-US" dirty="0" smtClean="0"/>
              <a:t>: Any constant-pass streaming </a:t>
            </a:r>
            <a:r>
              <a:rPr lang="en-US" dirty="0" err="1" smtClean="0"/>
              <a:t>algo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that                      -approximates        </a:t>
            </a:r>
            <a:br>
              <a:rPr lang="en-US" dirty="0" smtClean="0"/>
            </a:br>
            <a:r>
              <a:rPr lang="en-US" dirty="0" smtClean="0"/>
              <a:t>for a sufficiently small constants</a:t>
            </a:r>
            <a:br>
              <a:rPr lang="en-US" dirty="0" smtClean="0"/>
            </a:br>
            <a:r>
              <a:rPr lang="en-US" dirty="0" smtClean="0"/>
              <a:t>by observing a sampled stream, in the Bernoulli sampling model, requires</a:t>
            </a:r>
          </a:p>
          <a:p>
            <a:pPr>
              <a:buNone/>
            </a:pPr>
            <a:r>
              <a:rPr lang="en-US" dirty="0" smtClean="0"/>
              <a:t>                                      bits of space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99313" y="715963"/>
            <a:ext cx="469900" cy="393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73250" y="2219325"/>
            <a:ext cx="1676400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43625" y="2214563"/>
            <a:ext cx="4699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486525" y="2673350"/>
            <a:ext cx="584200" cy="419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0600" y="4170774"/>
            <a:ext cx="27813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Time-Space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With sampled stream at probability </a:t>
            </a:r>
            <a:r>
              <a:rPr lang="en-US" i="1" dirty="0" err="1" smtClean="0"/>
              <a:t>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Processing Time:</a:t>
            </a:r>
          </a:p>
          <a:p>
            <a:endParaRPr lang="en-US" dirty="0" smtClean="0"/>
          </a:p>
          <a:p>
            <a:r>
              <a:rPr lang="en-US" dirty="0" smtClean="0"/>
              <a:t>Streaming Space:</a:t>
            </a:r>
          </a:p>
          <a:p>
            <a:endParaRPr lang="en-US" dirty="0" smtClean="0"/>
          </a:p>
          <a:p>
            <a:r>
              <a:rPr lang="en-US" dirty="0" smtClean="0"/>
              <a:t>Product: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92263" y="715963"/>
            <a:ext cx="469900" cy="393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0" y="2798763"/>
            <a:ext cx="1168400" cy="546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95738" y="3660331"/>
            <a:ext cx="2219325" cy="99979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90800" y="5167313"/>
            <a:ext cx="23876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Sampled IP Packet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Traffic Monitoring</a:t>
            </a:r>
            <a:endParaRPr lang="en-US" dirty="0" smtClean="0"/>
          </a:p>
          <a:p>
            <a:pPr lvl="1"/>
            <a:r>
              <a:rPr lang="en-US" dirty="0" smtClean="0"/>
              <a:t>40Gbps – 100s of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r>
              <a:rPr lang="en-US" dirty="0" smtClean="0"/>
              <a:t>Cisco </a:t>
            </a:r>
            <a:r>
              <a:rPr lang="en-US" dirty="0" err="1" smtClean="0"/>
              <a:t>Netflow</a:t>
            </a:r>
            <a:r>
              <a:rPr lang="en-US" dirty="0" smtClean="0"/>
              <a:t> standard for monitoring</a:t>
            </a:r>
          </a:p>
          <a:p>
            <a:pPr lvl="1"/>
            <a:r>
              <a:rPr lang="en-US" dirty="0" smtClean="0"/>
              <a:t>Sampled </a:t>
            </a:r>
            <a:r>
              <a:rPr lang="en-US" dirty="0" err="1" smtClean="0"/>
              <a:t>Netflow</a:t>
            </a:r>
            <a:endParaRPr lang="en-US" dirty="0" smtClean="0"/>
          </a:p>
          <a:p>
            <a:pPr lvl="2"/>
            <a:r>
              <a:rPr lang="en-US" dirty="0" smtClean="0"/>
              <a:t>Network Monitor sees only a random sample of the original packet stream</a:t>
            </a:r>
          </a:p>
          <a:p>
            <a:pPr lvl="2"/>
            <a:r>
              <a:rPr lang="en-US" dirty="0" smtClean="0"/>
              <a:t>Different Types of Sampling Used</a:t>
            </a:r>
            <a:endParaRPr lang="en-US" dirty="0" smtClean="0"/>
          </a:p>
          <a:p>
            <a:pPr lvl="2"/>
            <a:r>
              <a:rPr lang="en-US" dirty="0" smtClean="0"/>
              <a:t>IETF Working Group (</a:t>
            </a:r>
            <a:r>
              <a:rPr lang="en-US" dirty="0" err="1" smtClean="0"/>
              <a:t>psamp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1DAD-710E-5447-BE94-02CDB8EE2B19}" type="datetime1">
              <a:rPr lang="en-US" smtClean="0"/>
              <a:pPr/>
              <a:t>5/23/12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78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multiplicative error approximation possible with probability 9/10, even if </a:t>
            </a:r>
            <a:r>
              <a:rPr lang="en-US" dirty="0" err="1" smtClean="0"/>
              <a:t>p</a:t>
            </a:r>
            <a:r>
              <a:rPr lang="en-US" dirty="0" smtClean="0"/>
              <a:t> &gt; ½</a:t>
            </a:r>
          </a:p>
          <a:p>
            <a:pPr lvl="1"/>
            <a:r>
              <a:rPr lang="en-US" dirty="0" smtClean="0"/>
              <a:t>The entropy of sampled stream could be zero, while that of the original stream non-zero</a:t>
            </a:r>
          </a:p>
          <a:p>
            <a:r>
              <a:rPr lang="en-US" dirty="0" smtClean="0"/>
              <a:t>If                          there is an approximation H’ to              such that</a:t>
            </a:r>
          </a:p>
          <a:p>
            <a:pPr lvl="1"/>
            <a:r>
              <a:rPr lang="en-US" dirty="0" smtClean="0"/>
              <a:t>                                  with prob. at least 99/100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99" y="3673815"/>
            <a:ext cx="1984276" cy="41219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54479" y="4807660"/>
            <a:ext cx="2472641" cy="43243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70099" y="5516563"/>
            <a:ext cx="3285409" cy="44801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54479" y="4189390"/>
            <a:ext cx="9906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Hitters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heavy hitters are (approximately) proportionately maintained in the sampled stream</a:t>
            </a:r>
          </a:p>
          <a:p>
            <a:endParaRPr lang="en-US" dirty="0" smtClean="0"/>
          </a:p>
          <a:p>
            <a:r>
              <a:rPr lang="en-US" dirty="0" smtClean="0"/>
              <a:t>Precise upper and lower bounds in paper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Extreme Volume Data Streams</a:t>
            </a:r>
          </a:p>
          <a:p>
            <a:endParaRPr lang="en-US" dirty="0" smtClean="0"/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pPr lvl="1"/>
            <a:r>
              <a:rPr lang="en-US" dirty="0" smtClean="0"/>
              <a:t>Upper and Lower Bounds for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dirty="0" smtClean="0"/>
              <a:t> &gt; 0</a:t>
            </a:r>
          </a:p>
          <a:p>
            <a:pPr lvl="1"/>
            <a:r>
              <a:rPr lang="en-US" dirty="0" smtClean="0"/>
              <a:t>Smooth Space-Time tradeoff</a:t>
            </a:r>
          </a:p>
          <a:p>
            <a:endParaRPr lang="en-US" dirty="0" smtClean="0"/>
          </a:p>
          <a:p>
            <a:r>
              <a:rPr lang="en-US" dirty="0" smtClean="0"/>
              <a:t>Number of distinct Elements, Entropy</a:t>
            </a:r>
          </a:p>
          <a:p>
            <a:pPr lvl="1"/>
            <a:r>
              <a:rPr lang="en-US" dirty="0" smtClean="0"/>
              <a:t>Sampling harms, streaming does not</a:t>
            </a:r>
          </a:p>
          <a:p>
            <a:endParaRPr lang="en-US" dirty="0" smtClean="0"/>
          </a:p>
          <a:p>
            <a:r>
              <a:rPr lang="en-US" dirty="0" smtClean="0"/>
              <a:t>Heavy Hitters:</a:t>
            </a:r>
          </a:p>
          <a:p>
            <a:pPr lvl="1"/>
            <a:r>
              <a:rPr lang="en-US" dirty="0" smtClean="0"/>
              <a:t>Sampling and Streaming are both ok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9EB8-FF2C-1840-B537-AD3C8EE59750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compute over a stream by observing only a random sample of the stream?</a:t>
            </a:r>
          </a:p>
          <a:p>
            <a:endParaRPr lang="en-US" dirty="0" smtClean="0"/>
          </a:p>
          <a:p>
            <a:r>
              <a:rPr lang="en-US" dirty="0" smtClean="0"/>
              <a:t>Two Constraints:</a:t>
            </a:r>
            <a:endParaRPr lang="en-US" dirty="0" smtClean="0"/>
          </a:p>
          <a:p>
            <a:pPr lvl="1"/>
            <a:r>
              <a:rPr lang="en-US" dirty="0" smtClean="0"/>
              <a:t>Only observe a </a:t>
            </a:r>
            <a:r>
              <a:rPr lang="en-US" dirty="0" smtClean="0">
                <a:solidFill>
                  <a:srgbClr val="FF0000"/>
                </a:solidFill>
              </a:rPr>
              <a:t>random sample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Streaming</a:t>
            </a:r>
            <a:r>
              <a:rPr lang="en-US" dirty="0" smtClean="0"/>
              <a:t>, Memory Bound Computation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7B9B-9E09-3348-B313-837ECE999040}" type="datetime1">
              <a:rPr lang="en-US" smtClean="0"/>
              <a:pPr/>
              <a:t>5/23/12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Bernoulli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01273" y="3429000"/>
            <a:ext cx="896146" cy="1422433"/>
          </a:xfrm>
          <a:prstGeom prst="downArrow">
            <a:avLst>
              <a:gd name="adj1" fmla="val 50000"/>
              <a:gd name="adj2" fmla="val 48071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98954" y="2054725"/>
            <a:ext cx="5020846" cy="1374275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      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1685393"/>
            <a:ext cx="2667000" cy="174360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Bernoulli Sampler selects each </a:t>
            </a:r>
            <a:r>
              <a:rPr lang="en-US" sz="2400" dirty="0" err="1" smtClean="0">
                <a:solidFill>
                  <a:schemeClr val="tx1"/>
                </a:solidFill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with probability 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3277" y="3624323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Sampled</a:t>
            </a:r>
          </a:p>
          <a:p>
            <a:r>
              <a:rPr lang="en-US" sz="2000" dirty="0" smtClean="0"/>
              <a:t>Stream L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019800" y="4851433"/>
            <a:ext cx="2667000" cy="150491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Stream 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Processor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998955" y="5022661"/>
            <a:ext cx="5020846" cy="760724"/>
          </a:xfrm>
          <a:prstGeom prst="leftArrow">
            <a:avLst/>
          </a:prstGeom>
          <a:solidFill>
            <a:srgbClr val="D9E8F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95E2-321B-2B4F-993C-5F49A2912117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6434" y="3233676"/>
            <a:ext cx="3261053" cy="390647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05821" y="2651089"/>
            <a:ext cx="2482482" cy="2934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03868" y="1793115"/>
            <a:ext cx="271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Original Stream P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903868" y="5525353"/>
            <a:ext cx="3184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Aggregates and Analysis </a:t>
            </a:r>
            <a:br>
              <a:rPr lang="en-US" sz="2400" dirty="0" smtClean="0"/>
            </a:br>
            <a:r>
              <a:rPr lang="en-US" sz="2400" dirty="0" smtClean="0"/>
              <a:t>of Original Stream 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stream is a sequence of items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What matters is the </a:t>
            </a:r>
            <a:r>
              <a:rPr lang="en-US" dirty="0" smtClean="0"/>
              <a:t>vector                                                  where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 is frequency of </a:t>
            </a:r>
            <a:r>
              <a:rPr lang="en-US" dirty="0" err="1" smtClean="0"/>
              <a:t>i</a:t>
            </a:r>
            <a:endParaRPr lang="en-US" i="1" baseline="-250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Frequency Moments</a:t>
            </a:r>
          </a:p>
          <a:p>
            <a:endParaRPr lang="en-US" dirty="0" smtClean="0"/>
          </a:p>
          <a:p>
            <a:r>
              <a:rPr lang="en-US" dirty="0" smtClean="0"/>
              <a:t>Number of Distinct Elements </a:t>
            </a:r>
          </a:p>
          <a:p>
            <a:endParaRPr lang="en-US" dirty="0" smtClean="0"/>
          </a:p>
          <a:p>
            <a:r>
              <a:rPr lang="en-US" dirty="0" smtClean="0"/>
              <a:t>Empirical Entropy</a:t>
            </a:r>
          </a:p>
          <a:p>
            <a:endParaRPr lang="en-US" dirty="0" smtClean="0"/>
          </a:p>
          <a:p>
            <a:r>
              <a:rPr lang="en-US" dirty="0" smtClean="0"/>
              <a:t>Heavy Hitters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33787" y="3212275"/>
          <a:ext cx="1876425" cy="938213"/>
        </p:xfrm>
        <a:graphic>
          <a:graphicData uri="http://schemas.openxmlformats.org/presentationml/2006/ole">
            <p:oleObj spid="_x0000_s18434" name="Equation" r:id="rId3" imgW="889000" imgH="444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06232" y="2171393"/>
          <a:ext cx="2746968" cy="555934"/>
        </p:xfrm>
        <a:graphic>
          <a:graphicData uri="http://schemas.openxmlformats.org/presentationml/2006/ole">
            <p:oleObj spid="_x0000_s18435" name="Equation" r:id="rId4" imgW="1066800" imgH="215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4200" y="4675191"/>
          <a:ext cx="2623282" cy="946545"/>
        </p:xfrm>
        <a:graphic>
          <a:graphicData uri="http://schemas.openxmlformats.org/presentationml/2006/ole">
            <p:oleObj spid="_x0000_s18436" name="Equation" r:id="rId5" imgW="1231900" imgH="4445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DB86-8CC9-AF4C-BF71-AE4E70184501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84700" y="1600200"/>
            <a:ext cx="28702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i</a:t>
            </a:r>
            <a:r>
              <a:rPr lang="en-US" dirty="0" smtClean="0"/>
              <a:t> be the frequency of item </a:t>
            </a:r>
            <a:r>
              <a:rPr lang="en-US" i="1" dirty="0" err="1" smtClean="0"/>
              <a:t>i</a:t>
            </a:r>
            <a:r>
              <a:rPr lang="en-US" dirty="0" smtClean="0"/>
              <a:t> in the </a:t>
            </a:r>
            <a:r>
              <a:rPr lang="en-US" dirty="0" err="1" smtClean="0"/>
              <a:t>substream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000" dirty="0" smtClean="0"/>
          </a:p>
          <a:p>
            <a:r>
              <a:rPr lang="en-US" i="1" dirty="0" smtClean="0"/>
              <a:t>L </a:t>
            </a:r>
            <a:r>
              <a:rPr lang="en-US" dirty="0" smtClean="0"/>
              <a:t>contains the frequency vector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Randomized multiplicative approximation, for parameters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367680" y="3429000"/>
          <a:ext cx="2058988" cy="555625"/>
        </p:xfrm>
        <a:graphic>
          <a:graphicData uri="http://schemas.openxmlformats.org/presentationml/2006/ole">
            <p:oleObj spid="_x0000_s26626" name="Equation" r:id="rId3" imgW="800100" imgH="21590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CA3A-0B81-0E4C-9AE8-2FDA017B833D}" type="datetime1">
              <a:rPr lang="en-US" smtClean="0"/>
              <a:pPr/>
              <a:t>5/23/12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4200" y="2292033"/>
            <a:ext cx="3060944" cy="58134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92256" y="5112239"/>
            <a:ext cx="4664698" cy="101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Number of Distinct Elements</a:t>
            </a:r>
          </a:p>
          <a:p>
            <a:pPr lvl="1"/>
            <a:r>
              <a:rPr lang="en-US" dirty="0" smtClean="0"/>
              <a:t>(Known) Upper Bound on Result Quality</a:t>
            </a:r>
          </a:p>
          <a:p>
            <a:pPr lvl="1"/>
            <a:r>
              <a:rPr lang="en-US" dirty="0" smtClean="0"/>
              <a:t>Simple Streaming Algorithm that meets the bound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Frequency Moments,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dirty="0" smtClean="0"/>
              <a:t> &gt; 0</a:t>
            </a:r>
          </a:p>
          <a:p>
            <a:pPr lvl="1"/>
            <a:r>
              <a:rPr lang="en-US" dirty="0" smtClean="0"/>
              <a:t>Smaller values of 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increase</a:t>
            </a:r>
            <a:r>
              <a:rPr lang="en-US" dirty="0" smtClean="0"/>
              <a:t> streaming space complexity</a:t>
            </a:r>
          </a:p>
          <a:p>
            <a:pPr lvl="1"/>
            <a:r>
              <a:rPr lang="en-US" dirty="0" smtClean="0"/>
              <a:t>Matching upper and lower bounds (</a:t>
            </a:r>
            <a:r>
              <a:rPr lang="en-US" dirty="0" err="1" smtClean="0"/>
              <a:t>w.r.t</a:t>
            </a:r>
            <a:r>
              <a:rPr lang="en-US" dirty="0" smtClean="0"/>
              <a:t>   </a:t>
            </a:r>
            <a:r>
              <a:rPr lang="en-US" i="1" dirty="0" err="1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Tradeoff between processing time and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Entropy</a:t>
            </a:r>
          </a:p>
          <a:p>
            <a:pPr lvl="1"/>
            <a:r>
              <a:rPr lang="en-US" dirty="0" smtClean="0"/>
              <a:t>Matching Upper and Lower Bounds for Additive Error</a:t>
            </a:r>
          </a:p>
          <a:p>
            <a:pPr lvl="1"/>
            <a:r>
              <a:rPr lang="en-US" dirty="0" smtClean="0"/>
              <a:t>Relative Error Impossible in small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Heavy Hitters</a:t>
            </a:r>
          </a:p>
          <a:p>
            <a:pPr lvl="1"/>
            <a:r>
              <a:rPr lang="en-US" dirty="0" smtClean="0"/>
              <a:t>Sampling is a good fit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4E8-9129-3C48-BE3F-E13FA8BD1C01}" type="datetime1">
              <a:rPr lang="en-US" smtClean="0"/>
              <a:pPr/>
              <a:t>5/23/12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6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Duffield, Lund, </a:t>
            </a:r>
            <a:r>
              <a:rPr lang="en-US" dirty="0" err="1" smtClean="0"/>
              <a:t>Thorup</a:t>
            </a:r>
            <a:r>
              <a:rPr lang="en-US" dirty="0" smtClean="0"/>
              <a:t>, “Properties and prediction of flow statistics from sampled packet streams”, IMC 2002</a:t>
            </a:r>
          </a:p>
          <a:p>
            <a:endParaRPr lang="en-US" dirty="0" smtClean="0"/>
          </a:p>
          <a:p>
            <a:r>
              <a:rPr lang="en-US" dirty="0" smtClean="0"/>
              <a:t>Duffield, Lund, and </a:t>
            </a:r>
            <a:r>
              <a:rPr lang="en-US" dirty="0" err="1" smtClean="0"/>
              <a:t>Thorup</a:t>
            </a:r>
            <a:r>
              <a:rPr lang="en-US" dirty="0" smtClean="0"/>
              <a:t>,  “Estimating flow distributions from sampled flow statistics”, SIGCOMM 2003</a:t>
            </a:r>
          </a:p>
          <a:p>
            <a:endParaRPr lang="en-US" dirty="0" smtClean="0"/>
          </a:p>
          <a:p>
            <a:r>
              <a:rPr lang="en-US" dirty="0" err="1" smtClean="0"/>
              <a:t>Rusu</a:t>
            </a:r>
            <a:r>
              <a:rPr lang="en-US" dirty="0" smtClean="0"/>
              <a:t> and Dobra, “Sketching sampled data streams” ICDE 2009</a:t>
            </a:r>
          </a:p>
          <a:p>
            <a:endParaRPr lang="en-US" dirty="0" smtClean="0"/>
          </a:p>
          <a:p>
            <a:r>
              <a:rPr lang="en-US" dirty="0" smtClean="0"/>
              <a:t>Bar-</a:t>
            </a:r>
            <a:r>
              <a:rPr lang="en-US" dirty="0" err="1" smtClean="0"/>
              <a:t>Yossef</a:t>
            </a:r>
            <a:r>
              <a:rPr lang="en-US" dirty="0" smtClean="0"/>
              <a:t>, “Sampling Lower Bounds via Information Theory”, STOC 2003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7EB-767C-9749-B57D-B159039CA389}" type="datetime1">
              <a:rPr lang="en-US" smtClean="0"/>
              <a:pPr/>
              <a:t>5/23/12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Number of Distinct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For constant </a:t>
            </a:r>
            <a:r>
              <a:rPr lang="en-US" i="1" dirty="0" err="1" smtClean="0"/>
              <a:t>p</a:t>
            </a:r>
            <a:r>
              <a:rPr lang="en-US" dirty="0" smtClean="0"/>
              <a:t>, estimate F</a:t>
            </a:r>
            <a:r>
              <a:rPr lang="en-US" baseline="-25000" dirty="0" smtClean="0"/>
              <a:t>0</a:t>
            </a:r>
            <a:r>
              <a:rPr lang="en-US" dirty="0" smtClean="0"/>
              <a:t>(P) from observing L</a:t>
            </a:r>
          </a:p>
          <a:p>
            <a:r>
              <a:rPr lang="en-US" dirty="0" smtClean="0"/>
              <a:t>Any algorithm must have relative error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Charikar</a:t>
            </a:r>
            <a:r>
              <a:rPr lang="en-US" dirty="0" smtClean="0"/>
              <a:t> et al. PODS 2000)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simple streaming algorithm has relative error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Estimators, such as GEE (Generalized Error Estimator) also possible in single pass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Estimation from Sub-Sampled Streams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3F80-E7D7-7046-94F6-5BCA21665A3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48520" y="2203314"/>
          <a:ext cx="861293" cy="817124"/>
        </p:xfrm>
        <a:graphic>
          <a:graphicData uri="http://schemas.openxmlformats.org/presentationml/2006/ole">
            <p:oleObj spid="_x0000_s25602" name="Equation" r:id="rId3" imgW="495300" imgH="4699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847012" y="3605801"/>
          <a:ext cx="839788" cy="817563"/>
        </p:xfrm>
        <a:graphic>
          <a:graphicData uri="http://schemas.openxmlformats.org/presentationml/2006/ole">
            <p:oleObj spid="_x0000_s25603" name="Equation" r:id="rId4" imgW="482600" imgH="46990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3720-4B80-F84F-B608-B70F30C75C06}" type="datetime1">
              <a:rPr lang="en-US" smtClean="0"/>
              <a:pPr/>
              <a:t>5/23/12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26230</TotalTime>
  <Words>985</Words>
  <Application>Microsoft Macintosh PowerPoint</Application>
  <PresentationFormat>On-screen Show (4:3)</PresentationFormat>
  <Paragraphs>242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Space-Efficient Estimation of Statistics over Sub-Sampled Streams</vt:lpstr>
      <vt:lpstr>Sampled IP Packet Streams</vt:lpstr>
      <vt:lpstr>Sampled Streams</vt:lpstr>
      <vt:lpstr>Model: Bernoulli Sampling</vt:lpstr>
      <vt:lpstr>Aggregates</vt:lpstr>
      <vt:lpstr>Preliminaries</vt:lpstr>
      <vt:lpstr>Results</vt:lpstr>
      <vt:lpstr>Related Work</vt:lpstr>
      <vt:lpstr>Results: Number of Distinct Elements</vt:lpstr>
      <vt:lpstr>Frequency Moments Fk</vt:lpstr>
      <vt:lpstr>Computing F2: Why is This Hard?</vt:lpstr>
      <vt:lpstr>Algorithm 1 for F2</vt:lpstr>
      <vt:lpstr>Algorithm 1 for F2 (contd)</vt:lpstr>
      <vt:lpstr>Algorithm 2 for F2</vt:lpstr>
      <vt:lpstr>Estimating</vt:lpstr>
      <vt:lpstr>Estimating</vt:lpstr>
      <vt:lpstr>Estimating </vt:lpstr>
      <vt:lpstr>Tight Lower Bound for</vt:lpstr>
      <vt:lpstr>Time-Space Tradeoff</vt:lpstr>
      <vt:lpstr>Entropy</vt:lpstr>
      <vt:lpstr>Heavy Hitters</vt:lpstr>
      <vt:lpstr>Conclusions</vt:lpstr>
    </vt:vector>
  </TitlesOfParts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Method for Estimating Correlated Aggregates Over a Data Stream</dc:title>
  <dc:creator>Srikanta Tirthapura</dc:creator>
  <cp:lastModifiedBy>Srikanta Tirthapura</cp:lastModifiedBy>
  <cp:revision>112</cp:revision>
  <dcterms:created xsi:type="dcterms:W3CDTF">2012-05-23T22:27:48Z</dcterms:created>
  <dcterms:modified xsi:type="dcterms:W3CDTF">2012-05-23T22:55:06Z</dcterms:modified>
</cp:coreProperties>
</file>