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304" r:id="rId2"/>
    <p:sldId id="329" r:id="rId3"/>
    <p:sldId id="323" r:id="rId4"/>
    <p:sldId id="324" r:id="rId5"/>
    <p:sldId id="325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40" r:id="rId16"/>
    <p:sldId id="339" r:id="rId17"/>
    <p:sldId id="342" r:id="rId18"/>
    <p:sldId id="343" r:id="rId19"/>
    <p:sldId id="344" r:id="rId20"/>
    <p:sldId id="345" r:id="rId21"/>
    <p:sldId id="348" r:id="rId22"/>
    <p:sldId id="347" r:id="rId23"/>
    <p:sldId id="346" r:id="rId24"/>
    <p:sldId id="349" r:id="rId25"/>
    <p:sldId id="350" r:id="rId26"/>
    <p:sldId id="351" r:id="rId27"/>
    <p:sldId id="352" r:id="rId28"/>
    <p:sldId id="353" r:id="rId29"/>
    <p:sldId id="355" r:id="rId30"/>
    <p:sldId id="357" r:id="rId31"/>
    <p:sldId id="356" r:id="rId32"/>
    <p:sldId id="354" r:id="rId33"/>
  </p:sldIdLst>
  <p:sldSz cx="9131300" cy="68453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2D3"/>
    <a:srgbClr val="FFFF99"/>
    <a:srgbClr val="800000"/>
    <a:srgbClr val="990000"/>
    <a:srgbClr val="FFB6C2"/>
    <a:srgbClr val="FF040F"/>
    <a:srgbClr val="CC0000"/>
    <a:srgbClr val="FF99FF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1"/>
    <p:restoredTop sz="98607" autoAdjust="0"/>
  </p:normalViewPr>
  <p:slideViewPr>
    <p:cSldViewPr snapToGrid="0">
      <p:cViewPr>
        <p:scale>
          <a:sx n="115" d="100"/>
          <a:sy n="115" d="100"/>
        </p:scale>
        <p:origin x="2200" y="824"/>
      </p:cViewPr>
      <p:guideLst>
        <p:guide orient="horz"/>
        <p:guide pos="2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66875" y="360363"/>
            <a:ext cx="33464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50" tIns="22225" rIns="57150" bIns="22225">
            <a:spAutoFit/>
          </a:bodyPr>
          <a:lstStyle/>
          <a:p>
            <a:pPr defTabSz="814388">
              <a:defRPr/>
            </a:pPr>
            <a:r>
              <a:rPr lang="en-US" sz="1200" dirty="0">
                <a:cs typeface="+mn-cs"/>
              </a:rPr>
              <a:t>Symbolic Boolean Manipulation with OBDDs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16438" y="8488363"/>
            <a:ext cx="12636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 cmpd="dbl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7150" tIns="22225" rIns="57150" bIns="22225">
            <a:spAutoFit/>
          </a:bodyPr>
          <a:lstStyle/>
          <a:p>
            <a:pPr algn="l" defTabSz="814388">
              <a:defRPr/>
            </a:pPr>
            <a:r>
              <a:rPr lang="en-US" sz="1200" b="0" dirty="0">
                <a:cs typeface="+mn-cs"/>
              </a:rPr>
              <a:t>Randal E. Bryant</a:t>
            </a:r>
          </a:p>
        </p:txBody>
      </p:sp>
    </p:spTree>
    <p:extLst>
      <p:ext uri="{BB962C8B-B14F-4D97-AF65-F5344CB8AC3E}">
        <p14:creationId xmlns:p14="http://schemas.microsoft.com/office/powerpoint/2010/main" val="2006439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0013"/>
            <a:ext cx="692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995988" y="100013"/>
            <a:ext cx="8620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65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795963"/>
            <a:ext cx="25717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65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625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5720" tIns="45720" rIns="4572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80188" y="8886825"/>
            <a:ext cx="27781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45720" tIns="45720" rIns="4572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B9E940B-0346-AB40-89DE-DCEE694E4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19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3EB1BF-CD63-F34D-9179-033B85E23B1C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0013" y="4641850"/>
            <a:ext cx="6391275" cy="1749425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339850"/>
            <a:ext cx="7762875" cy="2663825"/>
          </a:xfrm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928" tIns="45964" rIns="91928" bIns="45964"/>
          <a:lstStyle>
            <a:lvl1pPr algn="ctr">
              <a:defRPr sz="480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502797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5221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247650"/>
            <a:ext cx="2203450" cy="6184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62712" cy="6184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41553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55980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4398963"/>
            <a:ext cx="77628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2901950"/>
            <a:ext cx="77628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5356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368425"/>
            <a:ext cx="4070350" cy="5064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3263" y="1368425"/>
            <a:ext cx="4071937" cy="5064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79988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338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33838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5" y="1531938"/>
            <a:ext cx="40354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5" y="2170113"/>
            <a:ext cx="4035425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0435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1865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6960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3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288" y="273050"/>
            <a:ext cx="5103812" cy="584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3550" cy="4683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2848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4791075"/>
            <a:ext cx="54800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9113" y="611188"/>
            <a:ext cx="5480050" cy="4106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9113" y="5357813"/>
            <a:ext cx="548005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8055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368425"/>
            <a:ext cx="8294687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04262" cy="7794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969696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19075" y="6389688"/>
            <a:ext cx="6032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647" tIns="45647" rIns="45647" bIns="45647" anchor="ctr">
            <a:spAutoFit/>
          </a:bodyPr>
          <a:lstStyle>
            <a:lvl1pPr algn="l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algn="l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algn="l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algn="l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b="0" dirty="0">
                <a:solidFill>
                  <a:schemeClr val="hlink"/>
                </a:solidFill>
                <a:latin typeface="Helvetica" charset="0"/>
                <a:cs typeface="+mn-cs"/>
              </a:rPr>
              <a:t>– </a:t>
            </a:r>
            <a:fld id="{1B7E99C1-B5D0-6D47-B4E8-5F6283AD3494}" type="slidenum">
              <a:rPr lang="en-US" sz="1400" b="0" smtClean="0">
                <a:solidFill>
                  <a:schemeClr val="hlink"/>
                </a:solidFill>
                <a:latin typeface="Helvetica" charset="0"/>
                <a:cs typeface="+mn-cs"/>
              </a:rPr>
              <a:pPr algn="ctr">
                <a:defRPr/>
              </a:pPr>
              <a:t>‹#›</a:t>
            </a:fld>
            <a:r>
              <a:rPr lang="en-US" sz="1400" b="0" dirty="0">
                <a:solidFill>
                  <a:schemeClr val="hlink"/>
                </a:solidFill>
                <a:latin typeface="Helvetica" charset="0"/>
                <a:cs typeface="+mn-cs"/>
              </a:rPr>
              <a:t> –</a:t>
            </a:r>
            <a:endParaRPr lang="en-US" sz="1400" b="0" dirty="0">
              <a:latin typeface="Helvetica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/>
  <p:txStyles>
    <p:titleStyle>
      <a:lvl1pPr algn="l" defTabSz="912813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ＭＳ Ｐゴシック" charset="0"/>
        </a:defRPr>
      </a:lvl1pPr>
      <a:lvl2pPr algn="l" defTabSz="912813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912813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912813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912813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charset="0"/>
          <a:ea typeface="ＭＳ Ｐゴシック" charset="0"/>
        </a:defRPr>
      </a:lvl6pPr>
      <a:lvl7pPr marL="9144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charset="0"/>
          <a:ea typeface="ＭＳ Ｐゴシック" charset="0"/>
        </a:defRPr>
      </a:lvl7pPr>
      <a:lvl8pPr marL="13716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charset="0"/>
          <a:ea typeface="ＭＳ Ｐゴシック" charset="0"/>
        </a:defRPr>
      </a:lvl8pPr>
      <a:lvl9pPr marL="18288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charset="0"/>
          <a:ea typeface="ＭＳ Ｐゴシック" charset="0"/>
        </a:defRPr>
      </a:lvl9pPr>
    </p:titleStyle>
    <p:bodyStyle>
      <a:lvl1pPr marL="385763" indent="-385763" algn="l" defTabSz="912813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charset="0"/>
        <a:defRPr sz="2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ＭＳ Ｐゴシック" charset="0"/>
        </a:defRPr>
      </a:lvl1pPr>
      <a:lvl2pPr marL="742950" indent="-244475" algn="l" defTabSz="912813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n"/>
        <a:defRPr sz="2000" b="1">
          <a:solidFill>
            <a:schemeClr val="tx1"/>
          </a:solidFill>
          <a:latin typeface="+mn-lt"/>
          <a:ea typeface="+mn-ea"/>
        </a:defRPr>
      </a:lvl2pPr>
      <a:lvl3pPr marL="1144588" indent="-238125" algn="l" defTabSz="912813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charset="0"/>
        <a:buChar char="l"/>
        <a:defRPr>
          <a:solidFill>
            <a:schemeClr val="folHlink"/>
          </a:solidFill>
          <a:latin typeface="+mn-lt"/>
          <a:ea typeface="+mn-ea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4pPr>
      <a:lvl5pPr marL="2447925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+mn-ea"/>
        </a:defRPr>
      </a:lvl5pPr>
      <a:lvl6pPr marL="29051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+mn-ea"/>
        </a:defRPr>
      </a:lvl6pPr>
      <a:lvl7pPr marL="33623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+mn-ea"/>
        </a:defRPr>
      </a:lvl7pPr>
      <a:lvl8pPr marL="38195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+mn-ea"/>
        </a:defRPr>
      </a:lvl8pPr>
      <a:lvl9pPr marL="42767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450" y="755650"/>
            <a:ext cx="8458200" cy="3530600"/>
          </a:xfrm>
          <a:effectLst>
            <a:outerShdw blurRad="63500" dist="71842" dir="2700000" algn="ctr" rotWithShape="0">
              <a:schemeClr val="bg1">
                <a:lumMod val="85000"/>
                <a:alpha val="75000"/>
              </a:schemeClr>
            </a:outerShdw>
          </a:effectLst>
        </p:spPr>
        <p:txBody>
          <a:bodyPr lIns="91294" tIns="45647" rIns="91294" bIns="45647" anchor="t"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4000" dirty="0">
                <a:solidFill>
                  <a:srgbClr val="99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j-cs"/>
              </a:rPr>
              <a:t>Chain Reduction</a:t>
            </a:r>
            <a:br>
              <a:rPr lang="en-US" sz="4000" dirty="0">
                <a:solidFill>
                  <a:srgbClr val="99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j-cs"/>
              </a:rPr>
            </a:br>
            <a:r>
              <a:rPr lang="en-US" sz="4000" dirty="0">
                <a:solidFill>
                  <a:srgbClr val="99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j-cs"/>
              </a:rPr>
              <a:t>for</a:t>
            </a:r>
            <a:br>
              <a:rPr lang="en-US" sz="4000" dirty="0">
                <a:solidFill>
                  <a:srgbClr val="99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j-cs"/>
              </a:rPr>
            </a:br>
            <a:r>
              <a:rPr lang="en-US" sz="4000" dirty="0">
                <a:solidFill>
                  <a:srgbClr val="99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j-cs"/>
              </a:rPr>
              <a:t>Binary and Zero-Suppressed</a:t>
            </a:r>
            <a:br>
              <a:rPr lang="en-US" sz="4000" dirty="0">
                <a:solidFill>
                  <a:srgbClr val="99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j-cs"/>
              </a:rPr>
            </a:br>
            <a:r>
              <a:rPr lang="en-US" sz="4000" dirty="0">
                <a:solidFill>
                  <a:srgbClr val="99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+mj-cs"/>
              </a:rPr>
              <a:t>Decision Diagrams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289050" y="6242050"/>
            <a:ext cx="414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42" tIns="44379" rIns="90342" bIns="44379">
            <a:spAutoFit/>
          </a:bodyPr>
          <a:lstStyle/>
          <a:p>
            <a:pPr defTabSz="912813">
              <a:defRPr/>
            </a:pPr>
            <a:r>
              <a:rPr lang="en-US" dirty="0">
                <a:latin typeface="Courier New" charset="0"/>
                <a:cs typeface="+mn-cs"/>
              </a:rPr>
              <a:t>http://</a:t>
            </a:r>
            <a:r>
              <a:rPr lang="en-US" dirty="0" err="1">
                <a:latin typeface="Courier New" charset="0"/>
                <a:cs typeface="+mn-cs"/>
              </a:rPr>
              <a:t>www.cs.cmu.edu</a:t>
            </a:r>
            <a:r>
              <a:rPr lang="en-US" dirty="0">
                <a:latin typeface="Courier New" charset="0"/>
                <a:cs typeface="+mn-cs"/>
              </a:rPr>
              <a:t>/~</a:t>
            </a:r>
            <a:r>
              <a:rPr lang="en-US" dirty="0" err="1">
                <a:latin typeface="Courier New" charset="0"/>
                <a:cs typeface="+mn-cs"/>
              </a:rPr>
              <a:t>bryant</a:t>
            </a:r>
            <a:endParaRPr lang="en-US" dirty="0">
              <a:latin typeface="Courier New" charset="0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365250" y="4794250"/>
            <a:ext cx="63246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398" tIns="25359" rIns="63398" bIns="25359">
            <a:spAutoFit/>
          </a:bodyPr>
          <a:lstStyle/>
          <a:p>
            <a:pPr defTabSz="912813">
              <a:lnSpc>
                <a:spcPct val="85000"/>
              </a:lnSpc>
              <a:tabLst>
                <a:tab pos="5829300" algn="r"/>
              </a:tabLst>
              <a:defRPr/>
            </a:pPr>
            <a:r>
              <a:rPr lang="en-US" sz="3600" dirty="0">
                <a:latin typeface="Helvetica" charset="0"/>
                <a:cs typeface="+mn-cs"/>
              </a:rPr>
              <a:t>Randal E. Bryant</a:t>
            </a:r>
          </a:p>
          <a:p>
            <a:pPr defTabSz="912813">
              <a:lnSpc>
                <a:spcPct val="85000"/>
              </a:lnSpc>
              <a:tabLst>
                <a:tab pos="5829300" algn="r"/>
              </a:tabLst>
              <a:defRPr/>
            </a:pPr>
            <a:r>
              <a:rPr lang="en-US" sz="3600" dirty="0">
                <a:latin typeface="Helvetica" charset="0"/>
                <a:cs typeface="+mn-cs"/>
              </a:rPr>
              <a:t>Carnegie Mellon University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dissolve/>
      </p:transition>
    </mc:Choice>
    <mc:Fallback xmlns="">
      <p:transition xmlns:p14="http://schemas.microsoft.com/office/powerpoint/2010/main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67C7-88C6-5F46-80DB-5829DF86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-Queens Node Counts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1FDC5-FA50-DE45-8883-95B76F011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990600"/>
            <a:ext cx="76962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67C7-88C6-5F46-80DB-5829DF86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-Queens Node Count Ratios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15A64-14D8-BE48-BB06-696F4FDF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3" y="1473693"/>
            <a:ext cx="8317213" cy="45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089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2A4-D43F-F44A-876C-28D6BEA0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Size Ratio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703A2-9C88-0E43-BF37-0B46959B2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06" y="1140977"/>
            <a:ext cx="8294687" cy="533400"/>
          </a:xfrm>
        </p:spPr>
        <p:txBody>
          <a:bodyPr/>
          <a:lstStyle/>
          <a:p>
            <a:r>
              <a:rPr lang="en-US" dirty="0"/>
              <a:t>Knuth, TAOCP 4A (2011)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4DA2F-3C99-6044-BFFC-E45CF9F8630C}"/>
              </a:ext>
            </a:extLst>
          </p:cNvPr>
          <p:cNvGrpSpPr/>
          <p:nvPr/>
        </p:nvGrpSpPr>
        <p:grpSpPr>
          <a:xfrm>
            <a:off x="2774949" y="4273470"/>
            <a:ext cx="3581400" cy="1054180"/>
            <a:chOff x="2736850" y="1365250"/>
            <a:chExt cx="3581400" cy="10541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03AE53-5005-A244-9839-0BD49ECDC208}"/>
                </a:ext>
              </a:extLst>
            </p:cNvPr>
            <p:cNvSpPr/>
            <p:nvPr/>
          </p:nvSpPr>
          <p:spPr>
            <a:xfrm>
              <a:off x="2736850" y="1881743"/>
              <a:ext cx="761999" cy="342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BDD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6C4681-60F8-DF4E-98FA-BD467770BDCF}"/>
                </a:ext>
              </a:extLst>
            </p:cNvPr>
            <p:cNvSpPr/>
            <p:nvPr/>
          </p:nvSpPr>
          <p:spPr>
            <a:xfrm>
              <a:off x="5556250" y="1881743"/>
              <a:ext cx="762000" cy="342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ZDD</a:t>
              </a: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4044B13C-BAFC-234C-A104-3FEAA7906BD4}"/>
                </a:ext>
              </a:extLst>
            </p:cNvPr>
            <p:cNvSpPr/>
            <p:nvPr/>
          </p:nvSpPr>
          <p:spPr>
            <a:xfrm>
              <a:off x="3367167" y="1710531"/>
              <a:ext cx="2396966" cy="513636"/>
            </a:xfrm>
            <a:prstGeom prst="arc">
              <a:avLst>
                <a:gd name="adj1" fmla="val 11044926"/>
                <a:gd name="adj2" fmla="val 21329161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2A97D1-A995-774A-8712-CA412DE85D78}"/>
                </a:ext>
              </a:extLst>
            </p:cNvPr>
            <p:cNvSpPr txBox="1"/>
            <p:nvPr/>
          </p:nvSpPr>
          <p:spPr>
            <a:xfrm>
              <a:off x="4394438" y="136525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n</a:t>
              </a:r>
              <a:r>
                <a:rPr lang="en-US" b="0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/2</a:t>
              </a: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56069C4-F375-3746-AA19-82BBD6072FEC}"/>
                </a:ext>
              </a:extLst>
            </p:cNvPr>
            <p:cNvSpPr/>
            <p:nvPr/>
          </p:nvSpPr>
          <p:spPr>
            <a:xfrm rot="10800000">
              <a:off x="3367167" y="1881743"/>
              <a:ext cx="2396966" cy="513636"/>
            </a:xfrm>
            <a:prstGeom prst="arc">
              <a:avLst>
                <a:gd name="adj1" fmla="val 11044926"/>
                <a:gd name="adj2" fmla="val 21329161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3E0BF2-DE76-534E-8D6C-232874DBC023}"/>
                </a:ext>
              </a:extLst>
            </p:cNvPr>
            <p:cNvSpPr txBox="1"/>
            <p:nvPr/>
          </p:nvSpPr>
          <p:spPr>
            <a:xfrm>
              <a:off x="4386043" y="205009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n</a:t>
              </a:r>
              <a:r>
                <a:rPr lang="en-US" b="0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/2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C8114BD-6DDD-4943-BE74-659D23ED3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1798366"/>
            <a:ext cx="51181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1A5AB5-FE92-814B-A374-168A7D36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2997200"/>
            <a:ext cx="5118100" cy="85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9CA34B-C2C7-164A-9225-FD4D89B1C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393" y="5369400"/>
            <a:ext cx="3530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471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8835-3A9D-2846-9A2F-46371C1A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39"/>
            <a:ext cx="8704262" cy="779463"/>
          </a:xfrm>
        </p:spPr>
        <p:txBody>
          <a:bodyPr/>
          <a:lstStyle/>
          <a:p>
            <a:r>
              <a:rPr lang="en-US"/>
              <a:t>Chain Types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1ACFEC-C3B0-0442-B4E7-401E3BBB59F4}"/>
              </a:ext>
            </a:extLst>
          </p:cNvPr>
          <p:cNvGrpSpPr/>
          <p:nvPr/>
        </p:nvGrpSpPr>
        <p:grpSpPr>
          <a:xfrm>
            <a:off x="5480050" y="755650"/>
            <a:ext cx="3000917" cy="5780476"/>
            <a:chOff x="1060450" y="908050"/>
            <a:chExt cx="3000917" cy="578047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9DC1BD4-57BB-6F4D-9639-CD4DFB63C077}"/>
                </a:ext>
              </a:extLst>
            </p:cNvPr>
            <p:cNvGrpSpPr/>
            <p:nvPr/>
          </p:nvGrpSpPr>
          <p:grpSpPr>
            <a:xfrm>
              <a:off x="1060450" y="908050"/>
              <a:ext cx="2890238" cy="5780476"/>
              <a:chOff x="1219059" y="456353"/>
              <a:chExt cx="2890238" cy="5780476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95D5D968-E23D-7F4D-9923-71748F0EBEC5}"/>
                  </a:ext>
                </a:extLst>
              </p:cNvPr>
              <p:cNvCxnSpPr>
                <a:endCxn id="13" idx="0"/>
              </p:cNvCxnSpPr>
              <p:nvPr/>
            </p:nvCxnSpPr>
            <p:spPr>
              <a:xfrm>
                <a:off x="2740237" y="760589"/>
                <a:ext cx="874677" cy="463959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F1CEA2A-5B3E-404E-AE84-1B4F7E382D73}"/>
                  </a:ext>
                </a:extLst>
              </p:cNvPr>
              <p:cNvCxnSpPr/>
              <p:nvPr/>
            </p:nvCxnSpPr>
            <p:spPr>
              <a:xfrm flipH="1">
                <a:off x="2512060" y="760589"/>
                <a:ext cx="229762" cy="98876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AD663BD-DF9B-944A-9B53-44226E01F3D3}"/>
                  </a:ext>
                </a:extLst>
              </p:cNvPr>
              <p:cNvCxnSpPr/>
              <p:nvPr/>
            </p:nvCxnSpPr>
            <p:spPr>
              <a:xfrm flipH="1">
                <a:off x="2283883" y="1749354"/>
                <a:ext cx="229762" cy="98876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E8EF05-9564-2A4D-AF69-B621DCFD6227}"/>
                  </a:ext>
                </a:extLst>
              </p:cNvPr>
              <p:cNvCxnSpPr/>
              <p:nvPr/>
            </p:nvCxnSpPr>
            <p:spPr>
              <a:xfrm flipH="1">
                <a:off x="2055707" y="2738120"/>
                <a:ext cx="229762" cy="98876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453932C-A5FA-004E-8EA8-D51BE4536049}"/>
                  </a:ext>
                </a:extLst>
              </p:cNvPr>
              <p:cNvCxnSpPr/>
              <p:nvPr/>
            </p:nvCxnSpPr>
            <p:spPr>
              <a:xfrm flipH="1">
                <a:off x="1827530" y="3726885"/>
                <a:ext cx="229762" cy="98876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1AC971A-FF3D-6E4A-B88A-8B264A720F64}"/>
                  </a:ext>
                </a:extLst>
              </p:cNvPr>
              <p:cNvCxnSpPr>
                <a:endCxn id="12" idx="0"/>
              </p:cNvCxnSpPr>
              <p:nvPr/>
            </p:nvCxnSpPr>
            <p:spPr>
              <a:xfrm flipH="1">
                <a:off x="1713442" y="4715651"/>
                <a:ext cx="115673" cy="68453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CE02279-F9A3-D646-BD54-FB8C6B9C416C}"/>
                  </a:ext>
                </a:extLst>
              </p:cNvPr>
              <p:cNvSpPr/>
              <p:nvPr/>
            </p:nvSpPr>
            <p:spPr>
              <a:xfrm>
                <a:off x="2436001" y="456353"/>
                <a:ext cx="608471" cy="608471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B4A88A-361A-5646-9990-F1499CD7FA64}"/>
                  </a:ext>
                </a:extLst>
              </p:cNvPr>
              <p:cNvSpPr/>
              <p:nvPr/>
            </p:nvSpPr>
            <p:spPr>
              <a:xfrm>
                <a:off x="1979648" y="2433885"/>
                <a:ext cx="608471" cy="608471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Isosceles Triangle 2">
                <a:extLst>
                  <a:ext uri="{FF2B5EF4-FFF2-40B4-BE49-F238E27FC236}">
                    <a16:creationId xmlns:a16="http://schemas.microsoft.com/office/drawing/2014/main" id="{6C9A7786-6556-2A4B-8E3B-AC96F336F034}"/>
                  </a:ext>
                </a:extLst>
              </p:cNvPr>
              <p:cNvSpPr/>
              <p:nvPr/>
            </p:nvSpPr>
            <p:spPr>
              <a:xfrm>
                <a:off x="1219059" y="5400181"/>
                <a:ext cx="988766" cy="836648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 anchorCtr="0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Isosceles Triangle 38">
                <a:extLst>
                  <a:ext uri="{FF2B5EF4-FFF2-40B4-BE49-F238E27FC236}">
                    <a16:creationId xmlns:a16="http://schemas.microsoft.com/office/drawing/2014/main" id="{8DDEFE8A-806D-5940-B5FD-E4BFAA28818B}"/>
                  </a:ext>
                </a:extLst>
              </p:cNvPr>
              <p:cNvSpPr/>
              <p:nvPr/>
            </p:nvSpPr>
            <p:spPr>
              <a:xfrm>
                <a:off x="3120531" y="5400181"/>
                <a:ext cx="988766" cy="836648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 anchorCtr="0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F20C5E8-35D6-3043-9E5D-8DA23800C2E4}"/>
                  </a:ext>
                </a:extLst>
              </p:cNvPr>
              <p:cNvCxnSpPr>
                <a:endCxn id="13" idx="0"/>
              </p:cNvCxnSpPr>
              <p:nvPr/>
            </p:nvCxnSpPr>
            <p:spPr>
              <a:xfrm>
                <a:off x="2512060" y="1749354"/>
                <a:ext cx="1102854" cy="365082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BA09EFE-7042-F046-BFFD-E3619ADA6DBF}"/>
                  </a:ext>
                </a:extLst>
              </p:cNvPr>
              <p:cNvCxnSpPr>
                <a:endCxn id="13" idx="0"/>
              </p:cNvCxnSpPr>
              <p:nvPr/>
            </p:nvCxnSpPr>
            <p:spPr>
              <a:xfrm>
                <a:off x="2055707" y="3726885"/>
                <a:ext cx="1559207" cy="167329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8BF6E69-A90B-A948-8A58-1140FD13EB2B}"/>
                  </a:ext>
                </a:extLst>
              </p:cNvPr>
              <p:cNvCxnSpPr>
                <a:endCxn id="13" idx="0"/>
              </p:cNvCxnSpPr>
              <p:nvPr/>
            </p:nvCxnSpPr>
            <p:spPr>
              <a:xfrm>
                <a:off x="1827530" y="4715651"/>
                <a:ext cx="1787384" cy="68453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FCBF332-94BE-1C4C-B8F1-DF53E4D1E69A}"/>
                  </a:ext>
                </a:extLst>
              </p:cNvPr>
              <p:cNvCxnSpPr/>
              <p:nvPr/>
            </p:nvCxnSpPr>
            <p:spPr>
              <a:xfrm flipH="1">
                <a:off x="2283883" y="2586002"/>
                <a:ext cx="76059" cy="30423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322C681-982A-5C4C-B2B9-EC1F18FC0899}"/>
                  </a:ext>
                </a:extLst>
              </p:cNvPr>
              <p:cNvSpPr/>
              <p:nvPr/>
            </p:nvSpPr>
            <p:spPr>
              <a:xfrm>
                <a:off x="2207825" y="1445119"/>
                <a:ext cx="608471" cy="608471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b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+1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D73C6A0-B7EF-9A43-BC79-D0A90974C3EB}"/>
                  </a:ext>
                </a:extLst>
              </p:cNvPr>
              <p:cNvSpPr/>
              <p:nvPr/>
            </p:nvSpPr>
            <p:spPr>
              <a:xfrm>
                <a:off x="1751471" y="3422650"/>
                <a:ext cx="608471" cy="608471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b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–1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D9FA592-DE82-3C4D-8E5D-201B29B74E81}"/>
                  </a:ext>
                </a:extLst>
              </p:cNvPr>
              <p:cNvSpPr/>
              <p:nvPr/>
            </p:nvSpPr>
            <p:spPr>
              <a:xfrm>
                <a:off x="1523295" y="4411416"/>
                <a:ext cx="608471" cy="608471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57B47F6-68EC-9348-A8D2-1D824A97D4B6}"/>
                </a:ext>
              </a:extLst>
            </p:cNvPr>
            <p:cNvSpPr txBox="1"/>
            <p:nvPr/>
          </p:nvSpPr>
          <p:spPr>
            <a:xfrm>
              <a:off x="2889250" y="1593850"/>
              <a:ext cx="117211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/>
                <a:t>Or-Chain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8CAC90-5EC8-7D4E-8A09-18D9B5584B26}"/>
              </a:ext>
            </a:extLst>
          </p:cNvPr>
          <p:cNvGrpSpPr/>
          <p:nvPr/>
        </p:nvGrpSpPr>
        <p:grpSpPr>
          <a:xfrm>
            <a:off x="984250" y="755650"/>
            <a:ext cx="4184650" cy="5780476"/>
            <a:chOff x="4946650" y="908050"/>
            <a:chExt cx="4184650" cy="578047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CBCDAB5-7CB0-814E-95B6-04ACBC4AA201}"/>
                </a:ext>
              </a:extLst>
            </p:cNvPr>
            <p:cNvGrpSpPr/>
            <p:nvPr/>
          </p:nvGrpSpPr>
          <p:grpSpPr>
            <a:xfrm>
              <a:off x="4946650" y="908050"/>
              <a:ext cx="2742353" cy="5780476"/>
              <a:chOff x="5632450" y="527050"/>
              <a:chExt cx="2742353" cy="5780476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E0D9B5B-4952-6344-B1C4-D4425FC604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3628" y="831286"/>
                <a:ext cx="874677" cy="463959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6D838C4-24E6-A14C-B716-3E3FC453278D}"/>
                  </a:ext>
                </a:extLst>
              </p:cNvPr>
              <p:cNvCxnSpPr/>
              <p:nvPr/>
            </p:nvCxnSpPr>
            <p:spPr>
              <a:xfrm flipH="1">
                <a:off x="6925451" y="831286"/>
                <a:ext cx="229762" cy="98876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64A5633-4EDF-684C-AB76-B851528A9357}"/>
                  </a:ext>
                </a:extLst>
              </p:cNvPr>
              <p:cNvCxnSpPr/>
              <p:nvPr/>
            </p:nvCxnSpPr>
            <p:spPr>
              <a:xfrm flipH="1">
                <a:off x="6697274" y="1820051"/>
                <a:ext cx="229762" cy="98876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D5B2BAF-9876-A34F-9A11-3EA66A4048A1}"/>
                  </a:ext>
                </a:extLst>
              </p:cNvPr>
              <p:cNvCxnSpPr/>
              <p:nvPr/>
            </p:nvCxnSpPr>
            <p:spPr>
              <a:xfrm flipH="1">
                <a:off x="6469098" y="2808817"/>
                <a:ext cx="229762" cy="98876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F018E78-4BB5-DD4C-9463-C14D34B29C21}"/>
                  </a:ext>
                </a:extLst>
              </p:cNvPr>
              <p:cNvCxnSpPr/>
              <p:nvPr/>
            </p:nvCxnSpPr>
            <p:spPr>
              <a:xfrm flipH="1">
                <a:off x="6240921" y="3797582"/>
                <a:ext cx="229762" cy="98876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F9F4707-C9AB-5242-9FAF-AF8D61CE186B}"/>
                  </a:ext>
                </a:extLst>
              </p:cNvPr>
              <p:cNvCxnSpPr>
                <a:endCxn id="31" idx="0"/>
              </p:cNvCxnSpPr>
              <p:nvPr/>
            </p:nvCxnSpPr>
            <p:spPr>
              <a:xfrm flipH="1">
                <a:off x="6126833" y="4786348"/>
                <a:ext cx="115673" cy="68453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8CEAE87-D1A2-7A47-A99D-BFD0B03C6E00}"/>
                  </a:ext>
                </a:extLst>
              </p:cNvPr>
              <p:cNvSpPr/>
              <p:nvPr/>
            </p:nvSpPr>
            <p:spPr>
              <a:xfrm>
                <a:off x="6849392" y="527050"/>
                <a:ext cx="608471" cy="608471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F7B4C5B-FFA4-0740-BE28-EEF533DEFB4F}"/>
                  </a:ext>
                </a:extLst>
              </p:cNvPr>
              <p:cNvSpPr/>
              <p:nvPr/>
            </p:nvSpPr>
            <p:spPr>
              <a:xfrm>
                <a:off x="6393039" y="2504582"/>
                <a:ext cx="608471" cy="608471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Isosceles Triangle 2">
                <a:extLst>
                  <a:ext uri="{FF2B5EF4-FFF2-40B4-BE49-F238E27FC236}">
                    <a16:creationId xmlns:a16="http://schemas.microsoft.com/office/drawing/2014/main" id="{F6963BD6-890A-C540-819E-77122AA8593E}"/>
                  </a:ext>
                </a:extLst>
              </p:cNvPr>
              <p:cNvSpPr/>
              <p:nvPr/>
            </p:nvSpPr>
            <p:spPr>
              <a:xfrm>
                <a:off x="5632450" y="5470878"/>
                <a:ext cx="988766" cy="836648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 anchorCtr="0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EEB386C-0AEE-414E-BB6A-28894E2D20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5451" y="1820051"/>
                <a:ext cx="1102854" cy="365082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8BCD4FA-109F-BB4A-824B-B3D685ADC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9098" y="3797582"/>
                <a:ext cx="1559207" cy="167329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551DD7E-C080-5B49-AC97-F43BF4EB9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0921" y="4786348"/>
                <a:ext cx="1787384" cy="68453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1843DFD-C8D4-4848-B501-2C636EDE179E}"/>
                  </a:ext>
                </a:extLst>
              </p:cNvPr>
              <p:cNvCxnSpPr/>
              <p:nvPr/>
            </p:nvCxnSpPr>
            <p:spPr>
              <a:xfrm flipH="1">
                <a:off x="6697274" y="2656699"/>
                <a:ext cx="76059" cy="304236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A847044-C7BA-0740-BBCD-B31CCFA24180}"/>
                  </a:ext>
                </a:extLst>
              </p:cNvPr>
              <p:cNvSpPr/>
              <p:nvPr/>
            </p:nvSpPr>
            <p:spPr>
              <a:xfrm>
                <a:off x="6621216" y="1515816"/>
                <a:ext cx="608471" cy="608471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b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+1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91CA73B-9C63-9E44-8C45-7B6FB0383466}"/>
                  </a:ext>
                </a:extLst>
              </p:cNvPr>
              <p:cNvSpPr/>
              <p:nvPr/>
            </p:nvSpPr>
            <p:spPr>
              <a:xfrm>
                <a:off x="6164862" y="3493347"/>
                <a:ext cx="608471" cy="608471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b="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–1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2FAA307-7427-AD4B-8E51-10A8977C3114}"/>
                  </a:ext>
                </a:extLst>
              </p:cNvPr>
              <p:cNvSpPr/>
              <p:nvPr/>
            </p:nvSpPr>
            <p:spPr>
              <a:xfrm>
                <a:off x="5936686" y="4482113"/>
                <a:ext cx="608471" cy="608471"/>
              </a:xfrm>
              <a:prstGeom prst="ellipse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defTabSz="912663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b="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4DD7CB2-9317-C74E-A040-20FEC0488DD5}"/>
                  </a:ext>
                </a:extLst>
              </p:cNvPr>
              <p:cNvSpPr/>
              <p:nvPr/>
            </p:nvSpPr>
            <p:spPr>
              <a:xfrm>
                <a:off x="7689850" y="5480050"/>
                <a:ext cx="684953" cy="68495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0</a:t>
                </a: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131270-0168-2840-8DC2-CD0000B4C439}"/>
                </a:ext>
              </a:extLst>
            </p:cNvPr>
            <p:cNvSpPr txBox="1"/>
            <p:nvPr/>
          </p:nvSpPr>
          <p:spPr>
            <a:xfrm>
              <a:off x="6779374" y="1593850"/>
              <a:ext cx="2351926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/>
                <a:t>Zero-Chain</a:t>
              </a:r>
            </a:p>
            <a:p>
              <a:pPr algn="l"/>
              <a:endParaRPr lang="en-US"/>
            </a:p>
            <a:p>
              <a:pPr algn="l"/>
              <a:r>
                <a:rPr lang="en-US"/>
                <a:t>(exploited by ZDDs)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1237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8835-3A9D-2846-9A2F-46371C1A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39"/>
            <a:ext cx="8704262" cy="779463"/>
          </a:xfrm>
        </p:spPr>
        <p:txBody>
          <a:bodyPr/>
          <a:lstStyle/>
          <a:p>
            <a:r>
              <a:rPr lang="en-US"/>
              <a:t>Chain BDD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DC1BD4-57BB-6F4D-9639-CD4DFB63C077}"/>
              </a:ext>
            </a:extLst>
          </p:cNvPr>
          <p:cNvGrpSpPr/>
          <p:nvPr/>
        </p:nvGrpSpPr>
        <p:grpSpPr>
          <a:xfrm>
            <a:off x="1060450" y="908050"/>
            <a:ext cx="2890238" cy="5780476"/>
            <a:chOff x="1219059" y="456353"/>
            <a:chExt cx="2890238" cy="578047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5D5D968-E23D-7F4D-9923-71748F0EBEC5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2740237" y="760589"/>
              <a:ext cx="874677" cy="4639592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F1CEA2A-5B3E-404E-AE84-1B4F7E382D73}"/>
                </a:ext>
              </a:extLst>
            </p:cNvPr>
            <p:cNvCxnSpPr/>
            <p:nvPr/>
          </p:nvCxnSpPr>
          <p:spPr>
            <a:xfrm flipH="1">
              <a:off x="2512060" y="760589"/>
              <a:ext cx="229762" cy="988766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AD663BD-DF9B-944A-9B53-44226E01F3D3}"/>
                </a:ext>
              </a:extLst>
            </p:cNvPr>
            <p:cNvCxnSpPr/>
            <p:nvPr/>
          </p:nvCxnSpPr>
          <p:spPr>
            <a:xfrm flipH="1">
              <a:off x="2283883" y="1749354"/>
              <a:ext cx="229762" cy="988766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7E8EF05-9564-2A4D-AF69-B621DCFD6227}"/>
                </a:ext>
              </a:extLst>
            </p:cNvPr>
            <p:cNvCxnSpPr/>
            <p:nvPr/>
          </p:nvCxnSpPr>
          <p:spPr>
            <a:xfrm flipH="1">
              <a:off x="2055707" y="2738120"/>
              <a:ext cx="229762" cy="988766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53932C-A5FA-004E-8EA8-D51BE4536049}"/>
                </a:ext>
              </a:extLst>
            </p:cNvPr>
            <p:cNvCxnSpPr/>
            <p:nvPr/>
          </p:nvCxnSpPr>
          <p:spPr>
            <a:xfrm flipH="1">
              <a:off x="1827530" y="3726885"/>
              <a:ext cx="229762" cy="988766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AC971A-FF3D-6E4A-B88A-8B264A720F64}"/>
                </a:ext>
              </a:extLst>
            </p:cNvPr>
            <p:cNvCxnSpPr>
              <a:endCxn id="12" idx="0"/>
            </p:cNvCxnSpPr>
            <p:nvPr/>
          </p:nvCxnSpPr>
          <p:spPr>
            <a:xfrm flipH="1">
              <a:off x="1713442" y="4715651"/>
              <a:ext cx="115673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E02279-F9A3-D646-BD54-FB8C6B9C416C}"/>
                </a:ext>
              </a:extLst>
            </p:cNvPr>
            <p:cNvSpPr/>
            <p:nvPr/>
          </p:nvSpPr>
          <p:spPr>
            <a:xfrm>
              <a:off x="2436001" y="456353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B4A88A-361A-5646-9990-F1499CD7FA64}"/>
                </a:ext>
              </a:extLst>
            </p:cNvPr>
            <p:cNvSpPr/>
            <p:nvPr/>
          </p:nvSpPr>
          <p:spPr>
            <a:xfrm>
              <a:off x="1979648" y="2433885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Isosceles Triangle 2">
              <a:extLst>
                <a:ext uri="{FF2B5EF4-FFF2-40B4-BE49-F238E27FC236}">
                  <a16:creationId xmlns:a16="http://schemas.microsoft.com/office/drawing/2014/main" id="{6C9A7786-6556-2A4B-8E3B-AC96F336F034}"/>
                </a:ext>
              </a:extLst>
            </p:cNvPr>
            <p:cNvSpPr/>
            <p:nvPr/>
          </p:nvSpPr>
          <p:spPr>
            <a:xfrm>
              <a:off x="1219059" y="5400181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Isosceles Triangle 38">
              <a:extLst>
                <a:ext uri="{FF2B5EF4-FFF2-40B4-BE49-F238E27FC236}">
                  <a16:creationId xmlns:a16="http://schemas.microsoft.com/office/drawing/2014/main" id="{8DDEFE8A-806D-5940-B5FD-E4BFAA28818B}"/>
                </a:ext>
              </a:extLst>
            </p:cNvPr>
            <p:cNvSpPr/>
            <p:nvPr/>
          </p:nvSpPr>
          <p:spPr>
            <a:xfrm>
              <a:off x="3120531" y="5400181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20C5E8-35D6-3043-9E5D-8DA23800C2E4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2512060" y="1749354"/>
              <a:ext cx="1102854" cy="365082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A09EFE-7042-F046-BFFD-E3619ADA6DBF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2055707" y="3726885"/>
              <a:ext cx="1559207" cy="167329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BF6E69-A90B-A948-8A58-1140FD13EB2B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1827530" y="4715651"/>
              <a:ext cx="1787384" cy="68453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CBF332-94BE-1C4C-B8F1-DF53E4D1E69A}"/>
                </a:ext>
              </a:extLst>
            </p:cNvPr>
            <p:cNvCxnSpPr/>
            <p:nvPr/>
          </p:nvCxnSpPr>
          <p:spPr>
            <a:xfrm flipH="1">
              <a:off x="2283883" y="2586002"/>
              <a:ext cx="76059" cy="30423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322C681-982A-5C4C-B2B9-EC1F18FC0899}"/>
                </a:ext>
              </a:extLst>
            </p:cNvPr>
            <p:cNvSpPr/>
            <p:nvPr/>
          </p:nvSpPr>
          <p:spPr>
            <a:xfrm>
              <a:off x="2207825" y="1445119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D73C6A0-B7EF-9A43-BC79-D0A90974C3EB}"/>
                </a:ext>
              </a:extLst>
            </p:cNvPr>
            <p:cNvSpPr/>
            <p:nvPr/>
          </p:nvSpPr>
          <p:spPr>
            <a:xfrm>
              <a:off x="1751471" y="3422650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–1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9FA592-DE82-3C4D-8E5D-201B29B74E81}"/>
                </a:ext>
              </a:extLst>
            </p:cNvPr>
            <p:cNvSpPr/>
            <p:nvPr/>
          </p:nvSpPr>
          <p:spPr>
            <a:xfrm>
              <a:off x="1523295" y="4411416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57B47F6-68EC-9348-A8D2-1D824A97D4B6}"/>
              </a:ext>
            </a:extLst>
          </p:cNvPr>
          <p:cNvSpPr txBox="1"/>
          <p:nvPr/>
        </p:nvSpPr>
        <p:spPr>
          <a:xfrm>
            <a:off x="2889250" y="1593850"/>
            <a:ext cx="11721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Or-Chain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6734F8-CA5E-174E-BFC1-9B9AC004AB40}"/>
              </a:ext>
            </a:extLst>
          </p:cNvPr>
          <p:cNvGrpSpPr/>
          <p:nvPr/>
        </p:nvGrpSpPr>
        <p:grpSpPr>
          <a:xfrm>
            <a:off x="4794250" y="908050"/>
            <a:ext cx="2433885" cy="5780475"/>
            <a:chOff x="5253143" y="831850"/>
            <a:chExt cx="2433885" cy="5780475"/>
          </a:xfrm>
        </p:grpSpPr>
        <p:sp>
          <p:nvSpPr>
            <p:cNvPr id="41" name="Isosceles Triangle 6">
              <a:extLst>
                <a:ext uri="{FF2B5EF4-FFF2-40B4-BE49-F238E27FC236}">
                  <a16:creationId xmlns:a16="http://schemas.microsoft.com/office/drawing/2014/main" id="{0FA5BBA1-17AB-E449-9283-14BB3AFE3CB4}"/>
                </a:ext>
              </a:extLst>
            </p:cNvPr>
            <p:cNvSpPr/>
            <p:nvPr/>
          </p:nvSpPr>
          <p:spPr>
            <a:xfrm>
              <a:off x="5253143" y="5775677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Isosceles Triangle 7">
              <a:extLst>
                <a:ext uri="{FF2B5EF4-FFF2-40B4-BE49-F238E27FC236}">
                  <a16:creationId xmlns:a16="http://schemas.microsoft.com/office/drawing/2014/main" id="{FD9904FD-567B-DA47-8976-FBC7D2D960CB}"/>
                </a:ext>
              </a:extLst>
            </p:cNvPr>
            <p:cNvSpPr/>
            <p:nvPr/>
          </p:nvSpPr>
          <p:spPr>
            <a:xfrm>
              <a:off x="6698262" y="5775677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5F1FE6C-908E-404A-ADF9-DD225FE863E5}"/>
                </a:ext>
              </a:extLst>
            </p:cNvPr>
            <p:cNvCxnSpPr>
              <a:endCxn id="41" idx="0"/>
            </p:cNvCxnSpPr>
            <p:nvPr/>
          </p:nvCxnSpPr>
          <p:spPr>
            <a:xfrm flipH="1">
              <a:off x="5747527" y="5091147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67BDC5-880E-4F4C-AE15-1968E744780E}"/>
                </a:ext>
              </a:extLst>
            </p:cNvPr>
            <p:cNvCxnSpPr>
              <a:endCxn id="42" idx="0"/>
            </p:cNvCxnSpPr>
            <p:nvPr/>
          </p:nvCxnSpPr>
          <p:spPr>
            <a:xfrm>
              <a:off x="6470086" y="5091147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3B20D6A0-3778-8441-B013-AA2E0A95CA05}"/>
                </a:ext>
              </a:extLst>
            </p:cNvPr>
            <p:cNvSpPr/>
            <p:nvPr/>
          </p:nvSpPr>
          <p:spPr>
            <a:xfrm>
              <a:off x="6165850" y="831850"/>
              <a:ext cx="608471" cy="4563533"/>
            </a:xfrm>
            <a:prstGeom prst="roundRect">
              <a:avLst>
                <a:gd name="adj" fmla="val 39286"/>
              </a:avLst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84C4938-DFEF-3C41-8D9F-36D80EB791AE}"/>
              </a:ext>
            </a:extLst>
          </p:cNvPr>
          <p:cNvSpPr txBox="1"/>
          <p:nvPr/>
        </p:nvSpPr>
        <p:spPr>
          <a:xfrm>
            <a:off x="6378212" y="1593850"/>
            <a:ext cx="268323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Every node has two variable levels</a:t>
            </a:r>
          </a:p>
        </p:txBody>
      </p:sp>
    </p:spTree>
    <p:extLst>
      <p:ext uri="{BB962C8B-B14F-4D97-AF65-F5344CB8AC3E}">
        <p14:creationId xmlns:p14="http://schemas.microsoft.com/office/powerpoint/2010/main" val="292334483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8DD3-33FD-424C-A73B-2315DA2C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CBDD Reduction Rule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0C1AEC-47D8-EF42-AEFC-F3605051673B}"/>
              </a:ext>
            </a:extLst>
          </p:cNvPr>
          <p:cNvSpPr txBox="1"/>
          <p:nvPr/>
        </p:nvSpPr>
        <p:spPr>
          <a:xfrm>
            <a:off x="979163" y="1441450"/>
            <a:ext cx="21852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General Form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6E5037-431E-F841-A100-92E7B0C776E8}"/>
              </a:ext>
            </a:extLst>
          </p:cNvPr>
          <p:cNvSpPr txBox="1"/>
          <p:nvPr/>
        </p:nvSpPr>
        <p:spPr>
          <a:xfrm>
            <a:off x="5608156" y="1365250"/>
            <a:ext cx="23391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Reduced Form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F0E59B-CAE4-BA43-8C88-AA032E1A853C}"/>
              </a:ext>
            </a:extLst>
          </p:cNvPr>
          <p:cNvGrpSpPr/>
          <p:nvPr/>
        </p:nvGrpSpPr>
        <p:grpSpPr>
          <a:xfrm>
            <a:off x="527050" y="2051050"/>
            <a:ext cx="3089440" cy="4031121"/>
            <a:chOff x="1932564" y="2281767"/>
            <a:chExt cx="3089440" cy="4031121"/>
          </a:xfrm>
        </p:grpSpPr>
        <p:sp>
          <p:nvSpPr>
            <p:cNvPr id="29" name="Isosceles Triangle 55">
              <a:extLst>
                <a:ext uri="{FF2B5EF4-FFF2-40B4-BE49-F238E27FC236}">
                  <a16:creationId xmlns:a16="http://schemas.microsoft.com/office/drawing/2014/main" id="{38868589-252F-804F-A19D-6924373C12CA}"/>
                </a:ext>
              </a:extLst>
            </p:cNvPr>
            <p:cNvSpPr/>
            <p:nvPr/>
          </p:nvSpPr>
          <p:spPr>
            <a:xfrm>
              <a:off x="1932564" y="5476240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996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996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4A5A68-3472-3F41-9242-B341A223D169}"/>
                </a:ext>
              </a:extLst>
            </p:cNvPr>
            <p:cNvCxnSpPr>
              <a:endCxn id="29" idx="0"/>
            </p:cNvCxnSpPr>
            <p:nvPr/>
          </p:nvCxnSpPr>
          <p:spPr>
            <a:xfrm flipH="1">
              <a:off x="2426947" y="4791710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E813A9F-A388-784A-9DF8-3614BBE7D68A}"/>
                </a:ext>
              </a:extLst>
            </p:cNvPr>
            <p:cNvCxnSpPr>
              <a:endCxn id="41" idx="0"/>
            </p:cNvCxnSpPr>
            <p:nvPr/>
          </p:nvCxnSpPr>
          <p:spPr>
            <a:xfrm>
              <a:off x="3149507" y="4791710"/>
              <a:ext cx="1378114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sosceles Triangle 7">
              <a:extLst>
                <a:ext uri="{FF2B5EF4-FFF2-40B4-BE49-F238E27FC236}">
                  <a16:creationId xmlns:a16="http://schemas.microsoft.com/office/drawing/2014/main" id="{835D8B9B-CAB1-0F42-930D-610C33FE138F}"/>
                </a:ext>
              </a:extLst>
            </p:cNvPr>
            <p:cNvSpPr/>
            <p:nvPr/>
          </p:nvSpPr>
          <p:spPr>
            <a:xfrm>
              <a:off x="4033238" y="5476240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996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996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70D14B1-2EF6-E849-8933-2F71D1EA90C6}"/>
                </a:ext>
              </a:extLst>
            </p:cNvPr>
            <p:cNvCxnSpPr/>
            <p:nvPr/>
          </p:nvCxnSpPr>
          <p:spPr>
            <a:xfrm flipH="1">
              <a:off x="3120531" y="3422650"/>
              <a:ext cx="760589" cy="912707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BBD8833-B1FB-D942-8FCD-35A064AB0B16}"/>
                </a:ext>
              </a:extLst>
            </p:cNvPr>
            <p:cNvCxnSpPr>
              <a:endCxn id="41" idx="0"/>
            </p:cNvCxnSpPr>
            <p:nvPr/>
          </p:nvCxnSpPr>
          <p:spPr>
            <a:xfrm>
              <a:off x="3881120" y="3422650"/>
              <a:ext cx="646501" cy="205359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BC58EA64-DB69-2845-939D-EC396B10C1BF}"/>
                </a:ext>
              </a:extLst>
            </p:cNvPr>
            <p:cNvSpPr/>
            <p:nvPr/>
          </p:nvSpPr>
          <p:spPr>
            <a:xfrm>
              <a:off x="3500826" y="2281767"/>
              <a:ext cx="760589" cy="1445119"/>
            </a:xfrm>
            <a:prstGeom prst="roundRect">
              <a:avLst>
                <a:gd name="adj" fmla="val 39286"/>
              </a:avLst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97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1597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597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597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3867AD93-D8CC-5340-8C59-6C8223B89DFA}"/>
                </a:ext>
              </a:extLst>
            </p:cNvPr>
            <p:cNvSpPr/>
            <p:nvPr/>
          </p:nvSpPr>
          <p:spPr>
            <a:xfrm>
              <a:off x="2769212" y="4031121"/>
              <a:ext cx="760589" cy="1064824"/>
            </a:xfrm>
            <a:prstGeom prst="roundRect">
              <a:avLst>
                <a:gd name="adj" fmla="val 39286"/>
              </a:avLst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97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1597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+1</a:t>
              </a:r>
              <a:r>
                <a:rPr lang="en-US" sz="1597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597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597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597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B930499-6A8A-3743-8D73-2216E3C6DF41}"/>
              </a:ext>
            </a:extLst>
          </p:cNvPr>
          <p:cNvGrpSpPr/>
          <p:nvPr/>
        </p:nvGrpSpPr>
        <p:grpSpPr>
          <a:xfrm>
            <a:off x="5560765" y="2051050"/>
            <a:ext cx="2433885" cy="4031121"/>
            <a:chOff x="5174121" y="2281767"/>
            <a:chExt cx="2433885" cy="4031121"/>
          </a:xfrm>
        </p:grpSpPr>
        <p:sp>
          <p:nvSpPr>
            <p:cNvPr id="47" name="Isosceles Triangle 20">
              <a:extLst>
                <a:ext uri="{FF2B5EF4-FFF2-40B4-BE49-F238E27FC236}">
                  <a16:creationId xmlns:a16="http://schemas.microsoft.com/office/drawing/2014/main" id="{4BDA9D8C-DCBA-0847-B297-A804484A6A84}"/>
                </a:ext>
              </a:extLst>
            </p:cNvPr>
            <p:cNvSpPr/>
            <p:nvPr/>
          </p:nvSpPr>
          <p:spPr>
            <a:xfrm>
              <a:off x="5174121" y="5476240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996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996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Isosceles Triangle 21">
              <a:extLst>
                <a:ext uri="{FF2B5EF4-FFF2-40B4-BE49-F238E27FC236}">
                  <a16:creationId xmlns:a16="http://schemas.microsoft.com/office/drawing/2014/main" id="{0B4D37B2-442C-8844-ABD8-1F873CD21F6C}"/>
                </a:ext>
              </a:extLst>
            </p:cNvPr>
            <p:cNvSpPr/>
            <p:nvPr/>
          </p:nvSpPr>
          <p:spPr>
            <a:xfrm>
              <a:off x="6619240" y="5476240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996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996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2DB591-A540-9F45-918D-0B8AC802712A}"/>
                </a:ext>
              </a:extLst>
            </p:cNvPr>
            <p:cNvCxnSpPr>
              <a:endCxn id="47" idx="0"/>
            </p:cNvCxnSpPr>
            <p:nvPr/>
          </p:nvCxnSpPr>
          <p:spPr>
            <a:xfrm flipH="1">
              <a:off x="5668504" y="4791710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6D0ED09-F7BA-4443-A218-C008F277F2FC}"/>
                </a:ext>
              </a:extLst>
            </p:cNvPr>
            <p:cNvCxnSpPr>
              <a:endCxn id="48" idx="0"/>
            </p:cNvCxnSpPr>
            <p:nvPr/>
          </p:nvCxnSpPr>
          <p:spPr>
            <a:xfrm>
              <a:off x="6391064" y="4791710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0F44F851-4B50-1F40-A064-139CDF85CD7B}"/>
                </a:ext>
              </a:extLst>
            </p:cNvPr>
            <p:cNvSpPr/>
            <p:nvPr/>
          </p:nvSpPr>
          <p:spPr>
            <a:xfrm>
              <a:off x="6010769" y="2281767"/>
              <a:ext cx="760589" cy="2814179"/>
            </a:xfrm>
            <a:prstGeom prst="roundRect">
              <a:avLst>
                <a:gd name="adj" fmla="val 39286"/>
              </a:avLst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97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1597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597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597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E8928E-F0EC-C148-A7FB-0746A4DE8C30}"/>
              </a:ext>
            </a:extLst>
          </p:cNvPr>
          <p:cNvSpPr txBox="1"/>
          <p:nvPr/>
        </p:nvSpPr>
        <p:spPr>
          <a:xfrm>
            <a:off x="4199203" y="2813050"/>
            <a:ext cx="73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ym typeface="Wingdings" pitchFamily="2" charset="2"/>
              </a:rPr>
              <a:t>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445229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8DD3-33FD-424C-A73B-2315DA2C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CBDD Examples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C7B1D0-84DC-7F4D-9F9C-770434F054DC}"/>
              </a:ext>
            </a:extLst>
          </p:cNvPr>
          <p:cNvGrpSpPr/>
          <p:nvPr/>
        </p:nvGrpSpPr>
        <p:grpSpPr>
          <a:xfrm>
            <a:off x="5099050" y="1365250"/>
            <a:ext cx="1905000" cy="4875953"/>
            <a:chOff x="4337050" y="374650"/>
            <a:chExt cx="1905000" cy="487595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42C49C3-B474-C541-9B36-0D94380F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374650"/>
              <a:ext cx="0" cy="457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5FF0CE2-654F-D943-913F-98C6ABF0B68A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831850"/>
              <a:ext cx="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10E986-DE75-D344-BD8D-630F02377CD5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1746250"/>
              <a:ext cx="0" cy="762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2B70DA-584C-8140-9AD1-89CB9E4CC7BB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2584450"/>
              <a:ext cx="0" cy="762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47D4AFF-45D8-A347-8CF3-4140A4A9C83F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3346450"/>
              <a:ext cx="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523C8C-2FC3-4942-983C-98138A30E6DC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4184650"/>
              <a:ext cx="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A03DDC0-8B92-3945-9EAC-DBBF7F73A0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650" y="831427"/>
              <a:ext cx="1447800" cy="419142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F1FD25E-02BD-D24B-B079-E30A16FA16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650" y="1670050"/>
              <a:ext cx="1447800" cy="33528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AC1F7D-F631-6644-87B0-DC040F3BA9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650" y="4184650"/>
              <a:ext cx="144780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758968-65A4-BE47-8276-544F613867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650" y="2508250"/>
              <a:ext cx="1447800" cy="2514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B53B16-F37C-DB4A-A399-2920DE286343}"/>
                </a:ext>
              </a:extLst>
            </p:cNvPr>
            <p:cNvSpPr/>
            <p:nvPr/>
          </p:nvSpPr>
          <p:spPr>
            <a:xfrm>
              <a:off x="5785697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5A469B-D065-C540-8C9E-F9479F3DFEA3}"/>
                </a:ext>
              </a:extLst>
            </p:cNvPr>
            <p:cNvSpPr/>
            <p:nvPr/>
          </p:nvSpPr>
          <p:spPr>
            <a:xfrm>
              <a:off x="4337050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DEB78C3-CC9B-B742-A455-8EBCFC92E92D}"/>
                </a:ext>
              </a:extLst>
            </p:cNvPr>
            <p:cNvSpPr/>
            <p:nvPr/>
          </p:nvSpPr>
          <p:spPr bwMode="auto">
            <a:xfrm>
              <a:off x="5784850" y="603250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1:1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A48CD6A-1F62-0441-BCB8-45F5FB623442}"/>
                </a:ext>
              </a:extLst>
            </p:cNvPr>
            <p:cNvSpPr/>
            <p:nvPr/>
          </p:nvSpPr>
          <p:spPr bwMode="auto">
            <a:xfrm>
              <a:off x="5784850" y="1441450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:2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94F359D-D827-A94F-A2BC-752AF080026F}"/>
                </a:ext>
              </a:extLst>
            </p:cNvPr>
            <p:cNvSpPr/>
            <p:nvPr/>
          </p:nvSpPr>
          <p:spPr bwMode="auto">
            <a:xfrm>
              <a:off x="5784850" y="2279650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3:3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45AB2A8-03CE-514F-B772-A25AF25890C7}"/>
                </a:ext>
              </a:extLst>
            </p:cNvPr>
            <p:cNvSpPr/>
            <p:nvPr/>
          </p:nvSpPr>
          <p:spPr bwMode="auto">
            <a:xfrm>
              <a:off x="5784850" y="3117850"/>
              <a:ext cx="457200" cy="12954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4:5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C06AF7-D9D2-B849-B7FA-E9566F4C2526}"/>
              </a:ext>
            </a:extLst>
          </p:cNvPr>
          <p:cNvGrpSpPr/>
          <p:nvPr/>
        </p:nvGrpSpPr>
        <p:grpSpPr>
          <a:xfrm>
            <a:off x="831850" y="1441450"/>
            <a:ext cx="1524000" cy="4875953"/>
            <a:chOff x="755650" y="374650"/>
            <a:chExt cx="1524000" cy="487595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943AA9-CC96-DE46-86F2-4716FC36EB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250" y="2508250"/>
              <a:ext cx="533400" cy="2514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B792B2-B772-3B4D-AAC6-9F6435D634DB}"/>
                </a:ext>
              </a:extLst>
            </p:cNvPr>
            <p:cNvSpPr/>
            <p:nvPr/>
          </p:nvSpPr>
          <p:spPr>
            <a:xfrm>
              <a:off x="755650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DE750E-88B3-6440-9D1E-AF71701934EA}"/>
                </a:ext>
              </a:extLst>
            </p:cNvPr>
            <p:cNvCxnSpPr>
              <a:cxnSpLocks/>
            </p:cNvCxnSpPr>
            <p:nvPr/>
          </p:nvCxnSpPr>
          <p:spPr>
            <a:xfrm>
              <a:off x="1517650" y="2508250"/>
              <a:ext cx="533400" cy="2514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7AD9782-AB8E-7043-B976-37ACF5EC4E8C}"/>
                </a:ext>
              </a:extLst>
            </p:cNvPr>
            <p:cNvSpPr/>
            <p:nvPr/>
          </p:nvSpPr>
          <p:spPr>
            <a:xfrm>
              <a:off x="1823297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6633A8-10FB-B94B-84FC-8C820C1BDBCE}"/>
                </a:ext>
              </a:extLst>
            </p:cNvPr>
            <p:cNvCxnSpPr>
              <a:cxnSpLocks/>
            </p:cNvCxnSpPr>
            <p:nvPr/>
          </p:nvCxnSpPr>
          <p:spPr>
            <a:xfrm>
              <a:off x="1517650" y="374650"/>
              <a:ext cx="0" cy="22098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AB6DDD9-5449-D441-90B0-1217254A9C42}"/>
                </a:ext>
              </a:extLst>
            </p:cNvPr>
            <p:cNvSpPr/>
            <p:nvPr/>
          </p:nvSpPr>
          <p:spPr bwMode="auto">
            <a:xfrm>
              <a:off x="1289050" y="2279650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3:3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40C1AEC-47D8-EF42-AEFC-F3605051673B}"/>
              </a:ext>
            </a:extLst>
          </p:cNvPr>
          <p:cNvSpPr txBox="1"/>
          <p:nvPr/>
        </p:nvSpPr>
        <p:spPr>
          <a:xfrm>
            <a:off x="1670050" y="2051050"/>
            <a:ext cx="18133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Single variable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6E5037-431E-F841-A100-92E7B0C776E8}"/>
              </a:ext>
            </a:extLst>
          </p:cNvPr>
          <p:cNvSpPr txBox="1"/>
          <p:nvPr/>
        </p:nvSpPr>
        <p:spPr>
          <a:xfrm>
            <a:off x="4565650" y="1822450"/>
            <a:ext cx="198002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Single </a:t>
            </a:r>
            <a:r>
              <a:rPr lang="en-US" dirty="0" err="1"/>
              <a:t>Minterm</a:t>
            </a:r>
            <a:r>
              <a:rPr lang="en-US" dirty="0"/>
              <a:t>: </a:t>
            </a:r>
          </a:p>
          <a:p>
            <a:pPr algn="r"/>
            <a:r>
              <a:rPr lang="en-US" dirty="0"/>
              <a:t>≤ 2</a:t>
            </a:r>
            <a:r>
              <a:rPr lang="en-US" i="1" dirty="0"/>
              <a:t>p</a:t>
            </a:r>
            <a:r>
              <a:rPr lang="en-US" dirty="0"/>
              <a:t> + 3 nodes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3EDD77-4EF1-424C-B711-A4CA0954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58" y="1027113"/>
            <a:ext cx="2183384" cy="4063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9F3869-6716-194D-9035-C362F9D8D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0" y="928265"/>
            <a:ext cx="1371600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896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8835-3A9D-2846-9A2F-46371C1A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39"/>
            <a:ext cx="8704262" cy="779463"/>
          </a:xfrm>
        </p:spPr>
        <p:txBody>
          <a:bodyPr/>
          <a:lstStyle/>
          <a:p>
            <a:r>
              <a:rPr lang="en-US"/>
              <a:t>Chain ZDD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7B47F6-68EC-9348-A8D2-1D824A97D4B6}"/>
              </a:ext>
            </a:extLst>
          </p:cNvPr>
          <p:cNvSpPr txBox="1"/>
          <p:nvPr/>
        </p:nvSpPr>
        <p:spPr>
          <a:xfrm>
            <a:off x="2495853" y="2584450"/>
            <a:ext cx="2249334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Don’t Care-Chain</a:t>
            </a:r>
          </a:p>
          <a:p>
            <a:pPr algn="l"/>
            <a:endParaRPr lang="en-US"/>
          </a:p>
          <a:p>
            <a:pPr algn="l"/>
            <a:r>
              <a:rPr lang="en-US"/>
              <a:t>Exploited by BDDs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6734F8-CA5E-174E-BFC1-9B9AC004AB40}"/>
              </a:ext>
            </a:extLst>
          </p:cNvPr>
          <p:cNvGrpSpPr/>
          <p:nvPr/>
        </p:nvGrpSpPr>
        <p:grpSpPr>
          <a:xfrm>
            <a:off x="4794250" y="908050"/>
            <a:ext cx="2433885" cy="5780475"/>
            <a:chOff x="5253143" y="831850"/>
            <a:chExt cx="2433885" cy="5780475"/>
          </a:xfrm>
        </p:grpSpPr>
        <p:sp>
          <p:nvSpPr>
            <p:cNvPr id="41" name="Isosceles Triangle 6">
              <a:extLst>
                <a:ext uri="{FF2B5EF4-FFF2-40B4-BE49-F238E27FC236}">
                  <a16:creationId xmlns:a16="http://schemas.microsoft.com/office/drawing/2014/main" id="{0FA5BBA1-17AB-E449-9283-14BB3AFE3CB4}"/>
                </a:ext>
              </a:extLst>
            </p:cNvPr>
            <p:cNvSpPr/>
            <p:nvPr/>
          </p:nvSpPr>
          <p:spPr>
            <a:xfrm>
              <a:off x="5253143" y="5775677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Isosceles Triangle 7">
              <a:extLst>
                <a:ext uri="{FF2B5EF4-FFF2-40B4-BE49-F238E27FC236}">
                  <a16:creationId xmlns:a16="http://schemas.microsoft.com/office/drawing/2014/main" id="{FD9904FD-567B-DA47-8976-FBC7D2D960CB}"/>
                </a:ext>
              </a:extLst>
            </p:cNvPr>
            <p:cNvSpPr/>
            <p:nvPr/>
          </p:nvSpPr>
          <p:spPr>
            <a:xfrm>
              <a:off x="6698262" y="5775677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5F1FE6C-908E-404A-ADF9-DD225FE863E5}"/>
                </a:ext>
              </a:extLst>
            </p:cNvPr>
            <p:cNvCxnSpPr>
              <a:endCxn id="41" idx="0"/>
            </p:cNvCxnSpPr>
            <p:nvPr/>
          </p:nvCxnSpPr>
          <p:spPr>
            <a:xfrm flipH="1">
              <a:off x="5747527" y="5091147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67BDC5-880E-4F4C-AE15-1968E744780E}"/>
                </a:ext>
              </a:extLst>
            </p:cNvPr>
            <p:cNvCxnSpPr>
              <a:endCxn id="42" idx="0"/>
            </p:cNvCxnSpPr>
            <p:nvPr/>
          </p:nvCxnSpPr>
          <p:spPr>
            <a:xfrm>
              <a:off x="6470086" y="5091147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3B20D6A0-3778-8441-B013-AA2E0A95CA05}"/>
                </a:ext>
              </a:extLst>
            </p:cNvPr>
            <p:cNvSpPr/>
            <p:nvPr/>
          </p:nvSpPr>
          <p:spPr>
            <a:xfrm>
              <a:off x="6165850" y="831850"/>
              <a:ext cx="608471" cy="4563533"/>
            </a:xfrm>
            <a:prstGeom prst="roundRect">
              <a:avLst>
                <a:gd name="adj" fmla="val 39286"/>
              </a:avLst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84C4938-DFEF-3C41-8D9F-36D80EB791AE}"/>
              </a:ext>
            </a:extLst>
          </p:cNvPr>
          <p:cNvSpPr txBox="1"/>
          <p:nvPr/>
        </p:nvSpPr>
        <p:spPr>
          <a:xfrm>
            <a:off x="6378212" y="1593850"/>
            <a:ext cx="268323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Every node has two variable levels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8E0B0A-B779-3C4E-BF54-4042DA3A56B3}"/>
              </a:ext>
            </a:extLst>
          </p:cNvPr>
          <p:cNvGrpSpPr/>
          <p:nvPr/>
        </p:nvGrpSpPr>
        <p:grpSpPr>
          <a:xfrm>
            <a:off x="908050" y="908049"/>
            <a:ext cx="2471914" cy="5780476"/>
            <a:chOff x="876794" y="456353"/>
            <a:chExt cx="2471914" cy="578047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FF445E-9AF0-5B4D-B1FD-F1A20A2A97C2}"/>
                </a:ext>
              </a:extLst>
            </p:cNvPr>
            <p:cNvCxnSpPr/>
            <p:nvPr/>
          </p:nvCxnSpPr>
          <p:spPr>
            <a:xfrm>
              <a:off x="2207824" y="760589"/>
              <a:ext cx="0" cy="98876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06A37C-77CC-9244-A673-5192853E0794}"/>
                </a:ext>
              </a:extLst>
            </p:cNvPr>
            <p:cNvCxnSpPr/>
            <p:nvPr/>
          </p:nvCxnSpPr>
          <p:spPr>
            <a:xfrm>
              <a:off x="2055707" y="760589"/>
              <a:ext cx="0" cy="988766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EAF97AC-3CF1-274C-AB38-7F2812DD6899}"/>
                </a:ext>
              </a:extLst>
            </p:cNvPr>
            <p:cNvCxnSpPr>
              <a:endCxn id="36" idx="0"/>
            </p:cNvCxnSpPr>
            <p:nvPr/>
          </p:nvCxnSpPr>
          <p:spPr>
            <a:xfrm flipH="1">
              <a:off x="1371177" y="4715651"/>
              <a:ext cx="76058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2F577C7-1513-F140-A346-A6C2EE5F00E7}"/>
                </a:ext>
              </a:extLst>
            </p:cNvPr>
            <p:cNvSpPr/>
            <p:nvPr/>
          </p:nvSpPr>
          <p:spPr>
            <a:xfrm>
              <a:off x="1827530" y="456353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0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8BDDEE6-A1CF-704E-90B2-B78731935881}"/>
                </a:ext>
              </a:extLst>
            </p:cNvPr>
            <p:cNvSpPr/>
            <p:nvPr/>
          </p:nvSpPr>
          <p:spPr>
            <a:xfrm>
              <a:off x="1979648" y="2433885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Isosceles Triangle 2">
              <a:extLst>
                <a:ext uri="{FF2B5EF4-FFF2-40B4-BE49-F238E27FC236}">
                  <a16:creationId xmlns:a16="http://schemas.microsoft.com/office/drawing/2014/main" id="{ADA7B8E9-45AF-5F4C-AAD9-F48ADE8B2F70}"/>
                </a:ext>
              </a:extLst>
            </p:cNvPr>
            <p:cNvSpPr/>
            <p:nvPr/>
          </p:nvSpPr>
          <p:spPr>
            <a:xfrm>
              <a:off x="876794" y="5400181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20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Isosceles Triangle 38">
              <a:extLst>
                <a:ext uri="{FF2B5EF4-FFF2-40B4-BE49-F238E27FC236}">
                  <a16:creationId xmlns:a16="http://schemas.microsoft.com/office/drawing/2014/main" id="{C5B8E050-8B59-5049-A2AC-0AB2A4C7DAA8}"/>
                </a:ext>
              </a:extLst>
            </p:cNvPr>
            <p:cNvSpPr/>
            <p:nvPr/>
          </p:nvSpPr>
          <p:spPr>
            <a:xfrm>
              <a:off x="2359942" y="5400181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20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FB6F872-7BF3-FA4B-8833-DF3CDF57C60E}"/>
                </a:ext>
              </a:extLst>
            </p:cNvPr>
            <p:cNvCxnSpPr>
              <a:endCxn id="37" idx="0"/>
            </p:cNvCxnSpPr>
            <p:nvPr/>
          </p:nvCxnSpPr>
          <p:spPr>
            <a:xfrm>
              <a:off x="2131766" y="4715651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1FB20EC-74E5-5143-8B2A-BE038CDFA3D3}"/>
                </a:ext>
              </a:extLst>
            </p:cNvPr>
            <p:cNvCxnSpPr/>
            <p:nvPr/>
          </p:nvCxnSpPr>
          <p:spPr>
            <a:xfrm>
              <a:off x="2207824" y="1749354"/>
              <a:ext cx="0" cy="98876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359801-FC9B-8544-AF65-F2244595342A}"/>
                </a:ext>
              </a:extLst>
            </p:cNvPr>
            <p:cNvCxnSpPr/>
            <p:nvPr/>
          </p:nvCxnSpPr>
          <p:spPr>
            <a:xfrm>
              <a:off x="2055707" y="1749354"/>
              <a:ext cx="0" cy="988766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8036BE4-8FB8-A444-922B-7EBE0EB15B63}"/>
                </a:ext>
              </a:extLst>
            </p:cNvPr>
            <p:cNvCxnSpPr/>
            <p:nvPr/>
          </p:nvCxnSpPr>
          <p:spPr>
            <a:xfrm>
              <a:off x="2207824" y="2738120"/>
              <a:ext cx="0" cy="98876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FC760BD-E561-384E-9740-A19ADCF693A6}"/>
                </a:ext>
              </a:extLst>
            </p:cNvPr>
            <p:cNvCxnSpPr/>
            <p:nvPr/>
          </p:nvCxnSpPr>
          <p:spPr>
            <a:xfrm>
              <a:off x="2055707" y="3042356"/>
              <a:ext cx="0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961B322-5582-DF41-8612-96FF8EFC5864}"/>
                </a:ext>
              </a:extLst>
            </p:cNvPr>
            <p:cNvCxnSpPr/>
            <p:nvPr/>
          </p:nvCxnSpPr>
          <p:spPr>
            <a:xfrm>
              <a:off x="2207824" y="3726885"/>
              <a:ext cx="0" cy="988766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ABE2DF-F889-3747-BA25-7AC0D6336973}"/>
                </a:ext>
              </a:extLst>
            </p:cNvPr>
            <p:cNvCxnSpPr/>
            <p:nvPr/>
          </p:nvCxnSpPr>
          <p:spPr>
            <a:xfrm>
              <a:off x="2055707" y="3726885"/>
              <a:ext cx="0" cy="988766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93B9B8D-B05D-1D49-9427-B96B54DA7779}"/>
                </a:ext>
              </a:extLst>
            </p:cNvPr>
            <p:cNvSpPr/>
            <p:nvPr/>
          </p:nvSpPr>
          <p:spPr>
            <a:xfrm>
              <a:off x="1827530" y="2433885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0243F19-AA2F-8F43-955D-AB9B05756E79}"/>
                </a:ext>
              </a:extLst>
            </p:cNvPr>
            <p:cNvSpPr/>
            <p:nvPr/>
          </p:nvSpPr>
          <p:spPr>
            <a:xfrm>
              <a:off x="1827530" y="1445119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+1</a:t>
              </a:r>
              <a:endParaRPr lang="en-US" sz="20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1E0663-8BBF-454F-BC04-AF831A31A496}"/>
                </a:ext>
              </a:extLst>
            </p:cNvPr>
            <p:cNvSpPr/>
            <p:nvPr/>
          </p:nvSpPr>
          <p:spPr>
            <a:xfrm>
              <a:off x="1827530" y="3422650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0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–1</a:t>
              </a:r>
              <a:endParaRPr lang="en-US" sz="20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E46A1AF-918C-404F-9B9D-27424329E85D}"/>
                </a:ext>
              </a:extLst>
            </p:cNvPr>
            <p:cNvSpPr/>
            <p:nvPr/>
          </p:nvSpPr>
          <p:spPr>
            <a:xfrm>
              <a:off x="1827530" y="4411416"/>
              <a:ext cx="608471" cy="608471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0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CB8B01-4048-EA49-BBB1-11C608F860D3}"/>
                </a:ext>
              </a:extLst>
            </p:cNvPr>
            <p:cNvCxnSpPr/>
            <p:nvPr/>
          </p:nvCxnSpPr>
          <p:spPr>
            <a:xfrm>
              <a:off x="2131766" y="2586002"/>
              <a:ext cx="0" cy="304236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536363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8DD3-33FD-424C-A73B-2315DA2C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CZDD Reduction Rule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0C1AEC-47D8-EF42-AEFC-F3605051673B}"/>
              </a:ext>
            </a:extLst>
          </p:cNvPr>
          <p:cNvSpPr txBox="1"/>
          <p:nvPr/>
        </p:nvSpPr>
        <p:spPr>
          <a:xfrm>
            <a:off x="1243813" y="1441450"/>
            <a:ext cx="21852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General Form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6E5037-431E-F841-A100-92E7B0C776E8}"/>
              </a:ext>
            </a:extLst>
          </p:cNvPr>
          <p:cNvSpPr txBox="1"/>
          <p:nvPr/>
        </p:nvSpPr>
        <p:spPr>
          <a:xfrm>
            <a:off x="5608156" y="1365250"/>
            <a:ext cx="23391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Reduced Form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B930499-6A8A-3743-8D73-2216E3C6DF41}"/>
              </a:ext>
            </a:extLst>
          </p:cNvPr>
          <p:cNvGrpSpPr/>
          <p:nvPr/>
        </p:nvGrpSpPr>
        <p:grpSpPr>
          <a:xfrm>
            <a:off x="5560765" y="2051050"/>
            <a:ext cx="2433885" cy="4031121"/>
            <a:chOff x="5174121" y="2281767"/>
            <a:chExt cx="2433885" cy="4031121"/>
          </a:xfrm>
        </p:grpSpPr>
        <p:sp>
          <p:nvSpPr>
            <p:cNvPr id="47" name="Isosceles Triangle 20">
              <a:extLst>
                <a:ext uri="{FF2B5EF4-FFF2-40B4-BE49-F238E27FC236}">
                  <a16:creationId xmlns:a16="http://schemas.microsoft.com/office/drawing/2014/main" id="{4BDA9D8C-DCBA-0847-B297-A804484A6A84}"/>
                </a:ext>
              </a:extLst>
            </p:cNvPr>
            <p:cNvSpPr/>
            <p:nvPr/>
          </p:nvSpPr>
          <p:spPr>
            <a:xfrm>
              <a:off x="5174121" y="5476240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6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Isosceles Triangle 21">
              <a:extLst>
                <a:ext uri="{FF2B5EF4-FFF2-40B4-BE49-F238E27FC236}">
                  <a16:creationId xmlns:a16="http://schemas.microsoft.com/office/drawing/2014/main" id="{0B4D37B2-442C-8844-ABD8-1F873CD21F6C}"/>
                </a:ext>
              </a:extLst>
            </p:cNvPr>
            <p:cNvSpPr/>
            <p:nvPr/>
          </p:nvSpPr>
          <p:spPr>
            <a:xfrm>
              <a:off x="6619240" y="5476240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6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2DB591-A540-9F45-918D-0B8AC802712A}"/>
                </a:ext>
              </a:extLst>
            </p:cNvPr>
            <p:cNvCxnSpPr>
              <a:endCxn id="47" idx="0"/>
            </p:cNvCxnSpPr>
            <p:nvPr/>
          </p:nvCxnSpPr>
          <p:spPr>
            <a:xfrm flipH="1">
              <a:off x="5668504" y="4791710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6D0ED09-F7BA-4443-A218-C008F277F2FC}"/>
                </a:ext>
              </a:extLst>
            </p:cNvPr>
            <p:cNvCxnSpPr>
              <a:endCxn id="48" idx="0"/>
            </p:cNvCxnSpPr>
            <p:nvPr/>
          </p:nvCxnSpPr>
          <p:spPr>
            <a:xfrm>
              <a:off x="6391064" y="4791710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0F44F851-4B50-1F40-A064-139CDF85CD7B}"/>
                </a:ext>
              </a:extLst>
            </p:cNvPr>
            <p:cNvSpPr/>
            <p:nvPr/>
          </p:nvSpPr>
          <p:spPr>
            <a:xfrm>
              <a:off x="6010769" y="2281767"/>
              <a:ext cx="760589" cy="2814179"/>
            </a:xfrm>
            <a:prstGeom prst="roundRect">
              <a:avLst>
                <a:gd name="adj" fmla="val 39286"/>
              </a:avLst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sz="1600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600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600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E8928E-F0EC-C148-A7FB-0746A4DE8C30}"/>
              </a:ext>
            </a:extLst>
          </p:cNvPr>
          <p:cNvSpPr txBox="1"/>
          <p:nvPr/>
        </p:nvSpPr>
        <p:spPr>
          <a:xfrm>
            <a:off x="4199203" y="2813050"/>
            <a:ext cx="732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ym typeface="Wingdings" pitchFamily="2" charset="2"/>
              </a:rPr>
              <a:t></a:t>
            </a:r>
            <a:endParaRPr lang="en-US" sz="40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DB27CF-07EC-F646-9900-C651F26EB6C2}"/>
              </a:ext>
            </a:extLst>
          </p:cNvPr>
          <p:cNvGrpSpPr/>
          <p:nvPr/>
        </p:nvGrpSpPr>
        <p:grpSpPr>
          <a:xfrm>
            <a:off x="1057907" y="2051050"/>
            <a:ext cx="2557027" cy="4031121"/>
            <a:chOff x="1932564" y="2281767"/>
            <a:chExt cx="2557027" cy="4031121"/>
          </a:xfrm>
        </p:grpSpPr>
        <p:sp>
          <p:nvSpPr>
            <p:cNvPr id="23" name="Isosceles Triangle 55">
              <a:extLst>
                <a:ext uri="{FF2B5EF4-FFF2-40B4-BE49-F238E27FC236}">
                  <a16:creationId xmlns:a16="http://schemas.microsoft.com/office/drawing/2014/main" id="{DFC6C3CA-F887-7C4B-B15F-FC1D6974B442}"/>
                </a:ext>
              </a:extLst>
            </p:cNvPr>
            <p:cNvSpPr/>
            <p:nvPr/>
          </p:nvSpPr>
          <p:spPr>
            <a:xfrm>
              <a:off x="1932564" y="5476240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FEDB42-C767-784F-9269-76BEC615CA2E}"/>
                </a:ext>
              </a:extLst>
            </p:cNvPr>
            <p:cNvCxnSpPr>
              <a:endCxn id="23" idx="0"/>
            </p:cNvCxnSpPr>
            <p:nvPr/>
          </p:nvCxnSpPr>
          <p:spPr>
            <a:xfrm flipH="1">
              <a:off x="2426947" y="4791710"/>
              <a:ext cx="722559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8FB68ED-1CEE-4741-9DFB-BA52E3452BF3}"/>
                </a:ext>
              </a:extLst>
            </p:cNvPr>
            <p:cNvCxnSpPr>
              <a:endCxn id="26" idx="0"/>
            </p:cNvCxnSpPr>
            <p:nvPr/>
          </p:nvCxnSpPr>
          <p:spPr>
            <a:xfrm>
              <a:off x="3120531" y="4791710"/>
              <a:ext cx="874677" cy="68453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sosceles Triangle 7">
              <a:extLst>
                <a:ext uri="{FF2B5EF4-FFF2-40B4-BE49-F238E27FC236}">
                  <a16:creationId xmlns:a16="http://schemas.microsoft.com/office/drawing/2014/main" id="{898C7281-FBFA-7A42-8AD1-F448C51C19BC}"/>
                </a:ext>
              </a:extLst>
            </p:cNvPr>
            <p:cNvSpPr/>
            <p:nvPr/>
          </p:nvSpPr>
          <p:spPr>
            <a:xfrm>
              <a:off x="3500825" y="5476240"/>
              <a:ext cx="988766" cy="836648"/>
            </a:xfrm>
            <a:prstGeom prst="triangl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C2A681-D583-7641-A9C3-C68B434FA662}"/>
                </a:ext>
              </a:extLst>
            </p:cNvPr>
            <p:cNvCxnSpPr/>
            <p:nvPr/>
          </p:nvCxnSpPr>
          <p:spPr>
            <a:xfrm>
              <a:off x="3044472" y="3422650"/>
              <a:ext cx="0" cy="106482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4AB6339-C7DA-454A-9628-DB96FA46DB90}"/>
                </a:ext>
              </a:extLst>
            </p:cNvPr>
            <p:cNvCxnSpPr/>
            <p:nvPr/>
          </p:nvCxnSpPr>
          <p:spPr>
            <a:xfrm>
              <a:off x="3196590" y="3422650"/>
              <a:ext cx="0" cy="1064824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D6A2969-649B-424E-9C97-D850C40BC9CA}"/>
                </a:ext>
              </a:extLst>
            </p:cNvPr>
            <p:cNvSpPr/>
            <p:nvPr/>
          </p:nvSpPr>
          <p:spPr>
            <a:xfrm>
              <a:off x="2740237" y="2281767"/>
              <a:ext cx="760589" cy="1445119"/>
            </a:xfrm>
            <a:prstGeom prst="roundRect">
              <a:avLst>
                <a:gd name="adj" fmla="val 39286"/>
              </a:avLst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77191582-F7B3-A94B-8ED8-FE908566E4AD}"/>
                </a:ext>
              </a:extLst>
            </p:cNvPr>
            <p:cNvSpPr/>
            <p:nvPr/>
          </p:nvSpPr>
          <p:spPr>
            <a:xfrm>
              <a:off x="2740237" y="4031121"/>
              <a:ext cx="760589" cy="1064824"/>
            </a:xfrm>
            <a:prstGeom prst="roundRect">
              <a:avLst>
                <a:gd name="adj" fmla="val 39286"/>
              </a:avLst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defTabSz="912663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+1</a:t>
              </a: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b="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b="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0436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8DD3-33FD-424C-A73B-2315DA2C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CZDD Examples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0C1AEC-47D8-EF42-AEFC-F3605051673B}"/>
              </a:ext>
            </a:extLst>
          </p:cNvPr>
          <p:cNvSpPr txBox="1"/>
          <p:nvPr/>
        </p:nvSpPr>
        <p:spPr>
          <a:xfrm>
            <a:off x="2051050" y="2127250"/>
            <a:ext cx="1813317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Single variable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≤ 4 nodes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6E5037-431E-F841-A100-92E7B0C776E8}"/>
              </a:ext>
            </a:extLst>
          </p:cNvPr>
          <p:cNvSpPr txBox="1"/>
          <p:nvPr/>
        </p:nvSpPr>
        <p:spPr>
          <a:xfrm>
            <a:off x="5163914" y="2127250"/>
            <a:ext cx="183896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Single Minterm</a:t>
            </a:r>
          </a:p>
          <a:p>
            <a:pPr algn="r"/>
            <a:r>
              <a:rPr lang="en-US"/>
              <a:t> </a:t>
            </a:r>
          </a:p>
          <a:p>
            <a:pPr algn="r"/>
            <a:r>
              <a:rPr lang="en-US" i="1"/>
              <a:t>p</a:t>
            </a:r>
            <a:r>
              <a:rPr lang="en-US"/>
              <a:t> + 2 nodes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5CA1A8-6044-E041-B616-4F0563A210F8}"/>
              </a:ext>
            </a:extLst>
          </p:cNvPr>
          <p:cNvGrpSpPr/>
          <p:nvPr/>
        </p:nvGrpSpPr>
        <p:grpSpPr>
          <a:xfrm>
            <a:off x="908050" y="1365250"/>
            <a:ext cx="1524000" cy="4875953"/>
            <a:chOff x="2508250" y="374650"/>
            <a:chExt cx="1524000" cy="487595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454150-385A-834E-A59C-1B5504C16877}"/>
                </a:ext>
              </a:extLst>
            </p:cNvPr>
            <p:cNvCxnSpPr>
              <a:cxnSpLocks/>
            </p:cNvCxnSpPr>
            <p:nvPr/>
          </p:nvCxnSpPr>
          <p:spPr>
            <a:xfrm>
              <a:off x="3270250" y="374650"/>
              <a:ext cx="0" cy="457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3DA8038-63D2-7F45-8645-81AF94505EEE}"/>
                </a:ext>
              </a:extLst>
            </p:cNvPr>
            <p:cNvCxnSpPr>
              <a:cxnSpLocks/>
            </p:cNvCxnSpPr>
            <p:nvPr/>
          </p:nvCxnSpPr>
          <p:spPr>
            <a:xfrm>
              <a:off x="3727450" y="3346450"/>
              <a:ext cx="0" cy="1752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A08ABD5-2837-AC45-AD30-34AD4975CD2E}"/>
                </a:ext>
              </a:extLst>
            </p:cNvPr>
            <p:cNvCxnSpPr>
              <a:cxnSpLocks/>
            </p:cNvCxnSpPr>
            <p:nvPr/>
          </p:nvCxnSpPr>
          <p:spPr>
            <a:xfrm>
              <a:off x="3270250" y="2508250"/>
              <a:ext cx="53340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689233-FCDC-7942-9A59-50EF8930C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6850" y="2508250"/>
              <a:ext cx="533400" cy="2514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023663-28CA-FF42-AF50-DB60A374EB08}"/>
                </a:ext>
              </a:extLst>
            </p:cNvPr>
            <p:cNvSpPr/>
            <p:nvPr/>
          </p:nvSpPr>
          <p:spPr>
            <a:xfrm>
              <a:off x="2508250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0961194-84F7-F543-B7BA-0658536CDC05}"/>
                </a:ext>
              </a:extLst>
            </p:cNvPr>
            <p:cNvCxnSpPr>
              <a:cxnSpLocks/>
            </p:cNvCxnSpPr>
            <p:nvPr/>
          </p:nvCxnSpPr>
          <p:spPr>
            <a:xfrm>
              <a:off x="3879850" y="3346450"/>
              <a:ext cx="0" cy="1676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BEADE6E-3FFD-3546-8DA0-FFFDFBBD60DA}"/>
                </a:ext>
              </a:extLst>
            </p:cNvPr>
            <p:cNvSpPr/>
            <p:nvPr/>
          </p:nvSpPr>
          <p:spPr>
            <a:xfrm>
              <a:off x="3575897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B9661FD3-2D47-2B4B-853B-47F317977BBE}"/>
                </a:ext>
              </a:extLst>
            </p:cNvPr>
            <p:cNvSpPr/>
            <p:nvPr/>
          </p:nvSpPr>
          <p:spPr bwMode="auto">
            <a:xfrm>
              <a:off x="3041650" y="603250"/>
              <a:ext cx="457200" cy="2133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:3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FBA74D23-26CA-C74B-A77C-C25EB9152A0D}"/>
                </a:ext>
              </a:extLst>
            </p:cNvPr>
            <p:cNvSpPr/>
            <p:nvPr/>
          </p:nvSpPr>
          <p:spPr bwMode="auto">
            <a:xfrm>
              <a:off x="3575050" y="3117850"/>
              <a:ext cx="457200" cy="12954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4:5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A70F90D-3903-3C42-8366-8085980B43EC}"/>
              </a:ext>
            </a:extLst>
          </p:cNvPr>
          <p:cNvGrpSpPr/>
          <p:nvPr/>
        </p:nvGrpSpPr>
        <p:grpSpPr>
          <a:xfrm>
            <a:off x="5784850" y="1365250"/>
            <a:ext cx="1905000" cy="4875953"/>
            <a:chOff x="6546850" y="374650"/>
            <a:chExt cx="1905000" cy="48759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311C17-F0C2-8A4C-9C9C-E699669C1808}"/>
                </a:ext>
              </a:extLst>
            </p:cNvPr>
            <p:cNvCxnSpPr>
              <a:cxnSpLocks/>
            </p:cNvCxnSpPr>
            <p:nvPr/>
          </p:nvCxnSpPr>
          <p:spPr>
            <a:xfrm>
              <a:off x="8223250" y="374650"/>
              <a:ext cx="0" cy="1295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9F937AA-0A97-7046-ABD0-8D5EA700D981}"/>
                </a:ext>
              </a:extLst>
            </p:cNvPr>
            <p:cNvCxnSpPr>
              <a:cxnSpLocks/>
            </p:cNvCxnSpPr>
            <p:nvPr/>
          </p:nvCxnSpPr>
          <p:spPr>
            <a:xfrm>
              <a:off x="8223250" y="1746250"/>
              <a:ext cx="0" cy="762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36C4730-69C1-C14A-94D5-64440522C1E2}"/>
                </a:ext>
              </a:extLst>
            </p:cNvPr>
            <p:cNvCxnSpPr>
              <a:cxnSpLocks/>
            </p:cNvCxnSpPr>
            <p:nvPr/>
          </p:nvCxnSpPr>
          <p:spPr>
            <a:xfrm>
              <a:off x="8223250" y="2584450"/>
              <a:ext cx="0" cy="2438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36FBC1F-51FD-5542-946B-EA61D2C7BF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5450" y="1670050"/>
              <a:ext cx="1447800" cy="33528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26BE980-0497-D243-9265-192EF8F4A1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5450" y="2508250"/>
              <a:ext cx="1447800" cy="2514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78BE738-914A-E24F-8486-D6B7EE3FB387}"/>
                </a:ext>
              </a:extLst>
            </p:cNvPr>
            <p:cNvSpPr/>
            <p:nvPr/>
          </p:nvSpPr>
          <p:spPr>
            <a:xfrm>
              <a:off x="7995497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87477A1-B5AB-1A49-8DF9-B71253F4514A}"/>
                </a:ext>
              </a:extLst>
            </p:cNvPr>
            <p:cNvCxnSpPr>
              <a:cxnSpLocks/>
            </p:cNvCxnSpPr>
            <p:nvPr/>
          </p:nvCxnSpPr>
          <p:spPr>
            <a:xfrm>
              <a:off x="8223250" y="1746250"/>
              <a:ext cx="0" cy="762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E924A96B-B627-D048-9F33-628E0531491B}"/>
                </a:ext>
              </a:extLst>
            </p:cNvPr>
            <p:cNvSpPr/>
            <p:nvPr/>
          </p:nvSpPr>
          <p:spPr bwMode="auto">
            <a:xfrm>
              <a:off x="7994650" y="1441450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:2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25826C55-E17A-5C48-B64C-2E33C212EBA5}"/>
                </a:ext>
              </a:extLst>
            </p:cNvPr>
            <p:cNvSpPr/>
            <p:nvPr/>
          </p:nvSpPr>
          <p:spPr bwMode="auto">
            <a:xfrm>
              <a:off x="7994650" y="2279650"/>
              <a:ext cx="457200" cy="4572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3:3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EC30FD7-634E-0544-9B53-12866EBF3D88}"/>
                </a:ext>
              </a:extLst>
            </p:cNvPr>
            <p:cNvSpPr/>
            <p:nvPr/>
          </p:nvSpPr>
          <p:spPr>
            <a:xfrm>
              <a:off x="6546850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C44ECCB-749B-7540-937B-79102287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8" y="958898"/>
            <a:ext cx="2183384" cy="4063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78A8FB-B946-2B4C-8F4A-C7AE38D1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450" y="924772"/>
            <a:ext cx="1371600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414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FB10-C9F1-F442-A7BC-4462CBE0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77B06-7A39-5249-9B3D-EB5A21E6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Diagrams</a:t>
            </a:r>
          </a:p>
          <a:p>
            <a:pPr lvl="1"/>
            <a:r>
              <a:rPr lang="en-US" dirty="0"/>
              <a:t>Representations of Boolean functions</a:t>
            </a:r>
          </a:p>
          <a:p>
            <a:pPr lvl="2"/>
            <a:r>
              <a:rPr lang="en-US" dirty="0"/>
              <a:t>Here: over </a:t>
            </a:r>
            <a:r>
              <a:rPr lang="en-US" i="1" dirty="0"/>
              <a:t>n</a:t>
            </a:r>
            <a:r>
              <a:rPr lang="en-US" dirty="0"/>
              <a:t> variables</a:t>
            </a:r>
          </a:p>
          <a:p>
            <a:pPr lvl="1"/>
            <a:r>
              <a:rPr lang="en-US" dirty="0"/>
              <a:t>Canonical in reduced form, totally ordered variables</a:t>
            </a:r>
          </a:p>
          <a:p>
            <a:r>
              <a:rPr lang="en-US" dirty="0"/>
              <a:t>BDDs (Bryant, 1986) </a:t>
            </a:r>
            <a:r>
              <a:rPr lang="en-US" dirty="0" err="1"/>
              <a:t>vs</a:t>
            </a:r>
            <a:r>
              <a:rPr lang="en-US" dirty="0"/>
              <a:t> ZDDs (Minato, 1992)</a:t>
            </a:r>
          </a:p>
          <a:p>
            <a:pPr lvl="1"/>
            <a:r>
              <a:rPr lang="en-US" dirty="0"/>
              <a:t>BDDs: General Boolean functions</a:t>
            </a:r>
          </a:p>
          <a:p>
            <a:pPr lvl="1"/>
            <a:r>
              <a:rPr lang="en-US" dirty="0"/>
              <a:t>ZDDs: Encoding sparse sets</a:t>
            </a:r>
          </a:p>
          <a:p>
            <a:pPr lvl="1"/>
            <a:r>
              <a:rPr lang="en-US" dirty="0"/>
              <a:t>Within </a:t>
            </a:r>
            <a:r>
              <a:rPr lang="en-US" i="1" dirty="0"/>
              <a:t>n</a:t>
            </a:r>
            <a:r>
              <a:rPr lang="en-US" dirty="0"/>
              <a:t>/2× of each other for any function</a:t>
            </a:r>
          </a:p>
          <a:p>
            <a:r>
              <a:rPr lang="en-US" dirty="0"/>
              <a:t>Chain Reduction: Unify BDDs and ZDDs</a:t>
            </a:r>
          </a:p>
          <a:p>
            <a:pPr lvl="1"/>
            <a:r>
              <a:rPr lang="en-US" dirty="0"/>
              <a:t>CBDDs: Within 3× of (C)ZDDs</a:t>
            </a:r>
          </a:p>
          <a:p>
            <a:pPr lvl="1"/>
            <a:r>
              <a:rPr lang="en-US" dirty="0"/>
              <a:t>CZDDs: Within 2× of BDDs</a:t>
            </a:r>
          </a:p>
          <a:p>
            <a:pPr lvl="1"/>
            <a:r>
              <a:rPr lang="en-US" dirty="0"/>
              <a:t>Implemented via modifications of standard DD algorithms</a:t>
            </a:r>
          </a:p>
        </p:txBody>
      </p:sp>
    </p:spTree>
    <p:extLst>
      <p:ext uri="{BB962C8B-B14F-4D97-AF65-F5344CB8AC3E}">
        <p14:creationId xmlns:p14="http://schemas.microsoft.com/office/powerpoint/2010/main" val="6416835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3BCF3-CB1A-FF4F-A46E-96EA358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Size Ratios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9DB2E-B574-0E47-A133-B60BDE82C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368425"/>
            <a:ext cx="6027737" cy="5064125"/>
          </a:xfrm>
        </p:spPr>
        <p:txBody>
          <a:bodyPr/>
          <a:lstStyle/>
          <a:p>
            <a:r>
              <a:rPr lang="en-US" dirty="0"/>
              <a:t>From CZDD to CBDD</a:t>
            </a:r>
          </a:p>
          <a:p>
            <a:pPr lvl="1"/>
            <a:r>
              <a:rPr lang="en-US" dirty="0"/>
              <a:t>CBDD node for each CZDD node + for each CZDD edge</a:t>
            </a:r>
          </a:p>
          <a:p>
            <a:pPr lvl="1"/>
            <a:r>
              <a:rPr lang="en-US" dirty="0"/>
              <a:t>At most 3X larger</a:t>
            </a:r>
          </a:p>
          <a:p>
            <a:r>
              <a:rPr lang="en-US" dirty="0"/>
              <a:t>From BDD to CZDD</a:t>
            </a:r>
          </a:p>
          <a:p>
            <a:pPr lvl="1"/>
            <a:r>
              <a:rPr lang="en-US" dirty="0"/>
              <a:t>CZDD node for each BDD edge</a:t>
            </a:r>
          </a:p>
          <a:p>
            <a:pPr lvl="1"/>
            <a:r>
              <a:rPr lang="en-US" dirty="0"/>
              <a:t>At most 2X larger</a:t>
            </a:r>
          </a:p>
          <a:p>
            <a:r>
              <a:rPr lang="en-US" dirty="0"/>
              <a:t>From CBDD to CZDD</a:t>
            </a:r>
          </a:p>
          <a:p>
            <a:pPr lvl="1"/>
            <a:r>
              <a:rPr lang="en-US" dirty="0"/>
              <a:t>No direct translation for general Or-chain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DA3E9-C7A8-9E44-83CE-4D292D056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850" y="2660650"/>
            <a:ext cx="1905000" cy="38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054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AB58-B5D7-634C-AA8A-F7C4E769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Worst Case for CZDD </a:t>
            </a:r>
            <a:r>
              <a:rPr lang="en-US">
                <a:sym typeface="Wingdings" pitchFamily="2" charset="2"/>
              </a:rPr>
              <a:t> CBDD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D2E48-89A1-324B-BEB1-08C09184D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0" y="984250"/>
            <a:ext cx="2296493" cy="5861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976D3-A163-534F-992D-83178A239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50" y="984250"/>
            <a:ext cx="2296493" cy="586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ACA4A-8D58-8843-8864-74E79293D2DB}"/>
              </a:ext>
            </a:extLst>
          </p:cNvPr>
          <p:cNvSpPr txBox="1"/>
          <p:nvPr/>
        </p:nvSpPr>
        <p:spPr>
          <a:xfrm>
            <a:off x="527050" y="3346450"/>
            <a:ext cx="86433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en-US" i="1"/>
              <a:t>k</a:t>
            </a:r>
            <a:r>
              <a:rPr lang="en-US"/>
              <a:t>+3</a:t>
            </a:r>
          </a:p>
          <a:p>
            <a:r>
              <a:rPr lang="en-US"/>
              <a:t>nodes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F8D79-D80B-9946-8022-FBCD096E2203}"/>
              </a:ext>
            </a:extLst>
          </p:cNvPr>
          <p:cNvSpPr txBox="1"/>
          <p:nvPr/>
        </p:nvSpPr>
        <p:spPr>
          <a:xfrm>
            <a:off x="7918450" y="3194050"/>
            <a:ext cx="86433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</a:t>
            </a:r>
            <a:r>
              <a:rPr lang="en-US" i="1"/>
              <a:t>k</a:t>
            </a:r>
            <a:r>
              <a:rPr lang="en-US"/>
              <a:t>+2</a:t>
            </a:r>
          </a:p>
          <a:p>
            <a:r>
              <a:rPr lang="en-US"/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204527756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AB58-B5D7-634C-AA8A-F7C4E769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Worst Case for BDD </a:t>
            </a:r>
            <a:r>
              <a:rPr lang="en-US">
                <a:sym typeface="Wingdings" pitchFamily="2" charset="2"/>
              </a:rPr>
              <a:t> CZDD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AF0B5-6205-5B4E-B801-387F90FF4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289050"/>
            <a:ext cx="2921000" cy="501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7F0CC-B910-584E-979F-4CC953546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0" y="1289050"/>
            <a:ext cx="2921000" cy="501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D3EE5-B4B7-2143-952D-A3186CD5E286}"/>
              </a:ext>
            </a:extLst>
          </p:cNvPr>
          <p:cNvSpPr txBox="1"/>
          <p:nvPr/>
        </p:nvSpPr>
        <p:spPr>
          <a:xfrm>
            <a:off x="527050" y="3346450"/>
            <a:ext cx="86433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  <a:r>
              <a:rPr lang="en-US" i="1"/>
              <a:t>k</a:t>
            </a:r>
            <a:r>
              <a:rPr lang="en-US"/>
              <a:t>+3</a:t>
            </a:r>
          </a:p>
          <a:p>
            <a:r>
              <a:rPr lang="en-US"/>
              <a:t>nodes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A7951-4222-CD43-A313-2E7E6D051024}"/>
              </a:ext>
            </a:extLst>
          </p:cNvPr>
          <p:cNvSpPr txBox="1"/>
          <p:nvPr/>
        </p:nvSpPr>
        <p:spPr>
          <a:xfrm>
            <a:off x="7918450" y="3194050"/>
            <a:ext cx="86433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  <a:r>
              <a:rPr lang="en-US" i="1"/>
              <a:t>k</a:t>
            </a:r>
            <a:r>
              <a:rPr lang="en-US"/>
              <a:t>+3</a:t>
            </a:r>
          </a:p>
          <a:p>
            <a:r>
              <a:rPr lang="en-US"/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415315603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03E1-EDF9-4B4D-AD33-62DDB50E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Size Ratios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4FB5C6-45E8-924D-B5A4-1F7E4BE2C464}"/>
              </a:ext>
            </a:extLst>
          </p:cNvPr>
          <p:cNvGrpSpPr/>
          <p:nvPr/>
        </p:nvGrpSpPr>
        <p:grpSpPr>
          <a:xfrm>
            <a:off x="2514641" y="1425178"/>
            <a:ext cx="4180885" cy="3402814"/>
            <a:chOff x="2514641" y="1425178"/>
            <a:chExt cx="4180885" cy="34028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FF1F7A-7457-0B4D-9511-A34BB884D9AA}"/>
                </a:ext>
              </a:extLst>
            </p:cNvPr>
            <p:cNvSpPr/>
            <p:nvPr/>
          </p:nvSpPr>
          <p:spPr>
            <a:xfrm>
              <a:off x="2736850" y="1881743"/>
              <a:ext cx="761999" cy="342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BDD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CC4EF2-47D9-E344-A043-0093605F63A2}"/>
                </a:ext>
              </a:extLst>
            </p:cNvPr>
            <p:cNvSpPr/>
            <p:nvPr/>
          </p:nvSpPr>
          <p:spPr>
            <a:xfrm>
              <a:off x="5556250" y="1881743"/>
              <a:ext cx="762000" cy="342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ZDD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5352C8-7D98-494C-A76F-2A9073A7E067}"/>
                </a:ext>
              </a:extLst>
            </p:cNvPr>
            <p:cNvSpPr/>
            <p:nvPr/>
          </p:nvSpPr>
          <p:spPr>
            <a:xfrm>
              <a:off x="2736851" y="3879216"/>
              <a:ext cx="838200" cy="342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CBDD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DA818D7-29C6-4A4A-B1FF-A923D62C1DAB}"/>
                </a:ext>
              </a:extLst>
            </p:cNvPr>
            <p:cNvSpPr/>
            <p:nvPr/>
          </p:nvSpPr>
          <p:spPr>
            <a:xfrm>
              <a:off x="5480050" y="3879216"/>
              <a:ext cx="914400" cy="342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CZDD</a:t>
              </a: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5DD86A9A-F3D6-1847-9AD8-C369E15BAE27}"/>
                </a:ext>
              </a:extLst>
            </p:cNvPr>
            <p:cNvSpPr/>
            <p:nvPr/>
          </p:nvSpPr>
          <p:spPr>
            <a:xfrm>
              <a:off x="3367167" y="1710531"/>
              <a:ext cx="2396966" cy="513636"/>
            </a:xfrm>
            <a:prstGeom prst="arc">
              <a:avLst>
                <a:gd name="adj1" fmla="val 11044926"/>
                <a:gd name="adj2" fmla="val 21329161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55D3F0-8FEA-DE44-8307-C367CC35CA27}"/>
                </a:ext>
              </a:extLst>
            </p:cNvPr>
            <p:cNvSpPr txBox="1"/>
            <p:nvPr/>
          </p:nvSpPr>
          <p:spPr>
            <a:xfrm>
              <a:off x="4394438" y="142517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n</a:t>
              </a:r>
              <a:r>
                <a:rPr lang="en-US" b="0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/2</a:t>
              </a:r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82474B65-A6DD-A343-8AAE-4E7A8C72333E}"/>
                </a:ext>
              </a:extLst>
            </p:cNvPr>
            <p:cNvSpPr/>
            <p:nvPr/>
          </p:nvSpPr>
          <p:spPr>
            <a:xfrm rot="10800000">
              <a:off x="3367167" y="1881743"/>
              <a:ext cx="2396966" cy="513636"/>
            </a:xfrm>
            <a:prstGeom prst="arc">
              <a:avLst>
                <a:gd name="adj1" fmla="val 11044926"/>
                <a:gd name="adj2" fmla="val 21329161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85D84E-A914-2746-8AE9-013A5DF1FD1B}"/>
                </a:ext>
              </a:extLst>
            </p:cNvPr>
            <p:cNvSpPr txBox="1"/>
            <p:nvPr/>
          </p:nvSpPr>
          <p:spPr>
            <a:xfrm>
              <a:off x="4386043" y="2110026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n</a:t>
              </a:r>
              <a:r>
                <a:rPr lang="en-US" b="0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/2</a:t>
              </a:r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87FFDE4D-00FF-AC47-8698-6D1DB0544359}"/>
                </a:ext>
              </a:extLst>
            </p:cNvPr>
            <p:cNvSpPr/>
            <p:nvPr/>
          </p:nvSpPr>
          <p:spPr>
            <a:xfrm rot="16200000">
              <a:off x="2140148" y="2823408"/>
              <a:ext cx="1826260" cy="513636"/>
            </a:xfrm>
            <a:prstGeom prst="arc">
              <a:avLst>
                <a:gd name="adj1" fmla="val 11204837"/>
                <a:gd name="adj2" fmla="val 21329161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6BE0F5EA-C2EC-C645-B309-9A1CC41DDAFF}"/>
                </a:ext>
              </a:extLst>
            </p:cNvPr>
            <p:cNvSpPr/>
            <p:nvPr/>
          </p:nvSpPr>
          <p:spPr>
            <a:xfrm rot="10800000" flipH="1">
              <a:off x="3367167" y="3879215"/>
              <a:ext cx="2396966" cy="513636"/>
            </a:xfrm>
            <a:prstGeom prst="arc">
              <a:avLst>
                <a:gd name="adj1" fmla="val 11044926"/>
                <a:gd name="adj2" fmla="val 21329161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8A4870B5-4E3E-5A44-96E8-431B46153D01}"/>
                </a:ext>
              </a:extLst>
            </p:cNvPr>
            <p:cNvSpPr/>
            <p:nvPr/>
          </p:nvSpPr>
          <p:spPr>
            <a:xfrm rot="5400000" flipH="1">
              <a:off x="5164892" y="2823408"/>
              <a:ext cx="1826260" cy="513636"/>
            </a:xfrm>
            <a:prstGeom prst="arc">
              <a:avLst>
                <a:gd name="adj1" fmla="val 11222579"/>
                <a:gd name="adj2" fmla="val 21329161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2B553BDD-280C-094C-AFBF-9FA72CCFB7AE}"/>
                </a:ext>
              </a:extLst>
            </p:cNvPr>
            <p:cNvSpPr/>
            <p:nvPr/>
          </p:nvSpPr>
          <p:spPr>
            <a:xfrm rot="12965459">
              <a:off x="2870824" y="2826310"/>
              <a:ext cx="3180555" cy="513636"/>
            </a:xfrm>
            <a:prstGeom prst="arc">
              <a:avLst>
                <a:gd name="adj1" fmla="val 11044926"/>
                <a:gd name="adj2" fmla="val 21478096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0ADB56-0B8B-C443-B455-5469CD9675BE}"/>
                </a:ext>
              </a:extLst>
            </p:cNvPr>
            <p:cNvSpPr txBox="1"/>
            <p:nvPr/>
          </p:nvSpPr>
          <p:spPr>
            <a:xfrm>
              <a:off x="6395444" y="291775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1</a:t>
              </a:r>
              <a:endParaRPr lang="en-US" b="0" dirty="0">
                <a:solidFill>
                  <a:prstClr val="black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93BDA3-BC4C-C24C-B057-333E08DA7B67}"/>
                </a:ext>
              </a:extLst>
            </p:cNvPr>
            <p:cNvSpPr txBox="1"/>
            <p:nvPr/>
          </p:nvSpPr>
          <p:spPr>
            <a:xfrm>
              <a:off x="2514641" y="29090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1</a:t>
              </a:r>
              <a:endParaRPr lang="en-US" b="0" dirty="0">
                <a:solidFill>
                  <a:prstClr val="black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82B71C-5A47-4D44-9957-0B9FF29CD012}"/>
                </a:ext>
              </a:extLst>
            </p:cNvPr>
            <p:cNvSpPr txBox="1"/>
            <p:nvPr/>
          </p:nvSpPr>
          <p:spPr>
            <a:xfrm>
              <a:off x="4453276" y="445866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DC088C0-321A-4347-88F6-C4F5307A9E8A}"/>
                </a:ext>
              </a:extLst>
            </p:cNvPr>
            <p:cNvSpPr txBox="1"/>
            <p:nvPr/>
          </p:nvSpPr>
          <p:spPr>
            <a:xfrm>
              <a:off x="4223226" y="29090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684886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>
                  <a:solidFill>
                    <a:prstClr val="black"/>
                  </a:solidFill>
                  <a:latin typeface="Times" charset="0"/>
                  <a:ea typeface="Times" charset="0"/>
                  <a:cs typeface="Times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51642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1471-00A8-E54B-A795-2F8203FA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FB635D-C4A8-C94E-BD90-96924403D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5972590"/>
            <a:ext cx="8294687" cy="459960"/>
          </a:xfrm>
        </p:spPr>
        <p:txBody>
          <a:bodyPr/>
          <a:lstStyle/>
          <a:p>
            <a:pPr lvl="1"/>
            <a:r>
              <a:rPr lang="en-US" dirty="0"/>
              <a:t>Modified versions of Apply and other algorithms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9C2DC8-CB39-194F-BEBC-0A5DF0872BCD}"/>
              </a:ext>
            </a:extLst>
          </p:cNvPr>
          <p:cNvSpPr txBox="1"/>
          <p:nvPr/>
        </p:nvSpPr>
        <p:spPr>
          <a:xfrm>
            <a:off x="7813134" y="2584450"/>
            <a:ext cx="117211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Negation</a:t>
            </a:r>
          </a:p>
          <a:p>
            <a:pPr algn="l"/>
            <a:r>
              <a:rPr lang="en-US"/>
              <a:t>flags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85D8DC-91E8-5346-AD95-9F2F3490660B}"/>
              </a:ext>
            </a:extLst>
          </p:cNvPr>
          <p:cNvGrpSpPr/>
          <p:nvPr/>
        </p:nvGrpSpPr>
        <p:grpSpPr>
          <a:xfrm>
            <a:off x="374650" y="882895"/>
            <a:ext cx="7362284" cy="2286000"/>
            <a:chOff x="374650" y="1060450"/>
            <a:chExt cx="7362284" cy="22860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A187B77-836E-3F43-AF68-FECE6208CF32}"/>
                </a:ext>
              </a:extLst>
            </p:cNvPr>
            <p:cNvGrpSpPr/>
            <p:nvPr/>
          </p:nvGrpSpPr>
          <p:grpSpPr>
            <a:xfrm>
              <a:off x="421734" y="1517650"/>
              <a:ext cx="7315200" cy="1828800"/>
              <a:chOff x="908050" y="2051050"/>
              <a:chExt cx="7315200" cy="18288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DD8E0-32AE-854B-A8B7-5CF416F201D8}"/>
                  </a:ext>
                </a:extLst>
              </p:cNvPr>
              <p:cNvGrpSpPr/>
              <p:nvPr/>
            </p:nvGrpSpPr>
            <p:grpSpPr>
              <a:xfrm>
                <a:off x="908050" y="2508250"/>
                <a:ext cx="7315200" cy="457200"/>
                <a:chOff x="908050" y="2127250"/>
                <a:chExt cx="7315200" cy="457200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1FA4DCA6-0F8B-5249-8E27-A297026D45D3}"/>
                    </a:ext>
                  </a:extLst>
                </p:cNvPr>
                <p:cNvGrpSpPr/>
                <p:nvPr/>
              </p:nvGrpSpPr>
              <p:grpSpPr>
                <a:xfrm>
                  <a:off x="908050" y="2127250"/>
                  <a:ext cx="7315200" cy="457200"/>
                  <a:chOff x="908050" y="1898650"/>
                  <a:chExt cx="7315200" cy="457200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4F6B0665-D49C-3A44-9763-ECD483508D9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80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63FDE157-9EC0-7542-BF56-F31C1A23604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224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64DD2B89-A757-4546-BEFE-D51D2AE5111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368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7653D2C7-981D-C644-A9CD-8A2AAB029D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6512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7460E3A2-5F16-1B4E-A060-E2F284365C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656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B8D18CAB-65D8-6041-A500-CCC048B7F19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800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D5CB8232-83C6-554A-8906-03B9CE1F76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944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909791B6-EC9E-1E4B-8EA5-5F653ECA7C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088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37A6979-16BF-CD4D-BB3A-87E57581B8B8}"/>
                    </a:ext>
                  </a:extLst>
                </p:cNvPr>
                <p:cNvSpPr/>
                <p:nvPr/>
              </p:nvSpPr>
              <p:spPr bwMode="auto">
                <a:xfrm>
                  <a:off x="908050" y="2127250"/>
                  <a:ext cx="7315200" cy="4572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5720" tIns="45720" rIns="4572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rPr>
                    <a:t>Next hash table entry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AD50029-2A36-1B45-8DFE-734A8B7A7CAB}"/>
                  </a:ext>
                </a:extLst>
              </p:cNvPr>
              <p:cNvGrpSpPr/>
              <p:nvPr/>
            </p:nvGrpSpPr>
            <p:grpSpPr>
              <a:xfrm>
                <a:off x="908050" y="2965450"/>
                <a:ext cx="7315200" cy="457200"/>
                <a:chOff x="908050" y="3727450"/>
                <a:chExt cx="7315200" cy="457200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BAB33AD0-3DBD-2245-BD2A-A07648105304}"/>
                    </a:ext>
                  </a:extLst>
                </p:cNvPr>
                <p:cNvGrpSpPr/>
                <p:nvPr/>
              </p:nvGrpSpPr>
              <p:grpSpPr>
                <a:xfrm>
                  <a:off x="908050" y="3727450"/>
                  <a:ext cx="7315200" cy="457200"/>
                  <a:chOff x="908050" y="1898650"/>
                  <a:chExt cx="7315200" cy="457200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3BB0F5A7-C91D-7543-9BB9-256D068F6B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80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CC1FA5F-8B3E-AF45-8540-191C3812B3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224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F44732AE-B3E0-394C-91A4-B97BB970FE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368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DB88BD7-FD48-B44F-87AE-3FBDA3ED632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6512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24E2B7EB-F4EC-754B-9877-0250DA9DD79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656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3AAE1474-723F-734D-9F55-3204A209F4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800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39DC0FB-C95D-4043-BEB4-5890534F9BD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944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64BB1E43-AFF5-D84A-BA3A-46914773CC4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088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C60AB16-B20D-2544-A6EC-C44176F01E38}"/>
                    </a:ext>
                  </a:extLst>
                </p:cNvPr>
                <p:cNvSpPr/>
                <p:nvPr/>
              </p:nvSpPr>
              <p:spPr bwMode="auto">
                <a:xfrm>
                  <a:off x="908050" y="3727450"/>
                  <a:ext cx="7315200" cy="4572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5720" tIns="45720" rIns="4572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rPr>
                    <a:t>High child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9F1F5E7-9AA9-9D42-9EB0-900F78A81854}"/>
                  </a:ext>
                </a:extLst>
              </p:cNvPr>
              <p:cNvGrpSpPr/>
              <p:nvPr/>
            </p:nvGrpSpPr>
            <p:grpSpPr>
              <a:xfrm>
                <a:off x="908050" y="3422650"/>
                <a:ext cx="7315200" cy="457200"/>
                <a:chOff x="908050" y="4641850"/>
                <a:chExt cx="7315200" cy="457200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D56A52D6-E857-0F4B-B27A-854CE67E740C}"/>
                    </a:ext>
                  </a:extLst>
                </p:cNvPr>
                <p:cNvGrpSpPr/>
                <p:nvPr/>
              </p:nvGrpSpPr>
              <p:grpSpPr>
                <a:xfrm>
                  <a:off x="908050" y="4641850"/>
                  <a:ext cx="7315200" cy="457200"/>
                  <a:chOff x="908050" y="1898650"/>
                  <a:chExt cx="7315200" cy="457200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47012426-A0DF-C84E-9DC7-713C244807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080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70F0217C-7DBE-594B-A0EC-F2AB48D4C9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224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C3308DCB-551D-1F4B-8849-AF3FFE9CCC1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368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28718C0E-AD86-3845-9586-D82224009ED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6512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8E6F314-58E6-0C4E-B9DE-A58FF298FA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656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92002E4B-19F9-174C-8E9E-BE4EC4299B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800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C1B9B5EB-FAA4-C548-BA9B-7CF3867608A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944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14CBE289-82AB-4D4E-B604-5140669ADC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08850" y="1898650"/>
                    <a:ext cx="914400" cy="457200"/>
                  </a:xfrm>
                  <a:prstGeom prst="rect">
                    <a:avLst/>
                  </a:prstGeom>
                  <a:solidFill>
                    <a:srgbClr val="FFF2D3"/>
                  </a:solidFill>
                  <a:ln w="12700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triangl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17961" dir="2700000" algn="ctr" rotWithShape="0">
                            <a:schemeClr val="tx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none" lIns="45720" tIns="45720" rIns="4572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D96F2E2-A6FE-754E-BEB0-CF3939565565}"/>
                    </a:ext>
                  </a:extLst>
                </p:cNvPr>
                <p:cNvSpPr/>
                <p:nvPr/>
              </p:nvSpPr>
              <p:spPr bwMode="auto">
                <a:xfrm>
                  <a:off x="908050" y="4641850"/>
                  <a:ext cx="7315200" cy="457200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45720" tIns="45720" rIns="4572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rPr>
                    <a:t>Low child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AB1AC7F-00A6-C841-822F-74B40E1433B6}"/>
                  </a:ext>
                </a:extLst>
              </p:cNvPr>
              <p:cNvGrpSpPr/>
              <p:nvPr/>
            </p:nvGrpSpPr>
            <p:grpSpPr>
              <a:xfrm>
                <a:off x="908050" y="2051050"/>
                <a:ext cx="7315200" cy="457200"/>
                <a:chOff x="908050" y="1898650"/>
                <a:chExt cx="7315200" cy="457200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B8DA7B8-B635-DC4F-A3CB-34B727F808E6}"/>
                    </a:ext>
                  </a:extLst>
                </p:cNvPr>
                <p:cNvSpPr/>
                <p:nvPr/>
              </p:nvSpPr>
              <p:spPr bwMode="auto">
                <a:xfrm>
                  <a:off x="908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86E863A-0DC1-F94D-AEA7-8433F82AD3B3}"/>
                    </a:ext>
                  </a:extLst>
                </p:cNvPr>
                <p:cNvSpPr/>
                <p:nvPr/>
              </p:nvSpPr>
              <p:spPr bwMode="auto">
                <a:xfrm>
                  <a:off x="1822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79B89FA-DCE7-F94D-BA10-42DBE266489D}"/>
                    </a:ext>
                  </a:extLst>
                </p:cNvPr>
                <p:cNvSpPr/>
                <p:nvPr/>
              </p:nvSpPr>
              <p:spPr bwMode="auto">
                <a:xfrm>
                  <a:off x="2736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C73B84-242B-F344-A106-706D7E1F4FB0}"/>
                    </a:ext>
                  </a:extLst>
                </p:cNvPr>
                <p:cNvSpPr/>
                <p:nvPr/>
              </p:nvSpPr>
              <p:spPr bwMode="auto">
                <a:xfrm>
                  <a:off x="36512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C3E2021-66FE-A442-8F13-BBBEE9F27B32}"/>
                    </a:ext>
                  </a:extLst>
                </p:cNvPr>
                <p:cNvSpPr/>
                <p:nvPr/>
              </p:nvSpPr>
              <p:spPr bwMode="auto">
                <a:xfrm>
                  <a:off x="45656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D55A668-53DA-A94B-9D7F-46232AA0AF5F}"/>
                    </a:ext>
                  </a:extLst>
                </p:cNvPr>
                <p:cNvSpPr/>
                <p:nvPr/>
              </p:nvSpPr>
              <p:spPr bwMode="auto">
                <a:xfrm>
                  <a:off x="5480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9F7D92D5-F7EE-344A-B0A5-AA9F85309F8E}"/>
                    </a:ext>
                  </a:extLst>
                </p:cNvPr>
                <p:cNvSpPr/>
                <p:nvPr/>
              </p:nvSpPr>
              <p:spPr bwMode="auto">
                <a:xfrm>
                  <a:off x="6394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11D61688-003E-A943-81A2-1533ED63B3CB}"/>
                    </a:ext>
                  </a:extLst>
                </p:cNvPr>
                <p:cNvSpPr/>
                <p:nvPr/>
              </p:nvSpPr>
              <p:spPr bwMode="auto">
                <a:xfrm>
                  <a:off x="7308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CABF7B-3629-B346-BB86-E6FE035A7E9E}"/>
                  </a:ext>
                </a:extLst>
              </p:cNvPr>
              <p:cNvSpPr/>
              <p:nvPr/>
            </p:nvSpPr>
            <p:spPr bwMode="auto">
              <a:xfrm>
                <a:off x="908050" y="2051050"/>
                <a:ext cx="365760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/>
                  <a:t>i</a:t>
                </a:r>
                <a:r>
                  <a: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ndex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23DD841-9DAD-D242-9F2D-2C6492EC53D5}"/>
                  </a:ext>
                </a:extLst>
              </p:cNvPr>
              <p:cNvSpPr/>
              <p:nvPr/>
            </p:nvSpPr>
            <p:spPr bwMode="auto">
              <a:xfrm>
                <a:off x="4565650" y="2051050"/>
                <a:ext cx="365760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Reference Count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66FBD1F-1215-2846-8905-55D9CFEB99E1}"/>
                  </a:ext>
                </a:extLst>
              </p:cNvPr>
              <p:cNvSpPr/>
              <p:nvPr/>
            </p:nvSpPr>
            <p:spPr bwMode="auto">
              <a:xfrm>
                <a:off x="8147050" y="2965450"/>
                <a:ext cx="7620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054B79B-3A6D-104A-ADD7-E43527D8AE1F}"/>
                  </a:ext>
                </a:extLst>
              </p:cNvPr>
              <p:cNvSpPr/>
              <p:nvPr/>
            </p:nvSpPr>
            <p:spPr bwMode="auto">
              <a:xfrm>
                <a:off x="8147050" y="3422650"/>
                <a:ext cx="7620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A85CBAA-4A4B-E44C-B8BC-70C27C8A2251}"/>
                </a:ext>
              </a:extLst>
            </p:cNvPr>
            <p:cNvSpPr txBox="1"/>
            <p:nvPr/>
          </p:nvSpPr>
          <p:spPr>
            <a:xfrm>
              <a:off x="374650" y="1060450"/>
              <a:ext cx="323678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CUDD Node Representation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2830E25-CFEF-CF44-838E-F46C6F4DCC15}"/>
              </a:ext>
            </a:extLst>
          </p:cNvPr>
          <p:cNvGrpSpPr/>
          <p:nvPr/>
        </p:nvGrpSpPr>
        <p:grpSpPr>
          <a:xfrm>
            <a:off x="374650" y="3400459"/>
            <a:ext cx="8639716" cy="2286000"/>
            <a:chOff x="374650" y="3879850"/>
            <a:chExt cx="8639716" cy="22860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4E3D9BE-40B3-3049-80D4-969A72BBAEDC}"/>
                </a:ext>
              </a:extLst>
            </p:cNvPr>
            <p:cNvGrpSpPr/>
            <p:nvPr/>
          </p:nvGrpSpPr>
          <p:grpSpPr>
            <a:xfrm>
              <a:off x="450850" y="4794250"/>
              <a:ext cx="7315200" cy="457200"/>
              <a:chOff x="908050" y="2127250"/>
              <a:chExt cx="7315200" cy="457200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672EB90-DE69-0345-8DF4-1365CC5F442A}"/>
                  </a:ext>
                </a:extLst>
              </p:cNvPr>
              <p:cNvGrpSpPr/>
              <p:nvPr/>
            </p:nvGrpSpPr>
            <p:grpSpPr>
              <a:xfrm>
                <a:off x="908050" y="2127250"/>
                <a:ext cx="7315200" cy="457200"/>
                <a:chOff x="908050" y="1898650"/>
                <a:chExt cx="7315200" cy="4572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E3612FB-1C58-014D-8A69-03B405446CBF}"/>
                    </a:ext>
                  </a:extLst>
                </p:cNvPr>
                <p:cNvSpPr/>
                <p:nvPr/>
              </p:nvSpPr>
              <p:spPr bwMode="auto">
                <a:xfrm>
                  <a:off x="908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641EF4FE-6FA5-034C-ACEE-AB1B3AC896FC}"/>
                    </a:ext>
                  </a:extLst>
                </p:cNvPr>
                <p:cNvSpPr/>
                <p:nvPr/>
              </p:nvSpPr>
              <p:spPr bwMode="auto">
                <a:xfrm>
                  <a:off x="1822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F88527C-29AB-BF40-B48B-153E448006C1}"/>
                    </a:ext>
                  </a:extLst>
                </p:cNvPr>
                <p:cNvSpPr/>
                <p:nvPr/>
              </p:nvSpPr>
              <p:spPr bwMode="auto">
                <a:xfrm>
                  <a:off x="2736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AEA2664-AD13-424B-980F-25F1EECBD6F2}"/>
                    </a:ext>
                  </a:extLst>
                </p:cNvPr>
                <p:cNvSpPr/>
                <p:nvPr/>
              </p:nvSpPr>
              <p:spPr bwMode="auto">
                <a:xfrm>
                  <a:off x="36512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1D6568DC-6C81-FB4B-87E7-DABEAA296FED}"/>
                    </a:ext>
                  </a:extLst>
                </p:cNvPr>
                <p:cNvSpPr/>
                <p:nvPr/>
              </p:nvSpPr>
              <p:spPr bwMode="auto">
                <a:xfrm>
                  <a:off x="45656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2FDEBA01-C10F-6142-ACFF-D4EC334F4F5E}"/>
                    </a:ext>
                  </a:extLst>
                </p:cNvPr>
                <p:cNvSpPr/>
                <p:nvPr/>
              </p:nvSpPr>
              <p:spPr bwMode="auto">
                <a:xfrm>
                  <a:off x="5480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5F4EFFE6-A48B-B24D-8612-74F9F4A982C7}"/>
                    </a:ext>
                  </a:extLst>
                </p:cNvPr>
                <p:cNvSpPr/>
                <p:nvPr/>
              </p:nvSpPr>
              <p:spPr bwMode="auto">
                <a:xfrm>
                  <a:off x="6394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39ED5779-F78E-D44B-BB0A-AEB0AB6798B1}"/>
                    </a:ext>
                  </a:extLst>
                </p:cNvPr>
                <p:cNvSpPr/>
                <p:nvPr/>
              </p:nvSpPr>
              <p:spPr bwMode="auto">
                <a:xfrm>
                  <a:off x="7308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0A7A92D-7931-974E-AC49-C3E0462D7E43}"/>
                  </a:ext>
                </a:extLst>
              </p:cNvPr>
              <p:cNvSpPr/>
              <p:nvPr/>
            </p:nvSpPr>
            <p:spPr bwMode="auto">
              <a:xfrm>
                <a:off x="908050" y="2127250"/>
                <a:ext cx="731520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Next hash table entry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4181F7B-23F9-A848-990F-4A4041A66603}"/>
                </a:ext>
              </a:extLst>
            </p:cNvPr>
            <p:cNvGrpSpPr/>
            <p:nvPr/>
          </p:nvGrpSpPr>
          <p:grpSpPr>
            <a:xfrm>
              <a:off x="450850" y="5251450"/>
              <a:ext cx="7315200" cy="457200"/>
              <a:chOff x="908050" y="3727450"/>
              <a:chExt cx="7315200" cy="457200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1A8EA3ED-3884-EC4C-A844-C1BBA02CB08F}"/>
                  </a:ext>
                </a:extLst>
              </p:cNvPr>
              <p:cNvGrpSpPr/>
              <p:nvPr/>
            </p:nvGrpSpPr>
            <p:grpSpPr>
              <a:xfrm>
                <a:off x="908050" y="3727450"/>
                <a:ext cx="7315200" cy="457200"/>
                <a:chOff x="908050" y="1898650"/>
                <a:chExt cx="7315200" cy="457200"/>
              </a:xfrm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B943F4C9-CB9D-3041-9F62-22DE3AF81834}"/>
                    </a:ext>
                  </a:extLst>
                </p:cNvPr>
                <p:cNvSpPr/>
                <p:nvPr/>
              </p:nvSpPr>
              <p:spPr bwMode="auto">
                <a:xfrm>
                  <a:off x="908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60A563A-821E-0E43-8504-C5C3140026B9}"/>
                    </a:ext>
                  </a:extLst>
                </p:cNvPr>
                <p:cNvSpPr/>
                <p:nvPr/>
              </p:nvSpPr>
              <p:spPr bwMode="auto">
                <a:xfrm>
                  <a:off x="1822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EB61910-425F-EE4E-AA34-5DF1D0A562F2}"/>
                    </a:ext>
                  </a:extLst>
                </p:cNvPr>
                <p:cNvSpPr/>
                <p:nvPr/>
              </p:nvSpPr>
              <p:spPr bwMode="auto">
                <a:xfrm>
                  <a:off x="2736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9B5DE0C8-6E54-6142-88A1-E74F3E768AB1}"/>
                    </a:ext>
                  </a:extLst>
                </p:cNvPr>
                <p:cNvSpPr/>
                <p:nvPr/>
              </p:nvSpPr>
              <p:spPr bwMode="auto">
                <a:xfrm>
                  <a:off x="36512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433C746-F7F0-F443-AA55-4F2CA78AA602}"/>
                    </a:ext>
                  </a:extLst>
                </p:cNvPr>
                <p:cNvSpPr/>
                <p:nvPr/>
              </p:nvSpPr>
              <p:spPr bwMode="auto">
                <a:xfrm>
                  <a:off x="45656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FA2EBBD0-5C83-7D42-9CAA-33F95CB3EC6F}"/>
                    </a:ext>
                  </a:extLst>
                </p:cNvPr>
                <p:cNvSpPr/>
                <p:nvPr/>
              </p:nvSpPr>
              <p:spPr bwMode="auto">
                <a:xfrm>
                  <a:off x="5480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019E10CD-C13F-1A4C-B311-B7DA0B3A8D12}"/>
                    </a:ext>
                  </a:extLst>
                </p:cNvPr>
                <p:cNvSpPr/>
                <p:nvPr/>
              </p:nvSpPr>
              <p:spPr bwMode="auto">
                <a:xfrm>
                  <a:off x="6394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626175D-B71A-EB47-B425-F52DD3B25A41}"/>
                    </a:ext>
                  </a:extLst>
                </p:cNvPr>
                <p:cNvSpPr/>
                <p:nvPr/>
              </p:nvSpPr>
              <p:spPr bwMode="auto">
                <a:xfrm>
                  <a:off x="7308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EA41B1C-1C75-2E45-BC6B-D16947DC6A48}"/>
                  </a:ext>
                </a:extLst>
              </p:cNvPr>
              <p:cNvSpPr/>
              <p:nvPr/>
            </p:nvSpPr>
            <p:spPr bwMode="auto">
              <a:xfrm>
                <a:off x="908050" y="3727450"/>
                <a:ext cx="731520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High child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22A4124-5F95-974C-9BAC-7CB101C9ABBF}"/>
                </a:ext>
              </a:extLst>
            </p:cNvPr>
            <p:cNvGrpSpPr/>
            <p:nvPr/>
          </p:nvGrpSpPr>
          <p:grpSpPr>
            <a:xfrm>
              <a:off x="450850" y="5708650"/>
              <a:ext cx="7315200" cy="457200"/>
              <a:chOff x="908050" y="4641850"/>
              <a:chExt cx="7315200" cy="457200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0DBE0CE8-242E-7B4D-A504-43C77C092D94}"/>
                  </a:ext>
                </a:extLst>
              </p:cNvPr>
              <p:cNvGrpSpPr/>
              <p:nvPr/>
            </p:nvGrpSpPr>
            <p:grpSpPr>
              <a:xfrm>
                <a:off x="908050" y="4641850"/>
                <a:ext cx="7315200" cy="457200"/>
                <a:chOff x="908050" y="1898650"/>
                <a:chExt cx="7315200" cy="45720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EB785CE-697C-4F4B-BEC6-CE76ECA6C064}"/>
                    </a:ext>
                  </a:extLst>
                </p:cNvPr>
                <p:cNvSpPr/>
                <p:nvPr/>
              </p:nvSpPr>
              <p:spPr bwMode="auto">
                <a:xfrm>
                  <a:off x="908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2020BF8B-8AC7-D041-8C27-FEE9E387EA0D}"/>
                    </a:ext>
                  </a:extLst>
                </p:cNvPr>
                <p:cNvSpPr/>
                <p:nvPr/>
              </p:nvSpPr>
              <p:spPr bwMode="auto">
                <a:xfrm>
                  <a:off x="1822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57752000-20CB-1148-B8F7-79B3C18FC6CF}"/>
                    </a:ext>
                  </a:extLst>
                </p:cNvPr>
                <p:cNvSpPr/>
                <p:nvPr/>
              </p:nvSpPr>
              <p:spPr bwMode="auto">
                <a:xfrm>
                  <a:off x="2736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9A8E2FA-8C75-1448-9E6A-1B75BE700FD8}"/>
                    </a:ext>
                  </a:extLst>
                </p:cNvPr>
                <p:cNvSpPr/>
                <p:nvPr/>
              </p:nvSpPr>
              <p:spPr bwMode="auto">
                <a:xfrm>
                  <a:off x="36512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4CB56806-F73D-8342-B645-2F228EDB21A6}"/>
                    </a:ext>
                  </a:extLst>
                </p:cNvPr>
                <p:cNvSpPr/>
                <p:nvPr/>
              </p:nvSpPr>
              <p:spPr bwMode="auto">
                <a:xfrm>
                  <a:off x="45656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E166544-F40E-C44A-A2C3-C1793704E2A3}"/>
                    </a:ext>
                  </a:extLst>
                </p:cNvPr>
                <p:cNvSpPr/>
                <p:nvPr/>
              </p:nvSpPr>
              <p:spPr bwMode="auto">
                <a:xfrm>
                  <a:off x="5480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D93E703-46F2-094D-83BD-2DCD3177F61E}"/>
                    </a:ext>
                  </a:extLst>
                </p:cNvPr>
                <p:cNvSpPr/>
                <p:nvPr/>
              </p:nvSpPr>
              <p:spPr bwMode="auto">
                <a:xfrm>
                  <a:off x="6394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47C2ABB-2203-EF4D-8D31-03EBEEC11EC5}"/>
                    </a:ext>
                  </a:extLst>
                </p:cNvPr>
                <p:cNvSpPr/>
                <p:nvPr/>
              </p:nvSpPr>
              <p:spPr bwMode="auto">
                <a:xfrm>
                  <a:off x="7308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D57FB63-1FAD-A246-A759-4CB60A10CCAE}"/>
                  </a:ext>
                </a:extLst>
              </p:cNvPr>
              <p:cNvSpPr/>
              <p:nvPr/>
            </p:nvSpPr>
            <p:spPr bwMode="auto">
              <a:xfrm>
                <a:off x="908050" y="4641850"/>
                <a:ext cx="731520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Low child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5276CE2-E4DB-3245-A8C0-5E0B310CE9B7}"/>
                </a:ext>
              </a:extLst>
            </p:cNvPr>
            <p:cNvGrpSpPr/>
            <p:nvPr/>
          </p:nvGrpSpPr>
          <p:grpSpPr>
            <a:xfrm>
              <a:off x="450850" y="4337050"/>
              <a:ext cx="7315200" cy="457200"/>
              <a:chOff x="908050" y="1898650"/>
              <a:chExt cx="7315200" cy="45720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A83E8D8-AEB1-DB4B-83E4-B7EFEE7A537A}"/>
                  </a:ext>
                </a:extLst>
              </p:cNvPr>
              <p:cNvSpPr/>
              <p:nvPr/>
            </p:nvSpPr>
            <p:spPr bwMode="auto">
              <a:xfrm>
                <a:off x="9080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D97F8CB-BC09-C349-B041-E4E191A6593F}"/>
                  </a:ext>
                </a:extLst>
              </p:cNvPr>
              <p:cNvSpPr/>
              <p:nvPr/>
            </p:nvSpPr>
            <p:spPr bwMode="auto">
              <a:xfrm>
                <a:off x="18224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8EE94A1-53A2-3D43-B919-695A8B72459D}"/>
                  </a:ext>
                </a:extLst>
              </p:cNvPr>
              <p:cNvSpPr/>
              <p:nvPr/>
            </p:nvSpPr>
            <p:spPr bwMode="auto">
              <a:xfrm>
                <a:off x="27368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B417943-0D1C-DA49-B40D-B1086234F033}"/>
                  </a:ext>
                </a:extLst>
              </p:cNvPr>
              <p:cNvSpPr/>
              <p:nvPr/>
            </p:nvSpPr>
            <p:spPr bwMode="auto">
              <a:xfrm>
                <a:off x="36512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2DCD060-5D3E-D64E-BB9D-A9AC7037E25D}"/>
                  </a:ext>
                </a:extLst>
              </p:cNvPr>
              <p:cNvSpPr/>
              <p:nvPr/>
            </p:nvSpPr>
            <p:spPr bwMode="auto">
              <a:xfrm>
                <a:off x="45656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099BB-0810-9249-A6C1-DB6BCC237D7E}"/>
                  </a:ext>
                </a:extLst>
              </p:cNvPr>
              <p:cNvSpPr/>
              <p:nvPr/>
            </p:nvSpPr>
            <p:spPr bwMode="auto">
              <a:xfrm>
                <a:off x="54800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1D826CC-D534-CB4E-86A8-F9B49A7E0E8A}"/>
                  </a:ext>
                </a:extLst>
              </p:cNvPr>
              <p:cNvSpPr/>
              <p:nvPr/>
            </p:nvSpPr>
            <p:spPr bwMode="auto">
              <a:xfrm>
                <a:off x="63944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C451474-C6D1-6E41-B6CF-EF5360E13FED}"/>
                  </a:ext>
                </a:extLst>
              </p:cNvPr>
              <p:cNvSpPr/>
              <p:nvPr/>
            </p:nvSpPr>
            <p:spPr bwMode="auto">
              <a:xfrm>
                <a:off x="73088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7E65A7F-D2C2-EB47-B673-97171DF37FC6}"/>
                </a:ext>
              </a:extLst>
            </p:cNvPr>
            <p:cNvSpPr/>
            <p:nvPr/>
          </p:nvSpPr>
          <p:spPr bwMode="auto">
            <a:xfrm>
              <a:off x="450850" y="4337050"/>
              <a:ext cx="1828800" cy="457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i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ndex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7FAB485-64B1-644C-9A17-053E97764346}"/>
                </a:ext>
              </a:extLst>
            </p:cNvPr>
            <p:cNvSpPr/>
            <p:nvPr/>
          </p:nvSpPr>
          <p:spPr bwMode="auto">
            <a:xfrm>
              <a:off x="4108450" y="4337050"/>
              <a:ext cx="3657600" cy="457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Reference Count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402BC05-14D8-E342-8A20-C1ED3A57C14C}"/>
                </a:ext>
              </a:extLst>
            </p:cNvPr>
            <p:cNvSpPr/>
            <p:nvPr/>
          </p:nvSpPr>
          <p:spPr bwMode="auto">
            <a:xfrm>
              <a:off x="7689850" y="5251450"/>
              <a:ext cx="76200" cy="457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6B5CBA3-9471-C844-BA8C-6F3E79256BDE}"/>
                </a:ext>
              </a:extLst>
            </p:cNvPr>
            <p:cNvSpPr/>
            <p:nvPr/>
          </p:nvSpPr>
          <p:spPr bwMode="auto">
            <a:xfrm>
              <a:off x="7689850" y="5708650"/>
              <a:ext cx="76200" cy="457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56B94BF-2E1D-0E4E-A2CA-FB53D48CCA0B}"/>
                </a:ext>
              </a:extLst>
            </p:cNvPr>
            <p:cNvSpPr txBox="1"/>
            <p:nvPr/>
          </p:nvSpPr>
          <p:spPr>
            <a:xfrm>
              <a:off x="7842250" y="5403850"/>
              <a:ext cx="1172116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/>
                <a:t>Negation</a:t>
              </a:r>
            </a:p>
            <a:p>
              <a:pPr algn="l"/>
              <a:r>
                <a:rPr lang="en-US"/>
                <a:t>flags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7E19A22-077D-6643-AD8D-5EBAFA8988C1}"/>
                </a:ext>
              </a:extLst>
            </p:cNvPr>
            <p:cNvSpPr txBox="1"/>
            <p:nvPr/>
          </p:nvSpPr>
          <p:spPr>
            <a:xfrm>
              <a:off x="374650" y="3879850"/>
              <a:ext cx="3954929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Chain-CUDD Node Representation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5C2AC5B-A001-FA47-9E8A-CD19BAA6160B}"/>
                </a:ext>
              </a:extLst>
            </p:cNvPr>
            <p:cNvSpPr/>
            <p:nvPr/>
          </p:nvSpPr>
          <p:spPr bwMode="auto">
            <a:xfrm>
              <a:off x="2279650" y="4337050"/>
              <a:ext cx="1828800" cy="457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bi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58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67C7-88C6-5F46-80DB-5829DF86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-Queens Node Counts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FBBB1-704C-8A4B-AD97-D7051A52B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028700"/>
            <a:ext cx="84582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9276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67C7-88C6-5F46-80DB-5829DF86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-Queens Node Count Ratios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64989-9C8F-194A-BF89-6D142949C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2" y="1284122"/>
            <a:ext cx="8780016" cy="48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2226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530D-17F5-C640-BA14-46D9271F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FEC6E-CC36-6746-8B2B-0E5869B4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CBDDs</a:t>
            </a:r>
          </a:p>
          <a:p>
            <a:pPr lvl="1"/>
            <a:r>
              <a:rPr lang="en-US" dirty="0"/>
              <a:t>All advantages of BDDs + ability to represent sparse sets</a:t>
            </a:r>
          </a:p>
          <a:p>
            <a:pPr lvl="1"/>
            <a:r>
              <a:rPr lang="en-US" dirty="0"/>
              <a:t>At most 3× larger than ZDD</a:t>
            </a:r>
          </a:p>
          <a:p>
            <a:r>
              <a:rPr lang="en-US" dirty="0"/>
              <a:t>CZDDs</a:t>
            </a:r>
          </a:p>
          <a:p>
            <a:pPr lvl="1"/>
            <a:r>
              <a:rPr lang="en-US" dirty="0"/>
              <a:t>Possible replacement for BDDs</a:t>
            </a:r>
          </a:p>
          <a:p>
            <a:pPr lvl="2"/>
            <a:r>
              <a:rPr lang="en-US" dirty="0"/>
              <a:t>At most 2× larger</a:t>
            </a:r>
          </a:p>
          <a:p>
            <a:pPr lvl="1"/>
            <a:r>
              <a:rPr lang="en-US" dirty="0"/>
              <a:t>Avoids risks of ZDDs</a:t>
            </a:r>
          </a:p>
          <a:p>
            <a:pPr lvl="2"/>
            <a:r>
              <a:rPr lang="en-US" dirty="0"/>
              <a:t>Blow-up of intermediate results</a:t>
            </a:r>
          </a:p>
          <a:p>
            <a:pPr lvl="3"/>
            <a:r>
              <a:rPr lang="en-US" dirty="0"/>
              <a:t>Often have functions that depend on only subset of variables</a:t>
            </a:r>
          </a:p>
          <a:p>
            <a:pPr lvl="2"/>
            <a:r>
              <a:rPr lang="en-US" dirty="0"/>
              <a:t>Excessive operations due to long don’t-care chains</a:t>
            </a:r>
          </a:p>
        </p:txBody>
      </p:sp>
    </p:spTree>
    <p:extLst>
      <p:ext uri="{BB962C8B-B14F-4D97-AF65-F5344CB8AC3E}">
        <p14:creationId xmlns:p14="http://schemas.microsoft.com/office/powerpoint/2010/main" val="18639488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024D-B855-414F-AEE7-7D9D7749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B0B7-E039-6546-A782-B3C8F5B6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Dijk</a:t>
            </a:r>
            <a:r>
              <a:rPr lang="en-US" dirty="0"/>
              <a:t>, </a:t>
            </a:r>
            <a:r>
              <a:rPr lang="en-US" dirty="0" err="1"/>
              <a:t>Wille</a:t>
            </a:r>
            <a:r>
              <a:rPr lang="en-US" dirty="0"/>
              <a:t>, </a:t>
            </a:r>
            <a:r>
              <a:rPr lang="en-US" dirty="0" err="1"/>
              <a:t>Mieolic</a:t>
            </a:r>
            <a:r>
              <a:rPr lang="en-US" dirty="0"/>
              <a:t>, FMCAD 2017</a:t>
            </a:r>
          </a:p>
          <a:p>
            <a:pPr lvl="1"/>
            <a:r>
              <a:rPr lang="en-US" dirty="0"/>
              <a:t>Associate additional variable “tag” with each edge</a:t>
            </a:r>
          </a:p>
          <a:p>
            <a:pPr lvl="1"/>
            <a:r>
              <a:rPr lang="en-US" dirty="0"/>
              <a:t>Allows single level-skipping edge to encode two </a:t>
            </a:r>
            <a:r>
              <a:rPr lang="en-US" dirty="0" err="1"/>
              <a:t>intepretations</a:t>
            </a:r>
            <a:endParaRPr lang="en-US" dirty="0"/>
          </a:p>
          <a:p>
            <a:pPr lvl="2">
              <a:tabLst>
                <a:tab pos="3143250" algn="l"/>
              </a:tabLst>
            </a:pPr>
            <a:r>
              <a:rPr lang="en-US" dirty="0"/>
              <a:t>Above tag: 	Implicit don’t care chain</a:t>
            </a:r>
          </a:p>
          <a:p>
            <a:pPr lvl="2">
              <a:tabLst>
                <a:tab pos="3143250" algn="l"/>
              </a:tabLst>
            </a:pPr>
            <a:r>
              <a:rPr lang="en-US" dirty="0"/>
              <a:t>At and below tag: 	Implicit zero-chain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8832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024D-B855-414F-AEE7-7D9D7749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Tagged BDD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919DE-5D3F-7B49-AA79-9CF96FA80435}"/>
              </a:ext>
            </a:extLst>
          </p:cNvPr>
          <p:cNvGrpSpPr/>
          <p:nvPr/>
        </p:nvGrpSpPr>
        <p:grpSpPr>
          <a:xfrm>
            <a:off x="6089650" y="1822450"/>
            <a:ext cx="1827953" cy="4419600"/>
            <a:chOff x="6089650" y="1822450"/>
            <a:chExt cx="1827953" cy="44196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FBD2C65-D475-144A-9465-EA12EFA835DF}"/>
                </a:ext>
              </a:extLst>
            </p:cNvPr>
            <p:cNvCxnSpPr>
              <a:cxnSpLocks/>
            </p:cNvCxnSpPr>
            <p:nvPr/>
          </p:nvCxnSpPr>
          <p:spPr>
            <a:xfrm>
              <a:off x="7003203" y="2661497"/>
              <a:ext cx="685800" cy="251375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DE727A-C238-764B-93D6-C535A3ADEB48}"/>
                </a:ext>
              </a:extLst>
            </p:cNvPr>
            <p:cNvCxnSpPr>
              <a:cxnSpLocks/>
            </p:cNvCxnSpPr>
            <p:nvPr/>
          </p:nvCxnSpPr>
          <p:spPr>
            <a:xfrm>
              <a:off x="7689003" y="5175250"/>
              <a:ext cx="0" cy="83904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EFB1B78-9D8F-0E4E-8A5E-2D9FBD704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7403" y="5175250"/>
              <a:ext cx="137160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BD2C65-D475-144A-9465-EA12EFA835DF}"/>
                </a:ext>
              </a:extLst>
            </p:cNvPr>
            <p:cNvCxnSpPr>
              <a:cxnSpLocks/>
            </p:cNvCxnSpPr>
            <p:nvPr/>
          </p:nvCxnSpPr>
          <p:spPr>
            <a:xfrm>
              <a:off x="7003203" y="1822450"/>
              <a:ext cx="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68456F5-9A60-BD40-A4FD-91C0F29DC640}"/>
                </a:ext>
              </a:extLst>
            </p:cNvPr>
            <p:cNvSpPr/>
            <p:nvPr/>
          </p:nvSpPr>
          <p:spPr>
            <a:xfrm>
              <a:off x="7460403" y="49466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08D976-7121-6E4E-AD5C-222E65062998}"/>
                </a:ext>
              </a:extLst>
            </p:cNvPr>
            <p:cNvSpPr/>
            <p:nvPr/>
          </p:nvSpPr>
          <p:spPr>
            <a:xfrm>
              <a:off x="6089650" y="5785697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Diamond 32"/>
            <p:cNvSpPr/>
            <p:nvPr/>
          </p:nvSpPr>
          <p:spPr bwMode="auto">
            <a:xfrm>
              <a:off x="7079403" y="3346450"/>
              <a:ext cx="304800" cy="304800"/>
            </a:xfrm>
            <a:prstGeom prst="diamond">
              <a:avLst/>
            </a:prstGeom>
            <a:solidFill>
              <a:schemeClr val="bg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ＭＳ Ｐゴシック" charset="0"/>
                  <a:cs typeface="Times"/>
                </a:rPr>
                <a:t>x</a:t>
              </a:r>
              <a:r>
                <a:rPr kumimoji="0" lang="en-US" sz="14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ＭＳ Ｐゴシック" charset="0"/>
                  <a:cs typeface="Times"/>
                </a:rPr>
                <a:t>2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83124" y="2667406"/>
              <a:ext cx="1311053" cy="3330321"/>
            </a:xfrm>
            <a:custGeom>
              <a:avLst/>
              <a:gdLst>
                <a:gd name="connsiteX0" fmla="*/ 0 w 259182"/>
                <a:gd name="connsiteY0" fmla="*/ 0 h 1761346"/>
                <a:gd name="connsiteX1" fmla="*/ 116632 w 259182"/>
                <a:gd name="connsiteY1" fmla="*/ 1645722 h 1761346"/>
                <a:gd name="connsiteX2" fmla="*/ 259182 w 259182"/>
                <a:gd name="connsiteY2" fmla="*/ 1626285 h 1761346"/>
                <a:gd name="connsiteX0" fmla="*/ 735189 w 736676"/>
                <a:gd name="connsiteY0" fmla="*/ 0 h 2081438"/>
                <a:gd name="connsiteX1" fmla="*/ 22439 w 736676"/>
                <a:gd name="connsiteY1" fmla="*/ 1943766 h 2081438"/>
                <a:gd name="connsiteX2" fmla="*/ 164989 w 736676"/>
                <a:gd name="connsiteY2" fmla="*/ 1924329 h 2081438"/>
                <a:gd name="connsiteX0" fmla="*/ 735189 w 735189"/>
                <a:gd name="connsiteY0" fmla="*/ 0 h 2081438"/>
                <a:gd name="connsiteX1" fmla="*/ 22439 w 735189"/>
                <a:gd name="connsiteY1" fmla="*/ 1943766 h 2081438"/>
                <a:gd name="connsiteX2" fmla="*/ 164989 w 735189"/>
                <a:gd name="connsiteY2" fmla="*/ 1924329 h 2081438"/>
                <a:gd name="connsiteX0" fmla="*/ 742454 w 1442245"/>
                <a:gd name="connsiteY0" fmla="*/ 0 h 3330321"/>
                <a:gd name="connsiteX1" fmla="*/ 29704 w 1442245"/>
                <a:gd name="connsiteY1" fmla="*/ 1943766 h 3330321"/>
                <a:gd name="connsiteX2" fmla="*/ 1442245 w 1442245"/>
                <a:gd name="connsiteY2" fmla="*/ 3330321 h 3330321"/>
                <a:gd name="connsiteX0" fmla="*/ 632031 w 1331822"/>
                <a:gd name="connsiteY0" fmla="*/ 0 h 3330321"/>
                <a:gd name="connsiteX1" fmla="*/ 42392 w 1331822"/>
                <a:gd name="connsiteY1" fmla="*/ 1665159 h 3330321"/>
                <a:gd name="connsiteX2" fmla="*/ 1331822 w 1331822"/>
                <a:gd name="connsiteY2" fmla="*/ 3330321 h 3330321"/>
                <a:gd name="connsiteX0" fmla="*/ 611262 w 1311053"/>
                <a:gd name="connsiteY0" fmla="*/ 0 h 3330321"/>
                <a:gd name="connsiteX1" fmla="*/ 21623 w 1311053"/>
                <a:gd name="connsiteY1" fmla="*/ 1665159 h 3330321"/>
                <a:gd name="connsiteX2" fmla="*/ 1311053 w 1311053"/>
                <a:gd name="connsiteY2" fmla="*/ 3330321 h 33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1053" h="3330321">
                  <a:moveTo>
                    <a:pt x="611262" y="0"/>
                  </a:moveTo>
                  <a:cubicBezTo>
                    <a:pt x="6504" y="752130"/>
                    <a:pt x="-43172" y="1071229"/>
                    <a:pt x="21623" y="1665159"/>
                  </a:cubicBezTo>
                  <a:cubicBezTo>
                    <a:pt x="86418" y="2259089"/>
                    <a:pt x="1311053" y="3330321"/>
                    <a:pt x="1311053" y="3330321"/>
                  </a:cubicBez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Diamond 34"/>
            <p:cNvSpPr/>
            <p:nvPr/>
          </p:nvSpPr>
          <p:spPr bwMode="auto">
            <a:xfrm>
              <a:off x="6698403" y="5022850"/>
              <a:ext cx="304800" cy="304800"/>
            </a:xfrm>
            <a:prstGeom prst="diamond">
              <a:avLst/>
            </a:prstGeom>
            <a:solidFill>
              <a:schemeClr val="bg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ＭＳ Ｐゴシック" charset="0"/>
                  <a:cs typeface="Times"/>
                </a:rPr>
                <a:t>x</a:t>
              </a:r>
              <a:r>
                <a:rPr kumimoji="0" lang="en-US" sz="14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ＭＳ Ｐゴシック" charset="0"/>
                  <a:cs typeface="Times"/>
                </a:rPr>
                <a:t>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1753F9F-313D-3242-B676-858484821F3C}"/>
                </a:ext>
              </a:extLst>
            </p:cNvPr>
            <p:cNvSpPr/>
            <p:nvPr/>
          </p:nvSpPr>
          <p:spPr>
            <a:xfrm>
              <a:off x="7461250" y="5785697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028EC51-AD6C-AA44-8DBA-B14C84B09BA9}"/>
                </a:ext>
              </a:extLst>
            </p:cNvPr>
            <p:cNvSpPr/>
            <p:nvPr/>
          </p:nvSpPr>
          <p:spPr>
            <a:xfrm>
              <a:off x="6775450" y="2432897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8" name="Diamond 37"/>
            <p:cNvSpPr/>
            <p:nvPr/>
          </p:nvSpPr>
          <p:spPr bwMode="auto">
            <a:xfrm>
              <a:off x="6850803" y="1974850"/>
              <a:ext cx="304800" cy="304800"/>
            </a:xfrm>
            <a:prstGeom prst="diamond">
              <a:avLst/>
            </a:prstGeom>
            <a:solidFill>
              <a:schemeClr val="bg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ＭＳ Ｐゴシック" charset="0"/>
                  <a:cs typeface="Times"/>
                </a:rPr>
                <a:t>x</a:t>
              </a:r>
              <a:r>
                <a:rPr kumimoji="0" lang="en-US" sz="14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ＭＳ Ｐゴシック" charset="0"/>
                  <a:cs typeface="Times"/>
                </a:rPr>
                <a:t>1</a:t>
              </a:r>
            </a:p>
          </p:txBody>
        </p:sp>
        <p:sp>
          <p:nvSpPr>
            <p:cNvPr id="39" name="Diamond 38"/>
            <p:cNvSpPr/>
            <p:nvPr/>
          </p:nvSpPr>
          <p:spPr bwMode="auto">
            <a:xfrm>
              <a:off x="7536603" y="5453416"/>
              <a:ext cx="304800" cy="304800"/>
            </a:xfrm>
            <a:prstGeom prst="diamond">
              <a:avLst/>
            </a:prstGeom>
            <a:solidFill>
              <a:schemeClr val="bg1"/>
            </a:solidFill>
            <a:ln w="158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/>
          </p:spPr>
          <p:txBody>
            <a:bodyPr vert="horz" wrap="square" lIns="0" tIns="0" rIns="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  <a:ea typeface="ＭＳ Ｐゴシック" charset="0"/>
                  <a:cs typeface="Times"/>
                </a:rPr>
                <a:t>∞</a:t>
              </a:r>
              <a:endParaRPr kumimoji="0" lang="en-US" sz="12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  <a:ea typeface="ＭＳ Ｐゴシック" charset="0"/>
                <a:cs typeface="Time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27050" y="1822450"/>
            <a:ext cx="4525690" cy="4419600"/>
            <a:chOff x="-61740" y="1670050"/>
            <a:chExt cx="4525690" cy="4419600"/>
          </a:xfrm>
        </p:grpSpPr>
        <p:grpSp>
          <p:nvGrpSpPr>
            <p:cNvPr id="4" name="Group 3"/>
            <p:cNvGrpSpPr/>
            <p:nvPr/>
          </p:nvGrpSpPr>
          <p:grpSpPr>
            <a:xfrm>
              <a:off x="1593003" y="1670050"/>
              <a:ext cx="1828800" cy="4419600"/>
              <a:chOff x="908050" y="831850"/>
              <a:chExt cx="1828800" cy="44196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FBD2C65-D475-144A-9465-EA12EFA83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2450" y="1670897"/>
                <a:ext cx="685800" cy="8382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D8DDA5-F18A-FF4A-97AE-EF111A95D2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6650" y="2508250"/>
                <a:ext cx="1371600" cy="25146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ADE727A-C238-764B-93D6-C535A3ADE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8250" y="4185497"/>
                <a:ext cx="0" cy="8382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EFB1B78-9D8F-0E4E-8A5E-2D9FBD704E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0450" y="4185497"/>
                <a:ext cx="1447800" cy="8382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ED56380-456D-8941-B66F-DABDA9FE93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2850" y="2509097"/>
                <a:ext cx="0" cy="16764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DF3EA67-6842-1542-89FF-1406F30E4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450" y="2509097"/>
                <a:ext cx="0" cy="16764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FAF6B27-2929-FE4B-BCB7-8D1149E864A5}"/>
                  </a:ext>
                </a:extLst>
              </p:cNvPr>
              <p:cNvSpPr/>
              <p:nvPr/>
            </p:nvSpPr>
            <p:spPr>
              <a:xfrm>
                <a:off x="908050" y="3118697"/>
                <a:ext cx="456353" cy="45635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EFB1B78-9D8F-0E4E-8A5E-2D9FBD704E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36650" y="4185497"/>
                <a:ext cx="1371600" cy="8382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ADE727A-C238-764B-93D6-C535A3ADEB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650" y="4185497"/>
                <a:ext cx="0" cy="8382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EFB1B78-9D8F-0E4E-8A5E-2D9FBD704E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6650" y="1670897"/>
                <a:ext cx="685800" cy="8382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DF3EA67-6842-1542-89FF-1406F30E4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08250" y="2508250"/>
                <a:ext cx="0" cy="16764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ED8DDA5-F18A-FF4A-97AE-EF111A95D2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6650" y="3346450"/>
                <a:ext cx="1371600" cy="16764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FBD2C65-D475-144A-9465-EA12EFA83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2450" y="831850"/>
                <a:ext cx="0" cy="8382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68456F5-9A60-BD40-A4FD-91C0F29DC640}"/>
                  </a:ext>
                </a:extLst>
              </p:cNvPr>
              <p:cNvSpPr/>
              <p:nvPr/>
            </p:nvSpPr>
            <p:spPr>
              <a:xfrm>
                <a:off x="2279650" y="3956897"/>
                <a:ext cx="456353" cy="45635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753F9F-313D-3242-B676-858484821F3C}"/>
                  </a:ext>
                </a:extLst>
              </p:cNvPr>
              <p:cNvSpPr/>
              <p:nvPr/>
            </p:nvSpPr>
            <p:spPr>
              <a:xfrm>
                <a:off x="2280497" y="4795097"/>
                <a:ext cx="456353" cy="45635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97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endParaRPr kumimoji="0" lang="en-US" sz="1797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A08D976-7121-6E4E-AD5C-222E65062998}"/>
                  </a:ext>
                </a:extLst>
              </p:cNvPr>
              <p:cNvSpPr/>
              <p:nvPr/>
            </p:nvSpPr>
            <p:spPr>
              <a:xfrm>
                <a:off x="908897" y="4795097"/>
                <a:ext cx="456353" cy="456353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97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0</a:t>
                </a:r>
                <a:endParaRPr kumimoji="0" lang="en-US" sz="1797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A556EBB-F20D-A943-9124-0545FAB3E9F8}"/>
                  </a:ext>
                </a:extLst>
              </p:cNvPr>
              <p:cNvSpPr/>
              <p:nvPr/>
            </p:nvSpPr>
            <p:spPr>
              <a:xfrm>
                <a:off x="2280497" y="3118697"/>
                <a:ext cx="456353" cy="45635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2B5F31F-0B30-7140-BDE5-CCF173E0DA09}"/>
                  </a:ext>
                </a:extLst>
              </p:cNvPr>
              <p:cNvSpPr/>
              <p:nvPr/>
            </p:nvSpPr>
            <p:spPr>
              <a:xfrm>
                <a:off x="2280497" y="2280497"/>
                <a:ext cx="456353" cy="45635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</a:t>
                </a:r>
                <a:r>
                  <a:rPr kumimoji="0" lang="en-US" sz="1800" b="0" i="1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028EC51-AD6C-AA44-8DBA-B14C84B09BA9}"/>
                  </a:ext>
                </a:extLst>
              </p:cNvPr>
              <p:cNvSpPr/>
              <p:nvPr/>
            </p:nvSpPr>
            <p:spPr>
              <a:xfrm>
                <a:off x="1594697" y="1442297"/>
                <a:ext cx="456353" cy="45635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F09678D-EC45-274A-B54B-AF421E09DFA0}"/>
                  </a:ext>
                </a:extLst>
              </p:cNvPr>
              <p:cNvSpPr/>
              <p:nvPr/>
            </p:nvSpPr>
            <p:spPr>
              <a:xfrm>
                <a:off x="908050" y="2280497"/>
                <a:ext cx="456353" cy="45635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</a:t>
                </a:r>
                <a:r>
                  <a:rPr kumimoji="0" lang="en-US" sz="1800" b="0" i="1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68456F5-9A60-BD40-A4FD-91C0F29DC640}"/>
                  </a:ext>
                </a:extLst>
              </p:cNvPr>
              <p:cNvSpPr/>
              <p:nvPr/>
            </p:nvSpPr>
            <p:spPr>
              <a:xfrm>
                <a:off x="908050" y="3956897"/>
                <a:ext cx="456353" cy="456353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40" name="Right Brace 39"/>
            <p:cNvSpPr/>
            <p:nvPr/>
          </p:nvSpPr>
          <p:spPr bwMode="auto">
            <a:xfrm>
              <a:off x="3498850" y="3117850"/>
              <a:ext cx="229447" cy="1600200"/>
            </a:xfrm>
            <a:prstGeom prst="rightBrace">
              <a:avLst>
                <a:gd name="adj1" fmla="val 40644"/>
                <a:gd name="adj2" fmla="val 50000"/>
              </a:avLst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27450" y="3651250"/>
              <a:ext cx="736500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0" dirty="0"/>
                <a:t>zero</a:t>
              </a:r>
            </a:p>
            <a:p>
              <a:pPr algn="l"/>
              <a:r>
                <a:rPr lang="en-US" b="0" dirty="0"/>
                <a:t>chain</a:t>
              </a:r>
            </a:p>
          </p:txBody>
        </p:sp>
        <p:sp>
          <p:nvSpPr>
            <p:cNvPr id="42" name="Right Brace 41"/>
            <p:cNvSpPr/>
            <p:nvPr/>
          </p:nvSpPr>
          <p:spPr bwMode="auto">
            <a:xfrm flipH="1">
              <a:off x="1136650" y="3117850"/>
              <a:ext cx="229447" cy="1600200"/>
            </a:xfrm>
            <a:prstGeom prst="rightBrace">
              <a:avLst>
                <a:gd name="adj1" fmla="val 40644"/>
                <a:gd name="adj2" fmla="val 50000"/>
              </a:avLst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61740" y="3575050"/>
              <a:ext cx="1198390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0" dirty="0"/>
                <a:t>don’t care</a:t>
              </a:r>
            </a:p>
            <a:p>
              <a:pPr algn="r"/>
              <a:r>
                <a:rPr lang="en-US" b="0" dirty="0"/>
                <a:t>chain</a:t>
              </a:r>
            </a:p>
          </p:txBody>
        </p:sp>
        <p:sp>
          <p:nvSpPr>
            <p:cNvPr id="44" name="Right Brace 43"/>
            <p:cNvSpPr/>
            <p:nvPr/>
          </p:nvSpPr>
          <p:spPr bwMode="auto">
            <a:xfrm flipH="1">
              <a:off x="1136649" y="4794250"/>
              <a:ext cx="229447" cy="762000"/>
            </a:xfrm>
            <a:prstGeom prst="rightBrace">
              <a:avLst>
                <a:gd name="adj1" fmla="val 40644"/>
                <a:gd name="adj2" fmla="val 50000"/>
              </a:avLst>
            </a:prstGeom>
            <a:noFill/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0150" y="4884502"/>
              <a:ext cx="736500" cy="595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0" dirty="0"/>
                <a:t>zero</a:t>
              </a:r>
            </a:p>
            <a:p>
              <a:pPr algn="r"/>
              <a:r>
                <a:rPr lang="en-US" b="0" dirty="0"/>
                <a:t>chain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127250" y="1365250"/>
            <a:ext cx="196741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Unreduced form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0897" y="1365250"/>
            <a:ext cx="155252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Tagged BDD</a:t>
            </a:r>
          </a:p>
        </p:txBody>
      </p:sp>
    </p:spTree>
    <p:extLst>
      <p:ext uri="{BB962C8B-B14F-4D97-AF65-F5344CB8AC3E}">
        <p14:creationId xmlns:p14="http://schemas.microsoft.com/office/powerpoint/2010/main" val="35540753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AE6941-FA4A-5443-8F95-44DB8C3A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BDDs vs ZDDs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32F9192-721F-0A4D-94CF-2AE9F106E838}"/>
              </a:ext>
            </a:extLst>
          </p:cNvPr>
          <p:cNvCxnSpPr>
            <a:cxnSpLocks/>
          </p:cNvCxnSpPr>
          <p:nvPr/>
        </p:nvCxnSpPr>
        <p:spPr>
          <a:xfrm>
            <a:off x="1670050" y="2507403"/>
            <a:ext cx="990600" cy="1676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9DB6BCC-0547-7643-A8C1-8FBB4F8344D0}"/>
              </a:ext>
            </a:extLst>
          </p:cNvPr>
          <p:cNvCxnSpPr>
            <a:cxnSpLocks/>
          </p:cNvCxnSpPr>
          <p:nvPr/>
        </p:nvCxnSpPr>
        <p:spPr>
          <a:xfrm flipH="1">
            <a:off x="1136650" y="2508531"/>
            <a:ext cx="533998" cy="8370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CD8249E-6F96-5845-A735-ECF63ED20E14}"/>
              </a:ext>
            </a:extLst>
          </p:cNvPr>
          <p:cNvCxnSpPr>
            <a:cxnSpLocks/>
          </p:cNvCxnSpPr>
          <p:nvPr/>
        </p:nvCxnSpPr>
        <p:spPr>
          <a:xfrm flipH="1">
            <a:off x="831850" y="3345603"/>
            <a:ext cx="304800" cy="167640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ysDash"/>
            <a:miter lim="800000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2DDA937-F7EB-9449-A34D-5A85CE47D169}"/>
              </a:ext>
            </a:extLst>
          </p:cNvPr>
          <p:cNvCxnSpPr>
            <a:cxnSpLocks/>
          </p:cNvCxnSpPr>
          <p:nvPr/>
        </p:nvCxnSpPr>
        <p:spPr>
          <a:xfrm flipH="1">
            <a:off x="831850" y="4183803"/>
            <a:ext cx="18288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0E733C7-69B8-EB44-9EF4-B1F592DB01B5}"/>
              </a:ext>
            </a:extLst>
          </p:cNvPr>
          <p:cNvCxnSpPr>
            <a:cxnSpLocks/>
          </p:cNvCxnSpPr>
          <p:nvPr/>
        </p:nvCxnSpPr>
        <p:spPr>
          <a:xfrm>
            <a:off x="2660650" y="4183803"/>
            <a:ext cx="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ED56380-456D-8941-B66F-DABDA9FE93CC}"/>
              </a:ext>
            </a:extLst>
          </p:cNvPr>
          <p:cNvCxnSpPr>
            <a:cxnSpLocks/>
          </p:cNvCxnSpPr>
          <p:nvPr/>
        </p:nvCxnSpPr>
        <p:spPr>
          <a:xfrm>
            <a:off x="1136650" y="3345603"/>
            <a:ext cx="1524000" cy="167640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347B2C7A-11A2-6841-879D-6B6F4C74686E}"/>
              </a:ext>
            </a:extLst>
          </p:cNvPr>
          <p:cNvSpPr/>
          <p:nvPr/>
        </p:nvSpPr>
        <p:spPr>
          <a:xfrm>
            <a:off x="1441450" y="2278803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95758FD-0A12-834D-9E92-574305763D75}"/>
              </a:ext>
            </a:extLst>
          </p:cNvPr>
          <p:cNvSpPr/>
          <p:nvPr/>
        </p:nvSpPr>
        <p:spPr>
          <a:xfrm>
            <a:off x="2432050" y="4793403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D86606D-50D6-8349-A1F8-8999012CDC69}"/>
              </a:ext>
            </a:extLst>
          </p:cNvPr>
          <p:cNvSpPr/>
          <p:nvPr/>
        </p:nvSpPr>
        <p:spPr>
          <a:xfrm>
            <a:off x="603250" y="4793403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D7E5FD1-C3A4-1A4B-A456-A13247C39C45}"/>
              </a:ext>
            </a:extLst>
          </p:cNvPr>
          <p:cNvSpPr/>
          <p:nvPr/>
        </p:nvSpPr>
        <p:spPr>
          <a:xfrm>
            <a:off x="908050" y="3117003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B0BD279-895B-2C4A-AEEB-65EC9D82646F}"/>
              </a:ext>
            </a:extLst>
          </p:cNvPr>
          <p:cNvSpPr/>
          <p:nvPr/>
        </p:nvSpPr>
        <p:spPr>
          <a:xfrm>
            <a:off x="2432050" y="3956050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79C26E9-1243-004B-8B3D-7585E7431A29}"/>
              </a:ext>
            </a:extLst>
          </p:cNvPr>
          <p:cNvSpPr txBox="1"/>
          <p:nvPr/>
        </p:nvSpPr>
        <p:spPr>
          <a:xfrm>
            <a:off x="665081" y="1822450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Reduced Form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29A6A2E7-B8B7-1047-8D27-0C9455036654}"/>
              </a:ext>
            </a:extLst>
          </p:cNvPr>
          <p:cNvSpPr txBox="1"/>
          <p:nvPr/>
        </p:nvSpPr>
        <p:spPr>
          <a:xfrm>
            <a:off x="2889250" y="2316143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800" i="1"/>
              <a:t>How should level-skipping edges be interpreted?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28FE2F8-C5F6-4D4E-87D0-4DCE3EB0B98A}"/>
              </a:ext>
            </a:extLst>
          </p:cNvPr>
          <p:cNvGrpSpPr/>
          <p:nvPr/>
        </p:nvGrpSpPr>
        <p:grpSpPr>
          <a:xfrm>
            <a:off x="1212850" y="2660650"/>
            <a:ext cx="1600200" cy="1219200"/>
            <a:chOff x="1212850" y="2660650"/>
            <a:chExt cx="1600200" cy="1219200"/>
          </a:xfrm>
        </p:grpSpPr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EC8CBDEC-DC82-E14F-9825-0C273A14728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27250" y="2660650"/>
              <a:ext cx="685800" cy="304800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0F566C5B-25DA-CB44-9433-3D9C692C7E8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12850" y="2889250"/>
              <a:ext cx="1600200" cy="914400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7032884B-6D80-2247-A89D-004EC5FDB19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22450" y="3117850"/>
              <a:ext cx="990600" cy="762000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80308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1471-00A8-E54B-A795-2F8203FA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222250"/>
            <a:ext cx="8704262" cy="779463"/>
          </a:xfrm>
        </p:spPr>
        <p:txBody>
          <a:bodyPr/>
          <a:lstStyle/>
          <a:p>
            <a:r>
              <a:rPr lang="en-US" dirty="0"/>
              <a:t>Possible Implementation of Tags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187B77-836E-3F43-AF68-FECE6208CF32}"/>
              </a:ext>
            </a:extLst>
          </p:cNvPr>
          <p:cNvGrpSpPr/>
          <p:nvPr/>
        </p:nvGrpSpPr>
        <p:grpSpPr>
          <a:xfrm>
            <a:off x="421734" y="1517650"/>
            <a:ext cx="7315200" cy="1828800"/>
            <a:chOff x="908050" y="2051050"/>
            <a:chExt cx="7315200" cy="18288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7DDD8E0-32AE-854B-A8B7-5CF416F201D8}"/>
                </a:ext>
              </a:extLst>
            </p:cNvPr>
            <p:cNvGrpSpPr/>
            <p:nvPr/>
          </p:nvGrpSpPr>
          <p:grpSpPr>
            <a:xfrm>
              <a:off x="908050" y="2508250"/>
              <a:ext cx="7315200" cy="457200"/>
              <a:chOff x="908050" y="2127250"/>
              <a:chExt cx="7315200" cy="4572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FA4DCA6-0F8B-5249-8E27-A297026D45D3}"/>
                  </a:ext>
                </a:extLst>
              </p:cNvPr>
              <p:cNvGrpSpPr/>
              <p:nvPr/>
            </p:nvGrpSpPr>
            <p:grpSpPr>
              <a:xfrm>
                <a:off x="908050" y="2127250"/>
                <a:ext cx="7315200" cy="457200"/>
                <a:chOff x="908050" y="1898650"/>
                <a:chExt cx="7315200" cy="45720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F6B0665-D49C-3A44-9763-ECD483508D98}"/>
                    </a:ext>
                  </a:extLst>
                </p:cNvPr>
                <p:cNvSpPr/>
                <p:nvPr/>
              </p:nvSpPr>
              <p:spPr bwMode="auto">
                <a:xfrm>
                  <a:off x="908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3FDE157-9EC0-7542-BF56-F31C1A236047}"/>
                    </a:ext>
                  </a:extLst>
                </p:cNvPr>
                <p:cNvSpPr/>
                <p:nvPr/>
              </p:nvSpPr>
              <p:spPr bwMode="auto">
                <a:xfrm>
                  <a:off x="1822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4DD2B89-A757-4546-BEFE-D51D2AE5111D}"/>
                    </a:ext>
                  </a:extLst>
                </p:cNvPr>
                <p:cNvSpPr/>
                <p:nvPr/>
              </p:nvSpPr>
              <p:spPr bwMode="auto">
                <a:xfrm>
                  <a:off x="2736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653D2C7-981D-C644-A9CD-8A2AAB029D14}"/>
                    </a:ext>
                  </a:extLst>
                </p:cNvPr>
                <p:cNvSpPr/>
                <p:nvPr/>
              </p:nvSpPr>
              <p:spPr bwMode="auto">
                <a:xfrm>
                  <a:off x="36512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460E3A2-5F16-1B4E-A060-E2F284365CF0}"/>
                    </a:ext>
                  </a:extLst>
                </p:cNvPr>
                <p:cNvSpPr/>
                <p:nvPr/>
              </p:nvSpPr>
              <p:spPr bwMode="auto">
                <a:xfrm>
                  <a:off x="45656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8D18CAB-65D8-6041-A500-CCC048B7F198}"/>
                    </a:ext>
                  </a:extLst>
                </p:cNvPr>
                <p:cNvSpPr/>
                <p:nvPr/>
              </p:nvSpPr>
              <p:spPr bwMode="auto">
                <a:xfrm>
                  <a:off x="5480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5CB8232-83C6-554A-8906-03B9CE1F7645}"/>
                    </a:ext>
                  </a:extLst>
                </p:cNvPr>
                <p:cNvSpPr/>
                <p:nvPr/>
              </p:nvSpPr>
              <p:spPr bwMode="auto">
                <a:xfrm>
                  <a:off x="6394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09791B6-EC9E-1E4B-8EA5-5F653ECA7C9A}"/>
                    </a:ext>
                  </a:extLst>
                </p:cNvPr>
                <p:cNvSpPr/>
                <p:nvPr/>
              </p:nvSpPr>
              <p:spPr bwMode="auto">
                <a:xfrm>
                  <a:off x="7308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37A6979-16BF-CD4D-BB3A-87E57581B8B8}"/>
                  </a:ext>
                </a:extLst>
              </p:cNvPr>
              <p:cNvSpPr/>
              <p:nvPr/>
            </p:nvSpPr>
            <p:spPr bwMode="auto">
              <a:xfrm>
                <a:off x="908050" y="2127250"/>
                <a:ext cx="731520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Next hash table entry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AD50029-2A36-1B45-8DFE-734A8B7A7CAB}"/>
                </a:ext>
              </a:extLst>
            </p:cNvPr>
            <p:cNvGrpSpPr/>
            <p:nvPr/>
          </p:nvGrpSpPr>
          <p:grpSpPr>
            <a:xfrm>
              <a:off x="908050" y="2965450"/>
              <a:ext cx="7315200" cy="457200"/>
              <a:chOff x="908050" y="3727450"/>
              <a:chExt cx="7315200" cy="4572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AB33AD0-3DBD-2245-BD2A-A07648105304}"/>
                  </a:ext>
                </a:extLst>
              </p:cNvPr>
              <p:cNvGrpSpPr/>
              <p:nvPr/>
            </p:nvGrpSpPr>
            <p:grpSpPr>
              <a:xfrm>
                <a:off x="908050" y="3727450"/>
                <a:ext cx="7315200" cy="457200"/>
                <a:chOff x="908050" y="1898650"/>
                <a:chExt cx="7315200" cy="45720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BB0F5A7-C91D-7543-9BB9-256D068F6B71}"/>
                    </a:ext>
                  </a:extLst>
                </p:cNvPr>
                <p:cNvSpPr/>
                <p:nvPr/>
              </p:nvSpPr>
              <p:spPr bwMode="auto">
                <a:xfrm>
                  <a:off x="908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CC1FA5F-8B3E-AF45-8540-191C3812B379}"/>
                    </a:ext>
                  </a:extLst>
                </p:cNvPr>
                <p:cNvSpPr/>
                <p:nvPr/>
              </p:nvSpPr>
              <p:spPr bwMode="auto">
                <a:xfrm>
                  <a:off x="1822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44732AE-B3E0-394C-91A4-B97BB970FEE1}"/>
                    </a:ext>
                  </a:extLst>
                </p:cNvPr>
                <p:cNvSpPr/>
                <p:nvPr/>
              </p:nvSpPr>
              <p:spPr bwMode="auto">
                <a:xfrm>
                  <a:off x="2736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DB88BD7-FD48-B44F-87AE-3FBDA3ED632A}"/>
                    </a:ext>
                  </a:extLst>
                </p:cNvPr>
                <p:cNvSpPr/>
                <p:nvPr/>
              </p:nvSpPr>
              <p:spPr bwMode="auto">
                <a:xfrm>
                  <a:off x="36512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4E2B7EB-F4EC-754B-9877-0250DA9DD79E}"/>
                    </a:ext>
                  </a:extLst>
                </p:cNvPr>
                <p:cNvSpPr/>
                <p:nvPr/>
              </p:nvSpPr>
              <p:spPr bwMode="auto">
                <a:xfrm>
                  <a:off x="45656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AAE1474-723F-734D-9F55-3204A209F48F}"/>
                    </a:ext>
                  </a:extLst>
                </p:cNvPr>
                <p:cNvSpPr/>
                <p:nvPr/>
              </p:nvSpPr>
              <p:spPr bwMode="auto">
                <a:xfrm>
                  <a:off x="5480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39DC0FB-C95D-4043-BEB4-5890534F9BDF}"/>
                    </a:ext>
                  </a:extLst>
                </p:cNvPr>
                <p:cNvSpPr/>
                <p:nvPr/>
              </p:nvSpPr>
              <p:spPr bwMode="auto">
                <a:xfrm>
                  <a:off x="6394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4BB1E43-AFF5-D84A-BA3A-46914773CC44}"/>
                    </a:ext>
                  </a:extLst>
                </p:cNvPr>
                <p:cNvSpPr/>
                <p:nvPr/>
              </p:nvSpPr>
              <p:spPr bwMode="auto">
                <a:xfrm>
                  <a:off x="7308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C60AB16-B20D-2544-A6EC-C44176F01E38}"/>
                  </a:ext>
                </a:extLst>
              </p:cNvPr>
              <p:cNvSpPr/>
              <p:nvPr/>
            </p:nvSpPr>
            <p:spPr bwMode="auto">
              <a:xfrm>
                <a:off x="908050" y="3727450"/>
                <a:ext cx="731520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High child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9F1F5E7-9AA9-9D42-9EB0-900F78A81854}"/>
                </a:ext>
              </a:extLst>
            </p:cNvPr>
            <p:cNvGrpSpPr/>
            <p:nvPr/>
          </p:nvGrpSpPr>
          <p:grpSpPr>
            <a:xfrm>
              <a:off x="908050" y="3422650"/>
              <a:ext cx="7315200" cy="457200"/>
              <a:chOff x="908050" y="4641850"/>
              <a:chExt cx="7315200" cy="457200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56A52D6-E857-0F4B-B27A-854CE67E740C}"/>
                  </a:ext>
                </a:extLst>
              </p:cNvPr>
              <p:cNvGrpSpPr/>
              <p:nvPr/>
            </p:nvGrpSpPr>
            <p:grpSpPr>
              <a:xfrm>
                <a:off x="908050" y="4641850"/>
                <a:ext cx="7315200" cy="457200"/>
                <a:chOff x="908050" y="1898650"/>
                <a:chExt cx="7315200" cy="4572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7012426-A0DF-C84E-9DC7-713C244807C3}"/>
                    </a:ext>
                  </a:extLst>
                </p:cNvPr>
                <p:cNvSpPr/>
                <p:nvPr/>
              </p:nvSpPr>
              <p:spPr bwMode="auto">
                <a:xfrm>
                  <a:off x="908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0F0217C-7DBE-594B-A0EC-F2AB48D4C905}"/>
                    </a:ext>
                  </a:extLst>
                </p:cNvPr>
                <p:cNvSpPr/>
                <p:nvPr/>
              </p:nvSpPr>
              <p:spPr bwMode="auto">
                <a:xfrm>
                  <a:off x="1822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3308DCB-551D-1F4B-8849-AF3FFE9CCC18}"/>
                    </a:ext>
                  </a:extLst>
                </p:cNvPr>
                <p:cNvSpPr/>
                <p:nvPr/>
              </p:nvSpPr>
              <p:spPr bwMode="auto">
                <a:xfrm>
                  <a:off x="2736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8718C0E-AD86-3845-9586-D82224009ED3}"/>
                    </a:ext>
                  </a:extLst>
                </p:cNvPr>
                <p:cNvSpPr/>
                <p:nvPr/>
              </p:nvSpPr>
              <p:spPr bwMode="auto">
                <a:xfrm>
                  <a:off x="36512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8E6F314-58E6-0C4E-B9DE-A58FF298FAC8}"/>
                    </a:ext>
                  </a:extLst>
                </p:cNvPr>
                <p:cNvSpPr/>
                <p:nvPr/>
              </p:nvSpPr>
              <p:spPr bwMode="auto">
                <a:xfrm>
                  <a:off x="45656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92002E4B-19F9-174C-8E9E-BE4EC4299B74}"/>
                    </a:ext>
                  </a:extLst>
                </p:cNvPr>
                <p:cNvSpPr/>
                <p:nvPr/>
              </p:nvSpPr>
              <p:spPr bwMode="auto">
                <a:xfrm>
                  <a:off x="54800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1B9B5EB-FAA4-C548-BA9B-7CF3867608A8}"/>
                    </a:ext>
                  </a:extLst>
                </p:cNvPr>
                <p:cNvSpPr/>
                <p:nvPr/>
              </p:nvSpPr>
              <p:spPr bwMode="auto">
                <a:xfrm>
                  <a:off x="63944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14CBE289-82AB-4D4E-B604-5140669ADC69}"/>
                    </a:ext>
                  </a:extLst>
                </p:cNvPr>
                <p:cNvSpPr/>
                <p:nvPr/>
              </p:nvSpPr>
              <p:spPr bwMode="auto">
                <a:xfrm>
                  <a:off x="7308850" y="1898650"/>
                  <a:ext cx="914400" cy="457200"/>
                </a:xfrm>
                <a:prstGeom prst="rect">
                  <a:avLst/>
                </a:prstGeom>
                <a:solidFill>
                  <a:srgbClr val="FFF2D3"/>
                </a:solidFill>
                <a:ln w="12700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17961" dir="2700000" algn="ctr" rotWithShape="0">
                          <a:schemeClr val="tx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45720" tIns="45720" rIns="4572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D96F2E2-A6FE-754E-BEB0-CF3939565565}"/>
                  </a:ext>
                </a:extLst>
              </p:cNvPr>
              <p:cNvSpPr/>
              <p:nvPr/>
            </p:nvSpPr>
            <p:spPr bwMode="auto">
              <a:xfrm>
                <a:off x="908050" y="4641850"/>
                <a:ext cx="7315200" cy="4572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Low child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B1AC7F-00A6-C841-822F-74B40E1433B6}"/>
                </a:ext>
              </a:extLst>
            </p:cNvPr>
            <p:cNvGrpSpPr/>
            <p:nvPr/>
          </p:nvGrpSpPr>
          <p:grpSpPr>
            <a:xfrm>
              <a:off x="908050" y="2051050"/>
              <a:ext cx="7315200" cy="457200"/>
              <a:chOff x="908050" y="1898650"/>
              <a:chExt cx="7315200" cy="4572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B8DA7B8-B635-DC4F-A3CB-34B727F808E6}"/>
                  </a:ext>
                </a:extLst>
              </p:cNvPr>
              <p:cNvSpPr/>
              <p:nvPr/>
            </p:nvSpPr>
            <p:spPr bwMode="auto">
              <a:xfrm>
                <a:off x="9080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6E863A-0DC1-F94D-AEA7-8433F82AD3B3}"/>
                  </a:ext>
                </a:extLst>
              </p:cNvPr>
              <p:cNvSpPr/>
              <p:nvPr/>
            </p:nvSpPr>
            <p:spPr bwMode="auto">
              <a:xfrm>
                <a:off x="18224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9B89FA-DCE7-F94D-BA10-42DBE266489D}"/>
                  </a:ext>
                </a:extLst>
              </p:cNvPr>
              <p:cNvSpPr/>
              <p:nvPr/>
            </p:nvSpPr>
            <p:spPr bwMode="auto">
              <a:xfrm>
                <a:off x="27368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C73B84-242B-F344-A106-706D7E1F4FB0}"/>
                  </a:ext>
                </a:extLst>
              </p:cNvPr>
              <p:cNvSpPr/>
              <p:nvPr/>
            </p:nvSpPr>
            <p:spPr bwMode="auto">
              <a:xfrm>
                <a:off x="36512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C3E2021-66FE-A442-8F13-BBBEE9F27B32}"/>
                  </a:ext>
                </a:extLst>
              </p:cNvPr>
              <p:cNvSpPr/>
              <p:nvPr/>
            </p:nvSpPr>
            <p:spPr bwMode="auto">
              <a:xfrm>
                <a:off x="45656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55A668-53DA-A94B-9D7F-46232AA0AF5F}"/>
                  </a:ext>
                </a:extLst>
              </p:cNvPr>
              <p:cNvSpPr/>
              <p:nvPr/>
            </p:nvSpPr>
            <p:spPr bwMode="auto">
              <a:xfrm>
                <a:off x="54800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F7D92D5-F7EE-344A-B0A5-AA9F85309F8E}"/>
                  </a:ext>
                </a:extLst>
              </p:cNvPr>
              <p:cNvSpPr/>
              <p:nvPr/>
            </p:nvSpPr>
            <p:spPr bwMode="auto">
              <a:xfrm>
                <a:off x="63944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D61688-003E-A943-81A2-1533ED63B3CB}"/>
                  </a:ext>
                </a:extLst>
              </p:cNvPr>
              <p:cNvSpPr/>
              <p:nvPr/>
            </p:nvSpPr>
            <p:spPr bwMode="auto">
              <a:xfrm>
                <a:off x="73088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CABF7B-3629-B346-BB86-E6FE035A7E9E}"/>
                </a:ext>
              </a:extLst>
            </p:cNvPr>
            <p:cNvSpPr/>
            <p:nvPr/>
          </p:nvSpPr>
          <p:spPr bwMode="auto">
            <a:xfrm>
              <a:off x="908050" y="2051050"/>
              <a:ext cx="3657600" cy="457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/>
                <a:t>i</a:t>
              </a: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ndex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3DD841-9DAD-D242-9F2D-2C6492EC53D5}"/>
                </a:ext>
              </a:extLst>
            </p:cNvPr>
            <p:cNvSpPr/>
            <p:nvPr/>
          </p:nvSpPr>
          <p:spPr bwMode="auto">
            <a:xfrm>
              <a:off x="4565650" y="2051050"/>
              <a:ext cx="3657600" cy="457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Reference Count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66FBD1F-1215-2846-8905-55D9CFEB99E1}"/>
                </a:ext>
              </a:extLst>
            </p:cNvPr>
            <p:cNvSpPr/>
            <p:nvPr/>
          </p:nvSpPr>
          <p:spPr bwMode="auto">
            <a:xfrm>
              <a:off x="8147050" y="2965450"/>
              <a:ext cx="76200" cy="457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054B79B-3A6D-104A-ADD7-E43527D8AE1F}"/>
                </a:ext>
              </a:extLst>
            </p:cNvPr>
            <p:cNvSpPr/>
            <p:nvPr/>
          </p:nvSpPr>
          <p:spPr bwMode="auto">
            <a:xfrm>
              <a:off x="8147050" y="3422650"/>
              <a:ext cx="76200" cy="457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B9C2DC8-CB39-194F-BEBC-0A5DF0872BCD}"/>
              </a:ext>
            </a:extLst>
          </p:cNvPr>
          <p:cNvSpPr txBox="1"/>
          <p:nvPr/>
        </p:nvSpPr>
        <p:spPr>
          <a:xfrm>
            <a:off x="7813134" y="2584450"/>
            <a:ext cx="117211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Negation</a:t>
            </a:r>
          </a:p>
          <a:p>
            <a:pPr algn="l"/>
            <a:r>
              <a:rPr lang="en-US"/>
              <a:t>flags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A85CBAA-4A4B-E44C-B8BC-70C27C8A2251}"/>
              </a:ext>
            </a:extLst>
          </p:cNvPr>
          <p:cNvSpPr txBox="1"/>
          <p:nvPr/>
        </p:nvSpPr>
        <p:spPr>
          <a:xfrm>
            <a:off x="374650" y="1060450"/>
            <a:ext cx="32367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CUDD Node Representation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4E3D9BE-40B3-3049-80D4-969A72BBAEDC}"/>
              </a:ext>
            </a:extLst>
          </p:cNvPr>
          <p:cNvGrpSpPr/>
          <p:nvPr/>
        </p:nvGrpSpPr>
        <p:grpSpPr>
          <a:xfrm>
            <a:off x="450850" y="4794250"/>
            <a:ext cx="7315200" cy="457200"/>
            <a:chOff x="908050" y="2127250"/>
            <a:chExt cx="7315200" cy="45720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672EB90-DE69-0345-8DF4-1365CC5F442A}"/>
                </a:ext>
              </a:extLst>
            </p:cNvPr>
            <p:cNvGrpSpPr/>
            <p:nvPr/>
          </p:nvGrpSpPr>
          <p:grpSpPr>
            <a:xfrm>
              <a:off x="908050" y="2127250"/>
              <a:ext cx="7315200" cy="457200"/>
              <a:chOff x="908050" y="1898650"/>
              <a:chExt cx="7315200" cy="457200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E3612FB-1C58-014D-8A69-03B405446CBF}"/>
                  </a:ext>
                </a:extLst>
              </p:cNvPr>
              <p:cNvSpPr/>
              <p:nvPr/>
            </p:nvSpPr>
            <p:spPr bwMode="auto">
              <a:xfrm>
                <a:off x="9080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41EF4FE-6FA5-034C-ACEE-AB1B3AC896FC}"/>
                  </a:ext>
                </a:extLst>
              </p:cNvPr>
              <p:cNvSpPr/>
              <p:nvPr/>
            </p:nvSpPr>
            <p:spPr bwMode="auto">
              <a:xfrm>
                <a:off x="18224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F88527C-29AB-BF40-B48B-153E448006C1}"/>
                  </a:ext>
                </a:extLst>
              </p:cNvPr>
              <p:cNvSpPr/>
              <p:nvPr/>
            </p:nvSpPr>
            <p:spPr bwMode="auto">
              <a:xfrm>
                <a:off x="27368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AEA2664-AD13-424B-980F-25F1EECBD6F2}"/>
                  </a:ext>
                </a:extLst>
              </p:cNvPr>
              <p:cNvSpPr/>
              <p:nvPr/>
            </p:nvSpPr>
            <p:spPr bwMode="auto">
              <a:xfrm>
                <a:off x="36512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D6568DC-6C81-FB4B-87E7-DABEAA296FED}"/>
                  </a:ext>
                </a:extLst>
              </p:cNvPr>
              <p:cNvSpPr/>
              <p:nvPr/>
            </p:nvSpPr>
            <p:spPr bwMode="auto">
              <a:xfrm>
                <a:off x="45656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FDEBA01-C10F-6142-ACFF-D4EC334F4F5E}"/>
                  </a:ext>
                </a:extLst>
              </p:cNvPr>
              <p:cNvSpPr/>
              <p:nvPr/>
            </p:nvSpPr>
            <p:spPr bwMode="auto">
              <a:xfrm>
                <a:off x="54800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F4EFFE6-A48B-B24D-8612-74F9F4A982C7}"/>
                  </a:ext>
                </a:extLst>
              </p:cNvPr>
              <p:cNvSpPr/>
              <p:nvPr/>
            </p:nvSpPr>
            <p:spPr bwMode="auto">
              <a:xfrm>
                <a:off x="63944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9ED5779-F78E-D44B-BB0A-AEB0AB6798B1}"/>
                  </a:ext>
                </a:extLst>
              </p:cNvPr>
              <p:cNvSpPr/>
              <p:nvPr/>
            </p:nvSpPr>
            <p:spPr bwMode="auto">
              <a:xfrm>
                <a:off x="7308850" y="1898650"/>
                <a:ext cx="914400" cy="457200"/>
              </a:xfrm>
              <a:prstGeom prst="rect">
                <a:avLst/>
              </a:prstGeom>
              <a:solidFill>
                <a:srgbClr val="FFF2D3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17961" dir="2700000" algn="ctr" rotWithShape="0">
                        <a:schemeClr val="tx2"/>
                      </a:outerShdw>
                    </a:effectLst>
                  </a14:hiddenEffects>
                </a:ext>
              </a:extLst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0A7A92D-7931-974E-AC49-C3E0462D7E43}"/>
                </a:ext>
              </a:extLst>
            </p:cNvPr>
            <p:cNvSpPr/>
            <p:nvPr/>
          </p:nvSpPr>
          <p:spPr bwMode="auto">
            <a:xfrm>
              <a:off x="908050" y="2127250"/>
              <a:ext cx="7315200" cy="457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Next hash table entry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A8EA3ED-3884-EC4C-A844-C1BBA02CB08F}"/>
              </a:ext>
            </a:extLst>
          </p:cNvPr>
          <p:cNvGrpSpPr/>
          <p:nvPr/>
        </p:nvGrpSpPr>
        <p:grpSpPr>
          <a:xfrm>
            <a:off x="450850" y="5251450"/>
            <a:ext cx="7315200" cy="457200"/>
            <a:chOff x="908050" y="1898650"/>
            <a:chExt cx="7315200" cy="45720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943F4C9-CB9D-3041-9F62-22DE3AF81834}"/>
                </a:ext>
              </a:extLst>
            </p:cNvPr>
            <p:cNvSpPr/>
            <p:nvPr/>
          </p:nvSpPr>
          <p:spPr bwMode="auto">
            <a:xfrm>
              <a:off x="908050" y="1898650"/>
              <a:ext cx="914400" cy="457200"/>
            </a:xfrm>
            <a:prstGeom prst="rect">
              <a:avLst/>
            </a:prstGeom>
            <a:solidFill>
              <a:srgbClr val="FFF2D3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60A563A-821E-0E43-8504-C5C3140026B9}"/>
                </a:ext>
              </a:extLst>
            </p:cNvPr>
            <p:cNvSpPr/>
            <p:nvPr/>
          </p:nvSpPr>
          <p:spPr bwMode="auto">
            <a:xfrm>
              <a:off x="1822450" y="1898650"/>
              <a:ext cx="914400" cy="457200"/>
            </a:xfrm>
            <a:prstGeom prst="rect">
              <a:avLst/>
            </a:prstGeom>
            <a:solidFill>
              <a:srgbClr val="FFF2D3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EB61910-425F-EE4E-AA34-5DF1D0A562F2}"/>
                </a:ext>
              </a:extLst>
            </p:cNvPr>
            <p:cNvSpPr/>
            <p:nvPr/>
          </p:nvSpPr>
          <p:spPr bwMode="auto">
            <a:xfrm>
              <a:off x="2736850" y="1898650"/>
              <a:ext cx="914400" cy="457200"/>
            </a:xfrm>
            <a:prstGeom prst="rect">
              <a:avLst/>
            </a:prstGeom>
            <a:solidFill>
              <a:srgbClr val="FFF2D3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B5DE0C8-6E54-6142-88A1-E74F3E768AB1}"/>
                </a:ext>
              </a:extLst>
            </p:cNvPr>
            <p:cNvSpPr/>
            <p:nvPr/>
          </p:nvSpPr>
          <p:spPr bwMode="auto">
            <a:xfrm>
              <a:off x="3651250" y="1898650"/>
              <a:ext cx="914400" cy="457200"/>
            </a:xfrm>
            <a:prstGeom prst="rect">
              <a:avLst/>
            </a:prstGeom>
            <a:solidFill>
              <a:srgbClr val="FFF2D3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8433C746-F7F0-F443-AA55-4F2CA78AA602}"/>
                </a:ext>
              </a:extLst>
            </p:cNvPr>
            <p:cNvSpPr/>
            <p:nvPr/>
          </p:nvSpPr>
          <p:spPr bwMode="auto">
            <a:xfrm>
              <a:off x="4565650" y="1898650"/>
              <a:ext cx="914400" cy="457200"/>
            </a:xfrm>
            <a:prstGeom prst="rect">
              <a:avLst/>
            </a:prstGeom>
            <a:solidFill>
              <a:srgbClr val="FFF2D3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A2EBBD0-5C83-7D42-9CAA-33F95CB3EC6F}"/>
                </a:ext>
              </a:extLst>
            </p:cNvPr>
            <p:cNvSpPr/>
            <p:nvPr/>
          </p:nvSpPr>
          <p:spPr bwMode="auto">
            <a:xfrm>
              <a:off x="5480050" y="1898650"/>
              <a:ext cx="914400" cy="457200"/>
            </a:xfrm>
            <a:prstGeom prst="rect">
              <a:avLst/>
            </a:prstGeom>
            <a:solidFill>
              <a:srgbClr val="FFF2D3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9E10CD-C13F-1A4C-B311-B7DA0B3A8D12}"/>
                </a:ext>
              </a:extLst>
            </p:cNvPr>
            <p:cNvSpPr/>
            <p:nvPr/>
          </p:nvSpPr>
          <p:spPr bwMode="auto">
            <a:xfrm>
              <a:off x="6394450" y="1898650"/>
              <a:ext cx="914400" cy="457200"/>
            </a:xfrm>
            <a:prstGeom prst="rect">
              <a:avLst/>
            </a:prstGeom>
            <a:solidFill>
              <a:srgbClr val="FFF2D3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626175D-B71A-EB47-B425-F52DD3B25A41}"/>
                </a:ext>
              </a:extLst>
            </p:cNvPr>
            <p:cNvSpPr/>
            <p:nvPr/>
          </p:nvSpPr>
          <p:spPr bwMode="auto">
            <a:xfrm>
              <a:off x="7308850" y="1898650"/>
              <a:ext cx="914400" cy="457200"/>
            </a:xfrm>
            <a:prstGeom prst="rect">
              <a:avLst/>
            </a:prstGeom>
            <a:solidFill>
              <a:srgbClr val="FFF2D3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EA41B1C-1C75-2E45-BC6B-D16947DC6A48}"/>
              </a:ext>
            </a:extLst>
          </p:cNvPr>
          <p:cNvSpPr/>
          <p:nvPr/>
        </p:nvSpPr>
        <p:spPr bwMode="auto">
          <a:xfrm>
            <a:off x="2279650" y="5251450"/>
            <a:ext cx="5486400" cy="4572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High child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EB785CE-697C-4F4B-BEC6-CE76ECA6C064}"/>
              </a:ext>
            </a:extLst>
          </p:cNvPr>
          <p:cNvSpPr/>
          <p:nvPr/>
        </p:nvSpPr>
        <p:spPr bwMode="auto">
          <a:xfrm>
            <a:off x="450850" y="57086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020BF8B-8AC7-D041-8C27-FEE9E387EA0D}"/>
              </a:ext>
            </a:extLst>
          </p:cNvPr>
          <p:cNvSpPr/>
          <p:nvPr/>
        </p:nvSpPr>
        <p:spPr bwMode="auto">
          <a:xfrm>
            <a:off x="1365250" y="57086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7752000-20CB-1148-B8F7-79B3C18FC6CF}"/>
              </a:ext>
            </a:extLst>
          </p:cNvPr>
          <p:cNvSpPr/>
          <p:nvPr/>
        </p:nvSpPr>
        <p:spPr bwMode="auto">
          <a:xfrm>
            <a:off x="2279650" y="57086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9A8E2FA-8C75-1448-9E6A-1B75BE700FD8}"/>
              </a:ext>
            </a:extLst>
          </p:cNvPr>
          <p:cNvSpPr/>
          <p:nvPr/>
        </p:nvSpPr>
        <p:spPr bwMode="auto">
          <a:xfrm>
            <a:off x="3194050" y="57086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CB56806-F73D-8342-B645-2F228EDB21A6}"/>
              </a:ext>
            </a:extLst>
          </p:cNvPr>
          <p:cNvSpPr/>
          <p:nvPr/>
        </p:nvSpPr>
        <p:spPr bwMode="auto">
          <a:xfrm>
            <a:off x="4108450" y="57086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E166544-F40E-C44A-A2C3-C1793704E2A3}"/>
              </a:ext>
            </a:extLst>
          </p:cNvPr>
          <p:cNvSpPr/>
          <p:nvPr/>
        </p:nvSpPr>
        <p:spPr bwMode="auto">
          <a:xfrm>
            <a:off x="5022850" y="57086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D93E703-46F2-094D-83BD-2DCD3177F61E}"/>
              </a:ext>
            </a:extLst>
          </p:cNvPr>
          <p:cNvSpPr/>
          <p:nvPr/>
        </p:nvSpPr>
        <p:spPr bwMode="auto">
          <a:xfrm>
            <a:off x="5937250" y="57086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47C2ABB-2203-EF4D-8D31-03EBEEC11EC5}"/>
              </a:ext>
            </a:extLst>
          </p:cNvPr>
          <p:cNvSpPr/>
          <p:nvPr/>
        </p:nvSpPr>
        <p:spPr bwMode="auto">
          <a:xfrm>
            <a:off x="6851650" y="57086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D57FB63-1FAD-A246-A759-4CB60A10CCAE}"/>
              </a:ext>
            </a:extLst>
          </p:cNvPr>
          <p:cNvSpPr/>
          <p:nvPr/>
        </p:nvSpPr>
        <p:spPr bwMode="auto">
          <a:xfrm>
            <a:off x="2279650" y="5708650"/>
            <a:ext cx="5486400" cy="4572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Low child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A83E8D8-AEB1-DB4B-83E4-B7EFEE7A537A}"/>
              </a:ext>
            </a:extLst>
          </p:cNvPr>
          <p:cNvSpPr/>
          <p:nvPr/>
        </p:nvSpPr>
        <p:spPr bwMode="auto">
          <a:xfrm>
            <a:off x="450850" y="43370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D97F8CB-BC09-C349-B041-E4E191A6593F}"/>
              </a:ext>
            </a:extLst>
          </p:cNvPr>
          <p:cNvSpPr/>
          <p:nvPr/>
        </p:nvSpPr>
        <p:spPr bwMode="auto">
          <a:xfrm>
            <a:off x="1365250" y="43370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EE94A1-53A2-3D43-B919-695A8B72459D}"/>
              </a:ext>
            </a:extLst>
          </p:cNvPr>
          <p:cNvSpPr/>
          <p:nvPr/>
        </p:nvSpPr>
        <p:spPr bwMode="auto">
          <a:xfrm>
            <a:off x="2279650" y="43370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B417943-0D1C-DA49-B40D-B1086234F033}"/>
              </a:ext>
            </a:extLst>
          </p:cNvPr>
          <p:cNvSpPr/>
          <p:nvPr/>
        </p:nvSpPr>
        <p:spPr bwMode="auto">
          <a:xfrm>
            <a:off x="3194050" y="43370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2DCD060-5D3E-D64E-BB9D-A9AC7037E25D}"/>
              </a:ext>
            </a:extLst>
          </p:cNvPr>
          <p:cNvSpPr/>
          <p:nvPr/>
        </p:nvSpPr>
        <p:spPr bwMode="auto">
          <a:xfrm>
            <a:off x="4108450" y="43370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44099BB-0810-9249-A6C1-DB6BCC237D7E}"/>
              </a:ext>
            </a:extLst>
          </p:cNvPr>
          <p:cNvSpPr/>
          <p:nvPr/>
        </p:nvSpPr>
        <p:spPr bwMode="auto">
          <a:xfrm>
            <a:off x="5022850" y="43370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1D826CC-D534-CB4E-86A8-F9B49A7E0E8A}"/>
              </a:ext>
            </a:extLst>
          </p:cNvPr>
          <p:cNvSpPr/>
          <p:nvPr/>
        </p:nvSpPr>
        <p:spPr bwMode="auto">
          <a:xfrm>
            <a:off x="5937250" y="43370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C451474-C6D1-6E41-B6CF-EF5360E13FED}"/>
              </a:ext>
            </a:extLst>
          </p:cNvPr>
          <p:cNvSpPr/>
          <p:nvPr/>
        </p:nvSpPr>
        <p:spPr bwMode="auto">
          <a:xfrm>
            <a:off x="6851650" y="4337050"/>
            <a:ext cx="914400" cy="457200"/>
          </a:xfrm>
          <a:prstGeom prst="rect">
            <a:avLst/>
          </a:prstGeom>
          <a:solidFill>
            <a:srgbClr val="FFF2D3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7E65A7F-D2C2-EB47-B673-97171DF37FC6}"/>
              </a:ext>
            </a:extLst>
          </p:cNvPr>
          <p:cNvSpPr/>
          <p:nvPr/>
        </p:nvSpPr>
        <p:spPr bwMode="auto">
          <a:xfrm>
            <a:off x="450850" y="4337050"/>
            <a:ext cx="3657600" cy="4572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i</a:t>
            </a: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ndex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7FAB485-64B1-644C-9A17-053E97764346}"/>
              </a:ext>
            </a:extLst>
          </p:cNvPr>
          <p:cNvSpPr/>
          <p:nvPr/>
        </p:nvSpPr>
        <p:spPr bwMode="auto">
          <a:xfrm>
            <a:off x="4108450" y="4337050"/>
            <a:ext cx="3657600" cy="4572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Reference Count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402BC05-14D8-E342-8A20-C1ED3A57C14C}"/>
              </a:ext>
            </a:extLst>
          </p:cNvPr>
          <p:cNvSpPr/>
          <p:nvPr/>
        </p:nvSpPr>
        <p:spPr bwMode="auto">
          <a:xfrm>
            <a:off x="7689850" y="5251450"/>
            <a:ext cx="76200" cy="4572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B5CBA3-9471-C844-BA8C-6F3E79256BDE}"/>
              </a:ext>
            </a:extLst>
          </p:cNvPr>
          <p:cNvSpPr/>
          <p:nvPr/>
        </p:nvSpPr>
        <p:spPr bwMode="auto">
          <a:xfrm>
            <a:off x="7689850" y="5708650"/>
            <a:ext cx="76200" cy="4572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56B94BF-2E1D-0E4E-A2CA-FB53D48CCA0B}"/>
              </a:ext>
            </a:extLst>
          </p:cNvPr>
          <p:cNvSpPr txBox="1"/>
          <p:nvPr/>
        </p:nvSpPr>
        <p:spPr>
          <a:xfrm>
            <a:off x="7842250" y="5403850"/>
            <a:ext cx="117211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Negation</a:t>
            </a:r>
          </a:p>
          <a:p>
            <a:pPr algn="l"/>
            <a:r>
              <a:rPr lang="en-US"/>
              <a:t>flags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7E19A22-077D-6643-AD8D-5EBAFA8988C1}"/>
              </a:ext>
            </a:extLst>
          </p:cNvPr>
          <p:cNvSpPr txBox="1"/>
          <p:nvPr/>
        </p:nvSpPr>
        <p:spPr>
          <a:xfrm>
            <a:off x="374650" y="3879850"/>
            <a:ext cx="411734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Tagged-CUDD Node Representation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5C2AC5B-A001-FA47-9E8A-CD19BAA6160B}"/>
              </a:ext>
            </a:extLst>
          </p:cNvPr>
          <p:cNvSpPr/>
          <p:nvPr/>
        </p:nvSpPr>
        <p:spPr bwMode="auto">
          <a:xfrm>
            <a:off x="450850" y="5251450"/>
            <a:ext cx="1828800" cy="4572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High tag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CFDFE4D-DF47-9B42-95EA-FD8CD57EBE90}"/>
              </a:ext>
            </a:extLst>
          </p:cNvPr>
          <p:cNvSpPr/>
          <p:nvPr/>
        </p:nvSpPr>
        <p:spPr bwMode="auto">
          <a:xfrm>
            <a:off x="450850" y="5708650"/>
            <a:ext cx="1828800" cy="4572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Low tag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8AF18-65CA-DE41-B318-4ECA22247D5E}"/>
              </a:ext>
            </a:extLst>
          </p:cNvPr>
          <p:cNvSpPr txBox="1"/>
          <p:nvPr/>
        </p:nvSpPr>
        <p:spPr>
          <a:xfrm>
            <a:off x="-1237584" y="6267635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4370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BDD/ZDD</a:t>
            </a:r>
          </a:p>
          <a:p>
            <a:pPr lvl="1"/>
            <a:r>
              <a:rPr lang="en-US" dirty="0"/>
              <a:t>Encode one variable in each node</a:t>
            </a:r>
          </a:p>
          <a:p>
            <a:pPr lvl="1"/>
            <a:r>
              <a:rPr lang="en-US" dirty="0"/>
              <a:t>Possible n/2× size difference</a:t>
            </a:r>
          </a:p>
          <a:p>
            <a:r>
              <a:rPr lang="en-US" dirty="0"/>
              <a:t>Chained DDs</a:t>
            </a:r>
          </a:p>
          <a:p>
            <a:pPr lvl="1"/>
            <a:r>
              <a:rPr lang="en-US" dirty="0"/>
              <a:t>Encode two variables in each node</a:t>
            </a:r>
          </a:p>
          <a:p>
            <a:pPr lvl="1"/>
            <a:r>
              <a:rPr lang="en-US" dirty="0"/>
              <a:t>Possible 2–3× size difference</a:t>
            </a:r>
          </a:p>
          <a:p>
            <a:pPr lvl="1"/>
            <a:r>
              <a:rPr lang="en-US" dirty="0"/>
              <a:t>For CUDD: Minor change to API</a:t>
            </a:r>
          </a:p>
          <a:p>
            <a:r>
              <a:rPr lang="en-US" dirty="0"/>
              <a:t>Tagged BDDs</a:t>
            </a:r>
          </a:p>
          <a:p>
            <a:pPr lvl="1"/>
            <a:r>
              <a:rPr lang="en-US" dirty="0"/>
              <a:t>Encode three variables in each node</a:t>
            </a:r>
          </a:p>
          <a:p>
            <a:pPr lvl="1"/>
            <a:r>
              <a:rPr lang="en-US" dirty="0"/>
              <a:t>Guaranteed 1× size difference</a:t>
            </a:r>
          </a:p>
          <a:p>
            <a:pPr lvl="1"/>
            <a:r>
              <a:rPr lang="en-US" dirty="0"/>
              <a:t>For CUDD: Major change to API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6575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DE8E-CC85-BD43-843B-F65677EB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5DC9-4AFE-624D-BB82-E1D656ED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Extending all of CUDD to Chaining</a:t>
            </a:r>
          </a:p>
          <a:p>
            <a:pPr lvl="1"/>
            <a:r>
              <a:rPr lang="en-US" dirty="0"/>
              <a:t>Dynamic variable ordering</a:t>
            </a:r>
          </a:p>
          <a:p>
            <a:pPr lvl="1"/>
            <a:r>
              <a:rPr lang="en-US" dirty="0"/>
              <a:t>Quantification</a:t>
            </a:r>
          </a:p>
          <a:p>
            <a:pPr lvl="1"/>
            <a:r>
              <a:rPr lang="en-US" dirty="0"/>
              <a:t>...</a:t>
            </a:r>
          </a:p>
          <a:p>
            <a:r>
              <a:rPr lang="en-US" dirty="0"/>
              <a:t>Extension to ADDs / MTBDDs</a:t>
            </a:r>
          </a:p>
          <a:p>
            <a:pPr lvl="1"/>
            <a:r>
              <a:rPr lang="en-US" dirty="0"/>
              <a:t>Symbolic representation of hybrid systems</a:t>
            </a:r>
          </a:p>
          <a:p>
            <a:pPr lvl="1"/>
            <a:r>
              <a:rPr lang="en-US" dirty="0"/>
              <a:t>Partially implemented</a:t>
            </a:r>
          </a:p>
          <a:p>
            <a:r>
              <a:rPr lang="en-US" dirty="0"/>
              <a:t>Symbolic Model Checking of Sparse Systems</a:t>
            </a:r>
          </a:p>
          <a:p>
            <a:pPr lvl="1"/>
            <a:r>
              <a:rPr lang="en-US" dirty="0"/>
              <a:t>Work with functions over disjoint sets of variables</a:t>
            </a:r>
          </a:p>
          <a:p>
            <a:pPr lvl="2"/>
            <a:r>
              <a:rPr lang="en-US" dirty="0"/>
              <a:t>Present state / next state</a:t>
            </a:r>
          </a:p>
          <a:p>
            <a:pPr lvl="2"/>
            <a:r>
              <a:rPr lang="en-US" dirty="0"/>
              <a:t>Lots of don’t-care variables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806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AE6941-FA4A-5443-8F95-44DB8C3A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C7CE1F-3A44-ED42-B332-B2FEE4ED44A2}"/>
              </a:ext>
            </a:extLst>
          </p:cNvPr>
          <p:cNvGrpSpPr/>
          <p:nvPr/>
        </p:nvGrpSpPr>
        <p:grpSpPr>
          <a:xfrm>
            <a:off x="603250" y="2278803"/>
            <a:ext cx="2285153" cy="2970953"/>
            <a:chOff x="603250" y="2278803"/>
            <a:chExt cx="2285153" cy="2970953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2F9192-721F-0A4D-94CF-2AE9F106E838}"/>
                </a:ext>
              </a:extLst>
            </p:cNvPr>
            <p:cNvCxnSpPr>
              <a:cxnSpLocks/>
            </p:cNvCxnSpPr>
            <p:nvPr/>
          </p:nvCxnSpPr>
          <p:spPr>
            <a:xfrm>
              <a:off x="1670050" y="2507403"/>
              <a:ext cx="990600" cy="16764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9DB6BCC-0547-7643-A8C1-8FBB4F8344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6650" y="2508531"/>
              <a:ext cx="533998" cy="83707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CD8249E-6F96-5845-A735-ECF63ED20E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850" y="3345603"/>
              <a:ext cx="304800" cy="1676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2DDA937-F7EB-9449-A34D-5A85CE47D1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850" y="4183803"/>
              <a:ext cx="182880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0E733C7-69B8-EB44-9EF4-B1F592DB01B5}"/>
                </a:ext>
              </a:extLst>
            </p:cNvPr>
            <p:cNvCxnSpPr>
              <a:cxnSpLocks/>
            </p:cNvCxnSpPr>
            <p:nvPr/>
          </p:nvCxnSpPr>
          <p:spPr>
            <a:xfrm>
              <a:off x="2660650" y="4183803"/>
              <a:ext cx="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ED56380-456D-8941-B66F-DABDA9FE93CC}"/>
                </a:ext>
              </a:extLst>
            </p:cNvPr>
            <p:cNvCxnSpPr>
              <a:cxnSpLocks/>
            </p:cNvCxnSpPr>
            <p:nvPr/>
          </p:nvCxnSpPr>
          <p:spPr>
            <a:xfrm>
              <a:off x="1136650" y="3345603"/>
              <a:ext cx="1524000" cy="1676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347B2C7A-11A2-6841-879D-6B6F4C74686E}"/>
                </a:ext>
              </a:extLst>
            </p:cNvPr>
            <p:cNvSpPr/>
            <p:nvPr/>
          </p:nvSpPr>
          <p:spPr>
            <a:xfrm>
              <a:off x="1441450" y="2278803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95758FD-0A12-834D-9E92-574305763D75}"/>
                </a:ext>
              </a:extLst>
            </p:cNvPr>
            <p:cNvSpPr/>
            <p:nvPr/>
          </p:nvSpPr>
          <p:spPr>
            <a:xfrm>
              <a:off x="2432050" y="4793403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D86606D-50D6-8349-A1F8-8999012CDC69}"/>
                </a:ext>
              </a:extLst>
            </p:cNvPr>
            <p:cNvSpPr/>
            <p:nvPr/>
          </p:nvSpPr>
          <p:spPr>
            <a:xfrm>
              <a:off x="603250" y="4793403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D7E5FD1-C3A4-1A4B-A456-A13247C39C45}"/>
                </a:ext>
              </a:extLst>
            </p:cNvPr>
            <p:cNvSpPr/>
            <p:nvPr/>
          </p:nvSpPr>
          <p:spPr>
            <a:xfrm>
              <a:off x="908050" y="3117003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B0BD279-895B-2C4A-AEEB-65EC9D82646F}"/>
                </a:ext>
              </a:extLst>
            </p:cNvPr>
            <p:cNvSpPr/>
            <p:nvPr/>
          </p:nvSpPr>
          <p:spPr>
            <a:xfrm>
              <a:off x="2432050" y="39560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C79C26E9-1243-004B-8B3D-7585E7431A29}"/>
              </a:ext>
            </a:extLst>
          </p:cNvPr>
          <p:cNvSpPr txBox="1"/>
          <p:nvPr/>
        </p:nvSpPr>
        <p:spPr>
          <a:xfrm>
            <a:off x="665081" y="1822450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Reduced Form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30CECED-1AC0-A04E-9B43-A9B7ABDDBAB3}"/>
              </a:ext>
            </a:extLst>
          </p:cNvPr>
          <p:cNvSpPr txBox="1"/>
          <p:nvPr/>
        </p:nvSpPr>
        <p:spPr>
          <a:xfrm>
            <a:off x="3243232" y="182245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BDD Interpretation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A5761D9-4A5A-FB49-8B88-B369BFBCF538}"/>
              </a:ext>
            </a:extLst>
          </p:cNvPr>
          <p:cNvCxnSpPr>
            <a:cxnSpLocks/>
          </p:cNvCxnSpPr>
          <p:nvPr/>
        </p:nvCxnSpPr>
        <p:spPr>
          <a:xfrm flipH="1">
            <a:off x="3956050" y="2509378"/>
            <a:ext cx="533998" cy="8370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3F672427-E5D9-AB45-ADC4-F2728F7EBF2B}"/>
              </a:ext>
            </a:extLst>
          </p:cNvPr>
          <p:cNvCxnSpPr>
            <a:cxnSpLocks/>
          </p:cNvCxnSpPr>
          <p:nvPr/>
        </p:nvCxnSpPr>
        <p:spPr>
          <a:xfrm flipH="1">
            <a:off x="3651250" y="3346450"/>
            <a:ext cx="304800" cy="83735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6945F5A-283F-2349-B021-1DF3E663C341}"/>
              </a:ext>
            </a:extLst>
          </p:cNvPr>
          <p:cNvCxnSpPr>
            <a:cxnSpLocks/>
          </p:cNvCxnSpPr>
          <p:nvPr/>
        </p:nvCxnSpPr>
        <p:spPr>
          <a:xfrm flipH="1">
            <a:off x="3651250" y="4184650"/>
            <a:ext cx="18288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483538D-FAE0-7140-A6B5-A91443C703D6}"/>
              </a:ext>
            </a:extLst>
          </p:cNvPr>
          <p:cNvCxnSpPr>
            <a:cxnSpLocks/>
          </p:cNvCxnSpPr>
          <p:nvPr/>
        </p:nvCxnSpPr>
        <p:spPr>
          <a:xfrm>
            <a:off x="5480050" y="4184650"/>
            <a:ext cx="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A6C7777-EA5F-AF41-BB36-CD44F2D3185F}"/>
              </a:ext>
            </a:extLst>
          </p:cNvPr>
          <p:cNvCxnSpPr>
            <a:cxnSpLocks/>
          </p:cNvCxnSpPr>
          <p:nvPr/>
        </p:nvCxnSpPr>
        <p:spPr>
          <a:xfrm>
            <a:off x="3956050" y="3346450"/>
            <a:ext cx="685800" cy="83735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1" name="Oval 190">
            <a:extLst>
              <a:ext uri="{FF2B5EF4-FFF2-40B4-BE49-F238E27FC236}">
                <a16:creationId xmlns:a16="http://schemas.microsoft.com/office/drawing/2014/main" id="{11A3CD82-E345-994D-B7C4-B5B7DA439C09}"/>
              </a:ext>
            </a:extLst>
          </p:cNvPr>
          <p:cNvSpPr/>
          <p:nvPr/>
        </p:nvSpPr>
        <p:spPr>
          <a:xfrm>
            <a:off x="3727450" y="3117850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D0689C4-6AD2-874E-8F86-9E97CB782635}"/>
              </a:ext>
            </a:extLst>
          </p:cNvPr>
          <p:cNvCxnSpPr>
            <a:cxnSpLocks/>
          </p:cNvCxnSpPr>
          <p:nvPr/>
        </p:nvCxnSpPr>
        <p:spPr>
          <a:xfrm>
            <a:off x="3575050" y="4260850"/>
            <a:ext cx="0" cy="7620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88E0A341-5FBE-1946-ADE3-84170A5BAD21}"/>
              </a:ext>
            </a:extLst>
          </p:cNvPr>
          <p:cNvCxnSpPr>
            <a:cxnSpLocks/>
          </p:cNvCxnSpPr>
          <p:nvPr/>
        </p:nvCxnSpPr>
        <p:spPr>
          <a:xfrm>
            <a:off x="3727450" y="4260850"/>
            <a:ext cx="0" cy="7620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D7DD584-5304-A34D-B6B6-7D788EE5BFD4}"/>
              </a:ext>
            </a:extLst>
          </p:cNvPr>
          <p:cNvCxnSpPr>
            <a:cxnSpLocks/>
          </p:cNvCxnSpPr>
          <p:nvPr/>
        </p:nvCxnSpPr>
        <p:spPr>
          <a:xfrm>
            <a:off x="4565650" y="4183803"/>
            <a:ext cx="838200" cy="83904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A7E8568-B562-7143-894B-05B78E5DC44E}"/>
              </a:ext>
            </a:extLst>
          </p:cNvPr>
          <p:cNvCxnSpPr>
            <a:cxnSpLocks/>
          </p:cNvCxnSpPr>
          <p:nvPr/>
        </p:nvCxnSpPr>
        <p:spPr>
          <a:xfrm>
            <a:off x="4718050" y="4183803"/>
            <a:ext cx="838200" cy="83904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A1C9E3B-CBAD-C548-883B-E44FB68B7E9C}"/>
              </a:ext>
            </a:extLst>
          </p:cNvPr>
          <p:cNvSpPr/>
          <p:nvPr/>
        </p:nvSpPr>
        <p:spPr>
          <a:xfrm>
            <a:off x="5251450" y="4794250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167D6456-345C-E94E-812A-EC0238B6B555}"/>
              </a:ext>
            </a:extLst>
          </p:cNvPr>
          <p:cNvSpPr/>
          <p:nvPr/>
        </p:nvSpPr>
        <p:spPr>
          <a:xfrm>
            <a:off x="3422650" y="4794250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9A4AF27D-C43A-3041-8FE7-AE3E8A3D44A8}"/>
              </a:ext>
            </a:extLst>
          </p:cNvPr>
          <p:cNvSpPr/>
          <p:nvPr/>
        </p:nvSpPr>
        <p:spPr>
          <a:xfrm>
            <a:off x="4413250" y="3955203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528B68-E314-8F4B-82D5-C498358325A3}"/>
              </a:ext>
            </a:extLst>
          </p:cNvPr>
          <p:cNvGrpSpPr/>
          <p:nvPr/>
        </p:nvGrpSpPr>
        <p:grpSpPr>
          <a:xfrm>
            <a:off x="4489450" y="2508250"/>
            <a:ext cx="1066800" cy="1676400"/>
            <a:chOff x="4489450" y="2508250"/>
            <a:chExt cx="1066800" cy="1676400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FF8CFC5-029D-8C4E-87BC-104A981E8C55}"/>
                </a:ext>
              </a:extLst>
            </p:cNvPr>
            <p:cNvCxnSpPr>
              <a:cxnSpLocks/>
            </p:cNvCxnSpPr>
            <p:nvPr/>
          </p:nvCxnSpPr>
          <p:spPr>
            <a:xfrm>
              <a:off x="4489450" y="2508250"/>
              <a:ext cx="457200" cy="8382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2A90AD5-5B83-4E4F-A677-72438FA81536}"/>
                </a:ext>
              </a:extLst>
            </p:cNvPr>
            <p:cNvCxnSpPr>
              <a:cxnSpLocks/>
            </p:cNvCxnSpPr>
            <p:nvPr/>
          </p:nvCxnSpPr>
          <p:spPr>
            <a:xfrm>
              <a:off x="5022850" y="3346450"/>
              <a:ext cx="533400" cy="8382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EBB3553E-01D6-6C46-A18C-0C8AB2A080E2}"/>
                </a:ext>
              </a:extLst>
            </p:cNvPr>
            <p:cNvCxnSpPr>
              <a:cxnSpLocks/>
            </p:cNvCxnSpPr>
            <p:nvPr/>
          </p:nvCxnSpPr>
          <p:spPr>
            <a:xfrm>
              <a:off x="4870450" y="3346450"/>
              <a:ext cx="533400" cy="838200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ysDash"/>
              <a:miter lim="800000"/>
            </a:ln>
            <a:effectLst/>
          </p:spPr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9E9B14CE-685B-9340-8D4E-4D0E99FB43DE}"/>
                </a:ext>
              </a:extLst>
            </p:cNvPr>
            <p:cNvSpPr/>
            <p:nvPr/>
          </p:nvSpPr>
          <p:spPr>
            <a:xfrm>
              <a:off x="4718050" y="3117850"/>
              <a:ext cx="456353" cy="456353"/>
            </a:xfrm>
            <a:prstGeom prst="ellipse">
              <a:avLst/>
            </a:prstGeom>
            <a:solidFill>
              <a:srgbClr val="FFB6C2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3" name="Oval 202">
            <a:extLst>
              <a:ext uri="{FF2B5EF4-FFF2-40B4-BE49-F238E27FC236}">
                <a16:creationId xmlns:a16="http://schemas.microsoft.com/office/drawing/2014/main" id="{D790166D-EE6C-204C-B12F-FD64EAE5FC49}"/>
              </a:ext>
            </a:extLst>
          </p:cNvPr>
          <p:cNvSpPr/>
          <p:nvPr/>
        </p:nvSpPr>
        <p:spPr>
          <a:xfrm>
            <a:off x="3422650" y="3955203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75B0E7-718F-AC44-A861-C4282F82A077}"/>
              </a:ext>
            </a:extLst>
          </p:cNvPr>
          <p:cNvSpPr txBox="1"/>
          <p:nvPr/>
        </p:nvSpPr>
        <p:spPr>
          <a:xfrm>
            <a:off x="3651250" y="5327650"/>
            <a:ext cx="1851789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Level skipping </a:t>
            </a:r>
          </a:p>
          <a:p>
            <a:r>
              <a:rPr lang="en-US">
                <a:sym typeface="Wingdings" pitchFamily="2" charset="2"/>
              </a:rPr>
              <a:t> </a:t>
            </a:r>
          </a:p>
          <a:p>
            <a:r>
              <a:rPr lang="en-US">
                <a:sym typeface="Wingdings" pitchFamily="2" charset="2"/>
              </a:rPr>
              <a:t>Don’t care</a:t>
            </a:r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B6D5049-1F55-9C49-A15D-49AD12F1E2B5}"/>
              </a:ext>
            </a:extLst>
          </p:cNvPr>
          <p:cNvSpPr txBox="1"/>
          <p:nvPr/>
        </p:nvSpPr>
        <p:spPr>
          <a:xfrm>
            <a:off x="6128778" y="1822450"/>
            <a:ext cx="243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ZDD Interpretation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BC6D9E3-0659-2448-B34B-AAFFD0B7898A}"/>
              </a:ext>
            </a:extLst>
          </p:cNvPr>
          <p:cNvCxnSpPr>
            <a:cxnSpLocks/>
          </p:cNvCxnSpPr>
          <p:nvPr/>
        </p:nvCxnSpPr>
        <p:spPr>
          <a:xfrm flipH="1">
            <a:off x="6775450" y="2509378"/>
            <a:ext cx="533998" cy="8370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921851F0-14A4-DA42-B8CD-6CB5EA44A60A}"/>
              </a:ext>
            </a:extLst>
          </p:cNvPr>
          <p:cNvCxnSpPr>
            <a:cxnSpLocks/>
          </p:cNvCxnSpPr>
          <p:nvPr/>
        </p:nvCxnSpPr>
        <p:spPr>
          <a:xfrm flipH="1">
            <a:off x="6470650" y="3346450"/>
            <a:ext cx="304800" cy="83735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5FEB0AD3-A930-BF43-9A21-4607A892E4D8}"/>
              </a:ext>
            </a:extLst>
          </p:cNvPr>
          <p:cNvCxnSpPr>
            <a:cxnSpLocks/>
          </p:cNvCxnSpPr>
          <p:nvPr/>
        </p:nvCxnSpPr>
        <p:spPr>
          <a:xfrm flipH="1">
            <a:off x="6470650" y="4184650"/>
            <a:ext cx="18288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F0FDA3FF-C3EC-E143-9D42-C2769E9C6FD0}"/>
              </a:ext>
            </a:extLst>
          </p:cNvPr>
          <p:cNvCxnSpPr>
            <a:cxnSpLocks/>
          </p:cNvCxnSpPr>
          <p:nvPr/>
        </p:nvCxnSpPr>
        <p:spPr>
          <a:xfrm>
            <a:off x="8299450" y="4184650"/>
            <a:ext cx="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E4C1D211-AFEC-8B40-87FE-D73CAD721661}"/>
              </a:ext>
            </a:extLst>
          </p:cNvPr>
          <p:cNvCxnSpPr>
            <a:cxnSpLocks/>
          </p:cNvCxnSpPr>
          <p:nvPr/>
        </p:nvCxnSpPr>
        <p:spPr>
          <a:xfrm>
            <a:off x="6775450" y="3346450"/>
            <a:ext cx="685800" cy="83735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2" name="Oval 211">
            <a:extLst>
              <a:ext uri="{FF2B5EF4-FFF2-40B4-BE49-F238E27FC236}">
                <a16:creationId xmlns:a16="http://schemas.microsoft.com/office/drawing/2014/main" id="{3336D62A-50CF-9A40-8D6F-DCF33D86BCAD}"/>
              </a:ext>
            </a:extLst>
          </p:cNvPr>
          <p:cNvSpPr/>
          <p:nvPr/>
        </p:nvSpPr>
        <p:spPr>
          <a:xfrm>
            <a:off x="6546850" y="3117850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262EDA25-C359-DA4C-8B30-6D76E4619C7F}"/>
              </a:ext>
            </a:extLst>
          </p:cNvPr>
          <p:cNvCxnSpPr>
            <a:cxnSpLocks/>
          </p:cNvCxnSpPr>
          <p:nvPr/>
        </p:nvCxnSpPr>
        <p:spPr>
          <a:xfrm>
            <a:off x="7461250" y="4184650"/>
            <a:ext cx="8382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A2DF91F-B408-A04E-890C-EDAA6DC5CEC9}"/>
              </a:ext>
            </a:extLst>
          </p:cNvPr>
          <p:cNvCxnSpPr>
            <a:cxnSpLocks/>
          </p:cNvCxnSpPr>
          <p:nvPr/>
        </p:nvCxnSpPr>
        <p:spPr>
          <a:xfrm flipH="1">
            <a:off x="6470650" y="4184650"/>
            <a:ext cx="9906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C85FEEA1-B140-8C45-B1E3-A06955154892}"/>
              </a:ext>
            </a:extLst>
          </p:cNvPr>
          <p:cNvSpPr/>
          <p:nvPr/>
        </p:nvSpPr>
        <p:spPr>
          <a:xfrm>
            <a:off x="8070850" y="4794250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9D2F426E-155C-C945-8F5D-2E00D8C112AC}"/>
              </a:ext>
            </a:extLst>
          </p:cNvPr>
          <p:cNvSpPr/>
          <p:nvPr/>
        </p:nvSpPr>
        <p:spPr>
          <a:xfrm>
            <a:off x="7232650" y="3955203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7B41C7-1AFA-0042-89F2-354301917ABB}"/>
              </a:ext>
            </a:extLst>
          </p:cNvPr>
          <p:cNvGrpSpPr/>
          <p:nvPr/>
        </p:nvGrpSpPr>
        <p:grpSpPr>
          <a:xfrm>
            <a:off x="6242050" y="2508250"/>
            <a:ext cx="1981200" cy="2514600"/>
            <a:chOff x="6242050" y="2508250"/>
            <a:chExt cx="1981200" cy="25146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6A8112-5CE3-1E4A-8640-9C67A82C6644}"/>
                </a:ext>
              </a:extLst>
            </p:cNvPr>
            <p:cNvGrpSpPr/>
            <p:nvPr/>
          </p:nvGrpSpPr>
          <p:grpSpPr>
            <a:xfrm>
              <a:off x="6394450" y="2508250"/>
              <a:ext cx="1828800" cy="2514600"/>
              <a:chOff x="6394450" y="2508250"/>
              <a:chExt cx="1828800" cy="2514600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DAFFFFCA-8FF9-3244-A73E-8AE9AA1A6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4450" y="4260850"/>
                <a:ext cx="0" cy="762000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639A3152-5FF4-1A49-8927-4335EA76B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6850" y="4260850"/>
                <a:ext cx="0" cy="762000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8DD3DB11-3E6B-AA46-9133-6EF4972504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8850" y="2508250"/>
                <a:ext cx="457200" cy="838200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53602C4-3A9F-9C47-A5A2-D6A0AA4941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70650" y="3346450"/>
                <a:ext cx="1295400" cy="838200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66FBB415-EDF3-004A-B897-DCB389DBE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9850" y="3346450"/>
                <a:ext cx="533400" cy="838200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7A8DCDC2-58B3-5547-AB98-019CA5C3EBEF}"/>
                  </a:ext>
                </a:extLst>
              </p:cNvPr>
              <p:cNvSpPr/>
              <p:nvPr/>
            </p:nvSpPr>
            <p:spPr>
              <a:xfrm>
                <a:off x="7537450" y="3117850"/>
                <a:ext cx="456353" cy="456353"/>
              </a:xfrm>
              <a:prstGeom prst="ellipse">
                <a:avLst/>
              </a:prstGeom>
              <a:solidFill>
                <a:srgbClr val="FFB6C2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defTabSz="9126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x</a:t>
                </a:r>
                <a:r>
                  <a:rPr kumimoji="0" lang="en-US" sz="1800" b="0" i="1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</a:t>
                </a:r>
                <a:endPara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4CF47ABB-5E49-BB45-A187-59D279A58071}"/>
                </a:ext>
              </a:extLst>
            </p:cNvPr>
            <p:cNvSpPr/>
            <p:nvPr/>
          </p:nvSpPr>
          <p:spPr>
            <a:xfrm>
              <a:off x="6242050" y="3955203"/>
              <a:ext cx="456353" cy="456353"/>
            </a:xfrm>
            <a:prstGeom prst="ellipse">
              <a:avLst/>
            </a:prstGeom>
            <a:solidFill>
              <a:srgbClr val="FFB6C2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61663DE2-75F1-4042-92D1-74CCA859A1BF}"/>
              </a:ext>
            </a:extLst>
          </p:cNvPr>
          <p:cNvSpPr txBox="1"/>
          <p:nvPr/>
        </p:nvSpPr>
        <p:spPr>
          <a:xfrm>
            <a:off x="6342410" y="5327650"/>
            <a:ext cx="2108269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Level skipping </a:t>
            </a:r>
          </a:p>
          <a:p>
            <a:r>
              <a:rPr lang="en-US">
                <a:sym typeface="Wingdings" pitchFamily="2" charset="2"/>
              </a:rPr>
              <a:t> </a:t>
            </a:r>
          </a:p>
          <a:p>
            <a:r>
              <a:rPr lang="en-US">
                <a:sym typeface="Wingdings" pitchFamily="2" charset="2"/>
              </a:rPr>
              <a:t>One leads to zero</a:t>
            </a:r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2FA33024-49C0-FF46-8608-AD3D4AD73F51}"/>
              </a:ext>
            </a:extLst>
          </p:cNvPr>
          <p:cNvSpPr/>
          <p:nvPr/>
        </p:nvSpPr>
        <p:spPr>
          <a:xfrm>
            <a:off x="4260850" y="2279650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23842E69-B22D-A748-B6FC-0E45AF184CD5}"/>
              </a:ext>
            </a:extLst>
          </p:cNvPr>
          <p:cNvSpPr/>
          <p:nvPr/>
        </p:nvSpPr>
        <p:spPr>
          <a:xfrm>
            <a:off x="5251450" y="3956897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258AA0BC-187E-1A40-B696-5CBAE9C92D9A}"/>
              </a:ext>
            </a:extLst>
          </p:cNvPr>
          <p:cNvSpPr/>
          <p:nvPr/>
        </p:nvSpPr>
        <p:spPr>
          <a:xfrm>
            <a:off x="7080250" y="2279650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B031FEAD-DA7B-5F4C-8A77-0DB47E60FBD4}"/>
              </a:ext>
            </a:extLst>
          </p:cNvPr>
          <p:cNvSpPr/>
          <p:nvPr/>
        </p:nvSpPr>
        <p:spPr>
          <a:xfrm>
            <a:off x="6242050" y="4794250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67E4D9C9-E3A1-C247-9E87-91C076D81619}"/>
              </a:ext>
            </a:extLst>
          </p:cNvPr>
          <p:cNvSpPr/>
          <p:nvPr/>
        </p:nvSpPr>
        <p:spPr>
          <a:xfrm>
            <a:off x="8070850" y="3956897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3255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AE6941-FA4A-5443-8F95-44DB8C3A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Interpretations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32F9192-721F-0A4D-94CF-2AE9F106E838}"/>
              </a:ext>
            </a:extLst>
          </p:cNvPr>
          <p:cNvCxnSpPr>
            <a:cxnSpLocks/>
          </p:cNvCxnSpPr>
          <p:nvPr/>
        </p:nvCxnSpPr>
        <p:spPr>
          <a:xfrm>
            <a:off x="1670050" y="2507403"/>
            <a:ext cx="990600" cy="16764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9DB6BCC-0547-7643-A8C1-8FBB4F8344D0}"/>
              </a:ext>
            </a:extLst>
          </p:cNvPr>
          <p:cNvCxnSpPr>
            <a:cxnSpLocks/>
          </p:cNvCxnSpPr>
          <p:nvPr/>
        </p:nvCxnSpPr>
        <p:spPr>
          <a:xfrm flipH="1">
            <a:off x="1136650" y="2508531"/>
            <a:ext cx="533998" cy="8370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CD8249E-6F96-5845-A735-ECF63ED20E14}"/>
              </a:ext>
            </a:extLst>
          </p:cNvPr>
          <p:cNvCxnSpPr>
            <a:cxnSpLocks/>
          </p:cNvCxnSpPr>
          <p:nvPr/>
        </p:nvCxnSpPr>
        <p:spPr>
          <a:xfrm flipH="1">
            <a:off x="831850" y="3345603"/>
            <a:ext cx="304800" cy="167640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75000"/>
                <a:lumOff val="25000"/>
              </a:schemeClr>
            </a:solidFill>
            <a:prstDash val="sysDash"/>
            <a:miter lim="800000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2DDA937-F7EB-9449-A34D-5A85CE47D169}"/>
              </a:ext>
            </a:extLst>
          </p:cNvPr>
          <p:cNvCxnSpPr>
            <a:cxnSpLocks/>
          </p:cNvCxnSpPr>
          <p:nvPr/>
        </p:nvCxnSpPr>
        <p:spPr>
          <a:xfrm flipH="1">
            <a:off x="831850" y="4183803"/>
            <a:ext cx="18288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0E733C7-69B8-EB44-9EF4-B1F592DB01B5}"/>
              </a:ext>
            </a:extLst>
          </p:cNvPr>
          <p:cNvCxnSpPr>
            <a:cxnSpLocks/>
          </p:cNvCxnSpPr>
          <p:nvPr/>
        </p:nvCxnSpPr>
        <p:spPr>
          <a:xfrm>
            <a:off x="2660650" y="4183803"/>
            <a:ext cx="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ED56380-456D-8941-B66F-DABDA9FE93CC}"/>
              </a:ext>
            </a:extLst>
          </p:cNvPr>
          <p:cNvCxnSpPr>
            <a:cxnSpLocks/>
          </p:cNvCxnSpPr>
          <p:nvPr/>
        </p:nvCxnSpPr>
        <p:spPr>
          <a:xfrm>
            <a:off x="1136650" y="3345603"/>
            <a:ext cx="1524000" cy="1676400"/>
          </a:xfrm>
          <a:prstGeom prst="line">
            <a:avLst/>
          </a:prstGeom>
          <a:noFill/>
          <a:ln w="381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347B2C7A-11A2-6841-879D-6B6F4C74686E}"/>
              </a:ext>
            </a:extLst>
          </p:cNvPr>
          <p:cNvSpPr/>
          <p:nvPr/>
        </p:nvSpPr>
        <p:spPr>
          <a:xfrm>
            <a:off x="1441450" y="2278803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95758FD-0A12-834D-9E92-574305763D75}"/>
              </a:ext>
            </a:extLst>
          </p:cNvPr>
          <p:cNvSpPr/>
          <p:nvPr/>
        </p:nvSpPr>
        <p:spPr>
          <a:xfrm>
            <a:off x="2432050" y="4793403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D86606D-50D6-8349-A1F8-8999012CDC69}"/>
              </a:ext>
            </a:extLst>
          </p:cNvPr>
          <p:cNvSpPr/>
          <p:nvPr/>
        </p:nvSpPr>
        <p:spPr>
          <a:xfrm>
            <a:off x="603250" y="4793403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D7E5FD1-C3A4-1A4B-A456-A13247C39C45}"/>
              </a:ext>
            </a:extLst>
          </p:cNvPr>
          <p:cNvSpPr/>
          <p:nvPr/>
        </p:nvSpPr>
        <p:spPr>
          <a:xfrm>
            <a:off x="908050" y="3117003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B0BD279-895B-2C4A-AEEB-65EC9D82646F}"/>
              </a:ext>
            </a:extLst>
          </p:cNvPr>
          <p:cNvSpPr/>
          <p:nvPr/>
        </p:nvSpPr>
        <p:spPr>
          <a:xfrm>
            <a:off x="2432050" y="3956050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D232BF0-1B84-8545-8014-B665F4B06E7E}"/>
              </a:ext>
            </a:extLst>
          </p:cNvPr>
          <p:cNvCxnSpPr>
            <a:cxnSpLocks/>
          </p:cNvCxnSpPr>
          <p:nvPr/>
        </p:nvCxnSpPr>
        <p:spPr>
          <a:xfrm>
            <a:off x="4489450" y="2508250"/>
            <a:ext cx="4572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836644E-7FED-B549-AEB3-FAF1D949402C}"/>
              </a:ext>
            </a:extLst>
          </p:cNvPr>
          <p:cNvCxnSpPr>
            <a:cxnSpLocks/>
          </p:cNvCxnSpPr>
          <p:nvPr/>
        </p:nvCxnSpPr>
        <p:spPr>
          <a:xfrm flipH="1">
            <a:off x="3956050" y="2509378"/>
            <a:ext cx="533998" cy="8370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1EA2148-5632-6242-9841-99373554B0BA}"/>
              </a:ext>
            </a:extLst>
          </p:cNvPr>
          <p:cNvCxnSpPr>
            <a:cxnSpLocks/>
          </p:cNvCxnSpPr>
          <p:nvPr/>
        </p:nvCxnSpPr>
        <p:spPr>
          <a:xfrm flipH="1">
            <a:off x="3651250" y="4184650"/>
            <a:ext cx="18288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CC06FA5-7EB0-8E47-A234-49658667B790}"/>
              </a:ext>
            </a:extLst>
          </p:cNvPr>
          <p:cNvCxnSpPr>
            <a:cxnSpLocks/>
          </p:cNvCxnSpPr>
          <p:nvPr/>
        </p:nvCxnSpPr>
        <p:spPr>
          <a:xfrm>
            <a:off x="5480050" y="4184650"/>
            <a:ext cx="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CE56B010-57D4-4345-8874-F96BA9A4E632}"/>
              </a:ext>
            </a:extLst>
          </p:cNvPr>
          <p:cNvSpPr/>
          <p:nvPr/>
        </p:nvSpPr>
        <p:spPr>
          <a:xfrm>
            <a:off x="4260850" y="2279650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E84D696-0F15-B643-B3CB-77533F094404}"/>
              </a:ext>
            </a:extLst>
          </p:cNvPr>
          <p:cNvCxnSpPr>
            <a:cxnSpLocks/>
          </p:cNvCxnSpPr>
          <p:nvPr/>
        </p:nvCxnSpPr>
        <p:spPr>
          <a:xfrm>
            <a:off x="5022850" y="3346450"/>
            <a:ext cx="5334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4ABE601-8CE6-B64D-B1D8-17AEB57C5C38}"/>
              </a:ext>
            </a:extLst>
          </p:cNvPr>
          <p:cNvCxnSpPr>
            <a:cxnSpLocks/>
          </p:cNvCxnSpPr>
          <p:nvPr/>
        </p:nvCxnSpPr>
        <p:spPr>
          <a:xfrm>
            <a:off x="4870450" y="3346450"/>
            <a:ext cx="5334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sp>
        <p:nvSpPr>
          <p:cNvPr id="142" name="Oval 141">
            <a:extLst>
              <a:ext uri="{FF2B5EF4-FFF2-40B4-BE49-F238E27FC236}">
                <a16:creationId xmlns:a16="http://schemas.microsoft.com/office/drawing/2014/main" id="{5C8F8B82-75F6-6945-B906-018B1BB25CC7}"/>
              </a:ext>
            </a:extLst>
          </p:cNvPr>
          <p:cNvSpPr/>
          <p:nvPr/>
        </p:nvSpPr>
        <p:spPr>
          <a:xfrm>
            <a:off x="5251450" y="3956897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ABEC838-8419-9044-94D5-EA4F6E4E496A}"/>
              </a:ext>
            </a:extLst>
          </p:cNvPr>
          <p:cNvSpPr/>
          <p:nvPr/>
        </p:nvSpPr>
        <p:spPr>
          <a:xfrm>
            <a:off x="4718050" y="3117850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E5EE63-E6E1-FB45-8681-51D199971621}"/>
              </a:ext>
            </a:extLst>
          </p:cNvPr>
          <p:cNvGrpSpPr/>
          <p:nvPr/>
        </p:nvGrpSpPr>
        <p:grpSpPr>
          <a:xfrm>
            <a:off x="3956050" y="3346450"/>
            <a:ext cx="1600200" cy="1676400"/>
            <a:chOff x="3956050" y="3346450"/>
            <a:chExt cx="1600200" cy="1676400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4F344C1-2163-6E45-B8BC-F88633E53A08}"/>
                </a:ext>
              </a:extLst>
            </p:cNvPr>
            <p:cNvCxnSpPr>
              <a:cxnSpLocks/>
            </p:cNvCxnSpPr>
            <p:nvPr/>
          </p:nvCxnSpPr>
          <p:spPr>
            <a:xfrm>
              <a:off x="3956050" y="3346450"/>
              <a:ext cx="685800" cy="837353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1A930C8-64F9-6943-A4C9-DA611DCA3160}"/>
                </a:ext>
              </a:extLst>
            </p:cNvPr>
            <p:cNvCxnSpPr>
              <a:cxnSpLocks/>
            </p:cNvCxnSpPr>
            <p:nvPr/>
          </p:nvCxnSpPr>
          <p:spPr>
            <a:xfrm>
              <a:off x="4565650" y="4183803"/>
              <a:ext cx="838200" cy="83904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ED33FC6-79E0-4644-8D68-AA4946694297}"/>
                </a:ext>
              </a:extLst>
            </p:cNvPr>
            <p:cNvCxnSpPr>
              <a:cxnSpLocks/>
            </p:cNvCxnSpPr>
            <p:nvPr/>
          </p:nvCxnSpPr>
          <p:spPr>
            <a:xfrm>
              <a:off x="4718050" y="4183803"/>
              <a:ext cx="838200" cy="83904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D50CD-6C73-974A-AB0B-F99D730AF71F}"/>
                </a:ext>
              </a:extLst>
            </p:cNvPr>
            <p:cNvSpPr/>
            <p:nvPr/>
          </p:nvSpPr>
          <p:spPr>
            <a:xfrm>
              <a:off x="4413250" y="3955203"/>
              <a:ext cx="456353" cy="456353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127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175F419-642A-DB4A-9F36-3537A6C5447A}"/>
              </a:ext>
            </a:extLst>
          </p:cNvPr>
          <p:cNvGrpSpPr/>
          <p:nvPr/>
        </p:nvGrpSpPr>
        <p:grpSpPr>
          <a:xfrm>
            <a:off x="3422650" y="3346450"/>
            <a:ext cx="533400" cy="1676400"/>
            <a:chOff x="3422650" y="3346450"/>
            <a:chExt cx="533400" cy="167640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63D7AEB-9D12-8444-8A15-4B6736AB2C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51250" y="3346450"/>
              <a:ext cx="304800" cy="837353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273153D-5EA8-F146-8710-2C4AAB7D9D29}"/>
                </a:ext>
              </a:extLst>
            </p:cNvPr>
            <p:cNvCxnSpPr>
              <a:cxnSpLocks/>
            </p:cNvCxnSpPr>
            <p:nvPr/>
          </p:nvCxnSpPr>
          <p:spPr>
            <a:xfrm>
              <a:off x="3575050" y="4260850"/>
              <a:ext cx="0" cy="762000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5942FB6-9F0A-4D44-A1E9-D75C62CB5CC3}"/>
                </a:ext>
              </a:extLst>
            </p:cNvPr>
            <p:cNvCxnSpPr>
              <a:cxnSpLocks/>
            </p:cNvCxnSpPr>
            <p:nvPr/>
          </p:nvCxnSpPr>
          <p:spPr>
            <a:xfrm>
              <a:off x="3727450" y="4260850"/>
              <a:ext cx="0" cy="762000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F96FEE10-1445-5048-9065-7DEC45589B71}"/>
                </a:ext>
              </a:extLst>
            </p:cNvPr>
            <p:cNvSpPr/>
            <p:nvPr/>
          </p:nvSpPr>
          <p:spPr>
            <a:xfrm>
              <a:off x="3422650" y="3955203"/>
              <a:ext cx="456353" cy="456353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710E520-AEC9-1A46-B7D5-BB80AC3DDBEB}"/>
              </a:ext>
            </a:extLst>
          </p:cNvPr>
          <p:cNvCxnSpPr>
            <a:cxnSpLocks/>
          </p:cNvCxnSpPr>
          <p:nvPr/>
        </p:nvCxnSpPr>
        <p:spPr>
          <a:xfrm>
            <a:off x="7308850" y="2507403"/>
            <a:ext cx="4572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83BB1D3-44FA-804A-8AB8-B13FDC3019D9}"/>
              </a:ext>
            </a:extLst>
          </p:cNvPr>
          <p:cNvCxnSpPr>
            <a:cxnSpLocks/>
          </p:cNvCxnSpPr>
          <p:nvPr/>
        </p:nvCxnSpPr>
        <p:spPr>
          <a:xfrm flipH="1">
            <a:off x="6775450" y="2508531"/>
            <a:ext cx="533998" cy="8370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2589045-9A3B-BD46-826B-1F01BA61FD95}"/>
              </a:ext>
            </a:extLst>
          </p:cNvPr>
          <p:cNvCxnSpPr>
            <a:cxnSpLocks/>
          </p:cNvCxnSpPr>
          <p:nvPr/>
        </p:nvCxnSpPr>
        <p:spPr>
          <a:xfrm flipH="1">
            <a:off x="6470650" y="4183803"/>
            <a:ext cx="18288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FAD2B4B-2A39-9C49-B0A7-ECB4CC8FFD54}"/>
              </a:ext>
            </a:extLst>
          </p:cNvPr>
          <p:cNvCxnSpPr>
            <a:cxnSpLocks/>
          </p:cNvCxnSpPr>
          <p:nvPr/>
        </p:nvCxnSpPr>
        <p:spPr>
          <a:xfrm>
            <a:off x="8299450" y="4183803"/>
            <a:ext cx="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BA1F4301-EA2A-9448-AEED-F4685DD30750}"/>
              </a:ext>
            </a:extLst>
          </p:cNvPr>
          <p:cNvSpPr/>
          <p:nvPr/>
        </p:nvSpPr>
        <p:spPr>
          <a:xfrm>
            <a:off x="7080250" y="2278803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E56DF42-0A8A-B44D-ACBF-A98058D90EB9}"/>
              </a:ext>
            </a:extLst>
          </p:cNvPr>
          <p:cNvCxnSpPr>
            <a:cxnSpLocks/>
          </p:cNvCxnSpPr>
          <p:nvPr/>
        </p:nvCxnSpPr>
        <p:spPr>
          <a:xfrm flipH="1">
            <a:off x="6470650" y="3345603"/>
            <a:ext cx="12954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0EA9E70-857A-9845-AAFF-3AC552ED34BE}"/>
              </a:ext>
            </a:extLst>
          </p:cNvPr>
          <p:cNvCxnSpPr>
            <a:cxnSpLocks/>
          </p:cNvCxnSpPr>
          <p:nvPr/>
        </p:nvCxnSpPr>
        <p:spPr>
          <a:xfrm>
            <a:off x="7689850" y="3345603"/>
            <a:ext cx="533400" cy="838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ysDash"/>
            <a:miter lim="800000"/>
          </a:ln>
          <a:effectLst/>
        </p:spPr>
      </p:cxnSp>
      <p:sp>
        <p:nvSpPr>
          <p:cNvPr id="163" name="Oval 162">
            <a:extLst>
              <a:ext uri="{FF2B5EF4-FFF2-40B4-BE49-F238E27FC236}">
                <a16:creationId xmlns:a16="http://schemas.microsoft.com/office/drawing/2014/main" id="{D87595B5-4BCF-3544-AA09-653B2CDE3448}"/>
              </a:ext>
            </a:extLst>
          </p:cNvPr>
          <p:cNvSpPr/>
          <p:nvPr/>
        </p:nvSpPr>
        <p:spPr>
          <a:xfrm>
            <a:off x="8070850" y="3956050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D9C1A58C-C22D-A444-B1EE-61FB1FB46FDC}"/>
              </a:ext>
            </a:extLst>
          </p:cNvPr>
          <p:cNvSpPr/>
          <p:nvPr/>
        </p:nvSpPr>
        <p:spPr>
          <a:xfrm>
            <a:off x="7537450" y="3117003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68F69C-F000-ED4A-AE47-FB57CC235B1D}"/>
              </a:ext>
            </a:extLst>
          </p:cNvPr>
          <p:cNvGrpSpPr/>
          <p:nvPr/>
        </p:nvGrpSpPr>
        <p:grpSpPr>
          <a:xfrm>
            <a:off x="6470650" y="3345603"/>
            <a:ext cx="1828800" cy="1676400"/>
            <a:chOff x="6470650" y="3345603"/>
            <a:chExt cx="1828800" cy="1676400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AFC35A7-CF89-B34F-BA23-DE9A23010C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0650" y="4183803"/>
              <a:ext cx="990600" cy="83820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11C6285-49BB-C64B-BDBF-6CA696354542}"/>
                </a:ext>
              </a:extLst>
            </p:cNvPr>
            <p:cNvCxnSpPr>
              <a:cxnSpLocks/>
            </p:cNvCxnSpPr>
            <p:nvPr/>
          </p:nvCxnSpPr>
          <p:spPr>
            <a:xfrm>
              <a:off x="6775450" y="3345603"/>
              <a:ext cx="685800" cy="837353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3BDABDD-75CC-F44A-9691-BD9CDF2FEF84}"/>
                </a:ext>
              </a:extLst>
            </p:cNvPr>
            <p:cNvCxnSpPr>
              <a:cxnSpLocks/>
            </p:cNvCxnSpPr>
            <p:nvPr/>
          </p:nvCxnSpPr>
          <p:spPr>
            <a:xfrm>
              <a:off x="7461250" y="4183803"/>
              <a:ext cx="838200" cy="83820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ysDash"/>
              <a:miter lim="800000"/>
            </a:ln>
            <a:effectLst/>
          </p:spPr>
        </p:cxn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F5781F3F-74DF-0B42-B648-F7E272AE5965}"/>
                </a:ext>
              </a:extLst>
            </p:cNvPr>
            <p:cNvSpPr/>
            <p:nvPr/>
          </p:nvSpPr>
          <p:spPr>
            <a:xfrm>
              <a:off x="7232650" y="3954356"/>
              <a:ext cx="456353" cy="456353"/>
            </a:xfrm>
            <a:prstGeom prst="ellipse">
              <a:avLst/>
            </a:prstGeom>
            <a:solidFill>
              <a:schemeClr val="accent4">
                <a:lumMod val="10000"/>
                <a:lumOff val="90000"/>
              </a:schemeClr>
            </a:solidFill>
            <a:ln w="127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17231E7-767E-D14C-B608-F1F49AAA26B1}"/>
              </a:ext>
            </a:extLst>
          </p:cNvPr>
          <p:cNvGrpSpPr/>
          <p:nvPr/>
        </p:nvGrpSpPr>
        <p:grpSpPr>
          <a:xfrm>
            <a:off x="6242050" y="3345603"/>
            <a:ext cx="533400" cy="1676400"/>
            <a:chOff x="6242050" y="3345603"/>
            <a:chExt cx="533400" cy="1676400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99830C9-3490-3D43-9069-D62BA1F436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0650" y="3345603"/>
              <a:ext cx="304800" cy="837353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D75CBCA-A90F-4C4B-B7F8-6BE8445FFAA1}"/>
                </a:ext>
              </a:extLst>
            </p:cNvPr>
            <p:cNvCxnSpPr>
              <a:cxnSpLocks/>
            </p:cNvCxnSpPr>
            <p:nvPr/>
          </p:nvCxnSpPr>
          <p:spPr>
            <a:xfrm>
              <a:off x="6394450" y="4260003"/>
              <a:ext cx="0" cy="762000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AFB6FE6-3FF1-524D-ADD3-856F3E93F25A}"/>
                </a:ext>
              </a:extLst>
            </p:cNvPr>
            <p:cNvCxnSpPr>
              <a:cxnSpLocks/>
            </p:cNvCxnSpPr>
            <p:nvPr/>
          </p:nvCxnSpPr>
          <p:spPr>
            <a:xfrm>
              <a:off x="6546850" y="4260003"/>
              <a:ext cx="0" cy="762000"/>
            </a:xfrm>
            <a:prstGeom prst="line">
              <a:avLst/>
            </a:prstGeom>
            <a:noFill/>
            <a:ln w="381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DDF53B72-95AC-854E-B56C-A13C4EB02FF6}"/>
                </a:ext>
              </a:extLst>
            </p:cNvPr>
            <p:cNvSpPr/>
            <p:nvPr/>
          </p:nvSpPr>
          <p:spPr>
            <a:xfrm>
              <a:off x="6242050" y="3954356"/>
              <a:ext cx="456353" cy="456353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C79C26E9-1243-004B-8B3D-7585E7431A29}"/>
              </a:ext>
            </a:extLst>
          </p:cNvPr>
          <p:cNvSpPr txBox="1"/>
          <p:nvPr/>
        </p:nvSpPr>
        <p:spPr>
          <a:xfrm>
            <a:off x="665081" y="1822450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Reduced Form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30CECED-1AC0-A04E-9B43-A9B7ABDDBAB3}"/>
              </a:ext>
            </a:extLst>
          </p:cNvPr>
          <p:cNvSpPr txBox="1"/>
          <p:nvPr/>
        </p:nvSpPr>
        <p:spPr>
          <a:xfrm>
            <a:off x="3243232" y="182245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BDD Interpretation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B6D5049-1F55-9C49-A15D-49AD12F1E2B5}"/>
              </a:ext>
            </a:extLst>
          </p:cNvPr>
          <p:cNvSpPr txBox="1"/>
          <p:nvPr/>
        </p:nvSpPr>
        <p:spPr>
          <a:xfrm>
            <a:off x="6128778" y="1822450"/>
            <a:ext cx="243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ZDD Interpretation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E8BA14F-ECC7-8B4B-BA3F-3B14C5ED33FE}"/>
              </a:ext>
            </a:extLst>
          </p:cNvPr>
          <p:cNvSpPr txBox="1"/>
          <p:nvPr/>
        </p:nvSpPr>
        <p:spPr>
          <a:xfrm>
            <a:off x="3651250" y="5327650"/>
            <a:ext cx="1851789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Level skipping </a:t>
            </a:r>
          </a:p>
          <a:p>
            <a:r>
              <a:rPr lang="en-US">
                <a:sym typeface="Wingdings" pitchFamily="2" charset="2"/>
              </a:rPr>
              <a:t> </a:t>
            </a:r>
          </a:p>
          <a:p>
            <a:r>
              <a:rPr lang="en-US">
                <a:sym typeface="Wingdings" pitchFamily="2" charset="2"/>
              </a:rPr>
              <a:t>Don’t care</a:t>
            </a:r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4B32589-A420-0847-B9FD-96A82AFC3D98}"/>
              </a:ext>
            </a:extLst>
          </p:cNvPr>
          <p:cNvSpPr txBox="1"/>
          <p:nvPr/>
        </p:nvSpPr>
        <p:spPr>
          <a:xfrm>
            <a:off x="6342410" y="5327650"/>
            <a:ext cx="2108269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Level skipping </a:t>
            </a:r>
          </a:p>
          <a:p>
            <a:r>
              <a:rPr lang="en-US">
                <a:sym typeface="Wingdings" pitchFamily="2" charset="2"/>
              </a:rPr>
              <a:t> </a:t>
            </a:r>
          </a:p>
          <a:p>
            <a:r>
              <a:rPr lang="en-US">
                <a:sym typeface="Wingdings" pitchFamily="2" charset="2"/>
              </a:rPr>
              <a:t>One leads to zero</a:t>
            </a:r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5D571E1-48C1-0B4C-8022-820E5590A125}"/>
              </a:ext>
            </a:extLst>
          </p:cNvPr>
          <p:cNvSpPr/>
          <p:nvPr/>
        </p:nvSpPr>
        <p:spPr>
          <a:xfrm>
            <a:off x="3727450" y="3117850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20E072C-D181-8746-8699-004CD417F14B}"/>
              </a:ext>
            </a:extLst>
          </p:cNvPr>
          <p:cNvSpPr/>
          <p:nvPr/>
        </p:nvSpPr>
        <p:spPr>
          <a:xfrm>
            <a:off x="3422650" y="4794250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6B26423-F55E-B142-AEC9-1B889FA90FD9}"/>
              </a:ext>
            </a:extLst>
          </p:cNvPr>
          <p:cNvSpPr/>
          <p:nvPr/>
        </p:nvSpPr>
        <p:spPr>
          <a:xfrm>
            <a:off x="5251450" y="4794250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07BBA55A-F0C2-4F42-821B-56D5699C9E4D}"/>
              </a:ext>
            </a:extLst>
          </p:cNvPr>
          <p:cNvSpPr/>
          <p:nvPr/>
        </p:nvSpPr>
        <p:spPr>
          <a:xfrm>
            <a:off x="6546850" y="3117003"/>
            <a:ext cx="456353" cy="456353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sz="1800" b="0" i="1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3C80C46-3069-7B43-9B14-BB72689E382A}"/>
              </a:ext>
            </a:extLst>
          </p:cNvPr>
          <p:cNvSpPr/>
          <p:nvPr/>
        </p:nvSpPr>
        <p:spPr>
          <a:xfrm>
            <a:off x="8070850" y="4793403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517D421-0B91-0141-ADEC-290D4FD639A8}"/>
              </a:ext>
            </a:extLst>
          </p:cNvPr>
          <p:cNvSpPr/>
          <p:nvPr/>
        </p:nvSpPr>
        <p:spPr>
          <a:xfrm>
            <a:off x="6242050" y="4793403"/>
            <a:ext cx="456353" cy="45635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2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1797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42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1B16-DC36-274C-AA37-88D83D41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Variable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7B727-2DE7-034D-BA2A-E51D8E4E5B37}"/>
              </a:ext>
            </a:extLst>
          </p:cNvPr>
          <p:cNvSpPr txBox="1"/>
          <p:nvPr/>
        </p:nvSpPr>
        <p:spPr>
          <a:xfrm>
            <a:off x="2306858" y="1136650"/>
            <a:ext cx="451758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f</a:t>
            </a:r>
            <a:r>
              <a:rPr lang="en-US" sz="3200" dirty="0"/>
              <a:t>(</a:t>
            </a:r>
            <a:r>
              <a:rPr lang="en-US" sz="3200" i="1" dirty="0"/>
              <a:t>x</a:t>
            </a:r>
            <a:r>
              <a:rPr lang="en-US" sz="3200" baseline="-25000" dirty="0"/>
              <a:t>1</a:t>
            </a:r>
            <a:r>
              <a:rPr lang="en-US" sz="3200" dirty="0"/>
              <a:t>, </a:t>
            </a:r>
            <a:r>
              <a:rPr lang="en-US" sz="3200" i="1" dirty="0"/>
              <a:t>x</a:t>
            </a:r>
            <a:r>
              <a:rPr lang="en-US" sz="3200" i="1" baseline="-25000" dirty="0"/>
              <a:t>2</a:t>
            </a:r>
            <a:r>
              <a:rPr lang="en-US" sz="3200" dirty="0"/>
              <a:t>,</a:t>
            </a:r>
            <a:r>
              <a:rPr lang="en-US" sz="3200" i="1" dirty="0"/>
              <a:t> x</a:t>
            </a:r>
            <a:r>
              <a:rPr lang="en-US" sz="3200" i="1" baseline="-25000" dirty="0"/>
              <a:t>3</a:t>
            </a:r>
            <a:r>
              <a:rPr lang="en-US" sz="3200" dirty="0"/>
              <a:t>,</a:t>
            </a:r>
            <a:r>
              <a:rPr lang="en-US" sz="3200" i="1" dirty="0"/>
              <a:t> x</a:t>
            </a:r>
            <a:r>
              <a:rPr lang="en-US" sz="3200" i="1" baseline="-25000" dirty="0"/>
              <a:t>4</a:t>
            </a:r>
            <a:r>
              <a:rPr lang="en-US" sz="3200" dirty="0"/>
              <a:t>,</a:t>
            </a:r>
            <a:r>
              <a:rPr lang="en-US" sz="3200" i="1" dirty="0"/>
              <a:t> x</a:t>
            </a:r>
            <a:r>
              <a:rPr lang="en-US" sz="3200" i="1" baseline="-25000" dirty="0"/>
              <a:t>5</a:t>
            </a:r>
            <a:r>
              <a:rPr lang="en-US" sz="3200" dirty="0"/>
              <a:t>) = </a:t>
            </a:r>
            <a:r>
              <a:rPr lang="en-US" sz="3200" i="1" dirty="0"/>
              <a:t>x</a:t>
            </a:r>
            <a:r>
              <a:rPr lang="en-US" sz="3200" baseline="-25000" dirty="0"/>
              <a:t>3</a:t>
            </a: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D23AC-47AD-974F-89A2-FEAF278BE972}"/>
              </a:ext>
            </a:extLst>
          </p:cNvPr>
          <p:cNvSpPr txBox="1"/>
          <p:nvPr/>
        </p:nvSpPr>
        <p:spPr>
          <a:xfrm>
            <a:off x="1670050" y="2889250"/>
            <a:ext cx="16979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BDD: 3 nodes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AA8DB-7534-694F-8770-CDF98627FB54}"/>
              </a:ext>
            </a:extLst>
          </p:cNvPr>
          <p:cNvSpPr txBox="1"/>
          <p:nvPr/>
        </p:nvSpPr>
        <p:spPr>
          <a:xfrm>
            <a:off x="4784119" y="3422650"/>
            <a:ext cx="207620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ZDD: </a:t>
            </a:r>
            <a:r>
              <a:rPr lang="en-US" i="1"/>
              <a:t>n</a:t>
            </a:r>
            <a:r>
              <a:rPr lang="en-US"/>
              <a:t> + 2 nodes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E363F5-B803-BC42-827F-515D72AD1E3A}"/>
              </a:ext>
            </a:extLst>
          </p:cNvPr>
          <p:cNvGrpSpPr/>
          <p:nvPr/>
        </p:nvGrpSpPr>
        <p:grpSpPr>
          <a:xfrm>
            <a:off x="6470650" y="1365250"/>
            <a:ext cx="1524000" cy="4875953"/>
            <a:chOff x="2508250" y="374650"/>
            <a:chExt cx="1524000" cy="487595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A43A33-6F0E-AE4C-B8EC-20381FC78F2F}"/>
                </a:ext>
              </a:extLst>
            </p:cNvPr>
            <p:cNvCxnSpPr>
              <a:cxnSpLocks/>
            </p:cNvCxnSpPr>
            <p:nvPr/>
          </p:nvCxnSpPr>
          <p:spPr>
            <a:xfrm>
              <a:off x="3270250" y="374650"/>
              <a:ext cx="0" cy="457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1146E2-8A43-A544-A419-3189D79378EA}"/>
                </a:ext>
              </a:extLst>
            </p:cNvPr>
            <p:cNvCxnSpPr>
              <a:cxnSpLocks/>
            </p:cNvCxnSpPr>
            <p:nvPr/>
          </p:nvCxnSpPr>
          <p:spPr>
            <a:xfrm>
              <a:off x="3346450" y="831850"/>
              <a:ext cx="0" cy="1676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1BF996B-EA28-4A4A-B67B-FE5BA1E317DF}"/>
                </a:ext>
              </a:extLst>
            </p:cNvPr>
            <p:cNvCxnSpPr>
              <a:cxnSpLocks/>
            </p:cNvCxnSpPr>
            <p:nvPr/>
          </p:nvCxnSpPr>
          <p:spPr>
            <a:xfrm>
              <a:off x="3194050" y="831850"/>
              <a:ext cx="0" cy="1752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01BEC0-B5F6-214D-8823-6BE0E8035558}"/>
                </a:ext>
              </a:extLst>
            </p:cNvPr>
            <p:cNvSpPr/>
            <p:nvPr/>
          </p:nvSpPr>
          <p:spPr>
            <a:xfrm>
              <a:off x="3041650" y="6032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1D08FF-0C21-5248-B0CA-BAC0817D57DC}"/>
                </a:ext>
              </a:extLst>
            </p:cNvPr>
            <p:cNvSpPr/>
            <p:nvPr/>
          </p:nvSpPr>
          <p:spPr>
            <a:xfrm>
              <a:off x="3041650" y="14414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14BDFB-5B5A-104E-97CD-E893E74654DE}"/>
                </a:ext>
              </a:extLst>
            </p:cNvPr>
            <p:cNvCxnSpPr>
              <a:cxnSpLocks/>
            </p:cNvCxnSpPr>
            <p:nvPr/>
          </p:nvCxnSpPr>
          <p:spPr>
            <a:xfrm>
              <a:off x="3727450" y="3346450"/>
              <a:ext cx="0" cy="1752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2B240A9-E722-5B4E-A6C5-C02428D885F9}"/>
                </a:ext>
              </a:extLst>
            </p:cNvPr>
            <p:cNvCxnSpPr>
              <a:cxnSpLocks/>
            </p:cNvCxnSpPr>
            <p:nvPr/>
          </p:nvCxnSpPr>
          <p:spPr>
            <a:xfrm>
              <a:off x="3270250" y="2508250"/>
              <a:ext cx="53340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F255F3-39B9-6445-A564-AAF6323FE4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6850" y="2508250"/>
              <a:ext cx="533400" cy="2514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0FA7ED-27EB-884E-B292-E5DD9831F016}"/>
                </a:ext>
              </a:extLst>
            </p:cNvPr>
            <p:cNvSpPr/>
            <p:nvPr/>
          </p:nvSpPr>
          <p:spPr>
            <a:xfrm>
              <a:off x="2508250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94034A2-085A-0E4C-BF08-1EB0FA106BF7}"/>
                </a:ext>
              </a:extLst>
            </p:cNvPr>
            <p:cNvSpPr/>
            <p:nvPr/>
          </p:nvSpPr>
          <p:spPr>
            <a:xfrm>
              <a:off x="3041650" y="22796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5F2B64-5B34-5F4D-A942-9952F73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879850" y="3346450"/>
              <a:ext cx="0" cy="1676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9BA533C-D773-454E-AB85-92332026EC5A}"/>
                </a:ext>
              </a:extLst>
            </p:cNvPr>
            <p:cNvSpPr/>
            <p:nvPr/>
          </p:nvSpPr>
          <p:spPr>
            <a:xfrm>
              <a:off x="3575897" y="3957744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5E0ABB-9A36-A142-803B-B531BE732171}"/>
                </a:ext>
              </a:extLst>
            </p:cNvPr>
            <p:cNvSpPr/>
            <p:nvPr/>
          </p:nvSpPr>
          <p:spPr>
            <a:xfrm>
              <a:off x="3575897" y="3118697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5AEBF5-7861-B647-B02E-A50F30C933F4}"/>
                </a:ext>
              </a:extLst>
            </p:cNvPr>
            <p:cNvSpPr/>
            <p:nvPr/>
          </p:nvSpPr>
          <p:spPr>
            <a:xfrm>
              <a:off x="3575897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83E749-5CC4-3F4A-B084-F739F6757CE3}"/>
              </a:ext>
            </a:extLst>
          </p:cNvPr>
          <p:cNvGrpSpPr/>
          <p:nvPr/>
        </p:nvGrpSpPr>
        <p:grpSpPr>
          <a:xfrm>
            <a:off x="679450" y="1365250"/>
            <a:ext cx="1524000" cy="4875953"/>
            <a:chOff x="755650" y="374650"/>
            <a:chExt cx="1524000" cy="487595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37D50F5-0E6D-B84A-84A4-F23707B8A4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250" y="2508250"/>
              <a:ext cx="533400" cy="2514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C7F36F-456B-8D4E-A950-A6CC6623E54E}"/>
                </a:ext>
              </a:extLst>
            </p:cNvPr>
            <p:cNvSpPr/>
            <p:nvPr/>
          </p:nvSpPr>
          <p:spPr>
            <a:xfrm>
              <a:off x="755650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1782E46-0399-BF49-B8D1-8DC491C955A6}"/>
                </a:ext>
              </a:extLst>
            </p:cNvPr>
            <p:cNvCxnSpPr>
              <a:cxnSpLocks/>
            </p:cNvCxnSpPr>
            <p:nvPr/>
          </p:nvCxnSpPr>
          <p:spPr>
            <a:xfrm>
              <a:off x="1517650" y="2508250"/>
              <a:ext cx="533400" cy="2514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49E969-C1C1-214A-AFA8-7BC5D12B6FB3}"/>
                </a:ext>
              </a:extLst>
            </p:cNvPr>
            <p:cNvSpPr/>
            <p:nvPr/>
          </p:nvSpPr>
          <p:spPr>
            <a:xfrm>
              <a:off x="1823297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AFDCDF1-50B2-C14B-B782-09138859AB73}"/>
                </a:ext>
              </a:extLst>
            </p:cNvPr>
            <p:cNvCxnSpPr>
              <a:cxnSpLocks/>
            </p:cNvCxnSpPr>
            <p:nvPr/>
          </p:nvCxnSpPr>
          <p:spPr>
            <a:xfrm>
              <a:off x="1517650" y="374650"/>
              <a:ext cx="0" cy="22098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CFE68E-BB62-C84E-94DF-C9A0EB5370FF}"/>
                </a:ext>
              </a:extLst>
            </p:cNvPr>
            <p:cNvSpPr/>
            <p:nvPr/>
          </p:nvSpPr>
          <p:spPr>
            <a:xfrm>
              <a:off x="1289050" y="22796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6192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1B16-DC36-274C-AA37-88D83D41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Minterm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D23AC-47AD-974F-89A2-FEAF278BE972}"/>
              </a:ext>
            </a:extLst>
          </p:cNvPr>
          <p:cNvSpPr txBox="1"/>
          <p:nvPr/>
        </p:nvSpPr>
        <p:spPr>
          <a:xfrm>
            <a:off x="2508250" y="3651250"/>
            <a:ext cx="21018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BDD: </a:t>
            </a:r>
            <a:r>
              <a:rPr lang="en-US" i="1"/>
              <a:t>n</a:t>
            </a:r>
            <a:r>
              <a:rPr lang="en-US"/>
              <a:t> + 2 nodes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AA8DB-7534-694F-8770-CDF98627FB54}"/>
              </a:ext>
            </a:extLst>
          </p:cNvPr>
          <p:cNvSpPr txBox="1"/>
          <p:nvPr/>
        </p:nvSpPr>
        <p:spPr>
          <a:xfrm>
            <a:off x="5784850" y="3041650"/>
            <a:ext cx="206607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ZDD: </a:t>
            </a:r>
            <a:r>
              <a:rPr lang="en-US" i="1"/>
              <a:t>p</a:t>
            </a:r>
            <a:r>
              <a:rPr lang="en-US"/>
              <a:t> + 2 nodes</a:t>
            </a:r>
          </a:p>
          <a:p>
            <a:pPr algn="l"/>
            <a:endParaRPr lang="en-US"/>
          </a:p>
          <a:p>
            <a:pPr algn="l"/>
            <a:r>
              <a:rPr lang="en-US" i="1"/>
              <a:t>p</a:t>
            </a:r>
            <a:r>
              <a:rPr lang="en-US"/>
              <a:t> = # positive literals</a:t>
            </a:r>
            <a:endParaRPr lang="en-US" i="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9894C9-2BE2-BF4D-9B13-EBA2783AC7E8}"/>
              </a:ext>
            </a:extLst>
          </p:cNvPr>
          <p:cNvGrpSpPr/>
          <p:nvPr/>
        </p:nvGrpSpPr>
        <p:grpSpPr>
          <a:xfrm>
            <a:off x="478619" y="1441450"/>
            <a:ext cx="1905000" cy="4875953"/>
            <a:chOff x="4337050" y="374650"/>
            <a:chExt cx="1905000" cy="487595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E3B7CFB-8C84-7449-BBCE-A35CA93565FA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374650"/>
              <a:ext cx="0" cy="457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C0FF6E-8488-684A-B9DC-C26B850D3938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831850"/>
              <a:ext cx="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2566654-BC5E-8540-B74E-44E38A097ADD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1746250"/>
              <a:ext cx="0" cy="762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554E57-8EB8-8740-B773-3CCEB77EECFF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2584450"/>
              <a:ext cx="0" cy="762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F057B3-9347-084F-B514-1F7FF1F022BA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3346450"/>
              <a:ext cx="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FD9CF1-FE35-1043-A3BB-C60C11698AC3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50" y="4184650"/>
              <a:ext cx="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48CD782-1EFD-1D4A-9E9A-E4131FA600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650" y="831427"/>
              <a:ext cx="1447800" cy="419142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704DF8E-3D52-1541-815C-51CAB4ED56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650" y="1670050"/>
              <a:ext cx="1447800" cy="33528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FDB32D-14D0-C941-B15E-9DD8A16105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650" y="3346450"/>
              <a:ext cx="1447800" cy="167682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984548-0578-0E47-911E-CF3A6B86D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650" y="4184650"/>
              <a:ext cx="1447800" cy="8382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FAB67E-EF84-4B45-9B3F-A171792853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650" y="2508250"/>
              <a:ext cx="1447800" cy="2514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A01FA3-FA58-B341-ADF9-6A217D2D1179}"/>
                </a:ext>
              </a:extLst>
            </p:cNvPr>
            <p:cNvSpPr/>
            <p:nvPr/>
          </p:nvSpPr>
          <p:spPr>
            <a:xfrm>
              <a:off x="5785697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D5DF4D0-DE2F-EF4F-97D1-F6EDC24F63A6}"/>
                </a:ext>
              </a:extLst>
            </p:cNvPr>
            <p:cNvSpPr/>
            <p:nvPr/>
          </p:nvSpPr>
          <p:spPr>
            <a:xfrm>
              <a:off x="4337050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F8AE07B-BBFC-4E4F-9DE3-49E09B053339}"/>
                </a:ext>
              </a:extLst>
            </p:cNvPr>
            <p:cNvSpPr/>
            <p:nvPr/>
          </p:nvSpPr>
          <p:spPr>
            <a:xfrm>
              <a:off x="5785697" y="22796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F65E799-0EFC-6F4F-8F8D-5A72E8F9195A}"/>
                </a:ext>
              </a:extLst>
            </p:cNvPr>
            <p:cNvSpPr/>
            <p:nvPr/>
          </p:nvSpPr>
          <p:spPr>
            <a:xfrm>
              <a:off x="5785697" y="6032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7C55C5A-530B-5D48-9481-FF168B637DC7}"/>
                </a:ext>
              </a:extLst>
            </p:cNvPr>
            <p:cNvSpPr/>
            <p:nvPr/>
          </p:nvSpPr>
          <p:spPr>
            <a:xfrm>
              <a:off x="5785697" y="14414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88F01D-73C8-D04C-AE85-56897FBB550F}"/>
                </a:ext>
              </a:extLst>
            </p:cNvPr>
            <p:cNvSpPr/>
            <p:nvPr/>
          </p:nvSpPr>
          <p:spPr>
            <a:xfrm>
              <a:off x="5785697" y="3118697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D779C6E-DD23-B646-88A3-6A9AEA0589D9}"/>
                </a:ext>
              </a:extLst>
            </p:cNvPr>
            <p:cNvSpPr/>
            <p:nvPr/>
          </p:nvSpPr>
          <p:spPr>
            <a:xfrm>
              <a:off x="5785697" y="3957744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1AA1295-93ED-5147-8BE1-3D77A5A591C8}"/>
              </a:ext>
            </a:extLst>
          </p:cNvPr>
          <p:cNvGrpSpPr/>
          <p:nvPr/>
        </p:nvGrpSpPr>
        <p:grpSpPr>
          <a:xfrm>
            <a:off x="6546850" y="1441450"/>
            <a:ext cx="1905000" cy="4875953"/>
            <a:chOff x="6546850" y="374650"/>
            <a:chExt cx="1905000" cy="487595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8D40C23-E51E-AF4B-A557-6FDB525ABC8F}"/>
                </a:ext>
              </a:extLst>
            </p:cNvPr>
            <p:cNvCxnSpPr>
              <a:cxnSpLocks/>
            </p:cNvCxnSpPr>
            <p:nvPr/>
          </p:nvCxnSpPr>
          <p:spPr>
            <a:xfrm>
              <a:off x="8223250" y="374650"/>
              <a:ext cx="0" cy="1295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B91F40E-0B95-584F-8342-2DA80478BC83}"/>
                </a:ext>
              </a:extLst>
            </p:cNvPr>
            <p:cNvCxnSpPr>
              <a:cxnSpLocks/>
            </p:cNvCxnSpPr>
            <p:nvPr/>
          </p:nvCxnSpPr>
          <p:spPr>
            <a:xfrm>
              <a:off x="8223250" y="1746250"/>
              <a:ext cx="0" cy="762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6BD3911-56F8-7F42-A815-D2B7FB801C5B}"/>
                </a:ext>
              </a:extLst>
            </p:cNvPr>
            <p:cNvCxnSpPr>
              <a:cxnSpLocks/>
            </p:cNvCxnSpPr>
            <p:nvPr/>
          </p:nvCxnSpPr>
          <p:spPr>
            <a:xfrm>
              <a:off x="8223250" y="2584450"/>
              <a:ext cx="0" cy="2438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70BBC36-47B9-7C44-BA5A-8E4EDE039C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5450" y="1670050"/>
              <a:ext cx="1447800" cy="33528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7C6C0F-0B34-C044-82AF-98E4FAFEF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5450" y="2508250"/>
              <a:ext cx="1447800" cy="25146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465F47D-BB9A-1E4E-A8EA-391AE1C90868}"/>
                </a:ext>
              </a:extLst>
            </p:cNvPr>
            <p:cNvSpPr/>
            <p:nvPr/>
          </p:nvSpPr>
          <p:spPr>
            <a:xfrm>
              <a:off x="7995497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B1726D4-0298-6241-9C78-181258321DB0}"/>
                </a:ext>
              </a:extLst>
            </p:cNvPr>
            <p:cNvSpPr/>
            <p:nvPr/>
          </p:nvSpPr>
          <p:spPr>
            <a:xfrm>
              <a:off x="6546850" y="4794250"/>
              <a:ext cx="456353" cy="45635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7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  <a:endParaRPr kumimoji="0" lang="en-US" sz="1797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9341345-BA39-5941-95C7-1F6EB28F478F}"/>
                </a:ext>
              </a:extLst>
            </p:cNvPr>
            <p:cNvSpPr/>
            <p:nvPr/>
          </p:nvSpPr>
          <p:spPr>
            <a:xfrm>
              <a:off x="7995497" y="22796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5B5CBEC-1244-3148-8657-974B027C35AF}"/>
                </a:ext>
              </a:extLst>
            </p:cNvPr>
            <p:cNvSpPr/>
            <p:nvPr/>
          </p:nvSpPr>
          <p:spPr>
            <a:xfrm>
              <a:off x="7995497" y="1441450"/>
              <a:ext cx="456353" cy="456353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defTabSz="9126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x</a:t>
              </a:r>
              <a:r>
                <a:rPr kumimoji="0" lang="en-US" sz="1800" b="0" i="1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E21EF12-783F-1E41-9D2D-22C36EFC8D9F}"/>
              </a:ext>
            </a:extLst>
          </p:cNvPr>
          <p:cNvGrpSpPr/>
          <p:nvPr/>
        </p:nvGrpSpPr>
        <p:grpSpPr>
          <a:xfrm>
            <a:off x="2686769" y="1136650"/>
            <a:ext cx="3757759" cy="1335750"/>
            <a:chOff x="2686769" y="1136650"/>
            <a:chExt cx="3757759" cy="13357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07B727-2DE7-034D-BA2A-E51D8E4E5B37}"/>
                </a:ext>
              </a:extLst>
            </p:cNvPr>
            <p:cNvSpPr txBox="1"/>
            <p:nvPr/>
          </p:nvSpPr>
          <p:spPr>
            <a:xfrm>
              <a:off x="2686769" y="1136650"/>
              <a:ext cx="3757759" cy="1335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Aft>
                  <a:spcPts val="2400"/>
                </a:spcAft>
              </a:pPr>
              <a:r>
                <a:rPr lang="en-US" sz="3200" i="1"/>
                <a:t>f</a:t>
              </a:r>
              <a:r>
                <a:rPr lang="en-US" sz="3200"/>
                <a:t>(</a:t>
              </a:r>
              <a:r>
                <a:rPr lang="en-US" sz="3200" i="1"/>
                <a:t>x</a:t>
              </a:r>
              <a:r>
                <a:rPr lang="en-US" sz="3200" baseline="-25000"/>
                <a:t>1</a:t>
              </a:r>
              <a:r>
                <a:rPr lang="en-US" sz="3200"/>
                <a:t>, </a:t>
              </a:r>
              <a:r>
                <a:rPr lang="en-US" sz="3200" i="1"/>
                <a:t>x</a:t>
              </a:r>
              <a:r>
                <a:rPr lang="en-US" sz="3200" i="1" baseline="-25000"/>
                <a:t>2</a:t>
              </a:r>
              <a:r>
                <a:rPr lang="en-US" sz="3200"/>
                <a:t>,</a:t>
              </a:r>
              <a:r>
                <a:rPr lang="en-US" sz="3200" i="1"/>
                <a:t> x</a:t>
              </a:r>
              <a:r>
                <a:rPr lang="en-US" sz="3200" i="1" baseline="-25000"/>
                <a:t>3</a:t>
              </a:r>
              <a:r>
                <a:rPr lang="en-US" sz="3200"/>
                <a:t>,</a:t>
              </a:r>
              <a:r>
                <a:rPr lang="en-US" sz="3200" i="1"/>
                <a:t> x</a:t>
              </a:r>
              <a:r>
                <a:rPr lang="en-US" sz="3200" i="1" baseline="-25000"/>
                <a:t>4</a:t>
              </a:r>
              <a:r>
                <a:rPr lang="en-US" sz="3200"/>
                <a:t>,</a:t>
              </a:r>
              <a:r>
                <a:rPr lang="en-US" sz="3200" i="1"/>
                <a:t> x</a:t>
              </a:r>
              <a:r>
                <a:rPr lang="en-US" sz="3200" i="1" baseline="-25000"/>
                <a:t>5</a:t>
              </a:r>
              <a:r>
                <a:rPr lang="en-US" sz="3200"/>
                <a:t>) =</a:t>
              </a:r>
            </a:p>
            <a:p>
              <a:r>
                <a:rPr lang="en-US" sz="3200" i="1"/>
                <a:t>x</a:t>
              </a:r>
              <a:r>
                <a:rPr lang="en-US" sz="3200" baseline="-25000"/>
                <a:t>1</a:t>
              </a:r>
              <a:r>
                <a:rPr lang="en-US" sz="3200"/>
                <a:t> </a:t>
              </a:r>
              <a:r>
                <a:rPr lang="en-US" sz="3200" i="1"/>
                <a:t>x</a:t>
              </a:r>
              <a:r>
                <a:rPr lang="en-US" sz="3200" i="1" baseline="-25000"/>
                <a:t>2</a:t>
              </a:r>
              <a:r>
                <a:rPr lang="en-US" sz="3200" i="1"/>
                <a:t> x</a:t>
              </a:r>
              <a:r>
                <a:rPr lang="en-US" sz="3200" i="1" baseline="-25000"/>
                <a:t>3</a:t>
              </a:r>
              <a:r>
                <a:rPr lang="en-US" sz="3200" i="1"/>
                <a:t> x</a:t>
              </a:r>
              <a:r>
                <a:rPr lang="en-US" sz="3200" i="1" baseline="-25000"/>
                <a:t>4</a:t>
              </a:r>
              <a:r>
                <a:rPr lang="en-US" sz="3200" i="1"/>
                <a:t> x</a:t>
              </a:r>
              <a:r>
                <a:rPr lang="en-US" sz="3200" i="1" baseline="-25000"/>
                <a:t>5</a:t>
              </a:r>
              <a:endParaRPr lang="en-US" sz="32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EC597AB-95C2-4B4B-ACA9-CB58FA9634B2}"/>
                </a:ext>
              </a:extLst>
            </p:cNvPr>
            <p:cNvCxnSpPr/>
            <p:nvPr/>
          </p:nvCxnSpPr>
          <p:spPr bwMode="auto">
            <a:xfrm>
              <a:off x="5370669" y="205105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1BB9BB-A28F-8E41-AC74-5A64DB6D3F40}"/>
                </a:ext>
              </a:extLst>
            </p:cNvPr>
            <p:cNvCxnSpPr/>
            <p:nvPr/>
          </p:nvCxnSpPr>
          <p:spPr bwMode="auto">
            <a:xfrm>
              <a:off x="4870450" y="205105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4C7D039-BA7C-294A-94BA-A4AF09471050}"/>
                </a:ext>
              </a:extLst>
            </p:cNvPr>
            <p:cNvCxnSpPr/>
            <p:nvPr/>
          </p:nvCxnSpPr>
          <p:spPr bwMode="auto">
            <a:xfrm>
              <a:off x="3389469" y="2051050"/>
              <a:ext cx="304800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551484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2AB9-F337-BE4F-8008-B4DFF480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Encoding </a:t>
            </a:r>
            <a:r>
              <a:rPr lang="en-US" i="1"/>
              <a:t>q</a:t>
            </a:r>
            <a:r>
              <a:rPr lang="en-US"/>
              <a:t>-Queens Solutions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23ACBF3-5DD4-DE4C-B7E3-BBB3C42D8A5E}"/>
              </a:ext>
            </a:extLst>
          </p:cNvPr>
          <p:cNvGrpSpPr/>
          <p:nvPr/>
        </p:nvGrpSpPr>
        <p:grpSpPr>
          <a:xfrm>
            <a:off x="1822450" y="2051050"/>
            <a:ext cx="5638800" cy="2743200"/>
            <a:chOff x="1822450" y="2051050"/>
            <a:chExt cx="5638800" cy="27432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9E9FB24-E81D-7842-A981-26C7F11BDA9B}"/>
                </a:ext>
              </a:extLst>
            </p:cNvPr>
            <p:cNvGrpSpPr/>
            <p:nvPr/>
          </p:nvGrpSpPr>
          <p:grpSpPr>
            <a:xfrm>
              <a:off x="3270250" y="2051050"/>
              <a:ext cx="2743200" cy="2743200"/>
              <a:chOff x="1822450" y="831850"/>
              <a:chExt cx="2743200" cy="274320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56641387-06D7-4243-9455-2E4FA3C98652}"/>
                  </a:ext>
                </a:extLst>
              </p:cNvPr>
              <p:cNvGrpSpPr/>
              <p:nvPr/>
            </p:nvGrpSpPr>
            <p:grpSpPr>
              <a:xfrm>
                <a:off x="1822450" y="831850"/>
                <a:ext cx="2743200" cy="2743200"/>
                <a:chOff x="3041650" y="1746250"/>
                <a:chExt cx="2743200" cy="2743200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00AA5D8-250A-5044-A808-0F445B2D508E}"/>
                    </a:ext>
                  </a:extLst>
                </p:cNvPr>
                <p:cNvSpPr/>
                <p:nvPr/>
              </p:nvSpPr>
              <p:spPr>
                <a:xfrm>
                  <a:off x="3041650" y="17462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CAC1D8D-ED53-4248-9491-645DB3E0CE80}"/>
                    </a:ext>
                  </a:extLst>
                </p:cNvPr>
                <p:cNvSpPr/>
                <p:nvPr/>
              </p:nvSpPr>
              <p:spPr>
                <a:xfrm>
                  <a:off x="3727450" y="17462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D08159D-0423-5A4C-9290-3481D0AA30A5}"/>
                    </a:ext>
                  </a:extLst>
                </p:cNvPr>
                <p:cNvSpPr/>
                <p:nvPr/>
              </p:nvSpPr>
              <p:spPr>
                <a:xfrm>
                  <a:off x="4413250" y="17462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0AFFF56-83DD-DC49-AD44-FCCAF21F0E81}"/>
                    </a:ext>
                  </a:extLst>
                </p:cNvPr>
                <p:cNvSpPr/>
                <p:nvPr/>
              </p:nvSpPr>
              <p:spPr>
                <a:xfrm>
                  <a:off x="5099050" y="17462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B80ED11F-E7CB-1B40-9EF4-4654472134D2}"/>
                    </a:ext>
                  </a:extLst>
                </p:cNvPr>
                <p:cNvSpPr/>
                <p:nvPr/>
              </p:nvSpPr>
              <p:spPr>
                <a:xfrm>
                  <a:off x="3041650" y="24320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802240A-2EA2-9940-8EF8-CC11ACF6E7E1}"/>
                    </a:ext>
                  </a:extLst>
                </p:cNvPr>
                <p:cNvSpPr/>
                <p:nvPr/>
              </p:nvSpPr>
              <p:spPr>
                <a:xfrm>
                  <a:off x="3727450" y="24320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C859235-1DFE-3542-B6EC-19A01ABA5C86}"/>
                    </a:ext>
                  </a:extLst>
                </p:cNvPr>
                <p:cNvSpPr/>
                <p:nvPr/>
              </p:nvSpPr>
              <p:spPr>
                <a:xfrm>
                  <a:off x="4413250" y="24320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3976524-65B5-264A-B9B9-B4F93285080B}"/>
                    </a:ext>
                  </a:extLst>
                </p:cNvPr>
                <p:cNvSpPr/>
                <p:nvPr/>
              </p:nvSpPr>
              <p:spPr>
                <a:xfrm>
                  <a:off x="5099050" y="24320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1C6E913-9EB1-DE40-B9D8-DB902AA1CCBB}"/>
                    </a:ext>
                  </a:extLst>
                </p:cNvPr>
                <p:cNvSpPr/>
                <p:nvPr/>
              </p:nvSpPr>
              <p:spPr>
                <a:xfrm>
                  <a:off x="3041650" y="31178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13F3C5D-575D-4F49-8C1D-3145731EE952}"/>
                    </a:ext>
                  </a:extLst>
                </p:cNvPr>
                <p:cNvSpPr/>
                <p:nvPr/>
              </p:nvSpPr>
              <p:spPr>
                <a:xfrm>
                  <a:off x="3727450" y="31178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5C5426E-B876-0046-9A78-3D432E77840E}"/>
                    </a:ext>
                  </a:extLst>
                </p:cNvPr>
                <p:cNvSpPr/>
                <p:nvPr/>
              </p:nvSpPr>
              <p:spPr>
                <a:xfrm>
                  <a:off x="4413250" y="31178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4E60CA3-7C61-0342-A427-D352AFBDAB0E}"/>
                    </a:ext>
                  </a:extLst>
                </p:cNvPr>
                <p:cNvSpPr/>
                <p:nvPr/>
              </p:nvSpPr>
              <p:spPr>
                <a:xfrm>
                  <a:off x="5099050" y="31178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BB8EB914-3888-6F4F-94F3-51B897F7E0F8}"/>
                    </a:ext>
                  </a:extLst>
                </p:cNvPr>
                <p:cNvSpPr/>
                <p:nvPr/>
              </p:nvSpPr>
              <p:spPr>
                <a:xfrm>
                  <a:off x="3041650" y="38036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FC50572-B795-2849-8C55-00FAE99310E5}"/>
                    </a:ext>
                  </a:extLst>
                </p:cNvPr>
                <p:cNvSpPr/>
                <p:nvPr/>
              </p:nvSpPr>
              <p:spPr>
                <a:xfrm>
                  <a:off x="3727450" y="38036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3E302AB-1751-9845-9A32-6E2E86B00F0C}"/>
                    </a:ext>
                  </a:extLst>
                </p:cNvPr>
                <p:cNvSpPr/>
                <p:nvPr/>
              </p:nvSpPr>
              <p:spPr>
                <a:xfrm>
                  <a:off x="4413250" y="38036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CD3CBEE-4B3E-C845-A98B-E3336E528D88}"/>
                    </a:ext>
                  </a:extLst>
                </p:cNvPr>
                <p:cNvSpPr/>
                <p:nvPr/>
              </p:nvSpPr>
              <p:spPr>
                <a:xfrm>
                  <a:off x="5099050" y="3803650"/>
                  <a:ext cx="685800" cy="685800"/>
                </a:xfrm>
                <a:prstGeom prst="rect">
                  <a:avLst/>
                </a:prstGeom>
                <a:solidFill>
                  <a:srgbClr val="4472C4">
                    <a:lumMod val="20000"/>
                    <a:lumOff val="80000"/>
                  </a:srgbClr>
                </a:solidFill>
                <a:ln w="1905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41FF645-876F-7641-A4E5-7EE1472BD6FE}"/>
                  </a:ext>
                </a:extLst>
              </p:cNvPr>
              <p:cNvGrpSpPr/>
              <p:nvPr/>
            </p:nvGrpSpPr>
            <p:grpSpPr>
              <a:xfrm>
                <a:off x="2508250" y="831850"/>
                <a:ext cx="685800" cy="685800"/>
                <a:chOff x="5937250" y="3803650"/>
                <a:chExt cx="685800" cy="68580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5D5CD1E-747A-4F48-9539-3DC0CDD6D369}"/>
                    </a:ext>
                  </a:extLst>
                </p:cNvPr>
                <p:cNvSpPr/>
                <p:nvPr/>
              </p:nvSpPr>
              <p:spPr>
                <a:xfrm>
                  <a:off x="5937250" y="3803650"/>
                  <a:ext cx="685800" cy="685800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ED3568AC-4E93-E044-B74C-34106C4497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69130" y="3841750"/>
                  <a:ext cx="622041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90A84C9-AAC1-3746-8A92-2F4AD2EE3340}"/>
                  </a:ext>
                </a:extLst>
              </p:cNvPr>
              <p:cNvGrpSpPr/>
              <p:nvPr/>
            </p:nvGrpSpPr>
            <p:grpSpPr>
              <a:xfrm>
                <a:off x="3879850" y="1517650"/>
                <a:ext cx="685800" cy="685800"/>
                <a:chOff x="5937250" y="3803650"/>
                <a:chExt cx="685800" cy="685800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1572F5A9-50FF-B548-A08C-D33D5CBFA387}"/>
                    </a:ext>
                  </a:extLst>
                </p:cNvPr>
                <p:cNvSpPr/>
                <p:nvPr/>
              </p:nvSpPr>
              <p:spPr>
                <a:xfrm>
                  <a:off x="5937250" y="3803650"/>
                  <a:ext cx="685800" cy="685800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FC7B83BB-5686-FC44-AA38-7D663F58EB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69130" y="3841750"/>
                  <a:ext cx="622041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6D36B76-E620-6145-9704-3B3F297F782D}"/>
                  </a:ext>
                </a:extLst>
              </p:cNvPr>
              <p:cNvGrpSpPr/>
              <p:nvPr/>
            </p:nvGrpSpPr>
            <p:grpSpPr>
              <a:xfrm>
                <a:off x="1822450" y="2203450"/>
                <a:ext cx="685800" cy="685800"/>
                <a:chOff x="5937250" y="3803650"/>
                <a:chExt cx="685800" cy="685800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15ED1AF-5586-064E-93CD-1902433FE856}"/>
                    </a:ext>
                  </a:extLst>
                </p:cNvPr>
                <p:cNvSpPr/>
                <p:nvPr/>
              </p:nvSpPr>
              <p:spPr>
                <a:xfrm>
                  <a:off x="5937250" y="3803650"/>
                  <a:ext cx="685800" cy="685800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BDD6A84A-3FD1-DB48-8B0B-8B82DF1C57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69130" y="3841750"/>
                  <a:ext cx="622041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15082B8-DEEA-8B4D-94FB-61AEBC2D729F}"/>
                  </a:ext>
                </a:extLst>
              </p:cNvPr>
              <p:cNvGrpSpPr/>
              <p:nvPr/>
            </p:nvGrpSpPr>
            <p:grpSpPr>
              <a:xfrm>
                <a:off x="3194050" y="2889250"/>
                <a:ext cx="685800" cy="685800"/>
                <a:chOff x="5937250" y="3803650"/>
                <a:chExt cx="685800" cy="685800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724984F0-9703-BD40-B4FA-4D1874CE508E}"/>
                    </a:ext>
                  </a:extLst>
                </p:cNvPr>
                <p:cNvSpPr/>
                <p:nvPr/>
              </p:nvSpPr>
              <p:spPr>
                <a:xfrm>
                  <a:off x="5937250" y="3803650"/>
                  <a:ext cx="685800" cy="685800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3EC7E6B-96B1-4E49-97F9-8EDC2B627A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69130" y="3841750"/>
                  <a:ext cx="622041" cy="609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E74DB65-3D5C-DA49-8531-42ECACBBB5CE}"/>
                </a:ext>
              </a:extLst>
            </p:cNvPr>
            <p:cNvGrpSpPr/>
            <p:nvPr/>
          </p:nvGrpSpPr>
          <p:grpSpPr>
            <a:xfrm>
              <a:off x="6089650" y="2051050"/>
              <a:ext cx="1371600" cy="2743200"/>
              <a:chOff x="4337050" y="1441450"/>
              <a:chExt cx="1371600" cy="27432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CE25EAA-4A3D-A844-841E-56C2F4E1E8EB}"/>
                  </a:ext>
                </a:extLst>
              </p:cNvPr>
              <p:cNvSpPr/>
              <p:nvPr/>
            </p:nvSpPr>
            <p:spPr>
              <a:xfrm>
                <a:off x="4337050" y="1441450"/>
                <a:ext cx="1371600" cy="6858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0 1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7E15FE5-FF82-2247-8549-E418BFB1AEFD}"/>
                  </a:ext>
                </a:extLst>
              </p:cNvPr>
              <p:cNvSpPr/>
              <p:nvPr/>
            </p:nvSpPr>
            <p:spPr>
              <a:xfrm>
                <a:off x="4337050" y="2127250"/>
                <a:ext cx="1371600" cy="6858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1 1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7B7F74A-6CCE-F248-A69E-AC28B97D8F0D}"/>
                  </a:ext>
                </a:extLst>
              </p:cNvPr>
              <p:cNvSpPr/>
              <p:nvPr/>
            </p:nvSpPr>
            <p:spPr>
              <a:xfrm>
                <a:off x="4337050" y="2813050"/>
                <a:ext cx="1371600" cy="6858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0 0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1259AAD-6BDB-8C41-9FAB-8757F54AE733}"/>
                  </a:ext>
                </a:extLst>
              </p:cNvPr>
              <p:cNvSpPr/>
              <p:nvPr/>
            </p:nvSpPr>
            <p:spPr>
              <a:xfrm>
                <a:off x="4337050" y="3498850"/>
                <a:ext cx="1371600" cy="6858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1 0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523DB8F-2861-8E4C-8C14-B47A341BB21A}"/>
                </a:ext>
              </a:extLst>
            </p:cNvPr>
            <p:cNvGrpSpPr/>
            <p:nvPr/>
          </p:nvGrpSpPr>
          <p:grpSpPr>
            <a:xfrm>
              <a:off x="1822450" y="2051050"/>
              <a:ext cx="1371600" cy="2743200"/>
              <a:chOff x="4337050" y="1441450"/>
              <a:chExt cx="1371600" cy="27432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F915B7B-86F0-0645-AE0A-4150A27276FC}"/>
                  </a:ext>
                </a:extLst>
              </p:cNvPr>
              <p:cNvSpPr/>
              <p:nvPr/>
            </p:nvSpPr>
            <p:spPr>
              <a:xfrm>
                <a:off x="4337050" y="1441450"/>
                <a:ext cx="1371600" cy="6858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0 1 0 0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2646DB4-298A-CA4D-9B11-AE450E8F6A0A}"/>
                  </a:ext>
                </a:extLst>
              </p:cNvPr>
              <p:cNvSpPr/>
              <p:nvPr/>
            </p:nvSpPr>
            <p:spPr>
              <a:xfrm>
                <a:off x="4337050" y="2127250"/>
                <a:ext cx="1371600" cy="6858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0 0 0 1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D405E29-E24F-F642-8AF1-09FD168F5887}"/>
                  </a:ext>
                </a:extLst>
              </p:cNvPr>
              <p:cNvSpPr/>
              <p:nvPr/>
            </p:nvSpPr>
            <p:spPr>
              <a:xfrm>
                <a:off x="4337050" y="2813050"/>
                <a:ext cx="1371600" cy="6858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1 0 0 0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7929A67-443E-994B-8D32-66F73D4BC5AC}"/>
                  </a:ext>
                </a:extLst>
              </p:cNvPr>
              <p:cNvSpPr/>
              <p:nvPr/>
            </p:nvSpPr>
            <p:spPr>
              <a:xfrm>
                <a:off x="4337050" y="3498850"/>
                <a:ext cx="1371600" cy="6858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0 0 1 0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D43F62F-83C6-484C-8A84-8844AE75F622}"/>
              </a:ext>
            </a:extLst>
          </p:cNvPr>
          <p:cNvSpPr txBox="1"/>
          <p:nvPr/>
        </p:nvSpPr>
        <p:spPr>
          <a:xfrm>
            <a:off x="1387121" y="1289050"/>
            <a:ext cx="245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1-Hot Encoding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056573-EE76-7F4D-A881-B22BB43B3890}"/>
              </a:ext>
            </a:extLst>
          </p:cNvPr>
          <p:cNvSpPr txBox="1"/>
          <p:nvPr/>
        </p:nvSpPr>
        <p:spPr>
          <a:xfrm>
            <a:off x="5035161" y="1289050"/>
            <a:ext cx="262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Binary Encoding</a:t>
            </a:r>
          </a:p>
        </p:txBody>
      </p:sp>
    </p:spTree>
    <p:extLst>
      <p:ext uri="{BB962C8B-B14F-4D97-AF65-F5344CB8AC3E}">
        <p14:creationId xmlns:p14="http://schemas.microsoft.com/office/powerpoint/2010/main" val="20460872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D658-B1BB-F643-AA7F-FCDDCF3F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-Queens Complexity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93C5B-D628-AD4C-B950-7A9E662D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450"/>
            <a:ext cx="4399781" cy="220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63EDEE-3B9C-FA49-A01C-A417E66448E8}"/>
              </a:ext>
            </a:extLst>
          </p:cNvPr>
          <p:cNvSpPr txBox="1"/>
          <p:nvPr/>
        </p:nvSpPr>
        <p:spPr>
          <a:xfrm>
            <a:off x="4600864" y="1593850"/>
            <a:ext cx="131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AAF20-79C2-344D-80CB-D9B31E5604ED}"/>
              </a:ext>
            </a:extLst>
          </p:cNvPr>
          <p:cNvSpPr txBox="1"/>
          <p:nvPr/>
        </p:nvSpPr>
        <p:spPr>
          <a:xfrm>
            <a:off x="3520081" y="4032250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Nodes to Encode Single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E8827-9642-F54F-AA97-CFAE7EE62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898650"/>
            <a:ext cx="4102100" cy="104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3F40AC-3503-6E49-A3B5-C91E02193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450" y="4425950"/>
            <a:ext cx="51943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564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ibm-99-01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ibm-99-01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sm" len="sm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sm" len="sm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ibm-99-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bm-99-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bm-99-01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Files\Presentations\1999 Presentations\GSRC\ibm-99-01.ppt</Template>
  <TotalTime>50480</TotalTime>
  <Words>922</Words>
  <Application>Microsoft Macintosh PowerPoint</Application>
  <PresentationFormat>Custom</PresentationFormat>
  <Paragraphs>372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Calibri</vt:lpstr>
      <vt:lpstr>Courier New</vt:lpstr>
      <vt:lpstr>Helvetica</vt:lpstr>
      <vt:lpstr>Times</vt:lpstr>
      <vt:lpstr>Times New Roman</vt:lpstr>
      <vt:lpstr>Wingdings</vt:lpstr>
      <vt:lpstr>ibm-99-01</vt:lpstr>
      <vt:lpstr>Chain Reduction for Binary and Zero-Suppressed Decision Diagrams</vt:lpstr>
      <vt:lpstr>Overview</vt:lpstr>
      <vt:lpstr>BDDs vs ZDDs</vt:lpstr>
      <vt:lpstr>Interpretations</vt:lpstr>
      <vt:lpstr>Interpretations</vt:lpstr>
      <vt:lpstr>Single Variable Function</vt:lpstr>
      <vt:lpstr>Single Minterm Function</vt:lpstr>
      <vt:lpstr>Encoding q-Queens Solutions</vt:lpstr>
      <vt:lpstr>q-Queens Complexity</vt:lpstr>
      <vt:lpstr>q-Queens Node Counts</vt:lpstr>
      <vt:lpstr>q-Queens Node Count Ratios</vt:lpstr>
      <vt:lpstr>Size Ratio Bounds</vt:lpstr>
      <vt:lpstr>Chain Types</vt:lpstr>
      <vt:lpstr>Chain BDD</vt:lpstr>
      <vt:lpstr>CBDD Reduction Rule</vt:lpstr>
      <vt:lpstr>CBDD Examples</vt:lpstr>
      <vt:lpstr>Chain ZDD</vt:lpstr>
      <vt:lpstr>CZDD Reduction Rule</vt:lpstr>
      <vt:lpstr>CZDD Examples</vt:lpstr>
      <vt:lpstr>Size Ratios</vt:lpstr>
      <vt:lpstr>Worst Case for CZDD  CBDD</vt:lpstr>
      <vt:lpstr>Worst Case for BDD  CZDD</vt:lpstr>
      <vt:lpstr>Size Ratios</vt:lpstr>
      <vt:lpstr>Implementation</vt:lpstr>
      <vt:lpstr>q-Queens Node Counts</vt:lpstr>
      <vt:lpstr>q-Queens Node Count Ratios</vt:lpstr>
      <vt:lpstr>Utility</vt:lpstr>
      <vt:lpstr>Related Work</vt:lpstr>
      <vt:lpstr>Tagged BDD Example</vt:lpstr>
      <vt:lpstr>Possible Implementation of Tags</vt:lpstr>
      <vt:lpstr>Comparisons</vt:lpstr>
      <vt:lpstr>Future Work</vt:lpstr>
    </vt:vector>
  </TitlesOfParts>
  <Manager/>
  <Company>Carnegie Mellon University</Company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Symbolic Boolean Manipulation with Ordered Binary Decision Diagrams</dc:title>
  <dc:subject/>
  <dc:creator>Randal E. Bryant</dc:creator>
  <cp:keywords/>
  <dc:description/>
  <cp:lastModifiedBy>Randal Bryant</cp:lastModifiedBy>
  <cp:revision>320</cp:revision>
  <cp:lastPrinted>2017-02-07T13:22:23Z</cp:lastPrinted>
  <dcterms:created xsi:type="dcterms:W3CDTF">1999-02-16T03:33:21Z</dcterms:created>
  <dcterms:modified xsi:type="dcterms:W3CDTF">2018-04-09T20:12:27Z</dcterms:modified>
  <cp:category/>
</cp:coreProperties>
</file>