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avi" ContentType="video/avi"/>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6" r:id="rId1"/>
  </p:sldMasterIdLst>
  <p:notesMasterIdLst>
    <p:notesMasterId r:id="rId44"/>
  </p:notesMasterIdLst>
  <p:handoutMasterIdLst>
    <p:handoutMasterId r:id="rId45"/>
  </p:handoutMasterIdLst>
  <p:sldIdLst>
    <p:sldId id="646" r:id="rId2"/>
    <p:sldId id="647" r:id="rId3"/>
    <p:sldId id="691" r:id="rId4"/>
    <p:sldId id="655" r:id="rId5"/>
    <p:sldId id="649" r:id="rId6"/>
    <p:sldId id="650" r:id="rId7"/>
    <p:sldId id="652" r:id="rId8"/>
    <p:sldId id="689" r:id="rId9"/>
    <p:sldId id="654" r:id="rId10"/>
    <p:sldId id="653" r:id="rId11"/>
    <p:sldId id="656" r:id="rId12"/>
    <p:sldId id="657" r:id="rId13"/>
    <p:sldId id="662" r:id="rId14"/>
    <p:sldId id="690" r:id="rId15"/>
    <p:sldId id="693" r:id="rId16"/>
    <p:sldId id="694" r:id="rId17"/>
    <p:sldId id="695" r:id="rId18"/>
    <p:sldId id="696" r:id="rId19"/>
    <p:sldId id="697" r:id="rId20"/>
    <p:sldId id="659" r:id="rId21"/>
    <p:sldId id="660" r:id="rId22"/>
    <p:sldId id="686" r:id="rId23"/>
    <p:sldId id="687" r:id="rId24"/>
    <p:sldId id="688" r:id="rId25"/>
    <p:sldId id="664" r:id="rId26"/>
    <p:sldId id="665" r:id="rId27"/>
    <p:sldId id="666" r:id="rId28"/>
    <p:sldId id="682" r:id="rId29"/>
    <p:sldId id="667" r:id="rId30"/>
    <p:sldId id="670" r:id="rId31"/>
    <p:sldId id="671" r:id="rId32"/>
    <p:sldId id="672" r:id="rId33"/>
    <p:sldId id="681" r:id="rId34"/>
    <p:sldId id="673" r:id="rId35"/>
    <p:sldId id="674" r:id="rId36"/>
    <p:sldId id="675" r:id="rId37"/>
    <p:sldId id="676" r:id="rId38"/>
    <p:sldId id="677" r:id="rId39"/>
    <p:sldId id="678" r:id="rId40"/>
    <p:sldId id="679" r:id="rId41"/>
    <p:sldId id="680" r:id="rId42"/>
    <p:sldId id="685" r:id="rId43"/>
  </p:sldIdLst>
  <p:sldSz cx="9144000" cy="6858000" type="screen4x3"/>
  <p:notesSz cx="7315200" cy="9601200"/>
  <p:defaultTextStyle>
    <a:defPPr>
      <a:defRPr lang="en-US"/>
    </a:defPPr>
    <a:lvl1pPr algn="l" rtl="0" fontAlgn="base">
      <a:spcBef>
        <a:spcPct val="0"/>
      </a:spcBef>
      <a:spcAft>
        <a:spcPct val="0"/>
      </a:spcAft>
      <a:defRPr b="1" kern="1200">
        <a:solidFill>
          <a:schemeClr val="tx1"/>
        </a:solidFill>
        <a:latin typeface="Arial" charset="0"/>
        <a:ea typeface="+mn-ea"/>
        <a:cs typeface="Arial" charset="0"/>
      </a:defRPr>
    </a:lvl1pPr>
    <a:lvl2pPr marL="457200" algn="l" rtl="0" fontAlgn="base">
      <a:spcBef>
        <a:spcPct val="0"/>
      </a:spcBef>
      <a:spcAft>
        <a:spcPct val="0"/>
      </a:spcAft>
      <a:defRPr b="1" kern="1200">
        <a:solidFill>
          <a:schemeClr val="tx1"/>
        </a:solidFill>
        <a:latin typeface="Arial" charset="0"/>
        <a:ea typeface="+mn-ea"/>
        <a:cs typeface="Arial" charset="0"/>
      </a:defRPr>
    </a:lvl2pPr>
    <a:lvl3pPr marL="914400" algn="l" rtl="0" fontAlgn="base">
      <a:spcBef>
        <a:spcPct val="0"/>
      </a:spcBef>
      <a:spcAft>
        <a:spcPct val="0"/>
      </a:spcAft>
      <a:defRPr b="1" kern="1200">
        <a:solidFill>
          <a:schemeClr val="tx1"/>
        </a:solidFill>
        <a:latin typeface="Arial" charset="0"/>
        <a:ea typeface="+mn-ea"/>
        <a:cs typeface="Arial" charset="0"/>
      </a:defRPr>
    </a:lvl3pPr>
    <a:lvl4pPr marL="1371600" algn="l" rtl="0" fontAlgn="base">
      <a:spcBef>
        <a:spcPct val="0"/>
      </a:spcBef>
      <a:spcAft>
        <a:spcPct val="0"/>
      </a:spcAft>
      <a:defRPr b="1" kern="1200">
        <a:solidFill>
          <a:schemeClr val="tx1"/>
        </a:solidFill>
        <a:latin typeface="Arial" charset="0"/>
        <a:ea typeface="+mn-ea"/>
        <a:cs typeface="Arial" charset="0"/>
      </a:defRPr>
    </a:lvl4pPr>
    <a:lvl5pPr marL="1828800" algn="l" rtl="0" fontAlgn="base">
      <a:spcBef>
        <a:spcPct val="0"/>
      </a:spcBef>
      <a:spcAft>
        <a:spcPct val="0"/>
      </a:spcAft>
      <a:defRPr b="1" kern="1200">
        <a:solidFill>
          <a:schemeClr val="tx1"/>
        </a:solidFill>
        <a:latin typeface="Arial" charset="0"/>
        <a:ea typeface="+mn-ea"/>
        <a:cs typeface="Arial" charset="0"/>
      </a:defRPr>
    </a:lvl5pPr>
    <a:lvl6pPr marL="2286000" algn="l" defTabSz="914400" rtl="0" eaLnBrk="1" latinLnBrk="0" hangingPunct="1">
      <a:defRPr b="1" kern="1200">
        <a:solidFill>
          <a:schemeClr val="tx1"/>
        </a:solidFill>
        <a:latin typeface="Arial" charset="0"/>
        <a:ea typeface="+mn-ea"/>
        <a:cs typeface="Arial" charset="0"/>
      </a:defRPr>
    </a:lvl6pPr>
    <a:lvl7pPr marL="2743200" algn="l" defTabSz="914400" rtl="0" eaLnBrk="1" latinLnBrk="0" hangingPunct="1">
      <a:defRPr b="1" kern="1200">
        <a:solidFill>
          <a:schemeClr val="tx1"/>
        </a:solidFill>
        <a:latin typeface="Arial" charset="0"/>
        <a:ea typeface="+mn-ea"/>
        <a:cs typeface="Arial" charset="0"/>
      </a:defRPr>
    </a:lvl7pPr>
    <a:lvl8pPr marL="3200400" algn="l" defTabSz="914400" rtl="0" eaLnBrk="1" latinLnBrk="0" hangingPunct="1">
      <a:defRPr b="1" kern="1200">
        <a:solidFill>
          <a:schemeClr val="tx1"/>
        </a:solidFill>
        <a:latin typeface="Arial" charset="0"/>
        <a:ea typeface="+mn-ea"/>
        <a:cs typeface="Arial" charset="0"/>
      </a:defRPr>
    </a:lvl8pPr>
    <a:lvl9pPr marL="3657600" algn="l" defTabSz="914400" rtl="0" eaLnBrk="1" latinLnBrk="0" hangingPunct="1">
      <a:defRPr b="1"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CCFF99"/>
    <a:srgbClr val="3333CC"/>
    <a:srgbClr val="0000CC"/>
    <a:srgbClr val="CCCCFF"/>
    <a:srgbClr val="3333FF"/>
    <a:srgbClr val="FF0000"/>
    <a:srgbClr val="FFFF00"/>
    <a:srgbClr val="8282E4"/>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298" autoAdjust="0"/>
  </p:normalViewPr>
  <p:slideViewPr>
    <p:cSldViewPr snapToGrid="0">
      <p:cViewPr varScale="1">
        <p:scale>
          <a:sx n="59" d="100"/>
          <a:sy n="59" d="100"/>
        </p:scale>
        <p:origin x="-714"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98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699" cy="480060"/>
          </a:xfrm>
          <a:prstGeom prst="rect">
            <a:avLst/>
          </a:prstGeom>
        </p:spPr>
        <p:txBody>
          <a:bodyPr vert="horz" lIns="95079" tIns="47540" rIns="95079" bIns="47540" rtlCol="0"/>
          <a:lstStyle>
            <a:lvl1pPr algn="l">
              <a:defRPr sz="1200" smtClean="0"/>
            </a:lvl1pPr>
          </a:lstStyle>
          <a:p>
            <a:pPr>
              <a:defRPr/>
            </a:pPr>
            <a:endParaRPr lang="en-US"/>
          </a:p>
        </p:txBody>
      </p:sp>
      <p:sp>
        <p:nvSpPr>
          <p:cNvPr id="3" name="Date Placeholder 2"/>
          <p:cNvSpPr>
            <a:spLocks noGrp="1"/>
          </p:cNvSpPr>
          <p:nvPr>
            <p:ph type="dt" sz="quarter" idx="1"/>
          </p:nvPr>
        </p:nvSpPr>
        <p:spPr>
          <a:xfrm>
            <a:off x="4143843" y="0"/>
            <a:ext cx="3169699" cy="480060"/>
          </a:xfrm>
          <a:prstGeom prst="rect">
            <a:avLst/>
          </a:prstGeom>
        </p:spPr>
        <p:txBody>
          <a:bodyPr vert="horz" lIns="95079" tIns="47540" rIns="95079" bIns="47540" rtlCol="0"/>
          <a:lstStyle>
            <a:lvl1pPr algn="r">
              <a:defRPr sz="1200" smtClean="0"/>
            </a:lvl1pPr>
          </a:lstStyle>
          <a:p>
            <a:pPr>
              <a:defRPr/>
            </a:pPr>
            <a:fld id="{58E22E53-F518-4A07-82A6-3BFA1E509F74}" type="datetimeFigureOut">
              <a:rPr lang="en-US"/>
              <a:pPr>
                <a:defRPr/>
              </a:pPr>
              <a:t>9/8/2014</a:t>
            </a:fld>
            <a:endParaRPr lang="en-US"/>
          </a:p>
        </p:txBody>
      </p:sp>
      <p:sp>
        <p:nvSpPr>
          <p:cNvPr id="4" name="Footer Placeholder 3"/>
          <p:cNvSpPr>
            <a:spLocks noGrp="1"/>
          </p:cNvSpPr>
          <p:nvPr>
            <p:ph type="ftr" sz="quarter" idx="2"/>
          </p:nvPr>
        </p:nvSpPr>
        <p:spPr>
          <a:xfrm>
            <a:off x="0" y="9119496"/>
            <a:ext cx="3169699" cy="480060"/>
          </a:xfrm>
          <a:prstGeom prst="rect">
            <a:avLst/>
          </a:prstGeom>
        </p:spPr>
        <p:txBody>
          <a:bodyPr vert="horz" lIns="95079" tIns="47540" rIns="95079" bIns="47540" rtlCol="0" anchor="b"/>
          <a:lstStyle>
            <a:lvl1pPr algn="l">
              <a:defRPr sz="1200" smtClean="0"/>
            </a:lvl1pPr>
          </a:lstStyle>
          <a:p>
            <a:pPr>
              <a:defRPr/>
            </a:pPr>
            <a:endParaRPr lang="en-US"/>
          </a:p>
        </p:txBody>
      </p:sp>
      <p:sp>
        <p:nvSpPr>
          <p:cNvPr id="5" name="Slide Number Placeholder 4"/>
          <p:cNvSpPr>
            <a:spLocks noGrp="1"/>
          </p:cNvSpPr>
          <p:nvPr>
            <p:ph type="sldNum" sz="quarter" idx="3"/>
          </p:nvPr>
        </p:nvSpPr>
        <p:spPr>
          <a:xfrm>
            <a:off x="4143843" y="9119496"/>
            <a:ext cx="3169699" cy="480060"/>
          </a:xfrm>
          <a:prstGeom prst="rect">
            <a:avLst/>
          </a:prstGeom>
        </p:spPr>
        <p:txBody>
          <a:bodyPr vert="horz" lIns="95079" tIns="47540" rIns="95079" bIns="47540" rtlCol="0" anchor="b"/>
          <a:lstStyle>
            <a:lvl1pPr algn="r">
              <a:defRPr sz="1200" smtClean="0"/>
            </a:lvl1pPr>
          </a:lstStyle>
          <a:p>
            <a:pPr>
              <a:defRPr/>
            </a:pPr>
            <a:fld id="{99E63E60-FAA9-4830-90E9-9E42FFFCF5BF}" type="slidenum">
              <a:rPr lang="en-US"/>
              <a:pPr>
                <a:defRPr/>
              </a:pPr>
              <a:t>‹#›</a:t>
            </a:fld>
            <a:endParaRPr lang="en-US"/>
          </a:p>
        </p:txBody>
      </p:sp>
    </p:spTree>
    <p:extLst>
      <p:ext uri="{BB962C8B-B14F-4D97-AF65-F5344CB8AC3E}">
        <p14:creationId xmlns:p14="http://schemas.microsoft.com/office/powerpoint/2010/main" val="224457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0530" name="Rectangle 2"/>
          <p:cNvSpPr>
            <a:spLocks noGrp="1" noChangeArrowheads="1"/>
          </p:cNvSpPr>
          <p:nvPr>
            <p:ph type="hdr" sz="quarter"/>
          </p:nvPr>
        </p:nvSpPr>
        <p:spPr bwMode="auto">
          <a:xfrm>
            <a:off x="0" y="0"/>
            <a:ext cx="3169699" cy="480060"/>
          </a:xfrm>
          <a:prstGeom prst="rect">
            <a:avLst/>
          </a:prstGeom>
          <a:noFill/>
          <a:ln w="9525">
            <a:noFill/>
            <a:miter lim="800000"/>
            <a:headEnd/>
            <a:tailEnd/>
          </a:ln>
          <a:effectLst/>
        </p:spPr>
        <p:txBody>
          <a:bodyPr vert="horz" wrap="square" lIns="96658" tIns="48329" rIns="96658" bIns="48329" numCol="1" anchor="t" anchorCtr="0" compatLnSpc="1">
            <a:prstTxWarp prst="textNoShape">
              <a:avLst/>
            </a:prstTxWarp>
          </a:bodyPr>
          <a:lstStyle>
            <a:lvl1pPr defTabSz="967300">
              <a:defRPr sz="1200" b="0">
                <a:latin typeface="Arial" pitchFamily="34" charset="0"/>
                <a:cs typeface="Arial" pitchFamily="34" charset="0"/>
              </a:defRPr>
            </a:lvl1pPr>
          </a:lstStyle>
          <a:p>
            <a:pPr>
              <a:defRPr/>
            </a:pPr>
            <a:endParaRPr lang="en-US"/>
          </a:p>
        </p:txBody>
      </p:sp>
      <p:sp>
        <p:nvSpPr>
          <p:cNvPr id="150531" name="Rectangle 3"/>
          <p:cNvSpPr>
            <a:spLocks noGrp="1" noChangeArrowheads="1"/>
          </p:cNvSpPr>
          <p:nvPr>
            <p:ph type="dt" idx="1"/>
          </p:nvPr>
        </p:nvSpPr>
        <p:spPr bwMode="auto">
          <a:xfrm>
            <a:off x="4143843" y="0"/>
            <a:ext cx="3169699" cy="480060"/>
          </a:xfrm>
          <a:prstGeom prst="rect">
            <a:avLst/>
          </a:prstGeom>
          <a:noFill/>
          <a:ln w="9525">
            <a:noFill/>
            <a:miter lim="800000"/>
            <a:headEnd/>
            <a:tailEnd/>
          </a:ln>
          <a:effectLst/>
        </p:spPr>
        <p:txBody>
          <a:bodyPr vert="horz" wrap="square" lIns="96658" tIns="48329" rIns="96658" bIns="48329" numCol="1" anchor="t" anchorCtr="0" compatLnSpc="1">
            <a:prstTxWarp prst="textNoShape">
              <a:avLst/>
            </a:prstTxWarp>
          </a:bodyPr>
          <a:lstStyle>
            <a:lvl1pPr algn="r" defTabSz="967300">
              <a:defRPr sz="1200" b="0">
                <a:latin typeface="Arial" pitchFamily="34" charset="0"/>
                <a:cs typeface="Arial" pitchFamily="34" charset="0"/>
              </a:defRPr>
            </a:lvl1pPr>
          </a:lstStyle>
          <a:p>
            <a:pPr>
              <a:defRPr/>
            </a:pPr>
            <a:endParaRPr lang="en-US"/>
          </a:p>
        </p:txBody>
      </p:sp>
      <p:sp>
        <p:nvSpPr>
          <p:cNvPr id="122884"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p:spPr>
      </p:sp>
      <p:sp>
        <p:nvSpPr>
          <p:cNvPr id="150533" name="Rectangle 5"/>
          <p:cNvSpPr>
            <a:spLocks noGrp="1" noChangeArrowheads="1"/>
          </p:cNvSpPr>
          <p:nvPr>
            <p:ph type="body" sz="quarter" idx="3"/>
          </p:nvPr>
        </p:nvSpPr>
        <p:spPr bwMode="auto">
          <a:xfrm>
            <a:off x="731853" y="4560570"/>
            <a:ext cx="5851496" cy="4320540"/>
          </a:xfrm>
          <a:prstGeom prst="rect">
            <a:avLst/>
          </a:prstGeom>
          <a:noFill/>
          <a:ln w="9525">
            <a:noFill/>
            <a:miter lim="800000"/>
            <a:headEnd/>
            <a:tailEnd/>
          </a:ln>
          <a:effectLst/>
        </p:spPr>
        <p:txBody>
          <a:bodyPr vert="horz" wrap="square" lIns="96658" tIns="48329" rIns="96658" bIns="4832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0534" name="Rectangle 6"/>
          <p:cNvSpPr>
            <a:spLocks noGrp="1" noChangeArrowheads="1"/>
          </p:cNvSpPr>
          <p:nvPr>
            <p:ph type="ftr" sz="quarter" idx="4"/>
          </p:nvPr>
        </p:nvSpPr>
        <p:spPr bwMode="auto">
          <a:xfrm>
            <a:off x="0" y="9119496"/>
            <a:ext cx="3169699" cy="480060"/>
          </a:xfrm>
          <a:prstGeom prst="rect">
            <a:avLst/>
          </a:prstGeom>
          <a:noFill/>
          <a:ln w="9525">
            <a:noFill/>
            <a:miter lim="800000"/>
            <a:headEnd/>
            <a:tailEnd/>
          </a:ln>
          <a:effectLst/>
        </p:spPr>
        <p:txBody>
          <a:bodyPr vert="horz" wrap="square" lIns="96658" tIns="48329" rIns="96658" bIns="48329" numCol="1" anchor="b" anchorCtr="0" compatLnSpc="1">
            <a:prstTxWarp prst="textNoShape">
              <a:avLst/>
            </a:prstTxWarp>
          </a:bodyPr>
          <a:lstStyle>
            <a:lvl1pPr defTabSz="967300">
              <a:defRPr sz="1200" b="0">
                <a:latin typeface="Arial" pitchFamily="34" charset="0"/>
                <a:cs typeface="Arial" pitchFamily="34" charset="0"/>
              </a:defRPr>
            </a:lvl1pPr>
          </a:lstStyle>
          <a:p>
            <a:pPr>
              <a:defRPr/>
            </a:pPr>
            <a:endParaRPr lang="en-US"/>
          </a:p>
        </p:txBody>
      </p:sp>
      <p:sp>
        <p:nvSpPr>
          <p:cNvPr id="150535" name="Rectangle 7"/>
          <p:cNvSpPr>
            <a:spLocks noGrp="1" noChangeArrowheads="1"/>
          </p:cNvSpPr>
          <p:nvPr>
            <p:ph type="sldNum" sz="quarter" idx="5"/>
          </p:nvPr>
        </p:nvSpPr>
        <p:spPr bwMode="auto">
          <a:xfrm>
            <a:off x="4143843" y="9119496"/>
            <a:ext cx="3169699" cy="480060"/>
          </a:xfrm>
          <a:prstGeom prst="rect">
            <a:avLst/>
          </a:prstGeom>
          <a:noFill/>
          <a:ln w="9525">
            <a:noFill/>
            <a:miter lim="800000"/>
            <a:headEnd/>
            <a:tailEnd/>
          </a:ln>
          <a:effectLst/>
        </p:spPr>
        <p:txBody>
          <a:bodyPr vert="horz" wrap="square" lIns="96658" tIns="48329" rIns="96658" bIns="48329" numCol="1" anchor="b" anchorCtr="0" compatLnSpc="1">
            <a:prstTxWarp prst="textNoShape">
              <a:avLst/>
            </a:prstTxWarp>
          </a:bodyPr>
          <a:lstStyle>
            <a:lvl1pPr algn="r" defTabSz="967300">
              <a:defRPr sz="1200" b="0">
                <a:latin typeface="Arial" pitchFamily="34" charset="0"/>
                <a:cs typeface="Arial" pitchFamily="34" charset="0"/>
              </a:defRPr>
            </a:lvl1pPr>
          </a:lstStyle>
          <a:p>
            <a:pPr>
              <a:defRPr/>
            </a:pPr>
            <a:fld id="{4A10E9E8-465B-48B6-8839-580EE2A50FEB}" type="slidenum">
              <a:rPr lang="en-US"/>
              <a:pPr>
                <a:defRPr/>
              </a:pPr>
              <a:t>‹#›</a:t>
            </a:fld>
            <a:endParaRPr lang="en-US"/>
          </a:p>
        </p:txBody>
      </p:sp>
    </p:spTree>
    <p:extLst>
      <p:ext uri="{BB962C8B-B14F-4D97-AF65-F5344CB8AC3E}">
        <p14:creationId xmlns:p14="http://schemas.microsoft.com/office/powerpoint/2010/main" val="39108196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Rot="1" noChangeArrowheads="1" noTextEdit="1"/>
          </p:cNvSpPr>
          <p:nvPr>
            <p:ph type="sldImg"/>
          </p:nvPr>
        </p:nvSpPr>
        <p:spPr>
          <a:xfrm>
            <a:off x="1257300" y="720725"/>
            <a:ext cx="4800600" cy="3600450"/>
          </a:xfrm>
          <a:noFill/>
          <a:ln/>
          <a:extLst>
            <a:ext uri="{909E8E84-426E-40DD-AFC4-6F175D3DCCD1}">
              <a14:hiddenFill xmlns:a14="http://schemas.microsoft.com/office/drawing/2010/main">
                <a:solidFill>
                  <a:srgbClr val="FFFFFF"/>
                </a:solidFill>
              </a14:hiddenFill>
            </a:ext>
          </a:extLst>
        </p:spPr>
      </p:sp>
      <p:sp>
        <p:nvSpPr>
          <p:cNvPr id="11267" name="Rectangle 3"/>
          <p:cNvSpPr txBox="1">
            <a:spLocks noChangeArrowheads="1"/>
          </p:cNvSpPr>
          <p:nvPr>
            <p:ph type="body" idx="1"/>
          </p:nvPr>
        </p:nvSpPr>
        <p:spPr>
          <a:noFill/>
        </p:spPr>
        <p:txBody>
          <a:bodyPr/>
          <a:lstStyle/>
          <a:p>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Rot="1" noChangeArrowheads="1" noTextEdit="1"/>
          </p:cNvSpPr>
          <p:nvPr>
            <p:ph type="sldImg"/>
          </p:nvPr>
        </p:nvSpPr>
        <p:spPr>
          <a:xfrm>
            <a:off x="1257300" y="720725"/>
            <a:ext cx="4800600" cy="3600450"/>
          </a:xfrm>
          <a:noFill/>
          <a:ln/>
          <a:extLst>
            <a:ext uri="{909E8E84-426E-40DD-AFC4-6F175D3DCCD1}">
              <a14:hiddenFill xmlns:a14="http://schemas.microsoft.com/office/drawing/2010/main">
                <a:solidFill>
                  <a:srgbClr val="FFFFFF"/>
                </a:solidFill>
              </a14:hiddenFill>
            </a:ext>
          </a:extLst>
        </p:spPr>
      </p:sp>
      <p:sp>
        <p:nvSpPr>
          <p:cNvPr id="12291" name="Rectangle 3"/>
          <p:cNvSpPr txBox="1">
            <a:spLocks noChangeArrowheads="1"/>
          </p:cNvSpPr>
          <p:nvPr>
            <p:ph type="body" idx="1"/>
          </p:nvPr>
        </p:nvSpPr>
        <p:spPr>
          <a:noFill/>
        </p:spPr>
        <p:txBody>
          <a:bodyPr/>
          <a:lstStyle/>
          <a:p>
            <a:endParaRPr lang="en-US"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Rot="1" noChangeArrowheads="1" noTextEdit="1"/>
          </p:cNvSpPr>
          <p:nvPr>
            <p:ph type="sldImg"/>
          </p:nvPr>
        </p:nvSpPr>
        <p:spPr>
          <a:xfrm>
            <a:off x="1257300" y="720725"/>
            <a:ext cx="4800600" cy="3600450"/>
          </a:xfrm>
          <a:noFill/>
          <a:ln/>
          <a:extLst>
            <a:ext uri="{909E8E84-426E-40DD-AFC4-6F175D3DCCD1}">
              <a14:hiddenFill xmlns:a14="http://schemas.microsoft.com/office/drawing/2010/main">
                <a:solidFill>
                  <a:srgbClr val="FFFFFF"/>
                </a:solidFill>
              </a14:hiddenFill>
            </a:ext>
          </a:extLst>
        </p:spPr>
      </p:sp>
      <p:sp>
        <p:nvSpPr>
          <p:cNvPr id="13315" name="Rectangle 3"/>
          <p:cNvSpPr txBox="1">
            <a:spLocks noChangeArrowheads="1"/>
          </p:cNvSpPr>
          <p:nvPr>
            <p:ph type="body" idx="1"/>
          </p:nvPr>
        </p:nvSpPr>
        <p:spPr>
          <a:noFill/>
        </p:spPr>
        <p:txBody>
          <a:bodyPr/>
          <a:lstStyle/>
          <a:p>
            <a:endParaRPr lang="en-US"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Rot="1" noChangeArrowheads="1" noTextEdit="1"/>
          </p:cNvSpPr>
          <p:nvPr>
            <p:ph type="sldImg"/>
          </p:nvPr>
        </p:nvSpPr>
        <p:spPr>
          <a:xfrm>
            <a:off x="1257300" y="720725"/>
            <a:ext cx="4800600" cy="3600450"/>
          </a:xfrm>
          <a:noFill/>
          <a:ln/>
          <a:extLst>
            <a:ext uri="{909E8E84-426E-40DD-AFC4-6F175D3DCCD1}">
              <a14:hiddenFill xmlns:a14="http://schemas.microsoft.com/office/drawing/2010/main">
                <a:solidFill>
                  <a:srgbClr val="FFFFFF"/>
                </a:solidFill>
              </a14:hiddenFill>
            </a:ext>
          </a:extLst>
        </p:spPr>
      </p:sp>
      <p:sp>
        <p:nvSpPr>
          <p:cNvPr id="14339" name="Rectangle 3"/>
          <p:cNvSpPr txBox="1">
            <a:spLocks noChangeArrowheads="1"/>
          </p:cNvSpPr>
          <p:nvPr>
            <p:ph type="body" idx="1"/>
          </p:nvPr>
        </p:nvSpPr>
        <p:spPr>
          <a:noFill/>
        </p:spPr>
        <p:txBody>
          <a:bodyPr/>
          <a:lstStyle/>
          <a:p>
            <a:endParaRPr lang="en-US"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5735958B-5232-4183-BAD1-22808AEEB956}" type="slidenum">
              <a:rPr lang="en-US" smtClean="0">
                <a:latin typeface="Arial" charset="0"/>
                <a:cs typeface="Arial" charset="0"/>
              </a:rPr>
              <a:pPr/>
              <a:t>38</a:t>
            </a:fld>
            <a:endParaRPr lang="en-US" smtClean="0">
              <a:latin typeface="Arial" charset="0"/>
              <a:cs typeface="Arial" charset="0"/>
            </a:endParaRPr>
          </a:p>
        </p:txBody>
      </p:sp>
      <p:sp>
        <p:nvSpPr>
          <p:cNvPr id="60419" name="Slide Image Placeholder 1"/>
          <p:cNvSpPr>
            <a:spLocks noGrp="1" noRot="1" noChangeAspect="1" noTextEdit="1"/>
          </p:cNvSpPr>
          <p:nvPr>
            <p:ph type="sldImg"/>
          </p:nvPr>
        </p:nvSpPr>
        <p:spPr>
          <a:ln/>
        </p:spPr>
      </p:sp>
      <p:sp>
        <p:nvSpPr>
          <p:cNvPr id="60420" name="Notes Placeholder 2"/>
          <p:cNvSpPr>
            <a:spLocks noGrp="1"/>
          </p:cNvSpPr>
          <p:nvPr>
            <p:ph type="body" idx="1"/>
          </p:nvPr>
        </p:nvSpPr>
        <p:spPr>
          <a:noFill/>
          <a:ln/>
        </p:spPr>
        <p:txBody>
          <a:bodyPr lIns="96653" tIns="48327" rIns="96653" bIns="48327"/>
          <a:lstStyle/>
          <a:p>
            <a:pPr marL="237698" indent="-237698" eaLnBrk="1" hangingPunct="1">
              <a:buFontTx/>
              <a:buAutoNum type="arabicPeriod"/>
            </a:pPr>
            <a:r>
              <a:rPr lang="en-US" altLang="ko-KR" smtClean="0">
                <a:latin typeface="Arial" charset="0"/>
                <a:ea typeface="Gulim" pitchFamily="34" charset="-127"/>
                <a:cs typeface="Arial" charset="0"/>
              </a:rPr>
              <a:t>So you might be wondering what the use of the inverse patch transform can be.  In the rest of the presentation, we introduce a number of image editing applications leveraging the patch transform.  </a:t>
            </a:r>
          </a:p>
          <a:p>
            <a:pPr marL="237698" indent="-237698" eaLnBrk="1" hangingPunct="1">
              <a:buFontTx/>
              <a:buAutoNum type="arabicPeriod"/>
            </a:pPr>
            <a:r>
              <a:rPr lang="en-US" altLang="ko-KR" smtClean="0">
                <a:latin typeface="Arial" charset="0"/>
                <a:ea typeface="Gulim" pitchFamily="34" charset="-127"/>
                <a:cs typeface="Arial" charset="0"/>
              </a:rPr>
              <a:t>The first image editing example is the subject reorganization.  Let’s suppose that you get this image as an input, but you want to move the lady so that she stands on the left side of the image.  What you would usually do in Photoshop is to carefully find the matte corresponding to the lady, place the lady at the desired location, and then fill in the regions where she used to stand.  Well, we can present a faster way of doing it.</a:t>
            </a:r>
          </a:p>
        </p:txBody>
      </p:sp>
      <p:sp>
        <p:nvSpPr>
          <p:cNvPr id="60421" name="Slide Number Placeholder 3"/>
          <p:cNvSpPr txBox="1">
            <a:spLocks noGrp="1"/>
          </p:cNvSpPr>
          <p:nvPr/>
        </p:nvSpPr>
        <p:spPr bwMode="auto">
          <a:xfrm>
            <a:off x="4143843" y="9119496"/>
            <a:ext cx="3169699" cy="480060"/>
          </a:xfrm>
          <a:prstGeom prst="rect">
            <a:avLst/>
          </a:prstGeom>
          <a:noFill/>
          <a:ln w="9525">
            <a:noFill/>
            <a:miter lim="800000"/>
            <a:headEnd/>
            <a:tailEnd/>
          </a:ln>
        </p:spPr>
        <p:txBody>
          <a:bodyPr lIns="96653" tIns="48327" rIns="96653" bIns="48327" anchor="b"/>
          <a:lstStyle/>
          <a:p>
            <a:pPr algn="r" defTabSz="967300" latinLnBrk="1"/>
            <a:fld id="{CF95DF80-B669-41B3-BC4D-E4B09DD01D15}" type="slidenum">
              <a:rPr kumimoji="1" lang="en-US" altLang="ko-KR" sz="1200">
                <a:latin typeface="Gulim" pitchFamily="34" charset="-127"/>
                <a:ea typeface="Gulim" pitchFamily="34" charset="-127"/>
              </a:rPr>
              <a:pPr algn="r" defTabSz="967300" latinLnBrk="1"/>
              <a:t>38</a:t>
            </a:fld>
            <a:endParaRPr kumimoji="1" lang="en-US" altLang="ko-KR" sz="1200">
              <a:latin typeface="Gulim" pitchFamily="34" charset="-127"/>
              <a:ea typeface="Gulim" pitchFamily="34" charset="-127"/>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2DA27CD9-1FA2-4E98-A699-AA52E2AB1AF6}" type="slidenum">
              <a:rPr lang="en-US" smtClean="0">
                <a:latin typeface="Arial" charset="0"/>
                <a:cs typeface="Arial" charset="0"/>
              </a:rPr>
              <a:pPr/>
              <a:t>39</a:t>
            </a:fld>
            <a:endParaRPr lang="en-US" smtClean="0">
              <a:latin typeface="Arial" charset="0"/>
              <a:cs typeface="Arial" charset="0"/>
            </a:endParaRPr>
          </a:p>
        </p:txBody>
      </p:sp>
      <p:sp>
        <p:nvSpPr>
          <p:cNvPr id="61443" name="Slide Image Placeholder 1"/>
          <p:cNvSpPr>
            <a:spLocks noGrp="1" noRot="1" noChangeAspect="1" noTextEdit="1"/>
          </p:cNvSpPr>
          <p:nvPr>
            <p:ph type="sldImg"/>
          </p:nvPr>
        </p:nvSpPr>
        <p:spPr>
          <a:ln/>
        </p:spPr>
      </p:sp>
      <p:sp>
        <p:nvSpPr>
          <p:cNvPr id="61444" name="Notes Placeholder 2"/>
          <p:cNvSpPr>
            <a:spLocks noGrp="1"/>
          </p:cNvSpPr>
          <p:nvPr>
            <p:ph type="body" idx="1"/>
          </p:nvPr>
        </p:nvSpPr>
        <p:spPr>
          <a:noFill/>
          <a:ln/>
        </p:spPr>
        <p:txBody>
          <a:bodyPr lIns="96653" tIns="48327" rIns="96653" bIns="48327"/>
          <a:lstStyle/>
          <a:p>
            <a:pPr eaLnBrk="1" hangingPunct="1"/>
            <a:r>
              <a:rPr lang="en-US" altLang="ko-KR" smtClean="0">
                <a:latin typeface="Arial" charset="0"/>
                <a:ea typeface="Gulim" pitchFamily="34" charset="-127"/>
                <a:cs typeface="Arial" charset="0"/>
              </a:rPr>
              <a:t>1. Instead of going through the painstaking work, with the patch transform, the user can just specify which patches to fix where, and let the algorithm to figure out how to reconstruct the rest of the image respecting the user input.  The user input can be incorporated using the local evidence term.  </a:t>
            </a:r>
          </a:p>
        </p:txBody>
      </p:sp>
      <p:sp>
        <p:nvSpPr>
          <p:cNvPr id="61445" name="Slide Number Placeholder 3"/>
          <p:cNvSpPr txBox="1">
            <a:spLocks noGrp="1"/>
          </p:cNvSpPr>
          <p:nvPr/>
        </p:nvSpPr>
        <p:spPr bwMode="auto">
          <a:xfrm>
            <a:off x="4143843" y="9119496"/>
            <a:ext cx="3169699" cy="480060"/>
          </a:xfrm>
          <a:prstGeom prst="rect">
            <a:avLst/>
          </a:prstGeom>
          <a:noFill/>
          <a:ln w="9525">
            <a:noFill/>
            <a:miter lim="800000"/>
            <a:headEnd/>
            <a:tailEnd/>
          </a:ln>
        </p:spPr>
        <p:txBody>
          <a:bodyPr lIns="96653" tIns="48327" rIns="96653" bIns="48327" anchor="b"/>
          <a:lstStyle/>
          <a:p>
            <a:pPr algn="r" defTabSz="967300" latinLnBrk="1"/>
            <a:fld id="{F5DB2494-4526-4E8C-9672-B12959ECE8ED}" type="slidenum">
              <a:rPr kumimoji="1" lang="en-US" altLang="ko-KR" sz="1200">
                <a:latin typeface="Gulim" pitchFamily="34" charset="-127"/>
                <a:ea typeface="Gulim" pitchFamily="34" charset="-127"/>
              </a:rPr>
              <a:pPr algn="r" defTabSz="967300" latinLnBrk="1"/>
              <a:t>39</a:t>
            </a:fld>
            <a:endParaRPr kumimoji="1" lang="en-US" altLang="ko-KR" sz="1200">
              <a:latin typeface="Gulim" pitchFamily="34" charset="-127"/>
              <a:ea typeface="Gulim" pitchFamily="34" charset="-127"/>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79CE1B98-2019-4B6E-B6A8-5B48BBF68BD1}" type="slidenum">
              <a:rPr lang="en-US" smtClean="0">
                <a:latin typeface="Arial" charset="0"/>
                <a:cs typeface="Arial" charset="0"/>
              </a:rPr>
              <a:pPr/>
              <a:t>40</a:t>
            </a:fld>
            <a:endParaRPr lang="en-US" smtClean="0">
              <a:latin typeface="Arial" charset="0"/>
              <a:cs typeface="Arial" charset="0"/>
            </a:endParaRPr>
          </a:p>
        </p:txBody>
      </p:sp>
      <p:sp>
        <p:nvSpPr>
          <p:cNvPr id="62467" name="Slide Image Placeholder 1"/>
          <p:cNvSpPr>
            <a:spLocks noGrp="1" noRot="1" noChangeAspect="1" noTextEdit="1"/>
          </p:cNvSpPr>
          <p:nvPr>
            <p:ph type="sldImg"/>
          </p:nvPr>
        </p:nvSpPr>
        <p:spPr>
          <a:ln/>
        </p:spPr>
      </p:sp>
      <p:sp>
        <p:nvSpPr>
          <p:cNvPr id="62468" name="Notes Placeholder 2"/>
          <p:cNvSpPr>
            <a:spLocks noGrp="1"/>
          </p:cNvSpPr>
          <p:nvPr>
            <p:ph type="body" idx="1"/>
          </p:nvPr>
        </p:nvSpPr>
        <p:spPr>
          <a:noFill/>
          <a:ln/>
        </p:spPr>
        <p:txBody>
          <a:bodyPr lIns="96653" tIns="48327" rIns="96653" bIns="48327"/>
          <a:lstStyle/>
          <a:p>
            <a:pPr marL="237698" indent="-237698" eaLnBrk="1" hangingPunct="1">
              <a:buFontTx/>
              <a:buAutoNum type="arabicPeriod"/>
            </a:pPr>
            <a:r>
              <a:rPr lang="en-US" altLang="ko-KR" smtClean="0">
                <a:latin typeface="Arial" charset="0"/>
                <a:ea typeface="Gulim" pitchFamily="34" charset="-127"/>
                <a:cs typeface="Arial" charset="0"/>
              </a:rPr>
              <a:t>Then the image reconstructs an image that looks like this.  I have overlaid the seams to show how the patches are cut to generate the output.   When two patches adjacent in the original image are placed adjacent to one another in the output image, the seam between them is a straight line; otherwise the algorithm finds the seam along which the intensity difference is minimum, which reduces artifacts.</a:t>
            </a:r>
          </a:p>
          <a:p>
            <a:pPr marL="237698" indent="-237698" eaLnBrk="1" hangingPunct="1">
              <a:buFontTx/>
              <a:buAutoNum type="arabicPeriod"/>
            </a:pPr>
            <a:endParaRPr lang="en-US" altLang="ko-KR" smtClean="0">
              <a:latin typeface="Arial" charset="0"/>
              <a:ea typeface="Gulim" pitchFamily="34" charset="-127"/>
              <a:cs typeface="Arial" charset="0"/>
            </a:endParaRPr>
          </a:p>
          <a:p>
            <a:pPr marL="237698" indent="-237698" eaLnBrk="1" hangingPunct="1">
              <a:buFontTx/>
              <a:buAutoNum type="arabicPeriod"/>
            </a:pPr>
            <a:r>
              <a:rPr lang="en-US" altLang="ko-KR" smtClean="0">
                <a:latin typeface="Arial" charset="0"/>
                <a:ea typeface="Gulim" pitchFamily="34" charset="-127"/>
                <a:cs typeface="Arial" charset="0"/>
              </a:rPr>
              <a:t>Due to the intensity difference, some seams are still noticeable, so we use Poisson blending to remove the seams by removing gradients along wiggly seams.</a:t>
            </a:r>
          </a:p>
        </p:txBody>
      </p:sp>
      <p:sp>
        <p:nvSpPr>
          <p:cNvPr id="62469" name="Slide Number Placeholder 3"/>
          <p:cNvSpPr txBox="1">
            <a:spLocks noGrp="1"/>
          </p:cNvSpPr>
          <p:nvPr/>
        </p:nvSpPr>
        <p:spPr bwMode="auto">
          <a:xfrm>
            <a:off x="4143843" y="9119496"/>
            <a:ext cx="3169699" cy="480060"/>
          </a:xfrm>
          <a:prstGeom prst="rect">
            <a:avLst/>
          </a:prstGeom>
          <a:noFill/>
          <a:ln w="9525">
            <a:noFill/>
            <a:miter lim="800000"/>
            <a:headEnd/>
            <a:tailEnd/>
          </a:ln>
        </p:spPr>
        <p:txBody>
          <a:bodyPr lIns="96653" tIns="48327" rIns="96653" bIns="48327" anchor="b"/>
          <a:lstStyle/>
          <a:p>
            <a:pPr algn="r" defTabSz="967300" latinLnBrk="1"/>
            <a:fld id="{404A61EC-F02E-4BC3-A1E2-FD747925A263}" type="slidenum">
              <a:rPr kumimoji="1" lang="en-US" altLang="ko-KR" sz="1200">
                <a:latin typeface="Gulim" pitchFamily="34" charset="-127"/>
                <a:ea typeface="Gulim" pitchFamily="34" charset="-127"/>
              </a:rPr>
              <a:pPr algn="r" defTabSz="967300" latinLnBrk="1"/>
              <a:t>40</a:t>
            </a:fld>
            <a:endParaRPr kumimoji="1" lang="en-US" altLang="ko-KR" sz="1200">
              <a:latin typeface="Gulim" pitchFamily="34" charset="-127"/>
              <a:ea typeface="Gulim" pitchFamily="34" charset="-127"/>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8498E917-6F7F-46F0-A83F-937C3714FCC9}" type="slidenum">
              <a:rPr lang="en-US" smtClean="0">
                <a:latin typeface="Arial" charset="0"/>
                <a:cs typeface="Arial" charset="0"/>
              </a:rPr>
              <a:pPr/>
              <a:t>41</a:t>
            </a:fld>
            <a:endParaRPr lang="en-US" smtClean="0">
              <a:latin typeface="Arial" charset="0"/>
              <a:cs typeface="Arial" charset="0"/>
            </a:endParaRPr>
          </a:p>
        </p:txBody>
      </p:sp>
      <p:sp>
        <p:nvSpPr>
          <p:cNvPr id="63491" name="Slide Image Placeholder 1"/>
          <p:cNvSpPr>
            <a:spLocks noGrp="1" noRot="1" noChangeAspect="1" noTextEdit="1"/>
          </p:cNvSpPr>
          <p:nvPr>
            <p:ph type="sldImg"/>
          </p:nvPr>
        </p:nvSpPr>
        <p:spPr>
          <a:ln/>
        </p:spPr>
      </p:sp>
      <p:sp>
        <p:nvSpPr>
          <p:cNvPr id="63492" name="Notes Placeholder 2"/>
          <p:cNvSpPr>
            <a:spLocks noGrp="1"/>
          </p:cNvSpPr>
          <p:nvPr>
            <p:ph type="body" idx="1"/>
          </p:nvPr>
        </p:nvSpPr>
        <p:spPr>
          <a:noFill/>
          <a:ln/>
        </p:spPr>
        <p:txBody>
          <a:bodyPr lIns="96653" tIns="48327" rIns="96653" bIns="48327"/>
          <a:lstStyle/>
          <a:p>
            <a:pPr eaLnBrk="1" hangingPunct="1"/>
            <a:r>
              <a:rPr lang="en-US" altLang="ko-KR" dirty="0" smtClean="0">
                <a:latin typeface="Arial" charset="0"/>
                <a:ea typeface="Gulim" pitchFamily="34" charset="-127"/>
                <a:cs typeface="Arial" charset="0"/>
              </a:rPr>
              <a:t>1. Then we get an output image as shown here.  The overall image is visually pleasing.   The stairs onto the </a:t>
            </a:r>
            <a:r>
              <a:rPr lang="en-US" altLang="ko-KR" dirty="0" err="1" smtClean="0">
                <a:latin typeface="Arial" charset="0"/>
                <a:ea typeface="Gulim" pitchFamily="34" charset="-127"/>
                <a:cs typeface="Arial" charset="0"/>
              </a:rPr>
              <a:t>poium</a:t>
            </a:r>
            <a:r>
              <a:rPr lang="en-US" altLang="ko-KR" dirty="0" smtClean="0">
                <a:latin typeface="Arial" charset="0"/>
                <a:ea typeface="Gulim" pitchFamily="34" charset="-127"/>
                <a:cs typeface="Arial" charset="0"/>
              </a:rPr>
              <a:t> has been shifted to the right to place the lady to the left the image, and the algorithm automatically filled up the region where she used to be.  On interesting artifact is that the head of the person in the background is cut off.  This is because the color difference between the background and the jacket is smaller than carving around the head.  </a:t>
            </a:r>
          </a:p>
        </p:txBody>
      </p:sp>
      <p:sp>
        <p:nvSpPr>
          <p:cNvPr id="63493" name="Slide Number Placeholder 3"/>
          <p:cNvSpPr txBox="1">
            <a:spLocks noGrp="1"/>
          </p:cNvSpPr>
          <p:nvPr/>
        </p:nvSpPr>
        <p:spPr bwMode="auto">
          <a:xfrm>
            <a:off x="4143843" y="9119496"/>
            <a:ext cx="3169699" cy="480060"/>
          </a:xfrm>
          <a:prstGeom prst="rect">
            <a:avLst/>
          </a:prstGeom>
          <a:noFill/>
          <a:ln w="9525">
            <a:noFill/>
            <a:miter lim="800000"/>
            <a:headEnd/>
            <a:tailEnd/>
          </a:ln>
        </p:spPr>
        <p:txBody>
          <a:bodyPr lIns="96653" tIns="48327" rIns="96653" bIns="48327" anchor="b"/>
          <a:lstStyle/>
          <a:p>
            <a:pPr algn="r" defTabSz="967300" latinLnBrk="1"/>
            <a:fld id="{63034DA9-EACB-4461-8898-EFAEA1A0811B}" type="slidenum">
              <a:rPr kumimoji="1" lang="en-US" altLang="ko-KR" sz="1200">
                <a:latin typeface="Gulim" pitchFamily="34" charset="-127"/>
                <a:ea typeface="Gulim" pitchFamily="34" charset="-127"/>
              </a:rPr>
              <a:pPr algn="r" defTabSz="967300" latinLnBrk="1"/>
              <a:t>41</a:t>
            </a:fld>
            <a:endParaRPr kumimoji="1" lang="en-US" altLang="ko-KR" sz="1200">
              <a:latin typeface="Gulim" pitchFamily="34" charset="-127"/>
              <a:ea typeface="Gulim" pitchFamily="34"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defRPr/>
            </a:pPr>
            <a:r>
              <a:rPr lang="en-US" altLang="en-US" smtClean="0"/>
              <a:t>9 Sep 2014</a:t>
            </a:r>
            <a:endParaRPr lang="en-US" altLang="en-US"/>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pPr>
              <a:defRPr/>
            </a:pPr>
            <a:fld id="{28037436-207B-4C24-8004-8777942F6746}" type="slidenum">
              <a:rPr lang="en-US" altLang="en-US" smtClean="0"/>
              <a:pPr>
                <a:defRPr/>
              </a:pPr>
              <a:t>‹#›</a:t>
            </a:fld>
            <a:endParaRPr lang="en-US" altLang="en-US"/>
          </a:p>
        </p:txBody>
      </p:sp>
    </p:spTree>
    <p:extLst>
      <p:ext uri="{BB962C8B-B14F-4D97-AF65-F5344CB8AC3E}">
        <p14:creationId xmlns:p14="http://schemas.microsoft.com/office/powerpoint/2010/main" val="40177848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r>
              <a:rPr lang="en-US" altLang="en-US" smtClean="0"/>
              <a:t>9 Sep 2014</a:t>
            </a:r>
            <a:endParaRPr lang="en-US" altLang="en-US"/>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pPr>
              <a:defRPr/>
            </a:pPr>
            <a:fld id="{68B0BD55-577B-458B-82BB-53CE2383C9AA}" type="slidenum">
              <a:rPr lang="en-US" altLang="en-US" smtClean="0"/>
              <a:pPr>
                <a:defRPr/>
              </a:pPr>
              <a:t>‹#›</a:t>
            </a:fld>
            <a:endParaRPr lang="en-US" altLang="en-US"/>
          </a:p>
        </p:txBody>
      </p:sp>
    </p:spTree>
    <p:extLst>
      <p:ext uri="{BB962C8B-B14F-4D97-AF65-F5344CB8AC3E}">
        <p14:creationId xmlns:p14="http://schemas.microsoft.com/office/powerpoint/2010/main" val="21021343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r>
              <a:rPr lang="en-US" altLang="en-US" smtClean="0"/>
              <a:t>9 Sep 2014</a:t>
            </a:r>
            <a:endParaRPr lang="en-US" altLang="en-US"/>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pPr>
              <a:defRPr/>
            </a:pPr>
            <a:fld id="{4DDD00BE-6EED-45D8-B2ED-2CF4701E886D}" type="slidenum">
              <a:rPr lang="en-US" altLang="en-US" smtClean="0"/>
              <a:pPr>
                <a:defRPr/>
              </a:pPr>
              <a:t>‹#›</a:t>
            </a:fld>
            <a:endParaRPr lang="en-US" altLang="en-US"/>
          </a:p>
        </p:txBody>
      </p:sp>
    </p:spTree>
    <p:extLst>
      <p:ext uri="{BB962C8B-B14F-4D97-AF65-F5344CB8AC3E}">
        <p14:creationId xmlns:p14="http://schemas.microsoft.com/office/powerpoint/2010/main" val="9728040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r>
              <a:rPr lang="en-US" altLang="en-US" smtClean="0"/>
              <a:t>9 Sep 2014</a:t>
            </a:r>
            <a:endParaRPr lang="en-US" altLang="en-US"/>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pPr>
              <a:defRPr/>
            </a:pPr>
            <a:fld id="{3918B09C-3790-4647-99F2-BB32E1B376FC}" type="slidenum">
              <a:rPr lang="en-US" altLang="en-US" smtClean="0"/>
              <a:pPr>
                <a:defRPr/>
              </a:pPr>
              <a:t>‹#›</a:t>
            </a:fld>
            <a:endParaRPr lang="en-US" altLang="en-US"/>
          </a:p>
        </p:txBody>
      </p:sp>
    </p:spTree>
    <p:extLst>
      <p:ext uri="{BB962C8B-B14F-4D97-AF65-F5344CB8AC3E}">
        <p14:creationId xmlns:p14="http://schemas.microsoft.com/office/powerpoint/2010/main" val="10875482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r>
              <a:rPr lang="en-US" altLang="en-US" smtClean="0"/>
              <a:t>9 Sep 2014</a:t>
            </a:r>
            <a:endParaRPr lang="en-US" altLang="en-US"/>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pPr>
              <a:defRPr/>
            </a:pPr>
            <a:fld id="{575CAD86-1459-4581-A91C-A5D1F128E13C}" type="slidenum">
              <a:rPr lang="en-US" altLang="en-US" smtClean="0"/>
              <a:pPr>
                <a:defRPr/>
              </a:pPr>
              <a:t>‹#›</a:t>
            </a:fld>
            <a:endParaRPr lang="en-US" altLang="en-US"/>
          </a:p>
        </p:txBody>
      </p:sp>
    </p:spTree>
    <p:extLst>
      <p:ext uri="{BB962C8B-B14F-4D97-AF65-F5344CB8AC3E}">
        <p14:creationId xmlns:p14="http://schemas.microsoft.com/office/powerpoint/2010/main" val="3765530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r>
              <a:rPr lang="en-US" altLang="en-US" smtClean="0"/>
              <a:t>9 Sep 2014</a:t>
            </a:r>
            <a:endParaRPr lang="en-US" altLang="en-US"/>
          </a:p>
        </p:txBody>
      </p:sp>
      <p:sp>
        <p:nvSpPr>
          <p:cNvPr id="6" name="Footer Placeholder 5"/>
          <p:cNvSpPr>
            <a:spLocks noGrp="1"/>
          </p:cNvSpPr>
          <p:nvPr>
            <p:ph type="ftr" sz="quarter" idx="11"/>
          </p:nvPr>
        </p:nvSpPr>
        <p:spPr/>
        <p:txBody>
          <a:bodyPr/>
          <a:lstStyle/>
          <a:p>
            <a:pPr>
              <a:defRPr/>
            </a:pPr>
            <a:r>
              <a:rPr lang="en-US" altLang="en-US" smtClean="0"/>
              <a:t>11755/18979</a:t>
            </a:r>
            <a:endParaRPr lang="en-US" altLang="en-US"/>
          </a:p>
        </p:txBody>
      </p:sp>
      <p:sp>
        <p:nvSpPr>
          <p:cNvPr id="7" name="Slide Number Placeholder 6"/>
          <p:cNvSpPr>
            <a:spLocks noGrp="1"/>
          </p:cNvSpPr>
          <p:nvPr>
            <p:ph type="sldNum" sz="quarter" idx="12"/>
          </p:nvPr>
        </p:nvSpPr>
        <p:spPr/>
        <p:txBody>
          <a:bodyPr/>
          <a:lstStyle/>
          <a:p>
            <a:pPr>
              <a:defRPr/>
            </a:pPr>
            <a:fld id="{15E3037C-0D5D-4435-A555-4F53C283D509}" type="slidenum">
              <a:rPr lang="en-US" altLang="en-US" smtClean="0"/>
              <a:pPr>
                <a:defRPr/>
              </a:pPr>
              <a:t>‹#›</a:t>
            </a:fld>
            <a:endParaRPr lang="en-US" altLang="en-US"/>
          </a:p>
        </p:txBody>
      </p:sp>
    </p:spTree>
    <p:extLst>
      <p:ext uri="{BB962C8B-B14F-4D97-AF65-F5344CB8AC3E}">
        <p14:creationId xmlns:p14="http://schemas.microsoft.com/office/powerpoint/2010/main" val="243691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r>
              <a:rPr lang="en-US" altLang="en-US" smtClean="0"/>
              <a:t>9 Sep 2014</a:t>
            </a:r>
            <a:endParaRPr lang="en-US" altLang="en-US"/>
          </a:p>
        </p:txBody>
      </p:sp>
      <p:sp>
        <p:nvSpPr>
          <p:cNvPr id="8" name="Footer Placeholder 7"/>
          <p:cNvSpPr>
            <a:spLocks noGrp="1"/>
          </p:cNvSpPr>
          <p:nvPr>
            <p:ph type="ftr" sz="quarter" idx="11"/>
          </p:nvPr>
        </p:nvSpPr>
        <p:spPr/>
        <p:txBody>
          <a:bodyPr/>
          <a:lstStyle/>
          <a:p>
            <a:pPr>
              <a:defRPr/>
            </a:pPr>
            <a:r>
              <a:rPr lang="en-US" altLang="en-US" smtClean="0"/>
              <a:t>11755/18979</a:t>
            </a:r>
            <a:endParaRPr lang="en-US" altLang="en-US"/>
          </a:p>
        </p:txBody>
      </p:sp>
      <p:sp>
        <p:nvSpPr>
          <p:cNvPr id="9" name="Slide Number Placeholder 8"/>
          <p:cNvSpPr>
            <a:spLocks noGrp="1"/>
          </p:cNvSpPr>
          <p:nvPr>
            <p:ph type="sldNum" sz="quarter" idx="12"/>
          </p:nvPr>
        </p:nvSpPr>
        <p:spPr/>
        <p:txBody>
          <a:bodyPr/>
          <a:lstStyle/>
          <a:p>
            <a:pPr>
              <a:defRPr/>
            </a:pPr>
            <a:fld id="{914678D4-F4CE-444A-B2D1-84790ECFD95F}" type="slidenum">
              <a:rPr lang="en-US" altLang="en-US" smtClean="0"/>
              <a:pPr>
                <a:defRPr/>
              </a:pPr>
              <a:t>‹#›</a:t>
            </a:fld>
            <a:endParaRPr lang="en-US" altLang="en-US"/>
          </a:p>
        </p:txBody>
      </p:sp>
    </p:spTree>
    <p:extLst>
      <p:ext uri="{BB962C8B-B14F-4D97-AF65-F5344CB8AC3E}">
        <p14:creationId xmlns:p14="http://schemas.microsoft.com/office/powerpoint/2010/main" val="27679717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r>
              <a:rPr lang="en-US" altLang="en-US" smtClean="0"/>
              <a:t>9 Sep 2014</a:t>
            </a:r>
            <a:endParaRPr lang="en-US" altLang="en-US"/>
          </a:p>
        </p:txBody>
      </p:sp>
      <p:sp>
        <p:nvSpPr>
          <p:cNvPr id="4" name="Footer Placeholder 3"/>
          <p:cNvSpPr>
            <a:spLocks noGrp="1"/>
          </p:cNvSpPr>
          <p:nvPr>
            <p:ph type="ftr" sz="quarter" idx="11"/>
          </p:nvPr>
        </p:nvSpPr>
        <p:spPr/>
        <p:txBody>
          <a:bodyPr/>
          <a:lstStyle/>
          <a:p>
            <a:pPr>
              <a:defRPr/>
            </a:pPr>
            <a:r>
              <a:rPr lang="en-US" altLang="en-US" smtClean="0"/>
              <a:t>11755/18979</a:t>
            </a:r>
            <a:endParaRPr lang="en-US" altLang="en-US"/>
          </a:p>
        </p:txBody>
      </p:sp>
      <p:sp>
        <p:nvSpPr>
          <p:cNvPr id="5" name="Slide Number Placeholder 4"/>
          <p:cNvSpPr>
            <a:spLocks noGrp="1"/>
          </p:cNvSpPr>
          <p:nvPr>
            <p:ph type="sldNum" sz="quarter" idx="12"/>
          </p:nvPr>
        </p:nvSpPr>
        <p:spPr/>
        <p:txBody>
          <a:bodyPr/>
          <a:lstStyle/>
          <a:p>
            <a:pPr>
              <a:defRPr/>
            </a:pPr>
            <a:fld id="{40471C2F-E18A-4CDA-96EB-9FB31D8E6BC1}" type="slidenum">
              <a:rPr lang="en-US" altLang="en-US" smtClean="0"/>
              <a:pPr>
                <a:defRPr/>
              </a:pPr>
              <a:t>‹#›</a:t>
            </a:fld>
            <a:endParaRPr lang="en-US" altLang="en-US"/>
          </a:p>
        </p:txBody>
      </p:sp>
    </p:spTree>
    <p:extLst>
      <p:ext uri="{BB962C8B-B14F-4D97-AF65-F5344CB8AC3E}">
        <p14:creationId xmlns:p14="http://schemas.microsoft.com/office/powerpoint/2010/main" val="17680497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r>
              <a:rPr lang="en-US" altLang="en-US" smtClean="0"/>
              <a:t>9 Sep 2014</a:t>
            </a:r>
            <a:endParaRPr lang="en-US" altLang="en-US"/>
          </a:p>
        </p:txBody>
      </p:sp>
      <p:sp>
        <p:nvSpPr>
          <p:cNvPr id="3" name="Footer Placeholder 2"/>
          <p:cNvSpPr>
            <a:spLocks noGrp="1"/>
          </p:cNvSpPr>
          <p:nvPr>
            <p:ph type="ftr" sz="quarter" idx="11"/>
          </p:nvPr>
        </p:nvSpPr>
        <p:spPr/>
        <p:txBody>
          <a:bodyPr/>
          <a:lstStyle/>
          <a:p>
            <a:pPr>
              <a:defRPr/>
            </a:pPr>
            <a:r>
              <a:rPr lang="en-US" altLang="en-US" smtClean="0"/>
              <a:t>11755/18979</a:t>
            </a:r>
            <a:endParaRPr lang="en-US" altLang="en-US"/>
          </a:p>
        </p:txBody>
      </p:sp>
      <p:sp>
        <p:nvSpPr>
          <p:cNvPr id="4" name="Slide Number Placeholder 3"/>
          <p:cNvSpPr>
            <a:spLocks noGrp="1"/>
          </p:cNvSpPr>
          <p:nvPr>
            <p:ph type="sldNum" sz="quarter" idx="12"/>
          </p:nvPr>
        </p:nvSpPr>
        <p:spPr/>
        <p:txBody>
          <a:bodyPr/>
          <a:lstStyle/>
          <a:p>
            <a:pPr>
              <a:defRPr/>
            </a:pPr>
            <a:fld id="{9234582B-8C51-4380-8BE0-0915F00BEDA8}" type="slidenum">
              <a:rPr lang="en-US" altLang="en-US" smtClean="0"/>
              <a:pPr>
                <a:defRPr/>
              </a:pPr>
              <a:t>‹#›</a:t>
            </a:fld>
            <a:endParaRPr lang="en-US" altLang="en-US"/>
          </a:p>
        </p:txBody>
      </p:sp>
    </p:spTree>
    <p:extLst>
      <p:ext uri="{BB962C8B-B14F-4D97-AF65-F5344CB8AC3E}">
        <p14:creationId xmlns:p14="http://schemas.microsoft.com/office/powerpoint/2010/main" val="7524184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r>
              <a:rPr lang="en-US" altLang="en-US" smtClean="0"/>
              <a:t>9 Sep 2014</a:t>
            </a:r>
            <a:endParaRPr lang="en-US" altLang="en-US"/>
          </a:p>
        </p:txBody>
      </p:sp>
      <p:sp>
        <p:nvSpPr>
          <p:cNvPr id="6" name="Footer Placeholder 5"/>
          <p:cNvSpPr>
            <a:spLocks noGrp="1"/>
          </p:cNvSpPr>
          <p:nvPr>
            <p:ph type="ftr" sz="quarter" idx="11"/>
          </p:nvPr>
        </p:nvSpPr>
        <p:spPr/>
        <p:txBody>
          <a:bodyPr/>
          <a:lstStyle/>
          <a:p>
            <a:pPr>
              <a:defRPr/>
            </a:pPr>
            <a:r>
              <a:rPr lang="en-US" altLang="en-US" smtClean="0"/>
              <a:t>11755/18979</a:t>
            </a:r>
            <a:endParaRPr lang="en-US" altLang="en-US"/>
          </a:p>
        </p:txBody>
      </p:sp>
      <p:sp>
        <p:nvSpPr>
          <p:cNvPr id="7" name="Slide Number Placeholder 6"/>
          <p:cNvSpPr>
            <a:spLocks noGrp="1"/>
          </p:cNvSpPr>
          <p:nvPr>
            <p:ph type="sldNum" sz="quarter" idx="12"/>
          </p:nvPr>
        </p:nvSpPr>
        <p:spPr/>
        <p:txBody>
          <a:bodyPr/>
          <a:lstStyle/>
          <a:p>
            <a:pPr>
              <a:defRPr/>
            </a:pPr>
            <a:fld id="{6FA7F4C3-54EE-4C9B-8A98-C187CCA14FC6}" type="slidenum">
              <a:rPr lang="en-US" altLang="en-US" smtClean="0"/>
              <a:pPr>
                <a:defRPr/>
              </a:pPr>
              <a:t>‹#›</a:t>
            </a:fld>
            <a:endParaRPr lang="en-US" altLang="en-US"/>
          </a:p>
        </p:txBody>
      </p:sp>
    </p:spTree>
    <p:extLst>
      <p:ext uri="{BB962C8B-B14F-4D97-AF65-F5344CB8AC3E}">
        <p14:creationId xmlns:p14="http://schemas.microsoft.com/office/powerpoint/2010/main" val="339467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r>
              <a:rPr lang="en-US" altLang="en-US" smtClean="0"/>
              <a:t>9 Sep 2014</a:t>
            </a:r>
            <a:endParaRPr lang="en-US" altLang="en-US"/>
          </a:p>
        </p:txBody>
      </p:sp>
      <p:sp>
        <p:nvSpPr>
          <p:cNvPr id="6" name="Footer Placeholder 5"/>
          <p:cNvSpPr>
            <a:spLocks noGrp="1"/>
          </p:cNvSpPr>
          <p:nvPr>
            <p:ph type="ftr" sz="quarter" idx="11"/>
          </p:nvPr>
        </p:nvSpPr>
        <p:spPr/>
        <p:txBody>
          <a:bodyPr/>
          <a:lstStyle/>
          <a:p>
            <a:pPr>
              <a:defRPr/>
            </a:pPr>
            <a:r>
              <a:rPr lang="en-US" altLang="en-US" smtClean="0"/>
              <a:t>11755/18979</a:t>
            </a:r>
            <a:endParaRPr lang="en-US" altLang="en-US"/>
          </a:p>
        </p:txBody>
      </p:sp>
      <p:sp>
        <p:nvSpPr>
          <p:cNvPr id="7" name="Slide Number Placeholder 6"/>
          <p:cNvSpPr>
            <a:spLocks noGrp="1"/>
          </p:cNvSpPr>
          <p:nvPr>
            <p:ph type="sldNum" sz="quarter" idx="12"/>
          </p:nvPr>
        </p:nvSpPr>
        <p:spPr/>
        <p:txBody>
          <a:bodyPr/>
          <a:lstStyle/>
          <a:p>
            <a:pPr>
              <a:defRPr/>
            </a:pPr>
            <a:fld id="{1ADDE18B-D872-4AD8-9194-16BDF207DDC4}" type="slidenum">
              <a:rPr lang="en-US" altLang="en-US" smtClean="0"/>
              <a:pPr>
                <a:defRPr/>
              </a:pPr>
              <a:t>‹#›</a:t>
            </a:fld>
            <a:endParaRPr lang="en-US" altLang="en-US"/>
          </a:p>
        </p:txBody>
      </p:sp>
    </p:spTree>
    <p:extLst>
      <p:ext uri="{BB962C8B-B14F-4D97-AF65-F5344CB8AC3E}">
        <p14:creationId xmlns:p14="http://schemas.microsoft.com/office/powerpoint/2010/main" val="24936569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67062"/>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r>
              <a:rPr lang="en-US" altLang="en-US" smtClean="0"/>
              <a:t>9 Sep 2014</a:t>
            </a:r>
            <a:endParaRPr lang="en-US" alt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r>
              <a:rPr lang="en-US" altLang="en-US" smtClean="0"/>
              <a:t>11755/18979</a:t>
            </a:r>
            <a:endParaRPr lang="en-US"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8930C0C5-64E7-4E5F-9339-49486ED6FE02}" type="slidenum">
              <a:rPr lang="en-US" altLang="en-US" smtClean="0"/>
              <a:pPr>
                <a:defRPr/>
              </a:pPr>
              <a:t>‹#›</a:t>
            </a:fld>
            <a:endParaRPr lang="en-US" altLang="en-US"/>
          </a:p>
        </p:txBody>
      </p:sp>
      <p:pic>
        <p:nvPicPr>
          <p:cNvPr id="7" name="Picture 2" descr="http://mlsp.cs.cmu.edu/images/logo-alt3.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451850" y="0"/>
            <a:ext cx="6921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62140599"/>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Lst>
  <p:hf hdr="0"/>
  <p:txStyles>
    <p:titleStyle>
      <a:lvl1pPr algn="ctr" defTabSz="914400" rtl="0" eaLnBrk="1" latinLnBrk="0" hangingPunct="1">
        <a:spcBef>
          <a:spcPct val="0"/>
        </a:spcBef>
        <a:buNone/>
        <a:defRPr sz="4400" b="1" kern="1200">
          <a:solidFill>
            <a:srgbClr val="3333CC"/>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ufldl.stanford.edu/housenumbers/"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mailto:rahulraj@andrew.cmu.edu"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physionet.org/"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avi"/><Relationship Id="rId1" Type="http://schemas.microsoft.com/office/2007/relationships/media" Target="../media/media1.avi"/><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www.youtube.com/watch?v=RhJaVvyanZk" TargetMode="External"/><Relationship Id="rId2" Type="http://schemas.openxmlformats.org/officeDocument/2006/relationships/hyperlink" Target="http://www.youtube.com/watch?v=iPqsix_wm6Y"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1.png"/><Relationship Id="rId2" Type="http://schemas.openxmlformats.org/officeDocument/2006/relationships/audio" Target="file:///C:\Users\bhiksha\doc\presentations\CMUsymposium.22jan10\figure7-input.wav" TargetMode="External"/><Relationship Id="rId1" Type="http://schemas.openxmlformats.org/officeDocument/2006/relationships/audio" Target="file:///C:\Users\bhiksha\doc\presentations\CMUsymposium.22jan10\figure6-input.wav" TargetMode="Externa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www.cs.cmu.edu/~abhinavg/Home.html"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ctrTitle"/>
          </p:nvPr>
        </p:nvSpPr>
        <p:spPr/>
        <p:txBody>
          <a:bodyPr rtlCol="0">
            <a:normAutofit fontScale="90000"/>
          </a:bodyPr>
          <a:lstStyle/>
          <a:p>
            <a:pPr fontAlgn="auto">
              <a:spcAft>
                <a:spcPts val="0"/>
              </a:spcAft>
              <a:defRPr/>
            </a:pPr>
            <a:r>
              <a:rPr lang="en-US" b="1" dirty="0" smtClean="0">
                <a:solidFill>
                  <a:srgbClr val="3333CC"/>
                </a:solidFill>
              </a:rPr>
              <a:t>Machine Learning for Signal Processing</a:t>
            </a:r>
            <a:br>
              <a:rPr lang="en-US" b="1" dirty="0" smtClean="0">
                <a:solidFill>
                  <a:srgbClr val="3333CC"/>
                </a:solidFill>
              </a:rPr>
            </a:br>
            <a:r>
              <a:rPr lang="en-US" sz="4000" b="1" dirty="0" smtClean="0">
                <a:solidFill>
                  <a:srgbClr val="C00000"/>
                </a:solidFill>
              </a:rPr>
              <a:t>Project Ideas</a:t>
            </a:r>
          </a:p>
        </p:txBody>
      </p:sp>
      <p:sp>
        <p:nvSpPr>
          <p:cNvPr id="58371" name="Rectangle 3"/>
          <p:cNvSpPr>
            <a:spLocks noGrp="1" noChangeArrowheads="1"/>
          </p:cNvSpPr>
          <p:nvPr>
            <p:ph type="subTitle" idx="1"/>
          </p:nvPr>
        </p:nvSpPr>
        <p:spPr/>
        <p:txBody>
          <a:bodyPr rtlCol="0">
            <a:normAutofit/>
          </a:bodyPr>
          <a:lstStyle/>
          <a:p>
            <a:pPr fontAlgn="auto">
              <a:spcAft>
                <a:spcPts val="0"/>
              </a:spcAft>
              <a:buFont typeface="Arial" pitchFamily="34" charset="0"/>
              <a:buNone/>
              <a:defRPr/>
            </a:pPr>
            <a:r>
              <a:rPr lang="en-US" dirty="0" smtClean="0"/>
              <a:t>Class </a:t>
            </a:r>
            <a:r>
              <a:rPr lang="en-US" dirty="0" smtClean="0"/>
              <a:t>4a.  9 </a:t>
            </a:r>
            <a:r>
              <a:rPr lang="en-US" dirty="0" smtClean="0"/>
              <a:t>Sep </a:t>
            </a:r>
            <a:r>
              <a:rPr lang="en-US" dirty="0" smtClean="0"/>
              <a:t>2014</a:t>
            </a:r>
            <a:endParaRPr lang="en-US" dirty="0" smtClean="0"/>
          </a:p>
          <a:p>
            <a:pPr fontAlgn="auto">
              <a:spcAft>
                <a:spcPts val="0"/>
              </a:spcAft>
              <a:buFont typeface="Arial" pitchFamily="34" charset="0"/>
              <a:buNone/>
              <a:defRPr/>
            </a:pPr>
            <a:endParaRPr lang="en-US" dirty="0" smtClean="0"/>
          </a:p>
          <a:p>
            <a:pPr fontAlgn="auto">
              <a:spcAft>
                <a:spcPts val="0"/>
              </a:spcAft>
              <a:buFont typeface="Arial" pitchFamily="34" charset="0"/>
              <a:buNone/>
              <a:defRPr/>
            </a:pPr>
            <a:r>
              <a:rPr lang="en-US" dirty="0" smtClean="0"/>
              <a:t>Instructor: </a:t>
            </a:r>
            <a:r>
              <a:rPr lang="en-US" dirty="0" err="1" smtClean="0"/>
              <a:t>Bhiksha</a:t>
            </a:r>
            <a:r>
              <a:rPr lang="en-US" dirty="0" smtClean="0"/>
              <a:t> Raj</a:t>
            </a:r>
          </a:p>
        </p:txBody>
      </p:sp>
      <p:sp>
        <p:nvSpPr>
          <p:cNvPr id="7" name="Date Placeholder 6"/>
          <p:cNvSpPr>
            <a:spLocks noGrp="1"/>
          </p:cNvSpPr>
          <p:nvPr>
            <p:ph type="dt" sz="quarter" idx="10"/>
          </p:nvPr>
        </p:nvSpPr>
        <p:spPr/>
        <p:txBody>
          <a:bodyPr/>
          <a:lstStyle/>
          <a:p>
            <a:pPr>
              <a:defRPr/>
            </a:pPr>
            <a:r>
              <a:rPr lang="en-US" altLang="en-US" smtClean="0"/>
              <a:t>9 Sep 2014</a:t>
            </a:r>
            <a:endParaRPr lang="en-US" altLang="en-US"/>
          </a:p>
        </p:txBody>
      </p:sp>
      <p:sp>
        <p:nvSpPr>
          <p:cNvPr id="6" name="Footer Placeholder 5"/>
          <p:cNvSpPr>
            <a:spLocks noGrp="1"/>
          </p:cNvSpPr>
          <p:nvPr>
            <p:ph type="ftr" sz="quarter" idx="11"/>
          </p:nvPr>
        </p:nvSpPr>
        <p:spPr/>
        <p:txBody>
          <a:bodyPr/>
          <a:lstStyle/>
          <a:p>
            <a:pPr>
              <a:defRPr/>
            </a:pPr>
            <a:r>
              <a:rPr lang="en-US" altLang="en-US" smtClean="0"/>
              <a:t>11755/18979</a:t>
            </a:r>
            <a:endParaRPr lang="en-US" altLang="en-US"/>
          </a:p>
        </p:txBody>
      </p:sp>
      <p:sp>
        <p:nvSpPr>
          <p:cNvPr id="8" name="Slide Number Placeholder 7"/>
          <p:cNvSpPr>
            <a:spLocks noGrp="1"/>
          </p:cNvSpPr>
          <p:nvPr>
            <p:ph type="sldNum" sz="quarter" idx="12"/>
          </p:nvPr>
        </p:nvSpPr>
        <p:spPr/>
        <p:txBody>
          <a:bodyPr/>
          <a:lstStyle/>
          <a:p>
            <a:pPr>
              <a:defRPr/>
            </a:pPr>
            <a:fld id="{89CAB4E3-0E9D-4373-A6BB-51FEA2D2BE6D}" type="slidenum">
              <a:rPr lang="en-US" altLang="en-US"/>
              <a:pPr>
                <a:defRPr/>
              </a:pPr>
              <a:t>1</a:t>
            </a:fld>
            <a:endParaRPr lang="en-US" altLang="en-US"/>
          </a:p>
        </p:txBody>
      </p:sp>
      <p:pic>
        <p:nvPicPr>
          <p:cNvPr id="4103" name="Picture 2" descr="http://mlsp.cs.cmu.edu/images/logo-alt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51850" y="0"/>
            <a:ext cx="6921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309927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hangingPunct="1"/>
            <a:r>
              <a:rPr lang="en-US" altLang="en-US" dirty="0" smtClean="0"/>
              <a:t>Projects from previous years: 2011</a:t>
            </a:r>
          </a:p>
        </p:txBody>
      </p:sp>
      <p:sp>
        <p:nvSpPr>
          <p:cNvPr id="3" name="Content Placeholder 2"/>
          <p:cNvSpPr>
            <a:spLocks noGrp="1"/>
          </p:cNvSpPr>
          <p:nvPr>
            <p:ph idx="1"/>
          </p:nvPr>
        </p:nvSpPr>
        <p:spPr>
          <a:xfrm>
            <a:off x="457200" y="1295400"/>
            <a:ext cx="8229600" cy="5029200"/>
          </a:xfrm>
        </p:spPr>
        <p:txBody>
          <a:bodyPr>
            <a:normAutofit fontScale="70000" lnSpcReduction="20000"/>
          </a:bodyPr>
          <a:lstStyle/>
          <a:p>
            <a:pPr eaLnBrk="1" hangingPunct="1">
              <a:lnSpc>
                <a:spcPct val="120000"/>
              </a:lnSpc>
              <a:defRPr/>
            </a:pPr>
            <a:r>
              <a:rPr lang="en-US" dirty="0" smtClean="0"/>
              <a:t>Spoken word detection using seam carving on spectrograms</a:t>
            </a:r>
          </a:p>
          <a:p>
            <a:pPr lvl="1">
              <a:lnSpc>
                <a:spcPct val="120000"/>
              </a:lnSpc>
              <a:defRPr/>
            </a:pPr>
            <a:r>
              <a:rPr lang="en-US" dirty="0" smtClean="0"/>
              <a:t>Rita Singh</a:t>
            </a:r>
          </a:p>
          <a:p>
            <a:pPr>
              <a:lnSpc>
                <a:spcPct val="120000"/>
              </a:lnSpc>
              <a:defRPr/>
            </a:pPr>
            <a:r>
              <a:rPr lang="en-US" dirty="0" smtClean="0"/>
              <a:t>Bioinformatics pipeline for biomarker discovery from oxidative </a:t>
            </a:r>
            <a:r>
              <a:rPr lang="en-US" dirty="0" err="1" smtClean="0"/>
              <a:t>lipdomics</a:t>
            </a:r>
            <a:r>
              <a:rPr lang="en-US" dirty="0" smtClean="0"/>
              <a:t> </a:t>
            </a:r>
            <a:r>
              <a:rPr lang="en-US" dirty="0"/>
              <a:t> </a:t>
            </a:r>
            <a:r>
              <a:rPr lang="en-US" dirty="0" smtClean="0"/>
              <a:t>of radiation damage</a:t>
            </a:r>
            <a:endParaRPr lang="en-US" dirty="0"/>
          </a:p>
          <a:p>
            <a:pPr eaLnBrk="1" hangingPunct="1">
              <a:lnSpc>
                <a:spcPct val="120000"/>
              </a:lnSpc>
              <a:defRPr/>
            </a:pPr>
            <a:r>
              <a:rPr lang="en-US" dirty="0" smtClean="0"/>
              <a:t>Automatic annotation and evaluation of </a:t>
            </a:r>
            <a:r>
              <a:rPr lang="en-US" dirty="0" err="1" smtClean="0"/>
              <a:t>solfege</a:t>
            </a:r>
            <a:endParaRPr lang="en-US" dirty="0" smtClean="0"/>
          </a:p>
          <a:p>
            <a:pPr eaLnBrk="1" hangingPunct="1">
              <a:lnSpc>
                <a:spcPct val="120000"/>
              </a:lnSpc>
              <a:defRPr/>
            </a:pPr>
            <a:r>
              <a:rPr lang="en-US" dirty="0" smtClean="0"/>
              <a:t>Left ventricular segmentation in MR images using a conditional random field</a:t>
            </a:r>
          </a:p>
          <a:p>
            <a:pPr eaLnBrk="1" hangingPunct="1">
              <a:lnSpc>
                <a:spcPct val="120000"/>
              </a:lnSpc>
              <a:defRPr/>
            </a:pPr>
            <a:r>
              <a:rPr lang="en-US" dirty="0" smtClean="0"/>
              <a:t>Non-intrusive load monitoring</a:t>
            </a:r>
          </a:p>
          <a:p>
            <a:pPr lvl="1">
              <a:lnSpc>
                <a:spcPct val="120000"/>
              </a:lnSpc>
              <a:defRPr/>
            </a:pPr>
            <a:r>
              <a:rPr lang="en-US" dirty="0" smtClean="0"/>
              <a:t>Mario </a:t>
            </a:r>
            <a:r>
              <a:rPr lang="en-US" dirty="0" err="1" smtClean="0"/>
              <a:t>Berges</a:t>
            </a:r>
            <a:endParaRPr lang="en-US" dirty="0" smtClean="0"/>
          </a:p>
          <a:p>
            <a:pPr eaLnBrk="1" hangingPunct="1">
              <a:lnSpc>
                <a:spcPct val="120000"/>
              </a:lnSpc>
              <a:defRPr/>
            </a:pPr>
            <a:r>
              <a:rPr lang="en-US" dirty="0" smtClean="0"/>
              <a:t>Velocity detection of speeding automobiles from analysis of audio recordings</a:t>
            </a:r>
          </a:p>
          <a:p>
            <a:pPr eaLnBrk="1" hangingPunct="1">
              <a:lnSpc>
                <a:spcPct val="120000"/>
              </a:lnSpc>
              <a:defRPr/>
            </a:pPr>
            <a:r>
              <a:rPr lang="en-US" dirty="0" smtClean="0"/>
              <a:t>Speech and music separation using probabilistic latent component analysis and constant-Q transforms</a:t>
            </a:r>
          </a:p>
        </p:txBody>
      </p:sp>
      <p:sp>
        <p:nvSpPr>
          <p:cNvPr id="4" name="Footer Placeholder 3"/>
          <p:cNvSpPr>
            <a:spLocks noGrp="1"/>
          </p:cNvSpPr>
          <p:nvPr>
            <p:ph type="ftr" sz="quarter" idx="11"/>
          </p:nvPr>
        </p:nvSpPr>
        <p:spPr/>
        <p:txBody>
          <a:bodyPr/>
          <a:lstStyle/>
          <a:p>
            <a:pPr>
              <a:defRPr/>
            </a:pPr>
            <a:r>
              <a:rPr lang="en-US" altLang="en-US"/>
              <a:t>11755/18979</a:t>
            </a:r>
          </a:p>
        </p:txBody>
      </p:sp>
      <p:sp>
        <p:nvSpPr>
          <p:cNvPr id="5" name="Date Placeholder 4"/>
          <p:cNvSpPr>
            <a:spLocks noGrp="1"/>
          </p:cNvSpPr>
          <p:nvPr>
            <p:ph type="dt" sz="quarter" idx="10"/>
          </p:nvPr>
        </p:nvSpPr>
        <p:spPr/>
        <p:txBody>
          <a:bodyPr/>
          <a:lstStyle/>
          <a:p>
            <a:pPr>
              <a:defRPr/>
            </a:pPr>
            <a:r>
              <a:rPr lang="en-US" altLang="en-US" smtClean="0"/>
              <a:t>9 Sep 2014</a:t>
            </a:r>
            <a:endParaRPr lang="en-US" altLang="en-US"/>
          </a:p>
        </p:txBody>
      </p:sp>
      <p:sp>
        <p:nvSpPr>
          <p:cNvPr id="6" name="Slide Number Placeholder 5"/>
          <p:cNvSpPr>
            <a:spLocks noGrp="1"/>
          </p:cNvSpPr>
          <p:nvPr>
            <p:ph type="sldNum" sz="quarter" idx="12"/>
          </p:nvPr>
        </p:nvSpPr>
        <p:spPr/>
        <p:txBody>
          <a:bodyPr/>
          <a:lstStyle/>
          <a:p>
            <a:pPr>
              <a:defRPr/>
            </a:pPr>
            <a:fld id="{E02B588E-0983-4883-A25F-4E251D13EEE4}" type="slidenum">
              <a:rPr lang="en-US" altLang="en-US"/>
              <a:pPr>
                <a:defRPr/>
              </a:pPr>
              <a:t>10</a:t>
            </a:fld>
            <a:endParaRPr lang="en-US" altLang="en-US"/>
          </a:p>
        </p:txBody>
      </p:sp>
    </p:spTree>
    <p:extLst>
      <p:ext uri="{BB962C8B-B14F-4D97-AF65-F5344CB8AC3E}">
        <p14:creationId xmlns:p14="http://schemas.microsoft.com/office/powerpoint/2010/main" val="4964856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Complexity</a:t>
            </a:r>
            <a:endParaRPr lang="en-US" dirty="0"/>
          </a:p>
        </p:txBody>
      </p:sp>
      <p:sp>
        <p:nvSpPr>
          <p:cNvPr id="3" name="Content Placeholder 2"/>
          <p:cNvSpPr>
            <a:spLocks noGrp="1"/>
          </p:cNvSpPr>
          <p:nvPr>
            <p:ph idx="1"/>
          </p:nvPr>
        </p:nvSpPr>
        <p:spPr/>
        <p:txBody>
          <a:bodyPr/>
          <a:lstStyle/>
          <a:p>
            <a:r>
              <a:rPr lang="en-US" dirty="0" smtClean="0"/>
              <a:t>Depends on what you want to do</a:t>
            </a:r>
          </a:p>
          <a:p>
            <a:pPr>
              <a:buNone/>
            </a:pPr>
            <a:endParaRPr lang="en-US" dirty="0" smtClean="0"/>
          </a:p>
          <a:p>
            <a:r>
              <a:rPr lang="en-US" dirty="0" smtClean="0"/>
              <a:t>Complexity of the project will be considered in grading. </a:t>
            </a:r>
          </a:p>
          <a:p>
            <a:endParaRPr lang="en-US" dirty="0" smtClean="0"/>
          </a:p>
          <a:p>
            <a:r>
              <a:rPr lang="en-US" dirty="0" smtClean="0"/>
              <a:t>Projects typically vary from cutting-edge research to reimplementation of existing techniques. Both are fine.</a:t>
            </a:r>
          </a:p>
          <a:p>
            <a:endParaRPr lang="en-US" dirty="0"/>
          </a:p>
        </p:txBody>
      </p:sp>
      <p:sp>
        <p:nvSpPr>
          <p:cNvPr id="4" name="Date Placeholder 3"/>
          <p:cNvSpPr>
            <a:spLocks noGrp="1"/>
          </p:cNvSpPr>
          <p:nvPr>
            <p:ph type="dt" sz="half" idx="10"/>
          </p:nvPr>
        </p:nvSpPr>
        <p:spPr/>
        <p:txBody>
          <a:bodyPr/>
          <a:lstStyle/>
          <a:p>
            <a:pPr>
              <a:defRPr/>
            </a:pPr>
            <a:r>
              <a:rPr lang="en-US" altLang="en-US" smtClean="0"/>
              <a:t>9 Sep 2014</a:t>
            </a:r>
            <a:endParaRPr lang="en-US" altLang="en-US"/>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pPr>
              <a:defRPr/>
            </a:pPr>
            <a:fld id="{3918B09C-3790-4647-99F2-BB32E1B376FC}" type="slidenum">
              <a:rPr lang="en-US" altLang="en-US" smtClean="0"/>
              <a:pPr>
                <a:defRPr/>
              </a:pPr>
              <a:t>11</a:t>
            </a:fld>
            <a:endParaRPr lang="en-US" altLang="en-US"/>
          </a:p>
        </p:txBody>
      </p:sp>
    </p:spTree>
    <p:extLst>
      <p:ext uri="{BB962C8B-B14F-4D97-AF65-F5344CB8AC3E}">
        <p14:creationId xmlns:p14="http://schemas.microsoft.com/office/powerpoint/2010/main" val="5500316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Incomplete Projects</a:t>
            </a:r>
            <a:endParaRPr lang="en-US" dirty="0"/>
          </a:p>
        </p:txBody>
      </p:sp>
      <p:sp>
        <p:nvSpPr>
          <p:cNvPr id="3" name="Content Placeholder 2"/>
          <p:cNvSpPr>
            <a:spLocks noGrp="1"/>
          </p:cNvSpPr>
          <p:nvPr>
            <p:ph idx="1"/>
          </p:nvPr>
        </p:nvSpPr>
        <p:spPr>
          <a:xfrm>
            <a:off x="304800" y="1600200"/>
            <a:ext cx="8382000" cy="4525963"/>
          </a:xfrm>
        </p:spPr>
        <p:txBody>
          <a:bodyPr>
            <a:normAutofit/>
          </a:bodyPr>
          <a:lstStyle/>
          <a:p>
            <a:r>
              <a:rPr lang="en-US" dirty="0" smtClean="0"/>
              <a:t>Be realistic about your goals. </a:t>
            </a:r>
          </a:p>
          <a:p>
            <a:pPr lvl="3"/>
            <a:endParaRPr lang="en-US" dirty="0" smtClean="0"/>
          </a:p>
          <a:p>
            <a:r>
              <a:rPr lang="en-US" dirty="0" smtClean="0"/>
              <a:t>Incomplete projects can still get a good grade if</a:t>
            </a:r>
          </a:p>
          <a:p>
            <a:pPr lvl="1"/>
            <a:r>
              <a:rPr lang="en-US" dirty="0" smtClean="0"/>
              <a:t>You can demonstrate that you made progress</a:t>
            </a:r>
          </a:p>
          <a:p>
            <a:pPr lvl="1"/>
            <a:r>
              <a:rPr lang="en-US" dirty="0" smtClean="0"/>
              <a:t>You can clearly show why the project is infeasible to complete in one semester</a:t>
            </a:r>
          </a:p>
          <a:p>
            <a:pPr lvl="4"/>
            <a:endParaRPr lang="en-US" dirty="0" smtClean="0"/>
          </a:p>
          <a:p>
            <a:r>
              <a:rPr lang="en-US" dirty="0" smtClean="0"/>
              <a:t>Remember: You will be graded by peers</a:t>
            </a:r>
          </a:p>
          <a:p>
            <a:pPr lvl="1">
              <a:buNone/>
            </a:pPr>
            <a:endParaRPr lang="en-US" dirty="0" smtClean="0"/>
          </a:p>
        </p:txBody>
      </p:sp>
      <p:sp>
        <p:nvSpPr>
          <p:cNvPr id="4" name="Date Placeholder 3"/>
          <p:cNvSpPr>
            <a:spLocks noGrp="1"/>
          </p:cNvSpPr>
          <p:nvPr>
            <p:ph type="dt" sz="half" idx="10"/>
          </p:nvPr>
        </p:nvSpPr>
        <p:spPr/>
        <p:txBody>
          <a:bodyPr/>
          <a:lstStyle/>
          <a:p>
            <a:pPr>
              <a:defRPr/>
            </a:pPr>
            <a:r>
              <a:rPr lang="en-US" altLang="en-US" smtClean="0"/>
              <a:t>9 Sep 2014</a:t>
            </a:r>
            <a:endParaRPr lang="en-US" altLang="en-US"/>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pPr>
              <a:defRPr/>
            </a:pPr>
            <a:fld id="{3918B09C-3790-4647-99F2-BB32E1B376FC}" type="slidenum">
              <a:rPr lang="en-US" altLang="en-US" smtClean="0"/>
              <a:pPr>
                <a:defRPr/>
              </a:pPr>
              <a:t>12</a:t>
            </a:fld>
            <a:endParaRPr lang="en-US" altLang="en-US"/>
          </a:p>
        </p:txBody>
      </p:sp>
    </p:spTree>
    <p:extLst>
      <p:ext uri="{BB962C8B-B14F-4D97-AF65-F5344CB8AC3E}">
        <p14:creationId xmlns:p14="http://schemas.microsoft.com/office/powerpoint/2010/main" val="314054952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Projects..</a:t>
            </a:r>
            <a:endParaRPr lang="en-US" dirty="0"/>
          </a:p>
        </p:txBody>
      </p:sp>
      <p:sp>
        <p:nvSpPr>
          <p:cNvPr id="3" name="Content Placeholder 2"/>
          <p:cNvSpPr>
            <a:spLocks noGrp="1"/>
          </p:cNvSpPr>
          <p:nvPr>
            <p:ph idx="1"/>
          </p:nvPr>
        </p:nvSpPr>
        <p:spPr>
          <a:xfrm>
            <a:off x="304800" y="1600200"/>
            <a:ext cx="8382000" cy="4525963"/>
          </a:xfrm>
        </p:spPr>
        <p:txBody>
          <a:bodyPr>
            <a:normAutofit/>
          </a:bodyPr>
          <a:lstStyle/>
          <a:p>
            <a:r>
              <a:rPr lang="en-US" dirty="0" smtClean="0"/>
              <a:t>Several project ideas routinely proposed by various faculty/industry partners</a:t>
            </a:r>
          </a:p>
          <a:p>
            <a:pPr lvl="1"/>
            <a:r>
              <a:rPr lang="en-US" dirty="0" smtClean="0"/>
              <a:t>Sarnoff labs, NASA, Mitsubishi</a:t>
            </a:r>
          </a:p>
          <a:p>
            <a:pPr lvl="1"/>
            <a:endParaRPr lang="en-US" dirty="0"/>
          </a:p>
        </p:txBody>
      </p:sp>
      <p:sp>
        <p:nvSpPr>
          <p:cNvPr id="4" name="Date Placeholder 3"/>
          <p:cNvSpPr>
            <a:spLocks noGrp="1"/>
          </p:cNvSpPr>
          <p:nvPr>
            <p:ph type="dt" sz="half" idx="10"/>
          </p:nvPr>
        </p:nvSpPr>
        <p:spPr/>
        <p:txBody>
          <a:bodyPr/>
          <a:lstStyle/>
          <a:p>
            <a:pPr>
              <a:defRPr/>
            </a:pPr>
            <a:r>
              <a:rPr lang="en-US" altLang="en-US" smtClean="0"/>
              <a:t>9 Sep 2014</a:t>
            </a:r>
            <a:endParaRPr lang="en-US" altLang="en-US"/>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pPr>
              <a:defRPr/>
            </a:pPr>
            <a:fld id="{3918B09C-3790-4647-99F2-BB32E1B376FC}" type="slidenum">
              <a:rPr lang="en-US" altLang="en-US" smtClean="0"/>
              <a:pPr>
                <a:defRPr/>
              </a:pPr>
              <a:t>13</a:t>
            </a:fld>
            <a:endParaRPr lang="en-US" altLang="en-US"/>
          </a:p>
        </p:txBody>
      </p:sp>
    </p:spTree>
    <p:extLst>
      <p:ext uri="{BB962C8B-B14F-4D97-AF65-F5344CB8AC3E}">
        <p14:creationId xmlns:p14="http://schemas.microsoft.com/office/powerpoint/2010/main" val="25285481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From Griffin </a:t>
            </a:r>
            <a:r>
              <a:rPr lang="en-US" dirty="0" err="1" smtClean="0"/>
              <a:t>Romigh</a:t>
            </a:r>
            <a:r>
              <a:rPr lang="en-US" dirty="0" smtClean="0"/>
              <a:t>..</a:t>
            </a:r>
            <a:endParaRPr lang="en-US" dirty="0"/>
          </a:p>
        </p:txBody>
      </p:sp>
      <p:sp>
        <p:nvSpPr>
          <p:cNvPr id="3" name="Content Placeholder 2"/>
          <p:cNvSpPr>
            <a:spLocks noGrp="1"/>
          </p:cNvSpPr>
          <p:nvPr>
            <p:ph idx="1"/>
          </p:nvPr>
        </p:nvSpPr>
        <p:spPr>
          <a:xfrm>
            <a:off x="304800" y="1427748"/>
            <a:ext cx="8382000" cy="4698416"/>
          </a:xfrm>
        </p:spPr>
        <p:txBody>
          <a:bodyPr>
            <a:normAutofit fontScale="92500" lnSpcReduction="10000"/>
          </a:bodyPr>
          <a:lstStyle/>
          <a:p>
            <a:r>
              <a:rPr lang="en-US" dirty="0" smtClean="0"/>
              <a:t>Projects on HRTFs</a:t>
            </a:r>
          </a:p>
          <a:p>
            <a:pPr lvl="1"/>
            <a:r>
              <a:rPr lang="en-US" dirty="0" smtClean="0"/>
              <a:t>Head-tracking </a:t>
            </a:r>
            <a:r>
              <a:rPr lang="en-US" dirty="0"/>
              <a:t>and prediction of </a:t>
            </a:r>
            <a:r>
              <a:rPr lang="en-US" dirty="0" smtClean="0"/>
              <a:t/>
            </a:r>
            <a:br>
              <a:rPr lang="en-US" dirty="0" smtClean="0"/>
            </a:br>
            <a:r>
              <a:rPr lang="en-US" dirty="0" smtClean="0"/>
              <a:t>anthropometric parameters </a:t>
            </a:r>
          </a:p>
          <a:p>
            <a:pPr lvl="2"/>
            <a:r>
              <a:rPr lang="en-US" dirty="0" smtClean="0"/>
              <a:t>head </a:t>
            </a:r>
            <a:r>
              <a:rPr lang="en-US" dirty="0"/>
              <a:t>size, </a:t>
            </a:r>
            <a:r>
              <a:rPr lang="en-US" dirty="0" smtClean="0"/>
              <a:t>pinna height</a:t>
            </a:r>
            <a:r>
              <a:rPr lang="en-US" dirty="0"/>
              <a:t>, pinna angle, etc</a:t>
            </a:r>
            <a:r>
              <a:rPr lang="en-US" dirty="0" smtClean="0"/>
              <a:t>.</a:t>
            </a:r>
            <a:r>
              <a:rPr lang="en-US" dirty="0"/>
              <a:t> </a:t>
            </a:r>
            <a:endParaRPr lang="en-US" dirty="0" smtClean="0"/>
          </a:p>
          <a:p>
            <a:pPr lvl="1"/>
            <a:r>
              <a:rPr lang="en-US" dirty="0" smtClean="0"/>
              <a:t>Improved </a:t>
            </a:r>
            <a:r>
              <a:rPr lang="en-US" dirty="0"/>
              <a:t>prediction of efficient </a:t>
            </a:r>
            <a:r>
              <a:rPr lang="en-US" dirty="0" smtClean="0"/>
              <a:t>HRTF</a:t>
            </a:r>
            <a:br>
              <a:rPr lang="en-US" dirty="0" smtClean="0"/>
            </a:br>
            <a:r>
              <a:rPr lang="en-US" dirty="0" smtClean="0"/>
              <a:t>model </a:t>
            </a:r>
            <a:r>
              <a:rPr lang="en-US" dirty="0"/>
              <a:t>from anthropometric </a:t>
            </a:r>
            <a:r>
              <a:rPr lang="en-US" dirty="0" smtClean="0"/>
              <a:t>parameters</a:t>
            </a:r>
          </a:p>
          <a:p>
            <a:pPr lvl="1"/>
            <a:r>
              <a:rPr lang="en-US" dirty="0" smtClean="0"/>
              <a:t>HRTF </a:t>
            </a:r>
            <a:r>
              <a:rPr lang="en-US" dirty="0"/>
              <a:t>measurement using a single speaker and a head </a:t>
            </a:r>
            <a:r>
              <a:rPr lang="en-US" dirty="0" smtClean="0"/>
              <a:t>tracker</a:t>
            </a:r>
          </a:p>
          <a:p>
            <a:pPr lvl="1"/>
            <a:r>
              <a:rPr lang="en-US" dirty="0" smtClean="0"/>
              <a:t>HRTF-based </a:t>
            </a:r>
            <a:r>
              <a:rPr lang="en-US" dirty="0"/>
              <a:t>sound source localization/segregation from a binaural </a:t>
            </a:r>
            <a:r>
              <a:rPr lang="en-US" dirty="0" smtClean="0"/>
              <a:t>recording</a:t>
            </a:r>
          </a:p>
          <a:p>
            <a:pPr lvl="2"/>
            <a:r>
              <a:rPr lang="en-US" dirty="0" smtClean="0"/>
              <a:t>many </a:t>
            </a:r>
            <a:r>
              <a:rPr lang="en-US" dirty="0"/>
              <a:t>recordings </a:t>
            </a:r>
            <a:r>
              <a:rPr lang="en-US" dirty="0" smtClean="0"/>
              <a:t>available</a:t>
            </a:r>
            <a:endParaRPr lang="en-US" dirty="0" smtClean="0"/>
          </a:p>
        </p:txBody>
      </p:sp>
      <p:sp>
        <p:nvSpPr>
          <p:cNvPr id="4" name="Date Placeholder 3"/>
          <p:cNvSpPr>
            <a:spLocks noGrp="1"/>
          </p:cNvSpPr>
          <p:nvPr>
            <p:ph type="dt" sz="half" idx="10"/>
          </p:nvPr>
        </p:nvSpPr>
        <p:spPr/>
        <p:txBody>
          <a:bodyPr/>
          <a:lstStyle/>
          <a:p>
            <a:pPr>
              <a:defRPr/>
            </a:pPr>
            <a:r>
              <a:rPr lang="en-US" altLang="en-US" smtClean="0"/>
              <a:t>9 Sep 2014</a:t>
            </a:r>
            <a:endParaRPr lang="en-US" altLang="en-US"/>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pPr>
              <a:defRPr/>
            </a:pPr>
            <a:fld id="{3918B09C-3790-4647-99F2-BB32E1B376FC}" type="slidenum">
              <a:rPr lang="en-US" altLang="en-US" smtClean="0"/>
              <a:pPr>
                <a:defRPr/>
              </a:pPr>
              <a:t>14</a:t>
            </a:fld>
            <a:endParaRPr lang="en-US" altLang="en-US"/>
          </a:p>
        </p:txBody>
      </p:sp>
      <p:pic>
        <p:nvPicPr>
          <p:cNvPr id="1026" name="Picture 2" descr="https://encrypted-tbn2.gstatic.com/images?q=tbn:ANd9GcQPrWuBN1rrKqWq4Yc6NVScHEf4zoNBkVyEj9VJdOhFZgF7OOcI4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6165" y="1269413"/>
            <a:ext cx="1981200" cy="2000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101840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2"/>
          <p:cNvSpPr>
            <a:spLocks noGrp="1" noChangeArrowheads="1"/>
          </p:cNvSpPr>
          <p:nvPr>
            <p:ph type="title"/>
          </p:nvPr>
        </p:nvSpPr>
        <p:spPr/>
        <p:txBody>
          <a:bodyPr/>
          <a:lstStyle/>
          <a:p>
            <a:pPr>
              <a:defRPr/>
            </a:pPr>
            <a:r>
              <a:rPr lang="en-US" altLang="en-US" dirty="0" smtClean="0"/>
              <a:t>Alan Black: Potential </a:t>
            </a:r>
            <a:r>
              <a:rPr lang="en-US" altLang="en-US" dirty="0" smtClean="0"/>
              <a:t>Projects</a:t>
            </a:r>
          </a:p>
        </p:txBody>
      </p:sp>
      <p:sp>
        <p:nvSpPr>
          <p:cNvPr id="301059" name="Rectangle 3"/>
          <p:cNvSpPr>
            <a:spLocks noGrp="1" noChangeArrowheads="1"/>
          </p:cNvSpPr>
          <p:nvPr>
            <p:ph type="body" idx="1"/>
          </p:nvPr>
        </p:nvSpPr>
        <p:spPr/>
        <p:txBody>
          <a:bodyPr/>
          <a:lstStyle/>
          <a:p>
            <a:pPr>
              <a:defRPr/>
            </a:pPr>
            <a:r>
              <a:rPr lang="en-US" altLang="en-US" smtClean="0"/>
              <a:t>Find F0 in story telling</a:t>
            </a:r>
          </a:p>
          <a:p>
            <a:pPr lvl="1">
              <a:defRPr/>
            </a:pPr>
            <a:r>
              <a:rPr lang="en-US" altLang="en-US" smtClean="0"/>
              <a:t>F0 is easy to find in isolated sentences</a:t>
            </a:r>
          </a:p>
          <a:p>
            <a:pPr lvl="1">
              <a:defRPr/>
            </a:pPr>
            <a:r>
              <a:rPr lang="en-US" altLang="en-US" smtClean="0"/>
              <a:t>What about full paragraphs</a:t>
            </a:r>
          </a:p>
          <a:p>
            <a:pPr lvl="1">
              <a:defRPr/>
            </a:pPr>
            <a:r>
              <a:rPr lang="en-US" altLang="en-US" smtClean="0"/>
              <a:t>Storytellers use much wider range</a:t>
            </a:r>
          </a:p>
          <a:p>
            <a:pPr>
              <a:defRPr/>
            </a:pPr>
            <a:r>
              <a:rPr lang="en-US" altLang="en-US" smtClean="0"/>
              <a:t>Find F0 shapes/accent types </a:t>
            </a:r>
          </a:p>
          <a:p>
            <a:pPr lvl="1">
              <a:defRPr/>
            </a:pPr>
            <a:r>
              <a:rPr lang="en-US" altLang="en-US" smtClean="0"/>
              <a:t>Use HMM to recognize “types” of accents</a:t>
            </a:r>
          </a:p>
          <a:p>
            <a:pPr lvl="1">
              <a:defRPr/>
            </a:pPr>
            <a:r>
              <a:rPr lang="en-US" altLang="en-US" smtClean="0"/>
              <a:t>(trajectory modeling)</a:t>
            </a:r>
          </a:p>
          <a:p>
            <a:pPr lvl="1">
              <a:defRPr/>
            </a:pPr>
            <a:r>
              <a:rPr lang="en-US" altLang="en-US" smtClean="0"/>
              <a:t>Following “tilt” and Moeller model</a:t>
            </a:r>
          </a:p>
        </p:txBody>
      </p:sp>
      <p:pic>
        <p:nvPicPr>
          <p:cNvPr id="9218" name="Picture 2" descr="http://www.archers-review.com/images/57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37638" y="1290921"/>
            <a:ext cx="2106362" cy="26469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44046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Rectangle 2"/>
          <p:cNvSpPr>
            <a:spLocks noGrp="1" noChangeArrowheads="1"/>
          </p:cNvSpPr>
          <p:nvPr>
            <p:ph type="title"/>
          </p:nvPr>
        </p:nvSpPr>
        <p:spPr/>
        <p:txBody>
          <a:bodyPr/>
          <a:lstStyle/>
          <a:p>
            <a:pPr>
              <a:defRPr/>
            </a:pPr>
            <a:r>
              <a:rPr lang="en-US" altLang="en-US" dirty="0" smtClean="0"/>
              <a:t>Alan Black: Parametric </a:t>
            </a:r>
            <a:r>
              <a:rPr lang="en-US" altLang="en-US" dirty="0" smtClean="0"/>
              <a:t>Synthesis</a:t>
            </a:r>
          </a:p>
        </p:txBody>
      </p:sp>
      <p:sp>
        <p:nvSpPr>
          <p:cNvPr id="302083" name="Rectangle 3"/>
          <p:cNvSpPr>
            <a:spLocks noGrp="1" noChangeArrowheads="1"/>
          </p:cNvSpPr>
          <p:nvPr>
            <p:ph type="body" idx="1"/>
          </p:nvPr>
        </p:nvSpPr>
        <p:spPr/>
        <p:txBody>
          <a:bodyPr/>
          <a:lstStyle/>
          <a:p>
            <a:pPr>
              <a:defRPr/>
            </a:pPr>
            <a:r>
              <a:rPr lang="en-US" altLang="en-US" sz="2800" smtClean="0"/>
              <a:t>Better parametric representation of speech</a:t>
            </a:r>
          </a:p>
          <a:p>
            <a:pPr lvl="1">
              <a:defRPr/>
            </a:pPr>
            <a:r>
              <a:rPr lang="en-US" altLang="en-US" sz="2400" smtClean="0"/>
              <a:t>Particularly excitation parameterization</a:t>
            </a:r>
          </a:p>
          <a:p>
            <a:pPr>
              <a:defRPr/>
            </a:pPr>
            <a:r>
              <a:rPr lang="en-US" altLang="en-US" sz="2800" smtClean="0"/>
              <a:t>Better Acoustic measures of quality</a:t>
            </a:r>
          </a:p>
          <a:p>
            <a:pPr lvl="1">
              <a:defRPr/>
            </a:pPr>
            <a:r>
              <a:rPr lang="en-US" altLang="en-US" sz="2400" smtClean="0"/>
              <a:t>Use Blizzard answers to build/check objective measure</a:t>
            </a:r>
          </a:p>
          <a:p>
            <a:pPr>
              <a:defRPr/>
            </a:pPr>
            <a:r>
              <a:rPr lang="en-US" altLang="en-US" sz="2800" smtClean="0"/>
              <a:t>Statistical Klatt Parametric synthesis</a:t>
            </a:r>
          </a:p>
          <a:p>
            <a:pPr lvl="1">
              <a:defRPr/>
            </a:pPr>
            <a:r>
              <a:rPr lang="en-US" altLang="en-US" sz="2400" smtClean="0"/>
              <a:t>Using “knowledge-base” parameters</a:t>
            </a:r>
          </a:p>
          <a:p>
            <a:pPr lvl="1">
              <a:defRPr/>
            </a:pPr>
            <a:r>
              <a:rPr lang="en-US" altLang="en-US" sz="2400" smtClean="0"/>
              <a:t>F0, aspiration, nasality, formants</a:t>
            </a:r>
          </a:p>
          <a:p>
            <a:pPr lvl="1">
              <a:defRPr/>
            </a:pPr>
            <a:r>
              <a:rPr lang="en-US" altLang="en-US" sz="2400" smtClean="0"/>
              <a:t>Automatically derive Klatt parameters for db</a:t>
            </a:r>
          </a:p>
          <a:p>
            <a:pPr lvl="1">
              <a:defRPr/>
            </a:pPr>
            <a:r>
              <a:rPr lang="en-US" altLang="en-US" sz="2400" smtClean="0"/>
              <a:t>Use them for statistical parametric synthesis</a:t>
            </a:r>
          </a:p>
        </p:txBody>
      </p:sp>
    </p:spTree>
    <p:extLst>
      <p:ext uri="{BB962C8B-B14F-4D97-AF65-F5344CB8AC3E}">
        <p14:creationId xmlns:p14="http://schemas.microsoft.com/office/powerpoint/2010/main" val="33172135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2"/>
          <p:cNvSpPr>
            <a:spLocks noGrp="1" noChangeArrowheads="1"/>
          </p:cNvSpPr>
          <p:nvPr>
            <p:ph type="title"/>
          </p:nvPr>
        </p:nvSpPr>
        <p:spPr/>
        <p:txBody>
          <a:bodyPr/>
          <a:lstStyle/>
          <a:p>
            <a:pPr>
              <a:defRPr/>
            </a:pPr>
            <a:r>
              <a:rPr lang="en-US" altLang="en-US" dirty="0" smtClean="0"/>
              <a:t>Alan Black: TTS </a:t>
            </a:r>
            <a:r>
              <a:rPr lang="en-US" altLang="en-US" dirty="0" smtClean="0"/>
              <a:t>without Text</a:t>
            </a:r>
          </a:p>
        </p:txBody>
      </p:sp>
      <p:sp>
        <p:nvSpPr>
          <p:cNvPr id="301059" name="Rectangle 3"/>
          <p:cNvSpPr>
            <a:spLocks noGrp="1" noChangeArrowheads="1"/>
          </p:cNvSpPr>
          <p:nvPr>
            <p:ph type="body" idx="1"/>
          </p:nvPr>
        </p:nvSpPr>
        <p:spPr/>
        <p:txBody>
          <a:bodyPr/>
          <a:lstStyle/>
          <a:p>
            <a:pPr>
              <a:defRPr/>
            </a:pPr>
            <a:r>
              <a:rPr lang="en-US" altLang="en-US" dirty="0" smtClean="0"/>
              <a:t>Speech processing without written form</a:t>
            </a:r>
          </a:p>
          <a:p>
            <a:pPr lvl="1">
              <a:defRPr/>
            </a:pPr>
            <a:r>
              <a:rPr lang="en-US" altLang="en-US" dirty="0" smtClean="0"/>
              <a:t>Derive symbolic form from speech (done-</a:t>
            </a:r>
            <a:r>
              <a:rPr lang="en-US" altLang="en-US" dirty="0" err="1" smtClean="0"/>
              <a:t>ish</a:t>
            </a:r>
            <a:r>
              <a:rPr lang="en-US" altLang="en-US" dirty="0" smtClean="0"/>
              <a:t>)</a:t>
            </a:r>
          </a:p>
          <a:p>
            <a:pPr lvl="1">
              <a:defRPr/>
            </a:pPr>
            <a:r>
              <a:rPr lang="en-US" altLang="en-US" dirty="0" smtClean="0"/>
              <a:t>Discover “words”/”syllables”</a:t>
            </a:r>
          </a:p>
          <a:p>
            <a:pPr lvl="1">
              <a:defRPr/>
            </a:pPr>
            <a:r>
              <a:rPr lang="en-US" altLang="en-US" dirty="0" smtClean="0"/>
              <a:t>Derive speech translation </a:t>
            </a:r>
            <a:r>
              <a:rPr lang="en-US" altLang="en-US" dirty="0" smtClean="0"/>
              <a:t>models</a:t>
            </a:r>
          </a:p>
          <a:p>
            <a:pPr lvl="1">
              <a:defRPr/>
            </a:pPr>
            <a:endParaRPr lang="en-US" altLang="en-US" dirty="0" smtClean="0"/>
          </a:p>
          <a:p>
            <a:pPr>
              <a:defRPr/>
            </a:pPr>
            <a:r>
              <a:rPr lang="en-US" altLang="en-US" dirty="0" smtClean="0"/>
              <a:t>Build a cross linguistic synthesizer</a:t>
            </a:r>
          </a:p>
          <a:p>
            <a:pPr lvl="1">
              <a:defRPr/>
            </a:pPr>
            <a:r>
              <a:rPr lang="en-US" altLang="en-US" dirty="0" smtClean="0"/>
              <a:t>Hindi text in, but speaks in Konkani </a:t>
            </a:r>
          </a:p>
          <a:p>
            <a:pPr marL="457200" lvl="1" indent="0">
              <a:buFont typeface="Monotype Sorts" charset="2"/>
              <a:buNone/>
              <a:defRPr/>
            </a:pPr>
            <a:endParaRPr lang="en-US" altLang="en-US" dirty="0" smtClean="0"/>
          </a:p>
        </p:txBody>
      </p:sp>
    </p:spTree>
    <p:extLst>
      <p:ext uri="{BB962C8B-B14F-4D97-AF65-F5344CB8AC3E}">
        <p14:creationId xmlns:p14="http://schemas.microsoft.com/office/powerpoint/2010/main" val="21777471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2"/>
          <p:cNvSpPr>
            <a:spLocks noGrp="1" noChangeArrowheads="1"/>
          </p:cNvSpPr>
          <p:nvPr>
            <p:ph type="title"/>
          </p:nvPr>
        </p:nvSpPr>
        <p:spPr/>
        <p:txBody>
          <a:bodyPr/>
          <a:lstStyle/>
          <a:p>
            <a:pPr>
              <a:defRPr/>
            </a:pPr>
            <a:r>
              <a:rPr lang="en-US" altLang="en-US" dirty="0" smtClean="0"/>
              <a:t>Alan Black: UPMC </a:t>
            </a:r>
            <a:r>
              <a:rPr lang="en-US" altLang="en-US" dirty="0" smtClean="0"/>
              <a:t>“APT” Projects</a:t>
            </a:r>
          </a:p>
        </p:txBody>
      </p:sp>
      <p:sp>
        <p:nvSpPr>
          <p:cNvPr id="301059" name="Rectangle 3"/>
          <p:cNvSpPr>
            <a:spLocks noGrp="1" noChangeArrowheads="1"/>
          </p:cNvSpPr>
          <p:nvPr>
            <p:ph type="body" idx="1"/>
          </p:nvPr>
        </p:nvSpPr>
        <p:spPr/>
        <p:txBody>
          <a:bodyPr/>
          <a:lstStyle/>
          <a:p>
            <a:pPr>
              <a:defRPr/>
            </a:pPr>
            <a:r>
              <a:rPr lang="en-US" altLang="en-US" dirty="0" smtClean="0"/>
              <a:t>Speech Translation for zero-resource languages</a:t>
            </a:r>
          </a:p>
          <a:p>
            <a:pPr lvl="1">
              <a:defRPr/>
            </a:pPr>
            <a:r>
              <a:rPr lang="en-US" altLang="en-US" dirty="0" smtClean="0"/>
              <a:t>Collect cross linguistic speech prompts</a:t>
            </a:r>
          </a:p>
          <a:p>
            <a:pPr lvl="1">
              <a:defRPr/>
            </a:pPr>
            <a:r>
              <a:rPr lang="en-US" altLang="en-US" dirty="0" smtClean="0"/>
              <a:t>Learn mapping at (near)sentence level</a:t>
            </a:r>
          </a:p>
          <a:p>
            <a:pPr>
              <a:defRPr/>
            </a:pPr>
            <a:r>
              <a:rPr lang="en-US" altLang="en-US" dirty="0" smtClean="0"/>
              <a:t>Working with refugee populations at UPMC</a:t>
            </a:r>
          </a:p>
        </p:txBody>
      </p:sp>
    </p:spTree>
    <p:extLst>
      <p:ext uri="{BB962C8B-B14F-4D97-AF65-F5344CB8AC3E}">
        <p14:creationId xmlns:p14="http://schemas.microsoft.com/office/powerpoint/2010/main" val="30719472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Gary’s Work</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Digit </a:t>
            </a:r>
            <a:r>
              <a:rPr lang="en-US" dirty="0"/>
              <a:t>Classification on the Street View </a:t>
            </a:r>
            <a:r>
              <a:rPr lang="en-US" dirty="0" smtClean="0"/>
              <a:t>House Numbers </a:t>
            </a:r>
            <a:r>
              <a:rPr lang="en-US" dirty="0"/>
              <a:t>(SVHN) </a:t>
            </a:r>
            <a:endParaRPr lang="en-US" dirty="0" smtClean="0"/>
          </a:p>
          <a:p>
            <a:pPr marL="0" indent="0">
              <a:buNone/>
            </a:pPr>
            <a:r>
              <a:rPr lang="en-US" dirty="0" smtClean="0"/>
              <a:t>Dataset</a:t>
            </a:r>
            <a:r>
              <a:rPr lang="en-US" dirty="0"/>
              <a:t>. </a:t>
            </a:r>
            <a:r>
              <a:rPr lang="en-US" dirty="0">
                <a:hlinkClick r:id="rId2"/>
              </a:rPr>
              <a:t>http://ufldl.stanford.edu/housenumbers/</a:t>
            </a:r>
            <a:endParaRPr lang="en-US" dirty="0"/>
          </a:p>
          <a:p>
            <a:r>
              <a:rPr lang="en-US" dirty="0" smtClean="0"/>
              <a:t>Students </a:t>
            </a:r>
            <a:r>
              <a:rPr lang="en-US" dirty="0"/>
              <a:t>could explore features, classification methods, deep learning, normalizations etc</a:t>
            </a:r>
            <a:r>
              <a:rPr lang="en-US" dirty="0" smtClean="0"/>
              <a:t>.</a:t>
            </a:r>
            <a:r>
              <a:rPr lang="en-US" dirty="0"/>
              <a:t/>
            </a:r>
            <a:br>
              <a:rPr lang="en-US" dirty="0"/>
            </a:br>
            <a:endParaRPr lang="en-US" dirty="0"/>
          </a:p>
        </p:txBody>
      </p:sp>
      <p:sp>
        <p:nvSpPr>
          <p:cNvPr id="4" name="Date Placeholder 3"/>
          <p:cNvSpPr>
            <a:spLocks noGrp="1"/>
          </p:cNvSpPr>
          <p:nvPr>
            <p:ph type="dt" sz="half" idx="10"/>
          </p:nvPr>
        </p:nvSpPr>
        <p:spPr/>
        <p:txBody>
          <a:bodyPr/>
          <a:lstStyle/>
          <a:p>
            <a:pPr>
              <a:defRPr/>
            </a:pPr>
            <a:r>
              <a:rPr lang="en-US" altLang="en-US" smtClean="0"/>
              <a:t>9 Sep 2014</a:t>
            </a:r>
            <a:endParaRPr lang="en-US" altLang="en-US"/>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pPr>
              <a:defRPr/>
            </a:pPr>
            <a:fld id="{3918B09C-3790-4647-99F2-BB32E1B376FC}" type="slidenum">
              <a:rPr lang="en-US" altLang="en-US" smtClean="0"/>
              <a:pPr>
                <a:defRPr/>
              </a:pPr>
              <a:t>19</a:t>
            </a:fld>
            <a:endParaRPr lang="en-US" altLang="en-US"/>
          </a:p>
        </p:txBody>
      </p:sp>
    </p:spTree>
    <p:extLst>
      <p:ext uri="{BB962C8B-B14F-4D97-AF65-F5344CB8AC3E}">
        <p14:creationId xmlns:p14="http://schemas.microsoft.com/office/powerpoint/2010/main" val="39520676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Administrivia</a:t>
            </a:r>
            <a:endParaRPr lang="en-US" dirty="0"/>
          </a:p>
        </p:txBody>
      </p:sp>
      <p:sp>
        <p:nvSpPr>
          <p:cNvPr id="3" name="Content Placeholder 2"/>
          <p:cNvSpPr>
            <a:spLocks noGrp="1"/>
          </p:cNvSpPr>
          <p:nvPr>
            <p:ph idx="1"/>
          </p:nvPr>
        </p:nvSpPr>
        <p:spPr/>
        <p:txBody>
          <a:bodyPr>
            <a:normAutofit/>
          </a:bodyPr>
          <a:lstStyle/>
          <a:p>
            <a:r>
              <a:rPr lang="en-US" dirty="0" smtClean="0"/>
              <a:t>Second TA:  Rahul </a:t>
            </a:r>
            <a:r>
              <a:rPr lang="en-US" dirty="0" err="1" smtClean="0"/>
              <a:t>Rajan</a:t>
            </a:r>
            <a:endParaRPr lang="en-US" dirty="0" smtClean="0"/>
          </a:p>
          <a:p>
            <a:pPr lvl="1"/>
            <a:r>
              <a:rPr lang="en-US" dirty="0" smtClean="0">
                <a:hlinkClick r:id="rId2"/>
              </a:rPr>
              <a:t>rahulraj@andrew.cmu.edu</a:t>
            </a:r>
            <a:endParaRPr lang="en-US" dirty="0" smtClean="0"/>
          </a:p>
          <a:p>
            <a:pPr lvl="1"/>
            <a:r>
              <a:rPr lang="en-US" dirty="0" smtClean="0"/>
              <a:t>SV campus</a:t>
            </a:r>
          </a:p>
          <a:p>
            <a:pPr lvl="1"/>
            <a:r>
              <a:rPr lang="en-US" dirty="0" smtClean="0"/>
              <a:t>Office hours: TBD</a:t>
            </a:r>
          </a:p>
          <a:p>
            <a:pPr lvl="3"/>
            <a:endParaRPr lang="en-US" dirty="0" smtClean="0"/>
          </a:p>
          <a:p>
            <a:r>
              <a:rPr lang="en-US" dirty="0" smtClean="0"/>
              <a:t>Homework </a:t>
            </a:r>
            <a:r>
              <a:rPr lang="en-US" dirty="0" smtClean="0"/>
              <a:t>questions?</a:t>
            </a:r>
          </a:p>
          <a:p>
            <a:pPr lvl="1"/>
            <a:r>
              <a:rPr lang="en-US" dirty="0" smtClean="0"/>
              <a:t>If you have any questions, please feel free to approach TAs or </a:t>
            </a:r>
            <a:r>
              <a:rPr lang="en-US" dirty="0" smtClean="0"/>
              <a:t>me</a:t>
            </a:r>
          </a:p>
          <a:p>
            <a:pPr lvl="1"/>
            <a:endParaRPr lang="en-US" dirty="0"/>
          </a:p>
        </p:txBody>
      </p:sp>
      <p:sp>
        <p:nvSpPr>
          <p:cNvPr id="4" name="Date Placeholder 3"/>
          <p:cNvSpPr>
            <a:spLocks noGrp="1"/>
          </p:cNvSpPr>
          <p:nvPr>
            <p:ph type="dt" sz="half" idx="10"/>
          </p:nvPr>
        </p:nvSpPr>
        <p:spPr/>
        <p:txBody>
          <a:bodyPr/>
          <a:lstStyle/>
          <a:p>
            <a:pPr>
              <a:defRPr/>
            </a:pPr>
            <a:r>
              <a:rPr lang="en-US" altLang="en-US" smtClean="0"/>
              <a:t>9 Sep 2014</a:t>
            </a:r>
            <a:endParaRPr lang="en-US" altLang="en-US"/>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pPr>
              <a:defRPr/>
            </a:pPr>
            <a:fld id="{3918B09C-3790-4647-99F2-BB32E1B376FC}" type="slidenum">
              <a:rPr lang="en-US" altLang="en-US" smtClean="0"/>
              <a:pPr>
                <a:defRPr/>
              </a:pPr>
              <a:t>2</a:t>
            </a:fld>
            <a:endParaRPr lang="en-US" altLang="en-US"/>
          </a:p>
        </p:txBody>
      </p:sp>
    </p:spTree>
    <p:extLst>
      <p:ext uri="{BB962C8B-B14F-4D97-AF65-F5344CB8AC3E}">
        <p14:creationId xmlns:p14="http://schemas.microsoft.com/office/powerpoint/2010/main" val="38725155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Suggested theme </a:t>
            </a:r>
            <a:r>
              <a:rPr lang="en-US" dirty="0" smtClean="0"/>
              <a:t>: health</a:t>
            </a:r>
            <a:endParaRPr lang="en-US" dirty="0"/>
          </a:p>
        </p:txBody>
      </p:sp>
      <p:sp>
        <p:nvSpPr>
          <p:cNvPr id="3" name="Content Placeholder 2"/>
          <p:cNvSpPr>
            <a:spLocks noGrp="1"/>
          </p:cNvSpPr>
          <p:nvPr>
            <p:ph idx="1"/>
          </p:nvPr>
        </p:nvSpPr>
        <p:spPr/>
        <p:txBody>
          <a:bodyPr/>
          <a:lstStyle/>
          <a:p>
            <a:r>
              <a:rPr lang="en-US" dirty="0">
                <a:hlinkClick r:id="rId2"/>
              </a:rPr>
              <a:t>http://physionet.org</a:t>
            </a:r>
            <a:r>
              <a:rPr lang="en-US" dirty="0" smtClean="0">
                <a:hlinkClick r:id="rId2"/>
              </a:rPr>
              <a:t>/</a:t>
            </a:r>
            <a:endParaRPr lang="en-US" dirty="0" smtClean="0"/>
          </a:p>
          <a:p>
            <a:r>
              <a:rPr lang="en-US" dirty="0" smtClean="0"/>
              <a:t>Data of various kinds</a:t>
            </a:r>
          </a:p>
          <a:p>
            <a:pPr lvl="1"/>
            <a:r>
              <a:rPr lang="en-US" dirty="0" smtClean="0"/>
              <a:t>Static snapshots</a:t>
            </a:r>
          </a:p>
          <a:p>
            <a:pPr lvl="1"/>
            <a:r>
              <a:rPr lang="en-US" dirty="0" smtClean="0"/>
              <a:t>Time-series data</a:t>
            </a:r>
          </a:p>
          <a:p>
            <a:r>
              <a:rPr lang="en-US" dirty="0" smtClean="0"/>
              <a:t>For various health markers</a:t>
            </a:r>
          </a:p>
          <a:p>
            <a:pPr lvl="1"/>
            <a:r>
              <a:rPr lang="en-US" dirty="0" smtClean="0"/>
              <a:t>Timing measurements, e.g. Gait</a:t>
            </a:r>
          </a:p>
          <a:p>
            <a:pPr lvl="1"/>
            <a:r>
              <a:rPr lang="en-US" dirty="0" smtClean="0"/>
              <a:t>Electrical measurements, e.g. ECG, EKG</a:t>
            </a:r>
          </a:p>
          <a:p>
            <a:pPr lvl="1"/>
            <a:r>
              <a:rPr lang="en-US" dirty="0" smtClean="0"/>
              <a:t>Images: Magnetic Resonance</a:t>
            </a:r>
          </a:p>
        </p:txBody>
      </p:sp>
      <p:sp>
        <p:nvSpPr>
          <p:cNvPr id="4" name="Date Placeholder 3"/>
          <p:cNvSpPr>
            <a:spLocks noGrp="1"/>
          </p:cNvSpPr>
          <p:nvPr>
            <p:ph type="dt" sz="half" idx="10"/>
          </p:nvPr>
        </p:nvSpPr>
        <p:spPr/>
        <p:txBody>
          <a:bodyPr/>
          <a:lstStyle/>
          <a:p>
            <a:pPr>
              <a:defRPr/>
            </a:pPr>
            <a:r>
              <a:rPr lang="en-US" altLang="en-US" smtClean="0"/>
              <a:t>9 Sep 2014</a:t>
            </a:r>
            <a:endParaRPr lang="en-US" altLang="en-US"/>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pPr>
              <a:defRPr/>
            </a:pPr>
            <a:fld id="{3918B09C-3790-4647-99F2-BB32E1B376FC}" type="slidenum">
              <a:rPr lang="en-US" altLang="en-US" smtClean="0"/>
              <a:pPr>
                <a:defRPr/>
              </a:pPr>
              <a:t>20</a:t>
            </a:fld>
            <a:endParaRPr lang="en-US" altLang="en-US"/>
          </a:p>
        </p:txBody>
      </p:sp>
    </p:spTree>
    <p:extLst>
      <p:ext uri="{BB962C8B-B14F-4D97-AF65-F5344CB8AC3E}">
        <p14:creationId xmlns:p14="http://schemas.microsoft.com/office/powerpoint/2010/main" val="200133881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Problems</a:t>
            </a:r>
            <a:endParaRPr lang="en-US" dirty="0"/>
          </a:p>
        </p:txBody>
      </p:sp>
      <p:sp>
        <p:nvSpPr>
          <p:cNvPr id="3" name="Content Placeholder 2"/>
          <p:cNvSpPr>
            <a:spLocks noGrp="1"/>
          </p:cNvSpPr>
          <p:nvPr>
            <p:ph idx="1"/>
          </p:nvPr>
        </p:nvSpPr>
        <p:spPr/>
        <p:txBody>
          <a:bodyPr>
            <a:normAutofit/>
          </a:bodyPr>
          <a:lstStyle/>
          <a:p>
            <a:r>
              <a:rPr lang="en-US" dirty="0" smtClean="0"/>
              <a:t>Signal enhancement</a:t>
            </a:r>
          </a:p>
          <a:p>
            <a:pPr lvl="1"/>
            <a:r>
              <a:rPr lang="en-US" dirty="0" smtClean="0"/>
              <a:t>Measurement is noisy, can you clean it</a:t>
            </a:r>
          </a:p>
          <a:p>
            <a:r>
              <a:rPr lang="en-US" dirty="0" smtClean="0"/>
              <a:t>Classification</a:t>
            </a:r>
          </a:p>
          <a:p>
            <a:pPr lvl="1"/>
            <a:r>
              <a:rPr lang="en-US" dirty="0" smtClean="0"/>
              <a:t>Does this person have </a:t>
            </a:r>
            <a:r>
              <a:rPr lang="en-US" dirty="0" err="1" smtClean="0"/>
              <a:t>Parkinsons</a:t>
            </a:r>
            <a:endParaRPr lang="en-US" dirty="0" smtClean="0"/>
          </a:p>
          <a:p>
            <a:pPr lvl="1"/>
            <a:r>
              <a:rPr lang="en-US" dirty="0" smtClean="0"/>
              <a:t>Does this person have a cardiac problem</a:t>
            </a:r>
          </a:p>
          <a:p>
            <a:r>
              <a:rPr lang="en-US" dirty="0" smtClean="0"/>
              <a:t>Prediction</a:t>
            </a:r>
          </a:p>
          <a:p>
            <a:pPr lvl="1"/>
            <a:r>
              <a:rPr lang="en-US" dirty="0" err="1" smtClean="0"/>
              <a:t>Rehospitalization</a:t>
            </a:r>
            <a:r>
              <a:rPr lang="en-US" dirty="0" smtClean="0"/>
              <a:t>: What fraction of these patients will go back to hospital in the next N days</a:t>
            </a:r>
          </a:p>
        </p:txBody>
      </p:sp>
      <p:sp>
        <p:nvSpPr>
          <p:cNvPr id="4" name="Date Placeholder 3"/>
          <p:cNvSpPr>
            <a:spLocks noGrp="1"/>
          </p:cNvSpPr>
          <p:nvPr>
            <p:ph type="dt" sz="half" idx="10"/>
          </p:nvPr>
        </p:nvSpPr>
        <p:spPr/>
        <p:txBody>
          <a:bodyPr/>
          <a:lstStyle/>
          <a:p>
            <a:pPr>
              <a:defRPr/>
            </a:pPr>
            <a:r>
              <a:rPr lang="en-US" altLang="en-US" smtClean="0"/>
              <a:t>9 Sep 2014</a:t>
            </a:r>
            <a:endParaRPr lang="en-US" altLang="en-US"/>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pPr>
              <a:defRPr/>
            </a:pPr>
            <a:fld id="{3918B09C-3790-4647-99F2-BB32E1B376FC}" type="slidenum">
              <a:rPr lang="en-US" altLang="en-US" smtClean="0"/>
              <a:pPr>
                <a:defRPr/>
              </a:pPr>
              <a:t>21</a:t>
            </a:fld>
            <a:endParaRPr lang="en-US" altLang="en-US"/>
          </a:p>
        </p:txBody>
      </p:sp>
    </p:spTree>
    <p:extLst>
      <p:ext uri="{BB962C8B-B14F-4D97-AF65-F5344CB8AC3E}">
        <p14:creationId xmlns:p14="http://schemas.microsoft.com/office/powerpoint/2010/main" val="320837579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pPr>
              <a:defRPr/>
            </a:pPr>
            <a:r>
              <a:rPr lang="en-US" altLang="en-US"/>
              <a:t>11755/18979</a:t>
            </a:r>
          </a:p>
        </p:txBody>
      </p:sp>
      <p:sp>
        <p:nvSpPr>
          <p:cNvPr id="52227" name="Rectangle 2"/>
          <p:cNvSpPr>
            <a:spLocks noGrp="1" noChangeArrowheads="1"/>
          </p:cNvSpPr>
          <p:nvPr>
            <p:ph type="title"/>
          </p:nvPr>
        </p:nvSpPr>
        <p:spPr>
          <a:xfrm>
            <a:off x="457200" y="134978"/>
            <a:ext cx="8229600" cy="1143000"/>
          </a:xfrm>
        </p:spPr>
        <p:txBody>
          <a:bodyPr>
            <a:normAutofit fontScale="90000"/>
          </a:bodyPr>
          <a:lstStyle/>
          <a:p>
            <a:pPr eaLnBrk="1" hangingPunct="1"/>
            <a:r>
              <a:rPr lang="en-US" sz="3800" dirty="0" smtClean="0"/>
              <a:t>User Guided Sound Processing: A fun demo from Paris </a:t>
            </a:r>
            <a:r>
              <a:rPr lang="en-US" sz="3800" dirty="0" err="1" smtClean="0"/>
              <a:t>Smaragdis</a:t>
            </a:r>
            <a:endParaRPr lang="en-US" sz="3800" dirty="0" smtClean="0"/>
          </a:p>
        </p:txBody>
      </p:sp>
      <p:sp>
        <p:nvSpPr>
          <p:cNvPr id="6" name="Date Placeholder 5"/>
          <p:cNvSpPr>
            <a:spLocks noGrp="1"/>
          </p:cNvSpPr>
          <p:nvPr>
            <p:ph type="dt" sz="quarter" idx="10"/>
          </p:nvPr>
        </p:nvSpPr>
        <p:spPr/>
        <p:txBody>
          <a:bodyPr/>
          <a:lstStyle/>
          <a:p>
            <a:pPr>
              <a:defRPr/>
            </a:pPr>
            <a:r>
              <a:rPr lang="en-US" altLang="en-US" smtClean="0"/>
              <a:t>9 Sep 2014</a:t>
            </a:r>
            <a:endParaRPr lang="en-US" altLang="en-US"/>
          </a:p>
        </p:txBody>
      </p:sp>
      <p:sp>
        <p:nvSpPr>
          <p:cNvPr id="7" name="Slide Number Placeholder 6"/>
          <p:cNvSpPr>
            <a:spLocks noGrp="1"/>
          </p:cNvSpPr>
          <p:nvPr>
            <p:ph type="sldNum" sz="quarter" idx="12"/>
          </p:nvPr>
        </p:nvSpPr>
        <p:spPr/>
        <p:txBody>
          <a:bodyPr/>
          <a:lstStyle/>
          <a:p>
            <a:pPr>
              <a:defRPr/>
            </a:pPr>
            <a:fld id="{C3370BBE-944B-48F6-965A-F5C0CD45C459}" type="slidenum">
              <a:rPr lang="en-US" altLang="en-US"/>
              <a:pPr>
                <a:defRPr/>
              </a:pPr>
              <a:t>22</a:t>
            </a:fld>
            <a:endParaRPr lang="en-US" altLang="en-US"/>
          </a:p>
        </p:txBody>
      </p:sp>
      <p:pic>
        <p:nvPicPr>
          <p:cNvPr id="2" name="user_guide.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019175" y="1152525"/>
            <a:ext cx="7105650" cy="4552950"/>
          </a:xfrm>
          <a:prstGeom prst="rect">
            <a:avLst/>
          </a:prstGeom>
        </p:spPr>
      </p:pic>
    </p:spTree>
    <p:extLst>
      <p:ext uri="{BB962C8B-B14F-4D97-AF65-F5344CB8AC3E}">
        <p14:creationId xmlns:p14="http://schemas.microsoft.com/office/powerpoint/2010/main" val="84733073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ltLang="en-US" smtClean="0"/>
              <a:t>11755/18979</a:t>
            </a:r>
            <a:endParaRPr lang="en-US" altLang="en-US"/>
          </a:p>
        </p:txBody>
      </p:sp>
      <p:sp>
        <p:nvSpPr>
          <p:cNvPr id="377858" name="Rectangle 2"/>
          <p:cNvSpPr>
            <a:spLocks noGrp="1" noChangeArrowheads="1"/>
          </p:cNvSpPr>
          <p:nvPr>
            <p:ph type="title"/>
          </p:nvPr>
        </p:nvSpPr>
        <p:spPr/>
        <p:txBody>
          <a:bodyPr/>
          <a:lstStyle/>
          <a:p>
            <a:r>
              <a:rPr lang="en-US" altLang="en-US"/>
              <a:t>Talk-Along Karaoke</a:t>
            </a:r>
          </a:p>
        </p:txBody>
      </p:sp>
      <p:sp>
        <p:nvSpPr>
          <p:cNvPr id="377859" name="Rectangle 3"/>
          <p:cNvSpPr>
            <a:spLocks noGrp="1" noChangeArrowheads="1"/>
          </p:cNvSpPr>
          <p:nvPr>
            <p:ph type="body" idx="1"/>
          </p:nvPr>
        </p:nvSpPr>
        <p:spPr>
          <a:xfrm>
            <a:off x="457200" y="1443789"/>
            <a:ext cx="8229600" cy="4844715"/>
          </a:xfrm>
        </p:spPr>
        <p:txBody>
          <a:bodyPr>
            <a:normAutofit/>
          </a:bodyPr>
          <a:lstStyle/>
          <a:p>
            <a:pPr>
              <a:lnSpc>
                <a:spcPct val="90000"/>
              </a:lnSpc>
            </a:pPr>
            <a:r>
              <a:rPr lang="en-US" altLang="en-US" sz="2600" dirty="0"/>
              <a:t>Pick a song that features a prominent vocal lead</a:t>
            </a:r>
          </a:p>
          <a:p>
            <a:pPr lvl="1">
              <a:lnSpc>
                <a:spcPct val="90000"/>
              </a:lnSpc>
            </a:pPr>
            <a:r>
              <a:rPr lang="en-US" altLang="en-US" sz="2200" dirty="0"/>
              <a:t>Preferably with only </a:t>
            </a:r>
            <a:r>
              <a:rPr lang="en-US" altLang="en-US" sz="2200" i="1" dirty="0"/>
              <a:t>one </a:t>
            </a:r>
            <a:r>
              <a:rPr lang="en-US" altLang="en-US" sz="2200" dirty="0"/>
              <a:t>lead vocal</a:t>
            </a:r>
          </a:p>
          <a:p>
            <a:pPr>
              <a:lnSpc>
                <a:spcPct val="90000"/>
              </a:lnSpc>
            </a:pPr>
            <a:r>
              <a:rPr lang="en-US" altLang="en-US" sz="2600" dirty="0"/>
              <a:t>Build a system such that:</a:t>
            </a:r>
          </a:p>
          <a:p>
            <a:pPr lvl="1">
              <a:lnSpc>
                <a:spcPct val="90000"/>
              </a:lnSpc>
            </a:pPr>
            <a:r>
              <a:rPr lang="en-US" altLang="en-US" sz="2200" dirty="0"/>
              <a:t>User talks the song out with reasonable rhythm</a:t>
            </a:r>
          </a:p>
          <a:p>
            <a:pPr lvl="1">
              <a:lnSpc>
                <a:spcPct val="90000"/>
              </a:lnSpc>
            </a:pPr>
            <a:r>
              <a:rPr lang="en-US" altLang="en-US" sz="2200" dirty="0"/>
              <a:t>The system produces a version of the song with the user </a:t>
            </a:r>
            <a:r>
              <a:rPr lang="en-US" altLang="en-US" sz="2200" i="1" dirty="0"/>
              <a:t>singing </a:t>
            </a:r>
            <a:r>
              <a:rPr lang="en-US" altLang="en-US" sz="2200" dirty="0"/>
              <a:t>the song instead of the lead vocalist</a:t>
            </a:r>
          </a:p>
          <a:p>
            <a:pPr lvl="2">
              <a:lnSpc>
                <a:spcPct val="90000"/>
              </a:lnSpc>
            </a:pPr>
            <a:r>
              <a:rPr lang="en-US" altLang="en-US" sz="2000" dirty="0"/>
              <a:t>i.e. The user’s singing voice now replaces the vocalist in the song</a:t>
            </a:r>
          </a:p>
          <a:p>
            <a:pPr>
              <a:lnSpc>
                <a:spcPct val="90000"/>
              </a:lnSpc>
            </a:pPr>
            <a:r>
              <a:rPr lang="en-US" altLang="en-US" sz="2600" dirty="0"/>
              <a:t>No. of issues:</a:t>
            </a:r>
          </a:p>
          <a:p>
            <a:pPr lvl="1">
              <a:lnSpc>
                <a:spcPct val="90000"/>
              </a:lnSpc>
            </a:pPr>
            <a:r>
              <a:rPr lang="en-US" altLang="en-US" sz="2200" dirty="0"/>
              <a:t>Separation</a:t>
            </a:r>
          </a:p>
          <a:p>
            <a:pPr lvl="1">
              <a:lnSpc>
                <a:spcPct val="90000"/>
              </a:lnSpc>
            </a:pPr>
            <a:r>
              <a:rPr lang="en-US" altLang="en-US" sz="2200" dirty="0"/>
              <a:t>Pitch estimation</a:t>
            </a:r>
          </a:p>
          <a:p>
            <a:pPr lvl="1">
              <a:lnSpc>
                <a:spcPct val="90000"/>
              </a:lnSpc>
            </a:pPr>
            <a:r>
              <a:rPr lang="en-US" altLang="en-US" sz="2200" dirty="0"/>
              <a:t>Alignment</a:t>
            </a:r>
          </a:p>
          <a:p>
            <a:pPr lvl="1">
              <a:lnSpc>
                <a:spcPct val="90000"/>
              </a:lnSpc>
            </a:pPr>
            <a:r>
              <a:rPr lang="en-US" altLang="en-US" sz="2200" dirty="0"/>
              <a:t>Pitch shifting</a:t>
            </a:r>
          </a:p>
        </p:txBody>
      </p:sp>
      <p:sp>
        <p:nvSpPr>
          <p:cNvPr id="2" name="Date Placeholder 1"/>
          <p:cNvSpPr>
            <a:spLocks noGrp="1"/>
          </p:cNvSpPr>
          <p:nvPr>
            <p:ph type="dt" sz="half" idx="10"/>
          </p:nvPr>
        </p:nvSpPr>
        <p:spPr/>
        <p:txBody>
          <a:bodyPr/>
          <a:lstStyle/>
          <a:p>
            <a:pPr>
              <a:defRPr/>
            </a:pPr>
            <a:r>
              <a:rPr lang="en-US" altLang="en-US" smtClean="0"/>
              <a:t>9 Sep 2014</a:t>
            </a:r>
            <a:endParaRPr lang="en-US" altLang="en-US"/>
          </a:p>
        </p:txBody>
      </p:sp>
      <p:sp>
        <p:nvSpPr>
          <p:cNvPr id="3" name="Slide Number Placeholder 2"/>
          <p:cNvSpPr>
            <a:spLocks noGrp="1"/>
          </p:cNvSpPr>
          <p:nvPr>
            <p:ph type="sldNum" sz="quarter" idx="12"/>
          </p:nvPr>
        </p:nvSpPr>
        <p:spPr/>
        <p:txBody>
          <a:bodyPr/>
          <a:lstStyle/>
          <a:p>
            <a:pPr>
              <a:defRPr/>
            </a:pPr>
            <a:fld id="{3918B09C-3790-4647-99F2-BB32E1B376FC}" type="slidenum">
              <a:rPr lang="en-US" altLang="en-US" smtClean="0"/>
              <a:pPr>
                <a:defRPr/>
              </a:pPr>
              <a:t>23</a:t>
            </a:fld>
            <a:endParaRPr lang="en-US" altLang="en-US"/>
          </a:p>
        </p:txBody>
      </p:sp>
    </p:spTree>
    <p:extLst>
      <p:ext uri="{BB962C8B-B14F-4D97-AF65-F5344CB8AC3E}">
        <p14:creationId xmlns:p14="http://schemas.microsoft.com/office/powerpoint/2010/main" val="312236936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Plagiarism Detection</a:t>
            </a:r>
            <a:endParaRPr lang="en-US" dirty="0"/>
          </a:p>
        </p:txBody>
      </p:sp>
      <p:sp>
        <p:nvSpPr>
          <p:cNvPr id="3" name="Content Placeholder 2"/>
          <p:cNvSpPr>
            <a:spLocks noGrp="1"/>
          </p:cNvSpPr>
          <p:nvPr>
            <p:ph idx="1"/>
          </p:nvPr>
        </p:nvSpPr>
        <p:spPr/>
        <p:txBody>
          <a:bodyPr>
            <a:normAutofit fontScale="92500" lnSpcReduction="10000"/>
          </a:bodyPr>
          <a:lstStyle/>
          <a:p>
            <a:r>
              <a:rPr lang="en-US" dirty="0" err="1" smtClean="0"/>
              <a:t>Youtube</a:t>
            </a:r>
            <a:r>
              <a:rPr lang="en-US" dirty="0" smtClean="0"/>
              <a:t> videos..</a:t>
            </a:r>
          </a:p>
          <a:p>
            <a:endParaRPr lang="en-US" dirty="0"/>
          </a:p>
          <a:p>
            <a:r>
              <a:rPr lang="en-US" dirty="0" smtClean="0"/>
              <a:t>e.g. Are the first bars in these two identical to merely close or copied?</a:t>
            </a:r>
          </a:p>
          <a:p>
            <a:pPr marL="0" indent="0">
              <a:buNone/>
            </a:pPr>
            <a:r>
              <a:rPr lang="en-US" dirty="0"/>
              <a:t> </a:t>
            </a:r>
            <a:r>
              <a:rPr lang="en-US" dirty="0" smtClean="0"/>
              <a:t>    </a:t>
            </a:r>
            <a:r>
              <a:rPr lang="en-US" dirty="0">
                <a:hlinkClick r:id="rId2"/>
              </a:rPr>
              <a:t>http://</a:t>
            </a:r>
            <a:r>
              <a:rPr lang="en-US" dirty="0" smtClean="0">
                <a:hlinkClick r:id="rId2"/>
              </a:rPr>
              <a:t>www.youtube.com/watch?v=iPqsix_wm6Y</a:t>
            </a:r>
            <a:endParaRPr lang="en-US" dirty="0" smtClean="0"/>
          </a:p>
          <a:p>
            <a:pPr marL="0" indent="0">
              <a:buNone/>
            </a:pPr>
            <a:r>
              <a:rPr lang="en-US" dirty="0" smtClean="0"/>
              <a:t>vs</a:t>
            </a:r>
            <a:r>
              <a:rPr lang="en-US" dirty="0" smtClean="0"/>
              <a:t>. </a:t>
            </a:r>
          </a:p>
          <a:p>
            <a:pPr marL="0" indent="0">
              <a:buNone/>
            </a:pPr>
            <a:r>
              <a:rPr lang="en-US" dirty="0"/>
              <a:t> </a:t>
            </a:r>
            <a:r>
              <a:rPr lang="en-US" dirty="0" smtClean="0"/>
              <a:t>    </a:t>
            </a:r>
            <a:r>
              <a:rPr lang="en-US" dirty="0" smtClean="0">
                <a:hlinkClick r:id="rId3"/>
              </a:rPr>
              <a:t>http</a:t>
            </a:r>
            <a:r>
              <a:rPr lang="en-US" dirty="0">
                <a:hlinkClick r:id="rId3"/>
              </a:rPr>
              <a:t>://</a:t>
            </a:r>
            <a:r>
              <a:rPr lang="en-US" dirty="0" smtClean="0">
                <a:hlinkClick r:id="rId3"/>
              </a:rPr>
              <a:t>www.youtube.com/watch?v=RhJaVvyanZk</a:t>
            </a:r>
            <a:endParaRPr lang="en-US" dirty="0" smtClean="0"/>
          </a:p>
          <a:p>
            <a:pPr marL="0" indent="0">
              <a:buNone/>
            </a:pPr>
            <a:endParaRPr lang="en-US" dirty="0"/>
          </a:p>
          <a:p>
            <a:r>
              <a:rPr lang="en-US" dirty="0" smtClean="0"/>
              <a:t>Cover song detection</a:t>
            </a:r>
            <a:endParaRPr lang="en-US" dirty="0" smtClean="0"/>
          </a:p>
        </p:txBody>
      </p:sp>
      <p:sp>
        <p:nvSpPr>
          <p:cNvPr id="4" name="Date Placeholder 3"/>
          <p:cNvSpPr>
            <a:spLocks noGrp="1"/>
          </p:cNvSpPr>
          <p:nvPr>
            <p:ph type="dt" sz="half" idx="10"/>
          </p:nvPr>
        </p:nvSpPr>
        <p:spPr/>
        <p:txBody>
          <a:bodyPr/>
          <a:lstStyle/>
          <a:p>
            <a:pPr>
              <a:defRPr/>
            </a:pPr>
            <a:r>
              <a:rPr lang="en-US" altLang="en-US" smtClean="0"/>
              <a:t>9 Sep 2014</a:t>
            </a:r>
            <a:endParaRPr lang="en-US" altLang="en-US"/>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pPr>
              <a:defRPr/>
            </a:pPr>
            <a:fld id="{3918B09C-3790-4647-99F2-BB32E1B376FC}" type="slidenum">
              <a:rPr lang="en-US" altLang="en-US" smtClean="0"/>
              <a:pPr>
                <a:defRPr/>
              </a:pPr>
              <a:t>24</a:t>
            </a:fld>
            <a:endParaRPr lang="en-US" altLang="en-US"/>
          </a:p>
        </p:txBody>
      </p:sp>
    </p:spTree>
    <p:extLst>
      <p:ext uri="{BB962C8B-B14F-4D97-AF65-F5344CB8AC3E}">
        <p14:creationId xmlns:p14="http://schemas.microsoft.com/office/powerpoint/2010/main" val="89826750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Doppler Effect</a:t>
            </a:r>
            <a:endParaRPr lang="en-US" dirty="0"/>
          </a:p>
        </p:txBody>
      </p:sp>
      <p:sp>
        <p:nvSpPr>
          <p:cNvPr id="3" name="Content Placeholder 2"/>
          <p:cNvSpPr>
            <a:spLocks noGrp="1"/>
          </p:cNvSpPr>
          <p:nvPr>
            <p:ph idx="1"/>
          </p:nvPr>
        </p:nvSpPr>
        <p:spPr/>
        <p:txBody>
          <a:bodyPr/>
          <a:lstStyle/>
          <a:p>
            <a:r>
              <a:rPr lang="en-US" dirty="0" smtClean="0"/>
              <a:t>The observed frequency of a moving sound source differs from the emitted frequency when the source and observer are moving relative to each other</a:t>
            </a:r>
          </a:p>
          <a:p>
            <a:pPr>
              <a:buNone/>
            </a:pPr>
            <a:endParaRPr lang="en-US" dirty="0"/>
          </a:p>
        </p:txBody>
      </p:sp>
      <p:pic>
        <p:nvPicPr>
          <p:cNvPr id="4" name="Picture 2" descr="http://upload.wikimedia.org/wikipedia/commons/9/90/Dopplerfrequenz.gif"/>
          <p:cNvPicPr>
            <a:picLocks noChangeAspect="1" noChangeArrowheads="1" noCrop="1"/>
          </p:cNvPicPr>
          <p:nvPr/>
        </p:nvPicPr>
        <p:blipFill>
          <a:blip r:embed="rId2" cstate="print"/>
          <a:srcRect/>
          <a:stretch>
            <a:fillRect/>
          </a:stretch>
        </p:blipFill>
        <p:spPr bwMode="auto">
          <a:xfrm>
            <a:off x="4876800" y="4191000"/>
            <a:ext cx="3810000" cy="952500"/>
          </a:xfrm>
          <a:prstGeom prst="rect">
            <a:avLst/>
          </a:prstGeom>
          <a:noFill/>
        </p:spPr>
      </p:pic>
      <p:pic>
        <p:nvPicPr>
          <p:cNvPr id="13313" name="Picture 1"/>
          <p:cNvPicPr>
            <a:picLocks noChangeAspect="1" noChangeArrowheads="1"/>
          </p:cNvPicPr>
          <p:nvPr/>
        </p:nvPicPr>
        <p:blipFill>
          <a:blip r:embed="rId3" cstate="print"/>
          <a:srcRect/>
          <a:stretch>
            <a:fillRect/>
          </a:stretch>
        </p:blipFill>
        <p:spPr bwMode="auto">
          <a:xfrm>
            <a:off x="762000" y="3505200"/>
            <a:ext cx="3333750" cy="2486025"/>
          </a:xfrm>
          <a:prstGeom prst="rect">
            <a:avLst/>
          </a:prstGeom>
          <a:noFill/>
          <a:ln w="9525">
            <a:noFill/>
            <a:miter lim="800000"/>
            <a:headEnd/>
            <a:tailEnd/>
          </a:ln>
        </p:spPr>
      </p:pic>
      <p:sp>
        <p:nvSpPr>
          <p:cNvPr id="5" name="Date Placeholder 4"/>
          <p:cNvSpPr>
            <a:spLocks noGrp="1"/>
          </p:cNvSpPr>
          <p:nvPr>
            <p:ph type="dt" sz="half" idx="10"/>
          </p:nvPr>
        </p:nvSpPr>
        <p:spPr/>
        <p:txBody>
          <a:bodyPr/>
          <a:lstStyle/>
          <a:p>
            <a:pPr>
              <a:defRPr/>
            </a:pPr>
            <a:r>
              <a:rPr lang="en-US" altLang="en-US" smtClean="0"/>
              <a:t>9 Sep 2014</a:t>
            </a:r>
            <a:endParaRPr lang="en-US" altLang="en-US"/>
          </a:p>
        </p:txBody>
      </p:sp>
      <p:sp>
        <p:nvSpPr>
          <p:cNvPr id="6" name="Footer Placeholder 5"/>
          <p:cNvSpPr>
            <a:spLocks noGrp="1"/>
          </p:cNvSpPr>
          <p:nvPr>
            <p:ph type="ftr" sz="quarter" idx="11"/>
          </p:nvPr>
        </p:nvSpPr>
        <p:spPr/>
        <p:txBody>
          <a:bodyPr/>
          <a:lstStyle/>
          <a:p>
            <a:pPr>
              <a:defRPr/>
            </a:pPr>
            <a:r>
              <a:rPr lang="en-US" altLang="en-US" smtClean="0"/>
              <a:t>11755/18979</a:t>
            </a:r>
            <a:endParaRPr lang="en-US" altLang="en-US"/>
          </a:p>
        </p:txBody>
      </p:sp>
      <p:sp>
        <p:nvSpPr>
          <p:cNvPr id="7" name="Slide Number Placeholder 6"/>
          <p:cNvSpPr>
            <a:spLocks noGrp="1"/>
          </p:cNvSpPr>
          <p:nvPr>
            <p:ph type="sldNum" sz="quarter" idx="12"/>
          </p:nvPr>
        </p:nvSpPr>
        <p:spPr/>
        <p:txBody>
          <a:bodyPr/>
          <a:lstStyle/>
          <a:p>
            <a:pPr>
              <a:defRPr/>
            </a:pPr>
            <a:fld id="{3918B09C-3790-4647-99F2-BB32E1B376FC}" type="slidenum">
              <a:rPr lang="en-US" altLang="en-US" smtClean="0"/>
              <a:pPr>
                <a:defRPr/>
              </a:pPr>
              <a:t>25</a:t>
            </a:fld>
            <a:endParaRPr lang="en-US" altLang="en-US"/>
          </a:p>
        </p:txBody>
      </p:sp>
    </p:spTree>
    <p:extLst>
      <p:ext uri="{BB962C8B-B14F-4D97-AF65-F5344CB8AC3E}">
        <p14:creationId xmlns:p14="http://schemas.microsoft.com/office/powerpoint/2010/main" val="52456843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Doppler Effect</a:t>
            </a:r>
            <a:endParaRPr lang="en-US" dirty="0"/>
          </a:p>
        </p:txBody>
      </p:sp>
      <p:sp>
        <p:nvSpPr>
          <p:cNvPr id="3" name="Content Placeholder 2"/>
          <p:cNvSpPr>
            <a:spLocks noGrp="1"/>
          </p:cNvSpPr>
          <p:nvPr>
            <p:ph idx="1"/>
          </p:nvPr>
        </p:nvSpPr>
        <p:spPr>
          <a:xfrm>
            <a:off x="457200" y="4038600"/>
            <a:ext cx="8229600" cy="1950720"/>
          </a:xfrm>
        </p:spPr>
        <p:txBody>
          <a:bodyPr/>
          <a:lstStyle/>
          <a:p>
            <a:r>
              <a:rPr lang="en-US" dirty="0" smtClean="0"/>
              <a:t>Spectrogram of horn from speeding car</a:t>
            </a:r>
          </a:p>
          <a:p>
            <a:pPr lvl="1"/>
            <a:r>
              <a:rPr lang="en-US" dirty="0" smtClean="0"/>
              <a:t>Tells you the velocity</a:t>
            </a:r>
          </a:p>
          <a:p>
            <a:pPr lvl="1"/>
            <a:r>
              <a:rPr lang="en-US" dirty="0" smtClean="0"/>
              <a:t>Tells you the distance of the car from the </a:t>
            </a:r>
            <a:r>
              <a:rPr lang="en-US" dirty="0" err="1" smtClean="0"/>
              <a:t>mic</a:t>
            </a:r>
            <a:endParaRPr lang="en-US" dirty="0" smtClean="0"/>
          </a:p>
          <a:p>
            <a:pPr>
              <a:buNone/>
            </a:pPr>
            <a:endParaRPr lang="en-US" dirty="0"/>
          </a:p>
        </p:txBody>
      </p:sp>
      <p:pic>
        <p:nvPicPr>
          <p:cNvPr id="12291" name="Picture 3"/>
          <p:cNvPicPr>
            <a:picLocks noChangeAspect="1" noChangeArrowheads="1"/>
          </p:cNvPicPr>
          <p:nvPr/>
        </p:nvPicPr>
        <p:blipFill>
          <a:blip r:embed="rId2" cstate="print"/>
          <a:srcRect/>
          <a:stretch>
            <a:fillRect/>
          </a:stretch>
        </p:blipFill>
        <p:spPr bwMode="auto">
          <a:xfrm>
            <a:off x="1295400" y="1447800"/>
            <a:ext cx="6629400" cy="2561525"/>
          </a:xfrm>
          <a:prstGeom prst="rect">
            <a:avLst/>
          </a:prstGeom>
          <a:noFill/>
          <a:ln w="9525">
            <a:noFill/>
            <a:miter lim="800000"/>
            <a:headEnd/>
            <a:tailEnd/>
          </a:ln>
        </p:spPr>
      </p:pic>
      <p:sp>
        <p:nvSpPr>
          <p:cNvPr id="4" name="Date Placeholder 3"/>
          <p:cNvSpPr>
            <a:spLocks noGrp="1"/>
          </p:cNvSpPr>
          <p:nvPr>
            <p:ph type="dt" sz="half" idx="10"/>
          </p:nvPr>
        </p:nvSpPr>
        <p:spPr/>
        <p:txBody>
          <a:bodyPr/>
          <a:lstStyle/>
          <a:p>
            <a:pPr>
              <a:defRPr/>
            </a:pPr>
            <a:r>
              <a:rPr lang="en-US" altLang="en-US" smtClean="0"/>
              <a:t>9 Sep 2014</a:t>
            </a:r>
            <a:endParaRPr lang="en-US" altLang="en-US"/>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pPr>
              <a:defRPr/>
            </a:pPr>
            <a:fld id="{3918B09C-3790-4647-99F2-BB32E1B376FC}" type="slidenum">
              <a:rPr lang="en-US" altLang="en-US" smtClean="0"/>
              <a:pPr>
                <a:defRPr/>
              </a:pPr>
              <a:t>26</a:t>
            </a:fld>
            <a:endParaRPr lang="en-US" altLang="en-US"/>
          </a:p>
        </p:txBody>
      </p:sp>
    </p:spTree>
    <p:extLst>
      <p:ext uri="{BB962C8B-B14F-4D97-AF65-F5344CB8AC3E}">
        <p14:creationId xmlns:p14="http://schemas.microsoft.com/office/powerpoint/2010/main" val="267577247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a:t>
            </a:r>
            <a:endParaRPr lang="en-US" dirty="0"/>
          </a:p>
        </p:txBody>
      </p:sp>
      <p:sp>
        <p:nvSpPr>
          <p:cNvPr id="3" name="Content Placeholder 2"/>
          <p:cNvSpPr>
            <a:spLocks noGrp="1"/>
          </p:cNvSpPr>
          <p:nvPr>
            <p:ph idx="1"/>
          </p:nvPr>
        </p:nvSpPr>
        <p:spPr/>
        <p:txBody>
          <a:bodyPr/>
          <a:lstStyle/>
          <a:p>
            <a:r>
              <a:rPr lang="en-US" dirty="0" smtClean="0"/>
              <a:t>Analyze audio from speeding automobiles to detect velocity using the Doppler shift</a:t>
            </a:r>
          </a:p>
          <a:p>
            <a:endParaRPr lang="en-US" dirty="0" smtClean="0"/>
          </a:p>
          <a:p>
            <a:r>
              <a:rPr lang="en-US" dirty="0" smtClean="0"/>
              <a:t>Find the frequency shift and track velocity/position</a:t>
            </a:r>
          </a:p>
          <a:p>
            <a:pPr lvl="4"/>
            <a:endParaRPr lang="en-US" dirty="0" smtClean="0"/>
          </a:p>
          <a:p>
            <a:pPr lvl="4"/>
            <a:endParaRPr lang="en-US" dirty="0" smtClean="0"/>
          </a:p>
          <a:p>
            <a:r>
              <a:rPr lang="en-US" dirty="0" smtClean="0"/>
              <a:t>Supervisor: Dr. Rita Singh</a:t>
            </a:r>
            <a:endParaRPr lang="en-US" dirty="0"/>
          </a:p>
        </p:txBody>
      </p:sp>
      <p:sp>
        <p:nvSpPr>
          <p:cNvPr id="4" name="Date Placeholder 3"/>
          <p:cNvSpPr>
            <a:spLocks noGrp="1"/>
          </p:cNvSpPr>
          <p:nvPr>
            <p:ph type="dt" sz="half" idx="10"/>
          </p:nvPr>
        </p:nvSpPr>
        <p:spPr/>
        <p:txBody>
          <a:bodyPr/>
          <a:lstStyle/>
          <a:p>
            <a:pPr>
              <a:defRPr/>
            </a:pPr>
            <a:r>
              <a:rPr lang="en-US" altLang="en-US" smtClean="0"/>
              <a:t>9 Sep 2014</a:t>
            </a:r>
            <a:endParaRPr lang="en-US" altLang="en-US"/>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pPr>
              <a:defRPr/>
            </a:pPr>
            <a:fld id="{3918B09C-3790-4647-99F2-BB32E1B376FC}" type="slidenum">
              <a:rPr lang="en-US" altLang="en-US" smtClean="0"/>
              <a:pPr>
                <a:defRPr/>
              </a:pPr>
              <a:t>27</a:t>
            </a:fld>
            <a:endParaRPr lang="en-US" altLang="en-US"/>
          </a:p>
        </p:txBody>
      </p:sp>
    </p:spTree>
    <p:extLst>
      <p:ext uri="{BB962C8B-B14F-4D97-AF65-F5344CB8AC3E}">
        <p14:creationId xmlns:p14="http://schemas.microsoft.com/office/powerpoint/2010/main" val="142026365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p:txBody>
          <a:bodyPr/>
          <a:lstStyle/>
          <a:p>
            <a:pPr eaLnBrk="1" hangingPunct="1"/>
            <a:r>
              <a:rPr lang="en-US" dirty="0" smtClean="0"/>
              <a:t>Pitch Tracking</a:t>
            </a:r>
          </a:p>
        </p:txBody>
      </p:sp>
      <p:sp>
        <p:nvSpPr>
          <p:cNvPr id="95235" name="Content Placeholder 2"/>
          <p:cNvSpPr>
            <a:spLocks noGrp="1"/>
          </p:cNvSpPr>
          <p:nvPr>
            <p:ph idx="1"/>
          </p:nvPr>
        </p:nvSpPr>
        <p:spPr>
          <a:xfrm>
            <a:off x="457200" y="4038600"/>
            <a:ext cx="8229600" cy="2286000"/>
          </a:xfrm>
        </p:spPr>
        <p:txBody>
          <a:bodyPr>
            <a:normAutofit fontScale="92500" lnSpcReduction="10000"/>
          </a:bodyPr>
          <a:lstStyle/>
          <a:p>
            <a:pPr eaLnBrk="1" hangingPunct="1">
              <a:lnSpc>
                <a:spcPct val="120000"/>
              </a:lnSpc>
            </a:pPr>
            <a:r>
              <a:rPr lang="en-US" dirty="0" smtClean="0"/>
              <a:t>Frequency-shift-invariant latent variable analysis</a:t>
            </a:r>
          </a:p>
          <a:p>
            <a:pPr eaLnBrk="1" hangingPunct="1">
              <a:lnSpc>
                <a:spcPct val="120000"/>
              </a:lnSpc>
            </a:pPr>
            <a:r>
              <a:rPr lang="en-US" dirty="0" smtClean="0"/>
              <a:t>Combined with </a:t>
            </a:r>
            <a:r>
              <a:rPr lang="en-US" dirty="0" err="1" smtClean="0"/>
              <a:t>Kalman</a:t>
            </a:r>
            <a:r>
              <a:rPr lang="en-US" dirty="0" smtClean="0"/>
              <a:t> filtering</a:t>
            </a:r>
          </a:p>
          <a:p>
            <a:pPr eaLnBrk="1" hangingPunct="1">
              <a:lnSpc>
                <a:spcPct val="120000"/>
              </a:lnSpc>
            </a:pPr>
            <a:r>
              <a:rPr lang="en-US" dirty="0" smtClean="0"/>
              <a:t>Estimate the velocity of </a:t>
            </a:r>
            <a:r>
              <a:rPr lang="en-US" i="1" dirty="0" smtClean="0"/>
              <a:t>multiple </a:t>
            </a:r>
            <a:r>
              <a:rPr lang="en-US" dirty="0" smtClean="0"/>
              <a:t>cars at the same time</a:t>
            </a:r>
          </a:p>
        </p:txBody>
      </p:sp>
      <p:pic>
        <p:nvPicPr>
          <p:cNvPr id="95236" name="Picture 2"/>
          <p:cNvPicPr>
            <a:picLocks noChangeAspect="1" noChangeArrowheads="1"/>
          </p:cNvPicPr>
          <p:nvPr/>
        </p:nvPicPr>
        <p:blipFill>
          <a:blip r:embed="rId4"/>
          <a:srcRect/>
          <a:stretch>
            <a:fillRect/>
          </a:stretch>
        </p:blipFill>
        <p:spPr bwMode="auto">
          <a:xfrm>
            <a:off x="609600" y="1219200"/>
            <a:ext cx="3314700" cy="2513013"/>
          </a:xfrm>
          <a:prstGeom prst="rect">
            <a:avLst/>
          </a:prstGeom>
          <a:noFill/>
          <a:ln w="9525">
            <a:noFill/>
            <a:miter lim="800000"/>
            <a:headEnd/>
            <a:tailEnd/>
          </a:ln>
        </p:spPr>
      </p:pic>
      <p:pic>
        <p:nvPicPr>
          <p:cNvPr id="95237" name="Picture 3"/>
          <p:cNvPicPr>
            <a:picLocks noChangeAspect="1" noChangeArrowheads="1"/>
          </p:cNvPicPr>
          <p:nvPr/>
        </p:nvPicPr>
        <p:blipFill>
          <a:blip r:embed="rId5"/>
          <a:srcRect/>
          <a:stretch>
            <a:fillRect/>
          </a:stretch>
        </p:blipFill>
        <p:spPr bwMode="auto">
          <a:xfrm>
            <a:off x="4495800" y="1219200"/>
            <a:ext cx="3352800" cy="2592388"/>
          </a:xfrm>
          <a:prstGeom prst="rect">
            <a:avLst/>
          </a:prstGeom>
          <a:noFill/>
          <a:ln w="9525">
            <a:noFill/>
            <a:miter lim="800000"/>
            <a:headEnd/>
            <a:tailEnd/>
          </a:ln>
        </p:spPr>
      </p:pic>
      <p:pic>
        <p:nvPicPr>
          <p:cNvPr id="6" name="figure6-input.wav">
            <a:hlinkClick r:id="" action="ppaction://media"/>
          </p:cNvPr>
          <p:cNvPicPr>
            <a:picLocks noRot="1" noChangeAspect="1"/>
          </p:cNvPicPr>
          <p:nvPr>
            <a:audioFile r:link="rId1"/>
          </p:nvPr>
        </p:nvPicPr>
        <p:blipFill>
          <a:blip r:embed="rId6"/>
          <a:srcRect/>
          <a:stretch>
            <a:fillRect/>
          </a:stretch>
        </p:blipFill>
        <p:spPr bwMode="auto">
          <a:xfrm>
            <a:off x="3484563" y="1395413"/>
            <a:ext cx="304800" cy="304800"/>
          </a:xfrm>
          <a:prstGeom prst="rect">
            <a:avLst/>
          </a:prstGeom>
          <a:noFill/>
          <a:ln w="9525">
            <a:noFill/>
            <a:miter lim="800000"/>
            <a:headEnd/>
            <a:tailEnd/>
          </a:ln>
        </p:spPr>
      </p:pic>
      <p:pic>
        <p:nvPicPr>
          <p:cNvPr id="8" name="figure7-input.wav">
            <a:hlinkClick r:id="" action="ppaction://media"/>
          </p:cNvPr>
          <p:cNvPicPr>
            <a:picLocks noRot="1" noChangeAspect="1"/>
          </p:cNvPicPr>
          <p:nvPr>
            <a:audioFile r:link="rId2"/>
          </p:nvPr>
        </p:nvPicPr>
        <p:blipFill>
          <a:blip r:embed="rId7"/>
          <a:srcRect/>
          <a:stretch>
            <a:fillRect/>
          </a:stretch>
        </p:blipFill>
        <p:spPr bwMode="auto">
          <a:xfrm>
            <a:off x="7470775" y="1373188"/>
            <a:ext cx="304800" cy="304800"/>
          </a:xfrm>
          <a:prstGeom prst="rect">
            <a:avLst/>
          </a:prstGeom>
          <a:noFill/>
          <a:ln w="9525">
            <a:noFill/>
            <a:miter lim="800000"/>
            <a:headEnd/>
            <a:tailEnd/>
          </a:ln>
        </p:spPr>
      </p:pic>
      <p:sp>
        <p:nvSpPr>
          <p:cNvPr id="2" name="Date Placeholder 1"/>
          <p:cNvSpPr>
            <a:spLocks noGrp="1"/>
          </p:cNvSpPr>
          <p:nvPr>
            <p:ph type="dt" sz="half" idx="10"/>
          </p:nvPr>
        </p:nvSpPr>
        <p:spPr/>
        <p:txBody>
          <a:bodyPr/>
          <a:lstStyle/>
          <a:p>
            <a:pPr>
              <a:defRPr/>
            </a:pPr>
            <a:r>
              <a:rPr lang="en-US" altLang="en-US" smtClean="0"/>
              <a:t>9 Sep 2014</a:t>
            </a:r>
            <a:endParaRPr lang="en-US" altLang="en-US"/>
          </a:p>
        </p:txBody>
      </p:sp>
      <p:sp>
        <p:nvSpPr>
          <p:cNvPr id="3" name="Footer Placeholder 2"/>
          <p:cNvSpPr>
            <a:spLocks noGrp="1"/>
          </p:cNvSpPr>
          <p:nvPr>
            <p:ph type="ftr" sz="quarter" idx="11"/>
          </p:nvPr>
        </p:nvSpPr>
        <p:spPr/>
        <p:txBody>
          <a:bodyPr/>
          <a:lstStyle/>
          <a:p>
            <a:pPr>
              <a:defRPr/>
            </a:pPr>
            <a:r>
              <a:rPr lang="en-US" altLang="en-US" smtClean="0"/>
              <a:t>11755/18979</a:t>
            </a:r>
            <a:endParaRPr lang="en-US" altLang="en-US"/>
          </a:p>
        </p:txBody>
      </p:sp>
      <p:sp>
        <p:nvSpPr>
          <p:cNvPr id="4" name="Slide Number Placeholder 3"/>
          <p:cNvSpPr>
            <a:spLocks noGrp="1"/>
          </p:cNvSpPr>
          <p:nvPr>
            <p:ph type="sldNum" sz="quarter" idx="12"/>
          </p:nvPr>
        </p:nvSpPr>
        <p:spPr/>
        <p:txBody>
          <a:bodyPr/>
          <a:lstStyle/>
          <a:p>
            <a:pPr>
              <a:defRPr/>
            </a:pPr>
            <a:fld id="{3918B09C-3790-4647-99F2-BB32E1B376FC}" type="slidenum">
              <a:rPr lang="en-US" altLang="en-US" smtClean="0"/>
              <a:pPr>
                <a:defRPr/>
              </a:pPr>
              <a:t>28</a:t>
            </a:fld>
            <a:endParaRPr lang="en-US" altLang="en-US"/>
          </a:p>
        </p:txBody>
      </p:sp>
    </p:spTree>
    <p:extLst>
      <p:ext uri="{BB962C8B-B14F-4D97-AF65-F5344CB8AC3E}">
        <p14:creationId xmlns:p14="http://schemas.microsoft.com/office/powerpoint/2010/main" val="212243190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402" fill="hold"/>
                                        <p:tgtEl>
                                          <p:spTgt spid="6"/>
                                        </p:tgtEl>
                                      </p:cBhvr>
                                    </p:cmd>
                                  </p:childTnLst>
                                </p:cTn>
                              </p:par>
                            </p:childTnLst>
                          </p:cTn>
                        </p:par>
                      </p:childTnLst>
                    </p:cTn>
                  </p:par>
                </p:childTnLst>
              </p:cTn>
              <p:nextCondLst>
                <p:cond evt="onClick" delay="0">
                  <p:tgtEl>
                    <p:spTgt spid="6"/>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8552" fill="hold"/>
                                        <p:tgtEl>
                                          <p:spTgt spid="8"/>
                                        </p:tgtEl>
                                      </p:cBhvr>
                                    </p:cmd>
                                  </p:childTnLst>
                                </p:cTn>
                              </p:par>
                            </p:childTnLst>
                          </p:cTn>
                        </p:par>
                      </p:childTnLst>
                    </p:cTn>
                  </p:par>
                </p:childTnLst>
              </p:cTn>
              <p:nextCondLst>
                <p:cond evt="onClick" delay="0">
                  <p:tgtEl>
                    <p:spTgt spid="8"/>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Doppler Problem</a:t>
            </a:r>
            <a:endParaRPr lang="en-US" dirty="0"/>
          </a:p>
        </p:txBody>
      </p:sp>
      <p:sp>
        <p:nvSpPr>
          <p:cNvPr id="3" name="Content Placeholder 2"/>
          <p:cNvSpPr>
            <a:spLocks noGrp="1"/>
          </p:cNvSpPr>
          <p:nvPr>
            <p:ph idx="1"/>
          </p:nvPr>
        </p:nvSpPr>
        <p:spPr>
          <a:xfrm>
            <a:off x="457200" y="1556658"/>
            <a:ext cx="8229600" cy="4648200"/>
          </a:xfrm>
        </p:spPr>
        <p:txBody>
          <a:bodyPr>
            <a:normAutofit fontScale="70000" lnSpcReduction="20000"/>
          </a:bodyPr>
          <a:lstStyle/>
          <a:p>
            <a:pPr>
              <a:lnSpc>
                <a:spcPct val="120000"/>
              </a:lnSpc>
            </a:pPr>
            <a:r>
              <a:rPr lang="en-US" dirty="0" smtClean="0"/>
              <a:t>Can we learn to derive articulator information from speech by considering its relationship to Doppler signal</a:t>
            </a:r>
          </a:p>
          <a:p>
            <a:pPr>
              <a:lnSpc>
                <a:spcPct val="120000"/>
              </a:lnSpc>
            </a:pPr>
            <a:r>
              <a:rPr lang="en-US" dirty="0" smtClean="0"/>
              <a:t>Can this be used to improve automatic speech recognition performance</a:t>
            </a:r>
          </a:p>
          <a:p>
            <a:pPr>
              <a:lnSpc>
                <a:spcPct val="120000"/>
              </a:lnSpc>
            </a:pPr>
            <a:endParaRPr lang="en-US" dirty="0" smtClean="0"/>
          </a:p>
          <a:p>
            <a:pPr>
              <a:lnSpc>
                <a:spcPct val="120000"/>
              </a:lnSpc>
            </a:pPr>
            <a:r>
              <a:rPr lang="en-US" dirty="0" smtClean="0"/>
              <a:t>Procedure</a:t>
            </a:r>
          </a:p>
          <a:p>
            <a:pPr lvl="1">
              <a:lnSpc>
                <a:spcPct val="120000"/>
              </a:lnSpc>
            </a:pPr>
            <a:r>
              <a:rPr lang="en-US" dirty="0" smtClean="0"/>
              <a:t>Learn a deep neural network to learn the mapping</a:t>
            </a:r>
          </a:p>
          <a:p>
            <a:pPr lvl="1">
              <a:lnSpc>
                <a:spcPct val="120000"/>
              </a:lnSpc>
            </a:pPr>
            <a:r>
              <a:rPr lang="en-US" dirty="0" smtClean="0"/>
              <a:t>Use the network as a feature computation module for speech recognition</a:t>
            </a:r>
          </a:p>
          <a:p>
            <a:pPr lvl="2">
              <a:lnSpc>
                <a:spcPct val="120000"/>
              </a:lnSpc>
            </a:pPr>
            <a:r>
              <a:rPr lang="en-US" dirty="0" smtClean="0"/>
              <a:t>Augments conventional features</a:t>
            </a:r>
          </a:p>
          <a:p>
            <a:pPr lvl="2">
              <a:lnSpc>
                <a:spcPct val="120000"/>
              </a:lnSpc>
            </a:pPr>
            <a:endParaRPr lang="en-US" dirty="0" smtClean="0"/>
          </a:p>
          <a:p>
            <a:pPr>
              <a:lnSpc>
                <a:spcPct val="120000"/>
              </a:lnSpc>
            </a:pPr>
            <a:r>
              <a:rPr lang="en-US" dirty="0" smtClean="0"/>
              <a:t>Supervisor: Bhiksha Raj</a:t>
            </a:r>
          </a:p>
        </p:txBody>
      </p:sp>
      <p:sp>
        <p:nvSpPr>
          <p:cNvPr id="4" name="Date Placeholder 3"/>
          <p:cNvSpPr>
            <a:spLocks noGrp="1"/>
          </p:cNvSpPr>
          <p:nvPr>
            <p:ph type="dt" sz="half" idx="10"/>
          </p:nvPr>
        </p:nvSpPr>
        <p:spPr/>
        <p:txBody>
          <a:bodyPr/>
          <a:lstStyle/>
          <a:p>
            <a:pPr>
              <a:defRPr/>
            </a:pPr>
            <a:r>
              <a:rPr lang="en-US" altLang="en-US" smtClean="0"/>
              <a:t>9 Sep 2014</a:t>
            </a:r>
            <a:endParaRPr lang="en-US" altLang="en-US"/>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pPr>
              <a:defRPr/>
            </a:pPr>
            <a:fld id="{3918B09C-3790-4647-99F2-BB32E1B376FC}" type="slidenum">
              <a:rPr lang="en-US" altLang="en-US" smtClean="0"/>
              <a:pPr>
                <a:defRPr/>
              </a:pPr>
              <a:t>29</a:t>
            </a:fld>
            <a:endParaRPr lang="en-US" altLang="en-US"/>
          </a:p>
        </p:txBody>
      </p:sp>
    </p:spTree>
    <p:extLst>
      <p:ext uri="{BB962C8B-B14F-4D97-AF65-F5344CB8AC3E}">
        <p14:creationId xmlns:p14="http://schemas.microsoft.com/office/powerpoint/2010/main" val="24543742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Administrivia</a:t>
            </a:r>
            <a:endParaRPr lang="en-US" dirty="0"/>
          </a:p>
        </p:txBody>
      </p:sp>
      <p:sp>
        <p:nvSpPr>
          <p:cNvPr id="3" name="Content Placeholder 2"/>
          <p:cNvSpPr>
            <a:spLocks noGrp="1"/>
          </p:cNvSpPr>
          <p:nvPr>
            <p:ph idx="1"/>
          </p:nvPr>
        </p:nvSpPr>
        <p:spPr/>
        <p:txBody>
          <a:bodyPr>
            <a:normAutofit lnSpcReduction="10000"/>
          </a:bodyPr>
          <a:lstStyle/>
          <a:p>
            <a:r>
              <a:rPr lang="en-US" dirty="0" smtClean="0"/>
              <a:t>On Thursday: Dr. Griffin </a:t>
            </a:r>
            <a:r>
              <a:rPr lang="en-US" dirty="0" err="1" smtClean="0"/>
              <a:t>Romigh</a:t>
            </a:r>
            <a:r>
              <a:rPr lang="en-US" dirty="0" smtClean="0"/>
              <a:t> of AFRL</a:t>
            </a:r>
          </a:p>
          <a:p>
            <a:pPr lvl="1"/>
            <a:r>
              <a:rPr lang="en-US" dirty="0" smtClean="0"/>
              <a:t>Student of MLSP.. </a:t>
            </a:r>
            <a:r>
              <a:rPr lang="en-US" dirty="0" smtClean="0">
                <a:sym typeface="Wingdings" panose="05000000000000000000" pitchFamily="2" charset="2"/>
              </a:rPr>
              <a:t></a:t>
            </a:r>
          </a:p>
          <a:p>
            <a:pPr lvl="1"/>
            <a:endParaRPr lang="en-US" dirty="0">
              <a:sym typeface="Wingdings" panose="05000000000000000000" pitchFamily="2" charset="2"/>
            </a:endParaRPr>
          </a:p>
          <a:p>
            <a:r>
              <a:rPr lang="en-US" dirty="0" smtClean="0">
                <a:sym typeface="Wingdings" panose="05000000000000000000" pitchFamily="2" charset="2"/>
              </a:rPr>
              <a:t>Will talk about methods for estimating HRTFs</a:t>
            </a:r>
          </a:p>
          <a:p>
            <a:endParaRPr lang="en-US" dirty="0">
              <a:sym typeface="Wingdings" panose="05000000000000000000" pitchFamily="2" charset="2"/>
            </a:endParaRPr>
          </a:p>
          <a:p>
            <a:r>
              <a:rPr lang="en-US" dirty="0" smtClean="0">
                <a:sym typeface="Wingdings" panose="05000000000000000000" pitchFamily="2" charset="2"/>
              </a:rPr>
              <a:t>Outstanding thesis on the use of data-driven methods to reduce measurements needed to compute HRTFs</a:t>
            </a:r>
          </a:p>
          <a:p>
            <a:pPr lvl="1"/>
            <a:r>
              <a:rPr lang="en-US" dirty="0" smtClean="0">
                <a:sym typeface="Wingdings" panose="05000000000000000000" pitchFamily="2" charset="2"/>
              </a:rPr>
              <a:t>By an order of magnitude!</a:t>
            </a:r>
            <a:endParaRPr lang="en-US" dirty="0" smtClean="0"/>
          </a:p>
          <a:p>
            <a:pPr lvl="1"/>
            <a:endParaRPr lang="en-US" dirty="0"/>
          </a:p>
        </p:txBody>
      </p:sp>
      <p:sp>
        <p:nvSpPr>
          <p:cNvPr id="4" name="Date Placeholder 3"/>
          <p:cNvSpPr>
            <a:spLocks noGrp="1"/>
          </p:cNvSpPr>
          <p:nvPr>
            <p:ph type="dt" sz="half" idx="10"/>
          </p:nvPr>
        </p:nvSpPr>
        <p:spPr/>
        <p:txBody>
          <a:bodyPr/>
          <a:lstStyle/>
          <a:p>
            <a:pPr>
              <a:defRPr/>
            </a:pPr>
            <a:r>
              <a:rPr lang="en-US" altLang="en-US" smtClean="0"/>
              <a:t>9 Sep 2014</a:t>
            </a:r>
            <a:endParaRPr lang="en-US" altLang="en-US"/>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pPr>
              <a:defRPr/>
            </a:pPr>
            <a:fld id="{3918B09C-3790-4647-99F2-BB32E1B376FC}" type="slidenum">
              <a:rPr lang="en-US" altLang="en-US" smtClean="0"/>
              <a:pPr>
                <a:defRPr/>
              </a:pPr>
              <a:t>3</a:t>
            </a:fld>
            <a:endParaRPr lang="en-US" altLang="en-US"/>
          </a:p>
        </p:txBody>
      </p:sp>
    </p:spTree>
    <p:extLst>
      <p:ext uri="{BB962C8B-B14F-4D97-AF65-F5344CB8AC3E}">
        <p14:creationId xmlns:p14="http://schemas.microsoft.com/office/powerpoint/2010/main" val="23124921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Assigning Semantic tags to multimedia data</a:t>
            </a:r>
            <a:endParaRPr lang="en-US" dirty="0"/>
          </a:p>
        </p:txBody>
      </p:sp>
      <p:sp>
        <p:nvSpPr>
          <p:cNvPr id="3" name="Content Placeholder 2"/>
          <p:cNvSpPr>
            <a:spLocks noGrp="1"/>
          </p:cNvSpPr>
          <p:nvPr>
            <p:ph idx="1"/>
          </p:nvPr>
        </p:nvSpPr>
        <p:spPr>
          <a:xfrm>
            <a:off x="457200" y="5029200"/>
            <a:ext cx="8229600" cy="960120"/>
          </a:xfrm>
        </p:spPr>
        <p:txBody>
          <a:bodyPr>
            <a:normAutofit fontScale="92500" lnSpcReduction="20000"/>
          </a:bodyPr>
          <a:lstStyle/>
          <a:p>
            <a:r>
              <a:rPr lang="en-US" dirty="0" smtClean="0">
                <a:hlinkClick r:id="rId2"/>
              </a:rPr>
              <a:t>http://www.cs.cmu.edu/~abhinavg/Home.html</a:t>
            </a:r>
            <a:endParaRPr lang="en-US" dirty="0"/>
          </a:p>
          <a:p>
            <a:r>
              <a:rPr lang="en-US" dirty="0" smtClean="0"/>
              <a:t>Dan Ellis’ website..</a:t>
            </a:r>
          </a:p>
        </p:txBody>
      </p:sp>
      <p:pic>
        <p:nvPicPr>
          <p:cNvPr id="3074" name="Picture 2"/>
          <p:cNvPicPr>
            <a:picLocks noChangeAspect="1" noChangeArrowheads="1"/>
          </p:cNvPicPr>
          <p:nvPr/>
        </p:nvPicPr>
        <p:blipFill>
          <a:blip r:embed="rId3" cstate="print"/>
          <a:srcRect/>
          <a:stretch>
            <a:fillRect/>
          </a:stretch>
        </p:blipFill>
        <p:spPr bwMode="auto">
          <a:xfrm>
            <a:off x="2438400" y="1295400"/>
            <a:ext cx="4457700" cy="3543300"/>
          </a:xfrm>
          <a:prstGeom prst="rect">
            <a:avLst/>
          </a:prstGeom>
          <a:noFill/>
          <a:ln w="9525">
            <a:noFill/>
            <a:miter lim="800000"/>
            <a:headEnd/>
            <a:tailEnd/>
          </a:ln>
        </p:spPr>
      </p:pic>
      <p:sp>
        <p:nvSpPr>
          <p:cNvPr id="4" name="Date Placeholder 3"/>
          <p:cNvSpPr>
            <a:spLocks noGrp="1"/>
          </p:cNvSpPr>
          <p:nvPr>
            <p:ph type="dt" sz="half" idx="10"/>
          </p:nvPr>
        </p:nvSpPr>
        <p:spPr/>
        <p:txBody>
          <a:bodyPr/>
          <a:lstStyle/>
          <a:p>
            <a:pPr>
              <a:defRPr/>
            </a:pPr>
            <a:r>
              <a:rPr lang="en-US" altLang="en-US" smtClean="0"/>
              <a:t>9 Sep 2014</a:t>
            </a:r>
            <a:endParaRPr lang="en-US" altLang="en-US"/>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pPr>
              <a:defRPr/>
            </a:pPr>
            <a:fld id="{3918B09C-3790-4647-99F2-BB32E1B376FC}" type="slidenum">
              <a:rPr lang="en-US" altLang="en-US" smtClean="0"/>
              <a:pPr>
                <a:defRPr/>
              </a:pPr>
              <a:t>30</a:t>
            </a:fld>
            <a:endParaRPr lang="en-US" altLang="en-US"/>
          </a:p>
        </p:txBody>
      </p:sp>
    </p:spTree>
    <p:extLst>
      <p:ext uri="{BB962C8B-B14F-4D97-AF65-F5344CB8AC3E}">
        <p14:creationId xmlns:p14="http://schemas.microsoft.com/office/powerpoint/2010/main" val="323720038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 detection and Clustering</a:t>
            </a:r>
            <a:endParaRPr lang="en-US" dirty="0"/>
          </a:p>
        </p:txBody>
      </p:sp>
      <p:sp>
        <p:nvSpPr>
          <p:cNvPr id="3" name="Content Placeholder 2"/>
          <p:cNvSpPr>
            <a:spLocks noGrp="1"/>
          </p:cNvSpPr>
          <p:nvPr>
            <p:ph idx="1"/>
          </p:nvPr>
        </p:nvSpPr>
        <p:spPr>
          <a:xfrm>
            <a:off x="457200" y="3991429"/>
            <a:ext cx="8229600" cy="2510971"/>
          </a:xfrm>
        </p:spPr>
        <p:txBody>
          <a:bodyPr>
            <a:normAutofit fontScale="70000" lnSpcReduction="20000"/>
          </a:bodyPr>
          <a:lstStyle/>
          <a:p>
            <a:r>
              <a:rPr lang="en-US" dirty="0" smtClean="0"/>
              <a:t>Detect various types of objects in images</a:t>
            </a:r>
          </a:p>
          <a:p>
            <a:pPr lvl="1"/>
            <a:r>
              <a:rPr lang="en-US" dirty="0" smtClean="0"/>
              <a:t>Supervised: You know what objects to detect</a:t>
            </a:r>
          </a:p>
          <a:p>
            <a:pPr lvl="1"/>
            <a:r>
              <a:rPr lang="en-US" dirty="0" smtClean="0"/>
              <a:t>Unsupervised: Detect objects based on motion</a:t>
            </a:r>
          </a:p>
          <a:p>
            <a:pPr lvl="1"/>
            <a:endParaRPr lang="en-US" dirty="0"/>
          </a:p>
          <a:p>
            <a:pPr fontAlgn="auto">
              <a:lnSpc>
                <a:spcPct val="120000"/>
              </a:lnSpc>
              <a:spcAft>
                <a:spcPts val="0"/>
              </a:spcAft>
            </a:pPr>
            <a:r>
              <a:rPr lang="en-US" b="1" dirty="0"/>
              <a:t>Required for content-based description</a:t>
            </a:r>
          </a:p>
          <a:p>
            <a:pPr fontAlgn="auto">
              <a:lnSpc>
                <a:spcPct val="120000"/>
              </a:lnSpc>
              <a:spcAft>
                <a:spcPts val="0"/>
              </a:spcAft>
            </a:pPr>
            <a:r>
              <a:rPr lang="en-US" dirty="0"/>
              <a:t>Semi-knowledge-based clustering, supervised/semi-supervised learning</a:t>
            </a:r>
          </a:p>
          <a:p>
            <a:endParaRPr lang="en-US" dirty="0" smtClean="0"/>
          </a:p>
          <a:p>
            <a:pPr lvl="1">
              <a:buNone/>
            </a:pPr>
            <a:endParaRPr lang="en-US" dirty="0" smtClean="0"/>
          </a:p>
        </p:txBody>
      </p:sp>
      <p:pic>
        <p:nvPicPr>
          <p:cNvPr id="4098" name="Picture 2"/>
          <p:cNvPicPr>
            <a:picLocks noChangeAspect="1" noChangeArrowheads="1"/>
          </p:cNvPicPr>
          <p:nvPr/>
        </p:nvPicPr>
        <p:blipFill>
          <a:blip r:embed="rId2" cstate="print"/>
          <a:srcRect b="51880"/>
          <a:stretch>
            <a:fillRect/>
          </a:stretch>
        </p:blipFill>
        <p:spPr bwMode="auto">
          <a:xfrm>
            <a:off x="762000" y="1905000"/>
            <a:ext cx="2362200" cy="1708258"/>
          </a:xfrm>
          <a:prstGeom prst="rect">
            <a:avLst/>
          </a:prstGeom>
          <a:noFill/>
          <a:ln w="9525">
            <a:noFill/>
            <a:miter lim="800000"/>
            <a:headEnd/>
            <a:tailEnd/>
          </a:ln>
        </p:spPr>
      </p:pic>
      <p:pic>
        <p:nvPicPr>
          <p:cNvPr id="4099" name="Picture 3"/>
          <p:cNvPicPr>
            <a:picLocks noChangeAspect="1" noChangeArrowheads="1"/>
          </p:cNvPicPr>
          <p:nvPr/>
        </p:nvPicPr>
        <p:blipFill>
          <a:blip r:embed="rId3" cstate="print"/>
          <a:srcRect b="50769"/>
          <a:stretch>
            <a:fillRect/>
          </a:stretch>
        </p:blipFill>
        <p:spPr bwMode="auto">
          <a:xfrm>
            <a:off x="3505200" y="1905000"/>
            <a:ext cx="2278856" cy="1676400"/>
          </a:xfrm>
          <a:prstGeom prst="rect">
            <a:avLst/>
          </a:prstGeom>
          <a:noFill/>
          <a:ln w="9525">
            <a:noFill/>
            <a:miter lim="800000"/>
            <a:headEnd/>
            <a:tailEnd/>
          </a:ln>
        </p:spPr>
      </p:pic>
      <p:pic>
        <p:nvPicPr>
          <p:cNvPr id="4101" name="Picture 5"/>
          <p:cNvPicPr>
            <a:picLocks noChangeAspect="1" noChangeArrowheads="1"/>
          </p:cNvPicPr>
          <p:nvPr/>
        </p:nvPicPr>
        <p:blipFill>
          <a:blip r:embed="rId4" cstate="print"/>
          <a:srcRect b="49630"/>
          <a:stretch>
            <a:fillRect/>
          </a:stretch>
        </p:blipFill>
        <p:spPr bwMode="auto">
          <a:xfrm>
            <a:off x="6096000" y="1905000"/>
            <a:ext cx="2306731" cy="1752600"/>
          </a:xfrm>
          <a:prstGeom prst="rect">
            <a:avLst/>
          </a:prstGeom>
          <a:noFill/>
          <a:ln w="9525">
            <a:noFill/>
            <a:miter lim="800000"/>
            <a:headEnd/>
            <a:tailEnd/>
          </a:ln>
        </p:spPr>
      </p:pic>
      <p:sp>
        <p:nvSpPr>
          <p:cNvPr id="8" name="Rectangle 7"/>
          <p:cNvSpPr/>
          <p:nvPr/>
        </p:nvSpPr>
        <p:spPr>
          <a:xfrm>
            <a:off x="1828800" y="2667000"/>
            <a:ext cx="838200"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4038600" y="2971800"/>
            <a:ext cx="1066800" cy="457200"/>
          </a:xfrm>
          <a:prstGeom prst="rect">
            <a:avLst/>
          </a:prstGeom>
          <a:no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934200" y="2286000"/>
            <a:ext cx="533400" cy="1143000"/>
          </a:xfrm>
          <a:prstGeom prst="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pPr>
              <a:defRPr/>
            </a:pPr>
            <a:r>
              <a:rPr lang="en-US" altLang="en-US" smtClean="0"/>
              <a:t>9 Sep 2014</a:t>
            </a:r>
            <a:endParaRPr lang="en-US" altLang="en-US"/>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pPr>
              <a:defRPr/>
            </a:pPr>
            <a:fld id="{3918B09C-3790-4647-99F2-BB32E1B376FC}" type="slidenum">
              <a:rPr lang="en-US" altLang="en-US" smtClean="0"/>
              <a:pPr>
                <a:defRPr/>
              </a:pPr>
              <a:t>31</a:t>
            </a:fld>
            <a:endParaRPr lang="en-US" altLang="en-US"/>
          </a:p>
        </p:txBody>
      </p:sp>
    </p:spTree>
    <p:extLst>
      <p:ext uri="{BB962C8B-B14F-4D97-AF65-F5344CB8AC3E}">
        <p14:creationId xmlns:p14="http://schemas.microsoft.com/office/powerpoint/2010/main" val="157891184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i="1" dirty="0" smtClean="0"/>
              <a:t>Audio object </a:t>
            </a:r>
            <a:r>
              <a:rPr lang="en-US" dirty="0" smtClean="0"/>
              <a:t>detection and Clustering</a:t>
            </a:r>
            <a:endParaRPr lang="en-US" dirty="0"/>
          </a:p>
        </p:txBody>
      </p:sp>
      <p:pic>
        <p:nvPicPr>
          <p:cNvPr id="34820" name="Picture 4" descr="http://www.cs.ubc.ca/labs/scl/sparco/uploads/Main/figs/figProblem401Audio1.png"/>
          <p:cNvPicPr>
            <a:picLocks noChangeAspect="1" noChangeArrowheads="1"/>
          </p:cNvPicPr>
          <p:nvPr/>
        </p:nvPicPr>
        <p:blipFill rotWithShape="1">
          <a:blip r:embed="rId2">
            <a:extLst>
              <a:ext uri="{28A0092B-C50C-407E-A947-70E740481C1C}">
                <a14:useLocalDpi xmlns:a14="http://schemas.microsoft.com/office/drawing/2010/main" val="0"/>
              </a:ext>
            </a:extLst>
          </a:blip>
          <a:srcRect l="13093" t="6406" r="8805" b="10275"/>
          <a:stretch/>
        </p:blipFill>
        <p:spPr bwMode="auto">
          <a:xfrm>
            <a:off x="1674949" y="1338216"/>
            <a:ext cx="5943600" cy="1521097"/>
          </a:xfrm>
          <a:prstGeom prst="rect">
            <a:avLst/>
          </a:prstGeom>
          <a:noFill/>
          <a:extLst>
            <a:ext uri="{909E8E84-426E-40DD-AFC4-6F175D3DCCD1}">
              <a14:hiddenFill xmlns:a14="http://schemas.microsoft.com/office/drawing/2010/main">
                <a:solidFill>
                  <a:srgbClr val="FFFFFF"/>
                </a:solidFill>
              </a14:hiddenFill>
            </a:ext>
          </a:extLst>
        </p:spPr>
      </p:pic>
      <p:sp>
        <p:nvSpPr>
          <p:cNvPr id="13" name="Content Placeholder 2"/>
          <p:cNvSpPr txBox="1">
            <a:spLocks/>
          </p:cNvSpPr>
          <p:nvPr/>
        </p:nvSpPr>
        <p:spPr>
          <a:xfrm>
            <a:off x="457200" y="3265714"/>
            <a:ext cx="8229600" cy="2860449"/>
          </a:xfrm>
          <a:prstGeom prst="rect">
            <a:avLst/>
          </a:prstGeom>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fontAlgn="auto">
              <a:lnSpc>
                <a:spcPct val="120000"/>
              </a:lnSpc>
              <a:spcAft>
                <a:spcPts val="0"/>
              </a:spcAft>
            </a:pPr>
            <a:r>
              <a:rPr lang="en-US" b="0" dirty="0" smtClean="0"/>
              <a:t>Learn to detect various sound phenomena in multimedia recordings from “the wild”</a:t>
            </a:r>
          </a:p>
          <a:p>
            <a:pPr lvl="1" fontAlgn="auto">
              <a:lnSpc>
                <a:spcPct val="120000"/>
              </a:lnSpc>
              <a:spcAft>
                <a:spcPts val="0"/>
              </a:spcAft>
            </a:pPr>
            <a:r>
              <a:rPr lang="en-US" b="0" dirty="0" smtClean="0"/>
              <a:t>YouTube style data</a:t>
            </a:r>
          </a:p>
          <a:p>
            <a:pPr lvl="3" fontAlgn="auto">
              <a:lnSpc>
                <a:spcPct val="120000"/>
              </a:lnSpc>
              <a:spcAft>
                <a:spcPts val="0"/>
              </a:spcAft>
            </a:pPr>
            <a:endParaRPr lang="en-US" b="0" dirty="0" smtClean="0"/>
          </a:p>
          <a:p>
            <a:pPr fontAlgn="auto">
              <a:lnSpc>
                <a:spcPct val="120000"/>
              </a:lnSpc>
              <a:spcAft>
                <a:spcPts val="0"/>
              </a:spcAft>
            </a:pPr>
            <a:r>
              <a:rPr lang="en-US" b="0" dirty="0" smtClean="0"/>
              <a:t>Even when they occur concurrently with other sounds</a:t>
            </a:r>
          </a:p>
          <a:p>
            <a:pPr fontAlgn="auto">
              <a:lnSpc>
                <a:spcPct val="120000"/>
              </a:lnSpc>
              <a:spcAft>
                <a:spcPts val="0"/>
              </a:spcAft>
            </a:pPr>
            <a:r>
              <a:rPr lang="en-US" b="0" dirty="0" smtClean="0"/>
              <a:t>Including sound phenomena for which we may have no training instances!</a:t>
            </a:r>
          </a:p>
          <a:p>
            <a:pPr lvl="3" fontAlgn="auto">
              <a:lnSpc>
                <a:spcPct val="120000"/>
              </a:lnSpc>
              <a:spcAft>
                <a:spcPts val="0"/>
              </a:spcAft>
            </a:pPr>
            <a:endParaRPr lang="en-US" b="0" dirty="0" smtClean="0"/>
          </a:p>
        </p:txBody>
      </p:sp>
      <p:sp>
        <p:nvSpPr>
          <p:cNvPr id="6" name="Date Placeholder 5"/>
          <p:cNvSpPr>
            <a:spLocks noGrp="1"/>
          </p:cNvSpPr>
          <p:nvPr>
            <p:ph type="dt" sz="half" idx="10"/>
          </p:nvPr>
        </p:nvSpPr>
        <p:spPr/>
        <p:txBody>
          <a:bodyPr/>
          <a:lstStyle/>
          <a:p>
            <a:pPr>
              <a:defRPr/>
            </a:pPr>
            <a:r>
              <a:rPr lang="en-US" altLang="en-US" smtClean="0"/>
              <a:t>9 Sep 2014</a:t>
            </a:r>
            <a:endParaRPr lang="en-US" altLang="en-US"/>
          </a:p>
        </p:txBody>
      </p:sp>
      <p:sp>
        <p:nvSpPr>
          <p:cNvPr id="7" name="Footer Placeholder 6"/>
          <p:cNvSpPr>
            <a:spLocks noGrp="1"/>
          </p:cNvSpPr>
          <p:nvPr>
            <p:ph type="ftr" sz="quarter" idx="11"/>
          </p:nvPr>
        </p:nvSpPr>
        <p:spPr/>
        <p:txBody>
          <a:bodyPr/>
          <a:lstStyle/>
          <a:p>
            <a:pPr>
              <a:defRPr/>
            </a:pPr>
            <a:r>
              <a:rPr lang="en-US" altLang="en-US" smtClean="0"/>
              <a:t>11755/18979</a:t>
            </a:r>
            <a:endParaRPr lang="en-US" altLang="en-US"/>
          </a:p>
        </p:txBody>
      </p:sp>
      <p:sp>
        <p:nvSpPr>
          <p:cNvPr id="11" name="Slide Number Placeholder 10"/>
          <p:cNvSpPr>
            <a:spLocks noGrp="1"/>
          </p:cNvSpPr>
          <p:nvPr>
            <p:ph type="sldNum" sz="quarter" idx="12"/>
          </p:nvPr>
        </p:nvSpPr>
        <p:spPr/>
        <p:txBody>
          <a:bodyPr/>
          <a:lstStyle/>
          <a:p>
            <a:pPr>
              <a:defRPr/>
            </a:pPr>
            <a:fld id="{3918B09C-3790-4647-99F2-BB32E1B376FC}" type="slidenum">
              <a:rPr lang="en-US" altLang="en-US" smtClean="0"/>
              <a:pPr>
                <a:defRPr/>
              </a:pPr>
              <a:t>32</a:t>
            </a:fld>
            <a:endParaRPr lang="en-US" altLang="en-US"/>
          </a:p>
        </p:txBody>
      </p:sp>
    </p:spTree>
    <p:extLst>
      <p:ext uri="{BB962C8B-B14F-4D97-AF65-F5344CB8AC3E}">
        <p14:creationId xmlns:p14="http://schemas.microsoft.com/office/powerpoint/2010/main" val="261045411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Geolocation</a:t>
            </a:r>
            <a:endParaRPr lang="en-US" dirty="0"/>
          </a:p>
        </p:txBody>
      </p:sp>
      <p:sp>
        <p:nvSpPr>
          <p:cNvPr id="3" name="Content Placeholder 2"/>
          <p:cNvSpPr>
            <a:spLocks noGrp="1"/>
          </p:cNvSpPr>
          <p:nvPr>
            <p:ph idx="1"/>
          </p:nvPr>
        </p:nvSpPr>
        <p:spPr/>
        <p:txBody>
          <a:bodyPr>
            <a:normAutofit/>
          </a:bodyPr>
          <a:lstStyle/>
          <a:p>
            <a:r>
              <a:rPr lang="en-US" dirty="0" smtClean="0"/>
              <a:t>Different places </a:t>
            </a:r>
            <a:r>
              <a:rPr lang="en-US" i="1" dirty="0" smtClean="0"/>
              <a:t>look </a:t>
            </a:r>
            <a:r>
              <a:rPr lang="en-US" dirty="0" smtClean="0"/>
              <a:t>different </a:t>
            </a:r>
          </a:p>
          <a:p>
            <a:r>
              <a:rPr lang="en-US" dirty="0" smtClean="0"/>
              <a:t>And </a:t>
            </a:r>
            <a:r>
              <a:rPr lang="en-US" i="1" dirty="0" smtClean="0"/>
              <a:t>sound </a:t>
            </a:r>
            <a:r>
              <a:rPr lang="en-US" dirty="0" smtClean="0"/>
              <a:t>different</a:t>
            </a:r>
          </a:p>
          <a:p>
            <a:pPr lvl="3"/>
            <a:endParaRPr lang="en-US" dirty="0" smtClean="0"/>
          </a:p>
          <a:p>
            <a:r>
              <a:rPr lang="en-US" dirty="0" smtClean="0"/>
              <a:t>Problem: Given an image, video or audio recording, can we localize it geographically</a:t>
            </a:r>
          </a:p>
          <a:p>
            <a:pPr lvl="1"/>
            <a:r>
              <a:rPr lang="en-US" dirty="0" smtClean="0"/>
              <a:t>E.g. identify the town / country / continent</a:t>
            </a:r>
          </a:p>
          <a:p>
            <a:pPr lvl="1"/>
            <a:r>
              <a:rPr lang="en-US" dirty="0" smtClean="0"/>
              <a:t>Localize it qualitatively</a:t>
            </a:r>
          </a:p>
          <a:p>
            <a:pPr lvl="2"/>
            <a:r>
              <a:rPr lang="en-US" dirty="0" smtClean="0"/>
              <a:t>E.g.  Its in a high-traffic area / Near the sea / at A windy place / “Sounds like Chicago..”</a:t>
            </a:r>
            <a:endParaRPr lang="en-US" dirty="0"/>
          </a:p>
        </p:txBody>
      </p:sp>
      <p:sp>
        <p:nvSpPr>
          <p:cNvPr id="4" name="Date Placeholder 3"/>
          <p:cNvSpPr>
            <a:spLocks noGrp="1"/>
          </p:cNvSpPr>
          <p:nvPr>
            <p:ph type="dt" sz="half" idx="10"/>
          </p:nvPr>
        </p:nvSpPr>
        <p:spPr/>
        <p:txBody>
          <a:bodyPr/>
          <a:lstStyle/>
          <a:p>
            <a:pPr>
              <a:defRPr/>
            </a:pPr>
            <a:r>
              <a:rPr lang="en-US" altLang="en-US" smtClean="0"/>
              <a:t>9 Sep 2014</a:t>
            </a:r>
            <a:endParaRPr lang="en-US" altLang="en-US"/>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pPr>
              <a:defRPr/>
            </a:pPr>
            <a:fld id="{59FCEB26-1856-4FD0-89D1-20F34BB3F503}" type="slidenum">
              <a:rPr lang="en-US" altLang="en-US" smtClean="0"/>
              <a:pPr>
                <a:defRPr/>
              </a:pPr>
              <a:t>33</a:t>
            </a:fld>
            <a:endParaRPr lang="en-US" altLang="en-US"/>
          </a:p>
        </p:txBody>
      </p:sp>
    </p:spTree>
    <p:extLst>
      <p:ext uri="{BB962C8B-B14F-4D97-AF65-F5344CB8AC3E}">
        <p14:creationId xmlns:p14="http://schemas.microsoft.com/office/powerpoint/2010/main" val="335154028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4"/>
          <p:cNvSpPr>
            <a:spLocks noGrp="1"/>
          </p:cNvSpPr>
          <p:nvPr>
            <p:ph type="ftr" sz="quarter" idx="11"/>
          </p:nvPr>
        </p:nvSpPr>
        <p:spPr/>
        <p:txBody>
          <a:bodyPr/>
          <a:lstStyle/>
          <a:p>
            <a:pPr>
              <a:defRPr/>
            </a:pPr>
            <a:r>
              <a:rPr lang="en-US" altLang="en-US"/>
              <a:t>11755/18979</a:t>
            </a:r>
          </a:p>
        </p:txBody>
      </p:sp>
      <p:sp>
        <p:nvSpPr>
          <p:cNvPr id="49155" name="Rectangle 2"/>
          <p:cNvSpPr>
            <a:spLocks noGrp="1" noChangeArrowheads="1"/>
          </p:cNvSpPr>
          <p:nvPr>
            <p:ph type="title"/>
          </p:nvPr>
        </p:nvSpPr>
        <p:spPr/>
        <p:txBody>
          <a:bodyPr/>
          <a:lstStyle/>
          <a:p>
            <a:pPr eaLnBrk="1" hangingPunct="1"/>
            <a:r>
              <a:rPr lang="en-US" smtClean="0"/>
              <a:t>Recognizing Gender of a Face</a:t>
            </a:r>
          </a:p>
        </p:txBody>
      </p:sp>
      <p:sp>
        <p:nvSpPr>
          <p:cNvPr id="49156" name="Rectangle 3"/>
          <p:cNvSpPr>
            <a:spLocks noGrp="1" noChangeArrowheads="1"/>
          </p:cNvSpPr>
          <p:nvPr>
            <p:ph type="body" idx="1"/>
          </p:nvPr>
        </p:nvSpPr>
        <p:spPr>
          <a:xfrm>
            <a:off x="457200" y="3352800"/>
            <a:ext cx="8229600" cy="2819400"/>
          </a:xfrm>
        </p:spPr>
        <p:txBody>
          <a:bodyPr/>
          <a:lstStyle/>
          <a:p>
            <a:pPr eaLnBrk="1" hangingPunct="1"/>
            <a:r>
              <a:rPr lang="en-US" smtClean="0"/>
              <a:t>A tough problem</a:t>
            </a:r>
          </a:p>
          <a:p>
            <a:pPr eaLnBrk="1" hangingPunct="1"/>
            <a:r>
              <a:rPr lang="en-US" smtClean="0"/>
              <a:t>Similar to face recognition</a:t>
            </a:r>
          </a:p>
          <a:p>
            <a:pPr eaLnBrk="1" hangingPunct="1"/>
            <a:r>
              <a:rPr lang="en-US" smtClean="0"/>
              <a:t>How can we detect the gender of a face from the picture?</a:t>
            </a:r>
          </a:p>
          <a:p>
            <a:pPr lvl="1" eaLnBrk="1" hangingPunct="1"/>
            <a:r>
              <a:rPr lang="en-US" smtClean="0"/>
              <a:t>Even humans are bad at this</a:t>
            </a:r>
          </a:p>
        </p:txBody>
      </p:sp>
      <p:pic>
        <p:nvPicPr>
          <p:cNvPr id="49157" name="Picture 5" descr="Michael-Jackson-Photograph-C1010191"/>
          <p:cNvPicPr>
            <a:picLocks noChangeAspect="1" noChangeArrowheads="1"/>
          </p:cNvPicPr>
          <p:nvPr/>
        </p:nvPicPr>
        <p:blipFill>
          <a:blip r:embed="rId2"/>
          <a:srcRect/>
          <a:stretch>
            <a:fillRect/>
          </a:stretch>
        </p:blipFill>
        <p:spPr bwMode="auto">
          <a:xfrm>
            <a:off x="3657600" y="990600"/>
            <a:ext cx="1784350" cy="2209800"/>
          </a:xfrm>
          <a:prstGeom prst="rect">
            <a:avLst/>
          </a:prstGeom>
          <a:noFill/>
          <a:ln w="9525">
            <a:noFill/>
            <a:miter lim="800000"/>
            <a:headEnd/>
            <a:tailEnd/>
          </a:ln>
        </p:spPr>
      </p:pic>
      <p:sp>
        <p:nvSpPr>
          <p:cNvPr id="7" name="Date Placeholder 6"/>
          <p:cNvSpPr>
            <a:spLocks noGrp="1"/>
          </p:cNvSpPr>
          <p:nvPr>
            <p:ph type="dt" sz="quarter" idx="10"/>
          </p:nvPr>
        </p:nvSpPr>
        <p:spPr/>
        <p:txBody>
          <a:bodyPr/>
          <a:lstStyle/>
          <a:p>
            <a:pPr>
              <a:defRPr/>
            </a:pPr>
            <a:r>
              <a:rPr lang="en-US" altLang="en-US" smtClean="0"/>
              <a:t>9 Sep 2014</a:t>
            </a:r>
            <a:endParaRPr lang="en-US" altLang="en-US"/>
          </a:p>
        </p:txBody>
      </p:sp>
      <p:sp>
        <p:nvSpPr>
          <p:cNvPr id="8" name="Slide Number Placeholder 7"/>
          <p:cNvSpPr>
            <a:spLocks noGrp="1"/>
          </p:cNvSpPr>
          <p:nvPr>
            <p:ph type="sldNum" sz="quarter" idx="12"/>
          </p:nvPr>
        </p:nvSpPr>
        <p:spPr/>
        <p:txBody>
          <a:bodyPr/>
          <a:lstStyle/>
          <a:p>
            <a:pPr>
              <a:defRPr/>
            </a:pPr>
            <a:fld id="{81441BA7-1527-4233-8B06-A04544AE8A39}" type="slidenum">
              <a:rPr lang="en-US" altLang="en-US"/>
              <a:pPr>
                <a:defRPr/>
              </a:pPr>
              <a:t>34</a:t>
            </a:fld>
            <a:endParaRPr lang="en-US" altLang="en-US"/>
          </a:p>
        </p:txBody>
      </p:sp>
    </p:spTree>
    <p:extLst>
      <p:ext uri="{BB962C8B-B14F-4D97-AF65-F5344CB8AC3E}">
        <p14:creationId xmlns:p14="http://schemas.microsoft.com/office/powerpoint/2010/main" val="343150402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4"/>
          <p:cNvSpPr>
            <a:spLocks noGrp="1"/>
          </p:cNvSpPr>
          <p:nvPr>
            <p:ph type="ftr" sz="quarter" idx="11"/>
          </p:nvPr>
        </p:nvSpPr>
        <p:spPr/>
        <p:txBody>
          <a:bodyPr/>
          <a:lstStyle/>
          <a:p>
            <a:pPr>
              <a:defRPr/>
            </a:pPr>
            <a:r>
              <a:rPr lang="en-US" altLang="en-US"/>
              <a:t>11755/18979</a:t>
            </a:r>
          </a:p>
        </p:txBody>
      </p:sp>
      <p:sp>
        <p:nvSpPr>
          <p:cNvPr id="50179" name="Rectangle 2"/>
          <p:cNvSpPr>
            <a:spLocks noGrp="1" noChangeArrowheads="1"/>
          </p:cNvSpPr>
          <p:nvPr>
            <p:ph type="title"/>
          </p:nvPr>
        </p:nvSpPr>
        <p:spPr/>
        <p:txBody>
          <a:bodyPr/>
          <a:lstStyle/>
          <a:p>
            <a:pPr eaLnBrk="1" hangingPunct="1"/>
            <a:r>
              <a:rPr lang="en-US" smtClean="0"/>
              <a:t>Image Manipulation: Filling in</a:t>
            </a:r>
          </a:p>
        </p:txBody>
      </p:sp>
      <p:sp>
        <p:nvSpPr>
          <p:cNvPr id="50180" name="Rectangle 3"/>
          <p:cNvSpPr>
            <a:spLocks noGrp="1" noChangeArrowheads="1"/>
          </p:cNvSpPr>
          <p:nvPr>
            <p:ph type="body" idx="1"/>
          </p:nvPr>
        </p:nvSpPr>
        <p:spPr>
          <a:xfrm>
            <a:off x="304800" y="3352800"/>
            <a:ext cx="8229600" cy="3124200"/>
          </a:xfrm>
        </p:spPr>
        <p:txBody>
          <a:bodyPr/>
          <a:lstStyle/>
          <a:p>
            <a:pPr eaLnBrk="1" hangingPunct="1"/>
            <a:r>
              <a:rPr lang="en-US" smtClean="0"/>
              <a:t>Some objects are often occluded by other objects in an image</a:t>
            </a:r>
          </a:p>
          <a:p>
            <a:pPr eaLnBrk="1" hangingPunct="1"/>
            <a:r>
              <a:rPr lang="en-US" smtClean="0"/>
              <a:t>Goal: Search a database of images to find the one that best fills in the occluded region</a:t>
            </a:r>
          </a:p>
        </p:txBody>
      </p:sp>
      <p:pic>
        <p:nvPicPr>
          <p:cNvPr id="50181" name="Picture 5" descr="istockphoto_8570387-lonely-car-in-landscape"/>
          <p:cNvPicPr>
            <a:picLocks noChangeAspect="1" noChangeArrowheads="1"/>
          </p:cNvPicPr>
          <p:nvPr/>
        </p:nvPicPr>
        <p:blipFill>
          <a:blip r:embed="rId2"/>
          <a:srcRect l="50526" t="56917"/>
          <a:stretch>
            <a:fillRect/>
          </a:stretch>
        </p:blipFill>
        <p:spPr bwMode="auto">
          <a:xfrm>
            <a:off x="762000" y="1219200"/>
            <a:ext cx="3124200" cy="1811338"/>
          </a:xfrm>
          <a:prstGeom prst="rect">
            <a:avLst/>
          </a:prstGeom>
          <a:noFill/>
          <a:ln w="9525">
            <a:noFill/>
            <a:miter lim="800000"/>
            <a:headEnd/>
            <a:tailEnd/>
          </a:ln>
        </p:spPr>
      </p:pic>
      <p:pic>
        <p:nvPicPr>
          <p:cNvPr id="50182" name="Picture 6" descr="istockphoto_8570387-lonely-car-in-landscape"/>
          <p:cNvPicPr>
            <a:picLocks noChangeAspect="1" noChangeArrowheads="1"/>
          </p:cNvPicPr>
          <p:nvPr/>
        </p:nvPicPr>
        <p:blipFill>
          <a:blip r:embed="rId2"/>
          <a:srcRect l="50526" t="56917"/>
          <a:stretch>
            <a:fillRect/>
          </a:stretch>
        </p:blipFill>
        <p:spPr bwMode="auto">
          <a:xfrm>
            <a:off x="4876800" y="1219200"/>
            <a:ext cx="3124200" cy="1811338"/>
          </a:xfrm>
          <a:prstGeom prst="rect">
            <a:avLst/>
          </a:prstGeom>
          <a:noFill/>
          <a:ln w="9525">
            <a:noFill/>
            <a:miter lim="800000"/>
            <a:headEnd/>
            <a:tailEnd/>
          </a:ln>
        </p:spPr>
      </p:pic>
      <p:sp>
        <p:nvSpPr>
          <p:cNvPr id="50183" name="Rectangle 7"/>
          <p:cNvSpPr>
            <a:spLocks noChangeArrowheads="1"/>
          </p:cNvSpPr>
          <p:nvPr/>
        </p:nvSpPr>
        <p:spPr bwMode="auto">
          <a:xfrm>
            <a:off x="6096000" y="1828800"/>
            <a:ext cx="762000" cy="457200"/>
          </a:xfrm>
          <a:prstGeom prst="rect">
            <a:avLst/>
          </a:prstGeom>
          <a:solidFill>
            <a:schemeClr val="bg1"/>
          </a:solidFill>
          <a:ln w="9525">
            <a:noFill/>
            <a:miter lim="800000"/>
            <a:headEnd/>
            <a:tailEnd/>
          </a:ln>
        </p:spPr>
        <p:txBody>
          <a:bodyPr wrap="none" anchor="ctr"/>
          <a:lstStyle/>
          <a:p>
            <a:endParaRPr lang="en-US"/>
          </a:p>
        </p:txBody>
      </p:sp>
      <p:sp>
        <p:nvSpPr>
          <p:cNvPr id="9" name="Date Placeholder 8"/>
          <p:cNvSpPr>
            <a:spLocks noGrp="1"/>
          </p:cNvSpPr>
          <p:nvPr>
            <p:ph type="dt" sz="quarter" idx="10"/>
          </p:nvPr>
        </p:nvSpPr>
        <p:spPr/>
        <p:txBody>
          <a:bodyPr/>
          <a:lstStyle/>
          <a:p>
            <a:pPr>
              <a:defRPr/>
            </a:pPr>
            <a:r>
              <a:rPr lang="en-US" altLang="en-US" smtClean="0"/>
              <a:t>9 Sep 2014</a:t>
            </a:r>
            <a:endParaRPr lang="en-US" altLang="en-US"/>
          </a:p>
        </p:txBody>
      </p:sp>
      <p:sp>
        <p:nvSpPr>
          <p:cNvPr id="10" name="Slide Number Placeholder 9"/>
          <p:cNvSpPr>
            <a:spLocks noGrp="1"/>
          </p:cNvSpPr>
          <p:nvPr>
            <p:ph type="sldNum" sz="quarter" idx="12"/>
          </p:nvPr>
        </p:nvSpPr>
        <p:spPr/>
        <p:txBody>
          <a:bodyPr/>
          <a:lstStyle/>
          <a:p>
            <a:pPr>
              <a:defRPr/>
            </a:pPr>
            <a:fld id="{50D9672B-3D0F-4BB2-B4B3-1A1CEDA3F977}" type="slidenum">
              <a:rPr lang="en-US" altLang="en-US"/>
              <a:pPr>
                <a:defRPr/>
              </a:pPr>
              <a:t>35</a:t>
            </a:fld>
            <a:endParaRPr lang="en-US" altLang="en-US"/>
          </a:p>
        </p:txBody>
      </p:sp>
    </p:spTree>
    <p:extLst>
      <p:ext uri="{BB962C8B-B14F-4D97-AF65-F5344CB8AC3E}">
        <p14:creationId xmlns:p14="http://schemas.microsoft.com/office/powerpoint/2010/main" val="336138460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ooter Placeholder 4"/>
          <p:cNvSpPr>
            <a:spLocks noGrp="1"/>
          </p:cNvSpPr>
          <p:nvPr>
            <p:ph type="ftr" sz="quarter" idx="11"/>
          </p:nvPr>
        </p:nvSpPr>
        <p:spPr/>
        <p:txBody>
          <a:bodyPr/>
          <a:lstStyle/>
          <a:p>
            <a:pPr>
              <a:defRPr/>
            </a:pPr>
            <a:r>
              <a:rPr lang="en-US" altLang="en-US"/>
              <a:t>11755/18979</a:t>
            </a:r>
          </a:p>
        </p:txBody>
      </p:sp>
      <p:sp>
        <p:nvSpPr>
          <p:cNvPr id="51203" name="Rectangle 2"/>
          <p:cNvSpPr>
            <a:spLocks noGrp="1" noChangeArrowheads="1"/>
          </p:cNvSpPr>
          <p:nvPr>
            <p:ph type="title"/>
          </p:nvPr>
        </p:nvSpPr>
        <p:spPr/>
        <p:txBody>
          <a:bodyPr/>
          <a:lstStyle/>
          <a:p>
            <a:pPr eaLnBrk="1" hangingPunct="1"/>
            <a:r>
              <a:rPr lang="en-US" smtClean="0"/>
              <a:t>Image Manipulation: Filling in</a:t>
            </a:r>
          </a:p>
        </p:txBody>
      </p:sp>
      <p:sp>
        <p:nvSpPr>
          <p:cNvPr id="51204" name="Rectangle 3"/>
          <p:cNvSpPr>
            <a:spLocks noGrp="1" noChangeArrowheads="1"/>
          </p:cNvSpPr>
          <p:nvPr>
            <p:ph type="body" idx="1"/>
          </p:nvPr>
        </p:nvSpPr>
        <p:spPr>
          <a:xfrm>
            <a:off x="304800" y="4267200"/>
            <a:ext cx="8229600" cy="2209800"/>
          </a:xfrm>
        </p:spPr>
        <p:txBody>
          <a:bodyPr/>
          <a:lstStyle/>
          <a:p>
            <a:pPr eaLnBrk="1" hangingPunct="1"/>
            <a:r>
              <a:rPr lang="en-US" smtClean="0"/>
              <a:t>Some objects are often occluded by other objects in an image</a:t>
            </a:r>
          </a:p>
          <a:p>
            <a:pPr eaLnBrk="1" hangingPunct="1"/>
            <a:r>
              <a:rPr lang="en-US" smtClean="0"/>
              <a:t>Goal: Search a database of images to find the one that best fills in the occluded region</a:t>
            </a:r>
          </a:p>
        </p:txBody>
      </p:sp>
      <p:sp>
        <p:nvSpPr>
          <p:cNvPr id="51205" name="Rectangle 6"/>
          <p:cNvSpPr>
            <a:spLocks noChangeArrowheads="1"/>
          </p:cNvSpPr>
          <p:nvPr/>
        </p:nvSpPr>
        <p:spPr bwMode="auto">
          <a:xfrm>
            <a:off x="6096000" y="1828800"/>
            <a:ext cx="762000" cy="457200"/>
          </a:xfrm>
          <a:prstGeom prst="rect">
            <a:avLst/>
          </a:prstGeom>
          <a:solidFill>
            <a:schemeClr val="bg1"/>
          </a:solidFill>
          <a:ln w="9525">
            <a:noFill/>
            <a:miter lim="800000"/>
            <a:headEnd/>
            <a:tailEnd/>
          </a:ln>
        </p:spPr>
        <p:txBody>
          <a:bodyPr wrap="none" anchor="ctr"/>
          <a:lstStyle/>
          <a:p>
            <a:endParaRPr lang="en-US"/>
          </a:p>
        </p:txBody>
      </p:sp>
      <p:pic>
        <p:nvPicPr>
          <p:cNvPr id="51206" name="Picture 8" descr="3151374105_43a561106d"/>
          <p:cNvPicPr>
            <a:picLocks noChangeAspect="1" noChangeArrowheads="1"/>
          </p:cNvPicPr>
          <p:nvPr/>
        </p:nvPicPr>
        <p:blipFill>
          <a:blip r:embed="rId2"/>
          <a:srcRect/>
          <a:stretch>
            <a:fillRect/>
          </a:stretch>
        </p:blipFill>
        <p:spPr bwMode="auto">
          <a:xfrm>
            <a:off x="533400" y="1219200"/>
            <a:ext cx="3657600" cy="2925763"/>
          </a:xfrm>
          <a:prstGeom prst="rect">
            <a:avLst/>
          </a:prstGeom>
          <a:noFill/>
          <a:ln w="9525">
            <a:noFill/>
            <a:miter lim="800000"/>
            <a:headEnd/>
            <a:tailEnd/>
          </a:ln>
        </p:spPr>
      </p:pic>
      <p:pic>
        <p:nvPicPr>
          <p:cNvPr id="51207" name="Picture 9" descr="3151374105_43a561106d"/>
          <p:cNvPicPr>
            <a:picLocks noChangeAspect="1" noChangeArrowheads="1"/>
          </p:cNvPicPr>
          <p:nvPr/>
        </p:nvPicPr>
        <p:blipFill>
          <a:blip r:embed="rId2"/>
          <a:srcRect/>
          <a:stretch>
            <a:fillRect/>
          </a:stretch>
        </p:blipFill>
        <p:spPr bwMode="auto">
          <a:xfrm>
            <a:off x="4724400" y="1219200"/>
            <a:ext cx="3657600" cy="2925763"/>
          </a:xfrm>
          <a:prstGeom prst="rect">
            <a:avLst/>
          </a:prstGeom>
          <a:noFill/>
          <a:ln w="9525">
            <a:noFill/>
            <a:miter lim="800000"/>
            <a:headEnd/>
            <a:tailEnd/>
          </a:ln>
        </p:spPr>
      </p:pic>
      <p:sp>
        <p:nvSpPr>
          <p:cNvPr id="51208" name="Rectangle 10"/>
          <p:cNvSpPr>
            <a:spLocks noChangeArrowheads="1"/>
          </p:cNvSpPr>
          <p:nvPr/>
        </p:nvSpPr>
        <p:spPr bwMode="auto">
          <a:xfrm>
            <a:off x="4800600" y="2971800"/>
            <a:ext cx="457200" cy="457200"/>
          </a:xfrm>
          <a:prstGeom prst="rect">
            <a:avLst/>
          </a:prstGeom>
          <a:solidFill>
            <a:schemeClr val="bg1"/>
          </a:solidFill>
          <a:ln w="9525">
            <a:noFill/>
            <a:miter lim="800000"/>
            <a:headEnd/>
            <a:tailEnd/>
          </a:ln>
        </p:spPr>
        <p:txBody>
          <a:bodyPr wrap="none" anchor="ctr"/>
          <a:lstStyle/>
          <a:p>
            <a:endParaRPr lang="en-US"/>
          </a:p>
        </p:txBody>
      </p:sp>
      <p:sp>
        <p:nvSpPr>
          <p:cNvPr id="51209" name="Rectangle 11"/>
          <p:cNvSpPr>
            <a:spLocks noChangeArrowheads="1"/>
          </p:cNvSpPr>
          <p:nvPr/>
        </p:nvSpPr>
        <p:spPr bwMode="auto">
          <a:xfrm>
            <a:off x="5105400" y="2895600"/>
            <a:ext cx="457200" cy="685800"/>
          </a:xfrm>
          <a:prstGeom prst="rect">
            <a:avLst/>
          </a:prstGeom>
          <a:solidFill>
            <a:schemeClr val="bg1"/>
          </a:solidFill>
          <a:ln w="9525">
            <a:noFill/>
            <a:miter lim="800000"/>
            <a:headEnd/>
            <a:tailEnd/>
          </a:ln>
        </p:spPr>
        <p:txBody>
          <a:bodyPr wrap="none" anchor="ctr"/>
          <a:lstStyle/>
          <a:p>
            <a:endParaRPr lang="en-US"/>
          </a:p>
        </p:txBody>
      </p:sp>
      <p:sp>
        <p:nvSpPr>
          <p:cNvPr id="51210" name="Rectangle 12"/>
          <p:cNvSpPr>
            <a:spLocks noChangeArrowheads="1"/>
          </p:cNvSpPr>
          <p:nvPr/>
        </p:nvSpPr>
        <p:spPr bwMode="auto">
          <a:xfrm>
            <a:off x="5486400" y="2667000"/>
            <a:ext cx="457200" cy="914400"/>
          </a:xfrm>
          <a:prstGeom prst="rect">
            <a:avLst/>
          </a:prstGeom>
          <a:solidFill>
            <a:schemeClr val="bg1"/>
          </a:solidFill>
          <a:ln w="9525">
            <a:noFill/>
            <a:miter lim="800000"/>
            <a:headEnd/>
            <a:tailEnd/>
          </a:ln>
        </p:spPr>
        <p:txBody>
          <a:bodyPr wrap="none" anchor="ctr"/>
          <a:lstStyle/>
          <a:p>
            <a:endParaRPr lang="en-US"/>
          </a:p>
        </p:txBody>
      </p:sp>
      <p:sp>
        <p:nvSpPr>
          <p:cNvPr id="51211" name="Rectangle 13"/>
          <p:cNvSpPr>
            <a:spLocks noChangeArrowheads="1"/>
          </p:cNvSpPr>
          <p:nvPr/>
        </p:nvSpPr>
        <p:spPr bwMode="auto">
          <a:xfrm>
            <a:off x="5867400" y="2590800"/>
            <a:ext cx="457200" cy="990600"/>
          </a:xfrm>
          <a:prstGeom prst="rect">
            <a:avLst/>
          </a:prstGeom>
          <a:solidFill>
            <a:schemeClr val="bg1"/>
          </a:solidFill>
          <a:ln w="9525">
            <a:noFill/>
            <a:miter lim="800000"/>
            <a:headEnd/>
            <a:tailEnd/>
          </a:ln>
        </p:spPr>
        <p:txBody>
          <a:bodyPr wrap="none" anchor="ctr"/>
          <a:lstStyle/>
          <a:p>
            <a:endParaRPr lang="en-US"/>
          </a:p>
        </p:txBody>
      </p:sp>
      <p:sp>
        <p:nvSpPr>
          <p:cNvPr id="51212" name="Rectangle 14"/>
          <p:cNvSpPr>
            <a:spLocks noChangeArrowheads="1"/>
          </p:cNvSpPr>
          <p:nvPr/>
        </p:nvSpPr>
        <p:spPr bwMode="auto">
          <a:xfrm>
            <a:off x="6248400" y="2590800"/>
            <a:ext cx="457200" cy="1066800"/>
          </a:xfrm>
          <a:prstGeom prst="rect">
            <a:avLst/>
          </a:prstGeom>
          <a:solidFill>
            <a:schemeClr val="bg1"/>
          </a:solidFill>
          <a:ln w="9525">
            <a:noFill/>
            <a:miter lim="800000"/>
            <a:headEnd/>
            <a:tailEnd/>
          </a:ln>
        </p:spPr>
        <p:txBody>
          <a:bodyPr wrap="none" anchor="ctr"/>
          <a:lstStyle/>
          <a:p>
            <a:endParaRPr lang="en-US"/>
          </a:p>
        </p:txBody>
      </p:sp>
      <p:sp>
        <p:nvSpPr>
          <p:cNvPr id="51213" name="Rectangle 15"/>
          <p:cNvSpPr>
            <a:spLocks noChangeArrowheads="1"/>
          </p:cNvSpPr>
          <p:nvPr/>
        </p:nvSpPr>
        <p:spPr bwMode="auto">
          <a:xfrm>
            <a:off x="6705600" y="2590800"/>
            <a:ext cx="609600" cy="1219200"/>
          </a:xfrm>
          <a:prstGeom prst="rect">
            <a:avLst/>
          </a:prstGeom>
          <a:solidFill>
            <a:schemeClr val="bg1"/>
          </a:solidFill>
          <a:ln w="9525">
            <a:noFill/>
            <a:miter lim="800000"/>
            <a:headEnd/>
            <a:tailEnd/>
          </a:ln>
        </p:spPr>
        <p:txBody>
          <a:bodyPr wrap="none" anchor="ctr"/>
          <a:lstStyle/>
          <a:p>
            <a:endParaRPr lang="en-US"/>
          </a:p>
        </p:txBody>
      </p:sp>
      <p:sp>
        <p:nvSpPr>
          <p:cNvPr id="51214" name="Rectangle 17"/>
          <p:cNvSpPr>
            <a:spLocks noChangeArrowheads="1"/>
          </p:cNvSpPr>
          <p:nvPr/>
        </p:nvSpPr>
        <p:spPr bwMode="auto">
          <a:xfrm>
            <a:off x="7543800" y="2819400"/>
            <a:ext cx="685800" cy="914400"/>
          </a:xfrm>
          <a:prstGeom prst="rect">
            <a:avLst/>
          </a:prstGeom>
          <a:solidFill>
            <a:schemeClr val="bg1"/>
          </a:solidFill>
          <a:ln w="9525">
            <a:noFill/>
            <a:miter lim="800000"/>
            <a:headEnd/>
            <a:tailEnd/>
          </a:ln>
        </p:spPr>
        <p:txBody>
          <a:bodyPr wrap="none" anchor="ctr"/>
          <a:lstStyle/>
          <a:p>
            <a:endParaRPr lang="en-US"/>
          </a:p>
        </p:txBody>
      </p:sp>
      <p:sp>
        <p:nvSpPr>
          <p:cNvPr id="51215" name="Rectangle 18"/>
          <p:cNvSpPr>
            <a:spLocks noChangeArrowheads="1"/>
          </p:cNvSpPr>
          <p:nvPr/>
        </p:nvSpPr>
        <p:spPr bwMode="auto">
          <a:xfrm>
            <a:off x="7086600" y="2667000"/>
            <a:ext cx="457200" cy="1066800"/>
          </a:xfrm>
          <a:prstGeom prst="rect">
            <a:avLst/>
          </a:prstGeom>
          <a:solidFill>
            <a:schemeClr val="bg1"/>
          </a:solidFill>
          <a:ln w="9525">
            <a:noFill/>
            <a:miter lim="800000"/>
            <a:headEnd/>
            <a:tailEnd/>
          </a:ln>
        </p:spPr>
        <p:txBody>
          <a:bodyPr wrap="none" anchor="ctr"/>
          <a:lstStyle/>
          <a:p>
            <a:endParaRPr lang="en-US"/>
          </a:p>
        </p:txBody>
      </p:sp>
      <p:sp>
        <p:nvSpPr>
          <p:cNvPr id="17" name="Date Placeholder 16"/>
          <p:cNvSpPr>
            <a:spLocks noGrp="1"/>
          </p:cNvSpPr>
          <p:nvPr>
            <p:ph type="dt" sz="quarter" idx="10"/>
          </p:nvPr>
        </p:nvSpPr>
        <p:spPr/>
        <p:txBody>
          <a:bodyPr/>
          <a:lstStyle/>
          <a:p>
            <a:pPr>
              <a:defRPr/>
            </a:pPr>
            <a:r>
              <a:rPr lang="en-US" altLang="en-US" smtClean="0"/>
              <a:t>9 Sep 2014</a:t>
            </a:r>
            <a:endParaRPr lang="en-US" altLang="en-US"/>
          </a:p>
        </p:txBody>
      </p:sp>
      <p:sp>
        <p:nvSpPr>
          <p:cNvPr id="18" name="Slide Number Placeholder 17"/>
          <p:cNvSpPr>
            <a:spLocks noGrp="1"/>
          </p:cNvSpPr>
          <p:nvPr>
            <p:ph type="sldNum" sz="quarter" idx="12"/>
          </p:nvPr>
        </p:nvSpPr>
        <p:spPr/>
        <p:txBody>
          <a:bodyPr/>
          <a:lstStyle/>
          <a:p>
            <a:pPr>
              <a:defRPr/>
            </a:pPr>
            <a:fld id="{877C81D7-328B-4FE8-B777-0FFB8617F7FA}" type="slidenum">
              <a:rPr lang="en-US" altLang="en-US"/>
              <a:pPr>
                <a:defRPr/>
              </a:pPr>
              <a:t>36</a:t>
            </a:fld>
            <a:endParaRPr lang="en-US" altLang="en-US"/>
          </a:p>
        </p:txBody>
      </p:sp>
    </p:spTree>
    <p:extLst>
      <p:ext uri="{BB962C8B-B14F-4D97-AF65-F5344CB8AC3E}">
        <p14:creationId xmlns:p14="http://schemas.microsoft.com/office/powerpoint/2010/main" val="159951052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pPr>
              <a:defRPr/>
            </a:pPr>
            <a:r>
              <a:rPr lang="en-US" altLang="en-US"/>
              <a:t>11755/18979</a:t>
            </a:r>
          </a:p>
        </p:txBody>
      </p:sp>
      <p:sp>
        <p:nvSpPr>
          <p:cNvPr id="52227" name="Rectangle 2"/>
          <p:cNvSpPr>
            <a:spLocks noGrp="1" noChangeArrowheads="1"/>
          </p:cNvSpPr>
          <p:nvPr>
            <p:ph type="title"/>
          </p:nvPr>
        </p:nvSpPr>
        <p:spPr/>
        <p:txBody>
          <a:bodyPr/>
          <a:lstStyle/>
          <a:p>
            <a:pPr eaLnBrk="1" hangingPunct="1"/>
            <a:r>
              <a:rPr lang="en-US" sz="3800" smtClean="0"/>
              <a:t>Image Manipulation: Modifying images</a:t>
            </a:r>
          </a:p>
        </p:txBody>
      </p:sp>
      <p:sp>
        <p:nvSpPr>
          <p:cNvPr id="52228" name="Rectangle 3"/>
          <p:cNvSpPr>
            <a:spLocks noGrp="1" noChangeArrowheads="1"/>
          </p:cNvSpPr>
          <p:nvPr>
            <p:ph type="body" idx="1"/>
          </p:nvPr>
        </p:nvSpPr>
        <p:spPr/>
        <p:txBody>
          <a:bodyPr/>
          <a:lstStyle/>
          <a:p>
            <a:pPr eaLnBrk="1" hangingPunct="1"/>
            <a:r>
              <a:rPr lang="en-US" smtClean="0"/>
              <a:t>Moving objects around</a:t>
            </a:r>
          </a:p>
          <a:p>
            <a:pPr lvl="1" eaLnBrk="1" hangingPunct="1"/>
            <a:r>
              <a:rPr lang="en-US" smtClean="0"/>
              <a:t>“Patch transforms”, Cho, Butman, Avidan and Freeman</a:t>
            </a:r>
          </a:p>
          <a:p>
            <a:pPr lvl="1" eaLnBrk="1" hangingPunct="1"/>
            <a:r>
              <a:rPr lang="en-US" smtClean="0"/>
              <a:t>Markov Random Fields with complicated a priori probability models</a:t>
            </a:r>
          </a:p>
        </p:txBody>
      </p:sp>
      <p:sp>
        <p:nvSpPr>
          <p:cNvPr id="6" name="Date Placeholder 5"/>
          <p:cNvSpPr>
            <a:spLocks noGrp="1"/>
          </p:cNvSpPr>
          <p:nvPr>
            <p:ph type="dt" sz="quarter" idx="10"/>
          </p:nvPr>
        </p:nvSpPr>
        <p:spPr/>
        <p:txBody>
          <a:bodyPr/>
          <a:lstStyle/>
          <a:p>
            <a:pPr>
              <a:defRPr/>
            </a:pPr>
            <a:r>
              <a:rPr lang="en-US" altLang="en-US" smtClean="0"/>
              <a:t>9 Sep 2014</a:t>
            </a:r>
            <a:endParaRPr lang="en-US" altLang="en-US"/>
          </a:p>
        </p:txBody>
      </p:sp>
      <p:sp>
        <p:nvSpPr>
          <p:cNvPr id="7" name="Slide Number Placeholder 6"/>
          <p:cNvSpPr>
            <a:spLocks noGrp="1"/>
          </p:cNvSpPr>
          <p:nvPr>
            <p:ph type="sldNum" sz="quarter" idx="12"/>
          </p:nvPr>
        </p:nvSpPr>
        <p:spPr/>
        <p:txBody>
          <a:bodyPr/>
          <a:lstStyle/>
          <a:p>
            <a:pPr>
              <a:defRPr/>
            </a:pPr>
            <a:fld id="{C3370BBE-944B-48F6-965A-F5C0CD45C459}" type="slidenum">
              <a:rPr lang="en-US" altLang="en-US"/>
              <a:pPr>
                <a:defRPr/>
              </a:pPr>
              <a:t>37</a:t>
            </a:fld>
            <a:endParaRPr lang="en-US" altLang="en-US"/>
          </a:p>
        </p:txBody>
      </p:sp>
    </p:spTree>
    <p:extLst>
      <p:ext uri="{BB962C8B-B14F-4D97-AF65-F5344CB8AC3E}">
        <p14:creationId xmlns:p14="http://schemas.microsoft.com/office/powerpoint/2010/main" val="268839171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2"/>
          <p:cNvSpPr>
            <a:spLocks noGrp="1"/>
          </p:cNvSpPr>
          <p:nvPr>
            <p:ph type="ftr" sz="quarter" idx="11"/>
          </p:nvPr>
        </p:nvSpPr>
        <p:spPr/>
        <p:txBody>
          <a:bodyPr/>
          <a:lstStyle/>
          <a:p>
            <a:pPr>
              <a:defRPr/>
            </a:pPr>
            <a:r>
              <a:rPr lang="en-US" altLang="en-US"/>
              <a:t>11755/18979</a:t>
            </a:r>
          </a:p>
        </p:txBody>
      </p:sp>
      <p:sp>
        <p:nvSpPr>
          <p:cNvPr id="53251" name="Title 1"/>
          <p:cNvSpPr txBox="1">
            <a:spLocks/>
          </p:cNvSpPr>
          <p:nvPr/>
        </p:nvSpPr>
        <p:spPr bwMode="auto">
          <a:xfrm>
            <a:off x="457200" y="274638"/>
            <a:ext cx="8229600" cy="646112"/>
          </a:xfrm>
          <a:prstGeom prst="rect">
            <a:avLst/>
          </a:prstGeom>
          <a:noFill/>
          <a:ln w="9525">
            <a:noFill/>
            <a:miter lim="800000"/>
            <a:headEnd/>
            <a:tailEnd/>
          </a:ln>
        </p:spPr>
        <p:txBody>
          <a:bodyPr>
            <a:spAutoFit/>
          </a:bodyPr>
          <a:lstStyle/>
          <a:p>
            <a:pPr algn="ctr" latinLnBrk="1"/>
            <a:r>
              <a:rPr kumimoji="1" lang="en-US" altLang="ko-KR" sz="3600">
                <a:solidFill>
                  <a:schemeClr val="tx2"/>
                </a:solidFill>
                <a:ea typeface="Gulim" pitchFamily="34" charset="-127"/>
              </a:rPr>
              <a:t>Applications – Subject reorganization</a:t>
            </a:r>
            <a:endParaRPr kumimoji="1" lang="ko-KR" altLang="en-US" sz="3600">
              <a:solidFill>
                <a:schemeClr val="tx2"/>
              </a:solidFill>
              <a:ea typeface="Gulim" pitchFamily="34" charset="-127"/>
            </a:endParaRPr>
          </a:p>
        </p:txBody>
      </p:sp>
      <p:pic>
        <p:nvPicPr>
          <p:cNvPr id="53252" name="Picture 6" descr="C:\Users\taegsang\Desktop\ex_orig.tif"/>
          <p:cNvPicPr>
            <a:picLocks noChangeAspect="1" noChangeArrowheads="1"/>
          </p:cNvPicPr>
          <p:nvPr/>
        </p:nvPicPr>
        <p:blipFill>
          <a:blip r:embed="rId3"/>
          <a:srcRect/>
          <a:stretch>
            <a:fillRect/>
          </a:stretch>
        </p:blipFill>
        <p:spPr bwMode="auto">
          <a:xfrm>
            <a:off x="585788" y="1060450"/>
            <a:ext cx="8039100" cy="5797550"/>
          </a:xfrm>
          <a:prstGeom prst="rect">
            <a:avLst/>
          </a:prstGeom>
          <a:noFill/>
          <a:ln w="9525">
            <a:noFill/>
            <a:miter lim="800000"/>
            <a:headEnd/>
            <a:tailEnd/>
          </a:ln>
        </p:spPr>
      </p:pic>
      <p:sp>
        <p:nvSpPr>
          <p:cNvPr id="53253" name="Text Box 5"/>
          <p:cNvSpPr txBox="1">
            <a:spLocks noChangeArrowheads="1"/>
          </p:cNvSpPr>
          <p:nvPr/>
        </p:nvSpPr>
        <p:spPr bwMode="auto">
          <a:xfrm>
            <a:off x="3600450" y="823913"/>
            <a:ext cx="1984839" cy="477054"/>
          </a:xfrm>
          <a:prstGeom prst="rect">
            <a:avLst/>
          </a:prstGeom>
          <a:noFill/>
          <a:ln w="9525">
            <a:noFill/>
            <a:miter lim="800000"/>
            <a:headEnd/>
            <a:tailEnd/>
          </a:ln>
        </p:spPr>
        <p:txBody>
          <a:bodyPr wrap="none">
            <a:spAutoFit/>
          </a:bodyPr>
          <a:lstStyle/>
          <a:p>
            <a:pPr latinLnBrk="1"/>
            <a:r>
              <a:rPr kumimoji="1" lang="en-US" altLang="ko-KR" sz="2500" b="1" dirty="0">
                <a:solidFill>
                  <a:schemeClr val="accent2"/>
                </a:solidFill>
                <a:ea typeface="Gulim" pitchFamily="34" charset="-127"/>
              </a:rPr>
              <a:t>Input </a:t>
            </a:r>
            <a:r>
              <a:rPr kumimoji="1" lang="en-US" altLang="ko-KR" sz="2500" b="1" dirty="0" smtClean="0">
                <a:solidFill>
                  <a:schemeClr val="accent2"/>
                </a:solidFill>
                <a:ea typeface="Gulim" pitchFamily="34" charset="-127"/>
              </a:rPr>
              <a:t>image</a:t>
            </a:r>
            <a:endParaRPr kumimoji="1" lang="en-US" altLang="ko-KR" sz="2500" b="1" dirty="0">
              <a:solidFill>
                <a:schemeClr val="accent2"/>
              </a:solidFill>
              <a:ea typeface="Gulim" pitchFamily="34" charset="-127"/>
            </a:endParaRPr>
          </a:p>
        </p:txBody>
      </p:sp>
      <p:sp>
        <p:nvSpPr>
          <p:cNvPr id="7" name="Date Placeholder 6"/>
          <p:cNvSpPr>
            <a:spLocks noGrp="1"/>
          </p:cNvSpPr>
          <p:nvPr>
            <p:ph type="dt" sz="quarter" idx="10"/>
          </p:nvPr>
        </p:nvSpPr>
        <p:spPr/>
        <p:txBody>
          <a:bodyPr/>
          <a:lstStyle/>
          <a:p>
            <a:pPr>
              <a:defRPr/>
            </a:pPr>
            <a:r>
              <a:rPr lang="en-US" altLang="en-US" smtClean="0"/>
              <a:t>9 Sep 2014</a:t>
            </a:r>
            <a:endParaRPr lang="en-US" altLang="en-US"/>
          </a:p>
        </p:txBody>
      </p:sp>
      <p:sp>
        <p:nvSpPr>
          <p:cNvPr id="8" name="Slide Number Placeholder 7"/>
          <p:cNvSpPr>
            <a:spLocks noGrp="1"/>
          </p:cNvSpPr>
          <p:nvPr>
            <p:ph type="sldNum" sz="quarter" idx="12"/>
          </p:nvPr>
        </p:nvSpPr>
        <p:spPr/>
        <p:txBody>
          <a:bodyPr/>
          <a:lstStyle/>
          <a:p>
            <a:pPr>
              <a:defRPr/>
            </a:pPr>
            <a:fld id="{BD81011E-7372-40A5-8E3E-2BD60F11B152}" type="slidenum">
              <a:rPr lang="en-US" altLang="en-US"/>
              <a:pPr>
                <a:defRPr/>
              </a:pPr>
              <a:t>38</a:t>
            </a:fld>
            <a:endParaRPr lang="en-US" altLang="en-US"/>
          </a:p>
        </p:txBody>
      </p:sp>
    </p:spTree>
    <p:extLst>
      <p:ext uri="{BB962C8B-B14F-4D97-AF65-F5344CB8AC3E}">
        <p14:creationId xmlns:p14="http://schemas.microsoft.com/office/powerpoint/2010/main" val="308903710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2"/>
          <p:cNvSpPr>
            <a:spLocks noGrp="1"/>
          </p:cNvSpPr>
          <p:nvPr>
            <p:ph type="ftr" sz="quarter" idx="11"/>
          </p:nvPr>
        </p:nvSpPr>
        <p:spPr/>
        <p:txBody>
          <a:bodyPr/>
          <a:lstStyle/>
          <a:p>
            <a:pPr>
              <a:defRPr/>
            </a:pPr>
            <a:r>
              <a:rPr lang="en-US" altLang="en-US"/>
              <a:t>11755/18979</a:t>
            </a:r>
          </a:p>
        </p:txBody>
      </p:sp>
      <p:sp>
        <p:nvSpPr>
          <p:cNvPr id="54275" name="Title 1"/>
          <p:cNvSpPr>
            <a:spLocks noGrp="1"/>
          </p:cNvSpPr>
          <p:nvPr>
            <p:ph type="title" idx="4294967295"/>
          </p:nvPr>
        </p:nvSpPr>
        <p:spPr>
          <a:xfrm>
            <a:off x="457200" y="304800"/>
            <a:ext cx="8229600" cy="636588"/>
          </a:xfrm>
        </p:spPr>
        <p:txBody>
          <a:bodyPr>
            <a:spAutoFit/>
          </a:bodyPr>
          <a:lstStyle/>
          <a:p>
            <a:pPr eaLnBrk="1" hangingPunct="1"/>
            <a:r>
              <a:rPr lang="en-US" altLang="ko-KR" sz="3800" smtClean="0">
                <a:ea typeface="Gulim" pitchFamily="34" charset="-127"/>
              </a:rPr>
              <a:t>Applications – Subject reorganization</a:t>
            </a:r>
          </a:p>
        </p:txBody>
      </p:sp>
      <p:pic>
        <p:nvPicPr>
          <p:cNvPr id="54276" name="Picture 3" descr="C:\Users\taegsang\Desktop\ex_input.tif"/>
          <p:cNvPicPr>
            <a:picLocks noChangeAspect="1" noChangeArrowheads="1"/>
          </p:cNvPicPr>
          <p:nvPr/>
        </p:nvPicPr>
        <p:blipFill>
          <a:blip r:embed="rId3"/>
          <a:srcRect/>
          <a:stretch>
            <a:fillRect/>
          </a:stretch>
        </p:blipFill>
        <p:spPr bwMode="auto">
          <a:xfrm>
            <a:off x="585788" y="1060450"/>
            <a:ext cx="8039100" cy="5797550"/>
          </a:xfrm>
          <a:prstGeom prst="rect">
            <a:avLst/>
          </a:prstGeom>
          <a:noFill/>
          <a:ln w="9525">
            <a:noFill/>
            <a:miter lim="800000"/>
            <a:headEnd/>
            <a:tailEnd/>
          </a:ln>
        </p:spPr>
      </p:pic>
      <p:sp>
        <p:nvSpPr>
          <p:cNvPr id="54277" name="Text Box 5"/>
          <p:cNvSpPr txBox="1">
            <a:spLocks noChangeArrowheads="1"/>
          </p:cNvSpPr>
          <p:nvPr/>
        </p:nvSpPr>
        <p:spPr bwMode="auto">
          <a:xfrm>
            <a:off x="3681413" y="823913"/>
            <a:ext cx="1754187" cy="473075"/>
          </a:xfrm>
          <a:prstGeom prst="rect">
            <a:avLst/>
          </a:prstGeom>
          <a:noFill/>
          <a:ln w="9525">
            <a:noFill/>
            <a:miter lim="800000"/>
            <a:headEnd/>
            <a:tailEnd/>
          </a:ln>
        </p:spPr>
        <p:txBody>
          <a:bodyPr wrap="none">
            <a:spAutoFit/>
          </a:bodyPr>
          <a:lstStyle/>
          <a:p>
            <a:pPr latinLnBrk="1"/>
            <a:r>
              <a:rPr kumimoji="1" lang="en-US" altLang="ko-KR" sz="2500" b="1">
                <a:solidFill>
                  <a:schemeClr val="accent2"/>
                </a:solidFill>
                <a:ea typeface="Gulim" pitchFamily="34" charset="-127"/>
              </a:rPr>
              <a:t>User input</a:t>
            </a:r>
          </a:p>
        </p:txBody>
      </p:sp>
      <p:sp>
        <p:nvSpPr>
          <p:cNvPr id="7" name="Date Placeholder 6"/>
          <p:cNvSpPr>
            <a:spLocks noGrp="1"/>
          </p:cNvSpPr>
          <p:nvPr>
            <p:ph type="dt" sz="quarter" idx="10"/>
          </p:nvPr>
        </p:nvSpPr>
        <p:spPr/>
        <p:txBody>
          <a:bodyPr/>
          <a:lstStyle/>
          <a:p>
            <a:pPr>
              <a:defRPr/>
            </a:pPr>
            <a:r>
              <a:rPr lang="en-US" altLang="en-US" smtClean="0"/>
              <a:t>9 Sep 2014</a:t>
            </a:r>
            <a:endParaRPr lang="en-US" altLang="en-US"/>
          </a:p>
        </p:txBody>
      </p:sp>
      <p:sp>
        <p:nvSpPr>
          <p:cNvPr id="8" name="Slide Number Placeholder 7"/>
          <p:cNvSpPr>
            <a:spLocks noGrp="1"/>
          </p:cNvSpPr>
          <p:nvPr>
            <p:ph type="sldNum" sz="quarter" idx="12"/>
          </p:nvPr>
        </p:nvSpPr>
        <p:spPr/>
        <p:txBody>
          <a:bodyPr/>
          <a:lstStyle/>
          <a:p>
            <a:pPr>
              <a:defRPr/>
            </a:pPr>
            <a:fld id="{E5D3B0E2-A299-4E82-9CA1-B8961A5272AB}" type="slidenum">
              <a:rPr lang="en-US" altLang="en-US"/>
              <a:pPr>
                <a:defRPr/>
              </a:pPr>
              <a:t>39</a:t>
            </a:fld>
            <a:endParaRPr lang="en-US" altLang="en-US"/>
          </a:p>
        </p:txBody>
      </p:sp>
    </p:spTree>
    <p:extLst>
      <p:ext uri="{BB962C8B-B14F-4D97-AF65-F5344CB8AC3E}">
        <p14:creationId xmlns:p14="http://schemas.microsoft.com/office/powerpoint/2010/main" val="36430622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Course Projects</a:t>
            </a:r>
            <a:endParaRPr lang="en-US" dirty="0"/>
          </a:p>
        </p:txBody>
      </p:sp>
      <p:sp>
        <p:nvSpPr>
          <p:cNvPr id="3" name="Content Placeholder 2"/>
          <p:cNvSpPr>
            <a:spLocks noGrp="1"/>
          </p:cNvSpPr>
          <p:nvPr>
            <p:ph idx="1"/>
          </p:nvPr>
        </p:nvSpPr>
        <p:spPr/>
        <p:txBody>
          <a:bodyPr>
            <a:normAutofit lnSpcReduction="10000"/>
          </a:bodyPr>
          <a:lstStyle/>
          <a:p>
            <a:r>
              <a:rPr lang="en-US" dirty="0" smtClean="0">
                <a:latin typeface="+mj-lt"/>
              </a:rPr>
              <a:t>Covers 50% of your grade</a:t>
            </a:r>
          </a:p>
          <a:p>
            <a:r>
              <a:rPr lang="en-US" dirty="0" smtClean="0">
                <a:latin typeface="+mj-lt"/>
              </a:rPr>
              <a:t>10-12 weeks of work</a:t>
            </a:r>
          </a:p>
          <a:p>
            <a:r>
              <a:rPr lang="en-US" dirty="0" smtClean="0"/>
              <a:t>Required:</a:t>
            </a:r>
          </a:p>
          <a:p>
            <a:pPr lvl="1"/>
            <a:r>
              <a:rPr lang="en-US" dirty="0" smtClean="0"/>
              <a:t>Serious commitment to project</a:t>
            </a:r>
          </a:p>
          <a:p>
            <a:pPr lvl="1"/>
            <a:r>
              <a:rPr lang="en-US" dirty="0" smtClean="0"/>
              <a:t>Extra points for working demonstration</a:t>
            </a:r>
          </a:p>
          <a:p>
            <a:pPr lvl="1"/>
            <a:r>
              <a:rPr lang="en-US" dirty="0" smtClean="0"/>
              <a:t>Project Report</a:t>
            </a:r>
          </a:p>
          <a:p>
            <a:pPr lvl="1"/>
            <a:r>
              <a:rPr lang="en-US" dirty="0" smtClean="0"/>
              <a:t>Poster presented in poster session</a:t>
            </a:r>
          </a:p>
          <a:p>
            <a:pPr lvl="1"/>
            <a:r>
              <a:rPr lang="en-US" dirty="0" smtClean="0"/>
              <a:t>Graded by anonymous external reviewers in addition to the course instructors</a:t>
            </a:r>
          </a:p>
          <a:p>
            <a:pPr lvl="1"/>
            <a:endParaRPr lang="en-US" dirty="0">
              <a:latin typeface="+mj-lt"/>
            </a:endParaRPr>
          </a:p>
        </p:txBody>
      </p:sp>
      <p:sp>
        <p:nvSpPr>
          <p:cNvPr id="4" name="Date Placeholder 3"/>
          <p:cNvSpPr>
            <a:spLocks noGrp="1"/>
          </p:cNvSpPr>
          <p:nvPr>
            <p:ph type="dt" sz="half" idx="10"/>
          </p:nvPr>
        </p:nvSpPr>
        <p:spPr/>
        <p:txBody>
          <a:bodyPr/>
          <a:lstStyle/>
          <a:p>
            <a:pPr>
              <a:defRPr/>
            </a:pPr>
            <a:r>
              <a:rPr lang="en-US" altLang="en-US" smtClean="0"/>
              <a:t>9 Sep 2014</a:t>
            </a:r>
            <a:endParaRPr lang="en-US" altLang="en-US"/>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pPr>
              <a:defRPr/>
            </a:pPr>
            <a:fld id="{3918B09C-3790-4647-99F2-BB32E1B376FC}" type="slidenum">
              <a:rPr lang="en-US" altLang="en-US" smtClean="0"/>
              <a:pPr>
                <a:defRPr/>
              </a:pPr>
              <a:t>4</a:t>
            </a:fld>
            <a:endParaRPr lang="en-US" altLang="en-US"/>
          </a:p>
        </p:txBody>
      </p:sp>
    </p:spTree>
    <p:extLst>
      <p:ext uri="{BB962C8B-B14F-4D97-AF65-F5344CB8AC3E}">
        <p14:creationId xmlns:p14="http://schemas.microsoft.com/office/powerpoint/2010/main" val="312248335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2"/>
          <p:cNvSpPr>
            <a:spLocks noGrp="1"/>
          </p:cNvSpPr>
          <p:nvPr>
            <p:ph type="ftr" sz="quarter" idx="11"/>
          </p:nvPr>
        </p:nvSpPr>
        <p:spPr/>
        <p:txBody>
          <a:bodyPr/>
          <a:lstStyle/>
          <a:p>
            <a:pPr>
              <a:defRPr/>
            </a:pPr>
            <a:r>
              <a:rPr lang="en-US" altLang="en-US"/>
              <a:t>11755/18979</a:t>
            </a:r>
          </a:p>
        </p:txBody>
      </p:sp>
      <p:sp>
        <p:nvSpPr>
          <p:cNvPr id="55299" name="Title 1"/>
          <p:cNvSpPr>
            <a:spLocks noGrp="1"/>
          </p:cNvSpPr>
          <p:nvPr>
            <p:ph type="title" idx="4294967295"/>
          </p:nvPr>
        </p:nvSpPr>
        <p:spPr>
          <a:xfrm>
            <a:off x="457200" y="304800"/>
            <a:ext cx="8229600" cy="636588"/>
          </a:xfrm>
        </p:spPr>
        <p:txBody>
          <a:bodyPr>
            <a:spAutoFit/>
          </a:bodyPr>
          <a:lstStyle/>
          <a:p>
            <a:pPr eaLnBrk="1" hangingPunct="1"/>
            <a:r>
              <a:rPr lang="en-US" altLang="ko-KR" sz="3800" smtClean="0">
                <a:ea typeface="Gulim" pitchFamily="34" charset="-127"/>
              </a:rPr>
              <a:t>Applications – Subject reorganization</a:t>
            </a:r>
          </a:p>
        </p:txBody>
      </p:sp>
      <p:pic>
        <p:nvPicPr>
          <p:cNvPr id="55300" name="Picture 2" descr="C:\Users\taegsang\Desktop\ex_yesyes_seam.tif"/>
          <p:cNvPicPr>
            <a:picLocks noChangeAspect="1" noChangeArrowheads="1"/>
          </p:cNvPicPr>
          <p:nvPr/>
        </p:nvPicPr>
        <p:blipFill>
          <a:blip r:embed="rId3"/>
          <a:srcRect/>
          <a:stretch>
            <a:fillRect/>
          </a:stretch>
        </p:blipFill>
        <p:spPr bwMode="auto">
          <a:xfrm>
            <a:off x="585788" y="1060450"/>
            <a:ext cx="8039100" cy="5797550"/>
          </a:xfrm>
          <a:prstGeom prst="rect">
            <a:avLst/>
          </a:prstGeom>
          <a:noFill/>
          <a:ln w="9525">
            <a:noFill/>
            <a:miter lim="800000"/>
            <a:headEnd/>
            <a:tailEnd/>
          </a:ln>
        </p:spPr>
      </p:pic>
      <p:sp>
        <p:nvSpPr>
          <p:cNvPr id="55301" name="Text Box 5"/>
          <p:cNvSpPr txBox="1">
            <a:spLocks noChangeArrowheads="1"/>
          </p:cNvSpPr>
          <p:nvPr/>
        </p:nvSpPr>
        <p:spPr bwMode="auto">
          <a:xfrm>
            <a:off x="1898650" y="823913"/>
            <a:ext cx="5337175" cy="473075"/>
          </a:xfrm>
          <a:prstGeom prst="rect">
            <a:avLst/>
          </a:prstGeom>
          <a:noFill/>
          <a:ln w="9525">
            <a:noFill/>
            <a:miter lim="800000"/>
            <a:headEnd/>
            <a:tailEnd/>
          </a:ln>
        </p:spPr>
        <p:txBody>
          <a:bodyPr wrap="none">
            <a:spAutoFit/>
          </a:bodyPr>
          <a:lstStyle/>
          <a:p>
            <a:pPr latinLnBrk="1"/>
            <a:r>
              <a:rPr kumimoji="1" lang="en-US" altLang="ko-KR" sz="2500" b="1">
                <a:solidFill>
                  <a:schemeClr val="accent2"/>
                </a:solidFill>
                <a:ea typeface="Gulim" pitchFamily="34" charset="-127"/>
              </a:rPr>
              <a:t>Output with corresponding seams</a:t>
            </a:r>
          </a:p>
        </p:txBody>
      </p:sp>
      <p:sp>
        <p:nvSpPr>
          <p:cNvPr id="7" name="Date Placeholder 6"/>
          <p:cNvSpPr>
            <a:spLocks noGrp="1"/>
          </p:cNvSpPr>
          <p:nvPr>
            <p:ph type="dt" sz="quarter" idx="10"/>
          </p:nvPr>
        </p:nvSpPr>
        <p:spPr/>
        <p:txBody>
          <a:bodyPr/>
          <a:lstStyle/>
          <a:p>
            <a:pPr>
              <a:defRPr/>
            </a:pPr>
            <a:r>
              <a:rPr lang="en-US" altLang="en-US" smtClean="0"/>
              <a:t>9 Sep 2014</a:t>
            </a:r>
            <a:endParaRPr lang="en-US" altLang="en-US"/>
          </a:p>
        </p:txBody>
      </p:sp>
      <p:sp>
        <p:nvSpPr>
          <p:cNvPr id="8" name="Slide Number Placeholder 7"/>
          <p:cNvSpPr>
            <a:spLocks noGrp="1"/>
          </p:cNvSpPr>
          <p:nvPr>
            <p:ph type="sldNum" sz="quarter" idx="12"/>
          </p:nvPr>
        </p:nvSpPr>
        <p:spPr/>
        <p:txBody>
          <a:bodyPr/>
          <a:lstStyle/>
          <a:p>
            <a:pPr>
              <a:defRPr/>
            </a:pPr>
            <a:fld id="{4D12F87A-C924-4427-B444-98AEEC4F71BB}" type="slidenum">
              <a:rPr lang="en-US" altLang="en-US"/>
              <a:pPr>
                <a:defRPr/>
              </a:pPr>
              <a:t>40</a:t>
            </a:fld>
            <a:endParaRPr lang="en-US" altLang="en-US"/>
          </a:p>
        </p:txBody>
      </p:sp>
    </p:spTree>
    <p:extLst>
      <p:ext uri="{BB962C8B-B14F-4D97-AF65-F5344CB8AC3E}">
        <p14:creationId xmlns:p14="http://schemas.microsoft.com/office/powerpoint/2010/main" val="287395919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2"/>
          <p:cNvSpPr>
            <a:spLocks noGrp="1"/>
          </p:cNvSpPr>
          <p:nvPr>
            <p:ph type="ftr" sz="quarter" idx="11"/>
          </p:nvPr>
        </p:nvSpPr>
        <p:spPr/>
        <p:txBody>
          <a:bodyPr/>
          <a:lstStyle/>
          <a:p>
            <a:pPr>
              <a:defRPr/>
            </a:pPr>
            <a:r>
              <a:rPr lang="en-US" altLang="en-US"/>
              <a:t>11755/18979</a:t>
            </a:r>
          </a:p>
        </p:txBody>
      </p:sp>
      <p:pic>
        <p:nvPicPr>
          <p:cNvPr id="56323" name="Picture 2" descr="C:\Users\taegsang\Desktop\ex_yesyes.tif"/>
          <p:cNvPicPr>
            <a:picLocks noChangeAspect="1" noChangeArrowheads="1"/>
          </p:cNvPicPr>
          <p:nvPr/>
        </p:nvPicPr>
        <p:blipFill>
          <a:blip r:embed="rId3"/>
          <a:srcRect/>
          <a:stretch>
            <a:fillRect/>
          </a:stretch>
        </p:blipFill>
        <p:spPr bwMode="auto">
          <a:xfrm>
            <a:off x="585788" y="1060450"/>
            <a:ext cx="8039100" cy="5797550"/>
          </a:xfrm>
          <a:prstGeom prst="rect">
            <a:avLst/>
          </a:prstGeom>
          <a:noFill/>
          <a:ln w="9525">
            <a:noFill/>
            <a:miter lim="800000"/>
            <a:headEnd/>
            <a:tailEnd/>
          </a:ln>
        </p:spPr>
      </p:pic>
      <p:sp>
        <p:nvSpPr>
          <p:cNvPr id="56324" name="Title 1"/>
          <p:cNvSpPr>
            <a:spLocks noGrp="1"/>
          </p:cNvSpPr>
          <p:nvPr>
            <p:ph type="title" idx="4294967295"/>
          </p:nvPr>
        </p:nvSpPr>
        <p:spPr>
          <a:xfrm>
            <a:off x="457200" y="304800"/>
            <a:ext cx="8229600" cy="636588"/>
          </a:xfrm>
        </p:spPr>
        <p:txBody>
          <a:bodyPr>
            <a:spAutoFit/>
          </a:bodyPr>
          <a:lstStyle/>
          <a:p>
            <a:pPr eaLnBrk="1" hangingPunct="1"/>
            <a:r>
              <a:rPr lang="en-US" altLang="ko-KR" sz="3800" smtClean="0">
                <a:ea typeface="Gulim" pitchFamily="34" charset="-127"/>
              </a:rPr>
              <a:t>Applications – Subject reorganization</a:t>
            </a:r>
          </a:p>
        </p:txBody>
      </p:sp>
      <p:sp>
        <p:nvSpPr>
          <p:cNvPr id="56325" name="Text Box 5"/>
          <p:cNvSpPr txBox="1">
            <a:spLocks noChangeArrowheads="1"/>
          </p:cNvSpPr>
          <p:nvPr/>
        </p:nvSpPr>
        <p:spPr bwMode="auto">
          <a:xfrm>
            <a:off x="1692275" y="823913"/>
            <a:ext cx="5743575" cy="473075"/>
          </a:xfrm>
          <a:prstGeom prst="rect">
            <a:avLst/>
          </a:prstGeom>
          <a:noFill/>
          <a:ln w="9525">
            <a:noFill/>
            <a:miter lim="800000"/>
            <a:headEnd/>
            <a:tailEnd/>
          </a:ln>
        </p:spPr>
        <p:txBody>
          <a:bodyPr wrap="none">
            <a:spAutoFit/>
          </a:bodyPr>
          <a:lstStyle/>
          <a:p>
            <a:pPr latinLnBrk="1"/>
            <a:r>
              <a:rPr kumimoji="1" lang="en-US" altLang="ko-KR" sz="2500" b="1">
                <a:solidFill>
                  <a:schemeClr val="accent2"/>
                </a:solidFill>
                <a:ea typeface="Gulim" pitchFamily="34" charset="-127"/>
              </a:rPr>
              <a:t>Output image after Poisson blending</a:t>
            </a:r>
          </a:p>
        </p:txBody>
      </p:sp>
      <p:sp>
        <p:nvSpPr>
          <p:cNvPr id="7" name="Date Placeholder 6"/>
          <p:cNvSpPr>
            <a:spLocks noGrp="1"/>
          </p:cNvSpPr>
          <p:nvPr>
            <p:ph type="dt" sz="quarter" idx="10"/>
          </p:nvPr>
        </p:nvSpPr>
        <p:spPr/>
        <p:txBody>
          <a:bodyPr/>
          <a:lstStyle/>
          <a:p>
            <a:pPr>
              <a:defRPr/>
            </a:pPr>
            <a:r>
              <a:rPr lang="en-US" altLang="en-US" smtClean="0"/>
              <a:t>9 Sep 2014</a:t>
            </a:r>
            <a:endParaRPr lang="en-US" altLang="en-US"/>
          </a:p>
        </p:txBody>
      </p:sp>
      <p:sp>
        <p:nvSpPr>
          <p:cNvPr id="8" name="Slide Number Placeholder 7"/>
          <p:cNvSpPr>
            <a:spLocks noGrp="1"/>
          </p:cNvSpPr>
          <p:nvPr>
            <p:ph type="sldNum" sz="quarter" idx="12"/>
          </p:nvPr>
        </p:nvSpPr>
        <p:spPr/>
        <p:txBody>
          <a:bodyPr/>
          <a:lstStyle/>
          <a:p>
            <a:pPr>
              <a:defRPr/>
            </a:pPr>
            <a:fld id="{849B1419-9042-465F-B0D9-9D94BFEA529E}" type="slidenum">
              <a:rPr lang="en-US" altLang="en-US"/>
              <a:pPr>
                <a:defRPr/>
              </a:pPr>
              <a:t>41</a:t>
            </a:fld>
            <a:endParaRPr lang="en-US" altLang="en-US"/>
          </a:p>
        </p:txBody>
      </p:sp>
    </p:spTree>
    <p:extLst>
      <p:ext uri="{BB962C8B-B14F-4D97-AF65-F5344CB8AC3E}">
        <p14:creationId xmlns:p14="http://schemas.microsoft.com/office/powerpoint/2010/main" val="177064710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 get the idea</a:t>
            </a:r>
            <a:endParaRPr lang="en-US" dirty="0"/>
          </a:p>
        </p:txBody>
      </p:sp>
      <p:sp>
        <p:nvSpPr>
          <p:cNvPr id="3" name="Content Placeholder 2"/>
          <p:cNvSpPr>
            <a:spLocks noGrp="1"/>
          </p:cNvSpPr>
          <p:nvPr>
            <p:ph idx="1"/>
          </p:nvPr>
        </p:nvSpPr>
        <p:spPr>
          <a:xfrm>
            <a:off x="457200" y="1415846"/>
            <a:ext cx="8229600" cy="4710318"/>
          </a:xfrm>
        </p:spPr>
        <p:txBody>
          <a:bodyPr>
            <a:normAutofit fontScale="77500" lnSpcReduction="20000"/>
          </a:bodyPr>
          <a:lstStyle/>
          <a:p>
            <a:pPr>
              <a:lnSpc>
                <a:spcPct val="120000"/>
              </a:lnSpc>
            </a:pPr>
            <a:r>
              <a:rPr lang="en-US" dirty="0" smtClean="0"/>
              <a:t>You may pick any of these problems or come up with a fun one of your own</a:t>
            </a:r>
          </a:p>
          <a:p>
            <a:pPr>
              <a:lnSpc>
                <a:spcPct val="120000"/>
              </a:lnSpc>
            </a:pPr>
            <a:r>
              <a:rPr lang="en-US" dirty="0" smtClean="0"/>
              <a:t>They </a:t>
            </a:r>
            <a:r>
              <a:rPr lang="en-US" i="1" dirty="0" smtClean="0"/>
              <a:t>must </a:t>
            </a:r>
            <a:r>
              <a:rPr lang="en-US" dirty="0" smtClean="0"/>
              <a:t>exercise your MLSP skills</a:t>
            </a:r>
          </a:p>
          <a:p>
            <a:pPr>
              <a:lnSpc>
                <a:spcPct val="120000"/>
              </a:lnSpc>
            </a:pPr>
            <a:endParaRPr lang="en-US" dirty="0"/>
          </a:p>
          <a:p>
            <a:pPr>
              <a:lnSpc>
                <a:spcPct val="120000"/>
              </a:lnSpc>
            </a:pPr>
            <a:r>
              <a:rPr lang="en-US" dirty="0" smtClean="0"/>
              <a:t>Please form teams and inform me and TAs of teams </a:t>
            </a:r>
            <a:r>
              <a:rPr lang="en-US" dirty="0" err="1" smtClean="0"/>
              <a:t>asap</a:t>
            </a:r>
            <a:endParaRPr lang="en-US" dirty="0" smtClean="0"/>
          </a:p>
          <a:p>
            <a:pPr lvl="1">
              <a:lnSpc>
                <a:spcPct val="120000"/>
              </a:lnSpc>
            </a:pPr>
            <a:r>
              <a:rPr lang="en-US" dirty="0" smtClean="0"/>
              <a:t>Or we will assign you to a team</a:t>
            </a:r>
          </a:p>
          <a:p>
            <a:pPr>
              <a:lnSpc>
                <a:spcPct val="120000"/>
              </a:lnSpc>
            </a:pPr>
            <a:r>
              <a:rPr lang="en-US" dirty="0" smtClean="0"/>
              <a:t>Please send us project proposals before </a:t>
            </a:r>
            <a:r>
              <a:rPr lang="en-US" dirty="0" smtClean="0"/>
              <a:t>25</a:t>
            </a:r>
            <a:r>
              <a:rPr lang="en-US" baseline="30000" dirty="0" smtClean="0"/>
              <a:t>th</a:t>
            </a:r>
            <a:endParaRPr lang="en-US" dirty="0" smtClean="0"/>
          </a:p>
          <a:p>
            <a:pPr lvl="1">
              <a:lnSpc>
                <a:spcPct val="120000"/>
              </a:lnSpc>
            </a:pPr>
            <a:r>
              <a:rPr lang="en-US" dirty="0" smtClean="0"/>
              <a:t>Try to break down the steps in solving your problem in your proposal</a:t>
            </a:r>
          </a:p>
          <a:p>
            <a:pPr lvl="1">
              <a:lnSpc>
                <a:spcPct val="120000"/>
              </a:lnSpc>
            </a:pPr>
            <a:r>
              <a:rPr lang="en-US" dirty="0" smtClean="0"/>
              <a:t>Needed to evaluate feasibility</a:t>
            </a:r>
            <a:endParaRPr lang="en-US" dirty="0"/>
          </a:p>
        </p:txBody>
      </p:sp>
      <p:sp>
        <p:nvSpPr>
          <p:cNvPr id="4" name="Date Placeholder 3"/>
          <p:cNvSpPr>
            <a:spLocks noGrp="1"/>
          </p:cNvSpPr>
          <p:nvPr>
            <p:ph type="dt" sz="half" idx="10"/>
          </p:nvPr>
        </p:nvSpPr>
        <p:spPr/>
        <p:txBody>
          <a:bodyPr/>
          <a:lstStyle/>
          <a:p>
            <a:pPr>
              <a:defRPr/>
            </a:pPr>
            <a:r>
              <a:rPr lang="en-US" altLang="en-US" smtClean="0"/>
              <a:t>9 Sep 2014</a:t>
            </a:r>
            <a:endParaRPr lang="en-US" altLang="en-US"/>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pPr>
              <a:defRPr/>
            </a:pPr>
            <a:fld id="{3918B09C-3790-4647-99F2-BB32E1B376FC}" type="slidenum">
              <a:rPr lang="en-US" altLang="en-US" smtClean="0"/>
              <a:pPr>
                <a:defRPr/>
              </a:pPr>
              <a:t>42</a:t>
            </a:fld>
            <a:endParaRPr lang="en-US" altLang="en-US"/>
          </a:p>
        </p:txBody>
      </p:sp>
    </p:spTree>
    <p:extLst>
      <p:ext uri="{BB962C8B-B14F-4D97-AF65-F5344CB8AC3E}">
        <p14:creationId xmlns:p14="http://schemas.microsoft.com/office/powerpoint/2010/main" val="64622040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pPr>
              <a:defRPr/>
            </a:pPr>
            <a:r>
              <a:rPr lang="en-US" altLang="en-US"/>
              <a:t>11755/18979</a:t>
            </a:r>
          </a:p>
        </p:txBody>
      </p:sp>
      <p:sp>
        <p:nvSpPr>
          <p:cNvPr id="7171" name="Rectangle 2"/>
          <p:cNvSpPr>
            <a:spLocks noGrp="1" noChangeArrowheads="1"/>
          </p:cNvSpPr>
          <p:nvPr>
            <p:ph type="title"/>
          </p:nvPr>
        </p:nvSpPr>
        <p:spPr/>
        <p:txBody>
          <a:bodyPr/>
          <a:lstStyle/>
          <a:p>
            <a:pPr eaLnBrk="1" hangingPunct="1"/>
            <a:r>
              <a:rPr lang="en-US" altLang="en-US" smtClean="0"/>
              <a:t>Course Projects</a:t>
            </a:r>
          </a:p>
        </p:txBody>
      </p:sp>
      <p:sp>
        <p:nvSpPr>
          <p:cNvPr id="7172" name="Rectangle 3"/>
          <p:cNvSpPr>
            <a:spLocks noGrp="1" noChangeArrowheads="1"/>
          </p:cNvSpPr>
          <p:nvPr>
            <p:ph type="body" idx="1"/>
          </p:nvPr>
        </p:nvSpPr>
        <p:spPr>
          <a:xfrm>
            <a:off x="457200" y="1161143"/>
            <a:ext cx="8229600" cy="4992913"/>
          </a:xfrm>
        </p:spPr>
        <p:txBody>
          <a:bodyPr>
            <a:normAutofit fontScale="92500"/>
          </a:bodyPr>
          <a:lstStyle/>
          <a:p>
            <a:pPr eaLnBrk="1" hangingPunct="1"/>
            <a:r>
              <a:rPr lang="en-US" altLang="en-US" sz="2800" dirty="0" smtClean="0"/>
              <a:t>Projects will be done by teams of students</a:t>
            </a:r>
          </a:p>
          <a:p>
            <a:pPr lvl="1" eaLnBrk="1" hangingPunct="1"/>
            <a:r>
              <a:rPr lang="en-US" altLang="en-US" sz="2400" dirty="0" smtClean="0"/>
              <a:t>Ideal team size: 3</a:t>
            </a:r>
          </a:p>
          <a:p>
            <a:pPr lvl="1" eaLnBrk="1" hangingPunct="1"/>
            <a:r>
              <a:rPr lang="en-US" altLang="en-US" sz="2400" dirty="0" smtClean="0"/>
              <a:t>Find yourself a team</a:t>
            </a:r>
          </a:p>
          <a:p>
            <a:pPr lvl="1" eaLnBrk="1" hangingPunct="1"/>
            <a:r>
              <a:rPr lang="en-US" altLang="en-US" sz="2400" dirty="0" smtClean="0"/>
              <a:t>If you wish to work alone, that is OK</a:t>
            </a:r>
          </a:p>
          <a:p>
            <a:pPr lvl="2" eaLnBrk="1" hangingPunct="1"/>
            <a:r>
              <a:rPr lang="en-US" altLang="en-US" sz="2000" dirty="0" smtClean="0"/>
              <a:t>But we will not require less of you for this</a:t>
            </a:r>
          </a:p>
          <a:p>
            <a:pPr lvl="1" eaLnBrk="1" hangingPunct="1"/>
            <a:r>
              <a:rPr lang="en-US" altLang="en-US" sz="2400" dirty="0" smtClean="0"/>
              <a:t>If you cannot find a team by yourselves, you will be assigned to a team</a:t>
            </a:r>
          </a:p>
          <a:p>
            <a:pPr lvl="1" eaLnBrk="1" hangingPunct="1"/>
            <a:r>
              <a:rPr lang="en-US" altLang="en-US" sz="2400" dirty="0" smtClean="0"/>
              <a:t>Teams will be listed on the website</a:t>
            </a:r>
          </a:p>
          <a:p>
            <a:pPr lvl="1" eaLnBrk="1" hangingPunct="1"/>
            <a:r>
              <a:rPr lang="en-US" altLang="en-US" sz="2400" dirty="0" smtClean="0"/>
              <a:t>All currently registered students will be put in a team eventually</a:t>
            </a:r>
          </a:p>
          <a:p>
            <a:pPr lvl="4" eaLnBrk="1" hangingPunct="1"/>
            <a:endParaRPr lang="en-US" altLang="en-US" sz="1400" dirty="0" smtClean="0"/>
          </a:p>
          <a:p>
            <a:pPr eaLnBrk="1" hangingPunct="1"/>
            <a:r>
              <a:rPr lang="en-US" altLang="en-US" sz="2800" dirty="0" smtClean="0"/>
              <a:t>Will require background reading and literature survey</a:t>
            </a:r>
          </a:p>
          <a:p>
            <a:pPr lvl="1" eaLnBrk="1" hangingPunct="1"/>
            <a:r>
              <a:rPr lang="en-US" altLang="en-US" sz="2400" dirty="0" smtClean="0"/>
              <a:t>Learn about the problem</a:t>
            </a:r>
          </a:p>
        </p:txBody>
      </p:sp>
      <p:sp>
        <p:nvSpPr>
          <p:cNvPr id="6" name="Date Placeholder 5"/>
          <p:cNvSpPr>
            <a:spLocks noGrp="1"/>
          </p:cNvSpPr>
          <p:nvPr>
            <p:ph type="dt" sz="quarter" idx="10"/>
          </p:nvPr>
        </p:nvSpPr>
        <p:spPr/>
        <p:txBody>
          <a:bodyPr/>
          <a:lstStyle/>
          <a:p>
            <a:pPr>
              <a:defRPr/>
            </a:pPr>
            <a:r>
              <a:rPr lang="en-US" altLang="en-US" smtClean="0"/>
              <a:t>9 Sep 2014</a:t>
            </a:r>
            <a:endParaRPr lang="en-US" altLang="en-US"/>
          </a:p>
        </p:txBody>
      </p:sp>
      <p:sp>
        <p:nvSpPr>
          <p:cNvPr id="7" name="Slide Number Placeholder 6"/>
          <p:cNvSpPr>
            <a:spLocks noGrp="1"/>
          </p:cNvSpPr>
          <p:nvPr>
            <p:ph type="sldNum" sz="quarter" idx="12"/>
          </p:nvPr>
        </p:nvSpPr>
        <p:spPr/>
        <p:txBody>
          <a:bodyPr/>
          <a:lstStyle/>
          <a:p>
            <a:pPr>
              <a:defRPr/>
            </a:pPr>
            <a:fld id="{97003778-D230-4F61-A3C0-61459AC5F246}" type="slidenum">
              <a:rPr lang="en-US" altLang="en-US"/>
              <a:pPr>
                <a:defRPr/>
              </a:pPr>
              <a:t>5</a:t>
            </a:fld>
            <a:endParaRPr lang="en-US" altLang="en-US"/>
          </a:p>
        </p:txBody>
      </p:sp>
    </p:spTree>
    <p:extLst>
      <p:ext uri="{BB962C8B-B14F-4D97-AF65-F5344CB8AC3E}">
        <p14:creationId xmlns:p14="http://schemas.microsoft.com/office/powerpoint/2010/main" val="8763846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pPr>
              <a:defRPr/>
            </a:pPr>
            <a:r>
              <a:rPr lang="en-US" altLang="en-US"/>
              <a:t>11755/18979</a:t>
            </a:r>
          </a:p>
        </p:txBody>
      </p:sp>
      <p:sp>
        <p:nvSpPr>
          <p:cNvPr id="8195" name="Rectangle 2"/>
          <p:cNvSpPr>
            <a:spLocks noGrp="1" noChangeArrowheads="1"/>
          </p:cNvSpPr>
          <p:nvPr>
            <p:ph type="title"/>
          </p:nvPr>
        </p:nvSpPr>
        <p:spPr/>
        <p:txBody>
          <a:bodyPr/>
          <a:lstStyle/>
          <a:p>
            <a:pPr eaLnBrk="1" hangingPunct="1"/>
            <a:r>
              <a:rPr lang="en-US" altLang="en-US" smtClean="0"/>
              <a:t>Projects</a:t>
            </a:r>
          </a:p>
        </p:txBody>
      </p:sp>
      <p:sp>
        <p:nvSpPr>
          <p:cNvPr id="8196" name="Rectangle 3"/>
          <p:cNvSpPr>
            <a:spLocks noGrp="1" noChangeArrowheads="1"/>
          </p:cNvSpPr>
          <p:nvPr>
            <p:ph type="body" idx="1"/>
          </p:nvPr>
        </p:nvSpPr>
        <p:spPr/>
        <p:txBody>
          <a:bodyPr/>
          <a:lstStyle/>
          <a:p>
            <a:pPr eaLnBrk="1" hangingPunct="1"/>
            <a:r>
              <a:rPr lang="en-US" altLang="en-US" sz="2600" dirty="0" smtClean="0"/>
              <a:t>Teams </a:t>
            </a:r>
            <a:r>
              <a:rPr lang="en-US" altLang="en-US" sz="2600" dirty="0" smtClean="0"/>
              <a:t>must inform us of their choice of project by </a:t>
            </a:r>
            <a:r>
              <a:rPr lang="en-US" altLang="en-US" sz="2600" dirty="0" smtClean="0"/>
              <a:t>25</a:t>
            </a:r>
            <a:r>
              <a:rPr lang="en-US" altLang="en-US" sz="2600" baseline="30000" dirty="0" smtClean="0"/>
              <a:t>th </a:t>
            </a:r>
            <a:r>
              <a:rPr lang="en-US" altLang="en-US" sz="2600" dirty="0" smtClean="0"/>
              <a:t>September </a:t>
            </a:r>
            <a:r>
              <a:rPr lang="en-US" altLang="en-US" sz="2600" dirty="0" smtClean="0"/>
              <a:t>2014</a:t>
            </a:r>
            <a:endParaRPr lang="en-US" altLang="en-US" sz="2600" dirty="0" smtClean="0"/>
          </a:p>
          <a:p>
            <a:pPr lvl="1" eaLnBrk="1" hangingPunct="1"/>
            <a:r>
              <a:rPr lang="en-US" altLang="en-US" sz="2200" dirty="0" smtClean="0"/>
              <a:t>The later you start, the less time you will have to work on the project</a:t>
            </a:r>
          </a:p>
        </p:txBody>
      </p:sp>
      <p:sp>
        <p:nvSpPr>
          <p:cNvPr id="6" name="Date Placeholder 5"/>
          <p:cNvSpPr>
            <a:spLocks noGrp="1"/>
          </p:cNvSpPr>
          <p:nvPr>
            <p:ph type="dt" sz="quarter" idx="10"/>
          </p:nvPr>
        </p:nvSpPr>
        <p:spPr/>
        <p:txBody>
          <a:bodyPr/>
          <a:lstStyle/>
          <a:p>
            <a:pPr>
              <a:defRPr/>
            </a:pPr>
            <a:r>
              <a:rPr lang="en-US" altLang="en-US" smtClean="0"/>
              <a:t>9 Sep 2014</a:t>
            </a:r>
            <a:endParaRPr lang="en-US" altLang="en-US"/>
          </a:p>
        </p:txBody>
      </p:sp>
      <p:sp>
        <p:nvSpPr>
          <p:cNvPr id="7" name="Slide Number Placeholder 6"/>
          <p:cNvSpPr>
            <a:spLocks noGrp="1"/>
          </p:cNvSpPr>
          <p:nvPr>
            <p:ph type="sldNum" sz="quarter" idx="12"/>
          </p:nvPr>
        </p:nvSpPr>
        <p:spPr/>
        <p:txBody>
          <a:bodyPr/>
          <a:lstStyle/>
          <a:p>
            <a:pPr>
              <a:defRPr/>
            </a:pPr>
            <a:fld id="{88BF5804-448D-445D-A8E7-CAC5D1DBB07B}" type="slidenum">
              <a:rPr lang="en-US" altLang="en-US"/>
              <a:pPr>
                <a:defRPr/>
              </a:pPr>
              <a:t>6</a:t>
            </a:fld>
            <a:endParaRPr lang="en-US" altLang="en-US"/>
          </a:p>
        </p:txBody>
      </p:sp>
    </p:spTree>
    <p:extLst>
      <p:ext uri="{BB962C8B-B14F-4D97-AF65-F5344CB8AC3E}">
        <p14:creationId xmlns:p14="http://schemas.microsoft.com/office/powerpoint/2010/main" val="62128359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4492"/>
            <a:ext cx="8229600" cy="1143000"/>
          </a:xfrm>
        </p:spPr>
        <p:txBody>
          <a:bodyPr/>
          <a:lstStyle/>
          <a:p>
            <a:r>
              <a:rPr lang="en-US" dirty="0" smtClean="0"/>
              <a:t>Quality of projects</a:t>
            </a:r>
            <a:endParaRPr lang="en-US" dirty="0"/>
          </a:p>
        </p:txBody>
      </p:sp>
      <p:sp>
        <p:nvSpPr>
          <p:cNvPr id="3" name="Content Placeholder 2"/>
          <p:cNvSpPr>
            <a:spLocks noGrp="1"/>
          </p:cNvSpPr>
          <p:nvPr>
            <p:ph idx="1"/>
          </p:nvPr>
        </p:nvSpPr>
        <p:spPr>
          <a:xfrm>
            <a:off x="457200" y="1451430"/>
            <a:ext cx="8229600" cy="4674734"/>
          </a:xfrm>
        </p:spPr>
        <p:txBody>
          <a:bodyPr>
            <a:normAutofit fontScale="92500" lnSpcReduction="10000"/>
          </a:bodyPr>
          <a:lstStyle/>
          <a:p>
            <a:r>
              <a:rPr lang="en-US" dirty="0" smtClean="0"/>
              <a:t>Project must include aspects of signal analysis and machine learning</a:t>
            </a:r>
          </a:p>
          <a:p>
            <a:pPr lvl="1"/>
            <a:r>
              <a:rPr lang="en-US" dirty="0" smtClean="0"/>
              <a:t>Prediction, classification or compression of signals</a:t>
            </a:r>
          </a:p>
          <a:p>
            <a:pPr lvl="1"/>
            <a:r>
              <a:rPr lang="en-US" dirty="0" smtClean="0"/>
              <a:t>Using machine learning techniques</a:t>
            </a:r>
          </a:p>
          <a:p>
            <a:pPr lvl="4"/>
            <a:endParaRPr lang="en-US" dirty="0" smtClean="0"/>
          </a:p>
          <a:p>
            <a:r>
              <a:rPr lang="en-US" dirty="0" smtClean="0"/>
              <a:t>Several projects from previous years have led to publications</a:t>
            </a:r>
          </a:p>
          <a:p>
            <a:pPr lvl="1"/>
            <a:r>
              <a:rPr lang="en-US" dirty="0" smtClean="0"/>
              <a:t>Conference and journal papers</a:t>
            </a:r>
          </a:p>
          <a:p>
            <a:pPr lvl="1"/>
            <a:r>
              <a:rPr lang="en-US" dirty="0" smtClean="0"/>
              <a:t>Best paper awards</a:t>
            </a:r>
          </a:p>
          <a:p>
            <a:pPr lvl="1"/>
            <a:r>
              <a:rPr lang="en-US" dirty="0" smtClean="0"/>
              <a:t>Doctoral and Masters’ dissertations</a:t>
            </a:r>
            <a:endParaRPr lang="en-US" dirty="0"/>
          </a:p>
        </p:txBody>
      </p:sp>
      <p:sp>
        <p:nvSpPr>
          <p:cNvPr id="4" name="Date Placeholder 3"/>
          <p:cNvSpPr>
            <a:spLocks noGrp="1"/>
          </p:cNvSpPr>
          <p:nvPr>
            <p:ph type="dt" sz="half" idx="10"/>
          </p:nvPr>
        </p:nvSpPr>
        <p:spPr/>
        <p:txBody>
          <a:bodyPr/>
          <a:lstStyle/>
          <a:p>
            <a:pPr>
              <a:defRPr/>
            </a:pPr>
            <a:r>
              <a:rPr lang="en-US" altLang="en-US" smtClean="0"/>
              <a:t>9 Sep 2014</a:t>
            </a:r>
            <a:endParaRPr lang="en-US" altLang="en-US"/>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pPr>
              <a:defRPr/>
            </a:pPr>
            <a:fld id="{3918B09C-3790-4647-99F2-BB32E1B376FC}" type="slidenum">
              <a:rPr lang="en-US" altLang="en-US" smtClean="0"/>
              <a:pPr>
                <a:defRPr/>
              </a:pPr>
              <a:t>7</a:t>
            </a:fld>
            <a:endParaRPr lang="en-US" altLang="en-US"/>
          </a:p>
        </p:txBody>
      </p:sp>
    </p:spTree>
    <p:extLst>
      <p:ext uri="{BB962C8B-B14F-4D97-AF65-F5344CB8AC3E}">
        <p14:creationId xmlns:p14="http://schemas.microsoft.com/office/powerpoint/2010/main" val="54837408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Projects from past years: 2013</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Automotive vision localization</a:t>
            </a:r>
          </a:p>
          <a:p>
            <a:r>
              <a:rPr lang="en-US" dirty="0" smtClean="0"/>
              <a:t>Lyric recognition</a:t>
            </a:r>
          </a:p>
          <a:p>
            <a:r>
              <a:rPr lang="en-US" dirty="0" smtClean="0"/>
              <a:t>Imaging without a camera</a:t>
            </a:r>
          </a:p>
          <a:p>
            <a:r>
              <a:rPr lang="en-US" dirty="0" smtClean="0"/>
              <a:t>Handwriting recognition with a Kinect</a:t>
            </a:r>
          </a:p>
          <a:p>
            <a:r>
              <a:rPr lang="en-US" dirty="0" smtClean="0"/>
              <a:t>Gender classification of frontal facial images</a:t>
            </a:r>
          </a:p>
          <a:p>
            <a:r>
              <a:rPr lang="en-US" dirty="0" smtClean="0"/>
              <a:t>Deep neural networks for speech recognition</a:t>
            </a:r>
          </a:p>
          <a:p>
            <a:r>
              <a:rPr lang="en-US" dirty="0" smtClean="0"/>
              <a:t>Predicting mortality in the ICU</a:t>
            </a:r>
          </a:p>
          <a:p>
            <a:r>
              <a:rPr lang="en-US" dirty="0" smtClean="0"/>
              <a:t>Human action tagging</a:t>
            </a:r>
          </a:p>
          <a:p>
            <a:r>
              <a:rPr lang="en-US" dirty="0" smtClean="0"/>
              <a:t>Art Genre classification</a:t>
            </a:r>
          </a:p>
          <a:p>
            <a:r>
              <a:rPr lang="en-US" dirty="0" smtClean="0"/>
              <a:t>Soccer tracking</a:t>
            </a:r>
          </a:p>
          <a:p>
            <a:r>
              <a:rPr lang="en-US" dirty="0" smtClean="0"/>
              <a:t>Image manipulation using patch transforms</a:t>
            </a:r>
          </a:p>
          <a:p>
            <a:r>
              <a:rPr lang="en-US" dirty="0" smtClean="0"/>
              <a:t>Audio classification</a:t>
            </a:r>
          </a:p>
          <a:p>
            <a:r>
              <a:rPr lang="en-US" dirty="0" smtClean="0"/>
              <a:t>Foreground detection using adaptive mixture models</a:t>
            </a:r>
            <a:endParaRPr lang="en-US" dirty="0"/>
          </a:p>
        </p:txBody>
      </p:sp>
      <p:sp>
        <p:nvSpPr>
          <p:cNvPr id="4" name="Date Placeholder 3"/>
          <p:cNvSpPr>
            <a:spLocks noGrp="1"/>
          </p:cNvSpPr>
          <p:nvPr>
            <p:ph type="dt" sz="half" idx="10"/>
          </p:nvPr>
        </p:nvSpPr>
        <p:spPr/>
        <p:txBody>
          <a:bodyPr/>
          <a:lstStyle/>
          <a:p>
            <a:pPr>
              <a:defRPr/>
            </a:pPr>
            <a:r>
              <a:rPr lang="en-US" altLang="en-US" smtClean="0"/>
              <a:t>9 Sep 2014</a:t>
            </a:r>
            <a:endParaRPr lang="en-US" altLang="en-US"/>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pPr>
              <a:defRPr/>
            </a:pPr>
            <a:fld id="{3918B09C-3790-4647-99F2-BB32E1B376FC}" type="slidenum">
              <a:rPr lang="en-US" altLang="en-US" smtClean="0"/>
              <a:pPr>
                <a:defRPr/>
              </a:pPr>
              <a:t>8</a:t>
            </a:fld>
            <a:endParaRPr lang="en-US" altLang="en-US"/>
          </a:p>
        </p:txBody>
      </p:sp>
    </p:spTree>
    <p:extLst>
      <p:ext uri="{BB962C8B-B14F-4D97-AF65-F5344CB8AC3E}">
        <p14:creationId xmlns:p14="http://schemas.microsoft.com/office/powerpoint/2010/main" val="11320921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hangingPunct="1"/>
            <a:r>
              <a:rPr lang="en-US" altLang="en-US" dirty="0" smtClean="0"/>
              <a:t>Projects from previous years: 2012</a:t>
            </a:r>
          </a:p>
        </p:txBody>
      </p:sp>
      <p:sp>
        <p:nvSpPr>
          <p:cNvPr id="3" name="Content Placeholder 2"/>
          <p:cNvSpPr>
            <a:spLocks noGrp="1"/>
          </p:cNvSpPr>
          <p:nvPr>
            <p:ph idx="1"/>
          </p:nvPr>
        </p:nvSpPr>
        <p:spPr>
          <a:xfrm>
            <a:off x="500742" y="1208316"/>
            <a:ext cx="8229600" cy="5221514"/>
          </a:xfrm>
        </p:spPr>
        <p:txBody>
          <a:bodyPr>
            <a:normAutofit fontScale="62500" lnSpcReduction="20000"/>
          </a:bodyPr>
          <a:lstStyle/>
          <a:p>
            <a:pPr eaLnBrk="1" hangingPunct="1">
              <a:defRPr/>
            </a:pPr>
            <a:r>
              <a:rPr lang="en-US" dirty="0" smtClean="0"/>
              <a:t>Skin surface input interfaces</a:t>
            </a:r>
          </a:p>
          <a:p>
            <a:pPr lvl="1">
              <a:defRPr/>
            </a:pPr>
            <a:r>
              <a:rPr lang="en-US" dirty="0" smtClean="0"/>
              <a:t>Chris Harrison</a:t>
            </a:r>
          </a:p>
          <a:p>
            <a:pPr eaLnBrk="1" hangingPunct="1">
              <a:defRPr/>
            </a:pPr>
            <a:r>
              <a:rPr lang="en-US" dirty="0" smtClean="0"/>
              <a:t>Visual feedback for needle steering system</a:t>
            </a:r>
            <a:endParaRPr lang="en-US" dirty="0"/>
          </a:p>
          <a:p>
            <a:pPr eaLnBrk="1" hangingPunct="1">
              <a:defRPr/>
            </a:pPr>
            <a:r>
              <a:rPr lang="en-US" dirty="0" smtClean="0"/>
              <a:t>Clothing recognition and search</a:t>
            </a:r>
          </a:p>
          <a:p>
            <a:pPr eaLnBrk="1" hangingPunct="1">
              <a:defRPr/>
            </a:pPr>
            <a:r>
              <a:rPr lang="en-US" dirty="0" smtClean="0"/>
              <a:t>Time of flight countertop</a:t>
            </a:r>
          </a:p>
          <a:p>
            <a:pPr lvl="1">
              <a:defRPr/>
            </a:pPr>
            <a:r>
              <a:rPr lang="en-US" dirty="0" smtClean="0"/>
              <a:t>Chris Harrison</a:t>
            </a:r>
          </a:p>
          <a:p>
            <a:pPr>
              <a:defRPr/>
            </a:pPr>
            <a:r>
              <a:rPr lang="en-US" dirty="0" smtClean="0"/>
              <a:t>Non-intrusive load monitoring using an EMF sensor</a:t>
            </a:r>
          </a:p>
          <a:p>
            <a:pPr lvl="1">
              <a:defRPr/>
            </a:pPr>
            <a:r>
              <a:rPr lang="en-US" dirty="0" smtClean="0"/>
              <a:t>Mario </a:t>
            </a:r>
            <a:r>
              <a:rPr lang="en-US" dirty="0" err="1" smtClean="0"/>
              <a:t>Berges</a:t>
            </a:r>
            <a:endParaRPr lang="en-US" dirty="0" smtClean="0"/>
          </a:p>
          <a:p>
            <a:pPr>
              <a:defRPr/>
            </a:pPr>
            <a:r>
              <a:rPr lang="en-US" dirty="0" smtClean="0"/>
              <a:t>Blind sidewalk detection</a:t>
            </a:r>
          </a:p>
          <a:p>
            <a:pPr>
              <a:defRPr/>
            </a:pPr>
            <a:r>
              <a:rPr lang="en-US" dirty="0" smtClean="0"/>
              <a:t>Detecting abnormal ECG rhythms</a:t>
            </a:r>
          </a:p>
          <a:p>
            <a:pPr>
              <a:defRPr/>
            </a:pPr>
            <a:r>
              <a:rPr lang="en-US" dirty="0" smtClean="0"/>
              <a:t>Shot boundary detection (in video)</a:t>
            </a:r>
          </a:p>
          <a:p>
            <a:pPr>
              <a:defRPr/>
            </a:pPr>
            <a:r>
              <a:rPr lang="en-US" dirty="0" smtClean="0"/>
              <a:t>Stacked </a:t>
            </a:r>
            <a:r>
              <a:rPr lang="en-US" dirty="0" err="1" smtClean="0"/>
              <a:t>autoencoders</a:t>
            </a:r>
            <a:r>
              <a:rPr lang="en-US" dirty="0" smtClean="0"/>
              <a:t> for audio reconstruction</a:t>
            </a:r>
          </a:p>
          <a:p>
            <a:pPr lvl="1">
              <a:defRPr/>
            </a:pPr>
            <a:r>
              <a:rPr lang="en-US" dirty="0" smtClean="0"/>
              <a:t>Rita Singh</a:t>
            </a:r>
          </a:p>
          <a:p>
            <a:pPr>
              <a:defRPr/>
            </a:pPr>
            <a:r>
              <a:rPr lang="en-US" dirty="0" smtClean="0"/>
              <a:t>Change detection using SVD for ultrasonic pipe monitoring</a:t>
            </a:r>
          </a:p>
          <a:p>
            <a:pPr>
              <a:defRPr/>
            </a:pPr>
            <a:r>
              <a:rPr lang="en-US" dirty="0" smtClean="0"/>
              <a:t>Detecting Bonobo vocalizations</a:t>
            </a:r>
          </a:p>
          <a:p>
            <a:pPr lvl="1">
              <a:defRPr/>
            </a:pPr>
            <a:r>
              <a:rPr lang="en-US" dirty="0" smtClean="0"/>
              <a:t>Alan Black</a:t>
            </a:r>
          </a:p>
          <a:p>
            <a:pPr>
              <a:defRPr/>
            </a:pPr>
            <a:r>
              <a:rPr lang="en-US" dirty="0" smtClean="0"/>
              <a:t>Kinect gesture recognition for musical control</a:t>
            </a:r>
          </a:p>
        </p:txBody>
      </p:sp>
      <p:sp>
        <p:nvSpPr>
          <p:cNvPr id="4" name="Footer Placeholder 3"/>
          <p:cNvSpPr>
            <a:spLocks noGrp="1"/>
          </p:cNvSpPr>
          <p:nvPr>
            <p:ph type="ftr" sz="quarter" idx="11"/>
          </p:nvPr>
        </p:nvSpPr>
        <p:spPr/>
        <p:txBody>
          <a:bodyPr/>
          <a:lstStyle/>
          <a:p>
            <a:pPr>
              <a:defRPr/>
            </a:pPr>
            <a:r>
              <a:rPr lang="en-US" altLang="en-US"/>
              <a:t>11755/18979</a:t>
            </a:r>
          </a:p>
        </p:txBody>
      </p:sp>
      <p:sp>
        <p:nvSpPr>
          <p:cNvPr id="5" name="Date Placeholder 4"/>
          <p:cNvSpPr>
            <a:spLocks noGrp="1"/>
          </p:cNvSpPr>
          <p:nvPr>
            <p:ph type="dt" sz="quarter" idx="10"/>
          </p:nvPr>
        </p:nvSpPr>
        <p:spPr/>
        <p:txBody>
          <a:bodyPr/>
          <a:lstStyle/>
          <a:p>
            <a:pPr>
              <a:defRPr/>
            </a:pPr>
            <a:r>
              <a:rPr lang="en-US" altLang="en-US" smtClean="0"/>
              <a:t>9 Sep 2014</a:t>
            </a:r>
            <a:endParaRPr lang="en-US" altLang="en-US"/>
          </a:p>
        </p:txBody>
      </p:sp>
      <p:sp>
        <p:nvSpPr>
          <p:cNvPr id="6" name="Slide Number Placeholder 5"/>
          <p:cNvSpPr>
            <a:spLocks noGrp="1"/>
          </p:cNvSpPr>
          <p:nvPr>
            <p:ph type="sldNum" sz="quarter" idx="12"/>
          </p:nvPr>
        </p:nvSpPr>
        <p:spPr/>
        <p:txBody>
          <a:bodyPr/>
          <a:lstStyle/>
          <a:p>
            <a:pPr>
              <a:defRPr/>
            </a:pPr>
            <a:fld id="{E02B588E-0983-4883-A25F-4E251D13EEE4}" type="slidenum">
              <a:rPr lang="en-US" altLang="en-US"/>
              <a:pPr>
                <a:defRPr/>
              </a:pPr>
              <a:t>9</a:t>
            </a:fld>
            <a:endParaRPr lang="en-US" altLang="en-US"/>
          </a:p>
        </p:txBody>
      </p:sp>
    </p:spTree>
    <p:extLst>
      <p:ext uri="{BB962C8B-B14F-4D97-AF65-F5344CB8AC3E}">
        <p14:creationId xmlns:p14="http://schemas.microsoft.com/office/powerpoint/2010/main" val="352307035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18541</TotalTime>
  <Words>2098</Words>
  <Application>Microsoft Office PowerPoint</Application>
  <PresentationFormat>On-screen Show (4:3)</PresentationFormat>
  <Paragraphs>407</Paragraphs>
  <Slides>42</Slides>
  <Notes>8</Notes>
  <HiddenSlides>0</HiddenSlides>
  <MMClips>3</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Office Theme</vt:lpstr>
      <vt:lpstr>Machine Learning for Signal Processing Project Ideas</vt:lpstr>
      <vt:lpstr>Administrivia</vt:lpstr>
      <vt:lpstr>Administrivia</vt:lpstr>
      <vt:lpstr>Course Projects</vt:lpstr>
      <vt:lpstr>Course Projects</vt:lpstr>
      <vt:lpstr>Projects</vt:lpstr>
      <vt:lpstr>Quality of projects</vt:lpstr>
      <vt:lpstr>Projects from past years: 2013</vt:lpstr>
      <vt:lpstr>Projects from previous years: 2012</vt:lpstr>
      <vt:lpstr>Projects from previous years: 2011</vt:lpstr>
      <vt:lpstr>Project Complexity</vt:lpstr>
      <vt:lpstr>Incomplete Projects</vt:lpstr>
      <vt:lpstr>Projects..</vt:lpstr>
      <vt:lpstr>From Griffin Romigh..</vt:lpstr>
      <vt:lpstr>Alan Black: Potential Projects</vt:lpstr>
      <vt:lpstr>Alan Black: Parametric Synthesis</vt:lpstr>
      <vt:lpstr>Alan Black: TTS without Text</vt:lpstr>
      <vt:lpstr>Alan Black: UPMC “APT” Projects</vt:lpstr>
      <vt:lpstr>Gary’s Work</vt:lpstr>
      <vt:lpstr>Suggested theme : health</vt:lpstr>
      <vt:lpstr>Problems</vt:lpstr>
      <vt:lpstr>User Guided Sound Processing: A fun demo from Paris Smaragdis</vt:lpstr>
      <vt:lpstr>Talk-Along Karaoke</vt:lpstr>
      <vt:lpstr>Plagiarism Detection</vt:lpstr>
      <vt:lpstr>The Doppler Effect</vt:lpstr>
      <vt:lpstr>The Doppler Effect</vt:lpstr>
      <vt:lpstr>Problem</vt:lpstr>
      <vt:lpstr>Pitch Tracking</vt:lpstr>
      <vt:lpstr>New Doppler Problem</vt:lpstr>
      <vt:lpstr>Assigning Semantic tags to multimedia data</vt:lpstr>
      <vt:lpstr>Object detection and Clustering</vt:lpstr>
      <vt:lpstr>Audio object detection and Clustering</vt:lpstr>
      <vt:lpstr>Geolocation</vt:lpstr>
      <vt:lpstr>Recognizing Gender of a Face</vt:lpstr>
      <vt:lpstr>Image Manipulation: Filling in</vt:lpstr>
      <vt:lpstr>Image Manipulation: Filling in</vt:lpstr>
      <vt:lpstr>Image Manipulation: Modifying images</vt:lpstr>
      <vt:lpstr>PowerPoint Presentation</vt:lpstr>
      <vt:lpstr>Applications – Subject reorganization</vt:lpstr>
      <vt:lpstr>Applications – Subject reorganization</vt:lpstr>
      <vt:lpstr>Applications – Subject reorganization</vt:lpstr>
      <vt:lpstr>You get the idea</vt:lpstr>
    </vt:vector>
  </TitlesOfParts>
  <Company>CMU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Basics</dc:title>
  <dc:creator>Bhiksha Raj</dc:creator>
  <cp:lastModifiedBy>bhiksha</cp:lastModifiedBy>
  <cp:revision>203</cp:revision>
  <cp:lastPrinted>2013-09-10T20:03:37Z</cp:lastPrinted>
  <dcterms:created xsi:type="dcterms:W3CDTF">2009-06-18T09:28:00Z</dcterms:created>
  <dcterms:modified xsi:type="dcterms:W3CDTF">2014-09-09T18:35:23Z</dcterms:modified>
</cp:coreProperties>
</file>