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42" r:id="rId1"/>
  </p:sldMasterIdLst>
  <p:notesMasterIdLst>
    <p:notesMasterId r:id="rId83"/>
  </p:notesMasterIdLst>
  <p:handoutMasterIdLst>
    <p:handoutMasterId r:id="rId84"/>
  </p:handoutMasterIdLst>
  <p:sldIdLst>
    <p:sldId id="371" r:id="rId2"/>
    <p:sldId id="377" r:id="rId3"/>
    <p:sldId id="379" r:id="rId4"/>
    <p:sldId id="378" r:id="rId5"/>
    <p:sldId id="372" r:id="rId6"/>
    <p:sldId id="407" r:id="rId7"/>
    <p:sldId id="373" r:id="rId8"/>
    <p:sldId id="374" r:id="rId9"/>
    <p:sldId id="380" r:id="rId10"/>
    <p:sldId id="381" r:id="rId11"/>
    <p:sldId id="383" r:id="rId12"/>
    <p:sldId id="384" r:id="rId13"/>
    <p:sldId id="385" r:id="rId14"/>
    <p:sldId id="386" r:id="rId15"/>
    <p:sldId id="387" r:id="rId16"/>
    <p:sldId id="388" r:id="rId17"/>
    <p:sldId id="408" r:id="rId18"/>
    <p:sldId id="389" r:id="rId19"/>
    <p:sldId id="392" r:id="rId20"/>
    <p:sldId id="394" r:id="rId21"/>
    <p:sldId id="393" r:id="rId22"/>
    <p:sldId id="395" r:id="rId23"/>
    <p:sldId id="390" r:id="rId24"/>
    <p:sldId id="396" r:id="rId25"/>
    <p:sldId id="397" r:id="rId26"/>
    <p:sldId id="398" r:id="rId27"/>
    <p:sldId id="399" r:id="rId28"/>
    <p:sldId id="409" r:id="rId29"/>
    <p:sldId id="400" r:id="rId30"/>
    <p:sldId id="401" r:id="rId31"/>
    <p:sldId id="402" r:id="rId32"/>
    <p:sldId id="403" r:id="rId33"/>
    <p:sldId id="404" r:id="rId34"/>
    <p:sldId id="405" r:id="rId35"/>
    <p:sldId id="406" r:id="rId36"/>
    <p:sldId id="412" r:id="rId37"/>
    <p:sldId id="413" r:id="rId38"/>
    <p:sldId id="414" r:id="rId39"/>
    <p:sldId id="306" r:id="rId40"/>
    <p:sldId id="391" r:id="rId41"/>
    <p:sldId id="363" r:id="rId42"/>
    <p:sldId id="364" r:id="rId43"/>
    <p:sldId id="307" r:id="rId44"/>
    <p:sldId id="365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16" r:id="rId54"/>
    <p:sldId id="317" r:id="rId55"/>
    <p:sldId id="318" r:id="rId56"/>
    <p:sldId id="319" r:id="rId57"/>
    <p:sldId id="320" r:id="rId58"/>
    <p:sldId id="321" r:id="rId59"/>
    <p:sldId id="322" r:id="rId60"/>
    <p:sldId id="323" r:id="rId61"/>
    <p:sldId id="324" r:id="rId62"/>
    <p:sldId id="325" r:id="rId63"/>
    <p:sldId id="326" r:id="rId64"/>
    <p:sldId id="327" r:id="rId65"/>
    <p:sldId id="328" r:id="rId66"/>
    <p:sldId id="329" r:id="rId67"/>
    <p:sldId id="330" r:id="rId68"/>
    <p:sldId id="331" r:id="rId69"/>
    <p:sldId id="366" r:id="rId70"/>
    <p:sldId id="332" r:id="rId71"/>
    <p:sldId id="333" r:id="rId72"/>
    <p:sldId id="334" r:id="rId73"/>
    <p:sldId id="335" r:id="rId74"/>
    <p:sldId id="368" r:id="rId75"/>
    <p:sldId id="336" r:id="rId76"/>
    <p:sldId id="337" r:id="rId77"/>
    <p:sldId id="338" r:id="rId78"/>
    <p:sldId id="339" r:id="rId79"/>
    <p:sldId id="415" r:id="rId80"/>
    <p:sldId id="345" r:id="rId81"/>
    <p:sldId id="367" r:id="rId82"/>
  </p:sldIdLst>
  <p:sldSz cx="13004800" cy="9753600"/>
  <p:notesSz cx="6858000" cy="9144000"/>
  <p:defaultTextStyle>
    <a:lvl1pPr defTabSz="1295334">
      <a:buClr>
        <a:srgbClr val="000000"/>
      </a:buClr>
      <a:defRPr sz="2400">
        <a:uFill>
          <a:solidFill/>
        </a:uFill>
        <a:latin typeface="+mn-lt"/>
        <a:ea typeface="+mn-ea"/>
        <a:cs typeface="+mn-cs"/>
        <a:sym typeface="Arial"/>
      </a:defRPr>
    </a:lvl1pPr>
    <a:lvl2pPr indent="342882" defTabSz="1295334">
      <a:buClr>
        <a:srgbClr val="000000"/>
      </a:buClr>
      <a:defRPr sz="2400">
        <a:uFill>
          <a:solidFill/>
        </a:uFill>
        <a:latin typeface="+mn-lt"/>
        <a:ea typeface="+mn-ea"/>
        <a:cs typeface="+mn-cs"/>
        <a:sym typeface="Arial"/>
      </a:defRPr>
    </a:lvl2pPr>
    <a:lvl3pPr indent="685765" defTabSz="1295334">
      <a:buClr>
        <a:srgbClr val="000000"/>
      </a:buClr>
      <a:defRPr sz="2400">
        <a:uFill>
          <a:solidFill/>
        </a:uFill>
        <a:latin typeface="+mn-lt"/>
        <a:ea typeface="+mn-ea"/>
        <a:cs typeface="+mn-cs"/>
        <a:sym typeface="Arial"/>
      </a:defRPr>
    </a:lvl3pPr>
    <a:lvl4pPr indent="1028647" defTabSz="1295334">
      <a:buClr>
        <a:srgbClr val="000000"/>
      </a:buClr>
      <a:defRPr sz="2400">
        <a:uFill>
          <a:solidFill/>
        </a:uFill>
        <a:latin typeface="+mn-lt"/>
        <a:ea typeface="+mn-ea"/>
        <a:cs typeface="+mn-cs"/>
        <a:sym typeface="Arial"/>
      </a:defRPr>
    </a:lvl4pPr>
    <a:lvl5pPr indent="1371530" defTabSz="1295334">
      <a:buClr>
        <a:srgbClr val="000000"/>
      </a:buClr>
      <a:defRPr sz="2400">
        <a:uFill>
          <a:solidFill/>
        </a:uFill>
        <a:latin typeface="+mn-lt"/>
        <a:ea typeface="+mn-ea"/>
        <a:cs typeface="+mn-cs"/>
        <a:sym typeface="Arial"/>
      </a:defRPr>
    </a:lvl5pPr>
    <a:lvl6pPr indent="1714412" defTabSz="1295334">
      <a:buClr>
        <a:srgbClr val="000000"/>
      </a:buClr>
      <a:defRPr sz="2400">
        <a:uFill>
          <a:solidFill/>
        </a:uFill>
        <a:latin typeface="+mn-lt"/>
        <a:ea typeface="+mn-ea"/>
        <a:cs typeface="+mn-cs"/>
        <a:sym typeface="Arial"/>
      </a:defRPr>
    </a:lvl6pPr>
    <a:lvl7pPr indent="2057295" defTabSz="1295334">
      <a:buClr>
        <a:srgbClr val="000000"/>
      </a:buClr>
      <a:defRPr sz="2400">
        <a:uFill>
          <a:solidFill/>
        </a:uFill>
        <a:latin typeface="+mn-lt"/>
        <a:ea typeface="+mn-ea"/>
        <a:cs typeface="+mn-cs"/>
        <a:sym typeface="Arial"/>
      </a:defRPr>
    </a:lvl7pPr>
    <a:lvl8pPr indent="2400177" defTabSz="1295334">
      <a:buClr>
        <a:srgbClr val="000000"/>
      </a:buClr>
      <a:defRPr sz="2400">
        <a:uFill>
          <a:solidFill/>
        </a:uFill>
        <a:latin typeface="+mn-lt"/>
        <a:ea typeface="+mn-ea"/>
        <a:cs typeface="+mn-cs"/>
        <a:sym typeface="Arial"/>
      </a:defRPr>
    </a:lvl8pPr>
    <a:lvl9pPr indent="2743060" defTabSz="1295334">
      <a:buClr>
        <a:srgbClr val="000000"/>
      </a:buClr>
      <a:defRPr sz="2400">
        <a:uFill>
          <a:solidFill/>
        </a:uFill>
        <a:latin typeface="+mn-lt"/>
        <a:ea typeface="+mn-ea"/>
        <a:cs typeface="+mn-cs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Untitled Section" id="{CD314FBF-56FF-084B-A4FF-82B53E51E4F4}">
          <p14:sldIdLst>
            <p14:sldId id="371"/>
            <p14:sldId id="377"/>
            <p14:sldId id="379"/>
            <p14:sldId id="378"/>
            <p14:sldId id="372"/>
            <p14:sldId id="407"/>
            <p14:sldId id="373"/>
            <p14:sldId id="374"/>
            <p14:sldId id="380"/>
            <p14:sldId id="381"/>
            <p14:sldId id="383"/>
            <p14:sldId id="384"/>
            <p14:sldId id="385"/>
            <p14:sldId id="386"/>
            <p14:sldId id="387"/>
            <p14:sldId id="388"/>
            <p14:sldId id="408"/>
            <p14:sldId id="389"/>
            <p14:sldId id="392"/>
            <p14:sldId id="394"/>
            <p14:sldId id="393"/>
            <p14:sldId id="395"/>
            <p14:sldId id="390"/>
            <p14:sldId id="396"/>
            <p14:sldId id="397"/>
            <p14:sldId id="398"/>
            <p14:sldId id="399"/>
            <p14:sldId id="409"/>
            <p14:sldId id="400"/>
            <p14:sldId id="401"/>
            <p14:sldId id="402"/>
            <p14:sldId id="403"/>
            <p14:sldId id="404"/>
            <p14:sldId id="405"/>
            <p14:sldId id="406"/>
            <p14:sldId id="412"/>
            <p14:sldId id="413"/>
            <p14:sldId id="414"/>
            <p14:sldId id="306"/>
            <p14:sldId id="391"/>
            <p14:sldId id="363"/>
            <p14:sldId id="364"/>
            <p14:sldId id="307"/>
            <p14:sldId id="365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  <p14:sldId id="327"/>
            <p14:sldId id="328"/>
            <p14:sldId id="329"/>
            <p14:sldId id="330"/>
            <p14:sldId id="331"/>
            <p14:sldId id="366"/>
            <p14:sldId id="332"/>
            <p14:sldId id="333"/>
            <p14:sldId id="334"/>
            <p14:sldId id="335"/>
            <p14:sldId id="368"/>
            <p14:sldId id="336"/>
            <p14:sldId id="337"/>
            <p14:sldId id="338"/>
            <p14:sldId id="339"/>
            <p14:sldId id="415"/>
            <p14:sldId id="345"/>
            <p14:sldId id="36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4FAFA"/>
          </a:solidFill>
        </a:fill>
      </a:tcStyle>
    </a:wholeTbl>
    <a:band2H>
      <a:tcTxStyle/>
      <a:tcStyle>
        <a:tcBdr/>
        <a:fill>
          <a:solidFill>
            <a:srgbClr val="FAFDF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381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6E6E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6E6E9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6E6E9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 autoAdjust="0"/>
    <p:restoredTop sz="94698" autoAdjust="0"/>
  </p:normalViewPr>
  <p:slideViewPr>
    <p:cSldViewPr snapToGrid="0" snapToObjects="1">
      <p:cViewPr varScale="1">
        <p:scale>
          <a:sx n="81" d="100"/>
          <a:sy n="81" d="100"/>
        </p:scale>
        <p:origin x="-1456" y="-112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notesMaster" Target="notesMasters/notesMaster1.xml"/><Relationship Id="rId84" Type="http://schemas.openxmlformats.org/officeDocument/2006/relationships/handoutMaster" Target="handoutMasters/handoutMaster1.xml"/><Relationship Id="rId85" Type="http://schemas.openxmlformats.org/officeDocument/2006/relationships/printerSettings" Target="printerSettings/printerSettings1.bin"/><Relationship Id="rId86" Type="http://schemas.openxmlformats.org/officeDocument/2006/relationships/presProps" Target="presProps.xml"/><Relationship Id="rId87" Type="http://schemas.openxmlformats.org/officeDocument/2006/relationships/viewProps" Target="viewProps.xml"/><Relationship Id="rId88" Type="http://schemas.openxmlformats.org/officeDocument/2006/relationships/theme" Target="theme/theme1.xml"/><Relationship Id="rId8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835E6D-1A96-684A-9F85-5A8C46DF5778}" type="datetimeFigureOut">
              <a:rPr lang="en-US" smtClean="0"/>
              <a:t>11/25/14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7FA405-BE36-1C4D-B1D6-1D2E81F9C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1006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0347711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defTabSz="1295334">
      <a:spcBef>
        <a:spcPts val="600"/>
      </a:spcBef>
      <a:defRPr sz="1600">
        <a:uFill>
          <a:solidFill/>
        </a:uFill>
        <a:latin typeface="+mn-lt"/>
        <a:ea typeface="+mn-ea"/>
        <a:cs typeface="+mn-cs"/>
        <a:sym typeface="Arial"/>
      </a:defRPr>
    </a:lvl1pPr>
    <a:lvl2pPr indent="228589" defTabSz="1295334">
      <a:spcBef>
        <a:spcPts val="600"/>
      </a:spcBef>
      <a:defRPr sz="1600">
        <a:uFill>
          <a:solidFill/>
        </a:uFill>
        <a:latin typeface="+mn-lt"/>
        <a:ea typeface="+mn-ea"/>
        <a:cs typeface="+mn-cs"/>
        <a:sym typeface="Arial"/>
      </a:defRPr>
    </a:lvl2pPr>
    <a:lvl3pPr indent="457176" defTabSz="1295334">
      <a:spcBef>
        <a:spcPts val="600"/>
      </a:spcBef>
      <a:defRPr sz="1600">
        <a:uFill>
          <a:solidFill/>
        </a:uFill>
        <a:latin typeface="+mn-lt"/>
        <a:ea typeface="+mn-ea"/>
        <a:cs typeface="+mn-cs"/>
        <a:sym typeface="Arial"/>
      </a:defRPr>
    </a:lvl3pPr>
    <a:lvl4pPr indent="685765" defTabSz="1295334">
      <a:spcBef>
        <a:spcPts val="600"/>
      </a:spcBef>
      <a:defRPr sz="1600">
        <a:uFill>
          <a:solidFill/>
        </a:uFill>
        <a:latin typeface="+mn-lt"/>
        <a:ea typeface="+mn-ea"/>
        <a:cs typeface="+mn-cs"/>
        <a:sym typeface="Arial"/>
      </a:defRPr>
    </a:lvl4pPr>
    <a:lvl5pPr indent="914354" defTabSz="1295334">
      <a:spcBef>
        <a:spcPts val="600"/>
      </a:spcBef>
      <a:defRPr sz="1600">
        <a:uFill>
          <a:solidFill/>
        </a:uFill>
        <a:latin typeface="+mn-lt"/>
        <a:ea typeface="+mn-ea"/>
        <a:cs typeface="+mn-cs"/>
        <a:sym typeface="Arial"/>
      </a:defRPr>
    </a:lvl5pPr>
    <a:lvl6pPr indent="1142941" defTabSz="1295334">
      <a:spcBef>
        <a:spcPts val="600"/>
      </a:spcBef>
      <a:defRPr sz="1600">
        <a:uFill>
          <a:solidFill/>
        </a:uFill>
        <a:latin typeface="+mn-lt"/>
        <a:ea typeface="+mn-ea"/>
        <a:cs typeface="+mn-cs"/>
        <a:sym typeface="Arial"/>
      </a:defRPr>
    </a:lvl6pPr>
    <a:lvl7pPr indent="1371530" defTabSz="1295334">
      <a:spcBef>
        <a:spcPts val="600"/>
      </a:spcBef>
      <a:defRPr sz="1600">
        <a:uFill>
          <a:solidFill/>
        </a:uFill>
        <a:latin typeface="+mn-lt"/>
        <a:ea typeface="+mn-ea"/>
        <a:cs typeface="+mn-cs"/>
        <a:sym typeface="Arial"/>
      </a:defRPr>
    </a:lvl7pPr>
    <a:lvl8pPr indent="1600119" defTabSz="1295334">
      <a:spcBef>
        <a:spcPts val="600"/>
      </a:spcBef>
      <a:defRPr sz="1600">
        <a:uFill>
          <a:solidFill/>
        </a:uFill>
        <a:latin typeface="+mn-lt"/>
        <a:ea typeface="+mn-ea"/>
        <a:cs typeface="+mn-cs"/>
        <a:sym typeface="Arial"/>
      </a:defRPr>
    </a:lvl8pPr>
    <a:lvl9pPr indent="1828706" defTabSz="1295334">
      <a:spcBef>
        <a:spcPts val="600"/>
      </a:spcBef>
      <a:defRPr sz="1600">
        <a:uFill>
          <a:solidFill/>
        </a:uFill>
        <a:latin typeface="+mn-lt"/>
        <a:ea typeface="+mn-ea"/>
        <a:cs typeface="+mn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your ML S</a:t>
            </a:r>
            <a:r>
              <a:rPr lang="en-US" dirty="0" smtClean="0"/>
              <a:t>wiss</a:t>
            </a:r>
            <a:r>
              <a:rPr lang="en-US" baseline="0" dirty="0" smtClean="0"/>
              <a:t> army knife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381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Factor relating GPS measurements</a:t>
            </a:r>
            <a:r>
              <a:rPr lang="en-US" baseline="0" dirty="0" smtClean="0"/>
              <a:t> to Pose. Really simply. Likelihood with Gaussian noise model. GTSAM provides this for free with a special factor template class.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525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fact, you just specify how</a:t>
            </a:r>
            <a:r>
              <a:rPr lang="en-US" baseline="0" dirty="0" smtClean="0"/>
              <a:t> you think about error.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056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Then you need a bunch of derivatives to</a:t>
            </a:r>
            <a:r>
              <a:rPr lang="en-US" baseline="0" dirty="0" smtClean="0"/>
              <a:t> specify how error changes with respect to the other variables. Nice thing about factor graphs. You just ignore anything that isn’t relevant to a specific factor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6064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e.g. look at … no difference, so these are zero’s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610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GPS X coordinate</a:t>
            </a:r>
            <a:r>
              <a:rPr lang="en-US" baseline="0" dirty="0" smtClean="0"/>
              <a:t> has no bearing on Y coordinate and vice versa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8585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remaining derivatives</a:t>
            </a:r>
            <a:r>
              <a:rPr lang="en-US" baseline="0" dirty="0" smtClean="0"/>
              <a:t> are simply 1-to-1. This means that a 1 meter shift in my state estimation will change my error by 1 meter. simple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8295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Lastly, we just</a:t>
            </a:r>
            <a:r>
              <a:rPr lang="en-US" baseline="0" dirty="0" smtClean="0"/>
              <a:t> select our covariance. i.e. what does 1 standard deviation look like in terms of GPS measurements? Of course some broken assumptions, Gaussian, symmetric in X and Y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9879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nice, I only need to ‘think’</a:t>
            </a:r>
            <a:r>
              <a:rPr lang="en-US" baseline="0" dirty="0" smtClean="0"/>
              <a:t> locally…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2274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Clouds, buildings,</a:t>
            </a:r>
            <a:r>
              <a:rPr lang="en-US" baseline="0" dirty="0" smtClean="0"/>
              <a:t> reflections, setting and rising satellites. Need to constrain that this isn’t a way vehicles can move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6573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Show why damping is</a:t>
            </a:r>
            <a:r>
              <a:rPr lang="en-US" baseline="0" dirty="0" smtClean="0"/>
              <a:t>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397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marginals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1218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Graph so far, add some simplification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3540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marginals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121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 not read it backwards?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5093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Demonstrate the equivalence, don’t get confused.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757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we need in terms of our state. 2D</a:t>
            </a:r>
            <a:r>
              <a:rPr lang="en-US" baseline="0" dirty="0" smtClean="0"/>
              <a:t>. So just x, y, and angle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6261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our problem at</a:t>
            </a:r>
            <a:r>
              <a:rPr lang="en-US" baseline="0" dirty="0" smtClean="0"/>
              <a:t> hand isn’t really SLAM but rather a straight localization problem. However, the graphs are VERY similar…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140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Getting into the detail of the sensor/measurement</a:t>
            </a:r>
            <a:r>
              <a:rPr lang="en-US" baseline="0" dirty="0" smtClean="0"/>
              <a:t> data that we actually have.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301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build</a:t>
            </a:r>
            <a:r>
              <a:rPr lang="en-US" baseline="0" dirty="0" smtClean="0"/>
              <a:t> up the model. Starting with the simplest factors – the GPS measurements. Don’t constrain pose. Don’t consider how cars move. No Gyro, no </a:t>
            </a:r>
            <a:r>
              <a:rPr lang="en-US" baseline="0" dirty="0" err="1" smtClean="0"/>
              <a:t>Odometry</a:t>
            </a:r>
            <a:r>
              <a:rPr lang="en-US" baseline="0" dirty="0" smtClean="0"/>
              <a:t>. Can’t optimize yet, </a:t>
            </a:r>
            <a:r>
              <a:rPr lang="en-US" baseline="0" dirty="0" err="1" smtClean="0"/>
              <a:t>underconstrained</a:t>
            </a:r>
            <a:r>
              <a:rPr lang="en-US" baseline="0" dirty="0" smtClean="0"/>
              <a:t>. F for factor, G for GPS. P for Pose.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132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5360" y="3029939"/>
            <a:ext cx="11054080" cy="2090702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0720" y="5527040"/>
            <a:ext cx="9103360" cy="24925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50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0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00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51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0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51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01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02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327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480" y="390597"/>
            <a:ext cx="2926080" cy="8322169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240" y="390597"/>
            <a:ext cx="8561493" cy="8322169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62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84597"/>
            <a:ext cx="11704320" cy="1625600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+mj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+mj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charset="0"/>
              </a:defRPr>
            </a:lvl1pPr>
          </a:lstStyle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531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290" y="6267592"/>
            <a:ext cx="11054080" cy="1937173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290" y="4133993"/>
            <a:ext cx="11054080" cy="2133599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5023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637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240" y="2275841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0773" y="2275841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42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240" y="2183272"/>
            <a:ext cx="5746045" cy="90988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230" indent="0">
              <a:buNone/>
              <a:defRPr sz="2800" b="1"/>
            </a:lvl2pPr>
            <a:lvl3pPr marL="1300460" indent="0">
              <a:buNone/>
              <a:defRPr sz="2600" b="1"/>
            </a:lvl3pPr>
            <a:lvl4pPr marL="1950690" indent="0">
              <a:buNone/>
              <a:defRPr sz="2300" b="1"/>
            </a:lvl4pPr>
            <a:lvl5pPr marL="2600919" indent="0">
              <a:buNone/>
              <a:defRPr sz="2300" b="1"/>
            </a:lvl5pPr>
            <a:lvl6pPr marL="3251149" indent="0">
              <a:buNone/>
              <a:defRPr sz="2300" b="1"/>
            </a:lvl6pPr>
            <a:lvl7pPr marL="3901379" indent="0">
              <a:buNone/>
              <a:defRPr sz="2300" b="1"/>
            </a:lvl7pPr>
            <a:lvl8pPr marL="4551609" indent="0">
              <a:buNone/>
              <a:defRPr sz="2300" b="1"/>
            </a:lvl8pPr>
            <a:lvl9pPr marL="5201839" indent="0">
              <a:buNone/>
              <a:defRPr sz="23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240" y="3093155"/>
            <a:ext cx="5746045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6259" y="2183272"/>
            <a:ext cx="5748302" cy="90988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230" indent="0">
              <a:buNone/>
              <a:defRPr sz="2800" b="1"/>
            </a:lvl2pPr>
            <a:lvl3pPr marL="1300460" indent="0">
              <a:buNone/>
              <a:defRPr sz="2600" b="1"/>
            </a:lvl3pPr>
            <a:lvl4pPr marL="1950690" indent="0">
              <a:buNone/>
              <a:defRPr sz="2300" b="1"/>
            </a:lvl4pPr>
            <a:lvl5pPr marL="2600919" indent="0">
              <a:buNone/>
              <a:defRPr sz="2300" b="1"/>
            </a:lvl5pPr>
            <a:lvl6pPr marL="3251149" indent="0">
              <a:buNone/>
              <a:defRPr sz="2300" b="1"/>
            </a:lvl6pPr>
            <a:lvl7pPr marL="3901379" indent="0">
              <a:buNone/>
              <a:defRPr sz="2300" b="1"/>
            </a:lvl7pPr>
            <a:lvl8pPr marL="4551609" indent="0">
              <a:buNone/>
              <a:defRPr sz="2300" b="1"/>
            </a:lvl8pPr>
            <a:lvl9pPr marL="5201839" indent="0">
              <a:buNone/>
              <a:defRPr sz="23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6259" y="3093155"/>
            <a:ext cx="5748302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33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961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192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1" y="388338"/>
            <a:ext cx="4278490" cy="165269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516" y="388339"/>
            <a:ext cx="7270044" cy="8324427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241" y="2041032"/>
            <a:ext cx="4278490" cy="6671734"/>
          </a:xfrm>
        </p:spPr>
        <p:txBody>
          <a:bodyPr/>
          <a:lstStyle>
            <a:lvl1pPr marL="0" indent="0">
              <a:buNone/>
              <a:defRPr sz="2000"/>
            </a:lvl1pPr>
            <a:lvl2pPr marL="650230" indent="0">
              <a:buNone/>
              <a:defRPr sz="1700"/>
            </a:lvl2pPr>
            <a:lvl3pPr marL="1300460" indent="0">
              <a:buNone/>
              <a:defRPr sz="1400"/>
            </a:lvl3pPr>
            <a:lvl4pPr marL="1950690" indent="0">
              <a:buNone/>
              <a:defRPr sz="1300"/>
            </a:lvl4pPr>
            <a:lvl5pPr marL="2600919" indent="0">
              <a:buNone/>
              <a:defRPr sz="1300"/>
            </a:lvl5pPr>
            <a:lvl6pPr marL="3251149" indent="0">
              <a:buNone/>
              <a:defRPr sz="1300"/>
            </a:lvl6pPr>
            <a:lvl7pPr marL="3901379" indent="0">
              <a:buNone/>
              <a:defRPr sz="1300"/>
            </a:lvl7pPr>
            <a:lvl8pPr marL="4551609" indent="0">
              <a:buNone/>
              <a:defRPr sz="1300"/>
            </a:lvl8pPr>
            <a:lvl9pPr marL="5201839" indent="0">
              <a:buNone/>
              <a:defRPr sz="13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500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032" y="6827520"/>
            <a:ext cx="7802880" cy="806027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032" y="871502"/>
            <a:ext cx="7802880" cy="5852160"/>
          </a:xfrm>
        </p:spPr>
        <p:txBody>
          <a:bodyPr rtlCol="0">
            <a:normAutofit/>
          </a:bodyPr>
          <a:lstStyle>
            <a:lvl1pPr marL="0" indent="0">
              <a:buNone/>
              <a:defRPr sz="4600"/>
            </a:lvl1pPr>
            <a:lvl2pPr marL="650230" indent="0">
              <a:buNone/>
              <a:defRPr sz="4000"/>
            </a:lvl2pPr>
            <a:lvl3pPr marL="1300460" indent="0">
              <a:buNone/>
              <a:defRPr sz="3400"/>
            </a:lvl3pPr>
            <a:lvl4pPr marL="1950690" indent="0">
              <a:buNone/>
              <a:defRPr sz="2800"/>
            </a:lvl4pPr>
            <a:lvl5pPr marL="2600919" indent="0">
              <a:buNone/>
              <a:defRPr sz="2800"/>
            </a:lvl5pPr>
            <a:lvl6pPr marL="3251149" indent="0">
              <a:buNone/>
              <a:defRPr sz="2800"/>
            </a:lvl6pPr>
            <a:lvl7pPr marL="3901379" indent="0">
              <a:buNone/>
              <a:defRPr sz="2800"/>
            </a:lvl7pPr>
            <a:lvl8pPr marL="4551609" indent="0">
              <a:buNone/>
              <a:defRPr sz="2800"/>
            </a:lvl8pPr>
            <a:lvl9pPr marL="5201839" indent="0">
              <a:buNone/>
              <a:defRPr sz="2800"/>
            </a:lvl9pPr>
          </a:lstStyle>
          <a:p>
            <a:pPr lvl="0"/>
            <a:r>
              <a:rPr lang="x-none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032" y="7633547"/>
            <a:ext cx="7802880" cy="1144693"/>
          </a:xfrm>
        </p:spPr>
        <p:txBody>
          <a:bodyPr/>
          <a:lstStyle>
            <a:lvl1pPr marL="0" indent="0">
              <a:buNone/>
              <a:defRPr sz="2000"/>
            </a:lvl1pPr>
            <a:lvl2pPr marL="650230" indent="0">
              <a:buNone/>
              <a:defRPr sz="1700"/>
            </a:lvl2pPr>
            <a:lvl3pPr marL="1300460" indent="0">
              <a:buNone/>
              <a:defRPr sz="1400"/>
            </a:lvl3pPr>
            <a:lvl4pPr marL="1950690" indent="0">
              <a:buNone/>
              <a:defRPr sz="1300"/>
            </a:lvl4pPr>
            <a:lvl5pPr marL="2600919" indent="0">
              <a:buNone/>
              <a:defRPr sz="1300"/>
            </a:lvl5pPr>
            <a:lvl6pPr marL="3251149" indent="0">
              <a:buNone/>
              <a:defRPr sz="1300"/>
            </a:lvl6pPr>
            <a:lvl7pPr marL="3901379" indent="0">
              <a:buNone/>
              <a:defRPr sz="1300"/>
            </a:lvl7pPr>
            <a:lvl8pPr marL="4551609" indent="0">
              <a:buNone/>
              <a:defRPr sz="1300"/>
            </a:lvl8pPr>
            <a:lvl9pPr marL="5201839" indent="0">
              <a:buNone/>
              <a:defRPr sz="13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54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50240" y="237067"/>
            <a:ext cx="1170432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130046" tIns="65023" rIns="130046" bIns="6502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50240" y="2275841"/>
            <a:ext cx="11704320" cy="64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130046" tIns="65023" rIns="130046" bIns="650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240" y="9040143"/>
            <a:ext cx="3034453" cy="519289"/>
          </a:xfrm>
          <a:prstGeom prst="rect">
            <a:avLst/>
          </a:prstGeom>
        </p:spPr>
        <p:txBody>
          <a:bodyPr vert="horz" lIns="130046" tIns="65023" rIns="130046" bIns="65023" rtlCol="0" anchor="ctr"/>
          <a:lstStyle>
            <a:lvl1pPr algn="l">
              <a:defRPr sz="1700" b="0">
                <a:solidFill>
                  <a:prstClr val="black">
                    <a:tint val="75000"/>
                  </a:prstClr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43307" y="9040143"/>
            <a:ext cx="4118187" cy="519289"/>
          </a:xfrm>
          <a:prstGeom prst="rect">
            <a:avLst/>
          </a:prstGeom>
        </p:spPr>
        <p:txBody>
          <a:bodyPr vert="horz" lIns="130046" tIns="65023" rIns="130046" bIns="65023" rtlCol="0" anchor="ctr"/>
          <a:lstStyle>
            <a:lvl1pPr algn="ctr">
              <a:defRPr sz="1700" b="0">
                <a:solidFill>
                  <a:prstClr val="black">
                    <a:tint val="75000"/>
                  </a:prstClr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smtClean="0"/>
              <a:t>11755/18979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0107" y="9040143"/>
            <a:ext cx="3034453" cy="519289"/>
          </a:xfrm>
          <a:prstGeom prst="rect">
            <a:avLst/>
          </a:prstGeom>
        </p:spPr>
        <p:txBody>
          <a:bodyPr vert="horz" wrap="square" lIns="130046" tIns="65023" rIns="130046" bIns="65023" numCol="1" anchor="ctr" anchorCtr="0" compatLnSpc="1">
            <a:prstTxWarp prst="textNoShape">
              <a:avLst/>
            </a:prstTxWarp>
          </a:bodyPr>
          <a:lstStyle>
            <a:lvl1pPr algn="r">
              <a:defRPr sz="1700" b="0">
                <a:solidFill>
                  <a:srgbClr val="898989"/>
                </a:solidFill>
                <a:latin typeface="Arial" charset="0"/>
              </a:defRPr>
            </a:lvl1pPr>
          </a:lstStyle>
          <a:p>
            <a:pPr lvl="0"/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pic>
        <p:nvPicPr>
          <p:cNvPr id="1031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0409" y="0"/>
            <a:ext cx="984391" cy="433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6300" b="1" kern="1200">
          <a:solidFill>
            <a:srgbClr val="3333CC"/>
          </a:solidFill>
          <a:latin typeface="+mj-lt"/>
          <a:ea typeface="ＭＳ Ｐゴシック" charset="0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6300" b="1">
          <a:solidFill>
            <a:srgbClr val="3333CC"/>
          </a:solidFill>
          <a:latin typeface="Calibri" pitchFamily="34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6300" b="1">
          <a:solidFill>
            <a:srgbClr val="3333CC"/>
          </a:solidFill>
          <a:latin typeface="Calibri" pitchFamily="34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6300" b="1">
          <a:solidFill>
            <a:srgbClr val="3333CC"/>
          </a:solidFill>
          <a:latin typeface="Calibri" pitchFamily="34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6300" b="1">
          <a:solidFill>
            <a:srgbClr val="3333CC"/>
          </a:solidFill>
          <a:latin typeface="Calibri" pitchFamily="34" charset="0"/>
          <a:ea typeface="ＭＳ Ｐゴシック" charset="0"/>
        </a:defRPr>
      </a:lvl5pPr>
      <a:lvl6pPr marL="650230" algn="ctr" rtl="0" eaLnBrk="1" fontAlgn="base" hangingPunct="1">
        <a:spcBef>
          <a:spcPct val="0"/>
        </a:spcBef>
        <a:spcAft>
          <a:spcPct val="0"/>
        </a:spcAft>
        <a:defRPr sz="6300" b="1">
          <a:solidFill>
            <a:srgbClr val="3333CC"/>
          </a:solidFill>
          <a:latin typeface="Calibri" pitchFamily="34" charset="0"/>
        </a:defRPr>
      </a:lvl6pPr>
      <a:lvl7pPr marL="1300460" algn="ctr" rtl="0" eaLnBrk="1" fontAlgn="base" hangingPunct="1">
        <a:spcBef>
          <a:spcPct val="0"/>
        </a:spcBef>
        <a:spcAft>
          <a:spcPct val="0"/>
        </a:spcAft>
        <a:defRPr sz="6300" b="1">
          <a:solidFill>
            <a:srgbClr val="3333CC"/>
          </a:solidFill>
          <a:latin typeface="Calibri" pitchFamily="34" charset="0"/>
        </a:defRPr>
      </a:lvl7pPr>
      <a:lvl8pPr marL="1950690" algn="ctr" rtl="0" eaLnBrk="1" fontAlgn="base" hangingPunct="1">
        <a:spcBef>
          <a:spcPct val="0"/>
        </a:spcBef>
        <a:spcAft>
          <a:spcPct val="0"/>
        </a:spcAft>
        <a:defRPr sz="6300" b="1">
          <a:solidFill>
            <a:srgbClr val="3333CC"/>
          </a:solidFill>
          <a:latin typeface="Calibri" pitchFamily="34" charset="0"/>
        </a:defRPr>
      </a:lvl8pPr>
      <a:lvl9pPr marL="2600919" algn="ctr" rtl="0" eaLnBrk="1" fontAlgn="base" hangingPunct="1">
        <a:spcBef>
          <a:spcPct val="0"/>
        </a:spcBef>
        <a:spcAft>
          <a:spcPct val="0"/>
        </a:spcAft>
        <a:defRPr sz="6300" b="1">
          <a:solidFill>
            <a:srgbClr val="3333CC"/>
          </a:solidFill>
          <a:latin typeface="Calibri" pitchFamily="34" charset="0"/>
        </a:defRPr>
      </a:lvl9pPr>
    </p:titleStyle>
    <p:bodyStyle>
      <a:lvl1pPr marL="487672" indent="-48767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46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1056623" indent="-4063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4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625575" indent="-32511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2275804" indent="-32511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926034" indent="-32511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576264" indent="-325115" algn="l" defTabSz="13004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Relationship Id="rId3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.emf"/><Relationship Id="rId12" Type="http://schemas.openxmlformats.org/officeDocument/2006/relationships/image" Target="../media/image28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emf"/><Relationship Id="rId3" Type="http://schemas.openxmlformats.org/officeDocument/2006/relationships/image" Target="../media/image19.emf"/><Relationship Id="rId4" Type="http://schemas.openxmlformats.org/officeDocument/2006/relationships/image" Target="../media/image20.emf"/><Relationship Id="rId5" Type="http://schemas.openxmlformats.org/officeDocument/2006/relationships/image" Target="../media/image21.emf"/><Relationship Id="rId6" Type="http://schemas.openxmlformats.org/officeDocument/2006/relationships/image" Target="../media/image22.emf"/><Relationship Id="rId7" Type="http://schemas.openxmlformats.org/officeDocument/2006/relationships/image" Target="../media/image23.emf"/><Relationship Id="rId8" Type="http://schemas.openxmlformats.org/officeDocument/2006/relationships/image" Target="../media/image24.emf"/><Relationship Id="rId9" Type="http://schemas.openxmlformats.org/officeDocument/2006/relationships/image" Target="../media/image25.emf"/><Relationship Id="rId10" Type="http://schemas.openxmlformats.org/officeDocument/2006/relationships/image" Target="../media/image26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4" Type="http://schemas.openxmlformats.org/officeDocument/2006/relationships/image" Target="../media/image20.emf"/><Relationship Id="rId5" Type="http://schemas.openxmlformats.org/officeDocument/2006/relationships/image" Target="../media/image21.emf"/><Relationship Id="rId6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31.emf"/><Relationship Id="rId5" Type="http://schemas.openxmlformats.org/officeDocument/2006/relationships/image" Target="../media/image32.emf"/><Relationship Id="rId6" Type="http://schemas.openxmlformats.org/officeDocument/2006/relationships/image" Target="../media/image33.emf"/><Relationship Id="rId7" Type="http://schemas.openxmlformats.org/officeDocument/2006/relationships/image" Target="../media/image3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Relationship Id="rId3" Type="http://schemas.openxmlformats.org/officeDocument/2006/relationships/image" Target="../media/image35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emf"/><Relationship Id="rId3" Type="http://schemas.openxmlformats.org/officeDocument/2006/relationships/image" Target="../media/image37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emf"/><Relationship Id="rId3" Type="http://schemas.openxmlformats.org/officeDocument/2006/relationships/image" Target="../media/image37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emf"/><Relationship Id="rId3" Type="http://schemas.openxmlformats.org/officeDocument/2006/relationships/image" Target="../media/image37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0.png"/><Relationship Id="rId1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2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52.png"/><Relationship Id="rId7" Type="http://schemas.openxmlformats.org/officeDocument/2006/relationships/image" Target="../media/image53.png"/><Relationship Id="rId8" Type="http://schemas.openxmlformats.org/officeDocument/2006/relationships/image" Target="../media/image54.png"/><Relationship Id="rId9" Type="http://schemas.openxmlformats.org/officeDocument/2006/relationships/image" Target="../media/image55.png"/><Relationship Id="rId10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1.png"/><Relationship Id="rId12" Type="http://schemas.openxmlformats.org/officeDocument/2006/relationships/image" Target="../media/image40.png"/><Relationship Id="rId13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2.png"/><Relationship Id="rId4" Type="http://schemas.openxmlformats.org/officeDocument/2006/relationships/image" Target="../media/image50.png"/><Relationship Id="rId5" Type="http://schemas.openxmlformats.org/officeDocument/2006/relationships/image" Target="../media/image57.png"/><Relationship Id="rId6" Type="http://schemas.openxmlformats.org/officeDocument/2006/relationships/image" Target="../media/image51.png"/><Relationship Id="rId7" Type="http://schemas.openxmlformats.org/officeDocument/2006/relationships/image" Target="../media/image52.png"/><Relationship Id="rId8" Type="http://schemas.openxmlformats.org/officeDocument/2006/relationships/image" Target="../media/image53.png"/><Relationship Id="rId9" Type="http://schemas.openxmlformats.org/officeDocument/2006/relationships/image" Target="../media/image54.png"/><Relationship Id="rId10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62.png"/><Relationship Id="rId6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62.png"/><Relationship Id="rId6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/Relationships>
</file>

<file path=ppt/slides/_rels/slide5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0.png"/><Relationship Id="rId1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2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52.png"/><Relationship Id="rId7" Type="http://schemas.openxmlformats.org/officeDocument/2006/relationships/image" Target="../media/image53.png"/><Relationship Id="rId8" Type="http://schemas.openxmlformats.org/officeDocument/2006/relationships/image" Target="../media/image54.png"/><Relationship Id="rId9" Type="http://schemas.openxmlformats.org/officeDocument/2006/relationships/image" Target="../media/image55.png"/><Relationship Id="rId10" Type="http://schemas.openxmlformats.org/officeDocument/2006/relationships/image" Target="../media/image41.png"/></Relationships>
</file>

<file path=ppt/slides/_rels/slide5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6.png"/><Relationship Id="rId12" Type="http://schemas.openxmlformats.org/officeDocument/2006/relationships/image" Target="../media/image67.png"/><Relationship Id="rId13" Type="http://schemas.openxmlformats.org/officeDocument/2006/relationships/image" Target="../media/image41.png"/><Relationship Id="rId14" Type="http://schemas.openxmlformats.org/officeDocument/2006/relationships/image" Target="../media/image40.png"/><Relationship Id="rId15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7" Type="http://schemas.openxmlformats.org/officeDocument/2006/relationships/image" Target="../media/image54.png"/><Relationship Id="rId8" Type="http://schemas.openxmlformats.org/officeDocument/2006/relationships/image" Target="../media/image55.png"/><Relationship Id="rId9" Type="http://schemas.openxmlformats.org/officeDocument/2006/relationships/image" Target="../media/image64.png"/><Relationship Id="rId10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68.png"/><Relationship Id="rId6" Type="http://schemas.openxmlformats.org/officeDocument/2006/relationships/image" Target="../media/image72.png"/><Relationship Id="rId7" Type="http://schemas.openxmlformats.org/officeDocument/2006/relationships/image" Target="../media/image7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68.png"/><Relationship Id="rId6" Type="http://schemas.openxmlformats.org/officeDocument/2006/relationships/image" Target="../media/image72.png"/><Relationship Id="rId7" Type="http://schemas.openxmlformats.org/officeDocument/2006/relationships/image" Target="../media/image7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68.png"/><Relationship Id="rId6" Type="http://schemas.openxmlformats.org/officeDocument/2006/relationships/image" Target="../media/image72.png"/><Relationship Id="rId7" Type="http://schemas.openxmlformats.org/officeDocument/2006/relationships/image" Target="../media/image7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4" Type="http://schemas.openxmlformats.org/officeDocument/2006/relationships/image" Target="../media/image70.png"/><Relationship Id="rId5" Type="http://schemas.openxmlformats.org/officeDocument/2006/relationships/image" Target="../media/image71.png"/><Relationship Id="rId6" Type="http://schemas.openxmlformats.org/officeDocument/2006/relationships/image" Target="../media/image68.png"/><Relationship Id="rId7" Type="http://schemas.openxmlformats.org/officeDocument/2006/relationships/image" Target="../media/image72.png"/><Relationship Id="rId8" Type="http://schemas.openxmlformats.org/officeDocument/2006/relationships/image" Target="../media/image7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68.png"/><Relationship Id="rId6" Type="http://schemas.openxmlformats.org/officeDocument/2006/relationships/image" Target="../media/image72.png"/><Relationship Id="rId7" Type="http://schemas.openxmlformats.org/officeDocument/2006/relationships/image" Target="../media/image73.png"/><Relationship Id="rId8" Type="http://schemas.openxmlformats.org/officeDocument/2006/relationships/image" Target="../media/image7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68.png"/><Relationship Id="rId6" Type="http://schemas.openxmlformats.org/officeDocument/2006/relationships/image" Target="../media/image72.png"/><Relationship Id="rId7" Type="http://schemas.openxmlformats.org/officeDocument/2006/relationships/image" Target="../media/image73.png"/><Relationship Id="rId8" Type="http://schemas.openxmlformats.org/officeDocument/2006/relationships/image" Target="../media/image75.png"/><Relationship Id="rId9" Type="http://schemas.openxmlformats.org/officeDocument/2006/relationships/image" Target="../media/image76.png"/><Relationship Id="rId10" Type="http://schemas.openxmlformats.org/officeDocument/2006/relationships/image" Target="../media/image7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68.png"/><Relationship Id="rId6" Type="http://schemas.openxmlformats.org/officeDocument/2006/relationships/image" Target="../media/image72.png"/><Relationship Id="rId7" Type="http://schemas.openxmlformats.org/officeDocument/2006/relationships/image" Target="../media/image73.png"/><Relationship Id="rId8" Type="http://schemas.openxmlformats.org/officeDocument/2006/relationships/image" Target="../media/image77.png"/><Relationship Id="rId9" Type="http://schemas.openxmlformats.org/officeDocument/2006/relationships/image" Target="../media/image7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9.png"/></Relationships>
</file>

<file path=ppt/slides/_rels/slide6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0.png"/><Relationship Id="rId12" Type="http://schemas.openxmlformats.org/officeDocument/2006/relationships/image" Target="../media/image56.png"/><Relationship Id="rId13" Type="http://schemas.openxmlformats.org/officeDocument/2006/relationships/image" Target="../media/image64.png"/><Relationship Id="rId14" Type="http://schemas.openxmlformats.org/officeDocument/2006/relationships/image" Target="../media/image65.png"/><Relationship Id="rId15" Type="http://schemas.openxmlformats.org/officeDocument/2006/relationships/image" Target="../media/image66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2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52.png"/><Relationship Id="rId7" Type="http://schemas.openxmlformats.org/officeDocument/2006/relationships/image" Target="../media/image53.png"/><Relationship Id="rId8" Type="http://schemas.openxmlformats.org/officeDocument/2006/relationships/image" Target="../media/image54.png"/><Relationship Id="rId9" Type="http://schemas.openxmlformats.org/officeDocument/2006/relationships/image" Target="../media/image55.png"/><Relationship Id="rId10" Type="http://schemas.openxmlformats.org/officeDocument/2006/relationships/image" Target="../media/image4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41.png"/><Relationship Id="rId5" Type="http://schemas.openxmlformats.org/officeDocument/2006/relationships/image" Target="../media/image40.png"/><Relationship Id="rId6" Type="http://schemas.openxmlformats.org/officeDocument/2006/relationships/image" Target="../media/image56.png"/><Relationship Id="rId7" Type="http://schemas.openxmlformats.org/officeDocument/2006/relationships/image" Target="../media/image78.png"/><Relationship Id="rId8" Type="http://schemas.openxmlformats.org/officeDocument/2006/relationships/image" Target="../media/image7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41.png"/><Relationship Id="rId5" Type="http://schemas.openxmlformats.org/officeDocument/2006/relationships/image" Target="../media/image40.png"/><Relationship Id="rId6" Type="http://schemas.openxmlformats.org/officeDocument/2006/relationships/image" Target="../media/image56.png"/><Relationship Id="rId7" Type="http://schemas.openxmlformats.org/officeDocument/2006/relationships/image" Target="../media/image78.png"/><Relationship Id="rId8" Type="http://schemas.openxmlformats.org/officeDocument/2006/relationships/image" Target="../media/image7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78.png"/><Relationship Id="rId5" Type="http://schemas.openxmlformats.org/officeDocument/2006/relationships/image" Target="../media/image79.png"/><Relationship Id="rId6" Type="http://schemas.openxmlformats.org/officeDocument/2006/relationships/image" Target="../media/image80.png"/><Relationship Id="rId7" Type="http://schemas.openxmlformats.org/officeDocument/2006/relationships/image" Target="../media/image41.png"/><Relationship Id="rId8" Type="http://schemas.openxmlformats.org/officeDocument/2006/relationships/image" Target="../media/image40.png"/><Relationship Id="rId9" Type="http://schemas.openxmlformats.org/officeDocument/2006/relationships/image" Target="../media/image56.png"/><Relationship Id="rId10" Type="http://schemas.openxmlformats.org/officeDocument/2006/relationships/image" Target="../media/image8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78.png"/><Relationship Id="rId5" Type="http://schemas.openxmlformats.org/officeDocument/2006/relationships/image" Target="../media/image82.png"/><Relationship Id="rId6" Type="http://schemas.openxmlformats.org/officeDocument/2006/relationships/image" Target="../media/image83.png"/><Relationship Id="rId7" Type="http://schemas.openxmlformats.org/officeDocument/2006/relationships/image" Target="../media/image41.png"/><Relationship Id="rId8" Type="http://schemas.openxmlformats.org/officeDocument/2006/relationships/image" Target="../media/image40.png"/><Relationship Id="rId9" Type="http://schemas.openxmlformats.org/officeDocument/2006/relationships/image" Target="../media/image56.png"/><Relationship Id="rId10" Type="http://schemas.openxmlformats.org/officeDocument/2006/relationships/image" Target="../media/image81.png"/><Relationship Id="rId11" Type="http://schemas.openxmlformats.org/officeDocument/2006/relationships/image" Target="../media/image8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78.png"/><Relationship Id="rId5" Type="http://schemas.openxmlformats.org/officeDocument/2006/relationships/image" Target="../media/image82.png"/><Relationship Id="rId6" Type="http://schemas.openxmlformats.org/officeDocument/2006/relationships/image" Target="../media/image41.png"/><Relationship Id="rId7" Type="http://schemas.openxmlformats.org/officeDocument/2006/relationships/image" Target="../media/image40.png"/><Relationship Id="rId8" Type="http://schemas.openxmlformats.org/officeDocument/2006/relationships/image" Target="../media/image56.png"/><Relationship Id="rId9" Type="http://schemas.openxmlformats.org/officeDocument/2006/relationships/image" Target="../media/image81.png"/><Relationship Id="rId10" Type="http://schemas.openxmlformats.org/officeDocument/2006/relationships/image" Target="../media/image8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78.png"/><Relationship Id="rId5" Type="http://schemas.openxmlformats.org/officeDocument/2006/relationships/image" Target="../media/image82.png"/><Relationship Id="rId6" Type="http://schemas.openxmlformats.org/officeDocument/2006/relationships/image" Target="../media/image84.png"/><Relationship Id="rId7" Type="http://schemas.openxmlformats.org/officeDocument/2006/relationships/image" Target="../media/image41.png"/><Relationship Id="rId8" Type="http://schemas.openxmlformats.org/officeDocument/2006/relationships/image" Target="../media/image40.png"/><Relationship Id="rId9" Type="http://schemas.openxmlformats.org/officeDocument/2006/relationships/image" Target="../media/image56.png"/><Relationship Id="rId10" Type="http://schemas.openxmlformats.org/officeDocument/2006/relationships/image" Target="../media/image81.png"/><Relationship Id="rId11" Type="http://schemas.openxmlformats.org/officeDocument/2006/relationships/image" Target="../media/image8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5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collab.cc.gatech.edu/borg/download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Factor Graphs for Time Series Structured Optimization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Class 23. 20 Nov 2014</a:t>
            </a:r>
          </a:p>
          <a:p>
            <a:r>
              <a:rPr lang="en-US" smtClean="0"/>
              <a:t>Instructor: Gary Overett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1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Vehicle Localization (Pose) Estimation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10</a:t>
            </a:fld>
            <a:endParaRPr lang="en-US"/>
          </a:p>
        </p:txBody>
      </p:sp>
      <p:pic>
        <p:nvPicPr>
          <p:cNvPr id="8" name="Picture 7" descr="Car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29426" y="746565"/>
            <a:ext cx="4040660" cy="7865737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238" y="6923832"/>
            <a:ext cx="2463800" cy="4699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36578" y="4760772"/>
            <a:ext cx="51744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3200" dirty="0" smtClean="0"/>
              <a:t>GPS</a:t>
            </a:r>
          </a:p>
          <a:p>
            <a:pPr marL="342900" indent="-342900">
              <a:buFont typeface="Arial"/>
              <a:buChar char="•"/>
            </a:pPr>
            <a:r>
              <a:rPr lang="en-US" sz="3200" dirty="0" err="1" smtClean="0"/>
              <a:t>Odometry</a:t>
            </a:r>
            <a:endParaRPr lang="en-US" sz="3200" dirty="0" smtClean="0"/>
          </a:p>
          <a:p>
            <a:pPr marL="342900" indent="-342900">
              <a:buFont typeface="Arial"/>
              <a:buChar char="•"/>
            </a:pPr>
            <a:r>
              <a:rPr lang="en-US" sz="3200" dirty="0" smtClean="0"/>
              <a:t>Gyroscope</a:t>
            </a:r>
          </a:p>
          <a:p>
            <a:pPr marL="342900" indent="-342900">
              <a:buFont typeface="Arial"/>
              <a:buChar char="•"/>
            </a:pPr>
            <a:r>
              <a:rPr lang="en-US" sz="3200" dirty="0" smtClean="0"/>
              <a:t>Vehicle Motion Constraints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12073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1"/>
            <a:ext cx="11704320" cy="1536034"/>
          </a:xfrm>
        </p:spPr>
        <p:txBody>
          <a:bodyPr/>
          <a:lstStyle/>
          <a:p>
            <a:r>
              <a:rPr lang="en-US" dirty="0" smtClean="0"/>
              <a:t>Use case : Vehicle/Camera Pose for Asset Localization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11</a:t>
            </a:fld>
            <a:endParaRPr lang="en-US"/>
          </a:p>
        </p:txBody>
      </p:sp>
      <p:pic>
        <p:nvPicPr>
          <p:cNvPr id="7" name="TopconGoodCalibrate.png"/>
          <p:cNvPicPr/>
          <p:nvPr/>
        </p:nvPicPr>
        <p:blipFill>
          <a:blip r:embed="rId2">
            <a:extLst/>
          </a:blip>
          <a:srcRect l="29560" t="11197" r="16856" b="5208"/>
          <a:stretch>
            <a:fillRect/>
          </a:stretch>
        </p:blipFill>
        <p:spPr>
          <a:xfrm>
            <a:off x="4679950" y="1655222"/>
            <a:ext cx="8318501" cy="8116227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TopconBadCalibrate.png"/>
          <p:cNvPicPr/>
          <p:nvPr/>
        </p:nvPicPr>
        <p:blipFill>
          <a:blip r:embed="rId3">
            <a:extLst/>
          </a:blip>
          <a:srcRect l="41368" t="10156" r="16042" b="6250"/>
          <a:stretch>
            <a:fillRect/>
          </a:stretch>
        </p:blipFill>
        <p:spPr>
          <a:xfrm>
            <a:off x="1" y="1647568"/>
            <a:ext cx="6642101" cy="815339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87750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99768"/>
            <a:ext cx="11704320" cy="1096127"/>
          </a:xfrm>
        </p:spPr>
        <p:txBody>
          <a:bodyPr/>
          <a:lstStyle/>
          <a:p>
            <a:r>
              <a:rPr lang="en-US" dirty="0" err="1" smtClean="0"/>
              <a:t>Kalman</a:t>
            </a:r>
            <a:r>
              <a:rPr lang="en-US" dirty="0" smtClean="0"/>
              <a:t> Filter : Fail!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12</a:t>
            </a:fld>
            <a:endParaRPr lang="en-US"/>
          </a:p>
        </p:txBody>
      </p:sp>
      <p:pic>
        <p:nvPicPr>
          <p:cNvPr id="6" name="SensisKalmanBerserk.png"/>
          <p:cNvPicPr/>
          <p:nvPr/>
        </p:nvPicPr>
        <p:blipFill>
          <a:blip r:embed="rId2">
            <a:extLst/>
          </a:blip>
          <a:srcRect l="32039" t="6068" b="4734"/>
          <a:stretch>
            <a:fillRect/>
          </a:stretch>
        </p:blipFill>
        <p:spPr>
          <a:xfrm>
            <a:off x="1389801" y="1333194"/>
            <a:ext cx="10258344" cy="84204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6466452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99768"/>
            <a:ext cx="11704320" cy="1096127"/>
          </a:xfrm>
        </p:spPr>
        <p:txBody>
          <a:bodyPr/>
          <a:lstStyle/>
          <a:p>
            <a:r>
              <a:rPr lang="en-US" dirty="0" err="1" smtClean="0"/>
              <a:t>Kalman</a:t>
            </a:r>
            <a:r>
              <a:rPr lang="en-US" dirty="0" smtClean="0"/>
              <a:t> Filter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13</a:t>
            </a:fld>
            <a:endParaRPr lang="en-US"/>
          </a:p>
        </p:txBody>
      </p:sp>
      <p:pic>
        <p:nvPicPr>
          <p:cNvPr id="7" name="Picture 6" descr="HMM_Kalman_Filter_Derivation.t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027" y="3206156"/>
            <a:ext cx="10549975" cy="441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981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99768"/>
            <a:ext cx="11704320" cy="1096127"/>
          </a:xfrm>
        </p:spPr>
        <p:txBody>
          <a:bodyPr/>
          <a:lstStyle/>
          <a:p>
            <a:r>
              <a:rPr lang="en-US" dirty="0" smtClean="0"/>
              <a:t>Certainty Over Time (</a:t>
            </a:r>
            <a:r>
              <a:rPr lang="en-US" dirty="0" err="1" smtClean="0"/>
              <a:t>Odo+GPS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14</a:t>
            </a:fld>
            <a:endParaRPr lang="en-US"/>
          </a:p>
        </p:txBody>
      </p:sp>
      <p:pic>
        <p:nvPicPr>
          <p:cNvPr id="8" name="Picture 7" descr="Screen Shot 2014-10-01 at 9.19.0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767"/>
            <a:ext cx="13004800" cy="64114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62188" y="8385960"/>
            <a:ext cx="10525473" cy="47192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7" tIns="50797" rIns="50797" bIns="50797" numCol="1" spcCol="38098" rtlCol="0" anchor="ctr">
            <a:spAutoFit/>
          </a:bodyPr>
          <a:lstStyle/>
          <a:p>
            <a:pPr algn="l" rtl="0" latinLnBrk="1" hangingPunct="0"/>
            <a:r>
              <a:rPr lang="en-US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Credit: “Factor Graphs and GTSAM: A hands on introduction”, Frank </a:t>
            </a:r>
            <a:r>
              <a:rPr lang="en-US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Dellaert</a:t>
            </a:r>
            <a:endParaRPr lang="en-US" dirty="0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</p:txBody>
      </p:sp>
    </p:spTree>
    <p:extLst>
      <p:ext uri="{BB962C8B-B14F-4D97-AF65-F5344CB8AC3E}">
        <p14:creationId xmlns:p14="http://schemas.microsoft.com/office/powerpoint/2010/main" val="7621916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99768"/>
            <a:ext cx="11704320" cy="1096127"/>
          </a:xfrm>
        </p:spPr>
        <p:txBody>
          <a:bodyPr/>
          <a:lstStyle/>
          <a:p>
            <a:r>
              <a:rPr lang="en-US" dirty="0" smtClean="0"/>
              <a:t>Certainty Over Time (</a:t>
            </a:r>
            <a:r>
              <a:rPr lang="en-US" dirty="0" err="1" smtClean="0"/>
              <a:t>Odo</a:t>
            </a:r>
            <a:r>
              <a:rPr lang="en-US" dirty="0"/>
              <a:t> </a:t>
            </a:r>
            <a:r>
              <a:rPr lang="en-US" dirty="0" smtClean="0"/>
              <a:t>only)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15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62188" y="8385960"/>
            <a:ext cx="10525473" cy="47192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7" tIns="50797" rIns="50797" bIns="50797" numCol="1" spcCol="38098" rtlCol="0" anchor="ctr">
            <a:spAutoFit/>
          </a:bodyPr>
          <a:lstStyle/>
          <a:p>
            <a:pPr algn="l" rtl="0" latinLnBrk="1" hangingPunct="0"/>
            <a:r>
              <a:rPr lang="en-US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Credit: “Factor Graphs and GTSAM: A hands on introduction”, Frank </a:t>
            </a:r>
            <a:r>
              <a:rPr lang="en-US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Dellaert</a:t>
            </a:r>
            <a:endParaRPr lang="en-US" dirty="0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</p:txBody>
      </p:sp>
      <p:pic>
        <p:nvPicPr>
          <p:cNvPr id="10" name="Picture 9" descr="Screen Shot 2014-10-01 at 9.19.1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1270"/>
            <a:ext cx="13004800" cy="575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2853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99768"/>
            <a:ext cx="11704320" cy="1096127"/>
          </a:xfrm>
        </p:spPr>
        <p:txBody>
          <a:bodyPr/>
          <a:lstStyle/>
          <a:p>
            <a:r>
              <a:rPr lang="en-US" dirty="0" err="1" smtClean="0"/>
              <a:t>Kalman</a:t>
            </a:r>
            <a:r>
              <a:rPr lang="en-US" dirty="0" smtClean="0"/>
              <a:t> Filter : Fail!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16</a:t>
            </a:fld>
            <a:endParaRPr lang="en-US"/>
          </a:p>
        </p:txBody>
      </p:sp>
      <p:pic>
        <p:nvPicPr>
          <p:cNvPr id="6" name="SensisKalmanBerserk.png"/>
          <p:cNvPicPr/>
          <p:nvPr/>
        </p:nvPicPr>
        <p:blipFill>
          <a:blip r:embed="rId2">
            <a:extLst/>
          </a:blip>
          <a:srcRect l="32039" t="6068" b="4734"/>
          <a:stretch>
            <a:fillRect/>
          </a:stretch>
        </p:blipFill>
        <p:spPr>
          <a:xfrm>
            <a:off x="1389801" y="1333194"/>
            <a:ext cx="10258344" cy="842040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737206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84597"/>
            <a:ext cx="11704320" cy="970890"/>
          </a:xfrm>
        </p:spPr>
        <p:txBody>
          <a:bodyPr/>
          <a:lstStyle/>
          <a:p>
            <a:r>
              <a:rPr lang="en-US" dirty="0" smtClean="0"/>
              <a:t>Survey Vehicle : Signal Behavior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1381573"/>
            <a:ext cx="11704320" cy="7331194"/>
          </a:xfrm>
        </p:spPr>
        <p:txBody>
          <a:bodyPr/>
          <a:lstStyle/>
          <a:p>
            <a:r>
              <a:rPr lang="en-US" dirty="0" smtClean="0"/>
              <a:t>GPS Suffers Dropout, Noise and Discontinuities</a:t>
            </a:r>
          </a:p>
          <a:p>
            <a:r>
              <a:rPr lang="en-US" dirty="0" err="1" smtClean="0"/>
              <a:t>Odometry</a:t>
            </a:r>
            <a:r>
              <a:rPr lang="en-US" dirty="0" smtClean="0"/>
              <a:t> is very robust but multiple paths can explain a given </a:t>
            </a:r>
            <a:r>
              <a:rPr lang="en-US" dirty="0" err="1" smtClean="0"/>
              <a:t>odometry</a:t>
            </a:r>
            <a:endParaRPr lang="en-US" dirty="0" smtClean="0"/>
          </a:p>
          <a:p>
            <a:r>
              <a:rPr lang="en-US" dirty="0" smtClean="0"/>
              <a:t>Gyroscope is has a high precision but ‘drifts’</a:t>
            </a:r>
          </a:p>
          <a:p>
            <a:r>
              <a:rPr lang="en-US" dirty="0" smtClean="0"/>
              <a:t>Vehicles travel along relatively smooth paths. Normal operation excludes lateral (sideways) motion.</a:t>
            </a:r>
          </a:p>
          <a:p>
            <a:r>
              <a:rPr lang="en-US" dirty="0" smtClean="0"/>
              <a:t>These constraints suggest a structured (graphical) prediction approach.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6443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99768"/>
            <a:ext cx="11704320" cy="1666101"/>
          </a:xfrm>
        </p:spPr>
        <p:txBody>
          <a:bodyPr/>
          <a:lstStyle/>
          <a:p>
            <a:r>
              <a:rPr lang="en-US" dirty="0" smtClean="0"/>
              <a:t>Structured Prediction : Factor Graphs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18</a:t>
            </a:fld>
            <a:endParaRPr lang="en-US"/>
          </a:p>
        </p:txBody>
      </p:sp>
      <p:pic>
        <p:nvPicPr>
          <p:cNvPr id="7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43400" y="5168901"/>
            <a:ext cx="4013200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hape 1864"/>
          <p:cNvSpPr/>
          <p:nvPr/>
        </p:nvSpPr>
        <p:spPr>
          <a:xfrm>
            <a:off x="9931401" y="42418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9" name="Shape 1865"/>
          <p:cNvSpPr/>
          <p:nvPr/>
        </p:nvSpPr>
        <p:spPr>
          <a:xfrm>
            <a:off x="2771432" y="4899767"/>
            <a:ext cx="7135698" cy="46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0" name="Shape 1866"/>
          <p:cNvSpPr/>
          <p:nvPr/>
        </p:nvSpPr>
        <p:spPr>
          <a:xfrm>
            <a:off x="6337298" y="47625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1" name="Shape 1867"/>
          <p:cNvSpPr/>
          <p:nvPr/>
        </p:nvSpPr>
        <p:spPr>
          <a:xfrm>
            <a:off x="1498602" y="42418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12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28801" y="4673601"/>
            <a:ext cx="685800" cy="457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210801" y="4673601"/>
            <a:ext cx="698500" cy="4572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8069395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99768"/>
            <a:ext cx="11704320" cy="1096127"/>
          </a:xfrm>
        </p:spPr>
        <p:txBody>
          <a:bodyPr/>
          <a:lstStyle/>
          <a:p>
            <a:r>
              <a:rPr lang="en-US" dirty="0" smtClean="0"/>
              <a:t>Factor Graphs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19</a:t>
            </a:fld>
            <a:endParaRPr lang="en-US"/>
          </a:p>
        </p:txBody>
      </p:sp>
      <p:pic>
        <p:nvPicPr>
          <p:cNvPr id="7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43400" y="5168901"/>
            <a:ext cx="4013200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hape 1864"/>
          <p:cNvSpPr/>
          <p:nvPr/>
        </p:nvSpPr>
        <p:spPr>
          <a:xfrm>
            <a:off x="9931401" y="42418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9" name="Shape 1865"/>
          <p:cNvSpPr/>
          <p:nvPr/>
        </p:nvSpPr>
        <p:spPr>
          <a:xfrm>
            <a:off x="2771432" y="4899767"/>
            <a:ext cx="7135698" cy="46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0" name="Shape 1866"/>
          <p:cNvSpPr/>
          <p:nvPr/>
        </p:nvSpPr>
        <p:spPr>
          <a:xfrm>
            <a:off x="6337298" y="47625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1" name="Shape 1867"/>
          <p:cNvSpPr/>
          <p:nvPr/>
        </p:nvSpPr>
        <p:spPr>
          <a:xfrm>
            <a:off x="1498602" y="42418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12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28801" y="4673601"/>
            <a:ext cx="685800" cy="457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210801" y="4673601"/>
            <a:ext cx="698500" cy="4572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5"/>
          <p:cNvSpPr txBox="1"/>
          <p:nvPr/>
        </p:nvSpPr>
        <p:spPr>
          <a:xfrm>
            <a:off x="2506020" y="1870701"/>
            <a:ext cx="75116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Values – what we want to estimate</a:t>
            </a:r>
            <a:endParaRPr lang="en-US" sz="4000" dirty="0"/>
          </a:p>
        </p:txBody>
      </p:sp>
      <p:sp>
        <p:nvSpPr>
          <p:cNvPr id="14" name="Right Arrow 13"/>
          <p:cNvSpPr/>
          <p:nvPr/>
        </p:nvSpPr>
        <p:spPr>
          <a:xfrm rot="6517030">
            <a:off x="1812295" y="3135271"/>
            <a:ext cx="1477861" cy="41189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rot="4032336">
            <a:off x="9286847" y="3140273"/>
            <a:ext cx="1477861" cy="41189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347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Context</a:t>
            </a:r>
            <a:endParaRPr lang="en-US" dirty="0"/>
          </a:p>
        </p:txBody>
      </p:sp>
      <p:pic>
        <p:nvPicPr>
          <p:cNvPr id="3" name="Picture 2" descr="Screen Shot 2014-11-19 at 10.19.46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8" y="2334085"/>
            <a:ext cx="4187952" cy="5786291"/>
          </a:xfrm>
          <a:prstGeom prst="rect">
            <a:avLst/>
          </a:prstGeom>
        </p:spPr>
      </p:pic>
      <p:pic>
        <p:nvPicPr>
          <p:cNvPr id="4" name="Picture 3" descr="Screen Shot 2014-11-19 at 10.20.11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062" y="2956261"/>
            <a:ext cx="4187952" cy="4779645"/>
          </a:xfrm>
          <a:prstGeom prst="rect">
            <a:avLst/>
          </a:prstGeom>
        </p:spPr>
      </p:pic>
      <p:pic>
        <p:nvPicPr>
          <p:cNvPr id="5" name="Picture 4" descr="Screen Shot 2014-11-19 at 10.20.30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038" y="3044639"/>
            <a:ext cx="4187952" cy="46029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9760" y="8804305"/>
            <a:ext cx="8409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Source: http</a:t>
            </a:r>
            <a:r>
              <a:rPr lang="en-US" sz="1800" dirty="0"/>
              <a:t>://</a:t>
            </a:r>
            <a:r>
              <a:rPr lang="en-US" sz="1800" dirty="0" err="1"/>
              <a:t>en.wikipedia.org</a:t>
            </a:r>
            <a:r>
              <a:rPr lang="en-US" sz="1800" dirty="0"/>
              <a:t>/wiki/</a:t>
            </a:r>
            <a:r>
              <a:rPr lang="en-US" sz="1800" dirty="0" err="1"/>
              <a:t>Machine_learning</a:t>
            </a:r>
            <a:endParaRPr lang="en-US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5552033" y="1733401"/>
            <a:ext cx="6616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…according to infallible Wikipedia!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919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99768"/>
            <a:ext cx="11704320" cy="1096127"/>
          </a:xfrm>
        </p:spPr>
        <p:txBody>
          <a:bodyPr/>
          <a:lstStyle/>
          <a:p>
            <a:r>
              <a:rPr lang="en-US" dirty="0" smtClean="0"/>
              <a:t>Factor Graphs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20</a:t>
            </a:fld>
            <a:endParaRPr lang="en-US"/>
          </a:p>
        </p:txBody>
      </p:sp>
      <p:pic>
        <p:nvPicPr>
          <p:cNvPr id="7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43400" y="5168901"/>
            <a:ext cx="4013200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hape 1864"/>
          <p:cNvSpPr/>
          <p:nvPr/>
        </p:nvSpPr>
        <p:spPr>
          <a:xfrm>
            <a:off x="9931401" y="42418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9" name="Shape 1865"/>
          <p:cNvSpPr/>
          <p:nvPr/>
        </p:nvSpPr>
        <p:spPr>
          <a:xfrm>
            <a:off x="2771432" y="4899767"/>
            <a:ext cx="7135698" cy="46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0" name="Shape 1866"/>
          <p:cNvSpPr/>
          <p:nvPr/>
        </p:nvSpPr>
        <p:spPr>
          <a:xfrm>
            <a:off x="6337298" y="47625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1" name="Shape 1867"/>
          <p:cNvSpPr/>
          <p:nvPr/>
        </p:nvSpPr>
        <p:spPr>
          <a:xfrm>
            <a:off x="1498602" y="42418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12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28801" y="4673601"/>
            <a:ext cx="685800" cy="457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210801" y="4673601"/>
            <a:ext cx="698500" cy="4572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5"/>
          <p:cNvSpPr txBox="1"/>
          <p:nvPr/>
        </p:nvSpPr>
        <p:spPr>
          <a:xfrm>
            <a:off x="2506020" y="1870701"/>
            <a:ext cx="75116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Values – what we want to estimate</a:t>
            </a:r>
            <a:endParaRPr lang="en-US" sz="4000" dirty="0"/>
          </a:p>
        </p:txBody>
      </p:sp>
      <p:sp>
        <p:nvSpPr>
          <p:cNvPr id="14" name="Right Arrow 13"/>
          <p:cNvSpPr/>
          <p:nvPr/>
        </p:nvSpPr>
        <p:spPr>
          <a:xfrm rot="6517030">
            <a:off x="1812295" y="3135271"/>
            <a:ext cx="1477861" cy="41189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rot="4032336">
            <a:off x="9286847" y="3140273"/>
            <a:ext cx="1477861" cy="41189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175042" y="2575207"/>
            <a:ext cx="5852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dirty="0" smtClean="0"/>
              <a:t>Vehicle Pose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Error Corrected HDD Reader Output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Image Segmentation Label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Price of Apple Stock at time t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4117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99768"/>
            <a:ext cx="11704320" cy="1096127"/>
          </a:xfrm>
        </p:spPr>
        <p:txBody>
          <a:bodyPr/>
          <a:lstStyle/>
          <a:p>
            <a:r>
              <a:rPr lang="en-US" dirty="0" smtClean="0"/>
              <a:t>Factor Graphs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21</a:t>
            </a:fld>
            <a:endParaRPr lang="en-US"/>
          </a:p>
        </p:txBody>
      </p:sp>
      <p:pic>
        <p:nvPicPr>
          <p:cNvPr id="7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43400" y="5168901"/>
            <a:ext cx="4013200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hape 1864"/>
          <p:cNvSpPr/>
          <p:nvPr/>
        </p:nvSpPr>
        <p:spPr>
          <a:xfrm>
            <a:off x="9931401" y="42418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9" name="Shape 1865"/>
          <p:cNvSpPr/>
          <p:nvPr/>
        </p:nvSpPr>
        <p:spPr>
          <a:xfrm>
            <a:off x="2771432" y="4899767"/>
            <a:ext cx="7135698" cy="46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0" name="Shape 1866"/>
          <p:cNvSpPr/>
          <p:nvPr/>
        </p:nvSpPr>
        <p:spPr>
          <a:xfrm>
            <a:off x="6337298" y="47625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1" name="Shape 1867"/>
          <p:cNvSpPr/>
          <p:nvPr/>
        </p:nvSpPr>
        <p:spPr>
          <a:xfrm>
            <a:off x="1498602" y="42418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12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28801" y="4673601"/>
            <a:ext cx="685800" cy="457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210801" y="4673601"/>
            <a:ext cx="698500" cy="4572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5"/>
          <p:cNvSpPr txBox="1"/>
          <p:nvPr/>
        </p:nvSpPr>
        <p:spPr>
          <a:xfrm>
            <a:off x="2506020" y="1870701"/>
            <a:ext cx="75116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Values – what we want to estimate</a:t>
            </a:r>
            <a:endParaRPr lang="en-US" sz="4000" dirty="0"/>
          </a:p>
        </p:txBody>
      </p:sp>
      <p:sp>
        <p:nvSpPr>
          <p:cNvPr id="14" name="Right Arrow 13"/>
          <p:cNvSpPr/>
          <p:nvPr/>
        </p:nvSpPr>
        <p:spPr>
          <a:xfrm rot="6517030">
            <a:off x="1812295" y="3135271"/>
            <a:ext cx="1477861" cy="41189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rot="4032336">
            <a:off x="9286847" y="3140273"/>
            <a:ext cx="1477861" cy="41189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419760" y="6459579"/>
            <a:ext cx="79073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Factor(s) – a constraint we formulate</a:t>
            </a:r>
            <a:endParaRPr lang="en-US" sz="4000" dirty="0"/>
          </a:p>
        </p:txBody>
      </p:sp>
      <p:sp>
        <p:nvSpPr>
          <p:cNvPr id="20" name="TextBox 19"/>
          <p:cNvSpPr txBox="1"/>
          <p:nvPr/>
        </p:nvSpPr>
        <p:spPr>
          <a:xfrm>
            <a:off x="3175042" y="2575207"/>
            <a:ext cx="5852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dirty="0" smtClean="0"/>
              <a:t>Vehicle Pose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Error Corrected HDD Reader Output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Image Segmentation Label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Price of Apple Stock at time t etc.</a:t>
            </a:r>
            <a:endParaRPr lang="en-US" dirty="0"/>
          </a:p>
        </p:txBody>
      </p:sp>
      <p:sp>
        <p:nvSpPr>
          <p:cNvPr id="21" name="Right Arrow 20"/>
          <p:cNvSpPr/>
          <p:nvPr/>
        </p:nvSpPr>
        <p:spPr>
          <a:xfrm rot="16200000">
            <a:off x="5767383" y="6097410"/>
            <a:ext cx="676270" cy="41189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1007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99768"/>
            <a:ext cx="11704320" cy="1096127"/>
          </a:xfrm>
        </p:spPr>
        <p:txBody>
          <a:bodyPr/>
          <a:lstStyle/>
          <a:p>
            <a:r>
              <a:rPr lang="en-US" dirty="0" smtClean="0"/>
              <a:t>Factor Graphs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22</a:t>
            </a:fld>
            <a:endParaRPr lang="en-US"/>
          </a:p>
        </p:txBody>
      </p:sp>
      <p:pic>
        <p:nvPicPr>
          <p:cNvPr id="7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43400" y="5168901"/>
            <a:ext cx="4013200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hape 1864"/>
          <p:cNvSpPr/>
          <p:nvPr/>
        </p:nvSpPr>
        <p:spPr>
          <a:xfrm>
            <a:off x="9931401" y="42418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9" name="Shape 1865"/>
          <p:cNvSpPr/>
          <p:nvPr/>
        </p:nvSpPr>
        <p:spPr>
          <a:xfrm>
            <a:off x="2771432" y="4899767"/>
            <a:ext cx="7135698" cy="46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0" name="Shape 1866"/>
          <p:cNvSpPr/>
          <p:nvPr/>
        </p:nvSpPr>
        <p:spPr>
          <a:xfrm>
            <a:off x="6337298" y="47625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1" name="Shape 1867"/>
          <p:cNvSpPr/>
          <p:nvPr/>
        </p:nvSpPr>
        <p:spPr>
          <a:xfrm>
            <a:off x="1498602" y="42418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12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28801" y="4673601"/>
            <a:ext cx="685800" cy="457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210801" y="4673601"/>
            <a:ext cx="698500" cy="4572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5"/>
          <p:cNvSpPr txBox="1"/>
          <p:nvPr/>
        </p:nvSpPr>
        <p:spPr>
          <a:xfrm>
            <a:off x="2506020" y="1870701"/>
            <a:ext cx="75116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Values – what we want to estimate</a:t>
            </a:r>
            <a:endParaRPr lang="en-US" sz="4000" dirty="0"/>
          </a:p>
        </p:txBody>
      </p:sp>
      <p:sp>
        <p:nvSpPr>
          <p:cNvPr id="14" name="Right Arrow 13"/>
          <p:cNvSpPr/>
          <p:nvPr/>
        </p:nvSpPr>
        <p:spPr>
          <a:xfrm rot="6517030">
            <a:off x="1812295" y="3135271"/>
            <a:ext cx="1477861" cy="41189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rot="4032336">
            <a:off x="9286847" y="3140273"/>
            <a:ext cx="1477861" cy="41189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419760" y="6459579"/>
            <a:ext cx="79073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Factor(s) – a constraint we formulate</a:t>
            </a:r>
            <a:endParaRPr lang="en-US" sz="4000" dirty="0"/>
          </a:p>
        </p:txBody>
      </p:sp>
      <p:sp>
        <p:nvSpPr>
          <p:cNvPr id="18" name="Right Arrow 17"/>
          <p:cNvSpPr/>
          <p:nvPr/>
        </p:nvSpPr>
        <p:spPr>
          <a:xfrm rot="16200000">
            <a:off x="5767383" y="6097410"/>
            <a:ext cx="676270" cy="41189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072067" y="7243376"/>
            <a:ext cx="5852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dirty="0" err="1" smtClean="0"/>
              <a:t>Odometry</a:t>
            </a:r>
            <a:r>
              <a:rPr lang="en-US" dirty="0" smtClean="0"/>
              <a:t> Constraint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Error Correcting Code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Segmentation Prior (Green -&gt; Trees)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Todays stock price same as yesterday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175042" y="2575207"/>
            <a:ext cx="5852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dirty="0" smtClean="0"/>
              <a:t>Vehicle Pose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Error Corrected HDD Reader Output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Image Segmentation Label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Price of Apple Stock at time t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1663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99768"/>
            <a:ext cx="11704320" cy="1096127"/>
          </a:xfrm>
        </p:spPr>
        <p:txBody>
          <a:bodyPr/>
          <a:lstStyle/>
          <a:p>
            <a:r>
              <a:rPr lang="en-US" dirty="0" smtClean="0"/>
              <a:t>Factor Graphs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23</a:t>
            </a:fld>
            <a:endParaRPr lang="en-US"/>
          </a:p>
        </p:txBody>
      </p:sp>
      <p:pic>
        <p:nvPicPr>
          <p:cNvPr id="7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43400" y="5168901"/>
            <a:ext cx="4013200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hape 1864"/>
          <p:cNvSpPr/>
          <p:nvPr/>
        </p:nvSpPr>
        <p:spPr>
          <a:xfrm>
            <a:off x="9931401" y="42418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9" name="Shape 1865"/>
          <p:cNvSpPr/>
          <p:nvPr/>
        </p:nvSpPr>
        <p:spPr>
          <a:xfrm>
            <a:off x="2771432" y="4899767"/>
            <a:ext cx="7135698" cy="46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0" name="Shape 1866"/>
          <p:cNvSpPr/>
          <p:nvPr/>
        </p:nvSpPr>
        <p:spPr>
          <a:xfrm>
            <a:off x="6337298" y="47625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1" name="Shape 1867"/>
          <p:cNvSpPr/>
          <p:nvPr/>
        </p:nvSpPr>
        <p:spPr>
          <a:xfrm>
            <a:off x="1498602" y="42418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12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28801" y="4673601"/>
            <a:ext cx="685800" cy="457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210801" y="4673601"/>
            <a:ext cx="698500" cy="457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425699" y="7874000"/>
            <a:ext cx="2946401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Shape 1884"/>
          <p:cNvSpPr/>
          <p:nvPr/>
        </p:nvSpPr>
        <p:spPr>
          <a:xfrm>
            <a:off x="2158600" y="5527551"/>
            <a:ext cx="15312" cy="2603002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6" name="Shape 1885"/>
          <p:cNvSpPr/>
          <p:nvPr/>
        </p:nvSpPr>
        <p:spPr>
          <a:xfrm>
            <a:off x="2019299" y="8115302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19918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99768"/>
            <a:ext cx="11704320" cy="1096127"/>
          </a:xfrm>
        </p:spPr>
        <p:txBody>
          <a:bodyPr/>
          <a:lstStyle/>
          <a:p>
            <a:r>
              <a:rPr lang="en-US" dirty="0" smtClean="0"/>
              <a:t>Factorization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24</a:t>
            </a:fld>
            <a:endParaRPr lang="en-US"/>
          </a:p>
        </p:txBody>
      </p:sp>
      <p:sp>
        <p:nvSpPr>
          <p:cNvPr id="8" name="Shape 1864"/>
          <p:cNvSpPr/>
          <p:nvPr/>
        </p:nvSpPr>
        <p:spPr>
          <a:xfrm>
            <a:off x="5744224" y="423932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9" name="Shape 1865"/>
          <p:cNvSpPr/>
          <p:nvPr/>
        </p:nvSpPr>
        <p:spPr>
          <a:xfrm>
            <a:off x="3420126" y="4899721"/>
            <a:ext cx="2294303" cy="0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0" name="Shape 1866"/>
          <p:cNvSpPr/>
          <p:nvPr/>
        </p:nvSpPr>
        <p:spPr>
          <a:xfrm>
            <a:off x="4447770" y="4762360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1" name="Shape 1867"/>
          <p:cNvSpPr/>
          <p:nvPr/>
        </p:nvSpPr>
        <p:spPr>
          <a:xfrm>
            <a:off x="2150126" y="42418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7" name="Shape 1864"/>
          <p:cNvSpPr/>
          <p:nvPr/>
        </p:nvSpPr>
        <p:spPr>
          <a:xfrm>
            <a:off x="9336631" y="423932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9" name="Shape 1865"/>
          <p:cNvSpPr/>
          <p:nvPr/>
        </p:nvSpPr>
        <p:spPr>
          <a:xfrm>
            <a:off x="7030748" y="4903732"/>
            <a:ext cx="2294303" cy="0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0" name="Shape 1866"/>
          <p:cNvSpPr/>
          <p:nvPr/>
        </p:nvSpPr>
        <p:spPr>
          <a:xfrm>
            <a:off x="8058392" y="476637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1" name="Shape 1864"/>
          <p:cNvSpPr/>
          <p:nvPr/>
        </p:nvSpPr>
        <p:spPr>
          <a:xfrm>
            <a:off x="9336631" y="1592190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2" name="Shape 1864"/>
          <p:cNvSpPr/>
          <p:nvPr/>
        </p:nvSpPr>
        <p:spPr>
          <a:xfrm>
            <a:off x="5714429" y="1592190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" name="Shape 1865"/>
          <p:cNvSpPr/>
          <p:nvPr/>
        </p:nvSpPr>
        <p:spPr>
          <a:xfrm flipV="1">
            <a:off x="3241255" y="2600102"/>
            <a:ext cx="2576148" cy="1825592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4" name="Shape 1865"/>
          <p:cNvSpPr/>
          <p:nvPr/>
        </p:nvSpPr>
        <p:spPr>
          <a:xfrm flipV="1">
            <a:off x="6365450" y="2862190"/>
            <a:ext cx="0" cy="1377131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5" name="Shape 1865"/>
          <p:cNvSpPr/>
          <p:nvPr/>
        </p:nvSpPr>
        <p:spPr>
          <a:xfrm flipV="1">
            <a:off x="9971631" y="2864670"/>
            <a:ext cx="0" cy="1377131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6" name="Shape 1866"/>
          <p:cNvSpPr/>
          <p:nvPr/>
        </p:nvSpPr>
        <p:spPr>
          <a:xfrm>
            <a:off x="9825580" y="3301384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7" name="Shape 1866"/>
          <p:cNvSpPr/>
          <p:nvPr/>
        </p:nvSpPr>
        <p:spPr>
          <a:xfrm>
            <a:off x="6219399" y="3301384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8" name="Shape 1866"/>
          <p:cNvSpPr/>
          <p:nvPr/>
        </p:nvSpPr>
        <p:spPr>
          <a:xfrm>
            <a:off x="4447770" y="3301384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32" name="Picture 31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750" y="2089867"/>
            <a:ext cx="546100" cy="355600"/>
          </a:xfrm>
          <a:prstGeom prst="rect">
            <a:avLst/>
          </a:prstGeom>
        </p:spPr>
      </p:pic>
      <p:pic>
        <p:nvPicPr>
          <p:cNvPr id="33" name="Picture 3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392" y="4725932"/>
            <a:ext cx="520700" cy="355600"/>
          </a:xfrm>
          <a:prstGeom prst="rect">
            <a:avLst/>
          </a:prstGeom>
        </p:spPr>
      </p:pic>
      <p:pic>
        <p:nvPicPr>
          <p:cNvPr id="34" name="Picture 33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750" y="4721921"/>
            <a:ext cx="533400" cy="355600"/>
          </a:xfrm>
          <a:prstGeom prst="rect">
            <a:avLst/>
          </a:prstGeom>
        </p:spPr>
      </p:pic>
      <p:pic>
        <p:nvPicPr>
          <p:cNvPr id="35" name="Picture 34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581" y="4725932"/>
            <a:ext cx="546100" cy="368300"/>
          </a:xfrm>
          <a:prstGeom prst="rect">
            <a:avLst/>
          </a:prstGeom>
        </p:spPr>
      </p:pic>
      <p:pic>
        <p:nvPicPr>
          <p:cNvPr id="36" name="Picture 35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581" y="2089867"/>
            <a:ext cx="533400" cy="368300"/>
          </a:xfrm>
          <a:prstGeom prst="rect">
            <a:avLst/>
          </a:prstGeom>
        </p:spPr>
      </p:pic>
      <p:pic>
        <p:nvPicPr>
          <p:cNvPr id="38" name="Picture 37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236" y="2862190"/>
            <a:ext cx="457200" cy="546100"/>
          </a:xfrm>
          <a:prstGeom prst="rect">
            <a:avLst/>
          </a:prstGeom>
        </p:spPr>
      </p:pic>
      <p:pic>
        <p:nvPicPr>
          <p:cNvPr id="39" name="Picture 38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329" y="4152644"/>
            <a:ext cx="469900" cy="546100"/>
          </a:xfrm>
          <a:prstGeom prst="rect">
            <a:avLst/>
          </a:prstGeom>
        </p:spPr>
      </p:pic>
      <p:pic>
        <p:nvPicPr>
          <p:cNvPr id="40" name="Picture 39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850" y="2864670"/>
            <a:ext cx="469900" cy="546100"/>
          </a:xfrm>
          <a:prstGeom prst="rect">
            <a:avLst/>
          </a:prstGeom>
        </p:spPr>
      </p:pic>
      <p:pic>
        <p:nvPicPr>
          <p:cNvPr id="41" name="Picture 40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194" y="4152644"/>
            <a:ext cx="482600" cy="546100"/>
          </a:xfrm>
          <a:prstGeom prst="rect">
            <a:avLst/>
          </a:prstGeom>
        </p:spPr>
      </p:pic>
      <p:pic>
        <p:nvPicPr>
          <p:cNvPr id="42" name="Picture 41" descr="latex-image-1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4681" y="2864670"/>
            <a:ext cx="469900" cy="546100"/>
          </a:xfrm>
          <a:prstGeom prst="rect">
            <a:avLst/>
          </a:prstGeom>
        </p:spPr>
      </p:pic>
      <p:pic>
        <p:nvPicPr>
          <p:cNvPr id="43" name="Picture 42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77756"/>
            <a:ext cx="13004800" cy="43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7060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Factorization :</a:t>
            </a:r>
            <a:br>
              <a:rPr lang="en-US" dirty="0" smtClean="0"/>
            </a:br>
            <a:r>
              <a:rPr lang="en-US" dirty="0" smtClean="0"/>
              <a:t>Markov Chain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25</a:t>
            </a:fld>
            <a:endParaRPr lang="en-US"/>
          </a:p>
        </p:txBody>
      </p:sp>
      <p:sp>
        <p:nvSpPr>
          <p:cNvPr id="8" name="Shape 1864"/>
          <p:cNvSpPr/>
          <p:nvPr/>
        </p:nvSpPr>
        <p:spPr>
          <a:xfrm>
            <a:off x="6864832" y="4287783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9" name="Shape 1865"/>
          <p:cNvSpPr/>
          <p:nvPr/>
        </p:nvSpPr>
        <p:spPr>
          <a:xfrm>
            <a:off x="4540734" y="4948183"/>
            <a:ext cx="2294303" cy="0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0" name="Shape 1866"/>
          <p:cNvSpPr/>
          <p:nvPr/>
        </p:nvSpPr>
        <p:spPr>
          <a:xfrm>
            <a:off x="5568378" y="4810822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1" name="Shape 1867"/>
          <p:cNvSpPr/>
          <p:nvPr/>
        </p:nvSpPr>
        <p:spPr>
          <a:xfrm>
            <a:off x="3270734" y="4290263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7" name="Shape 1864"/>
          <p:cNvSpPr/>
          <p:nvPr/>
        </p:nvSpPr>
        <p:spPr>
          <a:xfrm>
            <a:off x="10457239" y="4287783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9" name="Shape 1865"/>
          <p:cNvSpPr/>
          <p:nvPr/>
        </p:nvSpPr>
        <p:spPr>
          <a:xfrm>
            <a:off x="8151356" y="4952194"/>
            <a:ext cx="2294303" cy="0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0" name="Shape 1866"/>
          <p:cNvSpPr/>
          <p:nvPr/>
        </p:nvSpPr>
        <p:spPr>
          <a:xfrm>
            <a:off x="9179000" y="4814833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33" name="Picture 32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000" y="4774394"/>
            <a:ext cx="520700" cy="355600"/>
          </a:xfrm>
          <a:prstGeom prst="rect">
            <a:avLst/>
          </a:prstGeom>
        </p:spPr>
      </p:pic>
      <p:pic>
        <p:nvPicPr>
          <p:cNvPr id="34" name="Picture 33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358" y="4770383"/>
            <a:ext cx="533400" cy="355600"/>
          </a:xfrm>
          <a:prstGeom prst="rect">
            <a:avLst/>
          </a:prstGeom>
        </p:spPr>
      </p:pic>
      <p:pic>
        <p:nvPicPr>
          <p:cNvPr id="35" name="Picture 34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189" y="4774394"/>
            <a:ext cx="546100" cy="368300"/>
          </a:xfrm>
          <a:prstGeom prst="rect">
            <a:avLst/>
          </a:prstGeom>
        </p:spPr>
      </p:pic>
      <p:sp>
        <p:nvSpPr>
          <p:cNvPr id="45" name="Shape 1865"/>
          <p:cNvSpPr/>
          <p:nvPr/>
        </p:nvSpPr>
        <p:spPr>
          <a:xfrm>
            <a:off x="970199" y="4952194"/>
            <a:ext cx="2294303" cy="0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46" name="Shape 1866"/>
          <p:cNvSpPr/>
          <p:nvPr/>
        </p:nvSpPr>
        <p:spPr>
          <a:xfrm>
            <a:off x="1997843" y="4814833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843" y="7399388"/>
            <a:ext cx="93218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4091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Unifying View of…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Markov random fields</a:t>
            </a:r>
          </a:p>
          <a:p>
            <a:r>
              <a:rPr lang="en-US" dirty="0" err="1" smtClean="0"/>
              <a:t>Kalman</a:t>
            </a:r>
            <a:r>
              <a:rPr lang="en-US" dirty="0" smtClean="0"/>
              <a:t> Filters</a:t>
            </a:r>
          </a:p>
          <a:p>
            <a:r>
              <a:rPr lang="en-US" dirty="0" smtClean="0"/>
              <a:t>HMM’s</a:t>
            </a:r>
          </a:p>
          <a:p>
            <a:r>
              <a:rPr lang="en-US" dirty="0" smtClean="0"/>
              <a:t>Parity Codes</a:t>
            </a:r>
          </a:p>
          <a:p>
            <a:r>
              <a:rPr lang="en-US" dirty="0" smtClean="0"/>
              <a:t>Bayesian Networks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599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6207"/>
            <a:ext cx="11704320" cy="824720"/>
          </a:xfrm>
        </p:spPr>
        <p:txBody>
          <a:bodyPr/>
          <a:lstStyle/>
          <a:p>
            <a:r>
              <a:rPr lang="en-US" dirty="0" smtClean="0"/>
              <a:t>Other notations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27</a:t>
            </a:fld>
            <a:endParaRPr lang="en-US"/>
          </a:p>
        </p:txBody>
      </p:sp>
      <p:pic>
        <p:nvPicPr>
          <p:cNvPr id="7" name="Picture 6" descr="Original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90" y="1420064"/>
            <a:ext cx="4472823" cy="2853475"/>
          </a:xfrm>
          <a:prstGeom prst="rect">
            <a:avLst/>
          </a:prstGeom>
        </p:spPr>
      </p:pic>
      <p:pic>
        <p:nvPicPr>
          <p:cNvPr id="8" name="Picture 7" descr="Bayesian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883" y="5251240"/>
            <a:ext cx="3442299" cy="3012953"/>
          </a:xfrm>
          <a:prstGeom prst="rect">
            <a:avLst/>
          </a:prstGeom>
        </p:spPr>
      </p:pic>
      <p:pic>
        <p:nvPicPr>
          <p:cNvPr id="9" name="Picture 8" descr="MRF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494" y="5240791"/>
            <a:ext cx="3463185" cy="3031234"/>
          </a:xfrm>
          <a:prstGeom prst="rect">
            <a:avLst/>
          </a:prstGeom>
        </p:spPr>
      </p:pic>
      <p:pic>
        <p:nvPicPr>
          <p:cNvPr id="10" name="Picture 9" descr="Forney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476" y="1451420"/>
            <a:ext cx="4137355" cy="311390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58472" y="768213"/>
            <a:ext cx="4954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Original Factor Graph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50954" y="4594460"/>
            <a:ext cx="3801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Bayesian Network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90035" y="4594460"/>
            <a:ext cx="4364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Markov Random Field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29620" y="766376"/>
            <a:ext cx="5879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Forney-Style Factor Graph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49989" y="2540034"/>
            <a:ext cx="458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016326" y="1404386"/>
            <a:ext cx="382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28163" y="1842978"/>
            <a:ext cx="34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144078" y="1837200"/>
            <a:ext cx="3287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56900" y="38149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370624" y="6865693"/>
            <a:ext cx="458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271201" y="5237812"/>
            <a:ext cx="382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00710" y="6211780"/>
            <a:ext cx="34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4443307" y="6880161"/>
            <a:ext cx="3287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Z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283427" y="780252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8285220" y="2616989"/>
            <a:ext cx="458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9019293" y="1952724"/>
            <a:ext cx="382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417107" y="2608771"/>
            <a:ext cx="34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1447020" y="2601311"/>
            <a:ext cx="3287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Z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0061333" y="4059527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8560814" y="6870030"/>
            <a:ext cx="458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10446921" y="5235193"/>
            <a:ext cx="382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390574" y="6200439"/>
            <a:ext cx="34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1635723" y="6870030"/>
            <a:ext cx="3287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Z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10459147" y="781036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</a:t>
            </a:r>
            <a:endParaRPr lang="en-US" dirty="0"/>
          </a:p>
        </p:txBody>
      </p:sp>
      <p:pic>
        <p:nvPicPr>
          <p:cNvPr id="36" name="Picture 35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48" y="8465484"/>
            <a:ext cx="118364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506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-86990"/>
            <a:ext cx="11704320" cy="869886"/>
          </a:xfrm>
        </p:spPr>
        <p:txBody>
          <a:bodyPr/>
          <a:lstStyle/>
          <a:p>
            <a:r>
              <a:rPr lang="en-US" dirty="0" smtClean="0"/>
              <a:t>Bipartite Graph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28</a:t>
            </a:fld>
            <a:endParaRPr lang="en-US"/>
          </a:p>
        </p:txBody>
      </p:sp>
      <p:pic>
        <p:nvPicPr>
          <p:cNvPr id="7" name="Picture 6" descr="Original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90" y="1420064"/>
            <a:ext cx="4472823" cy="2853475"/>
          </a:xfrm>
          <a:prstGeom prst="rect">
            <a:avLst/>
          </a:prstGeom>
        </p:spPr>
      </p:pic>
      <p:pic>
        <p:nvPicPr>
          <p:cNvPr id="8" name="Picture 7" descr="Bipartite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46" y="5906527"/>
            <a:ext cx="4747459" cy="21002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8472" y="768213"/>
            <a:ext cx="4954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Original Factor Graph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472" y="4991681"/>
            <a:ext cx="4954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Bipartite View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49989" y="2540034"/>
            <a:ext cx="458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016326" y="1404386"/>
            <a:ext cx="382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28163" y="1842978"/>
            <a:ext cx="34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144078" y="1837200"/>
            <a:ext cx="3287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56900" y="38149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297781" y="5790184"/>
            <a:ext cx="458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490215" y="5908798"/>
            <a:ext cx="382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183748" y="5790184"/>
            <a:ext cx="34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178874" y="5799027"/>
            <a:ext cx="3287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863879" y="586303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5799241" y="6139630"/>
            <a:ext cx="1012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Values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799241" y="7539836"/>
            <a:ext cx="10967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Factors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8144311" y="3631251"/>
            <a:ext cx="4210249" cy="5016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3200" b="1" dirty="0" smtClean="0"/>
              <a:t>Factors</a:t>
            </a:r>
            <a:r>
              <a:rPr lang="en-US" sz="3200" dirty="0" smtClean="0"/>
              <a:t> encapsulate constraints being imposed</a:t>
            </a:r>
          </a:p>
          <a:p>
            <a:pPr marL="342900" indent="-342900">
              <a:buFont typeface="Arial"/>
              <a:buChar char="•"/>
            </a:pPr>
            <a:r>
              <a:rPr lang="en-US" sz="3200" b="1" dirty="0" smtClean="0"/>
              <a:t>Values</a:t>
            </a:r>
            <a:r>
              <a:rPr lang="en-US" sz="3200" dirty="0" smtClean="0"/>
              <a:t> adjust to become consistent with these constraints</a:t>
            </a:r>
          </a:p>
          <a:p>
            <a:pPr marL="342900" indent="-342900">
              <a:buFont typeface="Arial"/>
              <a:buChar char="•"/>
            </a:pPr>
            <a:r>
              <a:rPr lang="en-US" sz="3200" dirty="0" smtClean="0"/>
              <a:t>Usually achieved via “</a:t>
            </a:r>
            <a:r>
              <a:rPr lang="en-US" sz="3200" b="1" dirty="0" smtClean="0"/>
              <a:t>message passing</a:t>
            </a:r>
            <a:r>
              <a:rPr lang="en-US" sz="3200" dirty="0" smtClean="0"/>
              <a:t>”/gradient descent methods.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16473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84597"/>
            <a:ext cx="11704320" cy="1185311"/>
          </a:xfrm>
        </p:spPr>
        <p:txBody>
          <a:bodyPr/>
          <a:lstStyle/>
          <a:p>
            <a:r>
              <a:rPr lang="en-US" dirty="0" smtClean="0"/>
              <a:t>Optimization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1928379"/>
            <a:ext cx="11704320" cy="6784387"/>
          </a:xfrm>
        </p:spPr>
        <p:txBody>
          <a:bodyPr/>
          <a:lstStyle/>
          <a:p>
            <a:r>
              <a:rPr lang="en-US" dirty="0" smtClean="0"/>
              <a:t>Several algorithms are used</a:t>
            </a:r>
          </a:p>
          <a:p>
            <a:r>
              <a:rPr lang="en-US" dirty="0" smtClean="0"/>
              <a:t>Random </a:t>
            </a:r>
            <a:r>
              <a:rPr lang="en-US" dirty="0" err="1" smtClean="0"/>
              <a:t>vs</a:t>
            </a:r>
            <a:r>
              <a:rPr lang="en-US" dirty="0" smtClean="0"/>
              <a:t> “Best Guess” initialization</a:t>
            </a:r>
          </a:p>
          <a:p>
            <a:r>
              <a:rPr lang="en-US" dirty="0" smtClean="0"/>
              <a:t>Gauss-Newton Stepping</a:t>
            </a:r>
          </a:p>
          <a:p>
            <a:r>
              <a:rPr lang="en-US" dirty="0" err="1" smtClean="0"/>
              <a:t>Levenberg-Marquart</a:t>
            </a:r>
            <a:endParaRPr lang="en-US" dirty="0" smtClean="0"/>
          </a:p>
          <a:p>
            <a:r>
              <a:rPr lang="en-US" dirty="0" smtClean="0"/>
              <a:t>Message Passing Algorithms</a:t>
            </a:r>
          </a:p>
          <a:p>
            <a:r>
              <a:rPr lang="en-US" dirty="0" smtClean="0"/>
              <a:t>Structure dependent/exploiting optimization strategies</a:t>
            </a:r>
          </a:p>
          <a:p>
            <a:pPr lvl="1"/>
            <a:r>
              <a:rPr lang="en-US" dirty="0" smtClean="0"/>
              <a:t>ISAM2 (for SLAM problems)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767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Machine Learning Context</a:t>
            </a:r>
            <a:endParaRPr lang="en-US" dirty="0"/>
          </a:p>
        </p:txBody>
      </p:sp>
      <p:pic>
        <p:nvPicPr>
          <p:cNvPr id="3" name="Picture 2" descr="Screen Shot 2014-11-19 at 10.19.4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8" y="2334085"/>
            <a:ext cx="4187952" cy="5786291"/>
          </a:xfrm>
          <a:prstGeom prst="rect">
            <a:avLst/>
          </a:prstGeom>
        </p:spPr>
      </p:pic>
      <p:pic>
        <p:nvPicPr>
          <p:cNvPr id="4" name="Picture 3" descr="Screen Shot 2014-11-19 at 10.20.1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062" y="2956261"/>
            <a:ext cx="4187952" cy="4779645"/>
          </a:xfrm>
          <a:prstGeom prst="rect">
            <a:avLst/>
          </a:prstGeom>
        </p:spPr>
      </p:pic>
      <p:pic>
        <p:nvPicPr>
          <p:cNvPr id="5" name="Picture 4" descr="Screen Shot 2014-11-19 at 10.20.30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038" y="3044639"/>
            <a:ext cx="4187952" cy="46029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9760" y="8804305"/>
            <a:ext cx="8409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Source: http</a:t>
            </a:r>
            <a:r>
              <a:rPr lang="en-US" sz="1800" dirty="0"/>
              <a:t>://</a:t>
            </a:r>
            <a:r>
              <a:rPr lang="en-US" sz="1800" dirty="0" err="1"/>
              <a:t>en.wikipedia.org</a:t>
            </a:r>
            <a:r>
              <a:rPr lang="en-US" sz="1800" dirty="0"/>
              <a:t>/wiki/</a:t>
            </a:r>
            <a:r>
              <a:rPr lang="en-US" sz="1800" dirty="0" err="1"/>
              <a:t>Machine_learning</a:t>
            </a:r>
            <a:endParaRPr lang="en-US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5552033" y="1733401"/>
            <a:ext cx="6616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…according to infallible Wikipedia!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650240" y="6453059"/>
            <a:ext cx="82379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774246" y="6450998"/>
            <a:ext cx="82379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827671" y="6450998"/>
            <a:ext cx="82379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53997" y="6779144"/>
            <a:ext cx="82379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827671" y="7103168"/>
            <a:ext cx="82379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062137" y="7375705"/>
            <a:ext cx="82379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335318" y="3778123"/>
            <a:ext cx="82379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071820" y="4102147"/>
            <a:ext cx="82379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466554" y="4402153"/>
            <a:ext cx="82379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223886" y="4700433"/>
            <a:ext cx="82379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895157" y="4696310"/>
            <a:ext cx="82379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659923" y="4996652"/>
            <a:ext cx="82379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047680" y="6307513"/>
            <a:ext cx="82379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968512" y="7294016"/>
            <a:ext cx="82379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747215" y="7291955"/>
            <a:ext cx="146498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003046" y="7647545"/>
            <a:ext cx="33227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10516754" y="5923421"/>
            <a:ext cx="82379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0104857" y="5320676"/>
            <a:ext cx="82379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2168134" y="3646647"/>
            <a:ext cx="33227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32" name="Footer Placeholder 3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4545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84597"/>
            <a:ext cx="11704320" cy="1185311"/>
          </a:xfrm>
        </p:spPr>
        <p:txBody>
          <a:bodyPr/>
          <a:lstStyle/>
          <a:p>
            <a:r>
              <a:rPr lang="en-US" dirty="0" smtClean="0"/>
              <a:t>Optimization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3621590"/>
            <a:ext cx="11704320" cy="5091176"/>
          </a:xfrm>
        </p:spPr>
        <p:txBody>
          <a:bodyPr/>
          <a:lstStyle/>
          <a:p>
            <a:r>
              <a:rPr lang="en-US" dirty="0" smtClean="0"/>
              <a:t>Initialize values to a ‘best guess’/random</a:t>
            </a:r>
          </a:p>
          <a:p>
            <a:r>
              <a:rPr lang="en-US" dirty="0" smtClean="0"/>
              <a:t>Iterate till convergence</a:t>
            </a:r>
          </a:p>
          <a:p>
            <a:pPr lvl="1"/>
            <a:r>
              <a:rPr lang="en-US" dirty="0" smtClean="0"/>
              <a:t>Factors messages Values with Error</a:t>
            </a:r>
          </a:p>
          <a:p>
            <a:pPr lvl="1"/>
            <a:r>
              <a:rPr lang="en-US" dirty="0" smtClean="0"/>
              <a:t>Values messages Factors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30</a:t>
            </a:fld>
            <a:endParaRPr lang="en-US"/>
          </a:p>
        </p:txBody>
      </p:sp>
      <p:sp>
        <p:nvSpPr>
          <p:cNvPr id="7" name="Shape 1867"/>
          <p:cNvSpPr/>
          <p:nvPr/>
        </p:nvSpPr>
        <p:spPr>
          <a:xfrm>
            <a:off x="7291494" y="1734769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9" name="Shape 1865"/>
          <p:cNvSpPr/>
          <p:nvPr/>
        </p:nvSpPr>
        <p:spPr>
          <a:xfrm>
            <a:off x="3997859" y="2396700"/>
            <a:ext cx="3287403" cy="0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0" name="Shape 1866"/>
          <p:cNvSpPr/>
          <p:nvPr/>
        </p:nvSpPr>
        <p:spPr>
          <a:xfrm>
            <a:off x="5658012" y="2259339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7729693" y="1970305"/>
            <a:ext cx="4509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X</a:t>
            </a:r>
            <a:endParaRPr lang="en-US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4154639" y="1614165"/>
            <a:ext cx="3057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X = 7.85±0.5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91996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84597"/>
            <a:ext cx="11704320" cy="1185311"/>
          </a:xfrm>
        </p:spPr>
        <p:txBody>
          <a:bodyPr/>
          <a:lstStyle/>
          <a:p>
            <a:r>
              <a:rPr lang="en-US" dirty="0" smtClean="0"/>
              <a:t>Optimization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3621590"/>
            <a:ext cx="11704320" cy="5091176"/>
          </a:xfrm>
        </p:spPr>
        <p:txBody>
          <a:bodyPr/>
          <a:lstStyle/>
          <a:p>
            <a:r>
              <a:rPr lang="en-US" dirty="0" smtClean="0"/>
              <a:t>Initialize values to a ‘best guess’/random</a:t>
            </a:r>
          </a:p>
          <a:p>
            <a:r>
              <a:rPr lang="en-US" dirty="0" smtClean="0"/>
              <a:t>Iterate till convergence</a:t>
            </a:r>
          </a:p>
          <a:p>
            <a:pPr lvl="1"/>
            <a:r>
              <a:rPr lang="en-US" dirty="0" smtClean="0"/>
              <a:t>Factors messages Values with Error</a:t>
            </a:r>
          </a:p>
          <a:p>
            <a:pPr lvl="1"/>
            <a:r>
              <a:rPr lang="en-US" dirty="0" smtClean="0"/>
              <a:t>Values messages Factors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31</a:t>
            </a:fld>
            <a:endParaRPr lang="en-US"/>
          </a:p>
        </p:txBody>
      </p:sp>
      <p:sp>
        <p:nvSpPr>
          <p:cNvPr id="7" name="Shape 1867"/>
          <p:cNvSpPr/>
          <p:nvPr/>
        </p:nvSpPr>
        <p:spPr>
          <a:xfrm>
            <a:off x="7291494" y="1734769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9" name="Shape 1865"/>
          <p:cNvSpPr/>
          <p:nvPr/>
        </p:nvSpPr>
        <p:spPr>
          <a:xfrm>
            <a:off x="3997859" y="2396700"/>
            <a:ext cx="3287403" cy="0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0" name="Shape 1866"/>
          <p:cNvSpPr/>
          <p:nvPr/>
        </p:nvSpPr>
        <p:spPr>
          <a:xfrm>
            <a:off x="5658012" y="2259339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7291494" y="1965197"/>
            <a:ext cx="127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X=0</a:t>
            </a:r>
            <a:endParaRPr lang="en-US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4154639" y="1614165"/>
            <a:ext cx="3057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X = 7.85±0.5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301792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84597"/>
            <a:ext cx="11704320" cy="1185311"/>
          </a:xfrm>
        </p:spPr>
        <p:txBody>
          <a:bodyPr/>
          <a:lstStyle/>
          <a:p>
            <a:r>
              <a:rPr lang="en-US" dirty="0" smtClean="0"/>
              <a:t>Optimization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3621590"/>
            <a:ext cx="11704320" cy="5091176"/>
          </a:xfrm>
        </p:spPr>
        <p:txBody>
          <a:bodyPr/>
          <a:lstStyle/>
          <a:p>
            <a:r>
              <a:rPr lang="en-US" dirty="0" smtClean="0"/>
              <a:t>Initialize values to a ‘best guess’/random</a:t>
            </a:r>
          </a:p>
          <a:p>
            <a:r>
              <a:rPr lang="en-US" dirty="0" smtClean="0"/>
              <a:t>Iterate till convergence</a:t>
            </a:r>
          </a:p>
          <a:p>
            <a:pPr lvl="1"/>
            <a:r>
              <a:rPr lang="en-US" dirty="0" smtClean="0"/>
              <a:t>Factors messages Values with Error</a:t>
            </a:r>
          </a:p>
          <a:p>
            <a:pPr lvl="1"/>
            <a:r>
              <a:rPr lang="en-US" dirty="0" smtClean="0"/>
              <a:t>Values messages Factors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32</a:t>
            </a:fld>
            <a:endParaRPr lang="en-US"/>
          </a:p>
        </p:txBody>
      </p:sp>
      <p:sp>
        <p:nvSpPr>
          <p:cNvPr id="7" name="Shape 1867"/>
          <p:cNvSpPr/>
          <p:nvPr/>
        </p:nvSpPr>
        <p:spPr>
          <a:xfrm>
            <a:off x="7291494" y="1734769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9" name="Shape 1865"/>
          <p:cNvSpPr/>
          <p:nvPr/>
        </p:nvSpPr>
        <p:spPr>
          <a:xfrm>
            <a:off x="3997859" y="2396700"/>
            <a:ext cx="3287403" cy="0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0" name="Shape 1866"/>
          <p:cNvSpPr/>
          <p:nvPr/>
        </p:nvSpPr>
        <p:spPr>
          <a:xfrm>
            <a:off x="5658012" y="2259339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7291494" y="1965197"/>
            <a:ext cx="127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X=5</a:t>
            </a:r>
            <a:endParaRPr lang="en-US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4154639" y="1614165"/>
            <a:ext cx="3057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X = 7.85±0.5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14616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84597"/>
            <a:ext cx="11704320" cy="1185311"/>
          </a:xfrm>
        </p:spPr>
        <p:txBody>
          <a:bodyPr/>
          <a:lstStyle/>
          <a:p>
            <a:r>
              <a:rPr lang="en-US" dirty="0" smtClean="0"/>
              <a:t>Optimization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3621590"/>
            <a:ext cx="11704320" cy="5091176"/>
          </a:xfrm>
        </p:spPr>
        <p:txBody>
          <a:bodyPr/>
          <a:lstStyle/>
          <a:p>
            <a:r>
              <a:rPr lang="en-US" dirty="0" smtClean="0"/>
              <a:t>Initialize values to a ‘best guess’/random</a:t>
            </a:r>
          </a:p>
          <a:p>
            <a:r>
              <a:rPr lang="en-US" dirty="0" smtClean="0"/>
              <a:t>Iterate till convergence</a:t>
            </a:r>
          </a:p>
          <a:p>
            <a:pPr lvl="1"/>
            <a:r>
              <a:rPr lang="en-US" dirty="0" smtClean="0"/>
              <a:t>Factors messages Values with Error</a:t>
            </a:r>
          </a:p>
          <a:p>
            <a:pPr lvl="1"/>
            <a:r>
              <a:rPr lang="en-US" dirty="0" smtClean="0"/>
              <a:t>Values messages Factors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33</a:t>
            </a:fld>
            <a:endParaRPr lang="en-US"/>
          </a:p>
        </p:txBody>
      </p:sp>
      <p:sp>
        <p:nvSpPr>
          <p:cNvPr id="7" name="Shape 1867"/>
          <p:cNvSpPr/>
          <p:nvPr/>
        </p:nvSpPr>
        <p:spPr>
          <a:xfrm>
            <a:off x="7291494" y="1734769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9" name="Shape 1865"/>
          <p:cNvSpPr/>
          <p:nvPr/>
        </p:nvSpPr>
        <p:spPr>
          <a:xfrm>
            <a:off x="3997859" y="2396700"/>
            <a:ext cx="3287403" cy="0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0" name="Shape 1866"/>
          <p:cNvSpPr/>
          <p:nvPr/>
        </p:nvSpPr>
        <p:spPr>
          <a:xfrm>
            <a:off x="5658012" y="2259339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7291494" y="1965197"/>
            <a:ext cx="127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X=7</a:t>
            </a:r>
            <a:endParaRPr lang="en-US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4154639" y="1614165"/>
            <a:ext cx="3057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X = 7.85±0.5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79346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84597"/>
            <a:ext cx="11704320" cy="1185311"/>
          </a:xfrm>
        </p:spPr>
        <p:txBody>
          <a:bodyPr/>
          <a:lstStyle/>
          <a:p>
            <a:r>
              <a:rPr lang="en-US" dirty="0" smtClean="0"/>
              <a:t>Optimization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3621590"/>
            <a:ext cx="11704320" cy="5091176"/>
          </a:xfrm>
        </p:spPr>
        <p:txBody>
          <a:bodyPr/>
          <a:lstStyle/>
          <a:p>
            <a:r>
              <a:rPr lang="en-US" dirty="0" smtClean="0"/>
              <a:t>Initialize values to a ‘best guess’/random</a:t>
            </a:r>
          </a:p>
          <a:p>
            <a:r>
              <a:rPr lang="en-US" dirty="0" smtClean="0"/>
              <a:t>Iterate till convergence</a:t>
            </a:r>
          </a:p>
          <a:p>
            <a:pPr lvl="1"/>
            <a:r>
              <a:rPr lang="en-US" dirty="0" smtClean="0"/>
              <a:t>Factors messages Values with Error</a:t>
            </a:r>
          </a:p>
          <a:p>
            <a:pPr lvl="1"/>
            <a:r>
              <a:rPr lang="en-US" dirty="0" smtClean="0"/>
              <a:t>Values messages Factors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34</a:t>
            </a:fld>
            <a:endParaRPr lang="en-US"/>
          </a:p>
        </p:txBody>
      </p:sp>
      <p:sp>
        <p:nvSpPr>
          <p:cNvPr id="7" name="Shape 1867"/>
          <p:cNvSpPr/>
          <p:nvPr/>
        </p:nvSpPr>
        <p:spPr>
          <a:xfrm>
            <a:off x="7291494" y="1734769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9" name="Shape 1865"/>
          <p:cNvSpPr/>
          <p:nvPr/>
        </p:nvSpPr>
        <p:spPr>
          <a:xfrm>
            <a:off x="3997859" y="2396700"/>
            <a:ext cx="3287403" cy="0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0" name="Shape 1866"/>
          <p:cNvSpPr/>
          <p:nvPr/>
        </p:nvSpPr>
        <p:spPr>
          <a:xfrm>
            <a:off x="5658012" y="2259339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7291494" y="1965197"/>
            <a:ext cx="1270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X=7.5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154639" y="1614165"/>
            <a:ext cx="3057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X = 7.85±0.5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979493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84597"/>
            <a:ext cx="11704320" cy="1185311"/>
          </a:xfrm>
        </p:spPr>
        <p:txBody>
          <a:bodyPr/>
          <a:lstStyle/>
          <a:p>
            <a:r>
              <a:rPr lang="en-US" dirty="0" smtClean="0"/>
              <a:t>Optimization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3621590"/>
            <a:ext cx="11704320" cy="5091176"/>
          </a:xfrm>
        </p:spPr>
        <p:txBody>
          <a:bodyPr/>
          <a:lstStyle/>
          <a:p>
            <a:r>
              <a:rPr lang="en-US" dirty="0" smtClean="0"/>
              <a:t>Initialize values to a ‘best guess’/random</a:t>
            </a:r>
          </a:p>
          <a:p>
            <a:r>
              <a:rPr lang="en-US" dirty="0" smtClean="0"/>
              <a:t>Iterate till convergence</a:t>
            </a:r>
          </a:p>
          <a:p>
            <a:pPr lvl="1"/>
            <a:r>
              <a:rPr lang="en-US" dirty="0" smtClean="0"/>
              <a:t>Factors messages Values with Error</a:t>
            </a:r>
          </a:p>
          <a:p>
            <a:pPr lvl="1"/>
            <a:r>
              <a:rPr lang="en-US" dirty="0" smtClean="0"/>
              <a:t>Values messages Factors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35</a:t>
            </a:fld>
            <a:endParaRPr lang="en-US"/>
          </a:p>
        </p:txBody>
      </p:sp>
      <p:sp>
        <p:nvSpPr>
          <p:cNvPr id="7" name="Shape 1867"/>
          <p:cNvSpPr/>
          <p:nvPr/>
        </p:nvSpPr>
        <p:spPr>
          <a:xfrm>
            <a:off x="7291494" y="1734769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9" name="Shape 1865"/>
          <p:cNvSpPr/>
          <p:nvPr/>
        </p:nvSpPr>
        <p:spPr>
          <a:xfrm>
            <a:off x="3997859" y="2396700"/>
            <a:ext cx="3287403" cy="0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0" name="Shape 1866"/>
          <p:cNvSpPr/>
          <p:nvPr/>
        </p:nvSpPr>
        <p:spPr>
          <a:xfrm>
            <a:off x="5658012" y="2259339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7291494" y="1808417"/>
            <a:ext cx="127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X=</a:t>
            </a:r>
          </a:p>
          <a:p>
            <a:pPr algn="ctr"/>
            <a:r>
              <a:rPr lang="en-US" sz="3200" dirty="0" smtClean="0"/>
              <a:t>7.85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154639" y="1614165"/>
            <a:ext cx="3057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X = 7.85±0.5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416564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Optimization, Factorization and </a:t>
            </a:r>
            <a:r>
              <a:rPr lang="en-US" dirty="0" err="1" smtClean="0"/>
              <a:t>Sparsity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36</a:t>
            </a:fld>
            <a:endParaRPr lang="en-US"/>
          </a:p>
        </p:txBody>
      </p:sp>
      <p:pic>
        <p:nvPicPr>
          <p:cNvPr id="8" name="Picture 7" descr="Sparse1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016" y="2029968"/>
            <a:ext cx="8350927" cy="7013448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91" y="4365096"/>
            <a:ext cx="1130300" cy="50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561494" y="4412056"/>
            <a:ext cx="3853596" cy="469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Measurement </a:t>
            </a:r>
            <a:r>
              <a:rPr lang="en-US" dirty="0" err="1" smtClean="0"/>
              <a:t>Jacobian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154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Optimization, Factorization and </a:t>
            </a:r>
            <a:r>
              <a:rPr lang="en-US" dirty="0" err="1" smtClean="0"/>
              <a:t>Sparsity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37</a:t>
            </a:fld>
            <a:endParaRPr lang="en-US"/>
          </a:p>
        </p:txBody>
      </p:sp>
      <p:pic>
        <p:nvPicPr>
          <p:cNvPr id="7" name="Picture 6" descr="Sparse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016" y="2029968"/>
            <a:ext cx="8350927" cy="7013448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91" y="4365096"/>
            <a:ext cx="1130300" cy="50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561494" y="4412056"/>
            <a:ext cx="3853596" cy="469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Measurement </a:t>
            </a:r>
            <a:r>
              <a:rPr lang="en-US" dirty="0" err="1" smtClean="0"/>
              <a:t>Jacobian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33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Optimization, Factorization and </a:t>
            </a:r>
            <a:r>
              <a:rPr lang="en-US" dirty="0" err="1" smtClean="0"/>
              <a:t>Sparsity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38</a:t>
            </a:fld>
            <a:endParaRPr lang="en-US"/>
          </a:p>
        </p:txBody>
      </p:sp>
      <p:pic>
        <p:nvPicPr>
          <p:cNvPr id="3" name="Picture 2" descr="Sparse3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609" y="2026695"/>
            <a:ext cx="8350927" cy="7013448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91" y="4365096"/>
            <a:ext cx="1130300" cy="50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61494" y="4412056"/>
            <a:ext cx="3853596" cy="469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Measurement </a:t>
            </a:r>
            <a:r>
              <a:rPr lang="en-US" dirty="0" err="1" smtClean="0"/>
              <a:t>Jacobian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772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8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613400" y="7708900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9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949700" y="4673600"/>
            <a:ext cx="469899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90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82700" y="2717800"/>
            <a:ext cx="4572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91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718301" y="4610101"/>
            <a:ext cx="5753099" cy="166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896" name="Shape 1896"/>
          <p:cNvSpPr>
            <a:spLocks noGrp="1"/>
          </p:cNvSpPr>
          <p:nvPr>
            <p:ph type="title"/>
          </p:nvPr>
        </p:nvSpPr>
        <p:spPr>
          <a:xfrm>
            <a:off x="650240" y="237067"/>
            <a:ext cx="11704320" cy="105438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6000" dirty="0"/>
              <a:t>Vehicle Pose Estimation</a:t>
            </a:r>
          </a:p>
        </p:txBody>
      </p:sp>
      <p:sp>
        <p:nvSpPr>
          <p:cNvPr id="1897" name="Shape 1897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39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1898" name="Shape 1898"/>
          <p:cNvSpPr/>
          <p:nvPr/>
        </p:nvSpPr>
        <p:spPr>
          <a:xfrm>
            <a:off x="876302" y="22860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899" name="Shape 1899"/>
          <p:cNvSpPr/>
          <p:nvPr/>
        </p:nvSpPr>
        <p:spPr>
          <a:xfrm>
            <a:off x="3556002" y="42418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900" name="Shape 1900"/>
          <p:cNvSpPr/>
          <p:nvPr/>
        </p:nvSpPr>
        <p:spPr>
          <a:xfrm>
            <a:off x="5219702" y="72898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901" name="Shape 1901"/>
          <p:cNvSpPr/>
          <p:nvPr/>
        </p:nvSpPr>
        <p:spPr>
          <a:xfrm>
            <a:off x="2038722" y="3285425"/>
            <a:ext cx="1745382" cy="11000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7987" y="3456"/>
                  <a:pt x="17244" y="13536"/>
                  <a:pt x="21600" y="21600"/>
                </a:cubicBezTo>
              </a:path>
            </a:pathLst>
          </a:custGeom>
          <a:ln w="38100">
            <a:solidFill/>
            <a:miter lim="400000"/>
            <a:tailEnd type="triangle"/>
          </a:ln>
        </p:spPr>
        <p:txBody>
          <a:bodyPr lIns="0" tIns="0" rIns="0" bIns="0" anchor="ctr"/>
          <a:lstStyle/>
          <a:p>
            <a:pPr algn="ctr" defTabSz="825458">
              <a:defRPr sz="5800">
                <a:uFillTx/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1902" name="Shape 1902"/>
          <p:cNvSpPr/>
          <p:nvPr/>
        </p:nvSpPr>
        <p:spPr>
          <a:xfrm>
            <a:off x="4605460" y="5353479"/>
            <a:ext cx="968027" cy="20093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236" y="3153"/>
                  <a:pt x="20945" y="19866"/>
                  <a:pt x="21600" y="21600"/>
                </a:cubicBezTo>
              </a:path>
            </a:pathLst>
          </a:custGeom>
          <a:ln w="38100">
            <a:solidFill/>
            <a:miter lim="400000"/>
            <a:tailEnd type="triangle"/>
          </a:ln>
        </p:spPr>
        <p:txBody>
          <a:bodyPr lIns="0" tIns="0" rIns="0" bIns="0" anchor="ctr"/>
          <a:lstStyle/>
          <a:p>
            <a:pPr algn="ctr" defTabSz="825458">
              <a:defRPr sz="5800">
                <a:uFillTx/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we are exploring today?</a:t>
            </a:r>
            <a:endParaRPr lang="en-US" dirty="0"/>
          </a:p>
        </p:txBody>
      </p:sp>
      <p:pic>
        <p:nvPicPr>
          <p:cNvPr id="3" name="Picture 2" descr="Screen Shot 2014-11-19 at 10.19.4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8" y="2334085"/>
            <a:ext cx="4187952" cy="5786291"/>
          </a:xfrm>
          <a:prstGeom prst="rect">
            <a:avLst/>
          </a:prstGeom>
        </p:spPr>
      </p:pic>
      <p:pic>
        <p:nvPicPr>
          <p:cNvPr id="4" name="Picture 3" descr="Screen Shot 2014-11-19 at 10.20.1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062" y="2956261"/>
            <a:ext cx="4187952" cy="4779645"/>
          </a:xfrm>
          <a:prstGeom prst="rect">
            <a:avLst/>
          </a:prstGeom>
        </p:spPr>
      </p:pic>
      <p:pic>
        <p:nvPicPr>
          <p:cNvPr id="5" name="Picture 4" descr="Screen Shot 2014-11-19 at 10.20.30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038" y="3044639"/>
            <a:ext cx="4187952" cy="46029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99760" y="8804305"/>
            <a:ext cx="8409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Source: http</a:t>
            </a:r>
            <a:r>
              <a:rPr lang="en-US" sz="1800" dirty="0"/>
              <a:t>://</a:t>
            </a:r>
            <a:r>
              <a:rPr lang="en-US" sz="1800" dirty="0" err="1"/>
              <a:t>en.wikipedia.org</a:t>
            </a:r>
            <a:r>
              <a:rPr lang="en-US" sz="1800" dirty="0"/>
              <a:t>/wiki/</a:t>
            </a:r>
            <a:r>
              <a:rPr lang="en-US" sz="1800" dirty="0" err="1"/>
              <a:t>Machine_learning</a:t>
            </a:r>
            <a:endParaRPr lang="en-US" sz="18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9838839" y="3331204"/>
            <a:ext cx="194314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066532" y="3648709"/>
            <a:ext cx="241510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37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99768"/>
            <a:ext cx="11704320" cy="1096127"/>
          </a:xfrm>
        </p:spPr>
        <p:txBody>
          <a:bodyPr/>
          <a:lstStyle/>
          <a:p>
            <a:r>
              <a:rPr lang="en-US" dirty="0" smtClean="0"/>
              <a:t>GTSAM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40</a:t>
            </a:fld>
            <a:endParaRPr lang="en-US"/>
          </a:p>
        </p:txBody>
      </p:sp>
      <p:pic>
        <p:nvPicPr>
          <p:cNvPr id="17" name="Picture 16" descr="Screen Shot 2014-10-01 at 9.23.5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116" y="2833521"/>
            <a:ext cx="9503578" cy="6920080"/>
          </a:xfrm>
          <a:prstGeom prst="rect">
            <a:avLst/>
          </a:prstGeom>
        </p:spPr>
      </p:pic>
      <p:sp>
        <p:nvSpPr>
          <p:cNvPr id="18" name="Text Placeholder 2"/>
          <p:cNvSpPr txBox="1">
            <a:spLocks/>
          </p:cNvSpPr>
          <p:nvPr/>
        </p:nvSpPr>
        <p:spPr>
          <a:xfrm>
            <a:off x="650240" y="1270017"/>
            <a:ext cx="11704320" cy="7442749"/>
          </a:xfrm>
          <a:prstGeom prst="rect">
            <a:avLst/>
          </a:prstGeom>
        </p:spPr>
        <p:txBody>
          <a:bodyPr/>
          <a:lstStyle>
            <a:lvl1pPr marL="487672" indent="-487672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46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1pPr>
            <a:lvl2pPr marL="1056623" indent="-40639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625575" indent="-32511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2275804" indent="-32511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926034" indent="-32511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3576264" indent="-325115" algn="l" defTabSz="13004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494" indent="-325115" algn="l" defTabSz="13004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724" indent="-325115" algn="l" defTabSz="13004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954" indent="-325115" algn="l" defTabSz="13004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Georgia Tech Smoothing and Mapping</a:t>
            </a:r>
          </a:p>
          <a:p>
            <a:r>
              <a:rPr lang="en-US" smtClean="0"/>
              <a:t>State of the Art in SLAM, Bundle Adjustment, ICP</a:t>
            </a:r>
          </a:p>
          <a:p>
            <a:endParaRPr lang="en-US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618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GTSAM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41</a:t>
            </a:fld>
            <a:endParaRPr lang="en-US"/>
          </a:p>
        </p:txBody>
      </p:sp>
      <p:pic>
        <p:nvPicPr>
          <p:cNvPr id="6" name="Picture 5" descr="Screen Shot 2014-10-01 at 9.24.4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478" y="1677163"/>
            <a:ext cx="9857023" cy="66286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2188" y="8385960"/>
            <a:ext cx="10525473" cy="47192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7" tIns="50797" rIns="50797" bIns="50797" numCol="1" spcCol="38098" rtlCol="0" anchor="ctr">
            <a:spAutoFit/>
          </a:bodyPr>
          <a:lstStyle/>
          <a:p>
            <a:pPr algn="l" rtl="0" latinLnBrk="1" hangingPunct="0"/>
            <a:r>
              <a:rPr lang="en-US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Credit: “Factor Graphs and GTSAM: A hands on introduction”, Frank </a:t>
            </a:r>
            <a:r>
              <a:rPr lang="en-US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Dellaert</a:t>
            </a:r>
            <a:endParaRPr lang="en-US" dirty="0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</p:txBody>
      </p:sp>
    </p:spTree>
    <p:extLst>
      <p:ext uri="{BB962C8B-B14F-4D97-AF65-F5344CB8AC3E}">
        <p14:creationId xmlns:p14="http://schemas.microsoft.com/office/powerpoint/2010/main" val="191740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SLAM versus Localization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“landmarks”, rather just GPS readings</a:t>
            </a:r>
          </a:p>
          <a:p>
            <a:r>
              <a:rPr lang="en-US" dirty="0" err="1" smtClean="0"/>
              <a:t>Odometry</a:t>
            </a:r>
            <a:r>
              <a:rPr lang="en-US" dirty="0" smtClean="0"/>
              <a:t> is modeled via similar means</a:t>
            </a:r>
          </a:p>
          <a:p>
            <a:r>
              <a:rPr lang="en-US" dirty="0" smtClean="0"/>
              <a:t>Vehicle Model is far more constrained in comparison to a typical robotic agent</a:t>
            </a:r>
          </a:p>
        </p:txBody>
      </p:sp>
    </p:spTree>
    <p:extLst>
      <p:ext uri="{BB962C8B-B14F-4D97-AF65-F5344CB8AC3E}">
        <p14:creationId xmlns:p14="http://schemas.microsoft.com/office/powerpoint/2010/main" val="20451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8" name="Shape 190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ARRB Vehicle Introduction</a:t>
            </a:r>
          </a:p>
        </p:txBody>
      </p:sp>
      <p:sp>
        <p:nvSpPr>
          <p:cNvPr id="1909" name="Shape 1909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>
                <a:uFillTx/>
              </a:defRPr>
            </a:pPr>
            <a:r>
              <a:rPr sz="3800" dirty="0">
                <a:uFill>
                  <a:solidFill/>
                </a:uFill>
              </a:rPr>
              <a:t>GPS @ 1Hz</a:t>
            </a:r>
          </a:p>
          <a:p>
            <a:pPr lvl="0">
              <a:defRPr sz="1800">
                <a:uFillTx/>
              </a:defRPr>
            </a:pPr>
            <a:r>
              <a:rPr sz="3800" dirty="0">
                <a:uFill>
                  <a:solidFill/>
                </a:uFill>
              </a:rPr>
              <a:t>Gyroscope, Acceleration, Odometry @ 2.0meters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dirty="0"/>
              <a:t>2-axis gyro and 2-D accel leading to somewhat under constrained problem</a:t>
            </a:r>
          </a:p>
          <a:p>
            <a:pPr lvl="0">
              <a:defRPr sz="1800">
                <a:uFillTx/>
              </a:defRPr>
            </a:pPr>
            <a:r>
              <a:rPr sz="3800" dirty="0">
                <a:uFill>
                  <a:solidFill/>
                </a:uFill>
              </a:rPr>
              <a:t>Images @ 2.0-5.0 meters (unsynchronised to above)</a:t>
            </a:r>
          </a:p>
          <a:p>
            <a:pPr lvl="0">
              <a:defRPr sz="1800">
                <a:uFillTx/>
              </a:defRPr>
            </a:pPr>
            <a:r>
              <a:rPr sz="3800" dirty="0">
                <a:uFill>
                  <a:solidFill/>
                </a:uFill>
              </a:rPr>
              <a:t>Random Noise including non-real-time OS errors</a:t>
            </a:r>
            <a:r>
              <a:rPr lang="x-none" sz="3800" dirty="0">
                <a:uFill>
                  <a:solidFill/>
                </a:uFill>
              </a:rPr>
              <a:t> so unrestrained arbitrary corruption of the data is possible!</a:t>
            </a:r>
            <a:endParaRPr sz="3800" dirty="0">
              <a:uFill>
                <a:solidFill/>
              </a:uFill>
            </a:endParaRPr>
          </a:p>
        </p:txBody>
      </p:sp>
      <p:sp>
        <p:nvSpPr>
          <p:cNvPr id="1910" name="Shape 1910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43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1600x900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308" y="1395309"/>
            <a:ext cx="10842337" cy="7228224"/>
          </a:xfrm>
          <a:prstGeom prst="rect">
            <a:avLst/>
          </a:prstGeom>
        </p:spPr>
      </p:pic>
      <p:sp>
        <p:nvSpPr>
          <p:cNvPr id="1908" name="Shape 190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ARRB Vehicle Introduction</a:t>
            </a:r>
          </a:p>
        </p:txBody>
      </p:sp>
      <p:sp>
        <p:nvSpPr>
          <p:cNvPr id="1910" name="Shape 1910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44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pic>
        <p:nvPicPr>
          <p:cNvPr id="4" name="Picture 3" descr="Screen Shot 2014-10-01 at 10.00.3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23571" y="6220568"/>
            <a:ext cx="6292881" cy="2402965"/>
          </a:xfrm>
          <a:prstGeom prst="rect">
            <a:avLst/>
          </a:prstGeom>
        </p:spPr>
      </p:pic>
      <p:pic>
        <p:nvPicPr>
          <p:cNvPr id="5" name="Picture 4" descr="Screen Shot 2014-10-01 at 10.00.58 P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332" t="-4356" r="33600"/>
          <a:stretch/>
        </p:blipFill>
        <p:spPr>
          <a:xfrm>
            <a:off x="-1711122" y="1291450"/>
            <a:ext cx="5080432" cy="2488270"/>
          </a:xfrm>
          <a:prstGeom prst="rect">
            <a:avLst/>
          </a:prstGeom>
        </p:spPr>
      </p:pic>
      <p:pic>
        <p:nvPicPr>
          <p:cNvPr id="6" name="Picture 5" descr="Screen Shot 2014-10-01 at 10.01.59 PM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84"/>
          <a:stretch/>
        </p:blipFill>
        <p:spPr>
          <a:xfrm>
            <a:off x="-2244935" y="3771214"/>
            <a:ext cx="5614245" cy="244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80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6" name="Shape 19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ARRB Vehicle Introduction</a:t>
            </a:r>
          </a:p>
        </p:txBody>
      </p:sp>
      <p:sp>
        <p:nvSpPr>
          <p:cNvPr id="1917" name="Shape 1917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lvl="0">
              <a:defRPr sz="1800">
                <a:uFillTx/>
              </a:defRPr>
            </a:pPr>
            <a:r>
              <a:rPr sz="3800" dirty="0">
                <a:uFill>
                  <a:solidFill/>
                </a:uFill>
              </a:rPr>
              <a:t>GPS @ 1Hz</a:t>
            </a:r>
          </a:p>
          <a:p>
            <a:pPr lvl="0">
              <a:defRPr sz="1800">
                <a:uFillTx/>
              </a:defRPr>
            </a:pPr>
            <a:r>
              <a:rPr sz="3800" dirty="0">
                <a:uFill>
                  <a:solidFill/>
                </a:uFill>
              </a:rPr>
              <a:t>Gyroscope, Acceleration, Odometry @ 2.0meters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dirty="0"/>
              <a:t>2-axis gyro and 2-D accel leading to somewhat under constrained problem</a:t>
            </a:r>
          </a:p>
          <a:p>
            <a:pPr lvl="0">
              <a:defRPr sz="1800">
                <a:uFillTx/>
              </a:defRPr>
            </a:pPr>
            <a:r>
              <a:rPr sz="3800" dirty="0">
                <a:uFill>
                  <a:solidFill/>
                </a:uFill>
              </a:rPr>
              <a:t>Images @ 2.0-5.0 meters (unsynchronised to above)</a:t>
            </a:r>
          </a:p>
          <a:p>
            <a:pPr lvl="0">
              <a:defRPr sz="1800">
                <a:uFillTx/>
              </a:defRPr>
            </a:pPr>
            <a:r>
              <a:rPr sz="3800" dirty="0">
                <a:uFill>
                  <a:solidFill/>
                </a:uFill>
              </a:rPr>
              <a:t>Random Noise including non-real-time OS errors</a:t>
            </a:r>
            <a:r>
              <a:rPr lang="x-none" sz="3800" dirty="0">
                <a:uFill>
                  <a:solidFill/>
                </a:uFill>
              </a:rPr>
              <a:t> so unrestrained arbitrary corruption of the data is possible!</a:t>
            </a:r>
            <a:endParaRPr sz="3800" dirty="0">
              <a:uFill>
                <a:solidFill/>
              </a:uFill>
            </a:endParaRPr>
          </a:p>
          <a:p>
            <a:pPr lvl="0">
              <a:defRPr sz="1800">
                <a:uFillTx/>
              </a:defRPr>
            </a:pPr>
            <a:r>
              <a:rPr sz="3800" dirty="0">
                <a:uFill>
                  <a:solidFill/>
                </a:uFill>
              </a:rPr>
              <a:t>This is the kind of great research problem that comes about on the back of greatly incompetent design!</a:t>
            </a:r>
          </a:p>
        </p:txBody>
      </p:sp>
      <p:sp>
        <p:nvSpPr>
          <p:cNvPr id="1918" name="Shape 1918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45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0" name="Shape 1920"/>
          <p:cNvSpPr/>
          <p:nvPr/>
        </p:nvSpPr>
        <p:spPr>
          <a:xfrm>
            <a:off x="1898661" y="2893925"/>
            <a:ext cx="8666465" cy="15542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1921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41400" y="2717800"/>
            <a:ext cx="4572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2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947401" y="2705100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3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89000" y="6159500"/>
            <a:ext cx="749301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4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517901" y="6159500"/>
            <a:ext cx="7620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5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5854701" y="6159500"/>
            <a:ext cx="7620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6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8331201" y="6159500"/>
            <a:ext cx="7747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7" name="droppedImage.pdf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0807700" y="6159500"/>
            <a:ext cx="762000" cy="4191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2" name="Shape 19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GPS Factor</a:t>
            </a:r>
          </a:p>
        </p:txBody>
      </p:sp>
      <p:sp>
        <p:nvSpPr>
          <p:cNvPr id="1933" name="Shape 193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46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1934" name="Shape 1934"/>
          <p:cNvSpPr/>
          <p:nvPr/>
        </p:nvSpPr>
        <p:spPr>
          <a:xfrm>
            <a:off x="660401" y="22860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935" name="Shape 1935"/>
          <p:cNvSpPr/>
          <p:nvPr/>
        </p:nvSpPr>
        <p:spPr>
          <a:xfrm>
            <a:off x="3263901" y="22860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936" name="Shape 1936"/>
          <p:cNvSpPr/>
          <p:nvPr/>
        </p:nvSpPr>
        <p:spPr>
          <a:xfrm>
            <a:off x="2438398" y="27686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1939" name="Group 1939"/>
          <p:cNvGrpSpPr/>
          <p:nvPr/>
        </p:nvGrpSpPr>
        <p:grpSpPr>
          <a:xfrm>
            <a:off x="1142999" y="3571751"/>
            <a:ext cx="292102" cy="2397249"/>
            <a:chOff x="0" y="0"/>
            <a:chExt cx="292100" cy="2397249"/>
          </a:xfrm>
        </p:grpSpPr>
        <p:sp>
          <p:nvSpPr>
            <p:cNvPr id="1937" name="Shape 1937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938" name="Shape 1938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1940" name="Shape 1940"/>
          <p:cNvSpPr/>
          <p:nvPr/>
        </p:nvSpPr>
        <p:spPr>
          <a:xfrm>
            <a:off x="10579101" y="22860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941" name="Shape 1941"/>
          <p:cNvSpPr/>
          <p:nvPr/>
        </p:nvSpPr>
        <p:spPr>
          <a:xfrm>
            <a:off x="5702301" y="22860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942" name="Shape 1942"/>
          <p:cNvSpPr/>
          <p:nvPr/>
        </p:nvSpPr>
        <p:spPr>
          <a:xfrm>
            <a:off x="9918699" y="2781302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943" name="Shape 1943"/>
          <p:cNvSpPr/>
          <p:nvPr/>
        </p:nvSpPr>
        <p:spPr>
          <a:xfrm>
            <a:off x="7442199" y="27686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944" name="Shape 1944"/>
          <p:cNvSpPr/>
          <p:nvPr/>
        </p:nvSpPr>
        <p:spPr>
          <a:xfrm>
            <a:off x="5041899" y="27686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1947" name="Group 1947"/>
          <p:cNvGrpSpPr/>
          <p:nvPr/>
        </p:nvGrpSpPr>
        <p:grpSpPr>
          <a:xfrm>
            <a:off x="3746499" y="3568700"/>
            <a:ext cx="292102" cy="2397249"/>
            <a:chOff x="0" y="0"/>
            <a:chExt cx="292100" cy="2397249"/>
          </a:xfrm>
        </p:grpSpPr>
        <p:sp>
          <p:nvSpPr>
            <p:cNvPr id="1945" name="Shape 1945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946" name="Shape 1946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1950" name="Group 1950"/>
          <p:cNvGrpSpPr/>
          <p:nvPr/>
        </p:nvGrpSpPr>
        <p:grpSpPr>
          <a:xfrm>
            <a:off x="6172200" y="3568700"/>
            <a:ext cx="292102" cy="2397249"/>
            <a:chOff x="0" y="0"/>
            <a:chExt cx="292100" cy="2397249"/>
          </a:xfrm>
        </p:grpSpPr>
        <p:sp>
          <p:nvSpPr>
            <p:cNvPr id="1948" name="Shape 1948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949" name="Shape 1949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1953" name="Group 1953"/>
          <p:cNvGrpSpPr/>
          <p:nvPr/>
        </p:nvGrpSpPr>
        <p:grpSpPr>
          <a:xfrm>
            <a:off x="8635999" y="3568700"/>
            <a:ext cx="292102" cy="2397249"/>
            <a:chOff x="0" y="0"/>
            <a:chExt cx="292100" cy="2397249"/>
          </a:xfrm>
        </p:grpSpPr>
        <p:sp>
          <p:nvSpPr>
            <p:cNvPr id="1951" name="Shape 1951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952" name="Shape 1952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1956" name="Group 1956"/>
          <p:cNvGrpSpPr/>
          <p:nvPr/>
        </p:nvGrpSpPr>
        <p:grpSpPr>
          <a:xfrm rot="21582794">
            <a:off x="11074399" y="3568700"/>
            <a:ext cx="292102" cy="2397249"/>
            <a:chOff x="0" y="0"/>
            <a:chExt cx="292100" cy="2397249"/>
          </a:xfrm>
        </p:grpSpPr>
        <p:sp>
          <p:nvSpPr>
            <p:cNvPr id="1954" name="Shape 1954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955" name="Shape 1955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1957" name="Shape 1957"/>
          <p:cNvSpPr/>
          <p:nvPr/>
        </p:nvSpPr>
        <p:spPr>
          <a:xfrm>
            <a:off x="8140701" y="22860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1958" name="droppedImage.pdf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3695700" y="2705099"/>
            <a:ext cx="469899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59" name="dropped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6057900" y="2705100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0" name="droppedImage.pdf"/>
          <p:cNvPicPr/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8483600" y="2717800"/>
            <a:ext cx="482600" cy="406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2" name="Shape 1962"/>
          <p:cNvSpPr/>
          <p:nvPr/>
        </p:nvSpPr>
        <p:spPr>
          <a:xfrm>
            <a:off x="1898661" y="2893925"/>
            <a:ext cx="8666465" cy="15542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1963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41400" y="2717800"/>
            <a:ext cx="4572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4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947401" y="2705100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5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692401" y="7708900"/>
            <a:ext cx="7581899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6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89000" y="6159500"/>
            <a:ext cx="749301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7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517901" y="6159500"/>
            <a:ext cx="7620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8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5854701" y="6159500"/>
            <a:ext cx="7620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9" name="droppedImage.pdf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8331201" y="6159500"/>
            <a:ext cx="7747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0" name="droppedImage.pdf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0807700" y="6159500"/>
            <a:ext cx="762000" cy="419100"/>
          </a:xfrm>
          <a:prstGeom prst="rect">
            <a:avLst/>
          </a:prstGeom>
          <a:ln w="12700">
            <a:miter lim="400000"/>
          </a:ln>
        </p:spPr>
      </p:pic>
      <p:sp>
        <p:nvSpPr>
          <p:cNvPr id="1975" name="Shape 197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GPS Factor</a:t>
            </a:r>
          </a:p>
        </p:txBody>
      </p:sp>
      <p:sp>
        <p:nvSpPr>
          <p:cNvPr id="1976" name="Shape 1976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47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1977" name="Shape 1977"/>
          <p:cNvSpPr/>
          <p:nvPr/>
        </p:nvSpPr>
        <p:spPr>
          <a:xfrm>
            <a:off x="660401" y="22860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978" name="Shape 1978"/>
          <p:cNvSpPr/>
          <p:nvPr/>
        </p:nvSpPr>
        <p:spPr>
          <a:xfrm>
            <a:off x="3263901" y="22860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979" name="Shape 1979"/>
          <p:cNvSpPr/>
          <p:nvPr/>
        </p:nvSpPr>
        <p:spPr>
          <a:xfrm>
            <a:off x="2438398" y="27686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1982" name="Group 1982"/>
          <p:cNvGrpSpPr/>
          <p:nvPr/>
        </p:nvGrpSpPr>
        <p:grpSpPr>
          <a:xfrm>
            <a:off x="1142999" y="3571751"/>
            <a:ext cx="292102" cy="2397249"/>
            <a:chOff x="0" y="0"/>
            <a:chExt cx="292100" cy="2397249"/>
          </a:xfrm>
        </p:grpSpPr>
        <p:sp>
          <p:nvSpPr>
            <p:cNvPr id="1980" name="Shape 1980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981" name="Shape 1981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1983" name="Shape 1983"/>
          <p:cNvSpPr/>
          <p:nvPr/>
        </p:nvSpPr>
        <p:spPr>
          <a:xfrm>
            <a:off x="10579101" y="22860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984" name="Shape 1984"/>
          <p:cNvSpPr/>
          <p:nvPr/>
        </p:nvSpPr>
        <p:spPr>
          <a:xfrm>
            <a:off x="5702301" y="22860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985" name="Shape 1985"/>
          <p:cNvSpPr/>
          <p:nvPr/>
        </p:nvSpPr>
        <p:spPr>
          <a:xfrm>
            <a:off x="9918699" y="2781302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986" name="Shape 1986"/>
          <p:cNvSpPr/>
          <p:nvPr/>
        </p:nvSpPr>
        <p:spPr>
          <a:xfrm>
            <a:off x="7442199" y="27686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1987" name="Shape 1987"/>
          <p:cNvSpPr/>
          <p:nvPr/>
        </p:nvSpPr>
        <p:spPr>
          <a:xfrm>
            <a:off x="5041899" y="27686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1990" name="Group 1990"/>
          <p:cNvGrpSpPr/>
          <p:nvPr/>
        </p:nvGrpSpPr>
        <p:grpSpPr>
          <a:xfrm>
            <a:off x="3746499" y="3568700"/>
            <a:ext cx="292102" cy="2397249"/>
            <a:chOff x="0" y="0"/>
            <a:chExt cx="292100" cy="2397249"/>
          </a:xfrm>
        </p:grpSpPr>
        <p:sp>
          <p:nvSpPr>
            <p:cNvPr id="1988" name="Shape 1988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989" name="Shape 1989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1993" name="Group 1993"/>
          <p:cNvGrpSpPr/>
          <p:nvPr/>
        </p:nvGrpSpPr>
        <p:grpSpPr>
          <a:xfrm>
            <a:off x="6172200" y="3568700"/>
            <a:ext cx="292102" cy="2397249"/>
            <a:chOff x="0" y="0"/>
            <a:chExt cx="292100" cy="2397249"/>
          </a:xfrm>
        </p:grpSpPr>
        <p:sp>
          <p:nvSpPr>
            <p:cNvPr id="1991" name="Shape 1991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992" name="Shape 1992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1996" name="Group 1996"/>
          <p:cNvGrpSpPr/>
          <p:nvPr/>
        </p:nvGrpSpPr>
        <p:grpSpPr>
          <a:xfrm>
            <a:off x="8635999" y="3568700"/>
            <a:ext cx="292102" cy="2397249"/>
            <a:chOff x="0" y="0"/>
            <a:chExt cx="292100" cy="2397249"/>
          </a:xfrm>
        </p:grpSpPr>
        <p:sp>
          <p:nvSpPr>
            <p:cNvPr id="1994" name="Shape 1994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995" name="Shape 1995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1999" name="Group 1999"/>
          <p:cNvGrpSpPr/>
          <p:nvPr/>
        </p:nvGrpSpPr>
        <p:grpSpPr>
          <a:xfrm rot="21582794">
            <a:off x="11074399" y="3568700"/>
            <a:ext cx="292102" cy="2397249"/>
            <a:chOff x="0" y="0"/>
            <a:chExt cx="292100" cy="2397249"/>
          </a:xfrm>
        </p:grpSpPr>
        <p:sp>
          <p:nvSpPr>
            <p:cNvPr id="1997" name="Shape 1997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998" name="Shape 1998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2000" name="Shape 2000"/>
          <p:cNvSpPr/>
          <p:nvPr/>
        </p:nvSpPr>
        <p:spPr>
          <a:xfrm>
            <a:off x="8140701" y="22860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2001" name="dropped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3695700" y="2705099"/>
            <a:ext cx="469899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2" name="droppedImage.pdf"/>
          <p:cNvPicPr/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6057900" y="2705100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3" name="droppedImage.pdf"/>
          <p:cNvPicPr/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8483600" y="2717800"/>
            <a:ext cx="482600" cy="406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5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05102" y="2184400"/>
            <a:ext cx="7581899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6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644902" y="3949701"/>
            <a:ext cx="5714999" cy="52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011" name="Shape 20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 dirty="0">
                <a:uFill>
                  <a:solidFill/>
                </a:uFill>
              </a:rPr>
              <a:t>Pose Estimation : GPS Factor</a:t>
            </a:r>
          </a:p>
        </p:txBody>
      </p:sp>
      <p:sp>
        <p:nvSpPr>
          <p:cNvPr id="2012" name="Shape 201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48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4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05102" y="2184400"/>
            <a:ext cx="7581899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5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644902" y="3949701"/>
            <a:ext cx="5714999" cy="5207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6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298700" y="5257801"/>
            <a:ext cx="8382000" cy="1485899"/>
          </a:xfrm>
          <a:prstGeom prst="rect">
            <a:avLst/>
          </a:prstGeom>
          <a:ln w="12700">
            <a:miter lim="400000"/>
          </a:ln>
        </p:spPr>
      </p:pic>
      <p:sp>
        <p:nvSpPr>
          <p:cNvPr id="2021" name="Shape 20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GPS Factor</a:t>
            </a:r>
          </a:p>
        </p:txBody>
      </p:sp>
      <p:sp>
        <p:nvSpPr>
          <p:cNvPr id="2022" name="Shape 202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49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might you know about your “signal(s)”?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Gaussian Distribution</a:t>
            </a:r>
          </a:p>
          <a:p>
            <a:r>
              <a:rPr lang="en-US" dirty="0" smtClean="0"/>
              <a:t>Made up of Independent Components</a:t>
            </a:r>
          </a:p>
          <a:p>
            <a:r>
              <a:rPr lang="fr-FR" dirty="0" smtClean="0"/>
              <a:t>Face-</a:t>
            </a:r>
            <a:r>
              <a:rPr lang="fr-FR" dirty="0" err="1" smtClean="0"/>
              <a:t>like</a:t>
            </a:r>
            <a:endParaRPr lang="fr-FR" dirty="0" smtClean="0"/>
          </a:p>
          <a:p>
            <a:r>
              <a:rPr lang="fr-FR" dirty="0" err="1" smtClean="0"/>
              <a:t>Clustered</a:t>
            </a:r>
            <a:endParaRPr lang="fr-FR" dirty="0" smtClean="0"/>
          </a:p>
          <a:p>
            <a:r>
              <a:rPr lang="fr-FR" dirty="0" err="1" smtClean="0"/>
              <a:t>Sparse</a:t>
            </a:r>
            <a:endParaRPr lang="fr-FR" dirty="0" smtClean="0"/>
          </a:p>
          <a:p>
            <a:r>
              <a:rPr lang="fr-FR" dirty="0" err="1" smtClean="0"/>
              <a:t>Locally</a:t>
            </a:r>
            <a:r>
              <a:rPr lang="fr-FR" dirty="0" smtClean="0"/>
              <a:t> </a:t>
            </a:r>
            <a:r>
              <a:rPr lang="fr-FR" dirty="0" err="1" smtClean="0"/>
              <a:t>Smooth</a:t>
            </a:r>
            <a:r>
              <a:rPr lang="fr-FR" dirty="0" smtClean="0"/>
              <a:t> (or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!)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0873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4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05102" y="2184400"/>
            <a:ext cx="7581899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5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644902" y="3949701"/>
            <a:ext cx="5714999" cy="5207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6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311400" y="5257801"/>
            <a:ext cx="8382000" cy="1485899"/>
          </a:xfrm>
          <a:prstGeom prst="rect">
            <a:avLst/>
          </a:prstGeom>
          <a:ln w="12700">
            <a:miter lim="400000"/>
          </a:ln>
        </p:spPr>
      </p:pic>
      <p:sp>
        <p:nvSpPr>
          <p:cNvPr id="2031" name="Shape 203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GPS Factor</a:t>
            </a:r>
          </a:p>
        </p:txBody>
      </p:sp>
      <p:sp>
        <p:nvSpPr>
          <p:cNvPr id="2032" name="Shape 203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50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033" name="Shape 2033"/>
          <p:cNvSpPr/>
          <p:nvPr/>
        </p:nvSpPr>
        <p:spPr>
          <a:xfrm>
            <a:off x="9131299" y="5130800"/>
            <a:ext cx="1295400" cy="1714500"/>
          </a:xfrm>
          <a:prstGeom prst="rect">
            <a:avLst/>
          </a:prstGeom>
          <a:ln w="25400">
            <a:solidFill>
              <a:srgbClr val="00FDFF"/>
            </a:solidFill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5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11401" y="5245101"/>
            <a:ext cx="7581899" cy="148589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6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05102" y="2184400"/>
            <a:ext cx="7581899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7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644902" y="3949701"/>
            <a:ext cx="5714999" cy="52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042" name="Shape 204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GPS Factor</a:t>
            </a:r>
          </a:p>
        </p:txBody>
      </p:sp>
      <p:sp>
        <p:nvSpPr>
          <p:cNvPr id="2043" name="Shape 204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51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5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11401" y="5245101"/>
            <a:ext cx="7581899" cy="148589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46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705102" y="2184400"/>
            <a:ext cx="7581899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47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644902" y="3949701"/>
            <a:ext cx="5714999" cy="52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052" name="Shape 20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GPS Factor</a:t>
            </a:r>
          </a:p>
        </p:txBody>
      </p:sp>
      <p:sp>
        <p:nvSpPr>
          <p:cNvPr id="2053" name="Shape 205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52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054" name="Shape 2054"/>
          <p:cNvSpPr/>
          <p:nvPr/>
        </p:nvSpPr>
        <p:spPr>
          <a:xfrm>
            <a:off x="6159500" y="5956300"/>
            <a:ext cx="1270000" cy="787401"/>
          </a:xfrm>
          <a:prstGeom prst="roundRect">
            <a:avLst>
              <a:gd name="adj" fmla="val 24194"/>
            </a:avLst>
          </a:prstGeom>
          <a:ln w="25400">
            <a:solidFill>
              <a:srgbClr val="00FDFF"/>
            </a:solidFill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055" name="Shape 2055"/>
          <p:cNvSpPr/>
          <p:nvPr/>
        </p:nvSpPr>
        <p:spPr>
          <a:xfrm>
            <a:off x="7607301" y="5194300"/>
            <a:ext cx="1270000" cy="787401"/>
          </a:xfrm>
          <a:prstGeom prst="roundRect">
            <a:avLst>
              <a:gd name="adj" fmla="val 24194"/>
            </a:avLst>
          </a:prstGeom>
          <a:ln w="25400">
            <a:solidFill>
              <a:srgbClr val="00FDFF"/>
            </a:solidFill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11401" y="5270500"/>
            <a:ext cx="7581899" cy="1435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8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05102" y="2184400"/>
            <a:ext cx="7581899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9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644902" y="3949701"/>
            <a:ext cx="5714999" cy="52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064" name="Shape 206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GPS Factor</a:t>
            </a:r>
          </a:p>
        </p:txBody>
      </p:sp>
      <p:sp>
        <p:nvSpPr>
          <p:cNvPr id="2065" name="Shape 206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53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7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05102" y="2184400"/>
            <a:ext cx="7581899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8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644902" y="3949701"/>
            <a:ext cx="5714999" cy="5207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9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311400" y="5435600"/>
            <a:ext cx="5969000" cy="1117601"/>
          </a:xfrm>
          <a:prstGeom prst="rect">
            <a:avLst/>
          </a:prstGeom>
          <a:ln w="12700">
            <a:miter lim="400000"/>
          </a:ln>
        </p:spPr>
      </p:pic>
      <p:sp>
        <p:nvSpPr>
          <p:cNvPr id="2074" name="Shape 207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GPS Factor</a:t>
            </a:r>
          </a:p>
        </p:txBody>
      </p:sp>
      <p:sp>
        <p:nvSpPr>
          <p:cNvPr id="2075" name="Shape 207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54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7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05102" y="2184400"/>
            <a:ext cx="7581899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8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644902" y="3949701"/>
            <a:ext cx="5714999" cy="5207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9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517901" y="5372101"/>
            <a:ext cx="5969000" cy="1117601"/>
          </a:xfrm>
          <a:prstGeom prst="rect">
            <a:avLst/>
          </a:prstGeom>
          <a:ln w="12700">
            <a:miter lim="400000"/>
          </a:ln>
        </p:spPr>
      </p:pic>
      <p:sp>
        <p:nvSpPr>
          <p:cNvPr id="2084" name="Shape 208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GPS Factor</a:t>
            </a:r>
          </a:p>
        </p:txBody>
      </p:sp>
      <p:sp>
        <p:nvSpPr>
          <p:cNvPr id="2085" name="Shape 208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55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pic>
        <p:nvPicPr>
          <p:cNvPr id="2086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514600" y="7391400"/>
            <a:ext cx="7962900" cy="1117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05102" y="2184400"/>
            <a:ext cx="7581899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9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644902" y="3949701"/>
            <a:ext cx="5714999" cy="5207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0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517901" y="5372101"/>
            <a:ext cx="5969000" cy="1117601"/>
          </a:xfrm>
          <a:prstGeom prst="rect">
            <a:avLst/>
          </a:prstGeom>
          <a:ln w="12700">
            <a:miter lim="400000"/>
          </a:ln>
        </p:spPr>
      </p:pic>
      <p:sp>
        <p:nvSpPr>
          <p:cNvPr id="2095" name="Shape 209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GPS Factor</a:t>
            </a:r>
          </a:p>
        </p:txBody>
      </p:sp>
      <p:sp>
        <p:nvSpPr>
          <p:cNvPr id="2096" name="Shape 2096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56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pic>
        <p:nvPicPr>
          <p:cNvPr id="2097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514600" y="7391400"/>
            <a:ext cx="7962900" cy="1117601"/>
          </a:xfrm>
          <a:prstGeom prst="rect">
            <a:avLst/>
          </a:prstGeom>
          <a:ln w="12700">
            <a:miter lim="400000"/>
          </a:ln>
        </p:spPr>
      </p:pic>
      <p:sp>
        <p:nvSpPr>
          <p:cNvPr id="2098" name="Shape 2098"/>
          <p:cNvSpPr/>
          <p:nvPr/>
        </p:nvSpPr>
        <p:spPr>
          <a:xfrm>
            <a:off x="1143001" y="8890000"/>
            <a:ext cx="10706101" cy="353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098" tIns="38098" rIns="38098" bIns="38098">
            <a:spAutoFit/>
          </a:bodyPr>
          <a:lstStyle>
            <a:lvl1pPr algn="ctr"/>
          </a:lstStyle>
          <a:p>
            <a:pPr lvl="0">
              <a:defRPr sz="1800">
                <a:uFillTx/>
              </a:defRPr>
            </a:pPr>
            <a:r>
              <a:rPr/>
              <a:t>Once you have defined all these you are ready to code your Factor in GTSAM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0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41400" y="2717800"/>
            <a:ext cx="4572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1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668001" y="4876800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2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89000" y="6159500"/>
            <a:ext cx="749301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3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517901" y="6159500"/>
            <a:ext cx="7620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4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5575301" y="8331200"/>
            <a:ext cx="7620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5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8051801" y="8331200"/>
            <a:ext cx="7747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6" name="droppedImage.pdf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0528301" y="8331200"/>
            <a:ext cx="762000" cy="419100"/>
          </a:xfrm>
          <a:prstGeom prst="rect">
            <a:avLst/>
          </a:prstGeom>
          <a:ln w="12700">
            <a:miter lim="400000"/>
          </a:ln>
        </p:spPr>
      </p:pic>
      <p:sp>
        <p:nvSpPr>
          <p:cNvPr id="2111" name="Shape 21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GPS Discontinuity</a:t>
            </a:r>
          </a:p>
        </p:txBody>
      </p:sp>
      <p:sp>
        <p:nvSpPr>
          <p:cNvPr id="2112" name="Shape 211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57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113" name="Shape 2113"/>
          <p:cNvSpPr/>
          <p:nvPr/>
        </p:nvSpPr>
        <p:spPr>
          <a:xfrm>
            <a:off x="635002" y="22733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114" name="Shape 2114"/>
          <p:cNvSpPr/>
          <p:nvPr/>
        </p:nvSpPr>
        <p:spPr>
          <a:xfrm>
            <a:off x="3263901" y="22860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2117" name="Group 2117"/>
          <p:cNvGrpSpPr/>
          <p:nvPr/>
        </p:nvGrpSpPr>
        <p:grpSpPr>
          <a:xfrm>
            <a:off x="1142999" y="3571751"/>
            <a:ext cx="292102" cy="2397249"/>
            <a:chOff x="0" y="0"/>
            <a:chExt cx="292100" cy="2397249"/>
          </a:xfrm>
        </p:grpSpPr>
        <p:sp>
          <p:nvSpPr>
            <p:cNvPr id="2115" name="Shape 2115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116" name="Shape 2116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2118" name="Shape 2118"/>
          <p:cNvSpPr/>
          <p:nvPr/>
        </p:nvSpPr>
        <p:spPr>
          <a:xfrm>
            <a:off x="10299700" y="4457700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119" name="Shape 2119"/>
          <p:cNvSpPr/>
          <p:nvPr/>
        </p:nvSpPr>
        <p:spPr>
          <a:xfrm>
            <a:off x="5422900" y="4457700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2122" name="Group 2122"/>
          <p:cNvGrpSpPr/>
          <p:nvPr/>
        </p:nvGrpSpPr>
        <p:grpSpPr>
          <a:xfrm>
            <a:off x="3746499" y="3568700"/>
            <a:ext cx="292102" cy="2397249"/>
            <a:chOff x="0" y="0"/>
            <a:chExt cx="292100" cy="2397249"/>
          </a:xfrm>
        </p:grpSpPr>
        <p:sp>
          <p:nvSpPr>
            <p:cNvPr id="2120" name="Shape 2120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121" name="Shape 2121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125" name="Group 2125"/>
          <p:cNvGrpSpPr/>
          <p:nvPr/>
        </p:nvGrpSpPr>
        <p:grpSpPr>
          <a:xfrm>
            <a:off x="5892798" y="5740401"/>
            <a:ext cx="292102" cy="2397249"/>
            <a:chOff x="0" y="0"/>
            <a:chExt cx="292100" cy="2397249"/>
          </a:xfrm>
        </p:grpSpPr>
        <p:sp>
          <p:nvSpPr>
            <p:cNvPr id="2123" name="Shape 2123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124" name="Shape 2124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128" name="Group 2128"/>
          <p:cNvGrpSpPr/>
          <p:nvPr/>
        </p:nvGrpSpPr>
        <p:grpSpPr>
          <a:xfrm>
            <a:off x="8356599" y="5740401"/>
            <a:ext cx="292102" cy="2397249"/>
            <a:chOff x="0" y="0"/>
            <a:chExt cx="292100" cy="2397249"/>
          </a:xfrm>
        </p:grpSpPr>
        <p:sp>
          <p:nvSpPr>
            <p:cNvPr id="2126" name="Shape 2126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127" name="Shape 2127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131" name="Group 2131"/>
          <p:cNvGrpSpPr/>
          <p:nvPr/>
        </p:nvGrpSpPr>
        <p:grpSpPr>
          <a:xfrm rot="21582794">
            <a:off x="10794999" y="5740401"/>
            <a:ext cx="292102" cy="2397249"/>
            <a:chOff x="0" y="0"/>
            <a:chExt cx="292100" cy="2397249"/>
          </a:xfrm>
        </p:grpSpPr>
        <p:sp>
          <p:nvSpPr>
            <p:cNvPr id="2129" name="Shape 2129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130" name="Shape 2130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2132" name="Shape 2132"/>
          <p:cNvSpPr/>
          <p:nvPr/>
        </p:nvSpPr>
        <p:spPr>
          <a:xfrm>
            <a:off x="7861300" y="4457700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2133" name="droppedImage.pdf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3695700" y="2705099"/>
            <a:ext cx="469899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4" name="dropped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778500" y="4876800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5" name="droppedImage.pdf"/>
          <p:cNvPicPr/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8204200" y="4889500"/>
            <a:ext cx="482600" cy="40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136" name="Shape 2136"/>
          <p:cNvSpPr/>
          <p:nvPr/>
        </p:nvSpPr>
        <p:spPr>
          <a:xfrm flipH="1">
            <a:off x="9131301" y="5114873"/>
            <a:ext cx="1135647" cy="3211"/>
          </a:xfrm>
          <a:prstGeom prst="line">
            <a:avLst/>
          </a:prstGeom>
          <a:ln w="38100">
            <a:solidFill/>
            <a:miter lim="400000"/>
            <a:headEnd type="stealth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137" name="Shape 2137"/>
          <p:cNvSpPr/>
          <p:nvPr/>
        </p:nvSpPr>
        <p:spPr>
          <a:xfrm flipH="1" flipV="1">
            <a:off x="6688183" y="5090370"/>
            <a:ext cx="1158700" cy="14667"/>
          </a:xfrm>
          <a:prstGeom prst="line">
            <a:avLst/>
          </a:prstGeom>
          <a:ln w="38100">
            <a:solidFill/>
            <a:miter lim="400000"/>
            <a:headEnd type="stealth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138" name="Shape 2138"/>
          <p:cNvSpPr/>
          <p:nvPr/>
        </p:nvSpPr>
        <p:spPr>
          <a:xfrm flipH="1" flipV="1">
            <a:off x="4565222" y="2914258"/>
            <a:ext cx="1628045" cy="1"/>
          </a:xfrm>
          <a:prstGeom prst="line">
            <a:avLst/>
          </a:prstGeom>
          <a:ln w="38100">
            <a:solidFill/>
            <a:miter lim="400000"/>
            <a:headEnd type="stealth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139" name="Shape 2139"/>
          <p:cNvSpPr/>
          <p:nvPr/>
        </p:nvSpPr>
        <p:spPr>
          <a:xfrm flipH="1">
            <a:off x="1921387" y="2874746"/>
            <a:ext cx="1364038" cy="14669"/>
          </a:xfrm>
          <a:prstGeom prst="line">
            <a:avLst/>
          </a:prstGeom>
          <a:ln w="38100">
            <a:solidFill/>
            <a:miter lim="400000"/>
            <a:headEnd type="stealth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1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1400" y="2717800"/>
            <a:ext cx="4572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2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668001" y="4876800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3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89000" y="6159500"/>
            <a:ext cx="749301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4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517901" y="6159500"/>
            <a:ext cx="7620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5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575301" y="8331200"/>
            <a:ext cx="7620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6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8051801" y="8331200"/>
            <a:ext cx="7747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7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0528301" y="8331200"/>
            <a:ext cx="7620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8" name="droppedImage.pdf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2247901" y="2209799"/>
            <a:ext cx="7620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9" name="droppedImage.pdf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5016501" y="3327400"/>
            <a:ext cx="7620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0" name="dropped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6845301" y="4368800"/>
            <a:ext cx="7747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1" name="droppedImage.pdf"/>
          <p:cNvPicPr/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9283701" y="4368800"/>
            <a:ext cx="774700" cy="4191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6" name="Shape 21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Vehicle Model Factor</a:t>
            </a:r>
          </a:p>
        </p:txBody>
      </p:sp>
      <p:sp>
        <p:nvSpPr>
          <p:cNvPr id="2157" name="Shape 2157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58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158" name="Shape 2158"/>
          <p:cNvSpPr/>
          <p:nvPr/>
        </p:nvSpPr>
        <p:spPr>
          <a:xfrm>
            <a:off x="635002" y="22733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159" name="Shape 2159"/>
          <p:cNvSpPr/>
          <p:nvPr/>
        </p:nvSpPr>
        <p:spPr>
          <a:xfrm>
            <a:off x="3263901" y="22860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2162" name="Group 2162"/>
          <p:cNvGrpSpPr/>
          <p:nvPr/>
        </p:nvGrpSpPr>
        <p:grpSpPr>
          <a:xfrm>
            <a:off x="1142999" y="3571751"/>
            <a:ext cx="292102" cy="2397249"/>
            <a:chOff x="0" y="0"/>
            <a:chExt cx="292100" cy="2397249"/>
          </a:xfrm>
        </p:grpSpPr>
        <p:sp>
          <p:nvSpPr>
            <p:cNvPr id="2160" name="Shape 2160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161" name="Shape 2161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2163" name="Shape 2163"/>
          <p:cNvSpPr/>
          <p:nvPr/>
        </p:nvSpPr>
        <p:spPr>
          <a:xfrm>
            <a:off x="10299700" y="4457700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164" name="Shape 2164"/>
          <p:cNvSpPr/>
          <p:nvPr/>
        </p:nvSpPr>
        <p:spPr>
          <a:xfrm>
            <a:off x="5422900" y="4457700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2167" name="Group 2167"/>
          <p:cNvGrpSpPr/>
          <p:nvPr/>
        </p:nvGrpSpPr>
        <p:grpSpPr>
          <a:xfrm>
            <a:off x="3746499" y="3568700"/>
            <a:ext cx="292102" cy="2397249"/>
            <a:chOff x="0" y="0"/>
            <a:chExt cx="292100" cy="2397249"/>
          </a:xfrm>
        </p:grpSpPr>
        <p:sp>
          <p:nvSpPr>
            <p:cNvPr id="2165" name="Shape 2165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166" name="Shape 2166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170" name="Group 2170"/>
          <p:cNvGrpSpPr/>
          <p:nvPr/>
        </p:nvGrpSpPr>
        <p:grpSpPr>
          <a:xfrm>
            <a:off x="5892798" y="5740401"/>
            <a:ext cx="292102" cy="2397249"/>
            <a:chOff x="0" y="0"/>
            <a:chExt cx="292100" cy="2397249"/>
          </a:xfrm>
        </p:grpSpPr>
        <p:sp>
          <p:nvSpPr>
            <p:cNvPr id="2168" name="Shape 2168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169" name="Shape 2169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173" name="Group 2173"/>
          <p:cNvGrpSpPr/>
          <p:nvPr/>
        </p:nvGrpSpPr>
        <p:grpSpPr>
          <a:xfrm>
            <a:off x="8356599" y="5740401"/>
            <a:ext cx="292102" cy="2397249"/>
            <a:chOff x="0" y="0"/>
            <a:chExt cx="292100" cy="2397249"/>
          </a:xfrm>
        </p:grpSpPr>
        <p:sp>
          <p:nvSpPr>
            <p:cNvPr id="2171" name="Shape 2171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172" name="Shape 2172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176" name="Group 2176"/>
          <p:cNvGrpSpPr/>
          <p:nvPr/>
        </p:nvGrpSpPr>
        <p:grpSpPr>
          <a:xfrm rot="21582794">
            <a:off x="10794999" y="5740401"/>
            <a:ext cx="292102" cy="2397249"/>
            <a:chOff x="0" y="0"/>
            <a:chExt cx="292100" cy="2397249"/>
          </a:xfrm>
        </p:grpSpPr>
        <p:sp>
          <p:nvSpPr>
            <p:cNvPr id="2174" name="Shape 2174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175" name="Shape 2175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2177" name="Shape 2177"/>
          <p:cNvSpPr/>
          <p:nvPr/>
        </p:nvSpPr>
        <p:spPr>
          <a:xfrm>
            <a:off x="7861300" y="4457700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2178" name="droppedImage.pdf"/>
          <p:cNvPicPr/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3695700" y="2705099"/>
            <a:ext cx="469899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9" name="droppedImage.pdf"/>
          <p:cNvPicPr/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5778500" y="4876800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80" name="droppedImage.pdf"/>
          <p:cNvPicPr/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8204200" y="4889500"/>
            <a:ext cx="482600" cy="40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181" name="Shape 2181"/>
          <p:cNvSpPr/>
          <p:nvPr/>
        </p:nvSpPr>
        <p:spPr>
          <a:xfrm flipH="1">
            <a:off x="9131301" y="5114873"/>
            <a:ext cx="1135647" cy="3211"/>
          </a:xfrm>
          <a:prstGeom prst="line">
            <a:avLst/>
          </a:prstGeom>
          <a:ln w="38100">
            <a:solidFill/>
            <a:miter lim="400000"/>
            <a:headEnd type="stealth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182" name="Shape 2182"/>
          <p:cNvSpPr/>
          <p:nvPr/>
        </p:nvSpPr>
        <p:spPr>
          <a:xfrm flipH="1" flipV="1">
            <a:off x="6688183" y="5090370"/>
            <a:ext cx="1158700" cy="14667"/>
          </a:xfrm>
          <a:prstGeom prst="line">
            <a:avLst/>
          </a:prstGeom>
          <a:ln w="38100">
            <a:solidFill/>
            <a:miter lim="400000"/>
            <a:headEnd type="stealth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183" name="Shape 2183"/>
          <p:cNvSpPr/>
          <p:nvPr/>
        </p:nvSpPr>
        <p:spPr>
          <a:xfrm flipH="1" flipV="1">
            <a:off x="4374721" y="3371457"/>
            <a:ext cx="1228102" cy="1278005"/>
          </a:xfrm>
          <a:prstGeom prst="line">
            <a:avLst/>
          </a:prstGeom>
          <a:ln w="38100">
            <a:solidFill/>
            <a:miter lim="400000"/>
            <a:headEnd type="stealth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184" name="Shape 2184"/>
          <p:cNvSpPr/>
          <p:nvPr/>
        </p:nvSpPr>
        <p:spPr>
          <a:xfrm flipH="1">
            <a:off x="1921387" y="2874746"/>
            <a:ext cx="1364038" cy="14669"/>
          </a:xfrm>
          <a:prstGeom prst="line">
            <a:avLst/>
          </a:prstGeom>
          <a:ln w="38100">
            <a:solidFill/>
            <a:miter lim="400000"/>
            <a:headEnd type="stealth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185" name="Shape 2185"/>
          <p:cNvSpPr/>
          <p:nvPr/>
        </p:nvSpPr>
        <p:spPr>
          <a:xfrm>
            <a:off x="2438398" y="27686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186" name="Shape 2186"/>
          <p:cNvSpPr/>
          <p:nvPr/>
        </p:nvSpPr>
        <p:spPr>
          <a:xfrm>
            <a:off x="9575799" y="4978402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187" name="Shape 2187"/>
          <p:cNvSpPr/>
          <p:nvPr/>
        </p:nvSpPr>
        <p:spPr>
          <a:xfrm>
            <a:off x="7086599" y="4978402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188" name="Shape 2188"/>
          <p:cNvSpPr/>
          <p:nvPr/>
        </p:nvSpPr>
        <p:spPr>
          <a:xfrm>
            <a:off x="4825999" y="38608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0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5300" y="4279901"/>
            <a:ext cx="2197100" cy="3302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95" name="Shape 219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Vehicle Model Factor</a:t>
            </a:r>
          </a:p>
        </p:txBody>
      </p:sp>
      <p:sp>
        <p:nvSpPr>
          <p:cNvPr id="2196" name="Shape 2196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59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197" name="Shape 2197"/>
          <p:cNvSpPr/>
          <p:nvPr/>
        </p:nvSpPr>
        <p:spPr>
          <a:xfrm>
            <a:off x="673100" y="2451101"/>
            <a:ext cx="9969500" cy="630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098" tIns="38098" rIns="38098" bIns="38098">
            <a:spAutoFit/>
          </a:bodyPr>
          <a:lstStyle/>
          <a:p>
            <a:pPr lvl="0">
              <a:defRPr sz="1800">
                <a:uFillTx/>
              </a:defRPr>
            </a:pPr>
            <a:r>
              <a:rPr/>
              <a:t>Prediction with binary factor requires more than just pose information.</a:t>
            </a:r>
          </a:p>
          <a:p>
            <a:pPr lvl="0">
              <a:defRPr sz="1800">
                <a:uFillTx/>
              </a:defRPr>
            </a:pPr>
            <a:r>
              <a:rPr/>
              <a:t>Therefore we augment P with additional variables to track; time, speed and steering angle.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might you know about your “signal(s)”?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Gaussian Distribution</a:t>
            </a:r>
          </a:p>
          <a:p>
            <a:r>
              <a:rPr lang="en-US" dirty="0" smtClean="0"/>
              <a:t>Made up of Independent Components</a:t>
            </a:r>
          </a:p>
          <a:p>
            <a:r>
              <a:rPr lang="fr-FR" dirty="0" smtClean="0"/>
              <a:t>Face-</a:t>
            </a:r>
            <a:r>
              <a:rPr lang="fr-FR" dirty="0" err="1" smtClean="0"/>
              <a:t>like</a:t>
            </a:r>
            <a:endParaRPr lang="fr-FR" dirty="0" smtClean="0"/>
          </a:p>
          <a:p>
            <a:r>
              <a:rPr lang="fr-FR" dirty="0" err="1" smtClean="0"/>
              <a:t>Clustered</a:t>
            </a:r>
            <a:endParaRPr lang="fr-FR" dirty="0" smtClean="0"/>
          </a:p>
          <a:p>
            <a:r>
              <a:rPr lang="fr-FR" dirty="0" err="1" smtClean="0"/>
              <a:t>Sparse</a:t>
            </a:r>
            <a:endParaRPr lang="fr-FR" dirty="0" smtClean="0"/>
          </a:p>
          <a:p>
            <a:r>
              <a:rPr lang="fr-FR" dirty="0" err="1" smtClean="0"/>
              <a:t>Locally</a:t>
            </a:r>
            <a:r>
              <a:rPr lang="fr-FR" dirty="0" smtClean="0"/>
              <a:t> </a:t>
            </a:r>
            <a:r>
              <a:rPr lang="fr-FR" dirty="0" err="1" smtClean="0"/>
              <a:t>Smooth</a:t>
            </a:r>
            <a:r>
              <a:rPr lang="fr-FR" dirty="0" smtClean="0"/>
              <a:t> (or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!)</a:t>
            </a:r>
          </a:p>
          <a:p>
            <a:r>
              <a:rPr lang="fr-FR" dirty="0" err="1" smtClean="0"/>
              <a:t>Choose</a:t>
            </a:r>
            <a:r>
              <a:rPr lang="fr-FR" dirty="0" smtClean="0"/>
              <a:t> or </a:t>
            </a:r>
            <a:r>
              <a:rPr lang="fr-FR" dirty="0" err="1" smtClean="0"/>
              <a:t>derive</a:t>
            </a:r>
            <a:r>
              <a:rPr lang="fr-FR" dirty="0" smtClean="0"/>
              <a:t> </a:t>
            </a:r>
            <a:r>
              <a:rPr lang="fr-FR" dirty="0" err="1" smtClean="0"/>
              <a:t>your</a:t>
            </a:r>
            <a:r>
              <a:rPr lang="fr-FR" dirty="0" smtClean="0"/>
              <a:t> </a:t>
            </a:r>
            <a:r>
              <a:rPr lang="fr-FR" dirty="0" err="1" smtClean="0"/>
              <a:t>constraints</a:t>
            </a:r>
            <a:r>
              <a:rPr lang="fr-FR" dirty="0" smtClean="0"/>
              <a:t>!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82741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9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25901" y="3848100"/>
            <a:ext cx="6870700" cy="10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0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025901" y="5003801"/>
            <a:ext cx="8267701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1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038601" y="6565901"/>
            <a:ext cx="5156200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2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95300" y="4279901"/>
            <a:ext cx="2197100" cy="3302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3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064001" y="7569200"/>
            <a:ext cx="3962401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4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987801" y="8521699"/>
            <a:ext cx="4178300" cy="482600"/>
          </a:xfrm>
          <a:prstGeom prst="rect">
            <a:avLst/>
          </a:prstGeom>
          <a:ln w="12700">
            <a:miter lim="400000"/>
          </a:ln>
        </p:spPr>
      </p:pic>
      <p:sp>
        <p:nvSpPr>
          <p:cNvPr id="2209" name="Shape 220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Vehicle Model Factor</a:t>
            </a:r>
          </a:p>
        </p:txBody>
      </p:sp>
      <p:sp>
        <p:nvSpPr>
          <p:cNvPr id="2210" name="Shape 2210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60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211" name="Shape 2211"/>
          <p:cNvSpPr/>
          <p:nvPr/>
        </p:nvSpPr>
        <p:spPr>
          <a:xfrm>
            <a:off x="673100" y="2451101"/>
            <a:ext cx="9969500" cy="630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098" tIns="38098" rIns="38098" bIns="38098">
            <a:spAutoFit/>
          </a:bodyPr>
          <a:lstStyle/>
          <a:p>
            <a:pPr lvl="0">
              <a:defRPr sz="1800">
                <a:uFillTx/>
              </a:defRPr>
            </a:pPr>
            <a:r>
              <a:rPr/>
              <a:t>Prediction with binary factor requires more than just pose information.</a:t>
            </a:r>
          </a:p>
          <a:p>
            <a:pPr lvl="0">
              <a:defRPr sz="1800">
                <a:uFillTx/>
              </a:defRPr>
            </a:pPr>
            <a:r>
              <a:rPr/>
              <a:t>Therefore we augment P with additional variables to track; time, speed and steering angle.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3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25901" y="3848100"/>
            <a:ext cx="6870700" cy="10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4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025901" y="5003801"/>
            <a:ext cx="8267701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5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038601" y="6565901"/>
            <a:ext cx="5156200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6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95300" y="4279901"/>
            <a:ext cx="2197100" cy="3302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7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064001" y="7569200"/>
            <a:ext cx="3962401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8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987801" y="8521699"/>
            <a:ext cx="4178300" cy="482600"/>
          </a:xfrm>
          <a:prstGeom prst="rect">
            <a:avLst/>
          </a:prstGeom>
          <a:ln w="12700">
            <a:miter lim="400000"/>
          </a:ln>
        </p:spPr>
      </p:pic>
      <p:sp>
        <p:nvSpPr>
          <p:cNvPr id="2223" name="Shape 222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Vehicle Model Factor</a:t>
            </a:r>
          </a:p>
        </p:txBody>
      </p:sp>
      <p:sp>
        <p:nvSpPr>
          <p:cNvPr id="2224" name="Shape 2224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61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225" name="Shape 2225"/>
          <p:cNvSpPr/>
          <p:nvPr/>
        </p:nvSpPr>
        <p:spPr>
          <a:xfrm>
            <a:off x="673100" y="2451101"/>
            <a:ext cx="9969500" cy="630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098" tIns="38098" rIns="38098" bIns="38098">
            <a:spAutoFit/>
          </a:bodyPr>
          <a:lstStyle/>
          <a:p>
            <a:pPr lvl="0">
              <a:defRPr sz="1800">
                <a:uFillTx/>
              </a:defRPr>
            </a:pPr>
            <a:r>
              <a:rPr dirty="0"/>
              <a:t>Prediction with binary factor requires more than just pose information.</a:t>
            </a:r>
          </a:p>
          <a:p>
            <a:pPr lvl="0">
              <a:defRPr sz="1800">
                <a:uFillTx/>
              </a:defRPr>
            </a:pPr>
            <a:r>
              <a:rPr dirty="0"/>
              <a:t>Therefore we augment P with additional variables to </a:t>
            </a:r>
            <a:r>
              <a:rPr dirty="0" smtClean="0"/>
              <a:t>track</a:t>
            </a:r>
            <a:r>
              <a:rPr lang="x-none" dirty="0" smtClean="0"/>
              <a:t>;</a:t>
            </a:r>
            <a:r>
              <a:rPr dirty="0" smtClean="0"/>
              <a:t> </a:t>
            </a:r>
            <a:r>
              <a:rPr dirty="0"/>
              <a:t>time, speed and steering angle.</a:t>
            </a:r>
          </a:p>
        </p:txBody>
      </p:sp>
      <p:sp>
        <p:nvSpPr>
          <p:cNvPr id="2226" name="Shape 2226"/>
          <p:cNvSpPr/>
          <p:nvPr/>
        </p:nvSpPr>
        <p:spPr>
          <a:xfrm>
            <a:off x="3810000" y="3683000"/>
            <a:ext cx="8636001" cy="3543300"/>
          </a:xfrm>
          <a:prstGeom prst="rect">
            <a:avLst/>
          </a:prstGeom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227" name="Shape 2227"/>
          <p:cNvSpPr/>
          <p:nvPr/>
        </p:nvSpPr>
        <p:spPr>
          <a:xfrm>
            <a:off x="9398000" y="7226300"/>
            <a:ext cx="2193655" cy="353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098" tIns="38098" rIns="38098" bIns="38098">
            <a:spAutoFit/>
          </a:bodyPr>
          <a:lstStyle/>
          <a:p>
            <a:pPr lvl="0">
              <a:defRPr sz="1800">
                <a:uFillTx/>
              </a:defRPr>
            </a:pPr>
            <a:r>
              <a:rPr/>
              <a:t>Pose Prediction Model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9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25901" y="3848100"/>
            <a:ext cx="6870700" cy="10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0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025901" y="5003801"/>
            <a:ext cx="8267701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1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038601" y="6565901"/>
            <a:ext cx="5156200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2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95300" y="4279901"/>
            <a:ext cx="2197100" cy="3302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3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064001" y="7569200"/>
            <a:ext cx="3962401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4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987801" y="8521699"/>
            <a:ext cx="4178300" cy="482600"/>
          </a:xfrm>
          <a:prstGeom prst="rect">
            <a:avLst/>
          </a:prstGeom>
          <a:ln w="12700">
            <a:miter lim="400000"/>
          </a:ln>
        </p:spPr>
      </p:pic>
      <p:sp>
        <p:nvSpPr>
          <p:cNvPr id="2239" name="Shape 22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Vehicle Model Factor</a:t>
            </a:r>
          </a:p>
        </p:txBody>
      </p:sp>
      <p:sp>
        <p:nvSpPr>
          <p:cNvPr id="2240" name="Shape 2240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62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241" name="Shape 2241"/>
          <p:cNvSpPr/>
          <p:nvPr/>
        </p:nvSpPr>
        <p:spPr>
          <a:xfrm>
            <a:off x="673100" y="2451101"/>
            <a:ext cx="9969500" cy="630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098" tIns="38098" rIns="38098" bIns="38098">
            <a:spAutoFit/>
          </a:bodyPr>
          <a:lstStyle/>
          <a:p>
            <a:pPr lvl="0">
              <a:defRPr sz="1800">
                <a:uFillTx/>
              </a:defRPr>
            </a:pPr>
            <a:r>
              <a:rPr dirty="0"/>
              <a:t>Prediction with binary factor requires more than just pose information.</a:t>
            </a:r>
          </a:p>
          <a:p>
            <a:pPr lvl="0">
              <a:defRPr sz="1800">
                <a:uFillTx/>
              </a:defRPr>
            </a:pPr>
            <a:r>
              <a:rPr dirty="0"/>
              <a:t>Therefore we augment P with additional variables to </a:t>
            </a:r>
            <a:r>
              <a:rPr dirty="0" smtClean="0"/>
              <a:t>track</a:t>
            </a:r>
            <a:r>
              <a:rPr lang="x-none" dirty="0" smtClean="0"/>
              <a:t>;</a:t>
            </a:r>
            <a:r>
              <a:rPr dirty="0" smtClean="0"/>
              <a:t> </a:t>
            </a:r>
            <a:r>
              <a:rPr dirty="0"/>
              <a:t>time, speed and steering angle.</a:t>
            </a:r>
          </a:p>
        </p:txBody>
      </p:sp>
      <p:sp>
        <p:nvSpPr>
          <p:cNvPr id="2242" name="Shape 2242"/>
          <p:cNvSpPr/>
          <p:nvPr/>
        </p:nvSpPr>
        <p:spPr>
          <a:xfrm>
            <a:off x="3810000" y="3683000"/>
            <a:ext cx="8636001" cy="3543300"/>
          </a:xfrm>
          <a:prstGeom prst="rect">
            <a:avLst/>
          </a:prstGeom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243" name="Shape 2243"/>
          <p:cNvSpPr/>
          <p:nvPr/>
        </p:nvSpPr>
        <p:spPr>
          <a:xfrm>
            <a:off x="9398000" y="7226300"/>
            <a:ext cx="2193655" cy="353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098" tIns="38098" rIns="38098" bIns="38098">
            <a:spAutoFit/>
          </a:bodyPr>
          <a:lstStyle/>
          <a:p>
            <a:pPr lvl="0">
              <a:defRPr sz="1800">
                <a:uFillTx/>
              </a:defRPr>
            </a:pPr>
            <a:r>
              <a:rPr/>
              <a:t>Pose Prediction Model</a:t>
            </a:r>
          </a:p>
        </p:txBody>
      </p:sp>
      <p:grpSp>
        <p:nvGrpSpPr>
          <p:cNvPr id="2246" name="Group 2246"/>
          <p:cNvGrpSpPr/>
          <p:nvPr/>
        </p:nvGrpSpPr>
        <p:grpSpPr>
          <a:xfrm>
            <a:off x="11125200" y="3721100"/>
            <a:ext cx="1143000" cy="1270000"/>
            <a:chOff x="0" y="0"/>
            <a:chExt cx="1143000" cy="1270000"/>
          </a:xfrm>
        </p:grpSpPr>
        <p:sp>
          <p:nvSpPr>
            <p:cNvPr id="2244" name="Shape 2244"/>
            <p:cNvSpPr/>
            <p:nvPr/>
          </p:nvSpPr>
          <p:spPr>
            <a:xfrm>
              <a:off x="0" y="0"/>
              <a:ext cx="1143000" cy="1270000"/>
            </a:xfrm>
            <a:prstGeom prst="roundRect">
              <a:avLst>
                <a:gd name="adj" fmla="val 16667"/>
              </a:avLst>
            </a:prstGeom>
            <a:solidFill>
              <a:srgbClr val="FF2600"/>
            </a:solidFill>
            <a:ln w="25400" cap="flat">
              <a:solidFill>
                <a:srgbClr val="FF26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  <p:sp>
          <p:nvSpPr>
            <p:cNvPr id="2245" name="Shape 2245"/>
            <p:cNvSpPr/>
            <p:nvPr/>
          </p:nvSpPr>
          <p:spPr>
            <a:xfrm>
              <a:off x="139701" y="330200"/>
              <a:ext cx="397833" cy="3539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38100" tIns="38100" rIns="38100" bIns="38100" numCol="1" anchor="t">
              <a:spAutoFit/>
            </a:bodyPr>
            <a:lstStyle>
              <a:lvl1pPr>
                <a:defRPr sz="3600"/>
              </a:lvl1pPr>
            </a:lstStyle>
            <a:p>
              <a:pPr lvl="0">
                <a:defRPr sz="1800">
                  <a:uFillTx/>
                </a:defRPr>
              </a:pPr>
              <a:r>
                <a:rPr/>
                <a:t>???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8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025901" y="3848100"/>
            <a:ext cx="6870700" cy="10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9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025901" y="5003801"/>
            <a:ext cx="8267701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0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038601" y="6565901"/>
            <a:ext cx="5156200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1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95300" y="4279901"/>
            <a:ext cx="2197100" cy="3302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2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064001" y="7569200"/>
            <a:ext cx="3962401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3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3987801" y="8521699"/>
            <a:ext cx="4178300" cy="482600"/>
          </a:xfrm>
          <a:prstGeom prst="rect">
            <a:avLst/>
          </a:prstGeom>
          <a:ln w="12700">
            <a:miter lim="400000"/>
          </a:ln>
        </p:spPr>
      </p:pic>
      <p:sp>
        <p:nvSpPr>
          <p:cNvPr id="2258" name="Shape 225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Vehicle Model Factor</a:t>
            </a:r>
          </a:p>
        </p:txBody>
      </p:sp>
      <p:sp>
        <p:nvSpPr>
          <p:cNvPr id="2259" name="Shape 2259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63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260" name="Shape 2260"/>
          <p:cNvSpPr/>
          <p:nvPr/>
        </p:nvSpPr>
        <p:spPr>
          <a:xfrm>
            <a:off x="673100" y="2451101"/>
            <a:ext cx="9969500" cy="630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098" tIns="38098" rIns="38098" bIns="38098">
            <a:spAutoFit/>
          </a:bodyPr>
          <a:lstStyle/>
          <a:p>
            <a:pPr lvl="0">
              <a:defRPr sz="1800">
                <a:uFillTx/>
              </a:defRPr>
            </a:pPr>
            <a:r>
              <a:rPr dirty="0"/>
              <a:t>Prediction with binary factor requires more than just pose information.</a:t>
            </a:r>
          </a:p>
          <a:p>
            <a:pPr lvl="0">
              <a:defRPr sz="1800">
                <a:uFillTx/>
              </a:defRPr>
            </a:pPr>
            <a:r>
              <a:rPr dirty="0"/>
              <a:t>Therefore we augment P with additional variables to </a:t>
            </a:r>
            <a:r>
              <a:rPr dirty="0" smtClean="0"/>
              <a:t>track</a:t>
            </a:r>
            <a:r>
              <a:rPr lang="x-none" dirty="0" smtClean="0"/>
              <a:t>;</a:t>
            </a:r>
            <a:r>
              <a:rPr dirty="0" smtClean="0"/>
              <a:t> </a:t>
            </a:r>
            <a:r>
              <a:rPr dirty="0"/>
              <a:t>time, speed and steering angle.</a:t>
            </a:r>
          </a:p>
        </p:txBody>
      </p:sp>
      <p:sp>
        <p:nvSpPr>
          <p:cNvPr id="2261" name="Shape 2261"/>
          <p:cNvSpPr/>
          <p:nvPr/>
        </p:nvSpPr>
        <p:spPr>
          <a:xfrm>
            <a:off x="3810000" y="7327901"/>
            <a:ext cx="8636001" cy="1892299"/>
          </a:xfrm>
          <a:prstGeom prst="rect">
            <a:avLst/>
          </a:prstGeom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262" name="Shape 2262"/>
          <p:cNvSpPr/>
          <p:nvPr/>
        </p:nvSpPr>
        <p:spPr>
          <a:xfrm>
            <a:off x="11201399" y="6932291"/>
            <a:ext cx="918103" cy="353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098" tIns="38098" rIns="38098" bIns="38098">
            <a:spAutoFit/>
          </a:bodyPr>
          <a:lstStyle/>
          <a:p>
            <a:pPr lvl="0">
              <a:defRPr sz="1800">
                <a:uFillTx/>
              </a:defRPr>
            </a:pPr>
            <a:r>
              <a:rPr dirty="0"/>
              <a:t>Damping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4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25901" y="3848100"/>
            <a:ext cx="6870700" cy="10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65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025901" y="5003801"/>
            <a:ext cx="8267701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66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038601" y="6565901"/>
            <a:ext cx="5156200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67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95300" y="4279901"/>
            <a:ext cx="2197100" cy="3302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68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064001" y="7569200"/>
            <a:ext cx="3962401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69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987801" y="8521699"/>
            <a:ext cx="4178300" cy="482600"/>
          </a:xfrm>
          <a:prstGeom prst="rect">
            <a:avLst/>
          </a:prstGeom>
          <a:ln w="12700">
            <a:miter lim="400000"/>
          </a:ln>
        </p:spPr>
      </p:pic>
      <p:sp>
        <p:nvSpPr>
          <p:cNvPr id="2274" name="Shape 227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Vehicle Model Factor</a:t>
            </a:r>
          </a:p>
        </p:txBody>
      </p:sp>
      <p:sp>
        <p:nvSpPr>
          <p:cNvPr id="2275" name="Shape 227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64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276" name="Shape 2276"/>
          <p:cNvSpPr/>
          <p:nvPr/>
        </p:nvSpPr>
        <p:spPr>
          <a:xfrm>
            <a:off x="673100" y="2451101"/>
            <a:ext cx="9969500" cy="630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098" tIns="38098" rIns="38098" bIns="38098">
            <a:spAutoFit/>
          </a:bodyPr>
          <a:lstStyle/>
          <a:p>
            <a:pPr lvl="0">
              <a:defRPr sz="1800">
                <a:uFillTx/>
              </a:defRPr>
            </a:pPr>
            <a:r>
              <a:rPr dirty="0"/>
              <a:t>Prediction with binary factor requires more than just pose information.</a:t>
            </a:r>
          </a:p>
          <a:p>
            <a:pPr lvl="0">
              <a:defRPr sz="1800">
                <a:uFillTx/>
              </a:defRPr>
            </a:pPr>
            <a:r>
              <a:rPr dirty="0"/>
              <a:t>Therefore we augment P with additional variables to </a:t>
            </a:r>
            <a:r>
              <a:rPr dirty="0" smtClean="0"/>
              <a:t>track</a:t>
            </a:r>
            <a:r>
              <a:rPr lang="x-none" dirty="0" smtClean="0"/>
              <a:t>;</a:t>
            </a:r>
            <a:r>
              <a:rPr dirty="0" smtClean="0"/>
              <a:t> </a:t>
            </a:r>
            <a:r>
              <a:rPr dirty="0"/>
              <a:t>time, speed and steering angle.</a:t>
            </a:r>
          </a:p>
        </p:txBody>
      </p:sp>
      <p:sp>
        <p:nvSpPr>
          <p:cNvPr id="2277" name="Shape 2277"/>
          <p:cNvSpPr/>
          <p:nvPr/>
        </p:nvSpPr>
        <p:spPr>
          <a:xfrm>
            <a:off x="6121401" y="3733801"/>
            <a:ext cx="6324599" cy="530859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2278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7861299" y="3619500"/>
            <a:ext cx="4648201" cy="965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0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25901" y="3848100"/>
            <a:ext cx="6870700" cy="10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1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025901" y="5003801"/>
            <a:ext cx="8267701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2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038601" y="6565901"/>
            <a:ext cx="5156200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3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95300" y="4279901"/>
            <a:ext cx="2197100" cy="3302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4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064001" y="7569200"/>
            <a:ext cx="3962401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5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987801" y="8521699"/>
            <a:ext cx="4178300" cy="482600"/>
          </a:xfrm>
          <a:prstGeom prst="rect">
            <a:avLst/>
          </a:prstGeom>
          <a:ln w="12700">
            <a:miter lim="400000"/>
          </a:ln>
        </p:spPr>
      </p:pic>
      <p:sp>
        <p:nvSpPr>
          <p:cNvPr id="2290" name="Shape 229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Vehicle Model Factor</a:t>
            </a:r>
          </a:p>
        </p:txBody>
      </p:sp>
      <p:sp>
        <p:nvSpPr>
          <p:cNvPr id="2291" name="Shape 229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65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292" name="Shape 2292"/>
          <p:cNvSpPr/>
          <p:nvPr/>
        </p:nvSpPr>
        <p:spPr>
          <a:xfrm>
            <a:off x="673100" y="2451101"/>
            <a:ext cx="9969500" cy="630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098" tIns="38098" rIns="38098" bIns="38098">
            <a:spAutoFit/>
          </a:bodyPr>
          <a:lstStyle/>
          <a:p>
            <a:pPr lvl="0">
              <a:defRPr sz="1800">
                <a:uFillTx/>
              </a:defRPr>
            </a:pPr>
            <a:r>
              <a:rPr/>
              <a:t>Prediction with binary factor requires more than just pose information.</a:t>
            </a:r>
          </a:p>
          <a:p>
            <a:pPr lvl="0">
              <a:defRPr sz="1800">
                <a:uFillTx/>
              </a:defRPr>
            </a:pPr>
            <a:r>
              <a:rPr/>
              <a:t>Therefore we augment P with additional variables to track time, speed and steering angle.</a:t>
            </a:r>
          </a:p>
        </p:txBody>
      </p:sp>
      <p:sp>
        <p:nvSpPr>
          <p:cNvPr id="2293" name="Shape 2293"/>
          <p:cNvSpPr/>
          <p:nvPr/>
        </p:nvSpPr>
        <p:spPr>
          <a:xfrm>
            <a:off x="6121401" y="3733801"/>
            <a:ext cx="6324599" cy="530859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294" name="Shape 2294"/>
          <p:cNvSpPr/>
          <p:nvPr/>
        </p:nvSpPr>
        <p:spPr>
          <a:xfrm>
            <a:off x="6172200" y="4660900"/>
            <a:ext cx="88900" cy="419100"/>
          </a:xfrm>
          <a:prstGeom prst="rect">
            <a:avLst/>
          </a:prstGeom>
          <a:ln w="12700">
            <a:miter lim="400000"/>
          </a:ln>
        </p:spPr>
        <p:txBody>
          <a:bodyPr lIns="38098" tIns="38098" rIns="38098" bIns="38098"/>
          <a:lstStyle/>
          <a:p>
            <a:pPr lvl="0"/>
            <a:endParaRPr/>
          </a:p>
        </p:txBody>
      </p:sp>
      <p:pic>
        <p:nvPicPr>
          <p:cNvPr id="2295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9258300" y="7975601"/>
            <a:ext cx="1536700" cy="355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6" name="droppedImage.pdf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6946900" y="5103290"/>
            <a:ext cx="5664201" cy="273472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7" name="droppedImage.pdf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7861299" y="3619500"/>
            <a:ext cx="4648201" cy="965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9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25901" y="3848100"/>
            <a:ext cx="6870700" cy="10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0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025901" y="5003801"/>
            <a:ext cx="8267701" cy="111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1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038601" y="6565901"/>
            <a:ext cx="5156200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2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95300" y="4279901"/>
            <a:ext cx="2197100" cy="3302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3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064001" y="7569200"/>
            <a:ext cx="3962401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4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987801" y="8521699"/>
            <a:ext cx="4178300" cy="482600"/>
          </a:xfrm>
          <a:prstGeom prst="rect">
            <a:avLst/>
          </a:prstGeom>
          <a:ln w="12700">
            <a:miter lim="400000"/>
          </a:ln>
        </p:spPr>
      </p:pic>
      <p:sp>
        <p:nvSpPr>
          <p:cNvPr id="2309" name="Shape 230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Vehicle Model Factor</a:t>
            </a:r>
          </a:p>
        </p:txBody>
      </p:sp>
      <p:sp>
        <p:nvSpPr>
          <p:cNvPr id="2310" name="Shape 2310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66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311" name="Shape 2311"/>
          <p:cNvSpPr/>
          <p:nvPr/>
        </p:nvSpPr>
        <p:spPr>
          <a:xfrm>
            <a:off x="673100" y="2451101"/>
            <a:ext cx="9969500" cy="630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098" tIns="38098" rIns="38098" bIns="38098">
            <a:spAutoFit/>
          </a:bodyPr>
          <a:lstStyle/>
          <a:p>
            <a:pPr lvl="0">
              <a:defRPr sz="1800">
                <a:uFillTx/>
              </a:defRPr>
            </a:pPr>
            <a:r>
              <a:rPr dirty="0"/>
              <a:t>Prediction with binary factor requires more than just pose information.</a:t>
            </a:r>
          </a:p>
          <a:p>
            <a:pPr lvl="0">
              <a:defRPr sz="1800">
                <a:uFillTx/>
              </a:defRPr>
            </a:pPr>
            <a:r>
              <a:rPr dirty="0"/>
              <a:t>Therefore we augment P with additional variables to </a:t>
            </a:r>
            <a:r>
              <a:rPr dirty="0" smtClean="0"/>
              <a:t>track</a:t>
            </a:r>
            <a:r>
              <a:rPr lang="x-none" dirty="0" smtClean="0"/>
              <a:t>;</a:t>
            </a:r>
            <a:r>
              <a:rPr dirty="0" smtClean="0"/>
              <a:t> </a:t>
            </a:r>
            <a:r>
              <a:rPr dirty="0"/>
              <a:t>time, speed and steering angle.</a:t>
            </a:r>
          </a:p>
        </p:txBody>
      </p:sp>
      <p:sp>
        <p:nvSpPr>
          <p:cNvPr id="2312" name="Shape 2312"/>
          <p:cNvSpPr/>
          <p:nvPr/>
        </p:nvSpPr>
        <p:spPr>
          <a:xfrm>
            <a:off x="6121401" y="3715394"/>
            <a:ext cx="6324599" cy="530859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13" name="Shape 2313"/>
          <p:cNvSpPr/>
          <p:nvPr/>
        </p:nvSpPr>
        <p:spPr>
          <a:xfrm>
            <a:off x="6172200" y="4660900"/>
            <a:ext cx="88900" cy="419100"/>
          </a:xfrm>
          <a:prstGeom prst="rect">
            <a:avLst/>
          </a:prstGeom>
          <a:ln w="12700">
            <a:miter lim="400000"/>
          </a:ln>
        </p:spPr>
        <p:txBody>
          <a:bodyPr lIns="38098" tIns="38098" rIns="38098" bIns="38098"/>
          <a:lstStyle/>
          <a:p>
            <a:pPr lvl="0"/>
            <a:endParaRPr/>
          </a:p>
        </p:txBody>
      </p:sp>
      <p:pic>
        <p:nvPicPr>
          <p:cNvPr id="2314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7645400" y="5524500"/>
            <a:ext cx="5105399" cy="9017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5" name="droppedImage.pdf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7594600" y="3873500"/>
            <a:ext cx="4648201" cy="965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7" name="Shape 2317"/>
          <p:cNvSpPr/>
          <p:nvPr/>
        </p:nvSpPr>
        <p:spPr>
          <a:xfrm>
            <a:off x="1936761" y="5078325"/>
            <a:ext cx="8666465" cy="15542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2318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79500" y="4902199"/>
            <a:ext cx="4572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9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985501" y="4889501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0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27100" y="8343901"/>
            <a:ext cx="749301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1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556001" y="8343901"/>
            <a:ext cx="7620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2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5892801" y="8343901"/>
            <a:ext cx="7620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3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8369301" y="8343901"/>
            <a:ext cx="7747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4" name="droppedImage.pdf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0845800" y="8343901"/>
            <a:ext cx="762000" cy="419100"/>
          </a:xfrm>
          <a:prstGeom prst="rect">
            <a:avLst/>
          </a:prstGeom>
          <a:ln w="12700">
            <a:miter lim="400000"/>
          </a:ln>
        </p:spPr>
      </p:pic>
      <p:sp>
        <p:nvSpPr>
          <p:cNvPr id="2329" name="Shape 23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GPS+Vehicle...</a:t>
            </a:r>
          </a:p>
        </p:txBody>
      </p:sp>
      <p:sp>
        <p:nvSpPr>
          <p:cNvPr id="2330" name="Shape 2330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67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331" name="Shape 2331"/>
          <p:cNvSpPr/>
          <p:nvPr/>
        </p:nvSpPr>
        <p:spPr>
          <a:xfrm>
            <a:off x="6985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32" name="Shape 2332"/>
          <p:cNvSpPr/>
          <p:nvPr/>
        </p:nvSpPr>
        <p:spPr>
          <a:xfrm>
            <a:off x="33020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33" name="Shape 2333"/>
          <p:cNvSpPr/>
          <p:nvPr/>
        </p:nvSpPr>
        <p:spPr>
          <a:xfrm>
            <a:off x="2476498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2336" name="Group 2336"/>
          <p:cNvGrpSpPr/>
          <p:nvPr/>
        </p:nvGrpSpPr>
        <p:grpSpPr>
          <a:xfrm>
            <a:off x="1181099" y="5756150"/>
            <a:ext cx="292102" cy="2397249"/>
            <a:chOff x="0" y="0"/>
            <a:chExt cx="292100" cy="2397249"/>
          </a:xfrm>
        </p:grpSpPr>
        <p:sp>
          <p:nvSpPr>
            <p:cNvPr id="2334" name="Shape 2334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335" name="Shape 2335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2337" name="Shape 2337"/>
          <p:cNvSpPr/>
          <p:nvPr/>
        </p:nvSpPr>
        <p:spPr>
          <a:xfrm>
            <a:off x="106172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38" name="Shape 2338"/>
          <p:cNvSpPr/>
          <p:nvPr/>
        </p:nvSpPr>
        <p:spPr>
          <a:xfrm>
            <a:off x="57404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39" name="Shape 2339"/>
          <p:cNvSpPr/>
          <p:nvPr/>
        </p:nvSpPr>
        <p:spPr>
          <a:xfrm>
            <a:off x="9956798" y="49657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40" name="Shape 2340"/>
          <p:cNvSpPr/>
          <p:nvPr/>
        </p:nvSpPr>
        <p:spPr>
          <a:xfrm>
            <a:off x="7480299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41" name="Shape 2341"/>
          <p:cNvSpPr/>
          <p:nvPr/>
        </p:nvSpPr>
        <p:spPr>
          <a:xfrm>
            <a:off x="5079998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2344" name="Group 2344"/>
          <p:cNvGrpSpPr/>
          <p:nvPr/>
        </p:nvGrpSpPr>
        <p:grpSpPr>
          <a:xfrm>
            <a:off x="3784599" y="5753101"/>
            <a:ext cx="292102" cy="2397249"/>
            <a:chOff x="0" y="0"/>
            <a:chExt cx="292100" cy="2397249"/>
          </a:xfrm>
        </p:grpSpPr>
        <p:sp>
          <p:nvSpPr>
            <p:cNvPr id="2342" name="Shape 2342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343" name="Shape 2343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347" name="Group 2347"/>
          <p:cNvGrpSpPr/>
          <p:nvPr/>
        </p:nvGrpSpPr>
        <p:grpSpPr>
          <a:xfrm>
            <a:off x="6210300" y="5753101"/>
            <a:ext cx="292102" cy="2397249"/>
            <a:chOff x="0" y="0"/>
            <a:chExt cx="292100" cy="2397249"/>
          </a:xfrm>
        </p:grpSpPr>
        <p:sp>
          <p:nvSpPr>
            <p:cNvPr id="2345" name="Shape 2345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346" name="Shape 2346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350" name="Group 2350"/>
          <p:cNvGrpSpPr/>
          <p:nvPr/>
        </p:nvGrpSpPr>
        <p:grpSpPr>
          <a:xfrm>
            <a:off x="8674099" y="5753101"/>
            <a:ext cx="292102" cy="2397249"/>
            <a:chOff x="0" y="0"/>
            <a:chExt cx="292100" cy="2397249"/>
          </a:xfrm>
        </p:grpSpPr>
        <p:sp>
          <p:nvSpPr>
            <p:cNvPr id="2348" name="Shape 2348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349" name="Shape 2349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353" name="Group 2353"/>
          <p:cNvGrpSpPr/>
          <p:nvPr/>
        </p:nvGrpSpPr>
        <p:grpSpPr>
          <a:xfrm rot="21582794">
            <a:off x="11112499" y="5753101"/>
            <a:ext cx="292102" cy="2397249"/>
            <a:chOff x="0" y="0"/>
            <a:chExt cx="292100" cy="2397249"/>
          </a:xfrm>
        </p:grpSpPr>
        <p:sp>
          <p:nvSpPr>
            <p:cNvPr id="2351" name="Shape 2351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352" name="Shape 2352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2354" name="Shape 2354"/>
          <p:cNvSpPr/>
          <p:nvPr/>
        </p:nvSpPr>
        <p:spPr>
          <a:xfrm>
            <a:off x="81788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2355" name="droppedImage.pdf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3733800" y="4889500"/>
            <a:ext cx="469899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56" name="dropped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6096000" y="4889501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57" name="droppedImage.pdf"/>
          <p:cNvPicPr/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8521699" y="4902199"/>
            <a:ext cx="4826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58" name="droppedImage.pdf"/>
          <p:cNvPicPr/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2247901" y="4419600"/>
            <a:ext cx="7620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59" name="droppedImage.pdf"/>
          <p:cNvPicPr/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4851401" y="4419600"/>
            <a:ext cx="7620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60" name="droppedImage.pdf"/>
          <p:cNvPicPr/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7239001" y="4419600"/>
            <a:ext cx="774700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61" name="droppedImage.pdf"/>
          <p:cNvPicPr/>
          <p:nvPr/>
        </p:nvPicPr>
        <p:blipFill>
          <a:blip r:embed="rId16">
            <a:extLst/>
          </a:blip>
          <a:stretch>
            <a:fillRect/>
          </a:stretch>
        </p:blipFill>
        <p:spPr>
          <a:xfrm>
            <a:off x="9702800" y="4419600"/>
            <a:ext cx="774700" cy="4191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3" name="Shape 2363"/>
          <p:cNvSpPr/>
          <p:nvPr/>
        </p:nvSpPr>
        <p:spPr>
          <a:xfrm>
            <a:off x="1936761" y="5078325"/>
            <a:ext cx="8666465" cy="15542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2364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9500" y="4902199"/>
            <a:ext cx="4572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65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85501" y="4889501"/>
            <a:ext cx="469899" cy="419100"/>
          </a:xfrm>
          <a:prstGeom prst="rect">
            <a:avLst/>
          </a:prstGeom>
          <a:ln w="12700">
            <a:miter lim="400000"/>
          </a:ln>
        </p:spPr>
      </p:pic>
      <p:sp>
        <p:nvSpPr>
          <p:cNvPr id="2370" name="Shape 237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GPS+Vehicle...</a:t>
            </a:r>
          </a:p>
        </p:txBody>
      </p:sp>
      <p:sp>
        <p:nvSpPr>
          <p:cNvPr id="2371" name="Shape 237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68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372" name="Shape 2372"/>
          <p:cNvSpPr/>
          <p:nvPr/>
        </p:nvSpPr>
        <p:spPr>
          <a:xfrm>
            <a:off x="6985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73" name="Shape 2373"/>
          <p:cNvSpPr/>
          <p:nvPr/>
        </p:nvSpPr>
        <p:spPr>
          <a:xfrm>
            <a:off x="33020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74" name="Shape 2374"/>
          <p:cNvSpPr/>
          <p:nvPr/>
        </p:nvSpPr>
        <p:spPr>
          <a:xfrm>
            <a:off x="2476498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2377" name="Group 2377"/>
          <p:cNvGrpSpPr/>
          <p:nvPr/>
        </p:nvGrpSpPr>
        <p:grpSpPr>
          <a:xfrm>
            <a:off x="1181099" y="5756150"/>
            <a:ext cx="292102" cy="2397249"/>
            <a:chOff x="0" y="0"/>
            <a:chExt cx="292100" cy="2397249"/>
          </a:xfrm>
        </p:grpSpPr>
        <p:sp>
          <p:nvSpPr>
            <p:cNvPr id="2375" name="Shape 2375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376" name="Shape 2376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2378" name="Shape 2378"/>
          <p:cNvSpPr/>
          <p:nvPr/>
        </p:nvSpPr>
        <p:spPr>
          <a:xfrm>
            <a:off x="106172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79" name="Shape 2379"/>
          <p:cNvSpPr/>
          <p:nvPr/>
        </p:nvSpPr>
        <p:spPr>
          <a:xfrm>
            <a:off x="57404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80" name="Shape 2380"/>
          <p:cNvSpPr/>
          <p:nvPr/>
        </p:nvSpPr>
        <p:spPr>
          <a:xfrm>
            <a:off x="9956798" y="49657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81" name="Shape 2381"/>
          <p:cNvSpPr/>
          <p:nvPr/>
        </p:nvSpPr>
        <p:spPr>
          <a:xfrm>
            <a:off x="7480299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82" name="Shape 2382"/>
          <p:cNvSpPr/>
          <p:nvPr/>
        </p:nvSpPr>
        <p:spPr>
          <a:xfrm>
            <a:off x="5079998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2385" name="Group 2385"/>
          <p:cNvGrpSpPr/>
          <p:nvPr/>
        </p:nvGrpSpPr>
        <p:grpSpPr>
          <a:xfrm>
            <a:off x="3784599" y="5753101"/>
            <a:ext cx="292102" cy="2397249"/>
            <a:chOff x="0" y="0"/>
            <a:chExt cx="292100" cy="2397249"/>
          </a:xfrm>
        </p:grpSpPr>
        <p:sp>
          <p:nvSpPr>
            <p:cNvPr id="2383" name="Shape 2383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384" name="Shape 2384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388" name="Group 2388"/>
          <p:cNvGrpSpPr/>
          <p:nvPr/>
        </p:nvGrpSpPr>
        <p:grpSpPr>
          <a:xfrm>
            <a:off x="6210300" y="5753101"/>
            <a:ext cx="292102" cy="2397249"/>
            <a:chOff x="0" y="0"/>
            <a:chExt cx="292100" cy="2397249"/>
          </a:xfrm>
        </p:grpSpPr>
        <p:sp>
          <p:nvSpPr>
            <p:cNvPr id="2386" name="Shape 2386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387" name="Shape 2387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391" name="Group 2391"/>
          <p:cNvGrpSpPr/>
          <p:nvPr/>
        </p:nvGrpSpPr>
        <p:grpSpPr>
          <a:xfrm>
            <a:off x="8674099" y="5753101"/>
            <a:ext cx="292102" cy="2397249"/>
            <a:chOff x="0" y="0"/>
            <a:chExt cx="292100" cy="2397249"/>
          </a:xfrm>
        </p:grpSpPr>
        <p:sp>
          <p:nvSpPr>
            <p:cNvPr id="2389" name="Shape 2389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390" name="Shape 2390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394" name="Group 2394"/>
          <p:cNvGrpSpPr/>
          <p:nvPr/>
        </p:nvGrpSpPr>
        <p:grpSpPr>
          <a:xfrm rot="21582794">
            <a:off x="11112499" y="5753101"/>
            <a:ext cx="292102" cy="2397249"/>
            <a:chOff x="0" y="0"/>
            <a:chExt cx="292100" cy="2397249"/>
          </a:xfrm>
        </p:grpSpPr>
        <p:sp>
          <p:nvSpPr>
            <p:cNvPr id="2392" name="Shape 2392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393" name="Shape 2393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2395" name="Shape 2395"/>
          <p:cNvSpPr/>
          <p:nvPr/>
        </p:nvSpPr>
        <p:spPr>
          <a:xfrm>
            <a:off x="81788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2396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733800" y="4889500"/>
            <a:ext cx="469899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97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096000" y="4889501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98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521699" y="4902199"/>
            <a:ext cx="4826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0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4638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1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50546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2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74930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3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99314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4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17601" y="8356601"/>
            <a:ext cx="355600" cy="355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5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8623301" y="8343901"/>
            <a:ext cx="355600" cy="355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6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146801" y="8343901"/>
            <a:ext cx="355600" cy="355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7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3721101" y="8356601"/>
            <a:ext cx="355600" cy="355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8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049000" y="8356601"/>
            <a:ext cx="355600" cy="355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3" name="Shape 2363"/>
          <p:cNvSpPr/>
          <p:nvPr/>
        </p:nvSpPr>
        <p:spPr>
          <a:xfrm>
            <a:off x="1936761" y="5078325"/>
            <a:ext cx="8666465" cy="15542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2364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9500" y="4902199"/>
            <a:ext cx="4572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65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85501" y="4889501"/>
            <a:ext cx="469899" cy="419100"/>
          </a:xfrm>
          <a:prstGeom prst="rect">
            <a:avLst/>
          </a:prstGeom>
          <a:ln w="12700">
            <a:miter lim="400000"/>
          </a:ln>
        </p:spPr>
      </p:pic>
      <p:sp>
        <p:nvSpPr>
          <p:cNvPr id="2370" name="Shape 237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GPS+Vehicle...</a:t>
            </a:r>
          </a:p>
        </p:txBody>
      </p:sp>
      <p:sp>
        <p:nvSpPr>
          <p:cNvPr id="2371" name="Shape 237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69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372" name="Shape 2372"/>
          <p:cNvSpPr/>
          <p:nvPr/>
        </p:nvSpPr>
        <p:spPr>
          <a:xfrm>
            <a:off x="6985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73" name="Shape 2373"/>
          <p:cNvSpPr/>
          <p:nvPr/>
        </p:nvSpPr>
        <p:spPr>
          <a:xfrm>
            <a:off x="33020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74" name="Shape 2374"/>
          <p:cNvSpPr/>
          <p:nvPr/>
        </p:nvSpPr>
        <p:spPr>
          <a:xfrm>
            <a:off x="2476498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2377" name="Group 2377"/>
          <p:cNvGrpSpPr/>
          <p:nvPr/>
        </p:nvGrpSpPr>
        <p:grpSpPr>
          <a:xfrm>
            <a:off x="1181099" y="5756150"/>
            <a:ext cx="292102" cy="2397249"/>
            <a:chOff x="0" y="0"/>
            <a:chExt cx="292100" cy="2397249"/>
          </a:xfrm>
        </p:grpSpPr>
        <p:sp>
          <p:nvSpPr>
            <p:cNvPr id="2375" name="Shape 2375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376" name="Shape 2376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2378" name="Shape 2378"/>
          <p:cNvSpPr/>
          <p:nvPr/>
        </p:nvSpPr>
        <p:spPr>
          <a:xfrm>
            <a:off x="106172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79" name="Shape 2379"/>
          <p:cNvSpPr/>
          <p:nvPr/>
        </p:nvSpPr>
        <p:spPr>
          <a:xfrm>
            <a:off x="57404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80" name="Shape 2380"/>
          <p:cNvSpPr/>
          <p:nvPr/>
        </p:nvSpPr>
        <p:spPr>
          <a:xfrm>
            <a:off x="9956798" y="49657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81" name="Shape 2381"/>
          <p:cNvSpPr/>
          <p:nvPr/>
        </p:nvSpPr>
        <p:spPr>
          <a:xfrm>
            <a:off x="7480299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382" name="Shape 2382"/>
          <p:cNvSpPr/>
          <p:nvPr/>
        </p:nvSpPr>
        <p:spPr>
          <a:xfrm>
            <a:off x="5079998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2385" name="Group 2385"/>
          <p:cNvGrpSpPr/>
          <p:nvPr/>
        </p:nvGrpSpPr>
        <p:grpSpPr>
          <a:xfrm>
            <a:off x="3784599" y="5753101"/>
            <a:ext cx="292102" cy="2397249"/>
            <a:chOff x="0" y="0"/>
            <a:chExt cx="292100" cy="2397249"/>
          </a:xfrm>
        </p:grpSpPr>
        <p:sp>
          <p:nvSpPr>
            <p:cNvPr id="2383" name="Shape 2383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384" name="Shape 2384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388" name="Group 2388"/>
          <p:cNvGrpSpPr/>
          <p:nvPr/>
        </p:nvGrpSpPr>
        <p:grpSpPr>
          <a:xfrm>
            <a:off x="6210300" y="5753101"/>
            <a:ext cx="292102" cy="2397249"/>
            <a:chOff x="0" y="0"/>
            <a:chExt cx="292100" cy="2397249"/>
          </a:xfrm>
        </p:grpSpPr>
        <p:sp>
          <p:nvSpPr>
            <p:cNvPr id="2386" name="Shape 2386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387" name="Shape 2387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391" name="Group 2391"/>
          <p:cNvGrpSpPr/>
          <p:nvPr/>
        </p:nvGrpSpPr>
        <p:grpSpPr>
          <a:xfrm>
            <a:off x="8674099" y="5753101"/>
            <a:ext cx="292102" cy="2397249"/>
            <a:chOff x="0" y="0"/>
            <a:chExt cx="292100" cy="2397249"/>
          </a:xfrm>
        </p:grpSpPr>
        <p:sp>
          <p:nvSpPr>
            <p:cNvPr id="2389" name="Shape 2389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390" name="Shape 2390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394" name="Group 2394"/>
          <p:cNvGrpSpPr/>
          <p:nvPr/>
        </p:nvGrpSpPr>
        <p:grpSpPr>
          <a:xfrm rot="21582794">
            <a:off x="11112499" y="5753101"/>
            <a:ext cx="292102" cy="2397249"/>
            <a:chOff x="0" y="0"/>
            <a:chExt cx="292100" cy="2397249"/>
          </a:xfrm>
        </p:grpSpPr>
        <p:sp>
          <p:nvSpPr>
            <p:cNvPr id="2392" name="Shape 2392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393" name="Shape 2393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2395" name="Shape 2395"/>
          <p:cNvSpPr/>
          <p:nvPr/>
        </p:nvSpPr>
        <p:spPr>
          <a:xfrm>
            <a:off x="81788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2396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733800" y="4889500"/>
            <a:ext cx="469899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97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096000" y="4889501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98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521699" y="4902199"/>
            <a:ext cx="482600" cy="406400"/>
          </a:xfrm>
          <a:prstGeom prst="rect">
            <a:avLst/>
          </a:prstGeom>
          <a:ln w="12700">
            <a:miter lim="400000"/>
          </a:ln>
        </p:spPr>
      </p:pic>
      <p:sp>
        <p:nvSpPr>
          <p:cNvPr id="2399" name="Shape 2399"/>
          <p:cNvSpPr/>
          <p:nvPr/>
        </p:nvSpPr>
        <p:spPr>
          <a:xfrm>
            <a:off x="2743200" y="2298701"/>
            <a:ext cx="5216568" cy="353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098" tIns="38098" rIns="38098" bIns="38098">
            <a:spAutoFit/>
          </a:bodyPr>
          <a:lstStyle/>
          <a:p>
            <a:pPr lvl="0">
              <a:defRPr sz="1800">
                <a:uFillTx/>
              </a:defRPr>
            </a:pPr>
            <a:r>
              <a:rPr/>
              <a:t>Indeterminate System without time being constrained.</a:t>
            </a:r>
          </a:p>
        </p:txBody>
      </p:sp>
      <p:pic>
        <p:nvPicPr>
          <p:cNvPr id="2400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4638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1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50546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2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74930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3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99314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4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17601" y="8356601"/>
            <a:ext cx="355600" cy="355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5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8623301" y="8343901"/>
            <a:ext cx="355600" cy="355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6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146801" y="8343901"/>
            <a:ext cx="355600" cy="355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7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3721101" y="8356601"/>
            <a:ext cx="355600" cy="355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8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049000" y="8356601"/>
            <a:ext cx="355600" cy="3556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7282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84597"/>
            <a:ext cx="11704320" cy="8130552"/>
          </a:xfrm>
        </p:spPr>
        <p:txBody>
          <a:bodyPr/>
          <a:lstStyle/>
          <a:p>
            <a:r>
              <a:rPr lang="en-US" dirty="0" smtClean="0"/>
              <a:t>The more I know about my signal (or the signal I am trying to estimate) the more constraints I’m able to reasonably apply!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87280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0" name="Shape 2410"/>
          <p:cNvSpPr/>
          <p:nvPr/>
        </p:nvSpPr>
        <p:spPr>
          <a:xfrm>
            <a:off x="1936761" y="5078325"/>
            <a:ext cx="8666465" cy="15542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2411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9500" y="4902199"/>
            <a:ext cx="4572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2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85501" y="4889501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3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4638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4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08001" y="8318500"/>
            <a:ext cx="355600" cy="355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5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816099" y="8331200"/>
            <a:ext cx="342901" cy="3302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0" name="Shape 24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GPS+Vehicle+Time</a:t>
            </a:r>
          </a:p>
        </p:txBody>
      </p:sp>
      <p:sp>
        <p:nvSpPr>
          <p:cNvPr id="2421" name="Shape 242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70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422" name="Shape 2422"/>
          <p:cNvSpPr/>
          <p:nvPr/>
        </p:nvSpPr>
        <p:spPr>
          <a:xfrm>
            <a:off x="6985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423" name="Shape 2423"/>
          <p:cNvSpPr/>
          <p:nvPr/>
        </p:nvSpPr>
        <p:spPr>
          <a:xfrm>
            <a:off x="33020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424" name="Shape 2424"/>
          <p:cNvSpPr/>
          <p:nvPr/>
        </p:nvSpPr>
        <p:spPr>
          <a:xfrm>
            <a:off x="2476498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425" name="Shape 2425"/>
          <p:cNvSpPr/>
          <p:nvPr/>
        </p:nvSpPr>
        <p:spPr>
          <a:xfrm flipH="1">
            <a:off x="718687" y="5641851"/>
            <a:ext cx="284215" cy="2205032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426" name="Shape 2426"/>
          <p:cNvSpPr/>
          <p:nvPr/>
        </p:nvSpPr>
        <p:spPr>
          <a:xfrm>
            <a:off x="533399" y="78486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427" name="Shape 2427"/>
          <p:cNvSpPr/>
          <p:nvPr/>
        </p:nvSpPr>
        <p:spPr>
          <a:xfrm>
            <a:off x="106172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428" name="Shape 2428"/>
          <p:cNvSpPr/>
          <p:nvPr/>
        </p:nvSpPr>
        <p:spPr>
          <a:xfrm>
            <a:off x="57404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429" name="Shape 2429"/>
          <p:cNvSpPr/>
          <p:nvPr/>
        </p:nvSpPr>
        <p:spPr>
          <a:xfrm>
            <a:off x="9956798" y="49657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430" name="Shape 2430"/>
          <p:cNvSpPr/>
          <p:nvPr/>
        </p:nvSpPr>
        <p:spPr>
          <a:xfrm>
            <a:off x="7480299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431" name="Shape 2431"/>
          <p:cNvSpPr/>
          <p:nvPr/>
        </p:nvSpPr>
        <p:spPr>
          <a:xfrm>
            <a:off x="5079998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2434" name="Group 2434"/>
          <p:cNvGrpSpPr/>
          <p:nvPr/>
        </p:nvGrpSpPr>
        <p:grpSpPr>
          <a:xfrm>
            <a:off x="3784599" y="5753101"/>
            <a:ext cx="292102" cy="2397249"/>
            <a:chOff x="0" y="0"/>
            <a:chExt cx="292100" cy="2397249"/>
          </a:xfrm>
        </p:grpSpPr>
        <p:sp>
          <p:nvSpPr>
            <p:cNvPr id="2432" name="Shape 2432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433" name="Shape 2433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437" name="Group 2437"/>
          <p:cNvGrpSpPr/>
          <p:nvPr/>
        </p:nvGrpSpPr>
        <p:grpSpPr>
          <a:xfrm>
            <a:off x="6210300" y="5753101"/>
            <a:ext cx="292102" cy="2397249"/>
            <a:chOff x="0" y="0"/>
            <a:chExt cx="292100" cy="2397249"/>
          </a:xfrm>
        </p:grpSpPr>
        <p:sp>
          <p:nvSpPr>
            <p:cNvPr id="2435" name="Shape 2435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436" name="Shape 2436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440" name="Group 2440"/>
          <p:cNvGrpSpPr/>
          <p:nvPr/>
        </p:nvGrpSpPr>
        <p:grpSpPr>
          <a:xfrm>
            <a:off x="8674099" y="5753101"/>
            <a:ext cx="292102" cy="2397249"/>
            <a:chOff x="0" y="0"/>
            <a:chExt cx="292100" cy="2397249"/>
          </a:xfrm>
        </p:grpSpPr>
        <p:sp>
          <p:nvSpPr>
            <p:cNvPr id="2438" name="Shape 2438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439" name="Shape 2439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443" name="Group 2443"/>
          <p:cNvGrpSpPr/>
          <p:nvPr/>
        </p:nvGrpSpPr>
        <p:grpSpPr>
          <a:xfrm rot="21582794">
            <a:off x="11112499" y="5753101"/>
            <a:ext cx="292102" cy="2397249"/>
            <a:chOff x="0" y="0"/>
            <a:chExt cx="292100" cy="2397249"/>
          </a:xfrm>
        </p:grpSpPr>
        <p:sp>
          <p:nvSpPr>
            <p:cNvPr id="2441" name="Shape 2441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442" name="Shape 2442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2444" name="Shape 2444"/>
          <p:cNvSpPr/>
          <p:nvPr/>
        </p:nvSpPr>
        <p:spPr>
          <a:xfrm>
            <a:off x="81788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2445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733800" y="4889500"/>
            <a:ext cx="469899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6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096000" y="4889501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7" name="droppedImage.pdf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8521699" y="4902199"/>
            <a:ext cx="4826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8" name="droppedImage.pdf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0706100" y="8255000"/>
            <a:ext cx="1117601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9" name="droppedImage.pdf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8267700" y="8255000"/>
            <a:ext cx="1117601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0" name="droppedImage.pdf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5778501" y="8255000"/>
            <a:ext cx="1117601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1" name="droppedImage.pdf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3340101" y="8255000"/>
            <a:ext cx="1117601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2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0546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3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930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4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9314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sp>
        <p:nvSpPr>
          <p:cNvPr id="2455" name="Shape 2455"/>
          <p:cNvSpPr/>
          <p:nvPr/>
        </p:nvSpPr>
        <p:spPr>
          <a:xfrm>
            <a:off x="1650601" y="5626101"/>
            <a:ext cx="314786" cy="2235449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456" name="Shape 2456"/>
          <p:cNvSpPr/>
          <p:nvPr/>
        </p:nvSpPr>
        <p:spPr>
          <a:xfrm>
            <a:off x="1841499" y="7845549"/>
            <a:ext cx="292102" cy="266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" name="Shape 2458"/>
          <p:cNvSpPr/>
          <p:nvPr/>
        </p:nvSpPr>
        <p:spPr>
          <a:xfrm>
            <a:off x="1936761" y="5078325"/>
            <a:ext cx="8666465" cy="15542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2459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9500" y="4902199"/>
            <a:ext cx="4572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0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85501" y="4889501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1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4638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2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876801" y="2171699"/>
            <a:ext cx="3683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3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718301" y="1854200"/>
            <a:ext cx="6108700" cy="444500"/>
          </a:xfrm>
          <a:prstGeom prst="rect">
            <a:avLst/>
          </a:prstGeom>
          <a:ln w="12700">
            <a:miter lim="400000"/>
          </a:ln>
        </p:spPr>
      </p:pic>
      <p:sp>
        <p:nvSpPr>
          <p:cNvPr id="2468" name="Shape 246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GyroOdo Factor (R)</a:t>
            </a:r>
          </a:p>
        </p:txBody>
      </p:sp>
      <p:sp>
        <p:nvSpPr>
          <p:cNvPr id="2469" name="Shape 2469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71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470" name="Shape 2470"/>
          <p:cNvSpPr/>
          <p:nvPr/>
        </p:nvSpPr>
        <p:spPr>
          <a:xfrm>
            <a:off x="6985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471" name="Shape 2471"/>
          <p:cNvSpPr/>
          <p:nvPr/>
        </p:nvSpPr>
        <p:spPr>
          <a:xfrm>
            <a:off x="33020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472" name="Shape 2472"/>
          <p:cNvSpPr/>
          <p:nvPr/>
        </p:nvSpPr>
        <p:spPr>
          <a:xfrm>
            <a:off x="2476498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473" name="Shape 2473"/>
          <p:cNvSpPr/>
          <p:nvPr/>
        </p:nvSpPr>
        <p:spPr>
          <a:xfrm>
            <a:off x="106172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474" name="Shape 2474"/>
          <p:cNvSpPr/>
          <p:nvPr/>
        </p:nvSpPr>
        <p:spPr>
          <a:xfrm>
            <a:off x="57404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475" name="Shape 2475"/>
          <p:cNvSpPr/>
          <p:nvPr/>
        </p:nvSpPr>
        <p:spPr>
          <a:xfrm>
            <a:off x="9956798" y="49657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476" name="Shape 2476"/>
          <p:cNvSpPr/>
          <p:nvPr/>
        </p:nvSpPr>
        <p:spPr>
          <a:xfrm>
            <a:off x="7480299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477" name="Shape 2477"/>
          <p:cNvSpPr/>
          <p:nvPr/>
        </p:nvSpPr>
        <p:spPr>
          <a:xfrm>
            <a:off x="5079998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2480" name="Group 2480"/>
          <p:cNvGrpSpPr/>
          <p:nvPr/>
        </p:nvGrpSpPr>
        <p:grpSpPr>
          <a:xfrm>
            <a:off x="6210300" y="5753101"/>
            <a:ext cx="292102" cy="2397249"/>
            <a:chOff x="0" y="0"/>
            <a:chExt cx="292100" cy="2397249"/>
          </a:xfrm>
        </p:grpSpPr>
        <p:sp>
          <p:nvSpPr>
            <p:cNvPr id="2478" name="Shape 2478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479" name="Shape 2479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483" name="Group 2483"/>
          <p:cNvGrpSpPr/>
          <p:nvPr/>
        </p:nvGrpSpPr>
        <p:grpSpPr>
          <a:xfrm>
            <a:off x="8674099" y="5753101"/>
            <a:ext cx="292102" cy="2397249"/>
            <a:chOff x="0" y="0"/>
            <a:chExt cx="292100" cy="2397249"/>
          </a:xfrm>
        </p:grpSpPr>
        <p:sp>
          <p:nvSpPr>
            <p:cNvPr id="2481" name="Shape 2481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482" name="Shape 2482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486" name="Group 2486"/>
          <p:cNvGrpSpPr/>
          <p:nvPr/>
        </p:nvGrpSpPr>
        <p:grpSpPr>
          <a:xfrm rot="21582794">
            <a:off x="11112499" y="5753101"/>
            <a:ext cx="292102" cy="2397249"/>
            <a:chOff x="0" y="0"/>
            <a:chExt cx="292100" cy="2397249"/>
          </a:xfrm>
        </p:grpSpPr>
        <p:sp>
          <p:nvSpPr>
            <p:cNvPr id="2484" name="Shape 2484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485" name="Shape 2485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2487" name="Shape 2487"/>
          <p:cNvSpPr/>
          <p:nvPr/>
        </p:nvSpPr>
        <p:spPr>
          <a:xfrm>
            <a:off x="81788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2488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733800" y="4889500"/>
            <a:ext cx="469899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89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096000" y="4889501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0" name="droppedImage.pdf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8521699" y="4902199"/>
            <a:ext cx="4826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1" name="droppedImage.pdf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0706100" y="8255000"/>
            <a:ext cx="1117601" cy="48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2" name="droppedImage.pdf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5778501" y="8255000"/>
            <a:ext cx="1117601" cy="4826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497" name="Group 2497"/>
          <p:cNvGrpSpPr/>
          <p:nvPr/>
        </p:nvGrpSpPr>
        <p:grpSpPr>
          <a:xfrm>
            <a:off x="3340101" y="5753100"/>
            <a:ext cx="1117601" cy="2984501"/>
            <a:chOff x="0" y="0"/>
            <a:chExt cx="1117600" cy="2984500"/>
          </a:xfrm>
        </p:grpSpPr>
        <p:grpSp>
          <p:nvGrpSpPr>
            <p:cNvPr id="2495" name="Group 2495"/>
            <p:cNvGrpSpPr/>
            <p:nvPr/>
          </p:nvGrpSpPr>
          <p:grpSpPr>
            <a:xfrm>
              <a:off x="444499" y="0"/>
              <a:ext cx="292101" cy="2397250"/>
              <a:chOff x="0" y="0"/>
              <a:chExt cx="292100" cy="2397249"/>
            </a:xfrm>
          </p:grpSpPr>
          <p:sp>
            <p:nvSpPr>
              <p:cNvPr id="2493" name="Shape 2493"/>
              <p:cNvSpPr/>
              <p:nvPr/>
            </p:nvSpPr>
            <p:spPr>
              <a:xfrm>
                <a:off x="139301" y="0"/>
                <a:ext cx="19200" cy="2262037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176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2494" name="Shape 2494"/>
              <p:cNvSpPr/>
              <p:nvPr/>
            </p:nvSpPr>
            <p:spPr>
              <a:xfrm>
                <a:off x="-1" y="2130549"/>
                <a:ext cx="292101" cy="266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030000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t">
                <a:noAutofit/>
              </a:bodyPr>
              <a:lstStyle/>
              <a:p>
                <a:pPr algn="ctr" defTabSz="825458">
                  <a:defRPr sz="56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FillTx/>
                  </a:defRPr>
                </a:pPr>
                <a:endParaRPr/>
              </a:p>
            </p:txBody>
          </p:sp>
        </p:grpSp>
        <p:pic>
          <p:nvPicPr>
            <p:cNvPr id="2496" name="droppedImage.pdf"/>
            <p:cNvPicPr/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0" y="2501900"/>
              <a:ext cx="1117600" cy="4826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498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0546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9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930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0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9314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505" name="Group 2505"/>
          <p:cNvGrpSpPr/>
          <p:nvPr/>
        </p:nvGrpSpPr>
        <p:grpSpPr>
          <a:xfrm>
            <a:off x="736601" y="5753100"/>
            <a:ext cx="1117601" cy="2984501"/>
            <a:chOff x="0" y="0"/>
            <a:chExt cx="1117600" cy="2984500"/>
          </a:xfrm>
        </p:grpSpPr>
        <p:grpSp>
          <p:nvGrpSpPr>
            <p:cNvPr id="2503" name="Group 2503"/>
            <p:cNvGrpSpPr/>
            <p:nvPr/>
          </p:nvGrpSpPr>
          <p:grpSpPr>
            <a:xfrm>
              <a:off x="444499" y="0"/>
              <a:ext cx="292101" cy="2397250"/>
              <a:chOff x="0" y="0"/>
              <a:chExt cx="292100" cy="2397249"/>
            </a:xfrm>
          </p:grpSpPr>
          <p:sp>
            <p:nvSpPr>
              <p:cNvPr id="2501" name="Shape 2501"/>
              <p:cNvSpPr/>
              <p:nvPr/>
            </p:nvSpPr>
            <p:spPr>
              <a:xfrm>
                <a:off x="139301" y="0"/>
                <a:ext cx="19200" cy="2262037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176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2502" name="Shape 2502"/>
              <p:cNvSpPr/>
              <p:nvPr/>
            </p:nvSpPr>
            <p:spPr>
              <a:xfrm>
                <a:off x="-1" y="2130549"/>
                <a:ext cx="292101" cy="266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030000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t">
                <a:noAutofit/>
              </a:bodyPr>
              <a:lstStyle/>
              <a:p>
                <a:pPr algn="ctr" defTabSz="825458">
                  <a:defRPr sz="56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FillTx/>
                  </a:defRPr>
                </a:pPr>
                <a:endParaRPr/>
              </a:p>
            </p:txBody>
          </p:sp>
        </p:grpSp>
        <p:pic>
          <p:nvPicPr>
            <p:cNvPr id="2504" name="droppedImage.pdf"/>
            <p:cNvPicPr/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0" y="2501900"/>
              <a:ext cx="1117600" cy="4826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06" name="Shape 2506"/>
          <p:cNvSpPr/>
          <p:nvPr/>
        </p:nvSpPr>
        <p:spPr>
          <a:xfrm>
            <a:off x="4889499" y="2628902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507" name="Shape 2507"/>
          <p:cNvSpPr/>
          <p:nvPr/>
        </p:nvSpPr>
        <p:spPr>
          <a:xfrm>
            <a:off x="1540042" y="2760227"/>
            <a:ext cx="7054859" cy="17572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5589" extrusionOk="0">
                <a:moveTo>
                  <a:pt x="0" y="15459"/>
                </a:moveTo>
                <a:cubicBezTo>
                  <a:pt x="4131" y="-6011"/>
                  <a:pt x="17289" y="-4319"/>
                  <a:pt x="21600" y="15589"/>
                </a:cubicBezTo>
              </a:path>
            </a:pathLst>
          </a:custGeom>
          <a:ln w="38100">
            <a:solidFill/>
            <a:miter lim="400000"/>
          </a:ln>
        </p:spPr>
        <p:txBody>
          <a:bodyPr lIns="0" tIns="0" rIns="0" bIns="0" anchor="ctr"/>
          <a:lstStyle/>
          <a:p>
            <a:pPr algn="ctr" defTabSz="825458">
              <a:defRPr sz="5800">
                <a:uFillTx/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pic>
        <p:nvPicPr>
          <p:cNvPr id="2508" name="dropped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8648700" y="8331200"/>
            <a:ext cx="342901" cy="330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0" name="Shape 2510"/>
          <p:cNvSpPr/>
          <p:nvPr/>
        </p:nvSpPr>
        <p:spPr>
          <a:xfrm>
            <a:off x="1936761" y="5078325"/>
            <a:ext cx="8666465" cy="15542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2511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9500" y="4902199"/>
            <a:ext cx="4572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12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85501" y="4889501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13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4638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14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902200" y="3416300"/>
            <a:ext cx="368300" cy="342901"/>
          </a:xfrm>
          <a:prstGeom prst="rect">
            <a:avLst/>
          </a:prstGeom>
          <a:ln w="12700">
            <a:miter lim="400000"/>
          </a:ln>
        </p:spPr>
      </p:pic>
      <p:sp>
        <p:nvSpPr>
          <p:cNvPr id="2519" name="Shape 25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GyroOdo Factor (R)</a:t>
            </a:r>
          </a:p>
        </p:txBody>
      </p:sp>
      <p:sp>
        <p:nvSpPr>
          <p:cNvPr id="2520" name="Shape 2520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72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521" name="Shape 2521"/>
          <p:cNvSpPr/>
          <p:nvPr/>
        </p:nvSpPr>
        <p:spPr>
          <a:xfrm>
            <a:off x="6985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522" name="Shape 2522"/>
          <p:cNvSpPr/>
          <p:nvPr/>
        </p:nvSpPr>
        <p:spPr>
          <a:xfrm>
            <a:off x="33020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523" name="Shape 2523"/>
          <p:cNvSpPr/>
          <p:nvPr/>
        </p:nvSpPr>
        <p:spPr>
          <a:xfrm>
            <a:off x="2476498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524" name="Shape 2524"/>
          <p:cNvSpPr/>
          <p:nvPr/>
        </p:nvSpPr>
        <p:spPr>
          <a:xfrm>
            <a:off x="106172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525" name="Shape 2525"/>
          <p:cNvSpPr/>
          <p:nvPr/>
        </p:nvSpPr>
        <p:spPr>
          <a:xfrm>
            <a:off x="57404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526" name="Shape 2526"/>
          <p:cNvSpPr/>
          <p:nvPr/>
        </p:nvSpPr>
        <p:spPr>
          <a:xfrm>
            <a:off x="9956798" y="49657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527" name="Shape 2527"/>
          <p:cNvSpPr/>
          <p:nvPr/>
        </p:nvSpPr>
        <p:spPr>
          <a:xfrm>
            <a:off x="7480299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528" name="Shape 2528"/>
          <p:cNvSpPr/>
          <p:nvPr/>
        </p:nvSpPr>
        <p:spPr>
          <a:xfrm>
            <a:off x="5079998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2531" name="Group 2531"/>
          <p:cNvGrpSpPr/>
          <p:nvPr/>
        </p:nvGrpSpPr>
        <p:grpSpPr>
          <a:xfrm>
            <a:off x="6210300" y="5753101"/>
            <a:ext cx="292102" cy="2397249"/>
            <a:chOff x="0" y="0"/>
            <a:chExt cx="292100" cy="2397249"/>
          </a:xfrm>
        </p:grpSpPr>
        <p:sp>
          <p:nvSpPr>
            <p:cNvPr id="2529" name="Shape 2529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530" name="Shape 2530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534" name="Group 2534"/>
          <p:cNvGrpSpPr/>
          <p:nvPr/>
        </p:nvGrpSpPr>
        <p:grpSpPr>
          <a:xfrm>
            <a:off x="8674099" y="5753101"/>
            <a:ext cx="292102" cy="2397249"/>
            <a:chOff x="0" y="0"/>
            <a:chExt cx="292100" cy="2397249"/>
          </a:xfrm>
        </p:grpSpPr>
        <p:sp>
          <p:nvSpPr>
            <p:cNvPr id="2532" name="Shape 2532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533" name="Shape 2533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537" name="Group 2537"/>
          <p:cNvGrpSpPr/>
          <p:nvPr/>
        </p:nvGrpSpPr>
        <p:grpSpPr>
          <a:xfrm rot="21582794">
            <a:off x="11112499" y="5753101"/>
            <a:ext cx="292102" cy="2397249"/>
            <a:chOff x="0" y="0"/>
            <a:chExt cx="292100" cy="2397249"/>
          </a:xfrm>
        </p:grpSpPr>
        <p:sp>
          <p:nvSpPr>
            <p:cNvPr id="2535" name="Shape 2535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536" name="Shape 2536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2538" name="Shape 2538"/>
          <p:cNvSpPr/>
          <p:nvPr/>
        </p:nvSpPr>
        <p:spPr>
          <a:xfrm>
            <a:off x="81788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2539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733800" y="4889500"/>
            <a:ext cx="469899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40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6096000" y="4889501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41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8521699" y="4902199"/>
            <a:ext cx="4826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42" name="droppedImage.pdf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0706100" y="8255000"/>
            <a:ext cx="1117601" cy="4826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547" name="Group 2547"/>
          <p:cNvGrpSpPr/>
          <p:nvPr/>
        </p:nvGrpSpPr>
        <p:grpSpPr>
          <a:xfrm>
            <a:off x="3340101" y="5753100"/>
            <a:ext cx="1117601" cy="2984501"/>
            <a:chOff x="0" y="0"/>
            <a:chExt cx="1117600" cy="2984500"/>
          </a:xfrm>
        </p:grpSpPr>
        <p:grpSp>
          <p:nvGrpSpPr>
            <p:cNvPr id="2545" name="Group 2545"/>
            <p:cNvGrpSpPr/>
            <p:nvPr/>
          </p:nvGrpSpPr>
          <p:grpSpPr>
            <a:xfrm>
              <a:off x="444499" y="0"/>
              <a:ext cx="292101" cy="2397250"/>
              <a:chOff x="0" y="0"/>
              <a:chExt cx="292100" cy="2397249"/>
            </a:xfrm>
          </p:grpSpPr>
          <p:sp>
            <p:nvSpPr>
              <p:cNvPr id="2543" name="Shape 2543"/>
              <p:cNvSpPr/>
              <p:nvPr/>
            </p:nvSpPr>
            <p:spPr>
              <a:xfrm>
                <a:off x="139301" y="0"/>
                <a:ext cx="19200" cy="2262037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176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2544" name="Shape 2544"/>
              <p:cNvSpPr/>
              <p:nvPr/>
            </p:nvSpPr>
            <p:spPr>
              <a:xfrm>
                <a:off x="-1" y="2130549"/>
                <a:ext cx="292101" cy="266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030000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t">
                <a:noAutofit/>
              </a:bodyPr>
              <a:lstStyle/>
              <a:p>
                <a:pPr algn="ctr" defTabSz="825458">
                  <a:defRPr sz="56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FillTx/>
                  </a:defRPr>
                </a:pPr>
                <a:endParaRPr/>
              </a:p>
            </p:txBody>
          </p:sp>
        </p:grpSp>
        <p:pic>
          <p:nvPicPr>
            <p:cNvPr id="2546" name="droppedImage.pdf"/>
            <p:cNvPicPr/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0" y="2501900"/>
              <a:ext cx="1117600" cy="4826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548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0546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49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930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50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9314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555" name="Group 2555"/>
          <p:cNvGrpSpPr/>
          <p:nvPr/>
        </p:nvGrpSpPr>
        <p:grpSpPr>
          <a:xfrm>
            <a:off x="736601" y="5753100"/>
            <a:ext cx="1117601" cy="2984501"/>
            <a:chOff x="0" y="0"/>
            <a:chExt cx="1117600" cy="2984500"/>
          </a:xfrm>
        </p:grpSpPr>
        <p:grpSp>
          <p:nvGrpSpPr>
            <p:cNvPr id="2553" name="Group 2553"/>
            <p:cNvGrpSpPr/>
            <p:nvPr/>
          </p:nvGrpSpPr>
          <p:grpSpPr>
            <a:xfrm>
              <a:off x="444499" y="0"/>
              <a:ext cx="292101" cy="2397250"/>
              <a:chOff x="0" y="0"/>
              <a:chExt cx="292100" cy="2397249"/>
            </a:xfrm>
          </p:grpSpPr>
          <p:sp>
            <p:nvSpPr>
              <p:cNvPr id="2551" name="Shape 2551"/>
              <p:cNvSpPr/>
              <p:nvPr/>
            </p:nvSpPr>
            <p:spPr>
              <a:xfrm>
                <a:off x="139301" y="0"/>
                <a:ext cx="19200" cy="2262037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176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2552" name="Shape 2552"/>
              <p:cNvSpPr/>
              <p:nvPr/>
            </p:nvSpPr>
            <p:spPr>
              <a:xfrm>
                <a:off x="-1" y="2130549"/>
                <a:ext cx="292101" cy="266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030000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t">
                <a:noAutofit/>
              </a:bodyPr>
              <a:lstStyle/>
              <a:p>
                <a:pPr algn="ctr" defTabSz="825458">
                  <a:defRPr sz="56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FillTx/>
                  </a:defRPr>
                </a:pPr>
                <a:endParaRPr/>
              </a:p>
            </p:txBody>
          </p:sp>
        </p:grpSp>
        <p:pic>
          <p:nvPicPr>
            <p:cNvPr id="2554" name="droppedImage.pdf"/>
            <p:cNvPicPr/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0" y="2501900"/>
              <a:ext cx="1117600" cy="4826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56" name="Shape 2556"/>
          <p:cNvSpPr/>
          <p:nvPr/>
        </p:nvSpPr>
        <p:spPr>
          <a:xfrm>
            <a:off x="4927599" y="38354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557" name="Shape 2557"/>
          <p:cNvSpPr/>
          <p:nvPr/>
        </p:nvSpPr>
        <p:spPr>
          <a:xfrm>
            <a:off x="3991143" y="3955371"/>
            <a:ext cx="2156059" cy="5347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5598" extrusionOk="0">
                <a:moveTo>
                  <a:pt x="0" y="15598"/>
                </a:moveTo>
                <a:cubicBezTo>
                  <a:pt x="4116" y="-6002"/>
                  <a:pt x="17275" y="-4382"/>
                  <a:pt x="21600" y="15598"/>
                </a:cubicBezTo>
              </a:path>
            </a:pathLst>
          </a:custGeom>
          <a:ln w="38100">
            <a:solidFill/>
            <a:miter lim="400000"/>
          </a:ln>
        </p:spPr>
        <p:txBody>
          <a:bodyPr lIns="0" tIns="0" rIns="0" bIns="0" anchor="ctr"/>
          <a:lstStyle/>
          <a:p>
            <a:pPr algn="ctr" defTabSz="825458">
              <a:defRPr sz="5800">
                <a:uFillTx/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pic>
        <p:nvPicPr>
          <p:cNvPr id="2558" name="droppedImage.pdf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8648700" y="8331200"/>
            <a:ext cx="342901" cy="330200"/>
          </a:xfrm>
          <a:prstGeom prst="rect">
            <a:avLst/>
          </a:prstGeom>
          <a:ln w="12700">
            <a:miter lim="400000"/>
          </a:ln>
        </p:spPr>
      </p:pic>
      <p:sp>
        <p:nvSpPr>
          <p:cNvPr id="2559" name="Shape 2559"/>
          <p:cNvSpPr/>
          <p:nvPr/>
        </p:nvSpPr>
        <p:spPr>
          <a:xfrm>
            <a:off x="6553201" y="3962401"/>
            <a:ext cx="2156059" cy="5347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5598" extrusionOk="0">
                <a:moveTo>
                  <a:pt x="0" y="15598"/>
                </a:moveTo>
                <a:cubicBezTo>
                  <a:pt x="4116" y="-6002"/>
                  <a:pt x="17275" y="-4382"/>
                  <a:pt x="21600" y="15598"/>
                </a:cubicBezTo>
              </a:path>
            </a:pathLst>
          </a:custGeom>
          <a:ln w="38100">
            <a:solidFill/>
            <a:miter lim="400000"/>
          </a:ln>
        </p:spPr>
        <p:txBody>
          <a:bodyPr lIns="0" tIns="0" rIns="0" bIns="0" anchor="ctr"/>
          <a:lstStyle/>
          <a:p>
            <a:pPr algn="ctr" defTabSz="825458">
              <a:defRPr sz="5800">
                <a:uFillTx/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2560" name="Shape 2560"/>
          <p:cNvSpPr/>
          <p:nvPr/>
        </p:nvSpPr>
        <p:spPr>
          <a:xfrm>
            <a:off x="7480299" y="38354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2561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454901" y="3416300"/>
            <a:ext cx="3683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62" name="droppedImage.pdf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6197599" y="8318500"/>
            <a:ext cx="342901" cy="330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4" name="Shape 2564"/>
          <p:cNvSpPr/>
          <p:nvPr/>
        </p:nvSpPr>
        <p:spPr>
          <a:xfrm>
            <a:off x="1936761" y="5078325"/>
            <a:ext cx="8666465" cy="15542"/>
          </a:xfrm>
          <a:prstGeom prst="line">
            <a:avLst/>
          </a:prstGeom>
          <a:ln w="50800">
            <a:solidFill/>
            <a:miter lim="400000"/>
          </a:ln>
        </p:spPr>
        <p:txBody>
          <a:bodyPr lIns="0" tIns="0" rIns="0" bIns="0"/>
          <a:lstStyle/>
          <a:p>
            <a:pPr defTabSz="457176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2565" name="dropped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9500" y="4902199"/>
            <a:ext cx="4572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66" name="dropped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85501" y="4889501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67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4638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68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902200" y="3416300"/>
            <a:ext cx="3683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69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06400" y="8255000"/>
            <a:ext cx="1854199" cy="482600"/>
          </a:xfrm>
          <a:prstGeom prst="rect">
            <a:avLst/>
          </a:prstGeom>
          <a:ln w="12700">
            <a:miter lim="400000"/>
          </a:ln>
        </p:spPr>
      </p:pic>
      <p:sp>
        <p:nvSpPr>
          <p:cNvPr id="2574" name="Shape 257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Pose Estimation : Stationary Factor (S)</a:t>
            </a:r>
          </a:p>
        </p:txBody>
      </p:sp>
      <p:sp>
        <p:nvSpPr>
          <p:cNvPr id="2575" name="Shape 257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73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576" name="Shape 2576"/>
          <p:cNvSpPr/>
          <p:nvPr/>
        </p:nvSpPr>
        <p:spPr>
          <a:xfrm>
            <a:off x="6985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577" name="Shape 2577"/>
          <p:cNvSpPr/>
          <p:nvPr/>
        </p:nvSpPr>
        <p:spPr>
          <a:xfrm>
            <a:off x="33020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578" name="Shape 2578"/>
          <p:cNvSpPr/>
          <p:nvPr/>
        </p:nvSpPr>
        <p:spPr>
          <a:xfrm>
            <a:off x="2476498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579" name="Shape 2579"/>
          <p:cNvSpPr/>
          <p:nvPr/>
        </p:nvSpPr>
        <p:spPr>
          <a:xfrm>
            <a:off x="106172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580" name="Shape 2580"/>
          <p:cNvSpPr/>
          <p:nvPr/>
        </p:nvSpPr>
        <p:spPr>
          <a:xfrm>
            <a:off x="57404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581" name="Shape 2581"/>
          <p:cNvSpPr/>
          <p:nvPr/>
        </p:nvSpPr>
        <p:spPr>
          <a:xfrm>
            <a:off x="9956798" y="49657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582" name="Shape 2582"/>
          <p:cNvSpPr/>
          <p:nvPr/>
        </p:nvSpPr>
        <p:spPr>
          <a:xfrm>
            <a:off x="7480299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583" name="Shape 2583"/>
          <p:cNvSpPr/>
          <p:nvPr/>
        </p:nvSpPr>
        <p:spPr>
          <a:xfrm>
            <a:off x="5079998" y="49530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grpSp>
        <p:nvGrpSpPr>
          <p:cNvPr id="2586" name="Group 2586"/>
          <p:cNvGrpSpPr/>
          <p:nvPr/>
        </p:nvGrpSpPr>
        <p:grpSpPr>
          <a:xfrm>
            <a:off x="6210300" y="5753101"/>
            <a:ext cx="292102" cy="2397249"/>
            <a:chOff x="0" y="0"/>
            <a:chExt cx="292100" cy="2397249"/>
          </a:xfrm>
        </p:grpSpPr>
        <p:sp>
          <p:nvSpPr>
            <p:cNvPr id="2584" name="Shape 2584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585" name="Shape 2585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589" name="Group 2589"/>
          <p:cNvGrpSpPr/>
          <p:nvPr/>
        </p:nvGrpSpPr>
        <p:grpSpPr>
          <a:xfrm>
            <a:off x="8674099" y="5753101"/>
            <a:ext cx="292102" cy="2397249"/>
            <a:chOff x="0" y="0"/>
            <a:chExt cx="292100" cy="2397249"/>
          </a:xfrm>
        </p:grpSpPr>
        <p:sp>
          <p:nvSpPr>
            <p:cNvPr id="2587" name="Shape 2587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588" name="Shape 2588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grpSp>
        <p:nvGrpSpPr>
          <p:cNvPr id="2592" name="Group 2592"/>
          <p:cNvGrpSpPr/>
          <p:nvPr/>
        </p:nvGrpSpPr>
        <p:grpSpPr>
          <a:xfrm rot="21582794">
            <a:off x="11112499" y="5753101"/>
            <a:ext cx="292102" cy="2397249"/>
            <a:chOff x="0" y="0"/>
            <a:chExt cx="292100" cy="2397249"/>
          </a:xfrm>
        </p:grpSpPr>
        <p:sp>
          <p:nvSpPr>
            <p:cNvPr id="2590" name="Shape 2590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591" name="Shape 2591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2593" name="Shape 2593"/>
          <p:cNvSpPr/>
          <p:nvPr/>
        </p:nvSpPr>
        <p:spPr>
          <a:xfrm>
            <a:off x="8178801" y="4470401"/>
            <a:ext cx="1270000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50800">
            <a:solidFill/>
            <a:miter lim="400000"/>
          </a:ln>
        </p:spPr>
        <p:txBody>
          <a:bodyPr lIns="38098" tIns="38098" rIns="38098" bIns="38098" anchor="ctr"/>
          <a:lstStyle/>
          <a:p>
            <a:pPr algn="ctr" defTabSz="825458">
              <a:defRPr sz="56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2594" name="dropped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733800" y="4889500"/>
            <a:ext cx="469899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95" name="droppedImage.pdf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096000" y="4889501"/>
            <a:ext cx="469899" cy="419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96" name="droppedImage.pdf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8521699" y="4902199"/>
            <a:ext cx="482600" cy="4064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601" name="Group 2601"/>
          <p:cNvGrpSpPr/>
          <p:nvPr/>
        </p:nvGrpSpPr>
        <p:grpSpPr>
          <a:xfrm>
            <a:off x="3340101" y="5753100"/>
            <a:ext cx="1117601" cy="2984501"/>
            <a:chOff x="0" y="0"/>
            <a:chExt cx="1117600" cy="2984500"/>
          </a:xfrm>
        </p:grpSpPr>
        <p:grpSp>
          <p:nvGrpSpPr>
            <p:cNvPr id="2599" name="Group 2599"/>
            <p:cNvGrpSpPr/>
            <p:nvPr/>
          </p:nvGrpSpPr>
          <p:grpSpPr>
            <a:xfrm>
              <a:off x="444499" y="0"/>
              <a:ext cx="292101" cy="2397250"/>
              <a:chOff x="0" y="0"/>
              <a:chExt cx="292100" cy="2397249"/>
            </a:xfrm>
          </p:grpSpPr>
          <p:sp>
            <p:nvSpPr>
              <p:cNvPr id="2597" name="Shape 2597"/>
              <p:cNvSpPr/>
              <p:nvPr/>
            </p:nvSpPr>
            <p:spPr>
              <a:xfrm>
                <a:off x="139301" y="0"/>
                <a:ext cx="19200" cy="2262037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57176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2598" name="Shape 2598"/>
              <p:cNvSpPr/>
              <p:nvPr/>
            </p:nvSpPr>
            <p:spPr>
              <a:xfrm>
                <a:off x="-1" y="2130549"/>
                <a:ext cx="292101" cy="266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030000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t">
                <a:noAutofit/>
              </a:bodyPr>
              <a:lstStyle/>
              <a:p>
                <a:pPr algn="ctr" defTabSz="825458">
                  <a:defRPr sz="56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FillTx/>
                  </a:defRPr>
                </a:pPr>
                <a:endParaRPr/>
              </a:p>
            </p:txBody>
          </p:sp>
        </p:grpSp>
        <p:pic>
          <p:nvPicPr>
            <p:cNvPr id="2600" name="droppedImage.pdf"/>
            <p:cNvPicPr/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0" y="2501900"/>
              <a:ext cx="1117600" cy="4826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602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0546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03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930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04" name="dropped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931401" y="4483099"/>
            <a:ext cx="355600" cy="3429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607" name="Group 2607"/>
          <p:cNvGrpSpPr/>
          <p:nvPr/>
        </p:nvGrpSpPr>
        <p:grpSpPr>
          <a:xfrm>
            <a:off x="1181099" y="5753101"/>
            <a:ext cx="292102" cy="2397249"/>
            <a:chOff x="0" y="0"/>
            <a:chExt cx="292100" cy="2397249"/>
          </a:xfrm>
        </p:grpSpPr>
        <p:sp>
          <p:nvSpPr>
            <p:cNvPr id="2605" name="Shape 2605"/>
            <p:cNvSpPr/>
            <p:nvPr/>
          </p:nvSpPr>
          <p:spPr>
            <a:xfrm>
              <a:off x="139301" y="0"/>
              <a:ext cx="19200" cy="2262037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176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606" name="Shape 2606"/>
            <p:cNvSpPr/>
            <p:nvPr/>
          </p:nvSpPr>
          <p:spPr>
            <a:xfrm>
              <a:off x="-1" y="2130549"/>
              <a:ext cx="292101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30000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t">
              <a:noAutofit/>
            </a:bodyPr>
            <a:lstStyle/>
            <a:p>
              <a:pPr algn="ctr" defTabSz="825458">
                <a:defRPr sz="56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FillTx/>
                </a:defRPr>
              </a:pPr>
              <a:endParaRPr/>
            </a:p>
          </p:txBody>
        </p:sp>
      </p:grpSp>
      <p:sp>
        <p:nvSpPr>
          <p:cNvPr id="2608" name="Shape 2608"/>
          <p:cNvSpPr/>
          <p:nvPr/>
        </p:nvSpPr>
        <p:spPr>
          <a:xfrm>
            <a:off x="4927599" y="38354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sp>
        <p:nvSpPr>
          <p:cNvPr id="2609" name="Shape 2609"/>
          <p:cNvSpPr/>
          <p:nvPr/>
        </p:nvSpPr>
        <p:spPr>
          <a:xfrm>
            <a:off x="3991143" y="3955371"/>
            <a:ext cx="2156059" cy="5347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5598" extrusionOk="0">
                <a:moveTo>
                  <a:pt x="0" y="15598"/>
                </a:moveTo>
                <a:cubicBezTo>
                  <a:pt x="4116" y="-6002"/>
                  <a:pt x="17275" y="-4382"/>
                  <a:pt x="21600" y="15598"/>
                </a:cubicBezTo>
              </a:path>
            </a:pathLst>
          </a:custGeom>
          <a:ln w="38100">
            <a:solidFill/>
            <a:miter lim="400000"/>
          </a:ln>
        </p:spPr>
        <p:txBody>
          <a:bodyPr lIns="0" tIns="0" rIns="0" bIns="0" anchor="ctr"/>
          <a:lstStyle/>
          <a:p>
            <a:pPr algn="ctr" defTabSz="825458">
              <a:defRPr sz="5800">
                <a:uFillTx/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pic>
        <p:nvPicPr>
          <p:cNvPr id="2610" name="dropped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8648700" y="8331200"/>
            <a:ext cx="342901" cy="330200"/>
          </a:xfrm>
          <a:prstGeom prst="rect">
            <a:avLst/>
          </a:prstGeom>
          <a:ln w="12700">
            <a:miter lim="400000"/>
          </a:ln>
        </p:spPr>
      </p:pic>
      <p:sp>
        <p:nvSpPr>
          <p:cNvPr id="2611" name="Shape 2611"/>
          <p:cNvSpPr/>
          <p:nvPr/>
        </p:nvSpPr>
        <p:spPr>
          <a:xfrm>
            <a:off x="6553201" y="3962401"/>
            <a:ext cx="2156059" cy="5347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5598" extrusionOk="0">
                <a:moveTo>
                  <a:pt x="0" y="15598"/>
                </a:moveTo>
                <a:cubicBezTo>
                  <a:pt x="4116" y="-6002"/>
                  <a:pt x="17275" y="-4382"/>
                  <a:pt x="21600" y="15598"/>
                </a:cubicBezTo>
              </a:path>
            </a:pathLst>
          </a:custGeom>
          <a:ln w="38100">
            <a:solidFill/>
            <a:miter lim="400000"/>
          </a:ln>
        </p:spPr>
        <p:txBody>
          <a:bodyPr lIns="0" tIns="0" rIns="0" bIns="0" anchor="ctr"/>
          <a:lstStyle/>
          <a:p>
            <a:pPr algn="ctr" defTabSz="825458">
              <a:defRPr sz="5800">
                <a:uFillTx/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2612" name="Shape 2612"/>
          <p:cNvSpPr/>
          <p:nvPr/>
        </p:nvSpPr>
        <p:spPr>
          <a:xfrm>
            <a:off x="7480299" y="3835401"/>
            <a:ext cx="292102" cy="2666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030000"/>
          </a:solidFill>
          <a:ln w="25400">
            <a:solidFill/>
            <a:miter lim="400000"/>
          </a:ln>
        </p:spPr>
        <p:txBody>
          <a:bodyPr lIns="38098" tIns="38098" rIns="38098" bIns="38098"/>
          <a:lstStyle/>
          <a:p>
            <a:pPr algn="ctr" defTabSz="825458">
              <a:defRPr sz="56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/>
          </a:p>
        </p:txBody>
      </p:sp>
      <p:pic>
        <p:nvPicPr>
          <p:cNvPr id="2613" name="dropped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454901" y="3416300"/>
            <a:ext cx="368300" cy="342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14" name="droppedImage.pdf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6197599" y="8318500"/>
            <a:ext cx="342901" cy="33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15" name="dropped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0337801" y="8255000"/>
            <a:ext cx="1854199" cy="482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Levenberg</a:t>
            </a:r>
            <a:r>
              <a:rPr lang="en-US" dirty="0" smtClean="0"/>
              <a:t>-Marquardt, </a:t>
            </a:r>
            <a:r>
              <a:rPr lang="en-US" dirty="0" err="1" smtClean="0"/>
              <a:t>iSAM</a:t>
            </a:r>
            <a:r>
              <a:rPr lang="en-US" dirty="0" smtClean="0"/>
              <a:t>, iSAM2, others</a:t>
            </a:r>
          </a:p>
          <a:p>
            <a:r>
              <a:rPr lang="en-US" dirty="0" smtClean="0"/>
              <a:t>Initialization sensitivities can require somewhat complex ‘rules of thumb’ to avoid undesired minima</a:t>
            </a:r>
          </a:p>
          <a:p>
            <a:r>
              <a:rPr lang="en-US" dirty="0" smtClean="0"/>
              <a:t>Speed can be an issue</a:t>
            </a:r>
          </a:p>
          <a:p>
            <a:r>
              <a:rPr lang="en-US" dirty="0" smtClean="0"/>
              <a:t>Without ground truth data or manual checking its always possible there are unpleasant surprises in the optimized output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58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8" name="Shape 2618"/>
          <p:cNvSpPr/>
          <p:nvPr/>
        </p:nvSpPr>
        <p:spPr>
          <a:xfrm>
            <a:off x="5052908" y="9177867"/>
            <a:ext cx="3302000" cy="353939"/>
          </a:xfrm>
          <a:prstGeom prst="rect">
            <a:avLst/>
          </a:prstGeom>
          <a:ln>
            <a:round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098" tIns="38098" rIns="38098" bIns="38098">
            <a:spAutoFit/>
          </a:bodyPr>
          <a:lstStyle>
            <a:lvl1pPr>
              <a:buClr>
                <a:srgbClr val="E4E4E4"/>
              </a:buClr>
              <a:buFont typeface="ArialUnicodeMS"/>
              <a:defRPr sz="1400">
                <a:solidFill>
                  <a:srgbClr val="E4E4E4"/>
                </a:solidFill>
                <a:uFill>
                  <a:solidFill>
                    <a:srgbClr val="E4E4E4"/>
                  </a:solidFill>
                </a:uFill>
                <a:latin typeface="+mj-lt"/>
                <a:ea typeface="+mj-ea"/>
                <a:cs typeface="+mj-c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/>
              <a:t>From imagination to impact</a:t>
            </a:r>
          </a:p>
        </p:txBody>
      </p:sp>
      <p:sp>
        <p:nvSpPr>
          <p:cNvPr id="2621" name="Shape 26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Results : “Poser”</a:t>
            </a:r>
          </a:p>
        </p:txBody>
      </p:sp>
      <p:sp>
        <p:nvSpPr>
          <p:cNvPr id="2622" name="Shape 262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75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pic>
        <p:nvPicPr>
          <p:cNvPr id="2623" name="niceposer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61066" y="1422400"/>
            <a:ext cx="7366000" cy="83327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9" name="Shape 26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 dirty="0">
                <a:uFill>
                  <a:solidFill/>
                </a:uFill>
              </a:rPr>
              <a:t>Results : “Poser” - more than 2 mile dropout</a:t>
            </a:r>
          </a:p>
        </p:txBody>
      </p:sp>
      <p:sp>
        <p:nvSpPr>
          <p:cNvPr id="2630" name="Shape 2630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76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pic>
        <p:nvPicPr>
          <p:cNvPr id="2631" name="poser_awesome_with_dropouts.png"/>
          <p:cNvPicPr/>
          <p:nvPr/>
        </p:nvPicPr>
        <p:blipFill>
          <a:blip r:embed="rId2">
            <a:extLst/>
          </a:blip>
          <a:srcRect l="17016" t="32644" r="12143" b="25025"/>
          <a:stretch>
            <a:fillRect/>
          </a:stretch>
        </p:blipFill>
        <p:spPr>
          <a:xfrm>
            <a:off x="1224383" y="1701801"/>
            <a:ext cx="10845801" cy="75271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" name="Shape 263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Results : “Poser” - tested on &gt; 40,000miles</a:t>
            </a:r>
          </a:p>
        </p:txBody>
      </p:sp>
      <p:sp>
        <p:nvSpPr>
          <p:cNvPr id="2638" name="Shape 2638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77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pic>
        <p:nvPicPr>
          <p:cNvPr id="2639" name="poser_awesome_with_dropouts.png"/>
          <p:cNvPicPr/>
          <p:nvPr/>
        </p:nvPicPr>
        <p:blipFill>
          <a:blip r:embed="rId2">
            <a:extLst/>
          </a:blip>
          <a:srcRect l="17016" t="32644" r="12143" b="25025"/>
          <a:stretch>
            <a:fillRect/>
          </a:stretch>
        </p:blipFill>
        <p:spPr>
          <a:xfrm>
            <a:off x="1224383" y="1701801"/>
            <a:ext cx="10845801" cy="75271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5" name="Shape 264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Results : “Poser” - tested on &gt; 40,000miles</a:t>
            </a:r>
          </a:p>
        </p:txBody>
      </p:sp>
      <p:sp>
        <p:nvSpPr>
          <p:cNvPr id="2646" name="Shape 2646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78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pic>
        <p:nvPicPr>
          <p:cNvPr id="2647" name="poser_awesome_with_dropouts.png"/>
          <p:cNvPicPr/>
          <p:nvPr/>
        </p:nvPicPr>
        <p:blipFill>
          <a:blip r:embed="rId2">
            <a:extLst/>
          </a:blip>
          <a:srcRect l="17016" t="32644" r="12143" b="25025"/>
          <a:stretch>
            <a:fillRect/>
          </a:stretch>
        </p:blipFill>
        <p:spPr>
          <a:xfrm>
            <a:off x="1224383" y="1701801"/>
            <a:ext cx="10845801" cy="7527196"/>
          </a:xfrm>
          <a:prstGeom prst="rect">
            <a:avLst/>
          </a:prstGeom>
          <a:ln w="12700">
            <a:miter lim="400000"/>
          </a:ln>
        </p:spPr>
      </p:pic>
      <p:sp>
        <p:nvSpPr>
          <p:cNvPr id="2648" name="Shape 2648"/>
          <p:cNvSpPr/>
          <p:nvPr/>
        </p:nvSpPr>
        <p:spPr>
          <a:xfrm>
            <a:off x="1003300" y="7873999"/>
            <a:ext cx="1959216" cy="353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098" tIns="38098" rIns="38098" bIns="38098">
            <a:spAutoFit/>
          </a:bodyPr>
          <a:lstStyle>
            <a:lvl1pPr>
              <a:defRPr sz="3600"/>
            </a:lvl1pPr>
          </a:lstStyle>
          <a:p>
            <a:pPr lvl="0">
              <a:defRPr sz="1800">
                <a:uFillTx/>
              </a:defRPr>
            </a:pPr>
            <a:r>
              <a:rPr/>
              <a:t>2 known fail cases :(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</a:t>
            </a:r>
            <a:r>
              <a:rPr lang="en-US" dirty="0" smtClean="0"/>
              <a:t>ICP : </a:t>
            </a:r>
            <a:r>
              <a:rPr lang="en-US" dirty="0" err="1" smtClean="0"/>
              <a:t>Kinect</a:t>
            </a:r>
            <a:r>
              <a:rPr lang="en-US" dirty="0" smtClean="0"/>
              <a:t> Sensor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79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32359" y="4078575"/>
            <a:ext cx="1099540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https://</a:t>
            </a:r>
            <a:r>
              <a:rPr lang="en-US" sz="3200" dirty="0" err="1"/>
              <a:t>www.youtube.com</a:t>
            </a:r>
            <a:r>
              <a:rPr lang="en-US" sz="3200" dirty="0"/>
              <a:t>/</a:t>
            </a:r>
            <a:r>
              <a:rPr lang="en-US" sz="3200" dirty="0" err="1"/>
              <a:t>watch?v</a:t>
            </a:r>
            <a:r>
              <a:rPr lang="en-US" sz="3200" dirty="0"/>
              <a:t>=TY99Y_I_egg</a:t>
            </a:r>
          </a:p>
        </p:txBody>
      </p:sp>
    </p:spTree>
    <p:extLst>
      <p:ext uri="{BB962C8B-B14F-4D97-AF65-F5344CB8AC3E}">
        <p14:creationId xmlns:p14="http://schemas.microsoft.com/office/powerpoint/2010/main" val="978103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vs. Domain Specific Constraints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 smtClean="0"/>
              <a:t>General</a:t>
            </a:r>
          </a:p>
          <a:p>
            <a:r>
              <a:rPr lang="en-US" dirty="0" smtClean="0"/>
              <a:t>Gaussian</a:t>
            </a:r>
          </a:p>
          <a:p>
            <a:r>
              <a:rPr lang="en-US" dirty="0" smtClean="0"/>
              <a:t>Independent</a:t>
            </a:r>
          </a:p>
          <a:p>
            <a:r>
              <a:rPr lang="en-US" dirty="0" smtClean="0"/>
              <a:t>Smooth</a:t>
            </a:r>
          </a:p>
          <a:p>
            <a:r>
              <a:rPr lang="en-US" dirty="0" smtClean="0"/>
              <a:t>Non-Negative</a:t>
            </a:r>
          </a:p>
          <a:p>
            <a:r>
              <a:rPr lang="en-US" dirty="0" smtClean="0"/>
              <a:t>Sparse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 smtClean="0"/>
              <a:t>Domain Specific</a:t>
            </a:r>
          </a:p>
          <a:p>
            <a:r>
              <a:rPr lang="en-US" dirty="0" smtClean="0"/>
              <a:t>N-Gram Speech Model (cat-sat-on-the-?-&gt;mat)</a:t>
            </a:r>
          </a:p>
          <a:p>
            <a:r>
              <a:rPr lang="en-US" dirty="0" smtClean="0"/>
              <a:t>Connectedness (Hand-connected-to-arm etc.)</a:t>
            </a:r>
          </a:p>
          <a:p>
            <a:r>
              <a:rPr lang="en-US" dirty="0" smtClean="0"/>
              <a:t>Ballistic Trajectory Prediction</a:t>
            </a:r>
          </a:p>
          <a:p>
            <a:r>
              <a:rPr lang="en-US" dirty="0" smtClean="0"/>
              <a:t>Vehicle Motion Model (cars-go-forward/backwards not sideways)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46506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7" name="Shape 269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lang="x-none" sz="4400" dirty="0" smtClean="0">
                <a:uFill>
                  <a:solidFill/>
                </a:uFill>
              </a:rPr>
              <a:t>Factor Graphs : Round Up</a:t>
            </a:r>
            <a:endParaRPr sz="4400" dirty="0">
              <a:uFill>
                <a:solidFill/>
              </a:uFill>
            </a:endParaRPr>
          </a:p>
        </p:txBody>
      </p:sp>
      <p:sp>
        <p:nvSpPr>
          <p:cNvPr id="2698" name="Shape 2698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80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699" name="Shape 2699"/>
          <p:cNvSpPr/>
          <p:nvPr/>
        </p:nvSpPr>
        <p:spPr>
          <a:xfrm>
            <a:off x="666045" y="1544078"/>
            <a:ext cx="11709400" cy="7708900"/>
          </a:xfrm>
          <a:prstGeom prst="rect">
            <a:avLst/>
          </a:prstGeom>
          <a:ln>
            <a:round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098" tIns="38098" rIns="38098" bIns="38098"/>
          <a:lstStyle/>
          <a:p>
            <a:pPr marL="342881" indent="-342881">
              <a:spcBef>
                <a:spcPts val="3300"/>
              </a:spcBef>
              <a:buSzPct val="100000"/>
              <a:buChar char="•"/>
              <a:defRPr sz="1800">
                <a:uFillTx/>
              </a:defRPr>
            </a:pPr>
            <a:r>
              <a:rPr sz="3800" dirty="0"/>
              <a:t>Factor Graphs are great for expressing formally defined relationships (e.g. in SLAM we ‘know’ how GPS positions should relate to real world locations</a:t>
            </a:r>
            <a:r>
              <a:rPr sz="3800" dirty="0" smtClean="0"/>
              <a:t>)</a:t>
            </a:r>
            <a:endParaRPr lang="x-none" sz="3800" dirty="0" smtClean="0"/>
          </a:p>
          <a:p>
            <a:pPr marL="342881" indent="-342881">
              <a:spcBef>
                <a:spcPts val="3300"/>
              </a:spcBef>
              <a:buSzPct val="100000"/>
              <a:buChar char="•"/>
              <a:defRPr sz="1800">
                <a:uFillTx/>
              </a:defRPr>
            </a:pPr>
            <a:r>
              <a:rPr lang="x-none" sz="3800" dirty="0" smtClean="0"/>
              <a:t>Highly General Tool – but its useful for building specific models/capturing prior knowledge you can formalize</a:t>
            </a:r>
          </a:p>
          <a:p>
            <a:pPr marL="342881" indent="-342881">
              <a:spcBef>
                <a:spcPts val="3300"/>
              </a:spcBef>
              <a:buSzPct val="100000"/>
              <a:buChar char="•"/>
              <a:defRPr sz="1800">
                <a:uFillTx/>
              </a:defRPr>
            </a:pPr>
            <a:r>
              <a:rPr lang="x-none" sz="3800" dirty="0" smtClean="0"/>
              <a:t>Contrast with Neural Networks – both are graphical models but Neural Networks work to discover the unknown (or you are lazy) relationships as opposed to known ones.</a:t>
            </a:r>
            <a:endParaRPr sz="3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7" name="Shape 269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lang="x-none" sz="4400" dirty="0">
                <a:uFill>
                  <a:solidFill/>
                </a:uFill>
              </a:rPr>
              <a:t>Resources</a:t>
            </a:r>
            <a:endParaRPr sz="4400" dirty="0">
              <a:uFill>
                <a:solidFill/>
              </a:uFill>
            </a:endParaRPr>
          </a:p>
        </p:txBody>
      </p:sp>
      <p:sp>
        <p:nvSpPr>
          <p:cNvPr id="2698" name="Shape 2698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81</a:t>
            </a:fld>
            <a:endParaRPr sz="1400"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</p:txBody>
      </p:sp>
      <p:sp>
        <p:nvSpPr>
          <p:cNvPr id="2699" name="Shape 2699"/>
          <p:cNvSpPr/>
          <p:nvPr/>
        </p:nvSpPr>
        <p:spPr>
          <a:xfrm>
            <a:off x="666045" y="1544078"/>
            <a:ext cx="11709400" cy="7708900"/>
          </a:xfrm>
          <a:prstGeom prst="rect">
            <a:avLst/>
          </a:prstGeom>
          <a:ln>
            <a:round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098" tIns="38098" rIns="38098" bIns="38098"/>
          <a:lstStyle/>
          <a:p>
            <a:pPr marL="342881" indent="-342881">
              <a:spcBef>
                <a:spcPts val="3300"/>
              </a:spcBef>
              <a:buSzPct val="100000"/>
              <a:buChar char="•"/>
              <a:defRPr sz="1800">
                <a:uFillTx/>
              </a:defRPr>
            </a:pPr>
            <a:r>
              <a:rPr lang="x-none" sz="3800" dirty="0"/>
              <a:t>GTSAM - </a:t>
            </a:r>
            <a:r>
              <a:rPr lang="en-US" sz="3800" dirty="0">
                <a:hlinkClick r:id="rId2"/>
              </a:rPr>
              <a:t>https://collab.cc.gatech.edu/borg/download</a:t>
            </a:r>
            <a:endParaRPr lang="en-US" sz="3800" dirty="0"/>
          </a:p>
          <a:p>
            <a:pPr marL="342881" indent="-342881" algn="l" rtl="0">
              <a:spcBef>
                <a:spcPts val="3300"/>
              </a:spcBef>
              <a:buSzPct val="100000"/>
              <a:buFontTx/>
              <a:buChar char="•"/>
              <a:defRPr sz="1800">
                <a:uFillTx/>
              </a:defRPr>
            </a:pPr>
            <a:r>
              <a:rPr lang="en-US" sz="4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“Factor Graphs and GTSAM: A hands on introduction”, Frank </a:t>
            </a:r>
            <a:r>
              <a:rPr lang="en-US" sz="4000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Dellaert</a:t>
            </a:r>
            <a:endParaRPr lang="en-US" sz="40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  <a:p>
            <a:pPr marL="342881" indent="-342881" algn="l" rtl="0">
              <a:spcBef>
                <a:spcPts val="3300"/>
              </a:spcBef>
              <a:buSzPct val="100000"/>
              <a:buFontTx/>
              <a:buChar char="•"/>
              <a:defRPr sz="1800">
                <a:uFillTx/>
              </a:defRPr>
            </a:pPr>
            <a:r>
              <a:rPr lang="en-US" sz="4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Michael </a:t>
            </a:r>
            <a:r>
              <a:rPr lang="en-US" sz="4000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Kaess</a:t>
            </a:r>
            <a:r>
              <a:rPr lang="en-US" sz="4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 – GTSAM contributor now at CMU-RI (see </a:t>
            </a:r>
            <a:r>
              <a:rPr lang="en-US" sz="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https://</a:t>
            </a:r>
            <a:r>
              <a:rPr lang="en-US" sz="2000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www.ri.cmu.edu</a:t>
            </a:r>
            <a:r>
              <a:rPr lang="en-US" sz="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/</a:t>
            </a:r>
            <a:r>
              <a:rPr lang="en-US" sz="2000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video_view.html?video_id</a:t>
            </a:r>
            <a:r>
              <a:rPr lang="en-US" sz="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=129&amp;menu_id=387</a:t>
            </a:r>
            <a:r>
              <a:rPr lang="en-US" sz="4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)</a:t>
            </a:r>
          </a:p>
          <a:p>
            <a:pPr marL="342881" indent="-342881">
              <a:spcBef>
                <a:spcPts val="3300"/>
              </a:spcBef>
              <a:buSzPct val="100000"/>
              <a:buChar char="•"/>
              <a:defRPr sz="1800">
                <a:uFillTx/>
              </a:defRPr>
            </a:pPr>
            <a:r>
              <a:rPr lang="x-none" sz="3800" dirty="0"/>
              <a:t>G2O – an alternative library for similar factor graph </a:t>
            </a:r>
            <a:r>
              <a:rPr lang="x-none" sz="3800" dirty="0" smtClean="0"/>
              <a:t>optimizations</a:t>
            </a:r>
          </a:p>
          <a:p>
            <a:pPr marL="342881" indent="-342881">
              <a:spcBef>
                <a:spcPts val="3300"/>
              </a:spcBef>
              <a:buSzPct val="100000"/>
              <a:buChar char="•"/>
              <a:defRPr sz="1800">
                <a:uFillTx/>
              </a:defRPr>
            </a:pPr>
            <a:r>
              <a:rPr lang="x-none" sz="3800" dirty="0" smtClean="0"/>
              <a:t>Dimple – Graphical Modelling Tool </a:t>
            </a:r>
            <a:r>
              <a:rPr lang="en-US" sz="3800" dirty="0" smtClean="0"/>
              <a:t>http</a:t>
            </a:r>
            <a:r>
              <a:rPr lang="en-US" sz="3800" dirty="0"/>
              <a:t>://</a:t>
            </a:r>
            <a:r>
              <a:rPr lang="en-US" sz="3800" dirty="0" err="1"/>
              <a:t>dimple.probprog.org</a:t>
            </a:r>
            <a:r>
              <a:rPr lang="en-US" sz="3800" dirty="0"/>
              <a:t>/</a:t>
            </a:r>
            <a:endParaRPr lang="x-none" sz="3800" dirty="0"/>
          </a:p>
          <a:p>
            <a:pPr marL="342881" indent="-342881">
              <a:spcBef>
                <a:spcPts val="3300"/>
              </a:spcBef>
              <a:buSzPct val="100000"/>
              <a:buChar char="•"/>
              <a:defRPr sz="1800">
                <a:uFillTx/>
              </a:defRPr>
            </a:pPr>
            <a:endParaRPr lang="x-none" sz="3800" dirty="0"/>
          </a:p>
          <a:p>
            <a:pPr marL="342881" indent="-342881">
              <a:spcBef>
                <a:spcPts val="3300"/>
              </a:spcBef>
              <a:buSzPct val="100000"/>
              <a:buChar char="•"/>
              <a:defRPr sz="1800">
                <a:uFillTx/>
              </a:defRPr>
            </a:pPr>
            <a:endParaRPr sz="3400" dirty="0"/>
          </a:p>
        </p:txBody>
      </p:sp>
    </p:spTree>
    <p:extLst>
      <p:ext uri="{BB962C8B-B14F-4D97-AF65-F5344CB8AC3E}">
        <p14:creationId xmlns:p14="http://schemas.microsoft.com/office/powerpoint/2010/main" val="238213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 the following ‘signal’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We want to know the position of a survey vehicle in the real world.</a:t>
            </a:r>
          </a:p>
          <a:p>
            <a:pPr marL="0" indent="0">
              <a:buNone/>
            </a:pPr>
            <a:r>
              <a:rPr lang="en-US" dirty="0" smtClean="0"/>
              <a:t>Given the following time-series information:</a:t>
            </a:r>
          </a:p>
          <a:p>
            <a:r>
              <a:rPr lang="en-US" sz="4000" dirty="0" smtClean="0"/>
              <a:t>GPS location data at 1Hz (may suffer dropout)</a:t>
            </a:r>
          </a:p>
          <a:p>
            <a:r>
              <a:rPr lang="en-US" sz="4000" dirty="0" smtClean="0"/>
              <a:t>Wheel Encoder </a:t>
            </a:r>
            <a:r>
              <a:rPr lang="en-US" sz="4000" dirty="0" err="1" smtClean="0"/>
              <a:t>Odometry</a:t>
            </a:r>
            <a:r>
              <a:rPr lang="en-US" sz="4000" dirty="0" smtClean="0"/>
              <a:t> Measurements every 2m</a:t>
            </a:r>
          </a:p>
          <a:p>
            <a:r>
              <a:rPr lang="en-US" sz="4000" dirty="0" smtClean="0"/>
              <a:t>Inertial Sensor Measurements (Gyroscope) every 2m</a:t>
            </a:r>
          </a:p>
          <a:p>
            <a:r>
              <a:rPr lang="en-US" sz="4000" dirty="0" smtClean="0"/>
              <a:t>Basic Vehicle Geometry (wheel base width etc.)</a:t>
            </a:r>
            <a:endParaRPr lang="en-US" sz="4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x-none" altLang="en-US" smtClean="0"/>
              <a:t>20 Nov 2014</a:t>
            </a: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11755/18979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735073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theme1.xml><?xml version="1.0" encoding="utf-8"?>
<a:theme xmlns:a="http://schemas.openxmlformats.org/drawingml/2006/main" name="MLS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UnicodeMS"/>
        <a:ea typeface="ArialUnicodeMS"/>
        <a:cs typeface="ArialUnicodeMS"/>
      </a:majorFont>
      <a:minorFont>
        <a:latin typeface="Arial"/>
        <a:ea typeface="Arial"/>
        <a:cs typeface="Arial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000000"/>
          </a:buClr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1295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000000"/>
          </a:buClr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MLSP.thmx</Template>
  <TotalTime>4241</TotalTime>
  <Words>2484</Words>
  <Application>Microsoft Macintosh PowerPoint</Application>
  <PresentationFormat>Custom</PresentationFormat>
  <Paragraphs>485</Paragraphs>
  <Slides>81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81</vt:i4>
      </vt:variant>
    </vt:vector>
  </HeadingPairs>
  <TitlesOfParts>
    <vt:vector size="82" baseType="lpstr">
      <vt:lpstr>MLSP</vt:lpstr>
      <vt:lpstr>Factor Graphs for Time Series Structured Optimization</vt:lpstr>
      <vt:lpstr>Machine Learning Context</vt:lpstr>
      <vt:lpstr>Machine Learning Context</vt:lpstr>
      <vt:lpstr>Where we are exploring today?</vt:lpstr>
      <vt:lpstr>What might you know about your “signal(s)”?</vt:lpstr>
      <vt:lpstr>What might you know about your “signal(s)”?</vt:lpstr>
      <vt:lpstr>The more I know about my signal (or the signal I am trying to estimate) the more constraints I’m able to reasonably apply!</vt:lpstr>
      <vt:lpstr>General vs. Domain Specific Constraints</vt:lpstr>
      <vt:lpstr>Consider the following ‘signal’</vt:lpstr>
      <vt:lpstr>Vehicle Localization (Pose) Estimation</vt:lpstr>
      <vt:lpstr>Use case : Vehicle/Camera Pose for Asset Localization</vt:lpstr>
      <vt:lpstr>Kalman Filter : Fail!</vt:lpstr>
      <vt:lpstr>Kalman Filter</vt:lpstr>
      <vt:lpstr>Certainty Over Time (Odo+GPS)</vt:lpstr>
      <vt:lpstr>Certainty Over Time (Odo only)</vt:lpstr>
      <vt:lpstr>Kalman Filter : Fail!</vt:lpstr>
      <vt:lpstr>Survey Vehicle : Signal Behavior</vt:lpstr>
      <vt:lpstr>Structured Prediction : Factor Graphs</vt:lpstr>
      <vt:lpstr>Factor Graphs</vt:lpstr>
      <vt:lpstr>Factor Graphs</vt:lpstr>
      <vt:lpstr>Factor Graphs</vt:lpstr>
      <vt:lpstr>Factor Graphs</vt:lpstr>
      <vt:lpstr>Factor Graphs</vt:lpstr>
      <vt:lpstr>Factorization</vt:lpstr>
      <vt:lpstr>Example Factorization : Markov Chain</vt:lpstr>
      <vt:lpstr>Unifying View of…</vt:lpstr>
      <vt:lpstr>Other notations</vt:lpstr>
      <vt:lpstr>Bipartite Graph</vt:lpstr>
      <vt:lpstr>Optimization</vt:lpstr>
      <vt:lpstr>Optimization</vt:lpstr>
      <vt:lpstr>Optimization</vt:lpstr>
      <vt:lpstr>Optimization</vt:lpstr>
      <vt:lpstr>Optimization</vt:lpstr>
      <vt:lpstr>Optimization</vt:lpstr>
      <vt:lpstr>Optimization</vt:lpstr>
      <vt:lpstr>Optimization, Factorization and Sparsity</vt:lpstr>
      <vt:lpstr>Optimization, Factorization and Sparsity</vt:lpstr>
      <vt:lpstr>Optimization, Factorization and Sparsity</vt:lpstr>
      <vt:lpstr>Vehicle Pose Estimation</vt:lpstr>
      <vt:lpstr>GTSAM</vt:lpstr>
      <vt:lpstr>GTSAM</vt:lpstr>
      <vt:lpstr>SLAM versus Localization</vt:lpstr>
      <vt:lpstr>ARRB Vehicle Introduction</vt:lpstr>
      <vt:lpstr>ARRB Vehicle Introduction</vt:lpstr>
      <vt:lpstr>ARRB Vehicle Introduction</vt:lpstr>
      <vt:lpstr>Pose Estimation : GPS Factor</vt:lpstr>
      <vt:lpstr>Pose Estimation : GPS Factor</vt:lpstr>
      <vt:lpstr>Pose Estimation : GPS Factor</vt:lpstr>
      <vt:lpstr>Pose Estimation : GPS Factor</vt:lpstr>
      <vt:lpstr>Pose Estimation : GPS Factor</vt:lpstr>
      <vt:lpstr>Pose Estimation : GPS Factor</vt:lpstr>
      <vt:lpstr>Pose Estimation : GPS Factor</vt:lpstr>
      <vt:lpstr>Pose Estimation : GPS Factor</vt:lpstr>
      <vt:lpstr>Pose Estimation : GPS Factor</vt:lpstr>
      <vt:lpstr>Pose Estimation : GPS Factor</vt:lpstr>
      <vt:lpstr>Pose Estimation : GPS Factor</vt:lpstr>
      <vt:lpstr>Pose Estimation : GPS Discontinuity</vt:lpstr>
      <vt:lpstr>Pose Estimation : Vehicle Model Factor</vt:lpstr>
      <vt:lpstr>Pose Estimation : Vehicle Model Factor</vt:lpstr>
      <vt:lpstr>Pose Estimation : Vehicle Model Factor</vt:lpstr>
      <vt:lpstr>Pose Estimation : Vehicle Model Factor</vt:lpstr>
      <vt:lpstr>Pose Estimation : Vehicle Model Factor</vt:lpstr>
      <vt:lpstr>Pose Estimation : Vehicle Model Factor</vt:lpstr>
      <vt:lpstr>Pose Estimation : Vehicle Model Factor</vt:lpstr>
      <vt:lpstr>Pose Estimation : Vehicle Model Factor</vt:lpstr>
      <vt:lpstr>Pose Estimation : Vehicle Model Factor</vt:lpstr>
      <vt:lpstr>Pose Estimation : GPS+Vehicle...</vt:lpstr>
      <vt:lpstr>Pose Estimation : GPS+Vehicle...</vt:lpstr>
      <vt:lpstr>Pose Estimation : GPS+Vehicle...</vt:lpstr>
      <vt:lpstr>Pose Estimation : GPS+Vehicle+Time</vt:lpstr>
      <vt:lpstr>Pose Estimation : GyroOdo Factor (R)</vt:lpstr>
      <vt:lpstr>Pose Estimation : GyroOdo Factor (R)</vt:lpstr>
      <vt:lpstr>Pose Estimation : Stationary Factor (S)</vt:lpstr>
      <vt:lpstr>Optimization</vt:lpstr>
      <vt:lpstr>Results : “Poser”</vt:lpstr>
      <vt:lpstr>Results : “Poser” - more than 2 mile dropout</vt:lpstr>
      <vt:lpstr>Results : “Poser” - tested on &gt; 40,000miles</vt:lpstr>
      <vt:lpstr>Results : “Poser” - tested on &gt; 40,000miles</vt:lpstr>
      <vt:lpstr>GICP : Kinect Sensor</vt:lpstr>
      <vt:lpstr>Factor Graphs : Round Up</vt:lpstr>
      <vt:lpstr>Resources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Fast Road Asset Detection and Localization from Video</dc:title>
  <cp:lastModifiedBy>Gary Overett</cp:lastModifiedBy>
  <cp:revision>58</cp:revision>
  <dcterms:modified xsi:type="dcterms:W3CDTF">2014-11-25T16:57:00Z</dcterms:modified>
</cp:coreProperties>
</file>