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1"/>
  </p:sldMasterIdLst>
  <p:notesMasterIdLst>
    <p:notesMasterId r:id="rId105"/>
  </p:notesMasterIdLst>
  <p:handoutMasterIdLst>
    <p:handoutMasterId r:id="rId106"/>
  </p:handoutMasterIdLst>
  <p:sldIdLst>
    <p:sldId id="256" r:id="rId2"/>
    <p:sldId id="282" r:id="rId3"/>
    <p:sldId id="277" r:id="rId4"/>
    <p:sldId id="278" r:id="rId5"/>
    <p:sldId id="484" r:id="rId6"/>
    <p:sldId id="486" r:id="rId7"/>
    <p:sldId id="487" r:id="rId8"/>
    <p:sldId id="264" r:id="rId9"/>
    <p:sldId id="488" r:id="rId10"/>
    <p:sldId id="265" r:id="rId11"/>
    <p:sldId id="266" r:id="rId12"/>
    <p:sldId id="490" r:id="rId13"/>
    <p:sldId id="491" r:id="rId14"/>
    <p:sldId id="492" r:id="rId15"/>
    <p:sldId id="493" r:id="rId16"/>
    <p:sldId id="473" r:id="rId17"/>
    <p:sldId id="284" r:id="rId18"/>
    <p:sldId id="474" r:id="rId19"/>
    <p:sldId id="287" r:id="rId20"/>
    <p:sldId id="288" r:id="rId21"/>
    <p:sldId id="290" r:id="rId22"/>
    <p:sldId id="291" r:id="rId23"/>
    <p:sldId id="480" r:id="rId24"/>
    <p:sldId id="292" r:id="rId25"/>
    <p:sldId id="308" r:id="rId26"/>
    <p:sldId id="309" r:id="rId27"/>
    <p:sldId id="453" r:id="rId28"/>
    <p:sldId id="310" r:id="rId29"/>
    <p:sldId id="380" r:id="rId30"/>
    <p:sldId id="313" r:id="rId31"/>
    <p:sldId id="461" r:id="rId32"/>
    <p:sldId id="462" r:id="rId33"/>
    <p:sldId id="463" r:id="rId34"/>
    <p:sldId id="464" r:id="rId35"/>
    <p:sldId id="465" r:id="rId36"/>
    <p:sldId id="479" r:id="rId37"/>
    <p:sldId id="314" r:id="rId38"/>
    <p:sldId id="455" r:id="rId39"/>
    <p:sldId id="467" r:id="rId40"/>
    <p:sldId id="315" r:id="rId41"/>
    <p:sldId id="318" r:id="rId42"/>
    <p:sldId id="319" r:id="rId43"/>
    <p:sldId id="381" r:id="rId44"/>
    <p:sldId id="361" r:id="rId45"/>
    <p:sldId id="366" r:id="rId46"/>
    <p:sldId id="360" r:id="rId47"/>
    <p:sldId id="362" r:id="rId48"/>
    <p:sldId id="364" r:id="rId49"/>
    <p:sldId id="365" r:id="rId50"/>
    <p:sldId id="382" r:id="rId51"/>
    <p:sldId id="468" r:id="rId52"/>
    <p:sldId id="305" r:id="rId53"/>
    <p:sldId id="383" r:id="rId54"/>
    <p:sldId id="384" r:id="rId55"/>
    <p:sldId id="386" r:id="rId56"/>
    <p:sldId id="388" r:id="rId57"/>
    <p:sldId id="389" r:id="rId58"/>
    <p:sldId id="387" r:id="rId59"/>
    <p:sldId id="390" r:id="rId60"/>
    <p:sldId id="398" r:id="rId61"/>
    <p:sldId id="391" r:id="rId62"/>
    <p:sldId id="392" r:id="rId63"/>
    <p:sldId id="393" r:id="rId64"/>
    <p:sldId id="394" r:id="rId65"/>
    <p:sldId id="395" r:id="rId66"/>
    <p:sldId id="397" r:id="rId67"/>
    <p:sldId id="399" r:id="rId68"/>
    <p:sldId id="400" r:id="rId69"/>
    <p:sldId id="401" r:id="rId70"/>
    <p:sldId id="452" r:id="rId71"/>
    <p:sldId id="402" r:id="rId72"/>
    <p:sldId id="404" r:id="rId73"/>
    <p:sldId id="405" r:id="rId74"/>
    <p:sldId id="408" r:id="rId75"/>
    <p:sldId id="409" r:id="rId76"/>
    <p:sldId id="410" r:id="rId77"/>
    <p:sldId id="472" r:id="rId78"/>
    <p:sldId id="411" r:id="rId79"/>
    <p:sldId id="412" r:id="rId80"/>
    <p:sldId id="413" r:id="rId81"/>
    <p:sldId id="415" r:id="rId82"/>
    <p:sldId id="416" r:id="rId83"/>
    <p:sldId id="419" r:id="rId84"/>
    <p:sldId id="420" r:id="rId85"/>
    <p:sldId id="470" r:id="rId86"/>
    <p:sldId id="471" r:id="rId87"/>
    <p:sldId id="424" r:id="rId88"/>
    <p:sldId id="425" r:id="rId89"/>
    <p:sldId id="460" r:id="rId90"/>
    <p:sldId id="429" r:id="rId91"/>
    <p:sldId id="427" r:id="rId92"/>
    <p:sldId id="450" r:id="rId93"/>
    <p:sldId id="451" r:id="rId94"/>
    <p:sldId id="458" r:id="rId95"/>
    <p:sldId id="431" r:id="rId96"/>
    <p:sldId id="457" r:id="rId97"/>
    <p:sldId id="432" r:id="rId98"/>
    <p:sldId id="456" r:id="rId99"/>
    <p:sldId id="446" r:id="rId100"/>
    <p:sldId id="459" r:id="rId101"/>
    <p:sldId id="481" r:id="rId102"/>
    <p:sldId id="482" r:id="rId103"/>
    <p:sldId id="469" r:id="rId104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B2B2B2"/>
    <a:srgbClr val="AA00BC"/>
    <a:srgbClr val="3333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8397" autoAdjust="0"/>
  </p:normalViewPr>
  <p:slideViewPr>
    <p:cSldViewPr>
      <p:cViewPr varScale="1">
        <p:scale>
          <a:sx n="68" d="100"/>
          <a:sy n="68" d="100"/>
        </p:scale>
        <p:origin x="-4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7616"/>
    </p:cViewPr>
  </p:sorterViewPr>
  <p:notesViewPr>
    <p:cSldViewPr>
      <p:cViewPr>
        <p:scale>
          <a:sx n="66" d="100"/>
          <a:sy n="66" d="100"/>
        </p:scale>
        <p:origin x="-1356" y="570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presProps" Target="presProp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heme" Target="theme/theme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920" cy="480060"/>
          </a:xfrm>
          <a:prstGeom prst="rect">
            <a:avLst/>
          </a:prstGeom>
        </p:spPr>
        <p:txBody>
          <a:bodyPr vert="horz" lIns="96658" tIns="48329" rIns="96658" bIns="48329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1"/>
            <a:ext cx="3169920" cy="480060"/>
          </a:xfrm>
          <a:prstGeom prst="rect">
            <a:avLst/>
          </a:prstGeom>
        </p:spPr>
        <p:txBody>
          <a:bodyPr vert="horz" lIns="96658" tIns="48329" rIns="96658" bIns="48329" rtlCol="0"/>
          <a:lstStyle>
            <a:lvl1pPr algn="r">
              <a:defRPr sz="1200"/>
            </a:lvl1pPr>
          </a:lstStyle>
          <a:p>
            <a:pPr>
              <a:defRPr/>
            </a:pPr>
            <a:fld id="{7B813F5A-73DC-450A-95D5-D1729B33A4AB}" type="datetimeFigureOut">
              <a:rPr lang="en-US"/>
              <a:pPr>
                <a:defRPr/>
              </a:pPr>
              <a:t>8/15/2014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58" tIns="48329" rIns="96658" bIns="48329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58" tIns="48329" rIns="96658" bIns="48329" rtlCol="0" anchor="b"/>
          <a:lstStyle>
            <a:lvl1pPr algn="r">
              <a:defRPr sz="1200"/>
            </a:lvl1pPr>
          </a:lstStyle>
          <a:p>
            <a:pPr>
              <a:defRPr/>
            </a:pPr>
            <a:fld id="{0FC74C5D-209A-4E61-A2DB-58A81A7D09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500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8" tIns="48329" rIns="96658" bIns="4832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587" y="1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8" tIns="48329" rIns="96658" bIns="4832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44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520" y="4560571"/>
            <a:ext cx="5852160" cy="4320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8" tIns="48329" rIns="96658" bIns="4832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9474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8" tIns="48329" rIns="96658" bIns="4832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0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587" y="9119474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8" tIns="48329" rIns="96658" bIns="4832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B82FA27-3EB7-4CD4-BEDF-360416B915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8594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443CC1-2428-4D27-A8A7-8A6805752AA1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A69434-7E86-4893-9A3D-7E5A8335C076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A1D4CB-16B6-446C-8D07-CA2A78E7CA28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19312BD-A260-448F-9B6B-4FE8BAD313D9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59C788-80DA-4752-912C-EA6AC7433AF6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59C788-80DA-4752-912C-EA6AC7433AF6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4BB24D-EC88-4372-9BC7-811AE07E761C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F5746C-F384-4335-A3B4-CC6880182818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0475" y="720725"/>
            <a:ext cx="4800600" cy="3600450"/>
          </a:xfrm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361" y="4560571"/>
            <a:ext cx="5364480" cy="432054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EFB16B-A289-473E-B6EC-F99EC58A5669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0475" y="720725"/>
            <a:ext cx="4800600" cy="3600450"/>
          </a:xfrm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46819B-1F60-4BEC-938D-4ED5DF9771AF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0475" y="720725"/>
            <a:ext cx="4800600" cy="3600450"/>
          </a:xfrm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22C2A-7617-4FC0-8927-CA734700000F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0475" y="720725"/>
            <a:ext cx="4800600" cy="3600450"/>
          </a:xfrm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22AF0E-1FC1-41D2-A071-B80A46C8B2EA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2F295D-E7CA-4EFD-BE3F-E47A0B83C7ED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0475" y="720725"/>
            <a:ext cx="4800600" cy="3600450"/>
          </a:xfrm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6D1566-6993-499C-AA73-5A8F29F7E6A2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361" y="4560571"/>
            <a:ext cx="5364480" cy="432054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CBC59C-DB6D-463F-B598-55C7B28E20F4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361" y="4560571"/>
            <a:ext cx="5364480" cy="432054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BD6569-6254-42A3-BC13-B202AFA1661C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5361" y="4560571"/>
            <a:ext cx="5364480" cy="432054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F8CAEB-D584-4A8E-83B9-7BDFE2BDCBE9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0475" y="720725"/>
            <a:ext cx="4800600" cy="3600450"/>
          </a:xfrm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58C535-58F7-44BE-BE03-A24536EB3C5F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0475" y="720725"/>
            <a:ext cx="4800600" cy="3600450"/>
          </a:xfrm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9D1A9C-37B0-429B-9518-A5EE6C6C91AC}" type="slidenum">
              <a:rPr lang="en-US" smtClean="0"/>
              <a:pPr/>
              <a:t>41</a:t>
            </a:fld>
            <a:endParaRPr lang="en-US" smtClean="0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0475" y="720725"/>
            <a:ext cx="4800600" cy="3600450"/>
          </a:xfrm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A3B5E5-146D-44DA-8FF5-CDC397193B36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0475" y="720725"/>
            <a:ext cx="4800600" cy="3600450"/>
          </a:xfrm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69E43D-8CDE-49F3-9E93-19D6B5489448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669" y="4562238"/>
            <a:ext cx="5367867" cy="4318873"/>
          </a:xfrm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210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F5962C-7506-42B6-A746-5F22E673B569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669" y="4562238"/>
            <a:ext cx="5367867" cy="4318873"/>
          </a:xfrm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21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08372C-8094-430A-B1B6-4025A0B36746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602868-EC57-4A15-A859-74F591030589}" type="slidenum">
              <a:rPr lang="en-US" smtClean="0"/>
              <a:pPr/>
              <a:t>46</a:t>
            </a:fld>
            <a:endParaRPr lang="en-US" smtClean="0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669" y="4562238"/>
            <a:ext cx="5367867" cy="4318873"/>
          </a:xfrm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210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3A90CD-6D6B-47A2-8FC5-29CB85189E1A}" type="slidenum">
              <a:rPr lang="en-US" smtClean="0"/>
              <a:pPr/>
              <a:t>47</a:t>
            </a:fld>
            <a:endParaRPr lang="en-US" smtClean="0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669" y="4562238"/>
            <a:ext cx="5367867" cy="4318873"/>
          </a:xfrm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210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AF04B5-2143-45A6-983A-C7CE3C5E1D3C}" type="slidenum">
              <a:rPr lang="en-US" smtClean="0"/>
              <a:pPr/>
              <a:t>48</a:t>
            </a:fld>
            <a:endParaRPr lang="en-US" smtClean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669" y="4562238"/>
            <a:ext cx="5367867" cy="4318873"/>
          </a:xfrm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210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24CEFC-54AB-4D5B-8A04-57BA69031271}" type="slidenum">
              <a:rPr lang="en-US" smtClean="0"/>
              <a:pPr/>
              <a:t>49</a:t>
            </a:fld>
            <a:endParaRPr lang="en-US" smtClean="0"/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2188" cy="3602038"/>
          </a:xfrm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669" y="4562238"/>
            <a:ext cx="5367867" cy="4318873"/>
          </a:xfrm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210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9FACD4-78F8-4168-A5AE-1610E6133F77}" type="slidenum">
              <a:rPr lang="en-US" smtClean="0"/>
              <a:pPr/>
              <a:t>91</a:t>
            </a:fld>
            <a:endParaRPr lang="en-US" smtClean="0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800600" cy="3600450"/>
          </a:xfrm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0A63D5-5549-4A0F-ACD5-886EDE72830D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0A63D5-5549-4A0F-ACD5-886EDE72830D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0A63D5-5549-4A0F-ACD5-886EDE72830D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0A63D5-5549-4A0F-ACD5-886EDE72830D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0A63D5-5549-4A0F-ACD5-886EDE72830D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032D8B-BFA3-4E6C-8F38-07ADBC8E02AB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F34A2D-2F0F-4335-B264-209600D9CF5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9593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A5575C-C440-44EE-9FB7-3E7BA21A97BE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426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1734D8-AC9E-4E5E-8FA7-9724922B4E70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40156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87069-C96C-4276-9B40-12EC64B8AB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8229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810000"/>
            <a:ext cx="8229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61E949-EE33-4FD0-AF66-AE194DD5F2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8229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810000"/>
            <a:ext cx="8229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BB320F-CD0A-40CF-8F54-047EFE57D7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48200" y="1295400"/>
            <a:ext cx="4038600" cy="4876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AB164B-166B-433B-95CA-C8DD54EFB2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954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8100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56B2A-6133-44A2-A4A2-4A0F277C32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954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8100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8100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6236B1-E246-4D24-90B8-859195898F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295400"/>
            <a:ext cx="40386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1AF6DA-9C87-4462-90C6-893A5C3EB4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276EB2-58D7-46D0-86D5-A99807A51B8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7024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61AE98-7CC0-4A27-985C-EACFCB436898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98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48E2A5-BE69-4B09-A842-0EB37838BDF3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6109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5BD974-013A-4B02-BEBC-6C6EDD2B0AB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6675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B26690-0861-467D-9E2F-5A18A2B04C5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5237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D4C16F-745E-478A-A6EE-275EE68F4BA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4582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196103-9C08-4D8D-837D-EFB914196894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6860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503D83-CBDC-440D-BE82-243438F716AA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6947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8673797-BA0C-4A98-84D4-D4089A95301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338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74" r:id="rId14"/>
    <p:sldLayoutId id="2147483775" r:id="rId15"/>
    <p:sldLayoutId id="2147483776" r:id="rId16"/>
    <p:sldLayoutId id="2147483777" r:id="rId17"/>
    <p:sldLayoutId id="2147483778" r:id="rId18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0000CC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.png"/><Relationship Id="rId4" Type="http://schemas.openxmlformats.org/officeDocument/2006/relationships/image" Target="../media/image129.wmf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jpeg"/><Relationship Id="rId7" Type="http://schemas.openxmlformats.org/officeDocument/2006/relationships/image" Target="../media/image4.jpeg"/><Relationship Id="rId2" Type="http://schemas.openxmlformats.org/officeDocument/2006/relationships/hyperlink" Target="http://images.google.com/imgres?imgurl=http://upload.wikimedia.org/wikipedia/commons/thumb/c/cb/Semaphore_Tango.svg/600px-Semaphore_Tango.svg.png&amp;imgrefurl=http://commons.wikimedia.org/wiki/File:Semaphore_Tango.svg&amp;usg=__7NAAiskpZh2gKpAZortaVN1De_U=&amp;h=500&amp;w=600&amp;sz=6&amp;hl=en&amp;start=8&amp;sig2=p4Ji69z35ug62_JLa4C39Q&amp;tbnid=2t7P9VDtj7nLfM:&amp;tbnh=113&amp;tbnw=135&amp;prev=/images?q=semaphore&amp;gbv=2&amp;hl=en&amp;safe=off&amp;ei=yp14StfvBtbFmQe7oOzVBg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images.google.com/imgres?imgurl=http://www.antonine-education.co.uk/physics_gcse/Unit_1/Topic_5/analogue_2.jpg&amp;imgrefurl=http://www.antonine-education.co.uk/physics_gcse/Unit_1/Topic_5/topic_5_what_are_the_uses_and_ha.htm&amp;usg=__MfCdFl98ZrcQ8ZBSCgoqEkeCEsQ=&amp;h=371&amp;w=575&amp;sz=16&amp;hl=en&amp;start=2&amp;sig2=_uJp72RGR7ZLz1gfSD8SsA&amp;tbnid=0R_7OlKVIJlZKM:&amp;tbnh=86&amp;tbnw=134&amp;prev=/images?q=speech+signal&amp;gbv=2&amp;hl=en&amp;safe=off&amp;ei=k594SraMNqGqmQejupnlBg" TargetMode="External"/><Relationship Id="rId5" Type="http://schemas.openxmlformats.org/officeDocument/2006/relationships/image" Target="../media/image3.jpeg"/><Relationship Id="rId4" Type="http://schemas.openxmlformats.org/officeDocument/2006/relationships/hyperlink" Target="http://images.google.com/imgres?imgurl=http://rsb.info.nih.gov/ij/images/lena.jpg&amp;imgrefurl=http://rsb.info.nih.gov/ij/images/&amp;usg=__s_CdSF7l4gPXDQxIprn357pURXk=&amp;h=512&amp;w=512&amp;sz=68&amp;hl=en&amp;start=4&amp;sig2=O63Cj7DMJQvnBQTl7oENzQ&amp;tbnid=vNltEhu7jfNGgM:&amp;tbnh=131&amp;tbnw=131&amp;prev=/images?q=lena&amp;gbv=2&amp;hl=en&amp;safe=off&amp;ei=d594So3jJdKnmQeBv8zkB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bhiksha@cs.cmu.edu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mlsp.cs.cmu.edu/courses/fall2013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22.wmf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.png"/><Relationship Id="rId5" Type="http://schemas.openxmlformats.org/officeDocument/2006/relationships/image" Target="../media/image25.jpeg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.png"/><Relationship Id="rId5" Type="http://schemas.openxmlformats.org/officeDocument/2006/relationships/image" Target="../media/image21.png"/><Relationship Id="rId4" Type="http://schemas.openxmlformats.org/officeDocument/2006/relationships/image" Target="../media/image2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15.xml"/><Relationship Id="rId1" Type="http://schemas.openxmlformats.org/officeDocument/2006/relationships/audio" Target="file:///C:\Users\bhiksha\doc\Courses\mlsp\fall2011\class1.30.aug.11.intro\tones.wav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audio" Target="../media/audio8.wav"/><Relationship Id="rId13" Type="http://schemas.openxmlformats.org/officeDocument/2006/relationships/image" Target="../media/image30.png"/><Relationship Id="rId18" Type="http://schemas.openxmlformats.org/officeDocument/2006/relationships/image" Target="../media/image35.png"/><Relationship Id="rId3" Type="http://schemas.openxmlformats.org/officeDocument/2006/relationships/audio" Target="../media/audio3.wav"/><Relationship Id="rId7" Type="http://schemas.openxmlformats.org/officeDocument/2006/relationships/audio" Target="../media/audio7.wav"/><Relationship Id="rId12" Type="http://schemas.openxmlformats.org/officeDocument/2006/relationships/notesSlide" Target="../notesSlides/notesSlide23.xml"/><Relationship Id="rId17" Type="http://schemas.openxmlformats.org/officeDocument/2006/relationships/image" Target="../media/image34.png"/><Relationship Id="rId2" Type="http://schemas.openxmlformats.org/officeDocument/2006/relationships/audio" Target="../media/audio2.wav"/><Relationship Id="rId16" Type="http://schemas.openxmlformats.org/officeDocument/2006/relationships/image" Target="../media/image33.png"/><Relationship Id="rId20" Type="http://schemas.openxmlformats.org/officeDocument/2006/relationships/image" Target="../media/image5.png"/><Relationship Id="rId1" Type="http://schemas.openxmlformats.org/officeDocument/2006/relationships/audio" Target="../media/audio1.wav"/><Relationship Id="rId6" Type="http://schemas.openxmlformats.org/officeDocument/2006/relationships/audio" Target="../media/audio6.wav"/><Relationship Id="rId11" Type="http://schemas.openxmlformats.org/officeDocument/2006/relationships/slideLayout" Target="../slideLayouts/slideLayout2.xml"/><Relationship Id="rId5" Type="http://schemas.openxmlformats.org/officeDocument/2006/relationships/audio" Target="../media/audio5.wav"/><Relationship Id="rId15" Type="http://schemas.openxmlformats.org/officeDocument/2006/relationships/image" Target="../media/image32.png"/><Relationship Id="rId10" Type="http://schemas.openxmlformats.org/officeDocument/2006/relationships/video" Target="file:///C:\Users\bhiksha\doc\Courses\mlsp\fall2011\class1.30.aug.11.intro\videoplayback.wmv" TargetMode="External"/><Relationship Id="rId19" Type="http://schemas.openxmlformats.org/officeDocument/2006/relationships/image" Target="../media/image36.png"/><Relationship Id="rId4" Type="http://schemas.openxmlformats.org/officeDocument/2006/relationships/audio" Target="../media/audio4.wav"/><Relationship Id="rId9" Type="http://schemas.openxmlformats.org/officeDocument/2006/relationships/audio" Target="../media/audio9.wav"/><Relationship Id="rId14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7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13" Type="http://schemas.openxmlformats.org/officeDocument/2006/relationships/image" Target="../media/image33.png"/><Relationship Id="rId3" Type="http://schemas.openxmlformats.org/officeDocument/2006/relationships/audio" Target="../media/audio12.wav"/><Relationship Id="rId7" Type="http://schemas.openxmlformats.org/officeDocument/2006/relationships/notesSlide" Target="../notesSlides/notesSlide26.xml"/><Relationship Id="rId12" Type="http://schemas.openxmlformats.org/officeDocument/2006/relationships/image" Target="../media/image47.jpeg"/><Relationship Id="rId2" Type="http://schemas.openxmlformats.org/officeDocument/2006/relationships/audio" Target="../media/audio11.wav"/><Relationship Id="rId1" Type="http://schemas.openxmlformats.org/officeDocument/2006/relationships/audio" Target="../media/audio10.wav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46.jpeg"/><Relationship Id="rId5" Type="http://schemas.openxmlformats.org/officeDocument/2006/relationships/audio" Target="../media/audio14.wav"/><Relationship Id="rId10" Type="http://schemas.openxmlformats.org/officeDocument/2006/relationships/image" Target="../media/image45.jpeg"/><Relationship Id="rId4" Type="http://schemas.openxmlformats.org/officeDocument/2006/relationships/audio" Target="../media/audio13.wav"/><Relationship Id="rId9" Type="http://schemas.openxmlformats.org/officeDocument/2006/relationships/image" Target="../media/image44.jpeg"/><Relationship Id="rId14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13" Type="http://schemas.openxmlformats.org/officeDocument/2006/relationships/image" Target="../media/image33.png"/><Relationship Id="rId3" Type="http://schemas.openxmlformats.org/officeDocument/2006/relationships/audio" Target="../media/audio17.wav"/><Relationship Id="rId7" Type="http://schemas.openxmlformats.org/officeDocument/2006/relationships/notesSlide" Target="../notesSlides/notesSlide27.xml"/><Relationship Id="rId12" Type="http://schemas.openxmlformats.org/officeDocument/2006/relationships/image" Target="../media/image52.jpeg"/><Relationship Id="rId2" Type="http://schemas.openxmlformats.org/officeDocument/2006/relationships/audio" Target="../media/audio16.wav"/><Relationship Id="rId1" Type="http://schemas.openxmlformats.org/officeDocument/2006/relationships/audio" Target="../media/audio15.wav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51.jpeg"/><Relationship Id="rId5" Type="http://schemas.openxmlformats.org/officeDocument/2006/relationships/audio" Target="../media/audio19.wav"/><Relationship Id="rId10" Type="http://schemas.openxmlformats.org/officeDocument/2006/relationships/image" Target="../media/image50.jpeg"/><Relationship Id="rId4" Type="http://schemas.openxmlformats.org/officeDocument/2006/relationships/audio" Target="../media/audio18.wav"/><Relationship Id="rId9" Type="http://schemas.openxmlformats.org/officeDocument/2006/relationships/image" Target="../media/image49.jpeg"/><Relationship Id="rId14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58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3.png"/><Relationship Id="rId2" Type="http://schemas.openxmlformats.org/officeDocument/2006/relationships/audio" Target="../media/audio12.wav"/><Relationship Id="rId1" Type="http://schemas.openxmlformats.org/officeDocument/2006/relationships/audio" Target="../media/audio10.wav"/><Relationship Id="rId6" Type="http://schemas.openxmlformats.org/officeDocument/2006/relationships/image" Target="../media/image45.jpeg"/><Relationship Id="rId5" Type="http://schemas.openxmlformats.org/officeDocument/2006/relationships/image" Target="../media/image61.jpeg"/><Relationship Id="rId4" Type="http://schemas.openxmlformats.org/officeDocument/2006/relationships/notesSlide" Target="../notesSlides/notesSlide30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3.png"/><Relationship Id="rId2" Type="http://schemas.openxmlformats.org/officeDocument/2006/relationships/audio" Target="../media/audio20.wav"/><Relationship Id="rId1" Type="http://schemas.openxmlformats.org/officeDocument/2006/relationships/audio" Target="../media/audio10.wav"/><Relationship Id="rId6" Type="http://schemas.openxmlformats.org/officeDocument/2006/relationships/image" Target="../media/image61.jpeg"/><Relationship Id="rId5" Type="http://schemas.openxmlformats.org/officeDocument/2006/relationships/image" Target="../media/image62.jpeg"/><Relationship Id="rId4" Type="http://schemas.openxmlformats.org/officeDocument/2006/relationships/notesSlide" Target="../notesSlides/notesSlide3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45.jpeg"/><Relationship Id="rId2" Type="http://schemas.openxmlformats.org/officeDocument/2006/relationships/audio" Target="../media/audio12.wav"/><Relationship Id="rId1" Type="http://schemas.openxmlformats.org/officeDocument/2006/relationships/audio" Target="../media/audio20.wav"/><Relationship Id="rId6" Type="http://schemas.openxmlformats.org/officeDocument/2006/relationships/image" Target="../media/image33.png"/><Relationship Id="rId5" Type="http://schemas.openxmlformats.org/officeDocument/2006/relationships/image" Target="../media/image62.jpeg"/><Relationship Id="rId4" Type="http://schemas.openxmlformats.org/officeDocument/2006/relationships/notesSlide" Target="../notesSlides/notesSlide3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png"/><Relationship Id="rId4" Type="http://schemas.openxmlformats.org/officeDocument/2006/relationships/image" Target="../media/image7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72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76.png"/><Relationship Id="rId4" Type="http://schemas.openxmlformats.org/officeDocument/2006/relationships/image" Target="../media/image7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7" Type="http://schemas.openxmlformats.org/officeDocument/2006/relationships/image" Target="../media/image5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hyperlink" Target="http://upload.wikimedia.org/wikipedia/commons/8/8f/CIE_1931_XYZ_Color_Matching_Functions.svg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hyperlink" Target="http://en.wikipedia.org/wiki/File:CIE_1931_XYZ_Color_Matching_Functions.sv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png"/><Relationship Id="rId4" Type="http://schemas.openxmlformats.org/officeDocument/2006/relationships/image" Target="../media/image90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.png"/><Relationship Id="rId5" Type="http://schemas.openxmlformats.org/officeDocument/2006/relationships/image" Target="../media/image93.png"/><Relationship Id="rId4" Type="http://schemas.openxmlformats.org/officeDocument/2006/relationships/image" Target="../media/image89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.png"/><Relationship Id="rId5" Type="http://schemas.openxmlformats.org/officeDocument/2006/relationships/image" Target="../media/image96.png"/><Relationship Id="rId4" Type="http://schemas.openxmlformats.org/officeDocument/2006/relationships/image" Target="../media/image89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.png"/><Relationship Id="rId5" Type="http://schemas.openxmlformats.org/officeDocument/2006/relationships/image" Target="../media/image98.png"/><Relationship Id="rId4" Type="http://schemas.openxmlformats.org/officeDocument/2006/relationships/image" Target="../media/image8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swers.com/topic/signal-circuit-theory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7" Type="http://schemas.openxmlformats.org/officeDocument/2006/relationships/image" Target="../media/image5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89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7" Type="http://schemas.openxmlformats.org/officeDocument/2006/relationships/image" Target="../media/image5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89.png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.png"/><Relationship Id="rId5" Type="http://schemas.openxmlformats.org/officeDocument/2006/relationships/image" Target="../media/image102.png"/><Relationship Id="rId4" Type="http://schemas.openxmlformats.org/officeDocument/2006/relationships/image" Target="../media/image93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06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110.jpeg"/><Relationship Id="rId4" Type="http://schemas.openxmlformats.org/officeDocument/2006/relationships/image" Target="../media/image109.jpeg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jpeg"/><Relationship Id="rId3" Type="http://schemas.openxmlformats.org/officeDocument/2006/relationships/image" Target="../media/image112.jpeg"/><Relationship Id="rId7" Type="http://schemas.openxmlformats.org/officeDocument/2006/relationships/image" Target="../media/image108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07.jpeg"/><Relationship Id="rId5" Type="http://schemas.openxmlformats.org/officeDocument/2006/relationships/image" Target="../media/image113.jpeg"/><Relationship Id="rId4" Type="http://schemas.openxmlformats.org/officeDocument/2006/relationships/image" Target="../media/image110.jpeg"/><Relationship Id="rId9" Type="http://schemas.openxmlformats.org/officeDocument/2006/relationships/image" Target="../media/image5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hyperlink" Target="http://en.wikipedia.org/wiki/File:Georges_Seurat_-_Un_dimanche_apr%C3%A8s-midi_%C3%A0_l'%C3%8Ele_de_la_Grande_Jatte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12.xml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34.xml"/><Relationship Id="rId7" Type="http://schemas.openxmlformats.org/officeDocument/2006/relationships/image" Target="../media/image120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9.jpeg"/><Relationship Id="rId5" Type="http://schemas.openxmlformats.org/officeDocument/2006/relationships/image" Target="../media/image118.wmf"/><Relationship Id="rId4" Type="http://schemas.openxmlformats.org/officeDocument/2006/relationships/oleObject" Target="../embeddings/oleObject3.bin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hyperlink" Target="http://wikipedia.org/" TargetMode="Externa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27.png"/><Relationship Id="rId4" Type="http://schemas.openxmlformats.org/officeDocument/2006/relationships/image" Target="../media/image126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hyperlink" Target="http://upload.wikimedia.org/wikipedia/commons/f/f5/Barns_grand_tetons_HSV_separation.jpg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b="1" dirty="0" smtClean="0">
                <a:solidFill>
                  <a:srgbClr val="0000CC"/>
                </a:solidFill>
              </a:rPr>
              <a:t>Machine Learning for Signal Processing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4000" b="1" dirty="0" smtClean="0">
                <a:solidFill>
                  <a:srgbClr val="C00000"/>
                </a:solidFill>
              </a:rPr>
              <a:t>Lecture 1: </a:t>
            </a:r>
            <a:r>
              <a:rPr lang="en-US" sz="4000" b="1" dirty="0" smtClean="0">
                <a:solidFill>
                  <a:srgbClr val="C00000"/>
                </a:solidFill>
              </a:rPr>
              <a:t>Introduction</a:t>
            </a:r>
            <a:br>
              <a:rPr lang="en-US" sz="4000" b="1" dirty="0" smtClean="0">
                <a:solidFill>
                  <a:srgbClr val="C00000"/>
                </a:solidFill>
              </a:rPr>
            </a:br>
            <a:r>
              <a:rPr lang="en-US" sz="4000" dirty="0" smtClean="0">
                <a:solidFill>
                  <a:srgbClr val="C00000"/>
                </a:solidFill>
              </a:rPr>
              <a:t>Representing sound and images</a:t>
            </a:r>
            <a:endParaRPr lang="en-US" sz="4000" b="1" dirty="0" smtClean="0">
              <a:solidFill>
                <a:srgbClr val="C00000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43400"/>
            <a:ext cx="6400800" cy="1752600"/>
          </a:xfrm>
        </p:spPr>
        <p:txBody>
          <a:bodyPr>
            <a:normAutofit fontScale="85000" lnSpcReduction="20000"/>
          </a:bodyPr>
          <a:lstStyle/>
          <a:p>
            <a:pPr eaLnBrk="1" hangingPunct="1"/>
            <a:r>
              <a:rPr lang="en-US" dirty="0" smtClean="0"/>
              <a:t>Class 1.  </a:t>
            </a:r>
            <a:r>
              <a:rPr lang="en-US" dirty="0" smtClean="0"/>
              <a:t>28 </a:t>
            </a:r>
            <a:r>
              <a:rPr lang="en-US" dirty="0" smtClean="0"/>
              <a:t>August </a:t>
            </a:r>
            <a:r>
              <a:rPr lang="en-US" dirty="0" smtClean="0"/>
              <a:t>2014</a:t>
            </a:r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Instructor: </a:t>
            </a:r>
            <a:r>
              <a:rPr lang="en-US" dirty="0" err="1" smtClean="0"/>
              <a:t>Bhiksha</a:t>
            </a:r>
            <a:r>
              <a:rPr lang="en-US" dirty="0" smtClean="0"/>
              <a:t> </a:t>
            </a:r>
            <a:r>
              <a:rPr lang="en-US" dirty="0" smtClean="0"/>
              <a:t>Raj</a:t>
            </a:r>
            <a:endParaRPr lang="en-US" dirty="0"/>
          </a:p>
          <a:p>
            <a:pPr eaLnBrk="1" hangingPunct="1"/>
            <a:r>
              <a:rPr lang="en-US" dirty="0" smtClean="0"/>
              <a:t>SYSU shadow instructor: Gary </a:t>
            </a:r>
            <a:r>
              <a:rPr lang="en-US" dirty="0" err="1" smtClean="0"/>
              <a:t>Overett</a:t>
            </a: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04323A-2B05-4F4B-88A4-ADAA12950FD1}" type="slidenum">
              <a:rPr lang="en-US" altLang="en-US"/>
              <a:pPr>
                <a:defRPr/>
              </a:pPr>
              <a:t>1</a:t>
            </a:fld>
            <a:endParaRPr lang="en-US" altLang="en-US"/>
          </a:p>
        </p:txBody>
      </p:sp>
      <p:pic>
        <p:nvPicPr>
          <p:cNvPr id="5122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1"/>
            <a:ext cx="1385455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is Machine Learning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600" dirty="0" smtClean="0">
                <a:latin typeface="Calibri" pitchFamily="34" charset="0"/>
                <a:cs typeface="Calibri" pitchFamily="34" charset="0"/>
              </a:rPr>
              <a:t>The science that deals with the development of algorithms that can learn from data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Learning patterns in data</a:t>
            </a:r>
          </a:p>
          <a:p>
            <a:pPr lvl="2" eaLnBrk="1" hangingPunct="1"/>
            <a:r>
              <a:rPr lang="en-US" sz="2000" dirty="0" smtClean="0">
                <a:latin typeface="Calibri" pitchFamily="34" charset="0"/>
                <a:cs typeface="Calibri" pitchFamily="34" charset="0"/>
              </a:rPr>
              <a:t>Automatic categorization of text into categories; Market basket analysis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Learning to classify between different kinds of data</a:t>
            </a:r>
          </a:p>
          <a:p>
            <a:pPr lvl="2" eaLnBrk="1" hangingPunct="1"/>
            <a:r>
              <a:rPr lang="en-US" sz="2000" dirty="0" smtClean="0">
                <a:latin typeface="Calibri" pitchFamily="34" charset="0"/>
                <a:cs typeface="Calibri" pitchFamily="34" charset="0"/>
              </a:rPr>
              <a:t>Spam filtering: Valid email or junk?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Learning to predict data</a:t>
            </a:r>
          </a:p>
          <a:p>
            <a:pPr lvl="2" eaLnBrk="1" hangingPunct="1"/>
            <a:r>
              <a:rPr lang="en-US" sz="2000" dirty="0" smtClean="0">
                <a:latin typeface="Calibri" pitchFamily="34" charset="0"/>
                <a:cs typeface="Calibri" pitchFamily="34" charset="0"/>
              </a:rPr>
              <a:t>Weather prediction, movie recommendation</a:t>
            </a:r>
          </a:p>
          <a:p>
            <a:pPr eaLnBrk="1" hangingPunct="1"/>
            <a:r>
              <a:rPr lang="en-US" sz="2600" dirty="0" smtClean="0">
                <a:latin typeface="Calibri" pitchFamily="34" charset="0"/>
                <a:cs typeface="Calibri" pitchFamily="34" charset="0"/>
              </a:rPr>
              <a:t>Statistical analysis and pattern recognition when performed by a computer scientist..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777468-2CAE-4910-A1D5-C8BF0AA6786C}" type="slidenum">
              <a:rPr lang="en-US" altLang="en-US"/>
              <a:pPr>
                <a:defRPr/>
              </a:pPr>
              <a:t>10</a:t>
            </a:fld>
            <a:endParaRPr lang="en-US" altLang="en-US"/>
          </a:p>
        </p:txBody>
      </p:sp>
      <p:pic>
        <p:nvPicPr>
          <p:cNvPr id="9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Processing Colour Images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eaLnBrk="1" hangingPunct="1"/>
            <a:r>
              <a:rPr lang="en-US" smtClean="0"/>
              <a:t>Typically work only on the Grey Scale image</a:t>
            </a:r>
          </a:p>
          <a:p>
            <a:pPr lvl="1" eaLnBrk="1" hangingPunct="1"/>
            <a:r>
              <a:rPr lang="en-US" smtClean="0"/>
              <a:t>Decode image from whatever representation to RGB</a:t>
            </a:r>
          </a:p>
          <a:p>
            <a:pPr lvl="1" eaLnBrk="1" hangingPunct="1"/>
            <a:r>
              <a:rPr lang="en-US" smtClean="0"/>
              <a:t>GS = R + G + B</a:t>
            </a:r>
          </a:p>
          <a:p>
            <a:pPr eaLnBrk="1" hangingPunct="1"/>
            <a:r>
              <a:rPr lang="en-US" smtClean="0"/>
              <a:t>The Y of YIQ may also be used</a:t>
            </a:r>
          </a:p>
          <a:p>
            <a:pPr lvl="1" eaLnBrk="1" hangingPunct="1"/>
            <a:r>
              <a:rPr lang="en-US" smtClean="0"/>
              <a:t>Y is a linear combination of R,G and B</a:t>
            </a:r>
          </a:p>
          <a:p>
            <a:pPr eaLnBrk="1" hangingPunct="1"/>
            <a:r>
              <a:rPr lang="en-US" smtClean="0"/>
              <a:t>For specific algorithms that deal with colour, individual colours may be maintained</a:t>
            </a:r>
          </a:p>
          <a:p>
            <a:pPr lvl="1" eaLnBrk="1" hangingPunct="1"/>
            <a:r>
              <a:rPr lang="en-US" smtClean="0"/>
              <a:t>Or any linear combination that makes sense may be maintained.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365651-8729-455F-B904-B38E855E538A}" type="slidenum">
              <a:rPr lang="en-US" altLang="en-US"/>
              <a:pPr>
                <a:defRPr/>
              </a:pPr>
              <a:t>100</a:t>
            </a:fld>
            <a:endParaRPr lang="en-US" altLang="en-US"/>
          </a:p>
        </p:txBody>
      </p:sp>
      <p:pic>
        <p:nvPicPr>
          <p:cNvPr id="9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Other Signals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Direct measurement (like sound):</a:t>
            </a:r>
          </a:p>
          <a:p>
            <a:pPr lvl="1"/>
            <a:r>
              <a:rPr lang="en-US" dirty="0" smtClean="0"/>
              <a:t>ECG, EMG, EKG</a:t>
            </a:r>
          </a:p>
          <a:p>
            <a:pPr lvl="1"/>
            <a:endParaRPr lang="en-US" dirty="0"/>
          </a:p>
          <a:p>
            <a:r>
              <a:rPr lang="en-US" dirty="0" smtClean="0"/>
              <a:t>Indirect measurement (through a transform)</a:t>
            </a:r>
          </a:p>
          <a:p>
            <a:pPr lvl="1"/>
            <a:r>
              <a:rPr lang="en-US" dirty="0" smtClean="0"/>
              <a:t>MRI</a:t>
            </a:r>
          </a:p>
          <a:p>
            <a:pPr lvl="2"/>
            <a:r>
              <a:rPr lang="en-US" dirty="0" smtClean="0"/>
              <a:t>Takes</a:t>
            </a:r>
            <a:r>
              <a:rPr lang="en-US" i="1" dirty="0" smtClean="0"/>
              <a:t> </a:t>
            </a:r>
            <a:r>
              <a:rPr lang="en-US" dirty="0" smtClean="0"/>
              <a:t>measurements in the </a:t>
            </a:r>
            <a:r>
              <a:rPr lang="en-US" i="1" dirty="0" smtClean="0"/>
              <a:t>Fourier domain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365651-8729-455F-B904-B38E855E538A}" type="slidenum">
              <a:rPr lang="en-US" altLang="en-US"/>
              <a:pPr>
                <a:defRPr/>
              </a:pPr>
              <a:t>101</a:t>
            </a:fld>
            <a:endParaRPr lang="en-US" altLang="en-US"/>
          </a:p>
        </p:txBody>
      </p:sp>
      <p:pic>
        <p:nvPicPr>
          <p:cNvPr id="9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541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General Theory of Sensing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Actual signal :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1">
              <a:lnSpc>
                <a:spcPct val="12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dirty="0" smtClean="0"/>
              <a:t> may be time,  position, etc..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Usually continuously valued</a:t>
            </a:r>
          </a:p>
          <a:p>
            <a:pPr lvl="4">
              <a:lnSpc>
                <a:spcPct val="120000"/>
              </a:lnSpc>
            </a:pPr>
            <a:endParaRPr lang="en-US" dirty="0"/>
          </a:p>
          <a:p>
            <a:pPr>
              <a:lnSpc>
                <a:spcPct val="120000"/>
              </a:lnSpc>
            </a:pPr>
            <a:r>
              <a:rPr lang="en-US" dirty="0" smtClean="0"/>
              <a:t>Captured value: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                                                 ;  </a:t>
            </a:r>
            <a:r>
              <a:rPr lang="en-US" dirty="0" smtClean="0">
                <a:latin typeface="Symbol" pitchFamily="18" charset="2"/>
              </a:rPr>
              <a:t>Q</a:t>
            </a:r>
            <a:r>
              <a:rPr lang="en-US" dirty="0" smtClean="0"/>
              <a:t> is the space of all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dirty="0" smtClean="0"/>
              <a:t> </a:t>
            </a:r>
            <a:endParaRPr lang="en-US" dirty="0"/>
          </a:p>
          <a:p>
            <a:pPr lvl="1">
              <a:lnSpc>
                <a:spcPct val="120000"/>
              </a:lnSpc>
            </a:pPr>
            <a:endParaRPr lang="en-US" dirty="0" smtClean="0"/>
          </a:p>
          <a:p>
            <a:pPr lvl="1">
              <a:lnSpc>
                <a:spcPct val="12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K( j)</a:t>
            </a:r>
            <a:r>
              <a:rPr lang="en-US" dirty="0" smtClean="0"/>
              <a:t> is a measurement kernel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Ideally a </a:t>
            </a:r>
            <a:r>
              <a:rPr lang="en-US" i="1" u="sng" dirty="0" smtClean="0"/>
              <a:t>delta</a:t>
            </a:r>
            <a:r>
              <a:rPr lang="en-US" i="1" dirty="0"/>
              <a:t> </a:t>
            </a:r>
            <a:r>
              <a:rPr lang="en-US" dirty="0" smtClean="0"/>
              <a:t>(which takes non-zero value only at the desired j)</a:t>
            </a:r>
            <a:endParaRPr lang="en-US" i="1" u="sng" dirty="0" smtClean="0"/>
          </a:p>
          <a:p>
            <a:pPr lvl="2">
              <a:lnSpc>
                <a:spcPct val="120000"/>
              </a:lnSpc>
            </a:pPr>
            <a:r>
              <a:rPr lang="en-US" dirty="0" smtClean="0"/>
              <a:t>Captures </a:t>
            </a:r>
            <a:r>
              <a:rPr lang="en-US" i="1" dirty="0" smtClean="0"/>
              <a:t>actual </a:t>
            </a:r>
            <a:r>
              <a:rPr lang="en-US" dirty="0" smtClean="0"/>
              <a:t>snapshots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But in reality not</a:t>
            </a:r>
          </a:p>
          <a:p>
            <a:pPr lvl="2">
              <a:lnSpc>
                <a:spcPct val="120000"/>
              </a:lnSpc>
            </a:pPr>
            <a:r>
              <a:rPr lang="en-US" dirty="0" smtClean="0"/>
              <a:t>More on this later..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276EB2-58D7-46D0-86D5-A99807A51B8D}" type="slidenum">
              <a:rPr lang="en-US" altLang="en-US" smtClean="0"/>
              <a:pPr>
                <a:defRPr/>
              </a:pPr>
              <a:t>102</a:t>
            </a:fld>
            <a:endParaRPr lang="en-US" alt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220438"/>
              </p:ext>
            </p:extLst>
          </p:nvPr>
        </p:nvGraphicFramePr>
        <p:xfrm>
          <a:off x="1447800" y="3429000"/>
          <a:ext cx="28956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" name="Equation" r:id="rId3" imgW="1523880" imgH="380880" progId="Equation.3">
                  <p:embed/>
                </p:oleObj>
              </mc:Choice>
              <mc:Fallback>
                <p:oleObj name="Equation" r:id="rId3" imgW="1523880" imgH="3808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47800" y="3429000"/>
                        <a:ext cx="28956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0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200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Next Class..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Review of linear algebra..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5009B1-173B-486D-BED6-88583F5DF38D}" type="slidenum">
              <a:rPr lang="en-US" altLang="en-US"/>
              <a:pPr>
                <a:defRPr/>
              </a:pPr>
              <a:t>103</a:t>
            </a:fld>
            <a:endParaRPr lang="en-US" altLang="en-US"/>
          </a:p>
        </p:txBody>
      </p:sp>
      <p:pic>
        <p:nvPicPr>
          <p:cNvPr id="9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MLSP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5257800"/>
          </a:xfrm>
        </p:spPr>
        <p:txBody>
          <a:bodyPr>
            <a:norm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Application of Machine Learning techniques to the analysis of signals </a:t>
            </a:r>
          </a:p>
          <a:p>
            <a:pPr lvl="4" eaLnBrk="1" hangingPunct="1">
              <a:lnSpc>
                <a:spcPct val="11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lvl="4" eaLnBrk="1" hangingPunct="1">
              <a:lnSpc>
                <a:spcPct val="110000"/>
              </a:lnSpc>
            </a:pPr>
            <a:endParaRPr lang="en-US" sz="1800" dirty="0">
              <a:latin typeface="Calibri" pitchFamily="34" charset="0"/>
              <a:cs typeface="Calibri" pitchFamily="34" charset="0"/>
            </a:endParaRPr>
          </a:p>
          <a:p>
            <a:pPr lvl="4" eaLnBrk="1" hangingPunct="1">
              <a:lnSpc>
                <a:spcPct val="11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lvl="4" eaLnBrk="1" hangingPunct="1">
              <a:lnSpc>
                <a:spcPct val="110000"/>
              </a:lnSpc>
            </a:pPr>
            <a:endParaRPr lang="en-US" sz="1800" dirty="0">
              <a:latin typeface="Calibri" pitchFamily="34" charset="0"/>
              <a:cs typeface="Calibri" pitchFamily="34" charset="0"/>
            </a:endParaRPr>
          </a:p>
          <a:p>
            <a:pPr lvl="4" eaLnBrk="1" hangingPunct="1">
              <a:lnSpc>
                <a:spcPct val="11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en-US" sz="2800" i="1" dirty="0" smtClean="0">
                <a:latin typeface="Calibri" pitchFamily="34" charset="0"/>
                <a:cs typeface="Calibri" pitchFamily="34" charset="0"/>
              </a:rPr>
              <a:t>Can be applied to each component of the chain</a:t>
            </a:r>
            <a:endParaRPr lang="en-US" sz="24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B590A2-CBB2-41CD-9E3A-C924241147CC}" type="slidenum">
              <a:rPr lang="en-US" altLang="en-US"/>
              <a:pPr>
                <a:defRPr/>
              </a:pPr>
              <a:t>11</a:t>
            </a:fld>
            <a:endParaRPr lang="en-US" altLang="en-US"/>
          </a:p>
        </p:txBody>
      </p:sp>
      <p:pic>
        <p:nvPicPr>
          <p:cNvPr id="9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828800" y="2743200"/>
            <a:ext cx="1007533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Signal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Capture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1" name="Picture 4" descr="man-with-a-movie-camera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868005"/>
            <a:ext cx="503767" cy="28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5029200" y="2743200"/>
            <a:ext cx="11430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Feature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Extraction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429000" y="2743200"/>
            <a:ext cx="1007533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Channel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781800" y="2743200"/>
            <a:ext cx="12192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Modeling/Regression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5" name="Straight Arrow Connector 14"/>
          <p:cNvCxnSpPr>
            <a:stCxn id="11" idx="3"/>
            <a:endCxn id="10" idx="1"/>
          </p:cNvCxnSpPr>
          <p:nvPr/>
        </p:nvCxnSpPr>
        <p:spPr>
          <a:xfrm>
            <a:off x="1341967" y="3009900"/>
            <a:ext cx="48683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10" idx="3"/>
            <a:endCxn id="13" idx="1"/>
          </p:cNvCxnSpPr>
          <p:nvPr/>
        </p:nvCxnSpPr>
        <p:spPr>
          <a:xfrm>
            <a:off x="2836333" y="3009900"/>
            <a:ext cx="59266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3" idx="3"/>
            <a:endCxn id="12" idx="1"/>
          </p:cNvCxnSpPr>
          <p:nvPr/>
        </p:nvCxnSpPr>
        <p:spPr>
          <a:xfrm>
            <a:off x="4436533" y="3009900"/>
            <a:ext cx="59266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12" idx="3"/>
            <a:endCxn id="14" idx="1"/>
          </p:cNvCxnSpPr>
          <p:nvPr/>
        </p:nvCxnSpPr>
        <p:spPr>
          <a:xfrm>
            <a:off x="6172200" y="3009900"/>
            <a:ext cx="6096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09600" y="25146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sensor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MLSP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52578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110000"/>
              </a:lnSpc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Application of Machine Learning techniques to the analysis of signals </a:t>
            </a:r>
          </a:p>
          <a:p>
            <a:pPr lvl="4" eaLnBrk="1" hangingPunct="1">
              <a:lnSpc>
                <a:spcPct val="11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lvl="4" eaLnBrk="1" hangingPunct="1">
              <a:lnSpc>
                <a:spcPct val="110000"/>
              </a:lnSpc>
            </a:pPr>
            <a:endParaRPr lang="en-US" sz="1800" dirty="0">
              <a:latin typeface="Calibri" pitchFamily="34" charset="0"/>
              <a:cs typeface="Calibri" pitchFamily="34" charset="0"/>
            </a:endParaRPr>
          </a:p>
          <a:p>
            <a:pPr lvl="4" eaLnBrk="1" hangingPunct="1">
              <a:lnSpc>
                <a:spcPct val="11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lvl="4" eaLnBrk="1" hangingPunct="1">
              <a:lnSpc>
                <a:spcPct val="110000"/>
              </a:lnSpc>
            </a:pPr>
            <a:endParaRPr lang="en-US" sz="1800" dirty="0">
              <a:latin typeface="Calibri" pitchFamily="34" charset="0"/>
              <a:cs typeface="Calibri" pitchFamily="34" charset="0"/>
            </a:endParaRPr>
          </a:p>
          <a:p>
            <a:pPr lvl="4" eaLnBrk="1" hangingPunct="1">
              <a:lnSpc>
                <a:spcPct val="11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en-US" sz="2800" i="1" dirty="0" smtClean="0">
                <a:latin typeface="Calibri" pitchFamily="34" charset="0"/>
                <a:cs typeface="Calibri" pitchFamily="34" charset="0"/>
              </a:rPr>
              <a:t>Can be applied to each component of the chain</a:t>
            </a:r>
          </a:p>
          <a:p>
            <a:pPr eaLnBrk="1" hangingPunct="1">
              <a:lnSpc>
                <a:spcPct val="110000"/>
              </a:lnSpc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Sensing</a:t>
            </a:r>
          </a:p>
          <a:p>
            <a:pPr lvl="1">
              <a:lnSpc>
                <a:spcPct val="11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Compressed sensing, dictionary based representations</a:t>
            </a:r>
          </a:p>
          <a:p>
            <a:pPr eaLnBrk="1" hangingPunct="1">
              <a:lnSpc>
                <a:spcPct val="110000"/>
              </a:lnSpc>
            </a:pP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Denoising</a:t>
            </a:r>
            <a:endParaRPr lang="en-US" sz="2800" dirty="0" smtClean="0">
              <a:latin typeface="Calibri" pitchFamily="34" charset="0"/>
              <a:cs typeface="Calibri" pitchFamily="34" charset="0"/>
            </a:endParaRPr>
          </a:p>
          <a:p>
            <a:pPr lvl="1">
              <a:lnSpc>
                <a:spcPct val="11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ICA, filtering, separation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B590A2-CBB2-41CD-9E3A-C924241147CC}" type="slidenum">
              <a:rPr lang="en-US" altLang="en-US"/>
              <a:pPr>
                <a:defRPr/>
              </a:pPr>
              <a:t>12</a:t>
            </a:fld>
            <a:endParaRPr lang="en-US" altLang="en-US"/>
          </a:p>
        </p:txBody>
      </p:sp>
      <p:pic>
        <p:nvPicPr>
          <p:cNvPr id="9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828800" y="2743200"/>
            <a:ext cx="1007533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Signal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Capture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1" name="Picture 4" descr="man-with-a-movie-camera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868005"/>
            <a:ext cx="503767" cy="28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5029200" y="2743200"/>
            <a:ext cx="11430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Feature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Extraction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429000" y="2743200"/>
            <a:ext cx="1007533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Channel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781800" y="2743200"/>
            <a:ext cx="12192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Modeling/Regression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5" name="Straight Arrow Connector 14"/>
          <p:cNvCxnSpPr>
            <a:stCxn id="11" idx="3"/>
            <a:endCxn id="10" idx="1"/>
          </p:cNvCxnSpPr>
          <p:nvPr/>
        </p:nvCxnSpPr>
        <p:spPr>
          <a:xfrm>
            <a:off x="1341967" y="3009900"/>
            <a:ext cx="48683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10" idx="3"/>
            <a:endCxn id="13" idx="1"/>
          </p:cNvCxnSpPr>
          <p:nvPr/>
        </p:nvCxnSpPr>
        <p:spPr>
          <a:xfrm>
            <a:off x="2836333" y="3009900"/>
            <a:ext cx="59266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3" idx="3"/>
            <a:endCxn id="12" idx="1"/>
          </p:cNvCxnSpPr>
          <p:nvPr/>
        </p:nvCxnSpPr>
        <p:spPr>
          <a:xfrm>
            <a:off x="4436533" y="3009900"/>
            <a:ext cx="59266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12" idx="3"/>
            <a:endCxn id="14" idx="1"/>
          </p:cNvCxnSpPr>
          <p:nvPr/>
        </p:nvCxnSpPr>
        <p:spPr>
          <a:xfrm>
            <a:off x="6172200" y="3009900"/>
            <a:ext cx="6096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09600" y="25146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sensor</a:t>
            </a:r>
            <a:endParaRPr lang="en-US" dirty="0"/>
          </a:p>
        </p:txBody>
      </p:sp>
      <p:sp>
        <p:nvSpPr>
          <p:cNvPr id="2" name="Oval 1"/>
          <p:cNvSpPr/>
          <p:nvPr/>
        </p:nvSpPr>
        <p:spPr>
          <a:xfrm>
            <a:off x="1676400" y="2362200"/>
            <a:ext cx="1295400" cy="1371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45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MLSP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5257800"/>
          </a:xfrm>
        </p:spPr>
        <p:txBody>
          <a:bodyPr>
            <a:norm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Application of Machine Learning techniques to the analysis of signals </a:t>
            </a:r>
          </a:p>
          <a:p>
            <a:pPr lvl="4" eaLnBrk="1" hangingPunct="1">
              <a:lnSpc>
                <a:spcPct val="11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lvl="4" eaLnBrk="1" hangingPunct="1">
              <a:lnSpc>
                <a:spcPct val="110000"/>
              </a:lnSpc>
            </a:pPr>
            <a:endParaRPr lang="en-US" sz="1800" dirty="0">
              <a:latin typeface="Calibri" pitchFamily="34" charset="0"/>
              <a:cs typeface="Calibri" pitchFamily="34" charset="0"/>
            </a:endParaRPr>
          </a:p>
          <a:p>
            <a:pPr lvl="4" eaLnBrk="1" hangingPunct="1">
              <a:lnSpc>
                <a:spcPct val="11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lvl="4" eaLnBrk="1" hangingPunct="1">
              <a:lnSpc>
                <a:spcPct val="110000"/>
              </a:lnSpc>
            </a:pPr>
            <a:endParaRPr lang="en-US" sz="1800" dirty="0">
              <a:latin typeface="Calibri" pitchFamily="34" charset="0"/>
              <a:cs typeface="Calibri" pitchFamily="34" charset="0"/>
            </a:endParaRPr>
          </a:p>
          <a:p>
            <a:pPr lvl="4" eaLnBrk="1" hangingPunct="1">
              <a:lnSpc>
                <a:spcPct val="11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en-US" sz="2800" i="1" dirty="0" smtClean="0">
                <a:latin typeface="Calibri" pitchFamily="34" charset="0"/>
                <a:cs typeface="Calibri" pitchFamily="34" charset="0"/>
              </a:rPr>
              <a:t>Can be applied to each component of the chain</a:t>
            </a:r>
          </a:p>
          <a:p>
            <a:pPr eaLnBrk="1" hangingPunct="1">
              <a:lnSpc>
                <a:spcPct val="110000"/>
              </a:lnSpc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Channel:  Compression, coding</a:t>
            </a:r>
            <a:endParaRPr lang="en-US" sz="24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B590A2-CBB2-41CD-9E3A-C924241147CC}" type="slidenum">
              <a:rPr lang="en-US" altLang="en-US"/>
              <a:pPr>
                <a:defRPr/>
              </a:pPr>
              <a:t>13</a:t>
            </a:fld>
            <a:endParaRPr lang="en-US" altLang="en-US"/>
          </a:p>
        </p:txBody>
      </p:sp>
      <p:pic>
        <p:nvPicPr>
          <p:cNvPr id="9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828800" y="2743200"/>
            <a:ext cx="1007533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Signal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Capture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1" name="Picture 4" descr="man-with-a-movie-camera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868005"/>
            <a:ext cx="503767" cy="28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5029200" y="2743200"/>
            <a:ext cx="11430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Feature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Extraction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429000" y="2743200"/>
            <a:ext cx="1007533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Channel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781800" y="2743200"/>
            <a:ext cx="12192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Modeling/Regression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5" name="Straight Arrow Connector 14"/>
          <p:cNvCxnSpPr>
            <a:stCxn id="11" idx="3"/>
            <a:endCxn id="10" idx="1"/>
          </p:cNvCxnSpPr>
          <p:nvPr/>
        </p:nvCxnSpPr>
        <p:spPr>
          <a:xfrm>
            <a:off x="1341967" y="3009900"/>
            <a:ext cx="48683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10" idx="3"/>
            <a:endCxn id="13" idx="1"/>
          </p:cNvCxnSpPr>
          <p:nvPr/>
        </p:nvCxnSpPr>
        <p:spPr>
          <a:xfrm>
            <a:off x="2836333" y="3009900"/>
            <a:ext cx="59266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3" idx="3"/>
            <a:endCxn id="12" idx="1"/>
          </p:cNvCxnSpPr>
          <p:nvPr/>
        </p:nvCxnSpPr>
        <p:spPr>
          <a:xfrm>
            <a:off x="4436533" y="3009900"/>
            <a:ext cx="59266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12" idx="3"/>
            <a:endCxn id="14" idx="1"/>
          </p:cNvCxnSpPr>
          <p:nvPr/>
        </p:nvCxnSpPr>
        <p:spPr>
          <a:xfrm>
            <a:off x="6172200" y="3009900"/>
            <a:ext cx="6096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09600" y="25146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sensor</a:t>
            </a:r>
            <a:endParaRPr lang="en-US" dirty="0"/>
          </a:p>
        </p:txBody>
      </p:sp>
      <p:sp>
        <p:nvSpPr>
          <p:cNvPr id="2" name="Oval 1"/>
          <p:cNvSpPr/>
          <p:nvPr/>
        </p:nvSpPr>
        <p:spPr>
          <a:xfrm>
            <a:off x="3276600" y="2362200"/>
            <a:ext cx="1295400" cy="1371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63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MLSP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5257800"/>
          </a:xfrm>
        </p:spPr>
        <p:txBody>
          <a:bodyPr>
            <a:norm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Application of Machine Learning techniques to the analysis of signals </a:t>
            </a:r>
          </a:p>
          <a:p>
            <a:pPr lvl="4" eaLnBrk="1" hangingPunct="1">
              <a:lnSpc>
                <a:spcPct val="11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lvl="4" eaLnBrk="1" hangingPunct="1">
              <a:lnSpc>
                <a:spcPct val="110000"/>
              </a:lnSpc>
            </a:pPr>
            <a:endParaRPr lang="en-US" sz="1800" dirty="0">
              <a:latin typeface="Calibri" pitchFamily="34" charset="0"/>
              <a:cs typeface="Calibri" pitchFamily="34" charset="0"/>
            </a:endParaRPr>
          </a:p>
          <a:p>
            <a:pPr lvl="4" eaLnBrk="1" hangingPunct="1">
              <a:lnSpc>
                <a:spcPct val="11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lvl="4" eaLnBrk="1" hangingPunct="1">
              <a:lnSpc>
                <a:spcPct val="110000"/>
              </a:lnSpc>
            </a:pPr>
            <a:endParaRPr lang="en-US" sz="1800" dirty="0">
              <a:latin typeface="Calibri" pitchFamily="34" charset="0"/>
              <a:cs typeface="Calibri" pitchFamily="34" charset="0"/>
            </a:endParaRPr>
          </a:p>
          <a:p>
            <a:pPr lvl="4" eaLnBrk="1" hangingPunct="1">
              <a:lnSpc>
                <a:spcPct val="11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en-US" sz="2800" i="1" dirty="0" smtClean="0">
                <a:latin typeface="Calibri" pitchFamily="34" charset="0"/>
                <a:cs typeface="Calibri" pitchFamily="34" charset="0"/>
              </a:rPr>
              <a:t>Can be applied to each component of the chain</a:t>
            </a:r>
          </a:p>
          <a:p>
            <a:pPr eaLnBrk="1" hangingPunct="1">
              <a:lnSpc>
                <a:spcPct val="110000"/>
              </a:lnSpc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Feature Extraction:  </a:t>
            </a:r>
          </a:p>
          <a:p>
            <a:pPr lvl="1">
              <a:lnSpc>
                <a:spcPct val="11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Dimensionality reduction</a:t>
            </a:r>
          </a:p>
          <a:p>
            <a:pPr lvl="2">
              <a:lnSpc>
                <a:spcPct val="110000"/>
              </a:lnSpc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Linear models, non-linear models</a:t>
            </a:r>
            <a:endParaRPr lang="en-US" sz="16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B590A2-CBB2-41CD-9E3A-C924241147CC}" type="slidenum">
              <a:rPr lang="en-US" altLang="en-US"/>
              <a:pPr>
                <a:defRPr/>
              </a:pPr>
              <a:t>14</a:t>
            </a:fld>
            <a:endParaRPr lang="en-US" altLang="en-US"/>
          </a:p>
        </p:txBody>
      </p:sp>
      <p:pic>
        <p:nvPicPr>
          <p:cNvPr id="9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828800" y="2743200"/>
            <a:ext cx="1007533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Signal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Capture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1" name="Picture 4" descr="man-with-a-movie-camera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868005"/>
            <a:ext cx="503767" cy="28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5029200" y="2743200"/>
            <a:ext cx="11430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Feature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Extraction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429000" y="2743200"/>
            <a:ext cx="1007533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Channel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781800" y="2743200"/>
            <a:ext cx="12192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Modeling/Regression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5" name="Straight Arrow Connector 14"/>
          <p:cNvCxnSpPr>
            <a:stCxn id="11" idx="3"/>
            <a:endCxn id="10" idx="1"/>
          </p:cNvCxnSpPr>
          <p:nvPr/>
        </p:nvCxnSpPr>
        <p:spPr>
          <a:xfrm>
            <a:off x="1341967" y="3009900"/>
            <a:ext cx="48683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10" idx="3"/>
            <a:endCxn id="13" idx="1"/>
          </p:cNvCxnSpPr>
          <p:nvPr/>
        </p:nvCxnSpPr>
        <p:spPr>
          <a:xfrm>
            <a:off x="2836333" y="3009900"/>
            <a:ext cx="59266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3" idx="3"/>
            <a:endCxn id="12" idx="1"/>
          </p:cNvCxnSpPr>
          <p:nvPr/>
        </p:nvCxnSpPr>
        <p:spPr>
          <a:xfrm>
            <a:off x="4436533" y="3009900"/>
            <a:ext cx="59266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12" idx="3"/>
            <a:endCxn id="14" idx="1"/>
          </p:cNvCxnSpPr>
          <p:nvPr/>
        </p:nvCxnSpPr>
        <p:spPr>
          <a:xfrm>
            <a:off x="6172200" y="3009900"/>
            <a:ext cx="6096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09600" y="25146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sensor</a:t>
            </a:r>
            <a:endParaRPr lang="en-US" dirty="0"/>
          </a:p>
        </p:txBody>
      </p:sp>
      <p:sp>
        <p:nvSpPr>
          <p:cNvPr id="2" name="Oval 1"/>
          <p:cNvSpPr/>
          <p:nvPr/>
        </p:nvSpPr>
        <p:spPr>
          <a:xfrm>
            <a:off x="4953000" y="2362200"/>
            <a:ext cx="1295400" cy="1371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48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MLSP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5257800"/>
          </a:xfrm>
        </p:spPr>
        <p:txBody>
          <a:bodyPr>
            <a:norm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Application of Machine Learning techniques to the analysis of signals </a:t>
            </a:r>
          </a:p>
          <a:p>
            <a:pPr lvl="4" eaLnBrk="1" hangingPunct="1">
              <a:lnSpc>
                <a:spcPct val="11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lvl="4" eaLnBrk="1" hangingPunct="1">
              <a:lnSpc>
                <a:spcPct val="110000"/>
              </a:lnSpc>
            </a:pPr>
            <a:endParaRPr lang="en-US" sz="1800" dirty="0">
              <a:latin typeface="Calibri" pitchFamily="34" charset="0"/>
              <a:cs typeface="Calibri" pitchFamily="34" charset="0"/>
            </a:endParaRPr>
          </a:p>
          <a:p>
            <a:pPr lvl="4" eaLnBrk="1" hangingPunct="1">
              <a:lnSpc>
                <a:spcPct val="11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lvl="4" eaLnBrk="1" hangingPunct="1">
              <a:lnSpc>
                <a:spcPct val="110000"/>
              </a:lnSpc>
            </a:pPr>
            <a:endParaRPr lang="en-US" sz="1800" dirty="0">
              <a:latin typeface="Calibri" pitchFamily="34" charset="0"/>
              <a:cs typeface="Calibri" pitchFamily="34" charset="0"/>
            </a:endParaRPr>
          </a:p>
          <a:p>
            <a:pPr lvl="4" eaLnBrk="1" hangingPunct="1">
              <a:lnSpc>
                <a:spcPct val="11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en-US" sz="2800" i="1" dirty="0" smtClean="0">
                <a:latin typeface="Calibri" pitchFamily="34" charset="0"/>
                <a:cs typeface="Calibri" pitchFamily="34" charset="0"/>
              </a:rPr>
              <a:t>Can be applied to each component of the chain</a:t>
            </a:r>
          </a:p>
          <a:p>
            <a:pPr eaLnBrk="1" hangingPunct="1">
              <a:lnSpc>
                <a:spcPct val="110000"/>
              </a:lnSpc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Classification, Modelling 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and Interpretation,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Prediction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B590A2-CBB2-41CD-9E3A-C924241147CC}" type="slidenum">
              <a:rPr lang="en-US" altLang="en-US"/>
              <a:pPr>
                <a:defRPr/>
              </a:pPr>
              <a:t>15</a:t>
            </a:fld>
            <a:endParaRPr lang="en-US" altLang="en-US"/>
          </a:p>
        </p:txBody>
      </p:sp>
      <p:pic>
        <p:nvPicPr>
          <p:cNvPr id="9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828800" y="2743200"/>
            <a:ext cx="1007533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Signal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Capture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1" name="Picture 4" descr="man-with-a-movie-camera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868005"/>
            <a:ext cx="503767" cy="28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5029200" y="2743200"/>
            <a:ext cx="11430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Feature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Extraction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429000" y="2743200"/>
            <a:ext cx="1007533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Channel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781800" y="2743200"/>
            <a:ext cx="12192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Modeling/Regression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5" name="Straight Arrow Connector 14"/>
          <p:cNvCxnSpPr>
            <a:stCxn id="11" idx="3"/>
            <a:endCxn id="10" idx="1"/>
          </p:cNvCxnSpPr>
          <p:nvPr/>
        </p:nvCxnSpPr>
        <p:spPr>
          <a:xfrm>
            <a:off x="1341967" y="3009900"/>
            <a:ext cx="48683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10" idx="3"/>
            <a:endCxn id="13" idx="1"/>
          </p:cNvCxnSpPr>
          <p:nvPr/>
        </p:nvCxnSpPr>
        <p:spPr>
          <a:xfrm>
            <a:off x="2836333" y="3009900"/>
            <a:ext cx="59266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3" idx="3"/>
            <a:endCxn id="12" idx="1"/>
          </p:cNvCxnSpPr>
          <p:nvPr/>
        </p:nvCxnSpPr>
        <p:spPr>
          <a:xfrm>
            <a:off x="4436533" y="3009900"/>
            <a:ext cx="59266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12" idx="3"/>
            <a:endCxn id="14" idx="1"/>
          </p:cNvCxnSpPr>
          <p:nvPr/>
        </p:nvCxnSpPr>
        <p:spPr>
          <a:xfrm>
            <a:off x="6172200" y="3009900"/>
            <a:ext cx="6096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09600" y="25146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sensor</a:t>
            </a:r>
            <a:endParaRPr lang="en-US" dirty="0"/>
          </a:p>
        </p:txBody>
      </p:sp>
      <p:sp>
        <p:nvSpPr>
          <p:cNvPr id="2" name="Oval 1"/>
          <p:cNvSpPr/>
          <p:nvPr/>
        </p:nvSpPr>
        <p:spPr>
          <a:xfrm>
            <a:off x="6705600" y="2309750"/>
            <a:ext cx="1371600" cy="1371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98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smtClean="0"/>
              <a:t>In this course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33400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defRPr/>
            </a:pPr>
            <a:r>
              <a:rPr lang="en-US" sz="3600" dirty="0" smtClean="0">
                <a:latin typeface="Calibri" pitchFamily="34" charset="0"/>
                <a:cs typeface="Calibri" pitchFamily="34" charset="0"/>
              </a:rPr>
              <a:t>Jetting through fundamentals:</a:t>
            </a:r>
          </a:p>
          <a:p>
            <a:pPr lvl="1">
              <a:lnSpc>
                <a:spcPct val="120000"/>
              </a:lnSpc>
              <a:defRPr/>
            </a:pPr>
            <a:r>
              <a:rPr lang="en-US" sz="3300" dirty="0" smtClean="0">
                <a:latin typeface="Calibri" pitchFamily="34" charset="0"/>
                <a:cs typeface="Calibri" pitchFamily="34" charset="0"/>
              </a:rPr>
              <a:t>Linear Algebra,  Signal Processing, Probability</a:t>
            </a:r>
          </a:p>
          <a:p>
            <a:pPr>
              <a:lnSpc>
                <a:spcPct val="120000"/>
              </a:lnSpc>
              <a:defRPr/>
            </a:pPr>
            <a:r>
              <a:rPr lang="en-US" sz="3600" dirty="0" smtClean="0">
                <a:latin typeface="Calibri" pitchFamily="34" charset="0"/>
                <a:cs typeface="Calibri" pitchFamily="34" charset="0"/>
              </a:rPr>
              <a:t>Machine learning concepts</a:t>
            </a:r>
          </a:p>
          <a:p>
            <a:pPr lvl="1">
              <a:lnSpc>
                <a:spcPct val="120000"/>
              </a:lnSpc>
              <a:defRPr/>
            </a:pPr>
            <a:r>
              <a:rPr lang="en-US" sz="3300" dirty="0" smtClean="0">
                <a:latin typeface="Calibri" pitchFamily="34" charset="0"/>
                <a:cs typeface="Calibri" pitchFamily="34" charset="0"/>
              </a:rPr>
              <a:t>Methods of </a:t>
            </a:r>
            <a:r>
              <a:rPr lang="en-US" sz="3300" dirty="0" err="1" smtClean="0">
                <a:latin typeface="Calibri" pitchFamily="34" charset="0"/>
                <a:cs typeface="Calibri" pitchFamily="34" charset="0"/>
              </a:rPr>
              <a:t>modelling</a:t>
            </a:r>
            <a:r>
              <a:rPr lang="en-US" sz="3300" dirty="0" smtClean="0">
                <a:latin typeface="Calibri" pitchFamily="34" charset="0"/>
                <a:cs typeface="Calibri" pitchFamily="34" charset="0"/>
              </a:rPr>
              <a:t>, estimation, classification, prediction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3600" dirty="0" smtClean="0">
                <a:latin typeface="Calibri" pitchFamily="34" charset="0"/>
                <a:cs typeface="Calibri" pitchFamily="34" charset="0"/>
              </a:rPr>
              <a:t>Applications:</a:t>
            </a:r>
          </a:p>
          <a:p>
            <a:pPr lvl="1">
              <a:lnSpc>
                <a:spcPct val="120000"/>
              </a:lnSpc>
              <a:defRPr/>
            </a:pPr>
            <a:r>
              <a:rPr lang="en-US" sz="3300" dirty="0" smtClean="0">
                <a:latin typeface="Calibri" pitchFamily="34" charset="0"/>
                <a:cs typeface="Calibri" pitchFamily="34" charset="0"/>
              </a:rPr>
              <a:t>Representation</a:t>
            </a:r>
          </a:p>
          <a:p>
            <a:pPr lvl="1">
              <a:lnSpc>
                <a:spcPct val="120000"/>
              </a:lnSpc>
              <a:defRPr/>
            </a:pPr>
            <a:r>
              <a:rPr lang="en-US" sz="3300" dirty="0" smtClean="0">
                <a:latin typeface="Calibri" pitchFamily="34" charset="0"/>
                <a:cs typeface="Calibri" pitchFamily="34" charset="0"/>
              </a:rPr>
              <a:t>Sensing and recovery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>
              <a:lnSpc>
                <a:spcPct val="120000"/>
              </a:lnSpc>
              <a:defRPr/>
            </a:pPr>
            <a:r>
              <a:rPr lang="en-US" sz="3400" dirty="0" smtClean="0">
                <a:latin typeface="Calibri" pitchFamily="34" charset="0"/>
                <a:cs typeface="Calibri" pitchFamily="34" charset="0"/>
              </a:rPr>
              <a:t>Prediction and Classification</a:t>
            </a:r>
            <a:endParaRPr lang="en-US" sz="3400" dirty="0">
              <a:latin typeface="Calibri" pitchFamily="34" charset="0"/>
              <a:cs typeface="Calibri" pitchFamily="34" charset="0"/>
            </a:endParaRPr>
          </a:p>
          <a:p>
            <a:pPr lvl="1">
              <a:lnSpc>
                <a:spcPct val="120000"/>
              </a:lnSpc>
              <a:defRPr/>
            </a:pPr>
            <a:r>
              <a:rPr lang="en-US" sz="3400" dirty="0">
                <a:latin typeface="Calibri" pitchFamily="34" charset="0"/>
                <a:cs typeface="Calibri" pitchFamily="34" charset="0"/>
              </a:rPr>
              <a:t>Sounds,  Images, Other forms of </a:t>
            </a:r>
            <a:r>
              <a:rPr lang="en-US" sz="3400" dirty="0" smtClean="0">
                <a:latin typeface="Calibri" pitchFamily="34" charset="0"/>
                <a:cs typeface="Calibri" pitchFamily="34" charset="0"/>
              </a:rPr>
              <a:t>data</a:t>
            </a:r>
          </a:p>
          <a:p>
            <a:pPr>
              <a:lnSpc>
                <a:spcPct val="120000"/>
              </a:lnSpc>
              <a:defRPr/>
            </a:pPr>
            <a:r>
              <a:rPr lang="en-US" sz="3600" dirty="0" smtClean="0">
                <a:latin typeface="Calibri" pitchFamily="34" charset="0"/>
                <a:cs typeface="Calibri" pitchFamily="34" charset="0"/>
              </a:rPr>
              <a:t>Topics covered are </a:t>
            </a:r>
            <a:r>
              <a:rPr lang="en-US" sz="3600" dirty="0" smtClean="0">
                <a:latin typeface="Calibri" pitchFamily="34" charset="0"/>
                <a:cs typeface="Calibri" pitchFamily="34" charset="0"/>
              </a:rPr>
              <a:t>representative</a:t>
            </a:r>
            <a:endParaRPr lang="en-US" sz="36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DA388-A876-407A-A41D-FEFF9DD354F0}" type="slidenum">
              <a:rPr lang="en-US" altLang="en-US" smtClean="0"/>
              <a:pPr>
                <a:defRPr/>
              </a:pPr>
              <a:t>16</a:t>
            </a:fld>
            <a:endParaRPr lang="en-US" altLang="en-US"/>
          </a:p>
        </p:txBody>
      </p:sp>
      <p:pic>
        <p:nvPicPr>
          <p:cNvPr id="7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Recommended Background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DSP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Fourier transforms, linear systems, basic statistical signal processing</a:t>
            </a:r>
          </a:p>
          <a:p>
            <a:pPr lvl="4" eaLnBrk="1" hangingPunct="1">
              <a:lnSpc>
                <a:spcPct val="9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Linear Algebra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Definitions, vectors, matrices, operations, properties</a:t>
            </a:r>
          </a:p>
          <a:p>
            <a:pPr lvl="4" eaLnBrk="1" hangingPunct="1">
              <a:lnSpc>
                <a:spcPct val="9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Probability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Basics: what is an random variable, probability distributions, functions of a random variable</a:t>
            </a:r>
          </a:p>
          <a:p>
            <a:pPr lvl="4" eaLnBrk="1" hangingPunct="1">
              <a:lnSpc>
                <a:spcPct val="9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Machine learning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Learning, </a:t>
            </a:r>
            <a:r>
              <a:rPr lang="en-US" sz="2200" dirty="0" err="1" smtClean="0">
                <a:latin typeface="Calibri" pitchFamily="34" charset="0"/>
                <a:cs typeface="Calibri" pitchFamily="34" charset="0"/>
              </a:rPr>
              <a:t>modelling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and classification techniques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8EFBAB-6550-4FE0-A006-9421354B5B0B}" type="slidenum">
              <a:rPr lang="en-US" altLang="en-US"/>
              <a:pPr>
                <a:defRPr/>
              </a:pPr>
              <a:t>17</a:t>
            </a:fld>
            <a:endParaRPr lang="en-US" altLang="en-US"/>
          </a:p>
        </p:txBody>
      </p:sp>
      <p:pic>
        <p:nvPicPr>
          <p:cNvPr id="9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 smtClean="0"/>
              <a:t>11-755/18-797</a:t>
            </a:r>
            <a:endParaRPr lang="en-U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7A02F1-BE6B-4C77-94BB-AE99DEAF15F1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  <p:sp>
        <p:nvSpPr>
          <p:cNvPr id="17410" name="Title 1"/>
          <p:cNvSpPr>
            <a:spLocks noGrp="1"/>
          </p:cNvSpPr>
          <p:nvPr>
            <p:ph type="title" idx="4294967295"/>
          </p:nvPr>
        </p:nvSpPr>
        <p:spPr>
          <a:xfrm>
            <a:off x="0" y="76200"/>
            <a:ext cx="8229600" cy="1143000"/>
          </a:xfrm>
        </p:spPr>
        <p:txBody>
          <a:bodyPr/>
          <a:lstStyle/>
          <a:p>
            <a:r>
              <a:rPr lang="en-US" smtClean="0"/>
              <a:t>Guest Lectures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81000" y="1143000"/>
            <a:ext cx="4114800" cy="5181600"/>
          </a:xfrm>
        </p:spPr>
        <p:txBody>
          <a:bodyPr>
            <a:normAutofit fontScale="92500"/>
          </a:bodyPr>
          <a:lstStyle/>
          <a:p>
            <a:pPr>
              <a:lnSpc>
                <a:spcPct val="110000"/>
              </a:lnSpc>
              <a:defRPr/>
            </a:pPr>
            <a:r>
              <a:rPr lang="en-US" dirty="0" smtClean="0"/>
              <a:t>Griffin </a:t>
            </a:r>
            <a:r>
              <a:rPr lang="en-US" dirty="0" err="1" smtClean="0"/>
              <a:t>Romigh</a:t>
            </a:r>
            <a:r>
              <a:rPr lang="en-US" dirty="0" smtClean="0"/>
              <a:t>, AFRL</a:t>
            </a:r>
          </a:p>
          <a:p>
            <a:pPr>
              <a:lnSpc>
                <a:spcPct val="110000"/>
              </a:lnSpc>
              <a:defRPr/>
            </a:pPr>
            <a:r>
              <a:rPr lang="en-US" dirty="0" smtClean="0"/>
              <a:t>Fernando de la Torre, CMU</a:t>
            </a:r>
          </a:p>
          <a:p>
            <a:pPr>
              <a:lnSpc>
                <a:spcPct val="110000"/>
              </a:lnSpc>
              <a:defRPr/>
            </a:pPr>
            <a:r>
              <a:rPr lang="en-US" dirty="0" err="1" smtClean="0"/>
              <a:t>Yaser</a:t>
            </a:r>
            <a:r>
              <a:rPr lang="en-US" dirty="0" smtClean="0"/>
              <a:t> Shaikh, CMU</a:t>
            </a:r>
          </a:p>
          <a:p>
            <a:pPr>
              <a:lnSpc>
                <a:spcPct val="110000"/>
              </a:lnSpc>
              <a:defRPr/>
            </a:pPr>
            <a:r>
              <a:rPr lang="en-US" dirty="0" err="1" smtClean="0"/>
              <a:t>Manas</a:t>
            </a:r>
            <a:r>
              <a:rPr lang="en-US" dirty="0" smtClean="0"/>
              <a:t> Pathak, Walmart</a:t>
            </a:r>
          </a:p>
          <a:p>
            <a:pPr>
              <a:lnSpc>
                <a:spcPct val="110000"/>
              </a:lnSpc>
              <a:defRPr/>
            </a:pPr>
            <a:r>
              <a:rPr lang="en-US" dirty="0" err="1" smtClean="0"/>
              <a:t>Sourish</a:t>
            </a:r>
            <a:r>
              <a:rPr lang="en-US" dirty="0" smtClean="0"/>
              <a:t> </a:t>
            </a:r>
            <a:r>
              <a:rPr lang="en-US" dirty="0" err="1" smtClean="0"/>
              <a:t>Chaudhuri</a:t>
            </a:r>
            <a:r>
              <a:rPr lang="en-US" dirty="0" smtClean="0"/>
              <a:t>, Google</a:t>
            </a:r>
          </a:p>
          <a:p>
            <a:pPr>
              <a:lnSpc>
                <a:spcPct val="110000"/>
              </a:lnSpc>
              <a:defRPr/>
            </a:pPr>
            <a:r>
              <a:rPr lang="en-US" dirty="0" err="1" smtClean="0"/>
              <a:t>Shantanu</a:t>
            </a:r>
            <a:r>
              <a:rPr lang="en-US" dirty="0" smtClean="0"/>
              <a:t> </a:t>
            </a:r>
            <a:r>
              <a:rPr lang="en-US" dirty="0" err="1" smtClean="0"/>
              <a:t>Rane</a:t>
            </a:r>
            <a:r>
              <a:rPr lang="en-US" dirty="0" smtClean="0"/>
              <a:t>, Xerox</a:t>
            </a:r>
          </a:p>
          <a:p>
            <a:pPr>
              <a:lnSpc>
                <a:spcPct val="110000"/>
              </a:lnSpc>
              <a:defRPr/>
            </a:pPr>
            <a:endParaRPr lang="en-US" dirty="0" smtClean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800600" y="1143000"/>
            <a:ext cx="4114800" cy="518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10000"/>
              </a:lnSpc>
              <a:spcAft>
                <a:spcPts val="0"/>
              </a:spcAft>
              <a:defRPr/>
            </a:pPr>
            <a:r>
              <a:rPr lang="en-US" dirty="0" err="1" smtClean="0"/>
              <a:t>Sohail</a:t>
            </a:r>
            <a:r>
              <a:rPr lang="en-US" dirty="0" smtClean="0"/>
              <a:t> </a:t>
            </a:r>
            <a:r>
              <a:rPr lang="en-US" dirty="0" err="1" smtClean="0"/>
              <a:t>Bahmani</a:t>
            </a:r>
            <a:r>
              <a:rPr lang="en-US" dirty="0" smtClean="0"/>
              <a:t>, Georgia Tech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defRPr/>
            </a:pPr>
            <a:endParaRPr lang="en-US" dirty="0" smtClean="0"/>
          </a:p>
        </p:txBody>
      </p:sp>
      <p:pic>
        <p:nvPicPr>
          <p:cNvPr id="8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Schedule of Other Lectures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458200" cy="495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Tentative Schedule on Website</a:t>
            </a:r>
          </a:p>
          <a:p>
            <a:pPr eaLnBrk="1" hangingPunct="1">
              <a:defRPr/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http://mlsp.cs.cmu.edu/courses/fall2014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BEF838-0C4A-40F8-B1B5-165BDCB6B5F0}" type="slidenum">
              <a:rPr lang="en-US" altLang="en-US"/>
              <a:pPr>
                <a:defRPr/>
              </a:pPr>
              <a:t>19</a:t>
            </a:fld>
            <a:endParaRPr lang="en-US" altLang="en-US"/>
          </a:p>
        </p:txBody>
      </p:sp>
      <p:pic>
        <p:nvPicPr>
          <p:cNvPr id="9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What is a signal</a:t>
            </a:r>
          </a:p>
        </p:txBody>
      </p:sp>
      <p:sp>
        <p:nvSpPr>
          <p:cNvPr id="717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5410200" cy="5181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A mechanism for conveying information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Semaphores, gestures, traffic lights..</a:t>
            </a:r>
          </a:p>
          <a:p>
            <a:pPr lvl="4" eaLnBrk="1" hangingPunct="1">
              <a:lnSpc>
                <a:spcPct val="9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Electrical engineering: currents, voltages</a:t>
            </a:r>
          </a:p>
          <a:p>
            <a:pPr lvl="4" eaLnBrk="1" hangingPunct="1">
              <a:lnSpc>
                <a:spcPct val="9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Digital signals: Ordered collections of numbers that convey information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from a source to a destination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about a real world phenomenon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Sounds, images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287CA9-7348-47DC-A243-68B07ECC34DF}" type="slidenum">
              <a:rPr lang="en-US" altLang="en-US"/>
              <a:pPr>
                <a:defRPr/>
              </a:pPr>
              <a:t>2</a:t>
            </a:fld>
            <a:endParaRPr lang="en-US" altLang="en-US"/>
          </a:p>
        </p:txBody>
      </p:sp>
      <p:pic>
        <p:nvPicPr>
          <p:cNvPr id="7172" name="Picture 8" descr="600px-Semaphore_Tango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1295400"/>
            <a:ext cx="175260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10" descr="lena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53200" y="4648200"/>
            <a:ext cx="12477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12" descr="analogue_2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67400" y="3200400"/>
            <a:ext cx="274320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Grading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43000"/>
            <a:ext cx="8458200" cy="4876800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lnSpc>
                <a:spcPct val="120000"/>
              </a:lnSpc>
            </a:pPr>
            <a:r>
              <a:rPr lang="en-US" dirty="0" smtClean="0"/>
              <a:t>Homework assignments : 50%</a:t>
            </a:r>
          </a:p>
          <a:p>
            <a:pPr lvl="1" eaLnBrk="1" hangingPunct="1">
              <a:lnSpc>
                <a:spcPct val="120000"/>
              </a:lnSpc>
            </a:pPr>
            <a:r>
              <a:rPr lang="en-US" dirty="0" smtClean="0"/>
              <a:t>Mini projects</a:t>
            </a:r>
          </a:p>
          <a:p>
            <a:pPr lvl="1" eaLnBrk="1" hangingPunct="1">
              <a:lnSpc>
                <a:spcPct val="120000"/>
              </a:lnSpc>
            </a:pPr>
            <a:r>
              <a:rPr lang="en-US" dirty="0" smtClean="0"/>
              <a:t>Will be assigned during course</a:t>
            </a:r>
          </a:p>
          <a:p>
            <a:pPr lvl="1" eaLnBrk="1" hangingPunct="1">
              <a:lnSpc>
                <a:spcPct val="120000"/>
              </a:lnSpc>
            </a:pPr>
            <a:r>
              <a:rPr lang="en-US" dirty="0" smtClean="0"/>
              <a:t>Minimum 3,  Maximum 4</a:t>
            </a:r>
          </a:p>
          <a:p>
            <a:pPr lvl="1" eaLnBrk="1" hangingPunct="1">
              <a:lnSpc>
                <a:spcPct val="120000"/>
              </a:lnSpc>
            </a:pPr>
            <a:r>
              <a:rPr lang="en-US" dirty="0" smtClean="0"/>
              <a:t>You </a:t>
            </a:r>
            <a:r>
              <a:rPr lang="en-US" i="1" dirty="0" smtClean="0"/>
              <a:t>will not catch up</a:t>
            </a:r>
            <a:r>
              <a:rPr lang="en-US" dirty="0" smtClean="0"/>
              <a:t> if you slack on any homework</a:t>
            </a:r>
          </a:p>
          <a:p>
            <a:pPr lvl="2" eaLnBrk="1" hangingPunct="1">
              <a:lnSpc>
                <a:spcPct val="120000"/>
              </a:lnSpc>
            </a:pPr>
            <a:r>
              <a:rPr lang="en-US" dirty="0" smtClean="0"/>
              <a:t>Those who didn’t slack will also do the next homework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Attendance counts..</a:t>
            </a:r>
          </a:p>
          <a:p>
            <a:pPr lvl="4" eaLnBrk="1" hangingPunct="1">
              <a:lnSpc>
                <a:spcPct val="120000"/>
              </a:lnSpc>
            </a:pPr>
            <a:endParaRPr lang="en-US" dirty="0" smtClean="0"/>
          </a:p>
          <a:p>
            <a:pPr eaLnBrk="1" hangingPunct="1">
              <a:lnSpc>
                <a:spcPct val="120000"/>
              </a:lnSpc>
            </a:pPr>
            <a:r>
              <a:rPr lang="en-US" dirty="0" smtClean="0"/>
              <a:t>Final project: 50%</a:t>
            </a:r>
          </a:p>
          <a:p>
            <a:pPr lvl="1" eaLnBrk="1" hangingPunct="1">
              <a:lnSpc>
                <a:spcPct val="120000"/>
              </a:lnSpc>
            </a:pPr>
            <a:r>
              <a:rPr lang="en-US" dirty="0" smtClean="0"/>
              <a:t>Will be assigned early in course</a:t>
            </a:r>
          </a:p>
          <a:p>
            <a:pPr lvl="1" eaLnBrk="1" hangingPunct="1">
              <a:lnSpc>
                <a:spcPct val="120000"/>
              </a:lnSpc>
            </a:pPr>
            <a:r>
              <a:rPr lang="en-US" dirty="0" smtClean="0"/>
              <a:t>Dec 5: Poster presentation for all projects, with demos (if possible) </a:t>
            </a:r>
          </a:p>
          <a:p>
            <a:pPr lvl="2" eaLnBrk="1" hangingPunct="1">
              <a:lnSpc>
                <a:spcPct val="120000"/>
              </a:lnSpc>
            </a:pPr>
            <a:r>
              <a:rPr lang="en-US" dirty="0" smtClean="0"/>
              <a:t>Partially graded by visitors to the poster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44DE5C-8B13-49AE-9875-4F8AF6B943DE}" type="slidenum">
              <a:rPr lang="en-US" altLang="en-US"/>
              <a:pPr>
                <a:defRPr/>
              </a:pPr>
              <a:t>20</a:t>
            </a:fld>
            <a:endParaRPr lang="en-US" altLang="en-US"/>
          </a:p>
        </p:txBody>
      </p:sp>
      <p:pic>
        <p:nvPicPr>
          <p:cNvPr id="9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ChangeArrowheads="1"/>
          </p:cNvSpPr>
          <p:nvPr/>
        </p:nvSpPr>
        <p:spPr bwMode="auto">
          <a:xfrm>
            <a:off x="3657600" y="2057400"/>
            <a:ext cx="4343400" cy="1295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79" name="Oval 32"/>
          <p:cNvSpPr>
            <a:spLocks noChangeArrowheads="1"/>
          </p:cNvSpPr>
          <p:nvPr/>
        </p:nvSpPr>
        <p:spPr bwMode="auto">
          <a:xfrm>
            <a:off x="4370294" y="2319338"/>
            <a:ext cx="457200" cy="457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Instructor and TA</a:t>
            </a:r>
          </a:p>
        </p:txBody>
      </p:sp>
      <p:sp>
        <p:nvSpPr>
          <p:cNvPr id="2458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6096000" cy="54102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Instructor: Prof. Bhiksha Raj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Room 6705 Hillman Building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  <a:hlinkClick r:id="rId3"/>
              </a:rPr>
              <a:t>bhiksha@cs.cmu.edu</a:t>
            </a:r>
            <a:endParaRPr lang="en-US" sz="2200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412 268 9826</a:t>
            </a:r>
          </a:p>
          <a:p>
            <a:pPr lvl="1" eaLnBrk="1" hangingPunct="1">
              <a:lnSpc>
                <a:spcPct val="80000"/>
              </a:lnSpc>
            </a:pPr>
            <a:endParaRPr lang="en-US" sz="2200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>
              <a:lnSpc>
                <a:spcPct val="80000"/>
              </a:lnSpc>
            </a:pPr>
            <a:endParaRPr lang="en-US" sz="2200" dirty="0" smtClean="0">
              <a:latin typeface="Calibri" pitchFamily="34" charset="0"/>
              <a:cs typeface="Calibri" pitchFamily="34" charset="0"/>
            </a:endParaRPr>
          </a:p>
          <a:p>
            <a:pPr lvl="4" eaLnBrk="1" hangingPunct="1">
              <a:lnSpc>
                <a:spcPct val="8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>
              <a:lnSpc>
                <a:spcPct val="80000"/>
              </a:lnSpc>
            </a:pPr>
            <a:endParaRPr lang="en-US" sz="22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Shadow instructor:</a:t>
            </a:r>
          </a:p>
          <a:p>
            <a:pPr lvl="1">
              <a:lnSpc>
                <a:spcPct val="8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Gary </a:t>
            </a:r>
            <a:r>
              <a:rPr lang="en-US" sz="2200" dirty="0" err="1" smtClean="0">
                <a:latin typeface="Calibri" pitchFamily="34" charset="0"/>
                <a:cs typeface="Calibri" pitchFamily="34" charset="0"/>
              </a:rPr>
              <a:t>Overett</a:t>
            </a:r>
            <a:endParaRPr lang="en-US" sz="2200" dirty="0" smtClean="0">
              <a:latin typeface="Calibri" pitchFamily="34" charset="0"/>
              <a:cs typeface="Calibri" pitchFamily="34" charset="0"/>
            </a:endParaRPr>
          </a:p>
          <a:p>
            <a:pPr lvl="2">
              <a:lnSpc>
                <a:spcPct val="8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TAs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: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200" dirty="0" err="1" smtClean="0">
                <a:latin typeface="Calibri" pitchFamily="34" charset="0"/>
                <a:cs typeface="Calibri" pitchFamily="34" charset="0"/>
              </a:rPr>
              <a:t>Zhiding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 Yu</a:t>
            </a:r>
            <a:endParaRPr lang="en-US" sz="2200" dirty="0" smtClean="0">
              <a:latin typeface="Calibri" pitchFamily="34" charset="0"/>
              <a:cs typeface="Calibri" pitchFamily="34" charset="0"/>
            </a:endParaRPr>
          </a:p>
          <a:p>
            <a:pPr lvl="2">
              <a:lnSpc>
                <a:spcPct val="80000"/>
              </a:lnSpc>
            </a:pPr>
            <a:r>
              <a:rPr lang="en-US" sz="1800" dirty="0" smtClean="0">
                <a:latin typeface="Calibri" pitchFamily="34" charset="0"/>
                <a:cs typeface="Calibri" pitchFamily="34" charset="0"/>
              </a:rPr>
              <a:t>yzhiding@andrew.cmu.edu</a:t>
            </a: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TBD</a:t>
            </a: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Office Hours: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Bhiksha Raj:  Wed 3:30-4.30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TA: TBD</a:t>
            </a:r>
          </a:p>
        </p:txBody>
      </p:sp>
      <p:sp>
        <p:nvSpPr>
          <p:cNvPr id="41" name="Date Placeholder 4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42" name="Footer Placeholder 4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43" name="Slide Number Placeholder 4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7032EA-1479-453B-9199-4744DEA5EAE9}" type="slidenum">
              <a:rPr lang="en-US" altLang="en-US"/>
              <a:pPr>
                <a:defRPr/>
              </a:pPr>
              <a:t>21</a:t>
            </a:fld>
            <a:endParaRPr lang="en-US" altLang="en-US"/>
          </a:p>
        </p:txBody>
      </p:sp>
      <p:sp>
        <p:nvSpPr>
          <p:cNvPr id="24582" name="Rectangle 5"/>
          <p:cNvSpPr>
            <a:spLocks noChangeArrowheads="1"/>
          </p:cNvSpPr>
          <p:nvPr/>
        </p:nvSpPr>
        <p:spPr bwMode="auto">
          <a:xfrm>
            <a:off x="3733800" y="21336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3" name="Rectangle 6"/>
          <p:cNvSpPr>
            <a:spLocks noChangeArrowheads="1"/>
          </p:cNvSpPr>
          <p:nvPr/>
        </p:nvSpPr>
        <p:spPr bwMode="auto">
          <a:xfrm>
            <a:off x="4114800" y="21336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4" name="Rectangle 7"/>
          <p:cNvSpPr>
            <a:spLocks noChangeArrowheads="1"/>
          </p:cNvSpPr>
          <p:nvPr/>
        </p:nvSpPr>
        <p:spPr bwMode="auto">
          <a:xfrm>
            <a:off x="3733800" y="24384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5" name="Rectangle 8"/>
          <p:cNvSpPr>
            <a:spLocks noChangeArrowheads="1"/>
          </p:cNvSpPr>
          <p:nvPr/>
        </p:nvSpPr>
        <p:spPr bwMode="auto">
          <a:xfrm>
            <a:off x="4114800" y="24384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6" name="Text Box 9"/>
          <p:cNvSpPr txBox="1">
            <a:spLocks noChangeArrowheads="1"/>
          </p:cNvSpPr>
          <p:nvPr/>
        </p:nvSpPr>
        <p:spPr bwMode="auto">
          <a:xfrm>
            <a:off x="7223125" y="112713"/>
            <a:ext cx="946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Hillman</a:t>
            </a:r>
          </a:p>
        </p:txBody>
      </p:sp>
      <p:sp>
        <p:nvSpPr>
          <p:cNvPr id="24587" name="Text Box 10"/>
          <p:cNvSpPr txBox="1">
            <a:spLocks noChangeArrowheads="1"/>
          </p:cNvSpPr>
          <p:nvPr/>
        </p:nvSpPr>
        <p:spPr bwMode="auto">
          <a:xfrm>
            <a:off x="6629400" y="914400"/>
            <a:ext cx="1111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Windows</a:t>
            </a:r>
          </a:p>
        </p:txBody>
      </p:sp>
      <p:sp>
        <p:nvSpPr>
          <p:cNvPr id="24588" name="Text Box 11"/>
          <p:cNvSpPr txBox="1">
            <a:spLocks noChangeArrowheads="1"/>
          </p:cNvSpPr>
          <p:nvPr/>
        </p:nvSpPr>
        <p:spPr bwMode="auto">
          <a:xfrm>
            <a:off x="6019800" y="1447800"/>
            <a:ext cx="1098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My office</a:t>
            </a:r>
          </a:p>
        </p:txBody>
      </p:sp>
      <p:sp>
        <p:nvSpPr>
          <p:cNvPr id="24589" name="Rectangle 12"/>
          <p:cNvSpPr>
            <a:spLocks noChangeArrowheads="1"/>
          </p:cNvSpPr>
          <p:nvPr/>
        </p:nvSpPr>
        <p:spPr bwMode="auto">
          <a:xfrm>
            <a:off x="3733800" y="28194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90" name="Rectangle 13"/>
          <p:cNvSpPr>
            <a:spLocks noChangeArrowheads="1"/>
          </p:cNvSpPr>
          <p:nvPr/>
        </p:nvSpPr>
        <p:spPr bwMode="auto">
          <a:xfrm>
            <a:off x="4114800" y="28194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91" name="Rectangle 14"/>
          <p:cNvSpPr>
            <a:spLocks noChangeArrowheads="1"/>
          </p:cNvSpPr>
          <p:nvPr/>
        </p:nvSpPr>
        <p:spPr bwMode="auto">
          <a:xfrm>
            <a:off x="4495800" y="21336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92" name="Rectangle 15"/>
          <p:cNvSpPr>
            <a:spLocks noChangeArrowheads="1"/>
          </p:cNvSpPr>
          <p:nvPr/>
        </p:nvSpPr>
        <p:spPr bwMode="auto">
          <a:xfrm>
            <a:off x="4876800" y="21336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93" name="Rectangle 16"/>
          <p:cNvSpPr>
            <a:spLocks noChangeArrowheads="1"/>
          </p:cNvSpPr>
          <p:nvPr/>
        </p:nvSpPr>
        <p:spPr bwMode="auto">
          <a:xfrm>
            <a:off x="4495800" y="24384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94" name="Rectangle 17"/>
          <p:cNvSpPr>
            <a:spLocks noChangeArrowheads="1"/>
          </p:cNvSpPr>
          <p:nvPr/>
        </p:nvSpPr>
        <p:spPr bwMode="auto">
          <a:xfrm>
            <a:off x="4876800" y="24384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95" name="Rectangle 18"/>
          <p:cNvSpPr>
            <a:spLocks noChangeArrowheads="1"/>
          </p:cNvSpPr>
          <p:nvPr/>
        </p:nvSpPr>
        <p:spPr bwMode="auto">
          <a:xfrm>
            <a:off x="4495800" y="28194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96" name="Rectangle 19"/>
          <p:cNvSpPr>
            <a:spLocks noChangeArrowheads="1"/>
          </p:cNvSpPr>
          <p:nvPr/>
        </p:nvSpPr>
        <p:spPr bwMode="auto">
          <a:xfrm>
            <a:off x="4876800" y="28194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97" name="Rectangle 20"/>
          <p:cNvSpPr>
            <a:spLocks noChangeArrowheads="1"/>
          </p:cNvSpPr>
          <p:nvPr/>
        </p:nvSpPr>
        <p:spPr bwMode="auto">
          <a:xfrm>
            <a:off x="5257800" y="21336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98" name="Rectangle 21"/>
          <p:cNvSpPr>
            <a:spLocks noChangeArrowheads="1"/>
          </p:cNvSpPr>
          <p:nvPr/>
        </p:nvSpPr>
        <p:spPr bwMode="auto">
          <a:xfrm>
            <a:off x="5638800" y="21336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99" name="Rectangle 22"/>
          <p:cNvSpPr>
            <a:spLocks noChangeArrowheads="1"/>
          </p:cNvSpPr>
          <p:nvPr/>
        </p:nvSpPr>
        <p:spPr bwMode="auto">
          <a:xfrm>
            <a:off x="5257800" y="24384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600" name="Rectangle 23"/>
          <p:cNvSpPr>
            <a:spLocks noChangeArrowheads="1"/>
          </p:cNvSpPr>
          <p:nvPr/>
        </p:nvSpPr>
        <p:spPr bwMode="auto">
          <a:xfrm>
            <a:off x="5638800" y="24384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601" name="Rectangle 24"/>
          <p:cNvSpPr>
            <a:spLocks noChangeArrowheads="1"/>
          </p:cNvSpPr>
          <p:nvPr/>
        </p:nvSpPr>
        <p:spPr bwMode="auto">
          <a:xfrm>
            <a:off x="5257800" y="28194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602" name="Rectangle 25"/>
          <p:cNvSpPr>
            <a:spLocks noChangeArrowheads="1"/>
          </p:cNvSpPr>
          <p:nvPr/>
        </p:nvSpPr>
        <p:spPr bwMode="auto">
          <a:xfrm>
            <a:off x="5638800" y="28194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603" name="Rectangle 26"/>
          <p:cNvSpPr>
            <a:spLocks noChangeArrowheads="1"/>
          </p:cNvSpPr>
          <p:nvPr/>
        </p:nvSpPr>
        <p:spPr bwMode="auto">
          <a:xfrm>
            <a:off x="6019800" y="21336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604" name="Rectangle 27"/>
          <p:cNvSpPr>
            <a:spLocks noChangeArrowheads="1"/>
          </p:cNvSpPr>
          <p:nvPr/>
        </p:nvSpPr>
        <p:spPr bwMode="auto">
          <a:xfrm>
            <a:off x="6400800" y="21336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605" name="Rectangle 28"/>
          <p:cNvSpPr>
            <a:spLocks noChangeArrowheads="1"/>
          </p:cNvSpPr>
          <p:nvPr/>
        </p:nvSpPr>
        <p:spPr bwMode="auto">
          <a:xfrm>
            <a:off x="6019800" y="24384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606" name="Rectangle 29"/>
          <p:cNvSpPr>
            <a:spLocks noChangeArrowheads="1"/>
          </p:cNvSpPr>
          <p:nvPr/>
        </p:nvSpPr>
        <p:spPr bwMode="auto">
          <a:xfrm>
            <a:off x="6400800" y="24384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607" name="Rectangle 30"/>
          <p:cNvSpPr>
            <a:spLocks noChangeArrowheads="1"/>
          </p:cNvSpPr>
          <p:nvPr/>
        </p:nvSpPr>
        <p:spPr bwMode="auto">
          <a:xfrm>
            <a:off x="6019800" y="28194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608" name="Rectangle 31"/>
          <p:cNvSpPr>
            <a:spLocks noChangeArrowheads="1"/>
          </p:cNvSpPr>
          <p:nvPr/>
        </p:nvSpPr>
        <p:spPr bwMode="auto">
          <a:xfrm>
            <a:off x="6400800" y="28194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609" name="Text Box 34"/>
          <p:cNvSpPr txBox="1">
            <a:spLocks noChangeArrowheads="1"/>
          </p:cNvSpPr>
          <p:nvPr/>
        </p:nvSpPr>
        <p:spPr bwMode="auto">
          <a:xfrm>
            <a:off x="7924800" y="3581400"/>
            <a:ext cx="895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Forbes</a:t>
            </a:r>
          </a:p>
        </p:txBody>
      </p:sp>
      <p:sp>
        <p:nvSpPr>
          <p:cNvPr id="24610" name="Line 35"/>
          <p:cNvSpPr>
            <a:spLocks noChangeShapeType="1"/>
          </p:cNvSpPr>
          <p:nvPr/>
        </p:nvSpPr>
        <p:spPr bwMode="auto">
          <a:xfrm>
            <a:off x="3657600" y="3505200"/>
            <a:ext cx="457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611" name="Line 36"/>
          <p:cNvSpPr>
            <a:spLocks noChangeShapeType="1"/>
          </p:cNvSpPr>
          <p:nvPr/>
        </p:nvSpPr>
        <p:spPr bwMode="auto">
          <a:xfrm>
            <a:off x="3657600" y="3962400"/>
            <a:ext cx="457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612" name="Line 37"/>
          <p:cNvSpPr>
            <a:spLocks noChangeShapeType="1"/>
          </p:cNvSpPr>
          <p:nvPr/>
        </p:nvSpPr>
        <p:spPr bwMode="auto">
          <a:xfrm flipH="1">
            <a:off x="7696200" y="304800"/>
            <a:ext cx="304800" cy="1828800"/>
          </a:xfrm>
          <a:prstGeom prst="line">
            <a:avLst/>
          </a:prstGeom>
          <a:noFill/>
          <a:ln w="9525">
            <a:solidFill>
              <a:srgbClr val="3333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4613" name="Line 38"/>
          <p:cNvSpPr>
            <a:spLocks noChangeShapeType="1"/>
          </p:cNvSpPr>
          <p:nvPr/>
        </p:nvSpPr>
        <p:spPr bwMode="auto">
          <a:xfrm flipH="1">
            <a:off x="6705600" y="1143000"/>
            <a:ext cx="6858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4614" name="Line 39"/>
          <p:cNvSpPr>
            <a:spLocks noChangeShapeType="1"/>
          </p:cNvSpPr>
          <p:nvPr/>
        </p:nvSpPr>
        <p:spPr bwMode="auto">
          <a:xfrm flipH="1">
            <a:off x="4800600" y="1752600"/>
            <a:ext cx="160020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44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Additional Administrivia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Website: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  <a:hlinkClick r:id="rId3"/>
              </a:rPr>
              <a:t>http://mlsp.cs.cmu.edu/courses/fall2014/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Lecture material will be posted on the day of each class on the website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Reading material and pointers to additional information will be on the website</a:t>
            </a:r>
          </a:p>
          <a:p>
            <a:pPr lvl="1" eaLnBrk="1" hangingPunct="1"/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Mailing list:  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mlsp-2014@andrew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Also a google group; information will be posted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A9319B-D47D-40C8-BD46-8C7D1F634246}" type="slidenum">
              <a:rPr lang="en-US" altLang="en-US"/>
              <a:pPr>
                <a:defRPr/>
              </a:pPr>
              <a:t>22</a:t>
            </a:fld>
            <a:endParaRPr lang="en-US" altLang="en-US"/>
          </a:p>
        </p:txBody>
      </p:sp>
      <p:pic>
        <p:nvPicPr>
          <p:cNvPr id="9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Additional Administrivia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If you expect to drop the course, do so now.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So that people on the waitlist can get in.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Otherwise you will drop the course too late for them to get in</a:t>
            </a:r>
          </a:p>
          <a:p>
            <a:pPr lvl="2"/>
            <a:r>
              <a:rPr lang="en-US" dirty="0" smtClean="0">
                <a:latin typeface="Calibri" pitchFamily="34" charset="0"/>
                <a:cs typeface="Calibri" pitchFamily="34" charset="0"/>
              </a:rPr>
              <a:t>Not good for you, person on waitlist, or me.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A9319B-D47D-40C8-BD46-8C7D1F634246}" type="slidenum">
              <a:rPr lang="en-US" altLang="en-US"/>
              <a:pPr>
                <a:defRPr/>
              </a:pPr>
              <a:t>23</a:t>
            </a:fld>
            <a:endParaRPr lang="en-US" altLang="en-US"/>
          </a:p>
        </p:txBody>
      </p:sp>
      <p:pic>
        <p:nvPicPr>
          <p:cNvPr id="9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640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Representing Data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Audio</a:t>
            </a:r>
          </a:p>
          <a:p>
            <a:pPr lvl="4" eaLnBrk="1" hangingPunct="1"/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Images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Video</a:t>
            </a:r>
          </a:p>
          <a:p>
            <a:pPr lvl="4" eaLnBrk="1" hangingPunct="1"/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Other types of signals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In a manner similar to one of the above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C6C7FF-07D3-4438-8FFC-0785B9985CDB}" type="slidenum">
              <a:rPr lang="en-US" altLang="en-US"/>
              <a:pPr>
                <a:defRPr/>
              </a:pPr>
              <a:t>24</a:t>
            </a:fld>
            <a:endParaRPr lang="en-US" altLang="en-US"/>
          </a:p>
        </p:txBody>
      </p:sp>
      <p:pic>
        <p:nvPicPr>
          <p:cNvPr id="9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3905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What is an audio signal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066800"/>
            <a:ext cx="7772400" cy="5029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A typical digital audio signal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It’s a sequence of points</a:t>
            </a:r>
          </a:p>
          <a:p>
            <a:pPr lvl="1" eaLnBrk="1" hangingPunct="1">
              <a:lnSpc>
                <a:spcPct val="90000"/>
              </a:lnSpc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>
              <a:lnSpc>
                <a:spcPct val="90000"/>
              </a:lnSpc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>
              <a:lnSpc>
                <a:spcPct val="90000"/>
              </a:lnSpc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>
              <a:lnSpc>
                <a:spcPct val="90000"/>
              </a:lnSpc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>
              <a:lnSpc>
                <a:spcPct val="90000"/>
              </a:lnSpc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>
              <a:lnSpc>
                <a:spcPct val="90000"/>
              </a:lnSpc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2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                 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776A4E-4A43-4DB1-A9F5-F96480426E48}" type="slidenum">
              <a:rPr lang="en-US" altLang="en-US"/>
              <a:pPr>
                <a:defRPr/>
              </a:pPr>
              <a:t>25</a:t>
            </a:fld>
            <a:endParaRPr lang="en-US" altLang="en-US"/>
          </a:p>
        </p:txBody>
      </p:sp>
      <p:sp>
        <p:nvSpPr>
          <p:cNvPr id="27652" name="AutoShape 4" descr="gif&amp;filename=image001"/>
          <p:cNvSpPr>
            <a:spLocks noChangeAspect="1" noChangeArrowheads="1"/>
          </p:cNvSpPr>
          <p:nvPr/>
        </p:nvSpPr>
        <p:spPr bwMode="auto">
          <a:xfrm>
            <a:off x="7383463" y="4095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7653" name="Picture 6" descr="sullivanzoom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6988" y="1965325"/>
            <a:ext cx="746760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7" descr="sullivanzoom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1981200"/>
            <a:ext cx="746760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8534400" cy="609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800" smtClean="0"/>
              <a:t>Where do these numbers come from?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3581400"/>
            <a:ext cx="8458200" cy="2895600"/>
          </a:xfrm>
        </p:spPr>
        <p:txBody>
          <a:bodyPr/>
          <a:lstStyle/>
          <a:p>
            <a:pPr eaLnBrk="1" hangingPunct="1"/>
            <a:r>
              <a:rPr lang="en-US" sz="2000" dirty="0" smtClean="0">
                <a:latin typeface="Calibri" pitchFamily="34" charset="0"/>
                <a:cs typeface="Calibri" pitchFamily="34" charset="0"/>
              </a:rPr>
              <a:t>Any sound is a pressure wave: alternating highs and lows of air pressure moving through the air</a:t>
            </a:r>
          </a:p>
          <a:p>
            <a:pPr eaLnBrk="1" hangingPunct="1"/>
            <a:r>
              <a:rPr lang="en-US" sz="2000" dirty="0" smtClean="0">
                <a:latin typeface="Calibri" pitchFamily="34" charset="0"/>
                <a:cs typeface="Calibri" pitchFamily="34" charset="0"/>
              </a:rPr>
              <a:t>When we speak, we produce these pressure waves</a:t>
            </a:r>
          </a:p>
          <a:p>
            <a:pPr lvl="1" eaLnBrk="1" hangingPunct="1"/>
            <a:r>
              <a:rPr lang="en-US" sz="1800" dirty="0" smtClean="0">
                <a:latin typeface="Calibri" pitchFamily="34" charset="0"/>
                <a:cs typeface="Calibri" pitchFamily="34" charset="0"/>
              </a:rPr>
              <a:t>Essentially by producing puff after puff of air</a:t>
            </a:r>
          </a:p>
          <a:p>
            <a:pPr lvl="1" eaLnBrk="1" hangingPunct="1"/>
            <a:r>
              <a:rPr lang="en-US" sz="1800" dirty="0" smtClean="0">
                <a:latin typeface="Calibri" pitchFamily="34" charset="0"/>
                <a:cs typeface="Calibri" pitchFamily="34" charset="0"/>
              </a:rPr>
              <a:t>Any sound producing mechanism actually produces pressure waves</a:t>
            </a:r>
          </a:p>
          <a:p>
            <a:pPr eaLnBrk="1" hangingPunct="1"/>
            <a:r>
              <a:rPr lang="en-US" sz="2000" dirty="0" smtClean="0">
                <a:latin typeface="Calibri" pitchFamily="34" charset="0"/>
                <a:cs typeface="Calibri" pitchFamily="34" charset="0"/>
              </a:rPr>
              <a:t>These pressure waves move the eardrum</a:t>
            </a:r>
          </a:p>
          <a:p>
            <a:pPr lvl="1" eaLnBrk="1" hangingPunct="1"/>
            <a:r>
              <a:rPr lang="en-US" sz="1800" dirty="0" smtClean="0">
                <a:latin typeface="Calibri" pitchFamily="34" charset="0"/>
                <a:cs typeface="Calibri" pitchFamily="34" charset="0"/>
              </a:rPr>
              <a:t>Highs push it in, lows suck it out</a:t>
            </a:r>
          </a:p>
          <a:p>
            <a:pPr lvl="1" eaLnBrk="1" hangingPunct="1"/>
            <a:r>
              <a:rPr lang="en-US" sz="1800" dirty="0" smtClean="0">
                <a:latin typeface="Calibri" pitchFamily="34" charset="0"/>
                <a:cs typeface="Calibri" pitchFamily="34" charset="0"/>
              </a:rPr>
              <a:t>We sense these motions of our eardrum as “sound”</a:t>
            </a:r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3BB0AC-1390-4D53-8918-1C596FCC28E7}" type="slidenum">
              <a:rPr lang="en-US" altLang="en-US"/>
              <a:pPr>
                <a:defRPr/>
              </a:pPr>
              <a:t>26</a:t>
            </a:fld>
            <a:endParaRPr lang="en-US" altLang="en-US"/>
          </a:p>
        </p:txBody>
      </p:sp>
      <p:grpSp>
        <p:nvGrpSpPr>
          <p:cNvPr id="28676" name="Group 4"/>
          <p:cNvGrpSpPr>
            <a:grpSpLocks/>
          </p:cNvGrpSpPr>
          <p:nvPr/>
        </p:nvGrpSpPr>
        <p:grpSpPr bwMode="auto">
          <a:xfrm>
            <a:off x="2743200" y="1524000"/>
            <a:ext cx="1143000" cy="1752600"/>
            <a:chOff x="1728" y="960"/>
            <a:chExt cx="720" cy="1104"/>
          </a:xfrm>
        </p:grpSpPr>
        <p:sp>
          <p:nvSpPr>
            <p:cNvPr id="28692" name="Oval 5"/>
            <p:cNvSpPr>
              <a:spLocks noChangeArrowheads="1"/>
            </p:cNvSpPr>
            <p:nvPr/>
          </p:nvSpPr>
          <p:spPr bwMode="auto">
            <a:xfrm>
              <a:off x="1968" y="1368"/>
              <a:ext cx="288" cy="28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3" name="Oval 6"/>
            <p:cNvSpPr>
              <a:spLocks noChangeArrowheads="1"/>
            </p:cNvSpPr>
            <p:nvPr/>
          </p:nvSpPr>
          <p:spPr bwMode="auto">
            <a:xfrm>
              <a:off x="1920" y="1320"/>
              <a:ext cx="384" cy="38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4" name="Oval 7"/>
            <p:cNvSpPr>
              <a:spLocks noChangeArrowheads="1"/>
            </p:cNvSpPr>
            <p:nvPr/>
          </p:nvSpPr>
          <p:spPr bwMode="auto">
            <a:xfrm>
              <a:off x="1872" y="1272"/>
              <a:ext cx="480" cy="48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5" name="Oval 8"/>
            <p:cNvSpPr>
              <a:spLocks noChangeArrowheads="1"/>
            </p:cNvSpPr>
            <p:nvPr/>
          </p:nvSpPr>
          <p:spPr bwMode="auto">
            <a:xfrm>
              <a:off x="1824" y="1224"/>
              <a:ext cx="576" cy="57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6" name="Oval 9"/>
            <p:cNvSpPr>
              <a:spLocks noChangeArrowheads="1"/>
            </p:cNvSpPr>
            <p:nvPr/>
          </p:nvSpPr>
          <p:spPr bwMode="auto">
            <a:xfrm>
              <a:off x="1776" y="1176"/>
              <a:ext cx="672" cy="67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7" name="Rectangle 10"/>
            <p:cNvSpPr>
              <a:spLocks noChangeArrowheads="1"/>
            </p:cNvSpPr>
            <p:nvPr/>
          </p:nvSpPr>
          <p:spPr bwMode="auto">
            <a:xfrm>
              <a:off x="1728" y="960"/>
              <a:ext cx="480" cy="110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28677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990600"/>
            <a:ext cx="1754188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29400" y="1066800"/>
            <a:ext cx="44926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84938" y="1066800"/>
            <a:ext cx="449262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24600" y="1066800"/>
            <a:ext cx="44926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2200" y="1066800"/>
            <a:ext cx="44926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2" name="Picture 16" descr="j028128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62800" y="1447800"/>
            <a:ext cx="906463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3" name="Text Box 17"/>
          <p:cNvSpPr txBox="1">
            <a:spLocks noChangeArrowheads="1"/>
          </p:cNvSpPr>
          <p:nvPr/>
        </p:nvSpPr>
        <p:spPr bwMode="auto">
          <a:xfrm>
            <a:off x="4708525" y="1050925"/>
            <a:ext cx="15382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/>
              <a:t>Pressure highs</a:t>
            </a:r>
          </a:p>
        </p:txBody>
      </p:sp>
      <p:sp>
        <p:nvSpPr>
          <p:cNvPr id="28684" name="Line 18"/>
          <p:cNvSpPr>
            <a:spLocks noChangeShapeType="1"/>
          </p:cNvSpPr>
          <p:nvPr/>
        </p:nvSpPr>
        <p:spPr bwMode="auto">
          <a:xfrm>
            <a:off x="6172200" y="1295400"/>
            <a:ext cx="762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8685" name="Line 19"/>
          <p:cNvSpPr>
            <a:spLocks noChangeShapeType="1"/>
          </p:cNvSpPr>
          <p:nvPr/>
        </p:nvSpPr>
        <p:spPr bwMode="auto">
          <a:xfrm>
            <a:off x="5715000" y="1371600"/>
            <a:ext cx="12192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8686" name="Line 20"/>
          <p:cNvSpPr>
            <a:spLocks noChangeShapeType="1"/>
          </p:cNvSpPr>
          <p:nvPr/>
        </p:nvSpPr>
        <p:spPr bwMode="auto">
          <a:xfrm>
            <a:off x="5943600" y="1371600"/>
            <a:ext cx="7620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8687" name="Line 21"/>
          <p:cNvSpPr>
            <a:spLocks noChangeShapeType="1"/>
          </p:cNvSpPr>
          <p:nvPr/>
        </p:nvSpPr>
        <p:spPr bwMode="auto">
          <a:xfrm>
            <a:off x="5334000" y="1371600"/>
            <a:ext cx="12954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8688" name="Text Box 22"/>
          <p:cNvSpPr txBox="1">
            <a:spLocks noChangeArrowheads="1"/>
          </p:cNvSpPr>
          <p:nvPr/>
        </p:nvSpPr>
        <p:spPr bwMode="auto">
          <a:xfrm>
            <a:off x="4419600" y="2286000"/>
            <a:ext cx="194627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/>
              <a:t>Spaces between</a:t>
            </a:r>
            <a:br>
              <a:rPr lang="en-US" sz="1600"/>
            </a:br>
            <a:r>
              <a:rPr lang="en-US" sz="1600"/>
              <a:t>arcs show pressure</a:t>
            </a:r>
          </a:p>
          <a:p>
            <a:pPr eaLnBrk="0" hangingPunct="0"/>
            <a:r>
              <a:rPr lang="en-US" sz="1600"/>
              <a:t>lows</a:t>
            </a:r>
          </a:p>
        </p:txBody>
      </p:sp>
      <p:pic>
        <p:nvPicPr>
          <p:cNvPr id="28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SOUND PERCEPTION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02D7B4-2398-444E-8E0D-ADA0149C9A59}" type="slidenum">
              <a:rPr lang="en-US" altLang="en-US"/>
              <a:pPr>
                <a:defRPr/>
              </a:pPr>
              <a:t>27</a:t>
            </a:fld>
            <a:endParaRPr lang="en-US" altLang="en-US"/>
          </a:p>
        </p:txBody>
      </p:sp>
      <p:pic>
        <p:nvPicPr>
          <p:cNvPr id="29699" name="Picture 7" descr="http://www.skidmore.edu/~hfoley/images/AuditorySyste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447800"/>
            <a:ext cx="7620000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10" descr="http://www.kameraarkasi.org/ses/terminoloji/kulak/cochlea_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5346700"/>
            <a:ext cx="94297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28600"/>
            <a:ext cx="8229600" cy="457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800" smtClean="0"/>
              <a:t>Storing pressure waves on a computer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914400"/>
            <a:ext cx="8305800" cy="28194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1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The pressure wave moves a diaphragm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On the microphone</a:t>
            </a:r>
          </a:p>
          <a:p>
            <a:pPr eaLnBrk="1" hangingPunct="1">
              <a:lnSpc>
                <a:spcPct val="11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The motion of the diaphragm is converted to continuous variations of an electrical signal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Many ways to do this</a:t>
            </a:r>
          </a:p>
          <a:p>
            <a:pPr eaLnBrk="1" hangingPunct="1">
              <a:lnSpc>
                <a:spcPct val="11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A “sampler” samples the continuous signal at regular intervals of time and stores the numbers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D4764D-EE53-40BD-BB9B-87A98417F33A}" type="slidenum">
              <a:rPr lang="en-US" altLang="en-US"/>
              <a:pPr>
                <a:defRPr/>
              </a:pPr>
              <a:t>28</a:t>
            </a:fld>
            <a:endParaRPr lang="en-US" altLang="en-US"/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4572000"/>
            <a:ext cx="7429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4600" y="4038600"/>
            <a:ext cx="44926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70138" y="4038600"/>
            <a:ext cx="449262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09800" y="4038600"/>
            <a:ext cx="44926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57400" y="4038600"/>
            <a:ext cx="44926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9" name="Oval 9"/>
          <p:cNvSpPr>
            <a:spLocks noChangeArrowheads="1"/>
          </p:cNvSpPr>
          <p:nvPr/>
        </p:nvSpPr>
        <p:spPr bwMode="auto">
          <a:xfrm>
            <a:off x="3657600" y="3886200"/>
            <a:ext cx="304800" cy="2286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30" name="Freeform 10"/>
          <p:cNvSpPr>
            <a:spLocks/>
          </p:cNvSpPr>
          <p:nvPr/>
        </p:nvSpPr>
        <p:spPr bwMode="auto">
          <a:xfrm>
            <a:off x="4419600" y="4064000"/>
            <a:ext cx="1905000" cy="1485900"/>
          </a:xfrm>
          <a:custGeom>
            <a:avLst/>
            <a:gdLst>
              <a:gd name="T0" fmla="*/ 0 w 1200"/>
              <a:gd name="T1" fmla="*/ 2147483647 h 936"/>
              <a:gd name="T2" fmla="*/ 2147483647 w 1200"/>
              <a:gd name="T3" fmla="*/ 2147483647 h 936"/>
              <a:gd name="T4" fmla="*/ 2147483647 w 1200"/>
              <a:gd name="T5" fmla="*/ 2147483647 h 936"/>
              <a:gd name="T6" fmla="*/ 2147483647 w 1200"/>
              <a:gd name="T7" fmla="*/ 2147483647 h 936"/>
              <a:gd name="T8" fmla="*/ 2147483647 w 1200"/>
              <a:gd name="T9" fmla="*/ 2147483647 h 936"/>
              <a:gd name="T10" fmla="*/ 2147483647 w 1200"/>
              <a:gd name="T11" fmla="*/ 2147483647 h 936"/>
              <a:gd name="T12" fmla="*/ 2147483647 w 1200"/>
              <a:gd name="T13" fmla="*/ 2147483647 h 936"/>
              <a:gd name="T14" fmla="*/ 2147483647 w 1200"/>
              <a:gd name="T15" fmla="*/ 2147483647 h 936"/>
              <a:gd name="T16" fmla="*/ 2147483647 w 1200"/>
              <a:gd name="T17" fmla="*/ 2147483647 h 936"/>
              <a:gd name="T18" fmla="*/ 2147483647 w 1200"/>
              <a:gd name="T19" fmla="*/ 2147483647 h 936"/>
              <a:gd name="T20" fmla="*/ 2147483647 w 1200"/>
              <a:gd name="T21" fmla="*/ 2147483647 h 936"/>
              <a:gd name="T22" fmla="*/ 2147483647 w 1200"/>
              <a:gd name="T23" fmla="*/ 2147483647 h 9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200"/>
              <a:gd name="T37" fmla="*/ 0 h 936"/>
              <a:gd name="T38" fmla="*/ 1200 w 1200"/>
              <a:gd name="T39" fmla="*/ 936 h 9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200" h="936">
                <a:moveTo>
                  <a:pt x="0" y="896"/>
                </a:moveTo>
                <a:cubicBezTo>
                  <a:pt x="52" y="872"/>
                  <a:pt x="104" y="848"/>
                  <a:pt x="144" y="800"/>
                </a:cubicBezTo>
                <a:cubicBezTo>
                  <a:pt x="184" y="752"/>
                  <a:pt x="216" y="672"/>
                  <a:pt x="240" y="608"/>
                </a:cubicBezTo>
                <a:cubicBezTo>
                  <a:pt x="264" y="544"/>
                  <a:pt x="256" y="464"/>
                  <a:pt x="288" y="416"/>
                </a:cubicBezTo>
                <a:cubicBezTo>
                  <a:pt x="320" y="368"/>
                  <a:pt x="392" y="384"/>
                  <a:pt x="432" y="320"/>
                </a:cubicBezTo>
                <a:cubicBezTo>
                  <a:pt x="472" y="256"/>
                  <a:pt x="496" y="0"/>
                  <a:pt x="528" y="32"/>
                </a:cubicBezTo>
                <a:cubicBezTo>
                  <a:pt x="560" y="64"/>
                  <a:pt x="600" y="432"/>
                  <a:pt x="624" y="512"/>
                </a:cubicBezTo>
                <a:cubicBezTo>
                  <a:pt x="648" y="592"/>
                  <a:pt x="640" y="448"/>
                  <a:pt x="672" y="512"/>
                </a:cubicBezTo>
                <a:cubicBezTo>
                  <a:pt x="704" y="576"/>
                  <a:pt x="784" y="856"/>
                  <a:pt x="816" y="896"/>
                </a:cubicBezTo>
                <a:cubicBezTo>
                  <a:pt x="848" y="936"/>
                  <a:pt x="824" y="776"/>
                  <a:pt x="864" y="752"/>
                </a:cubicBezTo>
                <a:cubicBezTo>
                  <a:pt x="904" y="728"/>
                  <a:pt x="1000" y="808"/>
                  <a:pt x="1056" y="752"/>
                </a:cubicBezTo>
                <a:cubicBezTo>
                  <a:pt x="1112" y="696"/>
                  <a:pt x="1156" y="556"/>
                  <a:pt x="1200" y="416"/>
                </a:cubicBez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0731" name="AutoShape 12"/>
          <p:cNvSpPr>
            <a:spLocks noChangeArrowheads="1"/>
          </p:cNvSpPr>
          <p:nvPr/>
        </p:nvSpPr>
        <p:spPr bwMode="auto">
          <a:xfrm>
            <a:off x="4114800" y="4876800"/>
            <a:ext cx="457200" cy="1524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30732" name="Picture 13" descr="sullivanzoom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15200" y="4495800"/>
            <a:ext cx="16764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3" name="AutoShape 14"/>
          <p:cNvSpPr>
            <a:spLocks noChangeArrowheads="1"/>
          </p:cNvSpPr>
          <p:nvPr/>
        </p:nvSpPr>
        <p:spPr bwMode="auto">
          <a:xfrm>
            <a:off x="6781800" y="5029200"/>
            <a:ext cx="457200" cy="1524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9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28600"/>
            <a:ext cx="8229600" cy="457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800" smtClean="0"/>
              <a:t>Are these numbers sound?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143000"/>
            <a:ext cx="7772400" cy="2895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How do we even know that the numbers we store on the computer have anything to do with the recorded sound really?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Recreate the sense of sound</a:t>
            </a:r>
          </a:p>
          <a:p>
            <a:pPr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The numbers are used to control the levels of an electrical signal</a:t>
            </a:r>
          </a:p>
          <a:p>
            <a:pPr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The electrical signal moves a diaphragm back and forth to produce a pressure wave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That we sense as sound</a:t>
            </a:r>
          </a:p>
        </p:txBody>
      </p:sp>
      <p:sp>
        <p:nvSpPr>
          <p:cNvPr id="48" name="Date Placeholder 4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49" name="Footer Placeholder 4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50" name="Slide Number Placeholder 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18D857-4BA4-458D-B608-31DCE5E120E8}" type="slidenum">
              <a:rPr lang="en-US" altLang="en-US"/>
              <a:pPr>
                <a:defRPr/>
              </a:pPr>
              <a:t>29</a:t>
            </a:fld>
            <a:endParaRPr lang="en-US" altLang="en-US"/>
          </a:p>
        </p:txBody>
      </p:sp>
      <p:sp>
        <p:nvSpPr>
          <p:cNvPr id="31748" name="Line 5"/>
          <p:cNvSpPr>
            <a:spLocks noChangeShapeType="1"/>
          </p:cNvSpPr>
          <p:nvPr/>
        </p:nvSpPr>
        <p:spPr bwMode="auto">
          <a:xfrm>
            <a:off x="3200400" y="5486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1749" name="Line 6"/>
          <p:cNvSpPr>
            <a:spLocks noChangeShapeType="1"/>
          </p:cNvSpPr>
          <p:nvPr/>
        </p:nvSpPr>
        <p:spPr bwMode="auto">
          <a:xfrm>
            <a:off x="3352800" y="54102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1750" name="Line 7"/>
          <p:cNvSpPr>
            <a:spLocks noChangeShapeType="1"/>
          </p:cNvSpPr>
          <p:nvPr/>
        </p:nvSpPr>
        <p:spPr bwMode="auto">
          <a:xfrm>
            <a:off x="3505200" y="51816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1751" name="Line 8"/>
          <p:cNvSpPr>
            <a:spLocks noChangeShapeType="1"/>
          </p:cNvSpPr>
          <p:nvPr/>
        </p:nvSpPr>
        <p:spPr bwMode="auto">
          <a:xfrm>
            <a:off x="3657600" y="4724400"/>
            <a:ext cx="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1752" name="Line 9"/>
          <p:cNvSpPr>
            <a:spLocks noChangeShapeType="1"/>
          </p:cNvSpPr>
          <p:nvPr/>
        </p:nvSpPr>
        <p:spPr bwMode="auto">
          <a:xfrm>
            <a:off x="3810000" y="46482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1753" name="Line 10"/>
          <p:cNvSpPr>
            <a:spLocks noChangeShapeType="1"/>
          </p:cNvSpPr>
          <p:nvPr/>
        </p:nvSpPr>
        <p:spPr bwMode="auto">
          <a:xfrm>
            <a:off x="3962400" y="4343400"/>
            <a:ext cx="0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1754" name="Line 11"/>
          <p:cNvSpPr>
            <a:spLocks noChangeShapeType="1"/>
          </p:cNvSpPr>
          <p:nvPr/>
        </p:nvSpPr>
        <p:spPr bwMode="auto">
          <a:xfrm>
            <a:off x="4114800" y="44958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1755" name="Line 12"/>
          <p:cNvSpPr>
            <a:spLocks noChangeShapeType="1"/>
          </p:cNvSpPr>
          <p:nvPr/>
        </p:nvSpPr>
        <p:spPr bwMode="auto">
          <a:xfrm>
            <a:off x="4267200" y="487680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1756" name="Line 13"/>
          <p:cNvSpPr>
            <a:spLocks noChangeShapeType="1"/>
          </p:cNvSpPr>
          <p:nvPr/>
        </p:nvSpPr>
        <p:spPr bwMode="auto">
          <a:xfrm>
            <a:off x="4419600" y="5334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1757" name="Line 14"/>
          <p:cNvSpPr>
            <a:spLocks noChangeShapeType="1"/>
          </p:cNvSpPr>
          <p:nvPr/>
        </p:nvSpPr>
        <p:spPr bwMode="auto">
          <a:xfrm>
            <a:off x="4572000" y="52578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1758" name="Line 15"/>
          <p:cNvSpPr>
            <a:spLocks noChangeShapeType="1"/>
          </p:cNvSpPr>
          <p:nvPr/>
        </p:nvSpPr>
        <p:spPr bwMode="auto">
          <a:xfrm>
            <a:off x="4724400" y="52578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1759" name="Line 16"/>
          <p:cNvSpPr>
            <a:spLocks noChangeShapeType="1"/>
          </p:cNvSpPr>
          <p:nvPr/>
        </p:nvSpPr>
        <p:spPr bwMode="auto">
          <a:xfrm>
            <a:off x="4876800" y="52578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1760" name="Line 17"/>
          <p:cNvSpPr>
            <a:spLocks noChangeShapeType="1"/>
          </p:cNvSpPr>
          <p:nvPr/>
        </p:nvSpPr>
        <p:spPr bwMode="auto">
          <a:xfrm>
            <a:off x="5029200" y="4953000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1761" name="Text Box 18"/>
          <p:cNvSpPr txBox="1">
            <a:spLocks noChangeArrowheads="1"/>
          </p:cNvSpPr>
          <p:nvPr/>
        </p:nvSpPr>
        <p:spPr bwMode="auto">
          <a:xfrm>
            <a:off x="32004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62" name="Text Box 19"/>
          <p:cNvSpPr txBox="1">
            <a:spLocks noChangeArrowheads="1"/>
          </p:cNvSpPr>
          <p:nvPr/>
        </p:nvSpPr>
        <p:spPr bwMode="auto">
          <a:xfrm>
            <a:off x="33528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63" name="Text Box 20"/>
          <p:cNvSpPr txBox="1">
            <a:spLocks noChangeArrowheads="1"/>
          </p:cNvSpPr>
          <p:nvPr/>
        </p:nvSpPr>
        <p:spPr bwMode="auto">
          <a:xfrm>
            <a:off x="35052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64" name="Text Box 21"/>
          <p:cNvSpPr txBox="1">
            <a:spLocks noChangeArrowheads="1"/>
          </p:cNvSpPr>
          <p:nvPr/>
        </p:nvSpPr>
        <p:spPr bwMode="auto">
          <a:xfrm>
            <a:off x="36576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65" name="Text Box 22"/>
          <p:cNvSpPr txBox="1">
            <a:spLocks noChangeArrowheads="1"/>
          </p:cNvSpPr>
          <p:nvPr/>
        </p:nvSpPr>
        <p:spPr bwMode="auto">
          <a:xfrm>
            <a:off x="38100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66" name="Text Box 23"/>
          <p:cNvSpPr txBox="1">
            <a:spLocks noChangeArrowheads="1"/>
          </p:cNvSpPr>
          <p:nvPr/>
        </p:nvSpPr>
        <p:spPr bwMode="auto">
          <a:xfrm>
            <a:off x="39624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67" name="Text Box 24"/>
          <p:cNvSpPr txBox="1">
            <a:spLocks noChangeArrowheads="1"/>
          </p:cNvSpPr>
          <p:nvPr/>
        </p:nvSpPr>
        <p:spPr bwMode="auto">
          <a:xfrm>
            <a:off x="41148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68" name="Text Box 25"/>
          <p:cNvSpPr txBox="1">
            <a:spLocks noChangeArrowheads="1"/>
          </p:cNvSpPr>
          <p:nvPr/>
        </p:nvSpPr>
        <p:spPr bwMode="auto">
          <a:xfrm>
            <a:off x="42672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69" name="Text Box 26"/>
          <p:cNvSpPr txBox="1">
            <a:spLocks noChangeArrowheads="1"/>
          </p:cNvSpPr>
          <p:nvPr/>
        </p:nvSpPr>
        <p:spPr bwMode="auto">
          <a:xfrm>
            <a:off x="44196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70" name="Text Box 27"/>
          <p:cNvSpPr txBox="1">
            <a:spLocks noChangeArrowheads="1"/>
          </p:cNvSpPr>
          <p:nvPr/>
        </p:nvSpPr>
        <p:spPr bwMode="auto">
          <a:xfrm>
            <a:off x="4573588" y="5867400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71" name="Text Box 28"/>
          <p:cNvSpPr txBox="1">
            <a:spLocks noChangeArrowheads="1"/>
          </p:cNvSpPr>
          <p:nvPr/>
        </p:nvSpPr>
        <p:spPr bwMode="auto">
          <a:xfrm>
            <a:off x="4725988" y="5867400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72" name="Text Box 29"/>
          <p:cNvSpPr txBox="1">
            <a:spLocks noChangeArrowheads="1"/>
          </p:cNvSpPr>
          <p:nvPr/>
        </p:nvSpPr>
        <p:spPr bwMode="auto">
          <a:xfrm>
            <a:off x="4878388" y="5867400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73" name="Text Box 30"/>
          <p:cNvSpPr txBox="1">
            <a:spLocks noChangeArrowheads="1"/>
          </p:cNvSpPr>
          <p:nvPr/>
        </p:nvSpPr>
        <p:spPr bwMode="auto">
          <a:xfrm>
            <a:off x="3200400" y="523875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74" name="Text Box 31"/>
          <p:cNvSpPr txBox="1">
            <a:spLocks noChangeArrowheads="1"/>
          </p:cNvSpPr>
          <p:nvPr/>
        </p:nvSpPr>
        <p:spPr bwMode="auto">
          <a:xfrm>
            <a:off x="3352800" y="50292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75" name="Text Box 32"/>
          <p:cNvSpPr txBox="1">
            <a:spLocks noChangeArrowheads="1"/>
          </p:cNvSpPr>
          <p:nvPr/>
        </p:nvSpPr>
        <p:spPr bwMode="auto">
          <a:xfrm>
            <a:off x="3505200" y="45720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76" name="Text Box 33"/>
          <p:cNvSpPr txBox="1">
            <a:spLocks noChangeArrowheads="1"/>
          </p:cNvSpPr>
          <p:nvPr/>
        </p:nvSpPr>
        <p:spPr bwMode="auto">
          <a:xfrm>
            <a:off x="3657600" y="4467225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77" name="Text Box 34"/>
          <p:cNvSpPr txBox="1">
            <a:spLocks noChangeArrowheads="1"/>
          </p:cNvSpPr>
          <p:nvPr/>
        </p:nvSpPr>
        <p:spPr bwMode="auto">
          <a:xfrm>
            <a:off x="3810000" y="417195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78" name="Text Box 35"/>
          <p:cNvSpPr txBox="1">
            <a:spLocks noChangeArrowheads="1"/>
          </p:cNvSpPr>
          <p:nvPr/>
        </p:nvSpPr>
        <p:spPr bwMode="auto">
          <a:xfrm>
            <a:off x="3962400" y="432435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79" name="Text Box 36"/>
          <p:cNvSpPr txBox="1">
            <a:spLocks noChangeArrowheads="1"/>
          </p:cNvSpPr>
          <p:nvPr/>
        </p:nvSpPr>
        <p:spPr bwMode="auto">
          <a:xfrm>
            <a:off x="4878388" y="4762500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80" name="Text Box 37"/>
          <p:cNvSpPr txBox="1">
            <a:spLocks noChangeArrowheads="1"/>
          </p:cNvSpPr>
          <p:nvPr/>
        </p:nvSpPr>
        <p:spPr bwMode="auto">
          <a:xfrm>
            <a:off x="4114800" y="4724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81" name="Text Box 38"/>
          <p:cNvSpPr txBox="1">
            <a:spLocks noChangeArrowheads="1"/>
          </p:cNvSpPr>
          <p:nvPr/>
        </p:nvSpPr>
        <p:spPr bwMode="auto">
          <a:xfrm>
            <a:off x="4267200" y="5153025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82" name="Text Box 39"/>
          <p:cNvSpPr txBox="1">
            <a:spLocks noChangeArrowheads="1"/>
          </p:cNvSpPr>
          <p:nvPr/>
        </p:nvSpPr>
        <p:spPr bwMode="auto">
          <a:xfrm>
            <a:off x="4419600" y="508635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83" name="Text Box 40"/>
          <p:cNvSpPr txBox="1">
            <a:spLocks noChangeArrowheads="1"/>
          </p:cNvSpPr>
          <p:nvPr/>
        </p:nvSpPr>
        <p:spPr bwMode="auto">
          <a:xfrm>
            <a:off x="4573588" y="5105400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84" name="Text Box 41"/>
          <p:cNvSpPr txBox="1">
            <a:spLocks noChangeArrowheads="1"/>
          </p:cNvSpPr>
          <p:nvPr/>
        </p:nvSpPr>
        <p:spPr bwMode="auto">
          <a:xfrm>
            <a:off x="4725988" y="5086350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pic>
        <p:nvPicPr>
          <p:cNvPr id="31785" name="Picture 42" descr="sullivanzoom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4876800"/>
            <a:ext cx="13716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86" name="AutoShape 43"/>
          <p:cNvSpPr>
            <a:spLocks noChangeArrowheads="1"/>
          </p:cNvSpPr>
          <p:nvPr/>
        </p:nvSpPr>
        <p:spPr bwMode="auto">
          <a:xfrm>
            <a:off x="2514600" y="5410200"/>
            <a:ext cx="457200" cy="1524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87" name="Text Box 44"/>
          <p:cNvSpPr txBox="1">
            <a:spLocks noChangeArrowheads="1"/>
          </p:cNvSpPr>
          <p:nvPr/>
        </p:nvSpPr>
        <p:spPr bwMode="auto">
          <a:xfrm>
            <a:off x="30480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88" name="Text Box 45"/>
          <p:cNvSpPr txBox="1">
            <a:spLocks noChangeArrowheads="1"/>
          </p:cNvSpPr>
          <p:nvPr/>
        </p:nvSpPr>
        <p:spPr bwMode="auto">
          <a:xfrm>
            <a:off x="3048000" y="53340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89" name="Rectangle 51"/>
          <p:cNvSpPr>
            <a:spLocks noChangeArrowheads="1"/>
          </p:cNvSpPr>
          <p:nvPr/>
        </p:nvSpPr>
        <p:spPr bwMode="auto">
          <a:xfrm>
            <a:off x="228600" y="2819400"/>
            <a:ext cx="8382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51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Signal Examples: Audio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505200"/>
            <a:ext cx="8229600" cy="2438400"/>
          </a:xfrm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A sequence of numbers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[n</a:t>
            </a:r>
            <a:r>
              <a:rPr lang="en-US" baseline="-25000" dirty="0" smtClean="0">
                <a:latin typeface="Calibri" pitchFamily="34" charset="0"/>
                <a:cs typeface="Calibri" pitchFamily="34" charset="0"/>
              </a:rPr>
              <a:t>1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n</a:t>
            </a:r>
            <a:r>
              <a:rPr lang="en-US" baseline="-25000" dirty="0" smtClean="0">
                <a:latin typeface="Calibri" pitchFamily="34" charset="0"/>
                <a:cs typeface="Calibri" pitchFamily="34" charset="0"/>
              </a:rPr>
              <a:t>2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n</a:t>
            </a:r>
            <a:r>
              <a:rPr lang="en-US" baseline="-25000" dirty="0" smtClean="0">
                <a:latin typeface="Calibri" pitchFamily="34" charset="0"/>
                <a:cs typeface="Calibri" pitchFamily="34" charset="0"/>
              </a:rPr>
              <a:t>3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n</a:t>
            </a:r>
            <a:r>
              <a:rPr lang="en-US" baseline="-25000" dirty="0" smtClean="0">
                <a:latin typeface="Calibri" pitchFamily="34" charset="0"/>
                <a:cs typeface="Calibri" pitchFamily="34" charset="0"/>
              </a:rPr>
              <a:t>4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…]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The order in which the numbers occur is important</a:t>
            </a:r>
          </a:p>
          <a:p>
            <a:pPr lvl="2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Ordered</a:t>
            </a:r>
          </a:p>
          <a:p>
            <a:pPr lvl="2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In this case, a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time series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Represent a perceivable sound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A5CCA9-FBFE-4D70-9699-ACC4984ACDB5}" type="slidenum">
              <a:rPr lang="en-US" altLang="en-US"/>
              <a:pPr>
                <a:defRPr/>
              </a:pPr>
              <a:t>3</a:t>
            </a:fld>
            <a:endParaRPr lang="en-US" altLang="en-US"/>
          </a:p>
        </p:txBody>
      </p:sp>
      <p:pic>
        <p:nvPicPr>
          <p:cNvPr id="8196" name="Picture 4" descr="sulliva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00200"/>
            <a:ext cx="457200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6" descr="sullivanzoom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1676400"/>
            <a:ext cx="4495800" cy="143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1524000" y="1676400"/>
            <a:ext cx="76200" cy="1219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Rectangle 8"/>
          <p:cNvSpPr>
            <a:spLocks noChangeArrowheads="1"/>
          </p:cNvSpPr>
          <p:nvPr/>
        </p:nvSpPr>
        <p:spPr bwMode="auto">
          <a:xfrm>
            <a:off x="5245100" y="1774825"/>
            <a:ext cx="3482975" cy="11795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00" name="Freeform 9"/>
          <p:cNvSpPr>
            <a:spLocks/>
          </p:cNvSpPr>
          <p:nvPr/>
        </p:nvSpPr>
        <p:spPr bwMode="auto">
          <a:xfrm>
            <a:off x="1600200" y="965200"/>
            <a:ext cx="5791200" cy="787400"/>
          </a:xfrm>
          <a:custGeom>
            <a:avLst/>
            <a:gdLst>
              <a:gd name="T0" fmla="*/ 0 w 3648"/>
              <a:gd name="T1" fmla="*/ 2147483647 h 496"/>
              <a:gd name="T2" fmla="*/ 2147483647 w 3648"/>
              <a:gd name="T3" fmla="*/ 2147483647 h 496"/>
              <a:gd name="T4" fmla="*/ 2147483647 w 3648"/>
              <a:gd name="T5" fmla="*/ 2147483647 h 496"/>
              <a:gd name="T6" fmla="*/ 0 60000 65536"/>
              <a:gd name="T7" fmla="*/ 0 60000 65536"/>
              <a:gd name="T8" fmla="*/ 0 60000 65536"/>
              <a:gd name="T9" fmla="*/ 0 w 3648"/>
              <a:gd name="T10" fmla="*/ 0 h 496"/>
              <a:gd name="T11" fmla="*/ 3648 w 3648"/>
              <a:gd name="T12" fmla="*/ 496 h 4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48" h="496">
                <a:moveTo>
                  <a:pt x="0" y="400"/>
                </a:moveTo>
                <a:cubicBezTo>
                  <a:pt x="656" y="200"/>
                  <a:pt x="1312" y="0"/>
                  <a:pt x="1920" y="16"/>
                </a:cubicBezTo>
                <a:cubicBezTo>
                  <a:pt x="2528" y="32"/>
                  <a:pt x="3360" y="416"/>
                  <a:pt x="3648" y="496"/>
                </a:cubicBezTo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14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28600"/>
            <a:ext cx="8229600" cy="457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800" smtClean="0"/>
              <a:t>Are these numbers sound?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143000"/>
            <a:ext cx="7772400" cy="2895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How do we even know that the numbers we store on the computer have anything to do with the recorded sound really?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Recreate the sense of sound</a:t>
            </a:r>
          </a:p>
          <a:p>
            <a:pPr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The numbers are used to control the levels of an electrical signal</a:t>
            </a:r>
          </a:p>
          <a:p>
            <a:pPr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The electrical signal moves a diaphragm back and forth to produce a pressure wave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That we sense as sound</a:t>
            </a:r>
          </a:p>
        </p:txBody>
      </p:sp>
      <p:sp>
        <p:nvSpPr>
          <p:cNvPr id="53" name="Date Placeholder 5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54" name="Footer Placeholder 5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55" name="Slide Number Placeholder 5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15A848-7450-4A40-A265-01F76293381F}" type="slidenum">
              <a:rPr lang="en-US" altLang="en-US"/>
              <a:pPr>
                <a:defRPr/>
              </a:pPr>
              <a:t>30</a:t>
            </a:fld>
            <a:endParaRPr lang="en-US" altLang="en-US"/>
          </a:p>
        </p:txBody>
      </p:sp>
      <p:pic>
        <p:nvPicPr>
          <p:cNvPr id="32772" name="Picture 5" descr="The image “http://www.quasarelectronics.com/images/4000/4047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381000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Line 6"/>
          <p:cNvSpPr>
            <a:spLocks noChangeShapeType="1"/>
          </p:cNvSpPr>
          <p:nvPr/>
        </p:nvSpPr>
        <p:spPr bwMode="auto">
          <a:xfrm>
            <a:off x="3200400" y="5486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2774" name="Line 7"/>
          <p:cNvSpPr>
            <a:spLocks noChangeShapeType="1"/>
          </p:cNvSpPr>
          <p:nvPr/>
        </p:nvSpPr>
        <p:spPr bwMode="auto">
          <a:xfrm>
            <a:off x="3352800" y="54102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2775" name="Line 8"/>
          <p:cNvSpPr>
            <a:spLocks noChangeShapeType="1"/>
          </p:cNvSpPr>
          <p:nvPr/>
        </p:nvSpPr>
        <p:spPr bwMode="auto">
          <a:xfrm>
            <a:off x="3505200" y="51816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2776" name="Line 9"/>
          <p:cNvSpPr>
            <a:spLocks noChangeShapeType="1"/>
          </p:cNvSpPr>
          <p:nvPr/>
        </p:nvSpPr>
        <p:spPr bwMode="auto">
          <a:xfrm>
            <a:off x="3657600" y="4724400"/>
            <a:ext cx="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2777" name="Line 10"/>
          <p:cNvSpPr>
            <a:spLocks noChangeShapeType="1"/>
          </p:cNvSpPr>
          <p:nvPr/>
        </p:nvSpPr>
        <p:spPr bwMode="auto">
          <a:xfrm>
            <a:off x="3810000" y="46482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2778" name="Line 11"/>
          <p:cNvSpPr>
            <a:spLocks noChangeShapeType="1"/>
          </p:cNvSpPr>
          <p:nvPr/>
        </p:nvSpPr>
        <p:spPr bwMode="auto">
          <a:xfrm>
            <a:off x="3962400" y="4343400"/>
            <a:ext cx="0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2779" name="Line 12"/>
          <p:cNvSpPr>
            <a:spLocks noChangeShapeType="1"/>
          </p:cNvSpPr>
          <p:nvPr/>
        </p:nvSpPr>
        <p:spPr bwMode="auto">
          <a:xfrm>
            <a:off x="4114800" y="44958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2780" name="Line 13"/>
          <p:cNvSpPr>
            <a:spLocks noChangeShapeType="1"/>
          </p:cNvSpPr>
          <p:nvPr/>
        </p:nvSpPr>
        <p:spPr bwMode="auto">
          <a:xfrm>
            <a:off x="4267200" y="487680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2781" name="Line 14"/>
          <p:cNvSpPr>
            <a:spLocks noChangeShapeType="1"/>
          </p:cNvSpPr>
          <p:nvPr/>
        </p:nvSpPr>
        <p:spPr bwMode="auto">
          <a:xfrm>
            <a:off x="4419600" y="5334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2782" name="Line 15"/>
          <p:cNvSpPr>
            <a:spLocks noChangeShapeType="1"/>
          </p:cNvSpPr>
          <p:nvPr/>
        </p:nvSpPr>
        <p:spPr bwMode="auto">
          <a:xfrm>
            <a:off x="4572000" y="52578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2783" name="Line 16"/>
          <p:cNvSpPr>
            <a:spLocks noChangeShapeType="1"/>
          </p:cNvSpPr>
          <p:nvPr/>
        </p:nvSpPr>
        <p:spPr bwMode="auto">
          <a:xfrm>
            <a:off x="4724400" y="52578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2784" name="Line 17"/>
          <p:cNvSpPr>
            <a:spLocks noChangeShapeType="1"/>
          </p:cNvSpPr>
          <p:nvPr/>
        </p:nvSpPr>
        <p:spPr bwMode="auto">
          <a:xfrm>
            <a:off x="4876800" y="52578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2785" name="Line 18"/>
          <p:cNvSpPr>
            <a:spLocks noChangeShapeType="1"/>
          </p:cNvSpPr>
          <p:nvPr/>
        </p:nvSpPr>
        <p:spPr bwMode="auto">
          <a:xfrm>
            <a:off x="5029200" y="4953000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2786" name="Text Box 19"/>
          <p:cNvSpPr txBox="1">
            <a:spLocks noChangeArrowheads="1"/>
          </p:cNvSpPr>
          <p:nvPr/>
        </p:nvSpPr>
        <p:spPr bwMode="auto">
          <a:xfrm>
            <a:off x="32004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787" name="Text Box 20"/>
          <p:cNvSpPr txBox="1">
            <a:spLocks noChangeArrowheads="1"/>
          </p:cNvSpPr>
          <p:nvPr/>
        </p:nvSpPr>
        <p:spPr bwMode="auto">
          <a:xfrm>
            <a:off x="33528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788" name="Text Box 21"/>
          <p:cNvSpPr txBox="1">
            <a:spLocks noChangeArrowheads="1"/>
          </p:cNvSpPr>
          <p:nvPr/>
        </p:nvSpPr>
        <p:spPr bwMode="auto">
          <a:xfrm>
            <a:off x="35052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789" name="Text Box 22"/>
          <p:cNvSpPr txBox="1">
            <a:spLocks noChangeArrowheads="1"/>
          </p:cNvSpPr>
          <p:nvPr/>
        </p:nvSpPr>
        <p:spPr bwMode="auto">
          <a:xfrm>
            <a:off x="36576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790" name="Text Box 23"/>
          <p:cNvSpPr txBox="1">
            <a:spLocks noChangeArrowheads="1"/>
          </p:cNvSpPr>
          <p:nvPr/>
        </p:nvSpPr>
        <p:spPr bwMode="auto">
          <a:xfrm>
            <a:off x="38100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791" name="Text Box 24"/>
          <p:cNvSpPr txBox="1">
            <a:spLocks noChangeArrowheads="1"/>
          </p:cNvSpPr>
          <p:nvPr/>
        </p:nvSpPr>
        <p:spPr bwMode="auto">
          <a:xfrm>
            <a:off x="39624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792" name="Text Box 25"/>
          <p:cNvSpPr txBox="1">
            <a:spLocks noChangeArrowheads="1"/>
          </p:cNvSpPr>
          <p:nvPr/>
        </p:nvSpPr>
        <p:spPr bwMode="auto">
          <a:xfrm>
            <a:off x="41148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793" name="Text Box 26"/>
          <p:cNvSpPr txBox="1">
            <a:spLocks noChangeArrowheads="1"/>
          </p:cNvSpPr>
          <p:nvPr/>
        </p:nvSpPr>
        <p:spPr bwMode="auto">
          <a:xfrm>
            <a:off x="42672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794" name="Text Box 27"/>
          <p:cNvSpPr txBox="1">
            <a:spLocks noChangeArrowheads="1"/>
          </p:cNvSpPr>
          <p:nvPr/>
        </p:nvSpPr>
        <p:spPr bwMode="auto">
          <a:xfrm>
            <a:off x="44196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795" name="Text Box 28"/>
          <p:cNvSpPr txBox="1">
            <a:spLocks noChangeArrowheads="1"/>
          </p:cNvSpPr>
          <p:nvPr/>
        </p:nvSpPr>
        <p:spPr bwMode="auto">
          <a:xfrm>
            <a:off x="4573588" y="5867400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796" name="Text Box 29"/>
          <p:cNvSpPr txBox="1">
            <a:spLocks noChangeArrowheads="1"/>
          </p:cNvSpPr>
          <p:nvPr/>
        </p:nvSpPr>
        <p:spPr bwMode="auto">
          <a:xfrm>
            <a:off x="4725988" y="5867400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797" name="Text Box 30"/>
          <p:cNvSpPr txBox="1">
            <a:spLocks noChangeArrowheads="1"/>
          </p:cNvSpPr>
          <p:nvPr/>
        </p:nvSpPr>
        <p:spPr bwMode="auto">
          <a:xfrm>
            <a:off x="4878388" y="5867400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798" name="Text Box 31"/>
          <p:cNvSpPr txBox="1">
            <a:spLocks noChangeArrowheads="1"/>
          </p:cNvSpPr>
          <p:nvPr/>
        </p:nvSpPr>
        <p:spPr bwMode="auto">
          <a:xfrm>
            <a:off x="3200400" y="523875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799" name="Text Box 32"/>
          <p:cNvSpPr txBox="1">
            <a:spLocks noChangeArrowheads="1"/>
          </p:cNvSpPr>
          <p:nvPr/>
        </p:nvSpPr>
        <p:spPr bwMode="auto">
          <a:xfrm>
            <a:off x="3352800" y="50292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800" name="Text Box 33"/>
          <p:cNvSpPr txBox="1">
            <a:spLocks noChangeArrowheads="1"/>
          </p:cNvSpPr>
          <p:nvPr/>
        </p:nvSpPr>
        <p:spPr bwMode="auto">
          <a:xfrm>
            <a:off x="3505200" y="45720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801" name="Text Box 34"/>
          <p:cNvSpPr txBox="1">
            <a:spLocks noChangeArrowheads="1"/>
          </p:cNvSpPr>
          <p:nvPr/>
        </p:nvSpPr>
        <p:spPr bwMode="auto">
          <a:xfrm>
            <a:off x="3657600" y="4467225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802" name="Text Box 35"/>
          <p:cNvSpPr txBox="1">
            <a:spLocks noChangeArrowheads="1"/>
          </p:cNvSpPr>
          <p:nvPr/>
        </p:nvSpPr>
        <p:spPr bwMode="auto">
          <a:xfrm>
            <a:off x="3810000" y="417195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803" name="Text Box 36"/>
          <p:cNvSpPr txBox="1">
            <a:spLocks noChangeArrowheads="1"/>
          </p:cNvSpPr>
          <p:nvPr/>
        </p:nvSpPr>
        <p:spPr bwMode="auto">
          <a:xfrm>
            <a:off x="3962400" y="432435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804" name="Text Box 37"/>
          <p:cNvSpPr txBox="1">
            <a:spLocks noChangeArrowheads="1"/>
          </p:cNvSpPr>
          <p:nvPr/>
        </p:nvSpPr>
        <p:spPr bwMode="auto">
          <a:xfrm>
            <a:off x="4878388" y="4762500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805" name="Text Box 38"/>
          <p:cNvSpPr txBox="1">
            <a:spLocks noChangeArrowheads="1"/>
          </p:cNvSpPr>
          <p:nvPr/>
        </p:nvSpPr>
        <p:spPr bwMode="auto">
          <a:xfrm>
            <a:off x="4114800" y="4724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806" name="Text Box 39"/>
          <p:cNvSpPr txBox="1">
            <a:spLocks noChangeArrowheads="1"/>
          </p:cNvSpPr>
          <p:nvPr/>
        </p:nvSpPr>
        <p:spPr bwMode="auto">
          <a:xfrm>
            <a:off x="4267200" y="5153025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807" name="Text Box 40"/>
          <p:cNvSpPr txBox="1">
            <a:spLocks noChangeArrowheads="1"/>
          </p:cNvSpPr>
          <p:nvPr/>
        </p:nvSpPr>
        <p:spPr bwMode="auto">
          <a:xfrm>
            <a:off x="4419600" y="508635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808" name="Text Box 41"/>
          <p:cNvSpPr txBox="1">
            <a:spLocks noChangeArrowheads="1"/>
          </p:cNvSpPr>
          <p:nvPr/>
        </p:nvSpPr>
        <p:spPr bwMode="auto">
          <a:xfrm>
            <a:off x="4573588" y="5105400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809" name="Text Box 42"/>
          <p:cNvSpPr txBox="1">
            <a:spLocks noChangeArrowheads="1"/>
          </p:cNvSpPr>
          <p:nvPr/>
        </p:nvSpPr>
        <p:spPr bwMode="auto">
          <a:xfrm>
            <a:off x="4725988" y="5086350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pic>
        <p:nvPicPr>
          <p:cNvPr id="32810" name="Picture 43" descr="sullivanzoom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" y="4876800"/>
            <a:ext cx="13716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811" name="AutoShape 44"/>
          <p:cNvSpPr>
            <a:spLocks noChangeArrowheads="1"/>
          </p:cNvSpPr>
          <p:nvPr/>
        </p:nvSpPr>
        <p:spPr bwMode="auto">
          <a:xfrm>
            <a:off x="2514600" y="5410200"/>
            <a:ext cx="457200" cy="1524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812" name="Text Box 45"/>
          <p:cNvSpPr txBox="1">
            <a:spLocks noChangeArrowheads="1"/>
          </p:cNvSpPr>
          <p:nvPr/>
        </p:nvSpPr>
        <p:spPr bwMode="auto">
          <a:xfrm>
            <a:off x="30480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813" name="Text Box 46"/>
          <p:cNvSpPr txBox="1">
            <a:spLocks noChangeArrowheads="1"/>
          </p:cNvSpPr>
          <p:nvPr/>
        </p:nvSpPr>
        <p:spPr bwMode="auto">
          <a:xfrm>
            <a:off x="3048000" y="53340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pic>
        <p:nvPicPr>
          <p:cNvPr id="32814" name="Picture 4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99338" y="3657600"/>
            <a:ext cx="449262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15" name="Picture 4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54875" y="3657600"/>
            <a:ext cx="44926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16" name="Picture 4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94538" y="3657600"/>
            <a:ext cx="449262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17" name="Picture 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42138" y="3657600"/>
            <a:ext cx="449262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818" name="Freeform 51"/>
          <p:cNvSpPr>
            <a:spLocks/>
          </p:cNvSpPr>
          <p:nvPr/>
        </p:nvSpPr>
        <p:spPr bwMode="auto">
          <a:xfrm>
            <a:off x="3124200" y="4318000"/>
            <a:ext cx="1905000" cy="1181100"/>
          </a:xfrm>
          <a:custGeom>
            <a:avLst/>
            <a:gdLst>
              <a:gd name="T0" fmla="*/ 0 w 1200"/>
              <a:gd name="T1" fmla="*/ 2147483647 h 744"/>
              <a:gd name="T2" fmla="*/ 2147483647 w 1200"/>
              <a:gd name="T3" fmla="*/ 2147483647 h 744"/>
              <a:gd name="T4" fmla="*/ 2147483647 w 1200"/>
              <a:gd name="T5" fmla="*/ 2147483647 h 744"/>
              <a:gd name="T6" fmla="*/ 2147483647 w 1200"/>
              <a:gd name="T7" fmla="*/ 2147483647 h 744"/>
              <a:gd name="T8" fmla="*/ 2147483647 w 1200"/>
              <a:gd name="T9" fmla="*/ 2147483647 h 744"/>
              <a:gd name="T10" fmla="*/ 2147483647 w 1200"/>
              <a:gd name="T11" fmla="*/ 2147483647 h 744"/>
              <a:gd name="T12" fmla="*/ 2147483647 w 1200"/>
              <a:gd name="T13" fmla="*/ 2147483647 h 744"/>
              <a:gd name="T14" fmla="*/ 2147483647 w 1200"/>
              <a:gd name="T15" fmla="*/ 2147483647 h 744"/>
              <a:gd name="T16" fmla="*/ 2147483647 w 1200"/>
              <a:gd name="T17" fmla="*/ 2147483647 h 744"/>
              <a:gd name="T18" fmla="*/ 2147483647 w 1200"/>
              <a:gd name="T19" fmla="*/ 2147483647 h 744"/>
              <a:gd name="T20" fmla="*/ 2147483647 w 1200"/>
              <a:gd name="T21" fmla="*/ 2147483647 h 744"/>
              <a:gd name="T22" fmla="*/ 2147483647 w 1200"/>
              <a:gd name="T23" fmla="*/ 2147483647 h 744"/>
              <a:gd name="T24" fmla="*/ 2147483647 w 1200"/>
              <a:gd name="T25" fmla="*/ 2147483647 h 744"/>
              <a:gd name="T26" fmla="*/ 2147483647 w 1200"/>
              <a:gd name="T27" fmla="*/ 2147483647 h 74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200"/>
              <a:gd name="T43" fmla="*/ 0 h 744"/>
              <a:gd name="T44" fmla="*/ 1200 w 1200"/>
              <a:gd name="T45" fmla="*/ 744 h 74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200" h="744">
                <a:moveTo>
                  <a:pt x="0" y="736"/>
                </a:moveTo>
                <a:cubicBezTo>
                  <a:pt x="12" y="740"/>
                  <a:pt x="24" y="744"/>
                  <a:pt x="48" y="736"/>
                </a:cubicBezTo>
                <a:cubicBezTo>
                  <a:pt x="72" y="728"/>
                  <a:pt x="112" y="720"/>
                  <a:pt x="144" y="688"/>
                </a:cubicBezTo>
                <a:cubicBezTo>
                  <a:pt x="176" y="656"/>
                  <a:pt x="208" y="616"/>
                  <a:pt x="240" y="544"/>
                </a:cubicBezTo>
                <a:cubicBezTo>
                  <a:pt x="272" y="472"/>
                  <a:pt x="304" y="312"/>
                  <a:pt x="336" y="256"/>
                </a:cubicBezTo>
                <a:cubicBezTo>
                  <a:pt x="368" y="200"/>
                  <a:pt x="400" y="248"/>
                  <a:pt x="432" y="208"/>
                </a:cubicBezTo>
                <a:cubicBezTo>
                  <a:pt x="464" y="168"/>
                  <a:pt x="496" y="32"/>
                  <a:pt x="528" y="16"/>
                </a:cubicBezTo>
                <a:cubicBezTo>
                  <a:pt x="560" y="0"/>
                  <a:pt x="592" y="56"/>
                  <a:pt x="624" y="112"/>
                </a:cubicBezTo>
                <a:cubicBezTo>
                  <a:pt x="656" y="168"/>
                  <a:pt x="688" y="264"/>
                  <a:pt x="720" y="352"/>
                </a:cubicBezTo>
                <a:cubicBezTo>
                  <a:pt x="752" y="440"/>
                  <a:pt x="784" y="600"/>
                  <a:pt x="816" y="640"/>
                </a:cubicBezTo>
                <a:cubicBezTo>
                  <a:pt x="848" y="680"/>
                  <a:pt x="880" y="600"/>
                  <a:pt x="912" y="592"/>
                </a:cubicBezTo>
                <a:cubicBezTo>
                  <a:pt x="944" y="584"/>
                  <a:pt x="976" y="592"/>
                  <a:pt x="1008" y="592"/>
                </a:cubicBezTo>
                <a:cubicBezTo>
                  <a:pt x="1040" y="592"/>
                  <a:pt x="1072" y="632"/>
                  <a:pt x="1104" y="592"/>
                </a:cubicBezTo>
                <a:cubicBezTo>
                  <a:pt x="1136" y="552"/>
                  <a:pt x="1168" y="452"/>
                  <a:pt x="1200" y="352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pic>
        <p:nvPicPr>
          <p:cNvPr id="56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/>
          <a:lstStyle/>
          <a:p>
            <a:pPr eaLnBrk="1" hangingPunct="1"/>
            <a:r>
              <a:rPr lang="en-US" dirty="0" smtClean="0"/>
              <a:t>How many samples a second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143000"/>
            <a:ext cx="5029200" cy="5410200"/>
          </a:xfrm>
        </p:spPr>
        <p:txBody>
          <a:bodyPr/>
          <a:lstStyle/>
          <a:p>
            <a:pPr eaLnBrk="1" hangingPunct="1"/>
            <a:r>
              <a:rPr lang="en-US" sz="2000" dirty="0" smtClean="0">
                <a:latin typeface="Calibri" pitchFamily="34" charset="0"/>
                <a:cs typeface="Calibri" pitchFamily="34" charset="0"/>
              </a:rPr>
              <a:t>Convenient to think of sound in terms of sinusoids with frequency</a:t>
            </a:r>
          </a:p>
          <a:p>
            <a:pPr lvl="4" eaLnBrk="1" hangingPunct="1"/>
            <a:endParaRPr lang="en-US" sz="1400" dirty="0" smtClean="0">
              <a:latin typeface="Calibri" pitchFamily="34" charset="0"/>
              <a:cs typeface="Calibri" pitchFamily="34" charset="0"/>
            </a:endParaRPr>
          </a:p>
          <a:p>
            <a:pPr eaLnBrk="1" hangingPunct="1"/>
            <a:r>
              <a:rPr lang="en-US" sz="2000" dirty="0" smtClean="0">
                <a:latin typeface="Calibri" pitchFamily="34" charset="0"/>
                <a:cs typeface="Calibri" pitchFamily="34" charset="0"/>
              </a:rPr>
              <a:t>Sounds may be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modelled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as the sum of many sinusoids of different frequencies</a:t>
            </a:r>
          </a:p>
          <a:p>
            <a:pPr lvl="1" eaLnBrk="1" hangingPunct="1"/>
            <a:r>
              <a:rPr lang="en-US" sz="1800" dirty="0" smtClean="0">
                <a:latin typeface="Calibri" pitchFamily="34" charset="0"/>
                <a:cs typeface="Calibri" pitchFamily="34" charset="0"/>
              </a:rPr>
              <a:t>Frequency is a physically motivated unit</a:t>
            </a:r>
          </a:p>
          <a:p>
            <a:pPr lvl="1" eaLnBrk="1" hangingPunct="1"/>
            <a:r>
              <a:rPr lang="en-US" sz="1800" dirty="0" smtClean="0">
                <a:latin typeface="Calibri" pitchFamily="34" charset="0"/>
                <a:cs typeface="Calibri" pitchFamily="34" charset="0"/>
              </a:rPr>
              <a:t>Each hair cell in our inner ear is tuned to specific frequency</a:t>
            </a:r>
          </a:p>
          <a:p>
            <a:pPr lvl="4" eaLnBrk="1" hangingPunct="1"/>
            <a:endParaRPr lang="en-US" sz="1400" dirty="0" smtClean="0">
              <a:latin typeface="Calibri" pitchFamily="34" charset="0"/>
              <a:cs typeface="Calibri" pitchFamily="34" charset="0"/>
            </a:endParaRPr>
          </a:p>
          <a:p>
            <a:pPr eaLnBrk="1" hangingPunct="1"/>
            <a:r>
              <a:rPr lang="en-US" sz="2000" dirty="0" smtClean="0">
                <a:latin typeface="Calibri" pitchFamily="34" charset="0"/>
                <a:cs typeface="Calibri" pitchFamily="34" charset="0"/>
              </a:rPr>
              <a:t>Any sound has many frequency components</a:t>
            </a:r>
          </a:p>
          <a:p>
            <a:pPr lvl="1" eaLnBrk="1" hangingPunct="1"/>
            <a:r>
              <a:rPr lang="en-US" sz="1800" dirty="0" smtClean="0">
                <a:latin typeface="Calibri" pitchFamily="34" charset="0"/>
                <a:cs typeface="Calibri" pitchFamily="34" charset="0"/>
              </a:rPr>
              <a:t>We can hear frequencies up to 16000Hz</a:t>
            </a:r>
          </a:p>
          <a:p>
            <a:pPr lvl="2" eaLnBrk="1" hangingPunct="1"/>
            <a:r>
              <a:rPr lang="en-US" sz="1600" dirty="0" smtClean="0">
                <a:latin typeface="Calibri" pitchFamily="34" charset="0"/>
                <a:cs typeface="Calibri" pitchFamily="34" charset="0"/>
              </a:rPr>
              <a:t>Frequency components above 16000Hz can be heard by children and some young adults</a:t>
            </a:r>
          </a:p>
          <a:p>
            <a:pPr lvl="2" eaLnBrk="1" hangingPunct="1"/>
            <a:r>
              <a:rPr lang="en-US" sz="1600" dirty="0" smtClean="0">
                <a:latin typeface="Calibri" pitchFamily="34" charset="0"/>
                <a:cs typeface="Calibri" pitchFamily="34" charset="0"/>
              </a:rPr>
              <a:t>Nearly nobody can hear over 20000Hz. </a:t>
            </a:r>
          </a:p>
        </p:txBody>
      </p:sp>
      <p:sp>
        <p:nvSpPr>
          <p:cNvPr id="69" name="Date Placeholder 6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70" name="Footer Placeholder 6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71" name="Slide Number Placeholder 7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0BAD01-3BE2-46FF-978C-0CB8E01B4193}" type="slidenum">
              <a:rPr lang="en-US" altLang="en-US"/>
              <a:pPr>
                <a:defRPr/>
              </a:pPr>
              <a:t>31</a:t>
            </a:fld>
            <a:endParaRPr lang="en-US" altLang="en-US"/>
          </a:p>
        </p:txBody>
      </p:sp>
      <p:sp>
        <p:nvSpPr>
          <p:cNvPr id="33796" name="Rectangle 6"/>
          <p:cNvSpPr>
            <a:spLocks noChangeArrowheads="1"/>
          </p:cNvSpPr>
          <p:nvPr/>
        </p:nvSpPr>
        <p:spPr bwMode="auto">
          <a:xfrm>
            <a:off x="6149975" y="1371600"/>
            <a:ext cx="2414588" cy="19002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797" name="Rectangle 7"/>
          <p:cNvSpPr>
            <a:spLocks noChangeArrowheads="1"/>
          </p:cNvSpPr>
          <p:nvPr/>
        </p:nvSpPr>
        <p:spPr bwMode="auto">
          <a:xfrm>
            <a:off x="6149975" y="1371600"/>
            <a:ext cx="2414588" cy="1900238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798" name="Line 8"/>
          <p:cNvSpPr>
            <a:spLocks noChangeShapeType="1"/>
          </p:cNvSpPr>
          <p:nvPr/>
        </p:nvSpPr>
        <p:spPr bwMode="auto">
          <a:xfrm>
            <a:off x="6149975" y="1371600"/>
            <a:ext cx="241458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799" name="Freeform 9"/>
          <p:cNvSpPr>
            <a:spLocks/>
          </p:cNvSpPr>
          <p:nvPr/>
        </p:nvSpPr>
        <p:spPr bwMode="auto">
          <a:xfrm>
            <a:off x="6149975" y="1371600"/>
            <a:ext cx="2414588" cy="1900238"/>
          </a:xfrm>
          <a:custGeom>
            <a:avLst/>
            <a:gdLst>
              <a:gd name="T0" fmla="*/ 0 w 434"/>
              <a:gd name="T1" fmla="*/ 2147483647 h 342"/>
              <a:gd name="T2" fmla="*/ 2147483647 w 434"/>
              <a:gd name="T3" fmla="*/ 2147483647 h 342"/>
              <a:gd name="T4" fmla="*/ 2147483647 w 434"/>
              <a:gd name="T5" fmla="*/ 0 h 342"/>
              <a:gd name="T6" fmla="*/ 0 60000 65536"/>
              <a:gd name="T7" fmla="*/ 0 60000 65536"/>
              <a:gd name="T8" fmla="*/ 0 60000 65536"/>
              <a:gd name="T9" fmla="*/ 0 w 434"/>
              <a:gd name="T10" fmla="*/ 0 h 342"/>
              <a:gd name="T11" fmla="*/ 434 w 434"/>
              <a:gd name="T12" fmla="*/ 342 h 34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4" h="342">
                <a:moveTo>
                  <a:pt x="0" y="342"/>
                </a:moveTo>
                <a:lnTo>
                  <a:pt x="434" y="342"/>
                </a:lnTo>
                <a:lnTo>
                  <a:pt x="434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00" name="Line 10"/>
          <p:cNvSpPr>
            <a:spLocks noChangeShapeType="1"/>
          </p:cNvSpPr>
          <p:nvPr/>
        </p:nvSpPr>
        <p:spPr bwMode="auto">
          <a:xfrm flipV="1">
            <a:off x="6149975" y="1371600"/>
            <a:ext cx="1588" cy="190023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01" name="Line 11"/>
          <p:cNvSpPr>
            <a:spLocks noChangeShapeType="1"/>
          </p:cNvSpPr>
          <p:nvPr/>
        </p:nvSpPr>
        <p:spPr bwMode="auto">
          <a:xfrm>
            <a:off x="6149975" y="3271838"/>
            <a:ext cx="241458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02" name="Line 12"/>
          <p:cNvSpPr>
            <a:spLocks noChangeShapeType="1"/>
          </p:cNvSpPr>
          <p:nvPr/>
        </p:nvSpPr>
        <p:spPr bwMode="auto">
          <a:xfrm flipV="1">
            <a:off x="6149975" y="1371600"/>
            <a:ext cx="1588" cy="190023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03" name="Line 13"/>
          <p:cNvSpPr>
            <a:spLocks noChangeShapeType="1"/>
          </p:cNvSpPr>
          <p:nvPr/>
        </p:nvSpPr>
        <p:spPr bwMode="auto">
          <a:xfrm flipV="1">
            <a:off x="6149975" y="3244850"/>
            <a:ext cx="1588" cy="26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04" name="Line 14"/>
          <p:cNvSpPr>
            <a:spLocks noChangeShapeType="1"/>
          </p:cNvSpPr>
          <p:nvPr/>
        </p:nvSpPr>
        <p:spPr bwMode="auto">
          <a:xfrm>
            <a:off x="6149975" y="1371600"/>
            <a:ext cx="1588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05" name="Rectangle 15"/>
          <p:cNvSpPr>
            <a:spLocks noChangeArrowheads="1"/>
          </p:cNvSpPr>
          <p:nvPr/>
        </p:nvSpPr>
        <p:spPr bwMode="auto">
          <a:xfrm>
            <a:off x="6132513" y="3289300"/>
            <a:ext cx="4286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600">
                <a:solidFill>
                  <a:srgbClr val="000000"/>
                </a:solidFill>
                <a:latin typeface="Helvetica" pitchFamily="34" charset="0"/>
              </a:rPr>
              <a:t>0</a:t>
            </a:r>
            <a:endParaRPr lang="en-US" sz="2400"/>
          </a:p>
        </p:txBody>
      </p:sp>
      <p:sp>
        <p:nvSpPr>
          <p:cNvPr id="33806" name="Line 16"/>
          <p:cNvSpPr>
            <a:spLocks noChangeShapeType="1"/>
          </p:cNvSpPr>
          <p:nvPr/>
        </p:nvSpPr>
        <p:spPr bwMode="auto">
          <a:xfrm flipV="1">
            <a:off x="6389688" y="3244850"/>
            <a:ext cx="1587" cy="26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07" name="Line 17"/>
          <p:cNvSpPr>
            <a:spLocks noChangeShapeType="1"/>
          </p:cNvSpPr>
          <p:nvPr/>
        </p:nvSpPr>
        <p:spPr bwMode="auto">
          <a:xfrm>
            <a:off x="6389688" y="137160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08" name="Rectangle 18"/>
          <p:cNvSpPr>
            <a:spLocks noChangeArrowheads="1"/>
          </p:cNvSpPr>
          <p:nvPr/>
        </p:nvSpPr>
        <p:spPr bwMode="auto">
          <a:xfrm>
            <a:off x="6350000" y="3289300"/>
            <a:ext cx="8413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600">
                <a:solidFill>
                  <a:srgbClr val="000000"/>
                </a:solidFill>
                <a:latin typeface="Helvetica" pitchFamily="34" charset="0"/>
              </a:rPr>
              <a:t>10</a:t>
            </a:r>
            <a:endParaRPr lang="en-US" sz="2400"/>
          </a:p>
        </p:txBody>
      </p:sp>
      <p:sp>
        <p:nvSpPr>
          <p:cNvPr id="33809" name="Line 19"/>
          <p:cNvSpPr>
            <a:spLocks noChangeShapeType="1"/>
          </p:cNvSpPr>
          <p:nvPr/>
        </p:nvSpPr>
        <p:spPr bwMode="auto">
          <a:xfrm flipV="1">
            <a:off x="6627813" y="3244850"/>
            <a:ext cx="1587" cy="26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10" name="Line 20"/>
          <p:cNvSpPr>
            <a:spLocks noChangeShapeType="1"/>
          </p:cNvSpPr>
          <p:nvPr/>
        </p:nvSpPr>
        <p:spPr bwMode="auto">
          <a:xfrm>
            <a:off x="6627813" y="137160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11" name="Rectangle 21"/>
          <p:cNvSpPr>
            <a:spLocks noChangeArrowheads="1"/>
          </p:cNvSpPr>
          <p:nvPr/>
        </p:nvSpPr>
        <p:spPr bwMode="auto">
          <a:xfrm>
            <a:off x="6589713" y="3289300"/>
            <a:ext cx="84137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600">
                <a:solidFill>
                  <a:srgbClr val="000000"/>
                </a:solidFill>
                <a:latin typeface="Helvetica" pitchFamily="34" charset="0"/>
              </a:rPr>
              <a:t>20</a:t>
            </a:r>
            <a:endParaRPr lang="en-US" sz="2400"/>
          </a:p>
        </p:txBody>
      </p:sp>
      <p:sp>
        <p:nvSpPr>
          <p:cNvPr id="33812" name="Line 22"/>
          <p:cNvSpPr>
            <a:spLocks noChangeShapeType="1"/>
          </p:cNvSpPr>
          <p:nvPr/>
        </p:nvSpPr>
        <p:spPr bwMode="auto">
          <a:xfrm flipV="1">
            <a:off x="6873875" y="3244850"/>
            <a:ext cx="1588" cy="26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13" name="Line 23"/>
          <p:cNvSpPr>
            <a:spLocks noChangeShapeType="1"/>
          </p:cNvSpPr>
          <p:nvPr/>
        </p:nvSpPr>
        <p:spPr bwMode="auto">
          <a:xfrm>
            <a:off x="6873875" y="1371600"/>
            <a:ext cx="1588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14" name="Rectangle 24"/>
          <p:cNvSpPr>
            <a:spLocks noChangeArrowheads="1"/>
          </p:cNvSpPr>
          <p:nvPr/>
        </p:nvSpPr>
        <p:spPr bwMode="auto">
          <a:xfrm>
            <a:off x="6834188" y="3289300"/>
            <a:ext cx="84137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600">
                <a:solidFill>
                  <a:srgbClr val="000000"/>
                </a:solidFill>
                <a:latin typeface="Helvetica" pitchFamily="34" charset="0"/>
              </a:rPr>
              <a:t>30</a:t>
            </a:r>
            <a:endParaRPr lang="en-US" sz="2400"/>
          </a:p>
        </p:txBody>
      </p:sp>
      <p:sp>
        <p:nvSpPr>
          <p:cNvPr id="33815" name="Line 25"/>
          <p:cNvSpPr>
            <a:spLocks noChangeShapeType="1"/>
          </p:cNvSpPr>
          <p:nvPr/>
        </p:nvSpPr>
        <p:spPr bwMode="auto">
          <a:xfrm flipV="1">
            <a:off x="7112000" y="3244850"/>
            <a:ext cx="1588" cy="26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16" name="Line 26"/>
          <p:cNvSpPr>
            <a:spLocks noChangeShapeType="1"/>
          </p:cNvSpPr>
          <p:nvPr/>
        </p:nvSpPr>
        <p:spPr bwMode="auto">
          <a:xfrm>
            <a:off x="7112000" y="1371600"/>
            <a:ext cx="1588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17" name="Rectangle 27"/>
          <p:cNvSpPr>
            <a:spLocks noChangeArrowheads="1"/>
          </p:cNvSpPr>
          <p:nvPr/>
        </p:nvSpPr>
        <p:spPr bwMode="auto">
          <a:xfrm>
            <a:off x="7073900" y="3289300"/>
            <a:ext cx="8413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600">
                <a:solidFill>
                  <a:srgbClr val="000000"/>
                </a:solidFill>
                <a:latin typeface="Helvetica" pitchFamily="34" charset="0"/>
              </a:rPr>
              <a:t>40</a:t>
            </a:r>
            <a:endParaRPr lang="en-US" sz="2400"/>
          </a:p>
        </p:txBody>
      </p:sp>
      <p:sp>
        <p:nvSpPr>
          <p:cNvPr id="33818" name="Line 28"/>
          <p:cNvSpPr>
            <a:spLocks noChangeShapeType="1"/>
          </p:cNvSpPr>
          <p:nvPr/>
        </p:nvSpPr>
        <p:spPr bwMode="auto">
          <a:xfrm flipV="1">
            <a:off x="7358063" y="3244850"/>
            <a:ext cx="1587" cy="26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19" name="Line 29"/>
          <p:cNvSpPr>
            <a:spLocks noChangeShapeType="1"/>
          </p:cNvSpPr>
          <p:nvPr/>
        </p:nvSpPr>
        <p:spPr bwMode="auto">
          <a:xfrm>
            <a:off x="7358063" y="137160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20" name="Rectangle 30"/>
          <p:cNvSpPr>
            <a:spLocks noChangeArrowheads="1"/>
          </p:cNvSpPr>
          <p:nvPr/>
        </p:nvSpPr>
        <p:spPr bwMode="auto">
          <a:xfrm>
            <a:off x="7318375" y="3289300"/>
            <a:ext cx="8413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600">
                <a:solidFill>
                  <a:srgbClr val="000000"/>
                </a:solidFill>
                <a:latin typeface="Helvetica" pitchFamily="34" charset="0"/>
              </a:rPr>
              <a:t>50</a:t>
            </a:r>
            <a:endParaRPr lang="en-US" sz="2400"/>
          </a:p>
        </p:txBody>
      </p:sp>
      <p:sp>
        <p:nvSpPr>
          <p:cNvPr id="33821" name="Line 31"/>
          <p:cNvSpPr>
            <a:spLocks noChangeShapeType="1"/>
          </p:cNvSpPr>
          <p:nvPr/>
        </p:nvSpPr>
        <p:spPr bwMode="auto">
          <a:xfrm flipV="1">
            <a:off x="7596188" y="3244850"/>
            <a:ext cx="1587" cy="26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22" name="Line 32"/>
          <p:cNvSpPr>
            <a:spLocks noChangeShapeType="1"/>
          </p:cNvSpPr>
          <p:nvPr/>
        </p:nvSpPr>
        <p:spPr bwMode="auto">
          <a:xfrm>
            <a:off x="7596188" y="137160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23" name="Rectangle 33"/>
          <p:cNvSpPr>
            <a:spLocks noChangeArrowheads="1"/>
          </p:cNvSpPr>
          <p:nvPr/>
        </p:nvSpPr>
        <p:spPr bwMode="auto">
          <a:xfrm>
            <a:off x="7558088" y="3289300"/>
            <a:ext cx="84137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600">
                <a:solidFill>
                  <a:srgbClr val="000000"/>
                </a:solidFill>
                <a:latin typeface="Helvetica" pitchFamily="34" charset="0"/>
              </a:rPr>
              <a:t>60</a:t>
            </a:r>
            <a:endParaRPr lang="en-US" sz="2400"/>
          </a:p>
        </p:txBody>
      </p:sp>
      <p:sp>
        <p:nvSpPr>
          <p:cNvPr id="33824" name="Line 34"/>
          <p:cNvSpPr>
            <a:spLocks noChangeShapeType="1"/>
          </p:cNvSpPr>
          <p:nvPr/>
        </p:nvSpPr>
        <p:spPr bwMode="auto">
          <a:xfrm flipV="1">
            <a:off x="7835900" y="3244850"/>
            <a:ext cx="1588" cy="26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25" name="Line 35"/>
          <p:cNvSpPr>
            <a:spLocks noChangeShapeType="1"/>
          </p:cNvSpPr>
          <p:nvPr/>
        </p:nvSpPr>
        <p:spPr bwMode="auto">
          <a:xfrm>
            <a:off x="7835900" y="1371600"/>
            <a:ext cx="1588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26" name="Rectangle 36"/>
          <p:cNvSpPr>
            <a:spLocks noChangeArrowheads="1"/>
          </p:cNvSpPr>
          <p:nvPr/>
        </p:nvSpPr>
        <p:spPr bwMode="auto">
          <a:xfrm>
            <a:off x="7796213" y="3289300"/>
            <a:ext cx="84137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600">
                <a:solidFill>
                  <a:srgbClr val="000000"/>
                </a:solidFill>
                <a:latin typeface="Helvetica" pitchFamily="34" charset="0"/>
              </a:rPr>
              <a:t>70</a:t>
            </a:r>
            <a:endParaRPr lang="en-US" sz="2400"/>
          </a:p>
        </p:txBody>
      </p:sp>
      <p:sp>
        <p:nvSpPr>
          <p:cNvPr id="33827" name="Line 37"/>
          <p:cNvSpPr>
            <a:spLocks noChangeShapeType="1"/>
          </p:cNvSpPr>
          <p:nvPr/>
        </p:nvSpPr>
        <p:spPr bwMode="auto">
          <a:xfrm flipV="1">
            <a:off x="8080375" y="3244850"/>
            <a:ext cx="1588" cy="26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28" name="Line 38"/>
          <p:cNvSpPr>
            <a:spLocks noChangeShapeType="1"/>
          </p:cNvSpPr>
          <p:nvPr/>
        </p:nvSpPr>
        <p:spPr bwMode="auto">
          <a:xfrm>
            <a:off x="8080375" y="1371600"/>
            <a:ext cx="1588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29" name="Rectangle 39"/>
          <p:cNvSpPr>
            <a:spLocks noChangeArrowheads="1"/>
          </p:cNvSpPr>
          <p:nvPr/>
        </p:nvSpPr>
        <p:spPr bwMode="auto">
          <a:xfrm>
            <a:off x="8042275" y="3289300"/>
            <a:ext cx="8413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600">
                <a:solidFill>
                  <a:srgbClr val="000000"/>
                </a:solidFill>
                <a:latin typeface="Helvetica" pitchFamily="34" charset="0"/>
              </a:rPr>
              <a:t>80</a:t>
            </a:r>
            <a:endParaRPr lang="en-US" sz="2400"/>
          </a:p>
        </p:txBody>
      </p:sp>
      <p:sp>
        <p:nvSpPr>
          <p:cNvPr id="33830" name="Line 40"/>
          <p:cNvSpPr>
            <a:spLocks noChangeShapeType="1"/>
          </p:cNvSpPr>
          <p:nvPr/>
        </p:nvSpPr>
        <p:spPr bwMode="auto">
          <a:xfrm flipV="1">
            <a:off x="8320088" y="3244850"/>
            <a:ext cx="1587" cy="26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31" name="Line 41"/>
          <p:cNvSpPr>
            <a:spLocks noChangeShapeType="1"/>
          </p:cNvSpPr>
          <p:nvPr/>
        </p:nvSpPr>
        <p:spPr bwMode="auto">
          <a:xfrm>
            <a:off x="8320088" y="137160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32" name="Rectangle 42"/>
          <p:cNvSpPr>
            <a:spLocks noChangeArrowheads="1"/>
          </p:cNvSpPr>
          <p:nvPr/>
        </p:nvSpPr>
        <p:spPr bwMode="auto">
          <a:xfrm>
            <a:off x="8280400" y="3289300"/>
            <a:ext cx="8413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600">
                <a:solidFill>
                  <a:srgbClr val="000000"/>
                </a:solidFill>
                <a:latin typeface="Helvetica" pitchFamily="34" charset="0"/>
              </a:rPr>
              <a:t>90</a:t>
            </a:r>
            <a:endParaRPr lang="en-US" sz="2400"/>
          </a:p>
        </p:txBody>
      </p:sp>
      <p:sp>
        <p:nvSpPr>
          <p:cNvPr id="33833" name="Line 43"/>
          <p:cNvSpPr>
            <a:spLocks noChangeShapeType="1"/>
          </p:cNvSpPr>
          <p:nvPr/>
        </p:nvSpPr>
        <p:spPr bwMode="auto">
          <a:xfrm flipV="1">
            <a:off x="8564563" y="3244850"/>
            <a:ext cx="1587" cy="26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34" name="Line 44"/>
          <p:cNvSpPr>
            <a:spLocks noChangeShapeType="1"/>
          </p:cNvSpPr>
          <p:nvPr/>
        </p:nvSpPr>
        <p:spPr bwMode="auto">
          <a:xfrm>
            <a:off x="8564563" y="137160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35" name="Rectangle 45"/>
          <p:cNvSpPr>
            <a:spLocks noChangeArrowheads="1"/>
          </p:cNvSpPr>
          <p:nvPr/>
        </p:nvSpPr>
        <p:spPr bwMode="auto">
          <a:xfrm>
            <a:off x="8509000" y="3289300"/>
            <a:ext cx="127000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600">
                <a:solidFill>
                  <a:srgbClr val="000000"/>
                </a:solidFill>
                <a:latin typeface="Helvetica" pitchFamily="34" charset="0"/>
              </a:rPr>
              <a:t>100</a:t>
            </a:r>
            <a:endParaRPr lang="en-US" sz="2400"/>
          </a:p>
        </p:txBody>
      </p:sp>
      <p:sp>
        <p:nvSpPr>
          <p:cNvPr id="33836" name="Line 46"/>
          <p:cNvSpPr>
            <a:spLocks noChangeShapeType="1"/>
          </p:cNvSpPr>
          <p:nvPr/>
        </p:nvSpPr>
        <p:spPr bwMode="auto">
          <a:xfrm>
            <a:off x="6149975" y="3271838"/>
            <a:ext cx="22225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37" name="Line 47"/>
          <p:cNvSpPr>
            <a:spLocks noChangeShapeType="1"/>
          </p:cNvSpPr>
          <p:nvPr/>
        </p:nvSpPr>
        <p:spPr bwMode="auto">
          <a:xfrm flipH="1">
            <a:off x="8537575" y="3271838"/>
            <a:ext cx="2698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38" name="Rectangle 48"/>
          <p:cNvSpPr>
            <a:spLocks noChangeArrowheads="1"/>
          </p:cNvSpPr>
          <p:nvPr/>
        </p:nvSpPr>
        <p:spPr bwMode="auto">
          <a:xfrm>
            <a:off x="6065838" y="3227388"/>
            <a:ext cx="6826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600">
                <a:solidFill>
                  <a:srgbClr val="000000"/>
                </a:solidFill>
                <a:latin typeface="Helvetica" pitchFamily="34" charset="0"/>
              </a:rPr>
              <a:t>-1</a:t>
            </a:r>
            <a:endParaRPr lang="en-US" sz="2400"/>
          </a:p>
        </p:txBody>
      </p:sp>
      <p:sp>
        <p:nvSpPr>
          <p:cNvPr id="33839" name="Line 49"/>
          <p:cNvSpPr>
            <a:spLocks noChangeShapeType="1"/>
          </p:cNvSpPr>
          <p:nvPr/>
        </p:nvSpPr>
        <p:spPr bwMode="auto">
          <a:xfrm>
            <a:off x="6149975" y="2794000"/>
            <a:ext cx="222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40" name="Line 50"/>
          <p:cNvSpPr>
            <a:spLocks noChangeShapeType="1"/>
          </p:cNvSpPr>
          <p:nvPr/>
        </p:nvSpPr>
        <p:spPr bwMode="auto">
          <a:xfrm flipH="1">
            <a:off x="8537575" y="2794000"/>
            <a:ext cx="2698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41" name="Rectangle 51"/>
          <p:cNvSpPr>
            <a:spLocks noChangeArrowheads="1"/>
          </p:cNvSpPr>
          <p:nvPr/>
        </p:nvSpPr>
        <p:spPr bwMode="auto">
          <a:xfrm>
            <a:off x="6005513" y="2749550"/>
            <a:ext cx="13176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600">
                <a:solidFill>
                  <a:srgbClr val="000000"/>
                </a:solidFill>
                <a:latin typeface="Helvetica" pitchFamily="34" charset="0"/>
              </a:rPr>
              <a:t>-0.5</a:t>
            </a:r>
            <a:endParaRPr lang="en-US" sz="2400"/>
          </a:p>
        </p:txBody>
      </p:sp>
      <p:sp>
        <p:nvSpPr>
          <p:cNvPr id="33842" name="Line 52"/>
          <p:cNvSpPr>
            <a:spLocks noChangeShapeType="1"/>
          </p:cNvSpPr>
          <p:nvPr/>
        </p:nvSpPr>
        <p:spPr bwMode="auto">
          <a:xfrm>
            <a:off x="6149975" y="2322513"/>
            <a:ext cx="22225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43" name="Line 53"/>
          <p:cNvSpPr>
            <a:spLocks noChangeShapeType="1"/>
          </p:cNvSpPr>
          <p:nvPr/>
        </p:nvSpPr>
        <p:spPr bwMode="auto">
          <a:xfrm flipH="1">
            <a:off x="8537575" y="2322513"/>
            <a:ext cx="2698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44" name="Rectangle 54"/>
          <p:cNvSpPr>
            <a:spLocks noChangeArrowheads="1"/>
          </p:cNvSpPr>
          <p:nvPr/>
        </p:nvSpPr>
        <p:spPr bwMode="auto">
          <a:xfrm>
            <a:off x="6088063" y="2278063"/>
            <a:ext cx="4286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600">
                <a:solidFill>
                  <a:srgbClr val="000000"/>
                </a:solidFill>
                <a:latin typeface="Helvetica" pitchFamily="34" charset="0"/>
              </a:rPr>
              <a:t>0</a:t>
            </a:r>
            <a:endParaRPr lang="en-US" sz="2400"/>
          </a:p>
        </p:txBody>
      </p:sp>
      <p:sp>
        <p:nvSpPr>
          <p:cNvPr id="33845" name="Line 55"/>
          <p:cNvSpPr>
            <a:spLocks noChangeShapeType="1"/>
          </p:cNvSpPr>
          <p:nvPr/>
        </p:nvSpPr>
        <p:spPr bwMode="auto">
          <a:xfrm>
            <a:off x="6149975" y="1844675"/>
            <a:ext cx="222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46" name="Line 56"/>
          <p:cNvSpPr>
            <a:spLocks noChangeShapeType="1"/>
          </p:cNvSpPr>
          <p:nvPr/>
        </p:nvSpPr>
        <p:spPr bwMode="auto">
          <a:xfrm flipH="1">
            <a:off x="8537575" y="1844675"/>
            <a:ext cx="2698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47" name="Rectangle 57"/>
          <p:cNvSpPr>
            <a:spLocks noChangeArrowheads="1"/>
          </p:cNvSpPr>
          <p:nvPr/>
        </p:nvSpPr>
        <p:spPr bwMode="auto">
          <a:xfrm>
            <a:off x="6027738" y="1800225"/>
            <a:ext cx="10636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600">
                <a:solidFill>
                  <a:srgbClr val="000000"/>
                </a:solidFill>
                <a:latin typeface="Helvetica" pitchFamily="34" charset="0"/>
              </a:rPr>
              <a:t>0.5</a:t>
            </a:r>
            <a:endParaRPr lang="en-US" sz="2400"/>
          </a:p>
        </p:txBody>
      </p:sp>
      <p:sp>
        <p:nvSpPr>
          <p:cNvPr id="33848" name="Line 58"/>
          <p:cNvSpPr>
            <a:spLocks noChangeShapeType="1"/>
          </p:cNvSpPr>
          <p:nvPr/>
        </p:nvSpPr>
        <p:spPr bwMode="auto">
          <a:xfrm>
            <a:off x="6149975" y="1371600"/>
            <a:ext cx="222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49" name="Line 59"/>
          <p:cNvSpPr>
            <a:spLocks noChangeShapeType="1"/>
          </p:cNvSpPr>
          <p:nvPr/>
        </p:nvSpPr>
        <p:spPr bwMode="auto">
          <a:xfrm flipH="1">
            <a:off x="8537575" y="1371600"/>
            <a:ext cx="2698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50" name="Rectangle 60"/>
          <p:cNvSpPr>
            <a:spLocks noChangeArrowheads="1"/>
          </p:cNvSpPr>
          <p:nvPr/>
        </p:nvSpPr>
        <p:spPr bwMode="auto">
          <a:xfrm>
            <a:off x="6088063" y="1327150"/>
            <a:ext cx="4286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600">
                <a:solidFill>
                  <a:srgbClr val="000000"/>
                </a:solidFill>
                <a:latin typeface="Helvetica" pitchFamily="34" charset="0"/>
              </a:rPr>
              <a:t>1</a:t>
            </a:r>
            <a:endParaRPr lang="en-US" sz="2400"/>
          </a:p>
        </p:txBody>
      </p:sp>
      <p:sp>
        <p:nvSpPr>
          <p:cNvPr id="33851" name="Line 61"/>
          <p:cNvSpPr>
            <a:spLocks noChangeShapeType="1"/>
          </p:cNvSpPr>
          <p:nvPr/>
        </p:nvSpPr>
        <p:spPr bwMode="auto">
          <a:xfrm>
            <a:off x="6149975" y="1371600"/>
            <a:ext cx="241458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52" name="Freeform 62"/>
          <p:cNvSpPr>
            <a:spLocks/>
          </p:cNvSpPr>
          <p:nvPr/>
        </p:nvSpPr>
        <p:spPr bwMode="auto">
          <a:xfrm>
            <a:off x="6149975" y="1371600"/>
            <a:ext cx="2414588" cy="1900238"/>
          </a:xfrm>
          <a:custGeom>
            <a:avLst/>
            <a:gdLst>
              <a:gd name="T0" fmla="*/ 0 w 434"/>
              <a:gd name="T1" fmla="*/ 2147483647 h 342"/>
              <a:gd name="T2" fmla="*/ 2147483647 w 434"/>
              <a:gd name="T3" fmla="*/ 2147483647 h 342"/>
              <a:gd name="T4" fmla="*/ 2147483647 w 434"/>
              <a:gd name="T5" fmla="*/ 0 h 342"/>
              <a:gd name="T6" fmla="*/ 0 60000 65536"/>
              <a:gd name="T7" fmla="*/ 0 60000 65536"/>
              <a:gd name="T8" fmla="*/ 0 60000 65536"/>
              <a:gd name="T9" fmla="*/ 0 w 434"/>
              <a:gd name="T10" fmla="*/ 0 h 342"/>
              <a:gd name="T11" fmla="*/ 434 w 434"/>
              <a:gd name="T12" fmla="*/ 342 h 34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4" h="342">
                <a:moveTo>
                  <a:pt x="0" y="342"/>
                </a:moveTo>
                <a:lnTo>
                  <a:pt x="434" y="342"/>
                </a:lnTo>
                <a:lnTo>
                  <a:pt x="434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53" name="Line 63"/>
          <p:cNvSpPr>
            <a:spLocks noChangeShapeType="1"/>
          </p:cNvSpPr>
          <p:nvPr/>
        </p:nvSpPr>
        <p:spPr bwMode="auto">
          <a:xfrm flipV="1">
            <a:off x="6149975" y="1371600"/>
            <a:ext cx="1588" cy="190023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54" name="Freeform 64"/>
          <p:cNvSpPr>
            <a:spLocks/>
          </p:cNvSpPr>
          <p:nvPr/>
        </p:nvSpPr>
        <p:spPr bwMode="auto">
          <a:xfrm>
            <a:off x="6172200" y="1371600"/>
            <a:ext cx="2392363" cy="1895475"/>
          </a:xfrm>
          <a:custGeom>
            <a:avLst/>
            <a:gdLst>
              <a:gd name="T0" fmla="*/ 2147483647 w 1507"/>
              <a:gd name="T1" fmla="*/ 2147483647 h 1194"/>
              <a:gd name="T2" fmla="*/ 2147483647 w 1507"/>
              <a:gd name="T3" fmla="*/ 2147483647 h 1194"/>
              <a:gd name="T4" fmla="*/ 2147483647 w 1507"/>
              <a:gd name="T5" fmla="*/ 0 h 1194"/>
              <a:gd name="T6" fmla="*/ 2147483647 w 1507"/>
              <a:gd name="T7" fmla="*/ 2147483647 h 1194"/>
              <a:gd name="T8" fmla="*/ 2147483647 w 1507"/>
              <a:gd name="T9" fmla="*/ 2147483647 h 1194"/>
              <a:gd name="T10" fmla="*/ 2147483647 w 1507"/>
              <a:gd name="T11" fmla="*/ 2147483647 h 1194"/>
              <a:gd name="T12" fmla="*/ 2147483647 w 1507"/>
              <a:gd name="T13" fmla="*/ 2147483647 h 1194"/>
              <a:gd name="T14" fmla="*/ 2147483647 w 1507"/>
              <a:gd name="T15" fmla="*/ 2147483647 h 1194"/>
              <a:gd name="T16" fmla="*/ 2147483647 w 1507"/>
              <a:gd name="T17" fmla="*/ 2147483647 h 1194"/>
              <a:gd name="T18" fmla="*/ 2147483647 w 1507"/>
              <a:gd name="T19" fmla="*/ 2147483647 h 1194"/>
              <a:gd name="T20" fmla="*/ 2147483647 w 1507"/>
              <a:gd name="T21" fmla="*/ 2147483647 h 1194"/>
              <a:gd name="T22" fmla="*/ 2147483647 w 1507"/>
              <a:gd name="T23" fmla="*/ 2147483647 h 1194"/>
              <a:gd name="T24" fmla="*/ 2147483647 w 1507"/>
              <a:gd name="T25" fmla="*/ 0 h 1194"/>
              <a:gd name="T26" fmla="*/ 2147483647 w 1507"/>
              <a:gd name="T27" fmla="*/ 2147483647 h 1194"/>
              <a:gd name="T28" fmla="*/ 2147483647 w 1507"/>
              <a:gd name="T29" fmla="*/ 2147483647 h 1194"/>
              <a:gd name="T30" fmla="*/ 2147483647 w 1507"/>
              <a:gd name="T31" fmla="*/ 2147483647 h 1194"/>
              <a:gd name="T32" fmla="*/ 2147483647 w 1507"/>
              <a:gd name="T33" fmla="*/ 2147483647 h 1194"/>
              <a:gd name="T34" fmla="*/ 2147483647 w 1507"/>
              <a:gd name="T35" fmla="*/ 2147483647 h 1194"/>
              <a:gd name="T36" fmla="*/ 2147483647 w 1507"/>
              <a:gd name="T37" fmla="*/ 2147483647 h 1194"/>
              <a:gd name="T38" fmla="*/ 2147483647 w 1507"/>
              <a:gd name="T39" fmla="*/ 2147483647 h 1194"/>
              <a:gd name="T40" fmla="*/ 2147483647 w 1507"/>
              <a:gd name="T41" fmla="*/ 2147483647 h 1194"/>
              <a:gd name="T42" fmla="*/ 2147483647 w 1507"/>
              <a:gd name="T43" fmla="*/ 2147483647 h 1194"/>
              <a:gd name="T44" fmla="*/ 2147483647 w 1507"/>
              <a:gd name="T45" fmla="*/ 2147483647 h 1194"/>
              <a:gd name="T46" fmla="*/ 2147483647 w 1507"/>
              <a:gd name="T47" fmla="*/ 2147483647 h 1194"/>
              <a:gd name="T48" fmla="*/ 2147483647 w 1507"/>
              <a:gd name="T49" fmla="*/ 2147483647 h 1194"/>
              <a:gd name="T50" fmla="*/ 2147483647 w 1507"/>
              <a:gd name="T51" fmla="*/ 2147483647 h 1194"/>
              <a:gd name="T52" fmla="*/ 2147483647 w 1507"/>
              <a:gd name="T53" fmla="*/ 2147483647 h 1194"/>
              <a:gd name="T54" fmla="*/ 2147483647 w 1507"/>
              <a:gd name="T55" fmla="*/ 2147483647 h 1194"/>
              <a:gd name="T56" fmla="*/ 2147483647 w 1507"/>
              <a:gd name="T57" fmla="*/ 2147483647 h 1194"/>
              <a:gd name="T58" fmla="*/ 2147483647 w 1507"/>
              <a:gd name="T59" fmla="*/ 2147483647 h 1194"/>
              <a:gd name="T60" fmla="*/ 2147483647 w 1507"/>
              <a:gd name="T61" fmla="*/ 2147483647 h 1194"/>
              <a:gd name="T62" fmla="*/ 2147483647 w 1507"/>
              <a:gd name="T63" fmla="*/ 2147483647 h 1194"/>
              <a:gd name="T64" fmla="*/ 2147483647 w 1507"/>
              <a:gd name="T65" fmla="*/ 2147483647 h 1194"/>
              <a:gd name="T66" fmla="*/ 2147483647 w 1507"/>
              <a:gd name="T67" fmla="*/ 2147483647 h 1194"/>
              <a:gd name="T68" fmla="*/ 2147483647 w 1507"/>
              <a:gd name="T69" fmla="*/ 2147483647 h 1194"/>
              <a:gd name="T70" fmla="*/ 2147483647 w 1507"/>
              <a:gd name="T71" fmla="*/ 2147483647 h 1194"/>
              <a:gd name="T72" fmla="*/ 2147483647 w 1507"/>
              <a:gd name="T73" fmla="*/ 2147483647 h 1194"/>
              <a:gd name="T74" fmla="*/ 2147483647 w 1507"/>
              <a:gd name="T75" fmla="*/ 2147483647 h 1194"/>
              <a:gd name="T76" fmla="*/ 2147483647 w 1507"/>
              <a:gd name="T77" fmla="*/ 2147483647 h 1194"/>
              <a:gd name="T78" fmla="*/ 2147483647 w 1507"/>
              <a:gd name="T79" fmla="*/ 2147483647 h 1194"/>
              <a:gd name="T80" fmla="*/ 2147483647 w 1507"/>
              <a:gd name="T81" fmla="*/ 2147483647 h 1194"/>
              <a:gd name="T82" fmla="*/ 2147483647 w 1507"/>
              <a:gd name="T83" fmla="*/ 2147483647 h 1194"/>
              <a:gd name="T84" fmla="*/ 2147483647 w 1507"/>
              <a:gd name="T85" fmla="*/ 2147483647 h 1194"/>
              <a:gd name="T86" fmla="*/ 2147483647 w 1507"/>
              <a:gd name="T87" fmla="*/ 2147483647 h 1194"/>
              <a:gd name="T88" fmla="*/ 2147483647 w 1507"/>
              <a:gd name="T89" fmla="*/ 2147483647 h 1194"/>
              <a:gd name="T90" fmla="*/ 2147483647 w 1507"/>
              <a:gd name="T91" fmla="*/ 2147483647 h 1194"/>
              <a:gd name="T92" fmla="*/ 2147483647 w 1507"/>
              <a:gd name="T93" fmla="*/ 2147483647 h 1194"/>
              <a:gd name="T94" fmla="*/ 2147483647 w 1507"/>
              <a:gd name="T95" fmla="*/ 2147483647 h 1194"/>
              <a:gd name="T96" fmla="*/ 2147483647 w 1507"/>
              <a:gd name="T97" fmla="*/ 2147483647 h 1194"/>
              <a:gd name="T98" fmla="*/ 2147483647 w 1507"/>
              <a:gd name="T99" fmla="*/ 2147483647 h 119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507"/>
              <a:gd name="T151" fmla="*/ 0 h 1194"/>
              <a:gd name="T152" fmla="*/ 1507 w 1507"/>
              <a:gd name="T153" fmla="*/ 1194 h 119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507" h="1194">
                <a:moveTo>
                  <a:pt x="0" y="599"/>
                </a:moveTo>
                <a:lnTo>
                  <a:pt x="14" y="410"/>
                </a:lnTo>
                <a:lnTo>
                  <a:pt x="31" y="242"/>
                </a:lnTo>
                <a:lnTo>
                  <a:pt x="45" y="109"/>
                </a:lnTo>
                <a:lnTo>
                  <a:pt x="60" y="25"/>
                </a:lnTo>
                <a:lnTo>
                  <a:pt x="77" y="0"/>
                </a:lnTo>
                <a:lnTo>
                  <a:pt x="91" y="32"/>
                </a:lnTo>
                <a:lnTo>
                  <a:pt x="105" y="119"/>
                </a:lnTo>
                <a:lnTo>
                  <a:pt x="123" y="259"/>
                </a:lnTo>
                <a:lnTo>
                  <a:pt x="137" y="427"/>
                </a:lnTo>
                <a:lnTo>
                  <a:pt x="151" y="616"/>
                </a:lnTo>
                <a:lnTo>
                  <a:pt x="168" y="802"/>
                </a:lnTo>
                <a:lnTo>
                  <a:pt x="182" y="966"/>
                </a:lnTo>
                <a:lnTo>
                  <a:pt x="196" y="1096"/>
                </a:lnTo>
                <a:lnTo>
                  <a:pt x="214" y="1173"/>
                </a:lnTo>
                <a:lnTo>
                  <a:pt x="228" y="1194"/>
                </a:lnTo>
                <a:lnTo>
                  <a:pt x="242" y="1155"/>
                </a:lnTo>
                <a:lnTo>
                  <a:pt x="259" y="1061"/>
                </a:lnTo>
                <a:lnTo>
                  <a:pt x="273" y="921"/>
                </a:lnTo>
                <a:lnTo>
                  <a:pt x="287" y="746"/>
                </a:lnTo>
                <a:lnTo>
                  <a:pt x="305" y="560"/>
                </a:lnTo>
                <a:lnTo>
                  <a:pt x="319" y="375"/>
                </a:lnTo>
                <a:lnTo>
                  <a:pt x="333" y="214"/>
                </a:lnTo>
                <a:lnTo>
                  <a:pt x="350" y="88"/>
                </a:lnTo>
                <a:lnTo>
                  <a:pt x="364" y="14"/>
                </a:lnTo>
                <a:lnTo>
                  <a:pt x="378" y="0"/>
                </a:lnTo>
                <a:lnTo>
                  <a:pt x="396" y="46"/>
                </a:lnTo>
                <a:lnTo>
                  <a:pt x="410" y="144"/>
                </a:lnTo>
                <a:lnTo>
                  <a:pt x="424" y="291"/>
                </a:lnTo>
                <a:lnTo>
                  <a:pt x="442" y="466"/>
                </a:lnTo>
                <a:lnTo>
                  <a:pt x="456" y="655"/>
                </a:lnTo>
                <a:lnTo>
                  <a:pt x="470" y="837"/>
                </a:lnTo>
                <a:lnTo>
                  <a:pt x="487" y="998"/>
                </a:lnTo>
                <a:lnTo>
                  <a:pt x="501" y="1117"/>
                </a:lnTo>
                <a:lnTo>
                  <a:pt x="515" y="1183"/>
                </a:lnTo>
                <a:lnTo>
                  <a:pt x="533" y="1190"/>
                </a:lnTo>
                <a:lnTo>
                  <a:pt x="547" y="1141"/>
                </a:lnTo>
                <a:lnTo>
                  <a:pt x="561" y="1036"/>
                </a:lnTo>
                <a:lnTo>
                  <a:pt x="578" y="889"/>
                </a:lnTo>
                <a:lnTo>
                  <a:pt x="592" y="711"/>
                </a:lnTo>
                <a:lnTo>
                  <a:pt x="606" y="522"/>
                </a:lnTo>
                <a:lnTo>
                  <a:pt x="624" y="340"/>
                </a:lnTo>
                <a:lnTo>
                  <a:pt x="638" y="182"/>
                </a:lnTo>
                <a:lnTo>
                  <a:pt x="652" y="70"/>
                </a:lnTo>
                <a:lnTo>
                  <a:pt x="669" y="7"/>
                </a:lnTo>
                <a:lnTo>
                  <a:pt x="683" y="4"/>
                </a:lnTo>
                <a:lnTo>
                  <a:pt x="697" y="60"/>
                </a:lnTo>
                <a:lnTo>
                  <a:pt x="715" y="172"/>
                </a:lnTo>
                <a:lnTo>
                  <a:pt x="729" y="322"/>
                </a:lnTo>
                <a:lnTo>
                  <a:pt x="747" y="501"/>
                </a:lnTo>
                <a:lnTo>
                  <a:pt x="761" y="693"/>
                </a:lnTo>
                <a:lnTo>
                  <a:pt x="775" y="872"/>
                </a:lnTo>
                <a:lnTo>
                  <a:pt x="792" y="1022"/>
                </a:lnTo>
                <a:lnTo>
                  <a:pt x="806" y="1134"/>
                </a:lnTo>
                <a:lnTo>
                  <a:pt x="820" y="1190"/>
                </a:lnTo>
                <a:lnTo>
                  <a:pt x="838" y="1187"/>
                </a:lnTo>
                <a:lnTo>
                  <a:pt x="852" y="1124"/>
                </a:lnTo>
                <a:lnTo>
                  <a:pt x="866" y="1012"/>
                </a:lnTo>
                <a:lnTo>
                  <a:pt x="883" y="854"/>
                </a:lnTo>
                <a:lnTo>
                  <a:pt x="897" y="672"/>
                </a:lnTo>
                <a:lnTo>
                  <a:pt x="911" y="483"/>
                </a:lnTo>
                <a:lnTo>
                  <a:pt x="929" y="305"/>
                </a:lnTo>
                <a:lnTo>
                  <a:pt x="943" y="158"/>
                </a:lnTo>
                <a:lnTo>
                  <a:pt x="957" y="53"/>
                </a:lnTo>
                <a:lnTo>
                  <a:pt x="974" y="4"/>
                </a:lnTo>
                <a:lnTo>
                  <a:pt x="988" y="11"/>
                </a:lnTo>
                <a:lnTo>
                  <a:pt x="1002" y="77"/>
                </a:lnTo>
                <a:lnTo>
                  <a:pt x="1020" y="196"/>
                </a:lnTo>
                <a:lnTo>
                  <a:pt x="1034" y="357"/>
                </a:lnTo>
                <a:lnTo>
                  <a:pt x="1048" y="539"/>
                </a:lnTo>
                <a:lnTo>
                  <a:pt x="1066" y="728"/>
                </a:lnTo>
                <a:lnTo>
                  <a:pt x="1080" y="903"/>
                </a:lnTo>
                <a:lnTo>
                  <a:pt x="1094" y="1050"/>
                </a:lnTo>
                <a:lnTo>
                  <a:pt x="1111" y="1148"/>
                </a:lnTo>
                <a:lnTo>
                  <a:pt x="1125" y="1194"/>
                </a:lnTo>
                <a:lnTo>
                  <a:pt x="1139" y="1180"/>
                </a:lnTo>
                <a:lnTo>
                  <a:pt x="1157" y="1106"/>
                </a:lnTo>
                <a:lnTo>
                  <a:pt x="1171" y="980"/>
                </a:lnTo>
                <a:lnTo>
                  <a:pt x="1185" y="819"/>
                </a:lnTo>
                <a:lnTo>
                  <a:pt x="1202" y="634"/>
                </a:lnTo>
                <a:lnTo>
                  <a:pt x="1216" y="448"/>
                </a:lnTo>
                <a:lnTo>
                  <a:pt x="1230" y="273"/>
                </a:lnTo>
                <a:lnTo>
                  <a:pt x="1248" y="133"/>
                </a:lnTo>
                <a:lnTo>
                  <a:pt x="1262" y="39"/>
                </a:lnTo>
                <a:lnTo>
                  <a:pt x="1276" y="0"/>
                </a:lnTo>
                <a:lnTo>
                  <a:pt x="1293" y="21"/>
                </a:lnTo>
                <a:lnTo>
                  <a:pt x="1307" y="98"/>
                </a:lnTo>
                <a:lnTo>
                  <a:pt x="1321" y="228"/>
                </a:lnTo>
                <a:lnTo>
                  <a:pt x="1339" y="392"/>
                </a:lnTo>
                <a:lnTo>
                  <a:pt x="1353" y="578"/>
                </a:lnTo>
                <a:lnTo>
                  <a:pt x="1367" y="767"/>
                </a:lnTo>
                <a:lnTo>
                  <a:pt x="1385" y="935"/>
                </a:lnTo>
                <a:lnTo>
                  <a:pt x="1399" y="1075"/>
                </a:lnTo>
                <a:lnTo>
                  <a:pt x="1413" y="1162"/>
                </a:lnTo>
                <a:lnTo>
                  <a:pt x="1430" y="1194"/>
                </a:lnTo>
                <a:lnTo>
                  <a:pt x="1444" y="1169"/>
                </a:lnTo>
                <a:lnTo>
                  <a:pt x="1458" y="1085"/>
                </a:lnTo>
                <a:lnTo>
                  <a:pt x="1476" y="952"/>
                </a:lnTo>
                <a:lnTo>
                  <a:pt x="1490" y="784"/>
                </a:lnTo>
                <a:lnTo>
                  <a:pt x="1507" y="599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55" name="Text Box 65"/>
          <p:cNvSpPr txBox="1">
            <a:spLocks noChangeArrowheads="1"/>
          </p:cNvSpPr>
          <p:nvPr/>
        </p:nvSpPr>
        <p:spPr bwMode="auto">
          <a:xfrm rot="-5400000">
            <a:off x="5421312" y="2173288"/>
            <a:ext cx="105727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100">
                <a:sym typeface="Symbol" pitchFamily="18" charset="2"/>
              </a:rPr>
              <a:t></a:t>
            </a:r>
            <a:r>
              <a:rPr lang="en-US" sz="1100" i="1"/>
              <a:t>Pressure</a:t>
            </a:r>
            <a:r>
              <a:rPr lang="en-US" sz="1100"/>
              <a:t> </a:t>
            </a:r>
            <a:r>
              <a:rPr lang="en-US" sz="1100">
                <a:sym typeface="Symbol" pitchFamily="18" charset="2"/>
              </a:rPr>
              <a:t></a:t>
            </a:r>
          </a:p>
        </p:txBody>
      </p:sp>
      <p:sp>
        <p:nvSpPr>
          <p:cNvPr id="33856" name="Text Box 66"/>
          <p:cNvSpPr txBox="1">
            <a:spLocks noChangeArrowheads="1"/>
          </p:cNvSpPr>
          <p:nvPr/>
        </p:nvSpPr>
        <p:spPr bwMode="auto">
          <a:xfrm>
            <a:off x="6962775" y="1133475"/>
            <a:ext cx="82867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100" i="1"/>
              <a:t>A sinusoid</a:t>
            </a:r>
          </a:p>
        </p:txBody>
      </p:sp>
      <p:pic>
        <p:nvPicPr>
          <p:cNvPr id="33857" name="Picture 68" descr="tones"/>
          <p:cNvPicPr>
            <a:picLocks noChangeAspect="1" noChangeArrowheads="1"/>
          </p:cNvPicPr>
          <p:nvPr/>
        </p:nvPicPr>
        <p:blipFill>
          <a:blip r:embed="rId3"/>
          <a:srcRect l="3999" t="3200" r="8000" b="5333"/>
          <a:stretch>
            <a:fillRect/>
          </a:stretch>
        </p:blipFill>
        <p:spPr bwMode="auto">
          <a:xfrm>
            <a:off x="5715000" y="3581400"/>
            <a:ext cx="2955925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tones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610600" y="3657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Signal representation - Sampling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295400"/>
            <a:ext cx="5638800" cy="50292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10000"/>
              </a:lnSpc>
            </a:pPr>
            <a:r>
              <a:rPr lang="en-US" sz="2800" i="1" dirty="0" smtClean="0">
                <a:latin typeface="Calibri" pitchFamily="34" charset="0"/>
                <a:cs typeface="Calibri" pitchFamily="34" charset="0"/>
              </a:rPr>
              <a:t>Sampling frequency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(or </a:t>
            </a:r>
            <a:r>
              <a:rPr lang="en-US" sz="2800" i="1" dirty="0" smtClean="0">
                <a:latin typeface="Calibri" pitchFamily="34" charset="0"/>
                <a:cs typeface="Calibri" pitchFamily="34" charset="0"/>
              </a:rPr>
              <a:t>sampling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rate) refers to the number of samples taken a second</a:t>
            </a:r>
          </a:p>
          <a:p>
            <a:pPr lvl="5">
              <a:lnSpc>
                <a:spcPct val="11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110000"/>
              </a:lnSpc>
            </a:pPr>
            <a:endParaRPr lang="en-US" sz="500" i="1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Sampling rate is measured in Hz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We need a sample rate </a:t>
            </a:r>
            <a:r>
              <a:rPr lang="en-US" sz="2400" u="sng" dirty="0" smtClean="0">
                <a:latin typeface="Calibri" pitchFamily="34" charset="0"/>
                <a:cs typeface="Calibri" pitchFamily="34" charset="0"/>
              </a:rPr>
              <a:t>twice as high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as the highest frequency we want to represent (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Nyquist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freq)</a:t>
            </a:r>
          </a:p>
          <a:p>
            <a:pPr lvl="5">
              <a:lnSpc>
                <a:spcPct val="11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lvl="4" eaLnBrk="1" hangingPunct="1">
              <a:lnSpc>
                <a:spcPct val="110000"/>
              </a:lnSpc>
            </a:pPr>
            <a:endParaRPr lang="en-US" sz="12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For our ears this means a sample rate of at least 40kHz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Because we hear up to 20kHz</a:t>
            </a:r>
          </a:p>
          <a:p>
            <a:pPr lvl="4" eaLnBrk="1" hangingPunct="1">
              <a:lnSpc>
                <a:spcPct val="110000"/>
              </a:lnSpc>
            </a:pPr>
            <a:endParaRPr lang="en-US" sz="12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5" name="Date Placeholder 3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36" name="Footer Placeholder 3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2D8AD-C182-4F4D-8625-27B30EE43367}" type="slidenum">
              <a:rPr lang="en-US" altLang="en-US"/>
              <a:pPr>
                <a:defRPr/>
              </a:pPr>
              <a:t>32</a:t>
            </a:fld>
            <a:endParaRPr lang="en-US" altLang="en-US"/>
          </a:p>
        </p:txBody>
      </p:sp>
      <p:sp>
        <p:nvSpPr>
          <p:cNvPr id="34820" name="Line 183"/>
          <p:cNvSpPr>
            <a:spLocks noChangeShapeType="1"/>
          </p:cNvSpPr>
          <p:nvPr/>
        </p:nvSpPr>
        <p:spPr bwMode="auto">
          <a:xfrm>
            <a:off x="6248400" y="360045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4821" name="Line 184"/>
          <p:cNvSpPr>
            <a:spLocks noChangeShapeType="1"/>
          </p:cNvSpPr>
          <p:nvPr/>
        </p:nvSpPr>
        <p:spPr bwMode="auto">
          <a:xfrm>
            <a:off x="6400800" y="352425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4822" name="Line 185"/>
          <p:cNvSpPr>
            <a:spLocks noChangeShapeType="1"/>
          </p:cNvSpPr>
          <p:nvPr/>
        </p:nvSpPr>
        <p:spPr bwMode="auto">
          <a:xfrm>
            <a:off x="6553200" y="329565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4823" name="Line 186"/>
          <p:cNvSpPr>
            <a:spLocks noChangeShapeType="1"/>
          </p:cNvSpPr>
          <p:nvPr/>
        </p:nvSpPr>
        <p:spPr bwMode="auto">
          <a:xfrm>
            <a:off x="6705600" y="2838450"/>
            <a:ext cx="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4824" name="Line 187"/>
          <p:cNvSpPr>
            <a:spLocks noChangeShapeType="1"/>
          </p:cNvSpPr>
          <p:nvPr/>
        </p:nvSpPr>
        <p:spPr bwMode="auto">
          <a:xfrm>
            <a:off x="6858000" y="276225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4825" name="Line 188"/>
          <p:cNvSpPr>
            <a:spLocks noChangeShapeType="1"/>
          </p:cNvSpPr>
          <p:nvPr/>
        </p:nvSpPr>
        <p:spPr bwMode="auto">
          <a:xfrm>
            <a:off x="7010400" y="2457450"/>
            <a:ext cx="0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4826" name="Line 189"/>
          <p:cNvSpPr>
            <a:spLocks noChangeShapeType="1"/>
          </p:cNvSpPr>
          <p:nvPr/>
        </p:nvSpPr>
        <p:spPr bwMode="auto">
          <a:xfrm>
            <a:off x="7162800" y="260985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4827" name="Line 190"/>
          <p:cNvSpPr>
            <a:spLocks noChangeShapeType="1"/>
          </p:cNvSpPr>
          <p:nvPr/>
        </p:nvSpPr>
        <p:spPr bwMode="auto">
          <a:xfrm>
            <a:off x="7315200" y="299085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4828" name="Line 191"/>
          <p:cNvSpPr>
            <a:spLocks noChangeShapeType="1"/>
          </p:cNvSpPr>
          <p:nvPr/>
        </p:nvSpPr>
        <p:spPr bwMode="auto">
          <a:xfrm>
            <a:off x="7467600" y="344805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4829" name="Line 192"/>
          <p:cNvSpPr>
            <a:spLocks noChangeShapeType="1"/>
          </p:cNvSpPr>
          <p:nvPr/>
        </p:nvSpPr>
        <p:spPr bwMode="auto">
          <a:xfrm>
            <a:off x="7620000" y="337185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4830" name="Line 193"/>
          <p:cNvSpPr>
            <a:spLocks noChangeShapeType="1"/>
          </p:cNvSpPr>
          <p:nvPr/>
        </p:nvSpPr>
        <p:spPr bwMode="auto">
          <a:xfrm>
            <a:off x="7772400" y="337185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4831" name="Line 194"/>
          <p:cNvSpPr>
            <a:spLocks noChangeShapeType="1"/>
          </p:cNvSpPr>
          <p:nvPr/>
        </p:nvSpPr>
        <p:spPr bwMode="auto">
          <a:xfrm>
            <a:off x="7924800" y="337185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4832" name="Line 195"/>
          <p:cNvSpPr>
            <a:spLocks noChangeShapeType="1"/>
          </p:cNvSpPr>
          <p:nvPr/>
        </p:nvSpPr>
        <p:spPr bwMode="auto">
          <a:xfrm>
            <a:off x="8077200" y="3067050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4833" name="Text Box 196"/>
          <p:cNvSpPr txBox="1">
            <a:spLocks noChangeArrowheads="1"/>
          </p:cNvSpPr>
          <p:nvPr/>
        </p:nvSpPr>
        <p:spPr bwMode="auto">
          <a:xfrm>
            <a:off x="6248400" y="33528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4834" name="Text Box 197"/>
          <p:cNvSpPr txBox="1">
            <a:spLocks noChangeArrowheads="1"/>
          </p:cNvSpPr>
          <p:nvPr/>
        </p:nvSpPr>
        <p:spPr bwMode="auto">
          <a:xfrm>
            <a:off x="6400800" y="314325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4835" name="Text Box 198"/>
          <p:cNvSpPr txBox="1">
            <a:spLocks noChangeArrowheads="1"/>
          </p:cNvSpPr>
          <p:nvPr/>
        </p:nvSpPr>
        <p:spPr bwMode="auto">
          <a:xfrm>
            <a:off x="6553200" y="268605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4836" name="Text Box 199"/>
          <p:cNvSpPr txBox="1">
            <a:spLocks noChangeArrowheads="1"/>
          </p:cNvSpPr>
          <p:nvPr/>
        </p:nvSpPr>
        <p:spPr bwMode="auto">
          <a:xfrm>
            <a:off x="6705600" y="2581275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4837" name="Text Box 200"/>
          <p:cNvSpPr txBox="1">
            <a:spLocks noChangeArrowheads="1"/>
          </p:cNvSpPr>
          <p:nvPr/>
        </p:nvSpPr>
        <p:spPr bwMode="auto">
          <a:xfrm>
            <a:off x="6858000" y="22860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4838" name="Text Box 201"/>
          <p:cNvSpPr txBox="1">
            <a:spLocks noChangeArrowheads="1"/>
          </p:cNvSpPr>
          <p:nvPr/>
        </p:nvSpPr>
        <p:spPr bwMode="auto">
          <a:xfrm>
            <a:off x="7010400" y="2438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4839" name="Text Box 202"/>
          <p:cNvSpPr txBox="1">
            <a:spLocks noChangeArrowheads="1"/>
          </p:cNvSpPr>
          <p:nvPr/>
        </p:nvSpPr>
        <p:spPr bwMode="auto">
          <a:xfrm>
            <a:off x="7926388" y="2876550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4840" name="Text Box 203"/>
          <p:cNvSpPr txBox="1">
            <a:spLocks noChangeArrowheads="1"/>
          </p:cNvSpPr>
          <p:nvPr/>
        </p:nvSpPr>
        <p:spPr bwMode="auto">
          <a:xfrm>
            <a:off x="7162800" y="283845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4841" name="Text Box 204"/>
          <p:cNvSpPr txBox="1">
            <a:spLocks noChangeArrowheads="1"/>
          </p:cNvSpPr>
          <p:nvPr/>
        </p:nvSpPr>
        <p:spPr bwMode="auto">
          <a:xfrm>
            <a:off x="7315200" y="3267075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4842" name="Text Box 205"/>
          <p:cNvSpPr txBox="1">
            <a:spLocks noChangeArrowheads="1"/>
          </p:cNvSpPr>
          <p:nvPr/>
        </p:nvSpPr>
        <p:spPr bwMode="auto">
          <a:xfrm>
            <a:off x="7467600" y="3200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4843" name="Text Box 206"/>
          <p:cNvSpPr txBox="1">
            <a:spLocks noChangeArrowheads="1"/>
          </p:cNvSpPr>
          <p:nvPr/>
        </p:nvSpPr>
        <p:spPr bwMode="auto">
          <a:xfrm>
            <a:off x="7621588" y="3219450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4844" name="Text Box 207"/>
          <p:cNvSpPr txBox="1">
            <a:spLocks noChangeArrowheads="1"/>
          </p:cNvSpPr>
          <p:nvPr/>
        </p:nvSpPr>
        <p:spPr bwMode="auto">
          <a:xfrm>
            <a:off x="7773988" y="3200400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4845" name="Text Box 208"/>
          <p:cNvSpPr txBox="1">
            <a:spLocks noChangeArrowheads="1"/>
          </p:cNvSpPr>
          <p:nvPr/>
        </p:nvSpPr>
        <p:spPr bwMode="auto">
          <a:xfrm>
            <a:off x="6096000" y="344805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4846" name="Freeform 209"/>
          <p:cNvSpPr>
            <a:spLocks/>
          </p:cNvSpPr>
          <p:nvPr/>
        </p:nvSpPr>
        <p:spPr bwMode="auto">
          <a:xfrm>
            <a:off x="6172200" y="2432050"/>
            <a:ext cx="1905000" cy="1181100"/>
          </a:xfrm>
          <a:custGeom>
            <a:avLst/>
            <a:gdLst>
              <a:gd name="T0" fmla="*/ 0 w 1200"/>
              <a:gd name="T1" fmla="*/ 2147483647 h 744"/>
              <a:gd name="T2" fmla="*/ 2147483647 w 1200"/>
              <a:gd name="T3" fmla="*/ 2147483647 h 744"/>
              <a:gd name="T4" fmla="*/ 2147483647 w 1200"/>
              <a:gd name="T5" fmla="*/ 2147483647 h 744"/>
              <a:gd name="T6" fmla="*/ 2147483647 w 1200"/>
              <a:gd name="T7" fmla="*/ 2147483647 h 744"/>
              <a:gd name="T8" fmla="*/ 2147483647 w 1200"/>
              <a:gd name="T9" fmla="*/ 2147483647 h 744"/>
              <a:gd name="T10" fmla="*/ 2147483647 w 1200"/>
              <a:gd name="T11" fmla="*/ 2147483647 h 744"/>
              <a:gd name="T12" fmla="*/ 2147483647 w 1200"/>
              <a:gd name="T13" fmla="*/ 2147483647 h 744"/>
              <a:gd name="T14" fmla="*/ 2147483647 w 1200"/>
              <a:gd name="T15" fmla="*/ 2147483647 h 744"/>
              <a:gd name="T16" fmla="*/ 2147483647 w 1200"/>
              <a:gd name="T17" fmla="*/ 2147483647 h 744"/>
              <a:gd name="T18" fmla="*/ 2147483647 w 1200"/>
              <a:gd name="T19" fmla="*/ 2147483647 h 744"/>
              <a:gd name="T20" fmla="*/ 2147483647 w 1200"/>
              <a:gd name="T21" fmla="*/ 2147483647 h 744"/>
              <a:gd name="T22" fmla="*/ 2147483647 w 1200"/>
              <a:gd name="T23" fmla="*/ 2147483647 h 744"/>
              <a:gd name="T24" fmla="*/ 2147483647 w 1200"/>
              <a:gd name="T25" fmla="*/ 2147483647 h 744"/>
              <a:gd name="T26" fmla="*/ 2147483647 w 1200"/>
              <a:gd name="T27" fmla="*/ 2147483647 h 74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200"/>
              <a:gd name="T43" fmla="*/ 0 h 744"/>
              <a:gd name="T44" fmla="*/ 1200 w 1200"/>
              <a:gd name="T45" fmla="*/ 744 h 74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200" h="744">
                <a:moveTo>
                  <a:pt x="0" y="736"/>
                </a:moveTo>
                <a:cubicBezTo>
                  <a:pt x="12" y="740"/>
                  <a:pt x="24" y="744"/>
                  <a:pt x="48" y="736"/>
                </a:cubicBezTo>
                <a:cubicBezTo>
                  <a:pt x="72" y="728"/>
                  <a:pt x="112" y="720"/>
                  <a:pt x="144" y="688"/>
                </a:cubicBezTo>
                <a:cubicBezTo>
                  <a:pt x="176" y="656"/>
                  <a:pt x="208" y="616"/>
                  <a:pt x="240" y="544"/>
                </a:cubicBezTo>
                <a:cubicBezTo>
                  <a:pt x="272" y="472"/>
                  <a:pt x="304" y="312"/>
                  <a:pt x="336" y="256"/>
                </a:cubicBezTo>
                <a:cubicBezTo>
                  <a:pt x="368" y="200"/>
                  <a:pt x="400" y="248"/>
                  <a:pt x="432" y="208"/>
                </a:cubicBezTo>
                <a:cubicBezTo>
                  <a:pt x="464" y="168"/>
                  <a:pt x="496" y="32"/>
                  <a:pt x="528" y="16"/>
                </a:cubicBezTo>
                <a:cubicBezTo>
                  <a:pt x="560" y="0"/>
                  <a:pt x="592" y="56"/>
                  <a:pt x="624" y="112"/>
                </a:cubicBezTo>
                <a:cubicBezTo>
                  <a:pt x="656" y="168"/>
                  <a:pt x="688" y="264"/>
                  <a:pt x="720" y="352"/>
                </a:cubicBezTo>
                <a:cubicBezTo>
                  <a:pt x="752" y="440"/>
                  <a:pt x="784" y="600"/>
                  <a:pt x="816" y="640"/>
                </a:cubicBezTo>
                <a:cubicBezTo>
                  <a:pt x="848" y="680"/>
                  <a:pt x="880" y="600"/>
                  <a:pt x="912" y="592"/>
                </a:cubicBezTo>
                <a:cubicBezTo>
                  <a:pt x="944" y="584"/>
                  <a:pt x="976" y="592"/>
                  <a:pt x="1008" y="592"/>
                </a:cubicBezTo>
                <a:cubicBezTo>
                  <a:pt x="1040" y="592"/>
                  <a:pt x="1072" y="632"/>
                  <a:pt x="1104" y="592"/>
                </a:cubicBezTo>
                <a:cubicBezTo>
                  <a:pt x="1136" y="552"/>
                  <a:pt x="1168" y="452"/>
                  <a:pt x="1200" y="352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4847" name="Line 210"/>
          <p:cNvSpPr>
            <a:spLocks noChangeShapeType="1"/>
          </p:cNvSpPr>
          <p:nvPr/>
        </p:nvSpPr>
        <p:spPr bwMode="auto">
          <a:xfrm>
            <a:off x="6248400" y="4114800"/>
            <a:ext cx="1905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4848" name="Text Box 211"/>
          <p:cNvSpPr txBox="1">
            <a:spLocks noChangeArrowheads="1"/>
          </p:cNvSpPr>
          <p:nvPr/>
        </p:nvSpPr>
        <p:spPr bwMode="auto">
          <a:xfrm>
            <a:off x="6461125" y="4227513"/>
            <a:ext cx="1530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Time in secs.</a:t>
            </a:r>
          </a:p>
        </p:txBody>
      </p:sp>
      <p:pic>
        <p:nvPicPr>
          <p:cNvPr id="38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Aliasing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143000"/>
            <a:ext cx="8153400" cy="20574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Low sample rates result in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aliasing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High frequencies are misrepresented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Frequency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f</a:t>
            </a:r>
            <a:r>
              <a:rPr lang="en-US" i="1" baseline="-25000" dirty="0" smtClean="0">
                <a:latin typeface="Calibri" pitchFamily="34" charset="0"/>
                <a:cs typeface="Calibri" pitchFamily="34" charset="0"/>
              </a:rPr>
              <a:t>1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will become (sample rate –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f</a:t>
            </a:r>
            <a:r>
              <a:rPr lang="en-US" i="1" baseline="-25000" dirty="0" smtClean="0">
                <a:latin typeface="Calibri" pitchFamily="34" charset="0"/>
                <a:cs typeface="Calibri" pitchFamily="34" charset="0"/>
              </a:rPr>
              <a:t>1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)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In video also when you see wheels go backwards</a:t>
            </a:r>
          </a:p>
          <a:p>
            <a:pPr lvl="1" eaLnBrk="1" hangingPunct="1"/>
            <a:endParaRPr lang="en-US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2" name="Date Placeholder 18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83" name="Footer Placeholder 18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84" name="Slide Number Placeholder 18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3AC29C-AEDB-44DB-B4C4-B6E70C98BF7B}" type="slidenum">
              <a:rPr lang="en-US" altLang="en-US"/>
              <a:pPr>
                <a:defRPr/>
              </a:pPr>
              <a:t>33</a:t>
            </a:fld>
            <a:endParaRPr lang="en-US" altLang="en-U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1778000" y="3602038"/>
            <a:ext cx="6567488" cy="7270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1778000" y="3602038"/>
            <a:ext cx="6567488" cy="727075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46" name="Line 6"/>
          <p:cNvSpPr>
            <a:spLocks noChangeShapeType="1"/>
          </p:cNvSpPr>
          <p:nvPr/>
        </p:nvSpPr>
        <p:spPr bwMode="auto">
          <a:xfrm>
            <a:off x="1778000" y="3602038"/>
            <a:ext cx="656748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47" name="Freeform 7"/>
          <p:cNvSpPr>
            <a:spLocks/>
          </p:cNvSpPr>
          <p:nvPr/>
        </p:nvSpPr>
        <p:spPr bwMode="auto">
          <a:xfrm>
            <a:off x="1778000" y="3602038"/>
            <a:ext cx="6567488" cy="727075"/>
          </a:xfrm>
          <a:custGeom>
            <a:avLst/>
            <a:gdLst>
              <a:gd name="T0" fmla="*/ 0 w 649"/>
              <a:gd name="T1" fmla="*/ 2147483647 h 79"/>
              <a:gd name="T2" fmla="*/ 2147483647 w 649"/>
              <a:gd name="T3" fmla="*/ 2147483647 h 79"/>
              <a:gd name="T4" fmla="*/ 2147483647 w 649"/>
              <a:gd name="T5" fmla="*/ 0 h 79"/>
              <a:gd name="T6" fmla="*/ 0 60000 65536"/>
              <a:gd name="T7" fmla="*/ 0 60000 65536"/>
              <a:gd name="T8" fmla="*/ 0 60000 65536"/>
              <a:gd name="T9" fmla="*/ 0 w 649"/>
              <a:gd name="T10" fmla="*/ 0 h 79"/>
              <a:gd name="T11" fmla="*/ 649 w 649"/>
              <a:gd name="T12" fmla="*/ 79 h 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49" h="79">
                <a:moveTo>
                  <a:pt x="0" y="79"/>
                </a:moveTo>
                <a:lnTo>
                  <a:pt x="649" y="79"/>
                </a:lnTo>
                <a:lnTo>
                  <a:pt x="649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48" name="Line 8"/>
          <p:cNvSpPr>
            <a:spLocks noChangeShapeType="1"/>
          </p:cNvSpPr>
          <p:nvPr/>
        </p:nvSpPr>
        <p:spPr bwMode="auto">
          <a:xfrm flipV="1">
            <a:off x="1778000" y="3602038"/>
            <a:ext cx="1588" cy="7270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49" name="Line 9"/>
          <p:cNvSpPr>
            <a:spLocks noChangeShapeType="1"/>
          </p:cNvSpPr>
          <p:nvPr/>
        </p:nvSpPr>
        <p:spPr bwMode="auto">
          <a:xfrm>
            <a:off x="1778000" y="4329113"/>
            <a:ext cx="656748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50" name="Freeform 10"/>
          <p:cNvSpPr>
            <a:spLocks/>
          </p:cNvSpPr>
          <p:nvPr/>
        </p:nvSpPr>
        <p:spPr bwMode="auto">
          <a:xfrm>
            <a:off x="1778000" y="3602038"/>
            <a:ext cx="6567488" cy="727075"/>
          </a:xfrm>
          <a:custGeom>
            <a:avLst/>
            <a:gdLst>
              <a:gd name="T0" fmla="*/ 0 w 649"/>
              <a:gd name="T1" fmla="*/ 2147483647 h 79"/>
              <a:gd name="T2" fmla="*/ 0 w 649"/>
              <a:gd name="T3" fmla="*/ 0 h 79"/>
              <a:gd name="T4" fmla="*/ 2147483647 w 649"/>
              <a:gd name="T5" fmla="*/ 0 h 79"/>
              <a:gd name="T6" fmla="*/ 0 60000 65536"/>
              <a:gd name="T7" fmla="*/ 0 60000 65536"/>
              <a:gd name="T8" fmla="*/ 0 60000 65536"/>
              <a:gd name="T9" fmla="*/ 0 w 649"/>
              <a:gd name="T10" fmla="*/ 0 h 79"/>
              <a:gd name="T11" fmla="*/ 649 w 649"/>
              <a:gd name="T12" fmla="*/ 79 h 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49" h="79">
                <a:moveTo>
                  <a:pt x="0" y="79"/>
                </a:moveTo>
                <a:lnTo>
                  <a:pt x="0" y="0"/>
                </a:lnTo>
                <a:lnTo>
                  <a:pt x="649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51" name="Freeform 11"/>
          <p:cNvSpPr>
            <a:spLocks/>
          </p:cNvSpPr>
          <p:nvPr/>
        </p:nvSpPr>
        <p:spPr bwMode="auto">
          <a:xfrm>
            <a:off x="1778000" y="3602038"/>
            <a:ext cx="6567488" cy="727075"/>
          </a:xfrm>
          <a:custGeom>
            <a:avLst/>
            <a:gdLst>
              <a:gd name="T0" fmla="*/ 0 w 649"/>
              <a:gd name="T1" fmla="*/ 2147483647 h 79"/>
              <a:gd name="T2" fmla="*/ 2147483647 w 649"/>
              <a:gd name="T3" fmla="*/ 2147483647 h 79"/>
              <a:gd name="T4" fmla="*/ 2147483647 w 649"/>
              <a:gd name="T5" fmla="*/ 0 h 79"/>
              <a:gd name="T6" fmla="*/ 0 60000 65536"/>
              <a:gd name="T7" fmla="*/ 0 60000 65536"/>
              <a:gd name="T8" fmla="*/ 0 60000 65536"/>
              <a:gd name="T9" fmla="*/ 0 w 649"/>
              <a:gd name="T10" fmla="*/ 0 h 79"/>
              <a:gd name="T11" fmla="*/ 649 w 649"/>
              <a:gd name="T12" fmla="*/ 79 h 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49" h="79">
                <a:moveTo>
                  <a:pt x="0" y="79"/>
                </a:moveTo>
                <a:lnTo>
                  <a:pt x="649" y="79"/>
                </a:lnTo>
                <a:lnTo>
                  <a:pt x="649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52" name="Line 12"/>
          <p:cNvSpPr>
            <a:spLocks noChangeShapeType="1"/>
          </p:cNvSpPr>
          <p:nvPr/>
        </p:nvSpPr>
        <p:spPr bwMode="auto">
          <a:xfrm flipV="1">
            <a:off x="1778000" y="3602038"/>
            <a:ext cx="1588" cy="7270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53" name="Freeform 13"/>
          <p:cNvSpPr>
            <a:spLocks/>
          </p:cNvSpPr>
          <p:nvPr/>
        </p:nvSpPr>
        <p:spPr bwMode="auto">
          <a:xfrm>
            <a:off x="1789113" y="3602038"/>
            <a:ext cx="930275" cy="717550"/>
          </a:xfrm>
          <a:custGeom>
            <a:avLst/>
            <a:gdLst>
              <a:gd name="T0" fmla="*/ 2147483647 w 586"/>
              <a:gd name="T1" fmla="*/ 2147483647 h 452"/>
              <a:gd name="T2" fmla="*/ 2147483647 w 586"/>
              <a:gd name="T3" fmla="*/ 2147483647 h 452"/>
              <a:gd name="T4" fmla="*/ 2147483647 w 586"/>
              <a:gd name="T5" fmla="*/ 2147483647 h 452"/>
              <a:gd name="T6" fmla="*/ 2147483647 w 586"/>
              <a:gd name="T7" fmla="*/ 2147483647 h 452"/>
              <a:gd name="T8" fmla="*/ 2147483647 w 586"/>
              <a:gd name="T9" fmla="*/ 2147483647 h 452"/>
              <a:gd name="T10" fmla="*/ 2147483647 w 586"/>
              <a:gd name="T11" fmla="*/ 2147483647 h 452"/>
              <a:gd name="T12" fmla="*/ 2147483647 w 586"/>
              <a:gd name="T13" fmla="*/ 0 h 452"/>
              <a:gd name="T14" fmla="*/ 2147483647 w 586"/>
              <a:gd name="T15" fmla="*/ 0 h 452"/>
              <a:gd name="T16" fmla="*/ 2147483647 w 586"/>
              <a:gd name="T17" fmla="*/ 2147483647 h 452"/>
              <a:gd name="T18" fmla="*/ 2147483647 w 586"/>
              <a:gd name="T19" fmla="*/ 2147483647 h 452"/>
              <a:gd name="T20" fmla="*/ 2147483647 w 586"/>
              <a:gd name="T21" fmla="*/ 2147483647 h 452"/>
              <a:gd name="T22" fmla="*/ 2147483647 w 586"/>
              <a:gd name="T23" fmla="*/ 2147483647 h 452"/>
              <a:gd name="T24" fmla="*/ 2147483647 w 586"/>
              <a:gd name="T25" fmla="*/ 2147483647 h 452"/>
              <a:gd name="T26" fmla="*/ 2147483647 w 586"/>
              <a:gd name="T27" fmla="*/ 2147483647 h 452"/>
              <a:gd name="T28" fmla="*/ 2147483647 w 586"/>
              <a:gd name="T29" fmla="*/ 2147483647 h 452"/>
              <a:gd name="T30" fmla="*/ 2147483647 w 586"/>
              <a:gd name="T31" fmla="*/ 2147483647 h 452"/>
              <a:gd name="T32" fmla="*/ 2147483647 w 586"/>
              <a:gd name="T33" fmla="*/ 2147483647 h 452"/>
              <a:gd name="T34" fmla="*/ 2147483647 w 586"/>
              <a:gd name="T35" fmla="*/ 2147483647 h 452"/>
              <a:gd name="T36" fmla="*/ 2147483647 w 586"/>
              <a:gd name="T37" fmla="*/ 2147483647 h 452"/>
              <a:gd name="T38" fmla="*/ 2147483647 w 586"/>
              <a:gd name="T39" fmla="*/ 2147483647 h 452"/>
              <a:gd name="T40" fmla="*/ 2147483647 w 586"/>
              <a:gd name="T41" fmla="*/ 2147483647 h 452"/>
              <a:gd name="T42" fmla="*/ 2147483647 w 586"/>
              <a:gd name="T43" fmla="*/ 2147483647 h 452"/>
              <a:gd name="T44" fmla="*/ 2147483647 w 586"/>
              <a:gd name="T45" fmla="*/ 2147483647 h 452"/>
              <a:gd name="T46" fmla="*/ 2147483647 w 586"/>
              <a:gd name="T47" fmla="*/ 2147483647 h 452"/>
              <a:gd name="T48" fmla="*/ 2147483647 w 586"/>
              <a:gd name="T49" fmla="*/ 2147483647 h 452"/>
              <a:gd name="T50" fmla="*/ 2147483647 w 586"/>
              <a:gd name="T51" fmla="*/ 2147483647 h 452"/>
              <a:gd name="T52" fmla="*/ 2147483647 w 586"/>
              <a:gd name="T53" fmla="*/ 2147483647 h 452"/>
              <a:gd name="T54" fmla="*/ 2147483647 w 586"/>
              <a:gd name="T55" fmla="*/ 2147483647 h 452"/>
              <a:gd name="T56" fmla="*/ 2147483647 w 586"/>
              <a:gd name="T57" fmla="*/ 2147483647 h 452"/>
              <a:gd name="T58" fmla="*/ 2147483647 w 586"/>
              <a:gd name="T59" fmla="*/ 2147483647 h 452"/>
              <a:gd name="T60" fmla="*/ 2147483647 w 586"/>
              <a:gd name="T61" fmla="*/ 2147483647 h 452"/>
              <a:gd name="T62" fmla="*/ 2147483647 w 586"/>
              <a:gd name="T63" fmla="*/ 2147483647 h 452"/>
              <a:gd name="T64" fmla="*/ 2147483647 w 586"/>
              <a:gd name="T65" fmla="*/ 2147483647 h 452"/>
              <a:gd name="T66" fmla="*/ 2147483647 w 586"/>
              <a:gd name="T67" fmla="*/ 2147483647 h 452"/>
              <a:gd name="T68" fmla="*/ 2147483647 w 586"/>
              <a:gd name="T69" fmla="*/ 2147483647 h 452"/>
              <a:gd name="T70" fmla="*/ 2147483647 w 586"/>
              <a:gd name="T71" fmla="*/ 2147483647 h 452"/>
              <a:gd name="T72" fmla="*/ 2147483647 w 586"/>
              <a:gd name="T73" fmla="*/ 0 h 452"/>
              <a:gd name="T74" fmla="*/ 2147483647 w 586"/>
              <a:gd name="T75" fmla="*/ 0 h 452"/>
              <a:gd name="T76" fmla="*/ 2147483647 w 586"/>
              <a:gd name="T77" fmla="*/ 2147483647 h 452"/>
              <a:gd name="T78" fmla="*/ 2147483647 w 586"/>
              <a:gd name="T79" fmla="*/ 2147483647 h 452"/>
              <a:gd name="T80" fmla="*/ 2147483647 w 586"/>
              <a:gd name="T81" fmla="*/ 2147483647 h 452"/>
              <a:gd name="T82" fmla="*/ 2147483647 w 586"/>
              <a:gd name="T83" fmla="*/ 2147483647 h 45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86"/>
              <a:gd name="T127" fmla="*/ 0 h 452"/>
              <a:gd name="T128" fmla="*/ 586 w 586"/>
              <a:gd name="T129" fmla="*/ 452 h 45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86" h="452">
                <a:moveTo>
                  <a:pt x="0" y="226"/>
                </a:moveTo>
                <a:lnTo>
                  <a:pt x="6" y="214"/>
                </a:lnTo>
                <a:lnTo>
                  <a:pt x="6" y="197"/>
                </a:lnTo>
                <a:lnTo>
                  <a:pt x="12" y="185"/>
                </a:lnTo>
                <a:lnTo>
                  <a:pt x="19" y="168"/>
                </a:lnTo>
                <a:lnTo>
                  <a:pt x="19" y="156"/>
                </a:lnTo>
                <a:lnTo>
                  <a:pt x="25" y="139"/>
                </a:lnTo>
                <a:lnTo>
                  <a:pt x="32" y="127"/>
                </a:lnTo>
                <a:lnTo>
                  <a:pt x="32" y="116"/>
                </a:lnTo>
                <a:lnTo>
                  <a:pt x="38" y="104"/>
                </a:lnTo>
                <a:lnTo>
                  <a:pt x="44" y="93"/>
                </a:lnTo>
                <a:lnTo>
                  <a:pt x="44" y="81"/>
                </a:lnTo>
                <a:lnTo>
                  <a:pt x="51" y="69"/>
                </a:lnTo>
                <a:lnTo>
                  <a:pt x="57" y="58"/>
                </a:lnTo>
                <a:lnTo>
                  <a:pt x="57" y="52"/>
                </a:lnTo>
                <a:lnTo>
                  <a:pt x="63" y="40"/>
                </a:lnTo>
                <a:lnTo>
                  <a:pt x="70" y="34"/>
                </a:lnTo>
                <a:lnTo>
                  <a:pt x="70" y="23"/>
                </a:lnTo>
                <a:lnTo>
                  <a:pt x="76" y="17"/>
                </a:lnTo>
                <a:lnTo>
                  <a:pt x="76" y="11"/>
                </a:lnTo>
                <a:lnTo>
                  <a:pt x="95" y="0"/>
                </a:lnTo>
                <a:lnTo>
                  <a:pt x="89" y="0"/>
                </a:lnTo>
                <a:lnTo>
                  <a:pt x="95" y="0"/>
                </a:lnTo>
                <a:lnTo>
                  <a:pt x="102" y="0"/>
                </a:lnTo>
                <a:lnTo>
                  <a:pt x="108" y="0"/>
                </a:lnTo>
                <a:lnTo>
                  <a:pt x="114" y="0"/>
                </a:lnTo>
                <a:lnTo>
                  <a:pt x="121" y="5"/>
                </a:lnTo>
                <a:lnTo>
                  <a:pt x="127" y="11"/>
                </a:lnTo>
                <a:lnTo>
                  <a:pt x="134" y="17"/>
                </a:lnTo>
                <a:lnTo>
                  <a:pt x="140" y="23"/>
                </a:lnTo>
                <a:lnTo>
                  <a:pt x="140" y="34"/>
                </a:lnTo>
                <a:lnTo>
                  <a:pt x="146" y="40"/>
                </a:lnTo>
                <a:lnTo>
                  <a:pt x="146" y="52"/>
                </a:lnTo>
                <a:lnTo>
                  <a:pt x="153" y="58"/>
                </a:lnTo>
                <a:lnTo>
                  <a:pt x="159" y="69"/>
                </a:lnTo>
                <a:lnTo>
                  <a:pt x="159" y="81"/>
                </a:lnTo>
                <a:lnTo>
                  <a:pt x="165" y="93"/>
                </a:lnTo>
                <a:lnTo>
                  <a:pt x="172" y="104"/>
                </a:lnTo>
                <a:lnTo>
                  <a:pt x="172" y="116"/>
                </a:lnTo>
                <a:lnTo>
                  <a:pt x="178" y="127"/>
                </a:lnTo>
                <a:lnTo>
                  <a:pt x="185" y="145"/>
                </a:lnTo>
                <a:lnTo>
                  <a:pt x="185" y="156"/>
                </a:lnTo>
                <a:lnTo>
                  <a:pt x="191" y="168"/>
                </a:lnTo>
                <a:lnTo>
                  <a:pt x="197" y="185"/>
                </a:lnTo>
                <a:lnTo>
                  <a:pt x="197" y="197"/>
                </a:lnTo>
                <a:lnTo>
                  <a:pt x="204" y="214"/>
                </a:lnTo>
                <a:lnTo>
                  <a:pt x="210" y="226"/>
                </a:lnTo>
                <a:lnTo>
                  <a:pt x="210" y="243"/>
                </a:lnTo>
                <a:lnTo>
                  <a:pt x="216" y="255"/>
                </a:lnTo>
                <a:lnTo>
                  <a:pt x="216" y="272"/>
                </a:lnTo>
                <a:lnTo>
                  <a:pt x="223" y="284"/>
                </a:lnTo>
                <a:lnTo>
                  <a:pt x="229" y="296"/>
                </a:lnTo>
                <a:lnTo>
                  <a:pt x="229" y="313"/>
                </a:lnTo>
                <a:lnTo>
                  <a:pt x="235" y="325"/>
                </a:lnTo>
                <a:lnTo>
                  <a:pt x="242" y="336"/>
                </a:lnTo>
                <a:lnTo>
                  <a:pt x="242" y="348"/>
                </a:lnTo>
                <a:lnTo>
                  <a:pt x="248" y="359"/>
                </a:lnTo>
                <a:lnTo>
                  <a:pt x="255" y="371"/>
                </a:lnTo>
                <a:lnTo>
                  <a:pt x="255" y="383"/>
                </a:lnTo>
                <a:lnTo>
                  <a:pt x="261" y="394"/>
                </a:lnTo>
                <a:lnTo>
                  <a:pt x="267" y="406"/>
                </a:lnTo>
                <a:lnTo>
                  <a:pt x="267" y="412"/>
                </a:lnTo>
                <a:lnTo>
                  <a:pt x="274" y="417"/>
                </a:lnTo>
                <a:lnTo>
                  <a:pt x="280" y="429"/>
                </a:lnTo>
                <a:lnTo>
                  <a:pt x="280" y="435"/>
                </a:lnTo>
                <a:lnTo>
                  <a:pt x="286" y="441"/>
                </a:lnTo>
                <a:lnTo>
                  <a:pt x="293" y="446"/>
                </a:lnTo>
                <a:lnTo>
                  <a:pt x="306" y="452"/>
                </a:lnTo>
                <a:lnTo>
                  <a:pt x="312" y="452"/>
                </a:lnTo>
                <a:lnTo>
                  <a:pt x="318" y="452"/>
                </a:lnTo>
                <a:lnTo>
                  <a:pt x="325" y="446"/>
                </a:lnTo>
                <a:lnTo>
                  <a:pt x="331" y="446"/>
                </a:lnTo>
                <a:lnTo>
                  <a:pt x="337" y="435"/>
                </a:lnTo>
                <a:lnTo>
                  <a:pt x="344" y="429"/>
                </a:lnTo>
                <a:lnTo>
                  <a:pt x="350" y="417"/>
                </a:lnTo>
                <a:lnTo>
                  <a:pt x="350" y="412"/>
                </a:lnTo>
                <a:lnTo>
                  <a:pt x="357" y="400"/>
                </a:lnTo>
                <a:lnTo>
                  <a:pt x="363" y="394"/>
                </a:lnTo>
                <a:lnTo>
                  <a:pt x="363" y="383"/>
                </a:lnTo>
                <a:lnTo>
                  <a:pt x="369" y="371"/>
                </a:lnTo>
                <a:lnTo>
                  <a:pt x="369" y="359"/>
                </a:lnTo>
                <a:lnTo>
                  <a:pt x="376" y="348"/>
                </a:lnTo>
                <a:lnTo>
                  <a:pt x="382" y="336"/>
                </a:lnTo>
                <a:lnTo>
                  <a:pt x="382" y="325"/>
                </a:lnTo>
                <a:lnTo>
                  <a:pt x="388" y="307"/>
                </a:lnTo>
                <a:lnTo>
                  <a:pt x="395" y="296"/>
                </a:lnTo>
                <a:lnTo>
                  <a:pt x="395" y="284"/>
                </a:lnTo>
                <a:lnTo>
                  <a:pt x="401" y="267"/>
                </a:lnTo>
                <a:lnTo>
                  <a:pt x="408" y="255"/>
                </a:lnTo>
                <a:lnTo>
                  <a:pt x="408" y="238"/>
                </a:lnTo>
                <a:lnTo>
                  <a:pt x="414" y="226"/>
                </a:lnTo>
                <a:lnTo>
                  <a:pt x="420" y="209"/>
                </a:lnTo>
                <a:lnTo>
                  <a:pt x="420" y="197"/>
                </a:lnTo>
                <a:lnTo>
                  <a:pt x="427" y="180"/>
                </a:lnTo>
                <a:lnTo>
                  <a:pt x="433" y="168"/>
                </a:lnTo>
                <a:lnTo>
                  <a:pt x="433" y="156"/>
                </a:lnTo>
                <a:lnTo>
                  <a:pt x="439" y="139"/>
                </a:lnTo>
                <a:lnTo>
                  <a:pt x="439" y="127"/>
                </a:lnTo>
                <a:lnTo>
                  <a:pt x="446" y="116"/>
                </a:lnTo>
                <a:lnTo>
                  <a:pt x="452" y="104"/>
                </a:lnTo>
                <a:lnTo>
                  <a:pt x="452" y="93"/>
                </a:lnTo>
                <a:lnTo>
                  <a:pt x="459" y="81"/>
                </a:lnTo>
                <a:lnTo>
                  <a:pt x="465" y="69"/>
                </a:lnTo>
                <a:lnTo>
                  <a:pt x="465" y="58"/>
                </a:lnTo>
                <a:lnTo>
                  <a:pt x="471" y="46"/>
                </a:lnTo>
                <a:lnTo>
                  <a:pt x="478" y="40"/>
                </a:lnTo>
                <a:lnTo>
                  <a:pt x="478" y="29"/>
                </a:lnTo>
                <a:lnTo>
                  <a:pt x="484" y="23"/>
                </a:lnTo>
                <a:lnTo>
                  <a:pt x="490" y="17"/>
                </a:lnTo>
                <a:lnTo>
                  <a:pt x="490" y="11"/>
                </a:lnTo>
                <a:lnTo>
                  <a:pt x="510" y="0"/>
                </a:lnTo>
                <a:lnTo>
                  <a:pt x="503" y="0"/>
                </a:lnTo>
                <a:lnTo>
                  <a:pt x="510" y="0"/>
                </a:lnTo>
                <a:lnTo>
                  <a:pt x="516" y="0"/>
                </a:lnTo>
                <a:lnTo>
                  <a:pt x="522" y="0"/>
                </a:lnTo>
                <a:lnTo>
                  <a:pt x="529" y="0"/>
                </a:lnTo>
                <a:lnTo>
                  <a:pt x="535" y="11"/>
                </a:lnTo>
                <a:lnTo>
                  <a:pt x="541" y="11"/>
                </a:lnTo>
                <a:lnTo>
                  <a:pt x="548" y="17"/>
                </a:lnTo>
                <a:lnTo>
                  <a:pt x="548" y="29"/>
                </a:lnTo>
                <a:lnTo>
                  <a:pt x="554" y="34"/>
                </a:lnTo>
                <a:lnTo>
                  <a:pt x="561" y="40"/>
                </a:lnTo>
                <a:lnTo>
                  <a:pt x="561" y="52"/>
                </a:lnTo>
                <a:lnTo>
                  <a:pt x="567" y="58"/>
                </a:lnTo>
                <a:lnTo>
                  <a:pt x="573" y="69"/>
                </a:lnTo>
                <a:lnTo>
                  <a:pt x="573" y="81"/>
                </a:lnTo>
                <a:lnTo>
                  <a:pt x="580" y="93"/>
                </a:lnTo>
                <a:lnTo>
                  <a:pt x="586" y="104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54" name="Freeform 14"/>
          <p:cNvSpPr>
            <a:spLocks/>
          </p:cNvSpPr>
          <p:nvPr/>
        </p:nvSpPr>
        <p:spPr bwMode="auto">
          <a:xfrm>
            <a:off x="2719388" y="3602038"/>
            <a:ext cx="930275" cy="717550"/>
          </a:xfrm>
          <a:custGeom>
            <a:avLst/>
            <a:gdLst>
              <a:gd name="T0" fmla="*/ 2147483647 w 586"/>
              <a:gd name="T1" fmla="*/ 2147483647 h 452"/>
              <a:gd name="T2" fmla="*/ 2147483647 w 586"/>
              <a:gd name="T3" fmla="*/ 2147483647 h 452"/>
              <a:gd name="T4" fmla="*/ 2147483647 w 586"/>
              <a:gd name="T5" fmla="*/ 2147483647 h 452"/>
              <a:gd name="T6" fmla="*/ 2147483647 w 586"/>
              <a:gd name="T7" fmla="*/ 2147483647 h 452"/>
              <a:gd name="T8" fmla="*/ 2147483647 w 586"/>
              <a:gd name="T9" fmla="*/ 2147483647 h 452"/>
              <a:gd name="T10" fmla="*/ 2147483647 w 586"/>
              <a:gd name="T11" fmla="*/ 2147483647 h 452"/>
              <a:gd name="T12" fmla="*/ 2147483647 w 586"/>
              <a:gd name="T13" fmla="*/ 2147483647 h 452"/>
              <a:gd name="T14" fmla="*/ 2147483647 w 586"/>
              <a:gd name="T15" fmla="*/ 2147483647 h 452"/>
              <a:gd name="T16" fmla="*/ 2147483647 w 586"/>
              <a:gd name="T17" fmla="*/ 2147483647 h 452"/>
              <a:gd name="T18" fmla="*/ 2147483647 w 586"/>
              <a:gd name="T19" fmla="*/ 2147483647 h 452"/>
              <a:gd name="T20" fmla="*/ 2147483647 w 586"/>
              <a:gd name="T21" fmla="*/ 2147483647 h 452"/>
              <a:gd name="T22" fmla="*/ 2147483647 w 586"/>
              <a:gd name="T23" fmla="*/ 2147483647 h 452"/>
              <a:gd name="T24" fmla="*/ 2147483647 w 586"/>
              <a:gd name="T25" fmla="*/ 2147483647 h 452"/>
              <a:gd name="T26" fmla="*/ 2147483647 w 586"/>
              <a:gd name="T27" fmla="*/ 2147483647 h 452"/>
              <a:gd name="T28" fmla="*/ 2147483647 w 586"/>
              <a:gd name="T29" fmla="*/ 2147483647 h 452"/>
              <a:gd name="T30" fmla="*/ 2147483647 w 586"/>
              <a:gd name="T31" fmla="*/ 2147483647 h 452"/>
              <a:gd name="T32" fmla="*/ 2147483647 w 586"/>
              <a:gd name="T33" fmla="*/ 2147483647 h 452"/>
              <a:gd name="T34" fmla="*/ 2147483647 w 586"/>
              <a:gd name="T35" fmla="*/ 2147483647 h 452"/>
              <a:gd name="T36" fmla="*/ 2147483647 w 586"/>
              <a:gd name="T37" fmla="*/ 2147483647 h 452"/>
              <a:gd name="T38" fmla="*/ 2147483647 w 586"/>
              <a:gd name="T39" fmla="*/ 2147483647 h 452"/>
              <a:gd name="T40" fmla="*/ 2147483647 w 586"/>
              <a:gd name="T41" fmla="*/ 2147483647 h 452"/>
              <a:gd name="T42" fmla="*/ 2147483647 w 586"/>
              <a:gd name="T43" fmla="*/ 2147483647 h 452"/>
              <a:gd name="T44" fmla="*/ 2147483647 w 586"/>
              <a:gd name="T45" fmla="*/ 2147483647 h 452"/>
              <a:gd name="T46" fmla="*/ 2147483647 w 586"/>
              <a:gd name="T47" fmla="*/ 2147483647 h 452"/>
              <a:gd name="T48" fmla="*/ 2147483647 w 586"/>
              <a:gd name="T49" fmla="*/ 0 h 452"/>
              <a:gd name="T50" fmla="*/ 2147483647 w 586"/>
              <a:gd name="T51" fmla="*/ 0 h 452"/>
              <a:gd name="T52" fmla="*/ 2147483647 w 586"/>
              <a:gd name="T53" fmla="*/ 2147483647 h 452"/>
              <a:gd name="T54" fmla="*/ 2147483647 w 586"/>
              <a:gd name="T55" fmla="*/ 2147483647 h 452"/>
              <a:gd name="T56" fmla="*/ 2147483647 w 586"/>
              <a:gd name="T57" fmla="*/ 2147483647 h 452"/>
              <a:gd name="T58" fmla="*/ 2147483647 w 586"/>
              <a:gd name="T59" fmla="*/ 2147483647 h 452"/>
              <a:gd name="T60" fmla="*/ 2147483647 w 586"/>
              <a:gd name="T61" fmla="*/ 2147483647 h 452"/>
              <a:gd name="T62" fmla="*/ 2147483647 w 586"/>
              <a:gd name="T63" fmla="*/ 2147483647 h 452"/>
              <a:gd name="T64" fmla="*/ 2147483647 w 586"/>
              <a:gd name="T65" fmla="*/ 2147483647 h 452"/>
              <a:gd name="T66" fmla="*/ 2147483647 w 586"/>
              <a:gd name="T67" fmla="*/ 2147483647 h 452"/>
              <a:gd name="T68" fmla="*/ 2147483647 w 586"/>
              <a:gd name="T69" fmla="*/ 2147483647 h 452"/>
              <a:gd name="T70" fmla="*/ 2147483647 w 586"/>
              <a:gd name="T71" fmla="*/ 2147483647 h 452"/>
              <a:gd name="T72" fmla="*/ 2147483647 w 586"/>
              <a:gd name="T73" fmla="*/ 2147483647 h 452"/>
              <a:gd name="T74" fmla="*/ 2147483647 w 586"/>
              <a:gd name="T75" fmla="*/ 2147483647 h 452"/>
              <a:gd name="T76" fmla="*/ 2147483647 w 586"/>
              <a:gd name="T77" fmla="*/ 2147483647 h 452"/>
              <a:gd name="T78" fmla="*/ 2147483647 w 586"/>
              <a:gd name="T79" fmla="*/ 2147483647 h 452"/>
              <a:gd name="T80" fmla="*/ 2147483647 w 586"/>
              <a:gd name="T81" fmla="*/ 2147483647 h 452"/>
              <a:gd name="T82" fmla="*/ 2147483647 w 586"/>
              <a:gd name="T83" fmla="*/ 2147483647 h 45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86"/>
              <a:gd name="T127" fmla="*/ 0 h 452"/>
              <a:gd name="T128" fmla="*/ 586 w 586"/>
              <a:gd name="T129" fmla="*/ 452 h 45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86" h="452">
                <a:moveTo>
                  <a:pt x="0" y="104"/>
                </a:moveTo>
                <a:lnTo>
                  <a:pt x="0" y="116"/>
                </a:lnTo>
                <a:lnTo>
                  <a:pt x="6" y="133"/>
                </a:lnTo>
                <a:lnTo>
                  <a:pt x="6" y="145"/>
                </a:lnTo>
                <a:lnTo>
                  <a:pt x="13" y="156"/>
                </a:lnTo>
                <a:lnTo>
                  <a:pt x="19" y="174"/>
                </a:lnTo>
                <a:lnTo>
                  <a:pt x="19" y="185"/>
                </a:lnTo>
                <a:lnTo>
                  <a:pt x="26" y="197"/>
                </a:lnTo>
                <a:lnTo>
                  <a:pt x="32" y="214"/>
                </a:lnTo>
                <a:lnTo>
                  <a:pt x="32" y="226"/>
                </a:lnTo>
                <a:lnTo>
                  <a:pt x="38" y="243"/>
                </a:lnTo>
                <a:lnTo>
                  <a:pt x="45" y="255"/>
                </a:lnTo>
                <a:lnTo>
                  <a:pt x="45" y="272"/>
                </a:lnTo>
                <a:lnTo>
                  <a:pt x="51" y="284"/>
                </a:lnTo>
                <a:lnTo>
                  <a:pt x="57" y="301"/>
                </a:lnTo>
                <a:lnTo>
                  <a:pt x="57" y="313"/>
                </a:lnTo>
                <a:lnTo>
                  <a:pt x="64" y="325"/>
                </a:lnTo>
                <a:lnTo>
                  <a:pt x="70" y="336"/>
                </a:lnTo>
                <a:lnTo>
                  <a:pt x="70" y="348"/>
                </a:lnTo>
                <a:lnTo>
                  <a:pt x="76" y="371"/>
                </a:lnTo>
                <a:lnTo>
                  <a:pt x="83" y="383"/>
                </a:lnTo>
                <a:lnTo>
                  <a:pt x="89" y="394"/>
                </a:lnTo>
                <a:lnTo>
                  <a:pt x="89" y="406"/>
                </a:lnTo>
                <a:lnTo>
                  <a:pt x="96" y="412"/>
                </a:lnTo>
                <a:lnTo>
                  <a:pt x="102" y="423"/>
                </a:lnTo>
                <a:lnTo>
                  <a:pt x="102" y="429"/>
                </a:lnTo>
                <a:lnTo>
                  <a:pt x="108" y="435"/>
                </a:lnTo>
                <a:lnTo>
                  <a:pt x="121" y="446"/>
                </a:lnTo>
                <a:lnTo>
                  <a:pt x="115" y="446"/>
                </a:lnTo>
                <a:lnTo>
                  <a:pt x="121" y="446"/>
                </a:lnTo>
                <a:lnTo>
                  <a:pt x="127" y="452"/>
                </a:lnTo>
                <a:lnTo>
                  <a:pt x="134" y="452"/>
                </a:lnTo>
                <a:lnTo>
                  <a:pt x="140" y="452"/>
                </a:lnTo>
                <a:lnTo>
                  <a:pt x="147" y="452"/>
                </a:lnTo>
                <a:lnTo>
                  <a:pt x="153" y="446"/>
                </a:lnTo>
                <a:lnTo>
                  <a:pt x="159" y="441"/>
                </a:lnTo>
                <a:lnTo>
                  <a:pt x="166" y="435"/>
                </a:lnTo>
                <a:lnTo>
                  <a:pt x="172" y="417"/>
                </a:lnTo>
                <a:lnTo>
                  <a:pt x="178" y="412"/>
                </a:lnTo>
                <a:lnTo>
                  <a:pt x="185" y="400"/>
                </a:lnTo>
                <a:lnTo>
                  <a:pt x="185" y="388"/>
                </a:lnTo>
                <a:lnTo>
                  <a:pt x="191" y="383"/>
                </a:lnTo>
                <a:lnTo>
                  <a:pt x="198" y="371"/>
                </a:lnTo>
                <a:lnTo>
                  <a:pt x="198" y="359"/>
                </a:lnTo>
                <a:lnTo>
                  <a:pt x="204" y="348"/>
                </a:lnTo>
                <a:lnTo>
                  <a:pt x="210" y="336"/>
                </a:lnTo>
                <a:lnTo>
                  <a:pt x="210" y="319"/>
                </a:lnTo>
                <a:lnTo>
                  <a:pt x="217" y="307"/>
                </a:lnTo>
                <a:lnTo>
                  <a:pt x="223" y="296"/>
                </a:lnTo>
                <a:lnTo>
                  <a:pt x="223" y="278"/>
                </a:lnTo>
                <a:lnTo>
                  <a:pt x="229" y="267"/>
                </a:lnTo>
                <a:lnTo>
                  <a:pt x="229" y="249"/>
                </a:lnTo>
                <a:lnTo>
                  <a:pt x="236" y="238"/>
                </a:lnTo>
                <a:lnTo>
                  <a:pt x="242" y="226"/>
                </a:lnTo>
                <a:lnTo>
                  <a:pt x="242" y="209"/>
                </a:lnTo>
                <a:lnTo>
                  <a:pt x="249" y="197"/>
                </a:lnTo>
                <a:lnTo>
                  <a:pt x="255" y="180"/>
                </a:lnTo>
                <a:lnTo>
                  <a:pt x="255" y="168"/>
                </a:lnTo>
                <a:lnTo>
                  <a:pt x="261" y="151"/>
                </a:lnTo>
                <a:lnTo>
                  <a:pt x="268" y="139"/>
                </a:lnTo>
                <a:lnTo>
                  <a:pt x="268" y="127"/>
                </a:lnTo>
                <a:lnTo>
                  <a:pt x="274" y="116"/>
                </a:lnTo>
                <a:lnTo>
                  <a:pt x="280" y="98"/>
                </a:lnTo>
                <a:lnTo>
                  <a:pt x="280" y="87"/>
                </a:lnTo>
                <a:lnTo>
                  <a:pt x="287" y="75"/>
                </a:lnTo>
                <a:lnTo>
                  <a:pt x="293" y="69"/>
                </a:lnTo>
                <a:lnTo>
                  <a:pt x="293" y="58"/>
                </a:lnTo>
                <a:lnTo>
                  <a:pt x="300" y="46"/>
                </a:lnTo>
                <a:lnTo>
                  <a:pt x="300" y="40"/>
                </a:lnTo>
                <a:lnTo>
                  <a:pt x="306" y="29"/>
                </a:lnTo>
                <a:lnTo>
                  <a:pt x="312" y="23"/>
                </a:lnTo>
                <a:lnTo>
                  <a:pt x="312" y="17"/>
                </a:lnTo>
                <a:lnTo>
                  <a:pt x="319" y="11"/>
                </a:lnTo>
                <a:lnTo>
                  <a:pt x="325" y="5"/>
                </a:lnTo>
                <a:lnTo>
                  <a:pt x="338" y="0"/>
                </a:lnTo>
                <a:lnTo>
                  <a:pt x="344" y="0"/>
                </a:lnTo>
                <a:lnTo>
                  <a:pt x="351" y="0"/>
                </a:lnTo>
                <a:lnTo>
                  <a:pt x="357" y="0"/>
                </a:lnTo>
                <a:lnTo>
                  <a:pt x="363" y="11"/>
                </a:lnTo>
                <a:lnTo>
                  <a:pt x="370" y="11"/>
                </a:lnTo>
                <a:lnTo>
                  <a:pt x="370" y="23"/>
                </a:lnTo>
                <a:lnTo>
                  <a:pt x="376" y="29"/>
                </a:lnTo>
                <a:lnTo>
                  <a:pt x="382" y="40"/>
                </a:lnTo>
                <a:lnTo>
                  <a:pt x="389" y="52"/>
                </a:lnTo>
                <a:lnTo>
                  <a:pt x="395" y="64"/>
                </a:lnTo>
                <a:lnTo>
                  <a:pt x="395" y="69"/>
                </a:lnTo>
                <a:lnTo>
                  <a:pt x="402" y="81"/>
                </a:lnTo>
                <a:lnTo>
                  <a:pt x="408" y="93"/>
                </a:lnTo>
                <a:lnTo>
                  <a:pt x="408" y="104"/>
                </a:lnTo>
                <a:lnTo>
                  <a:pt x="414" y="116"/>
                </a:lnTo>
                <a:lnTo>
                  <a:pt x="421" y="133"/>
                </a:lnTo>
                <a:lnTo>
                  <a:pt x="421" y="145"/>
                </a:lnTo>
                <a:lnTo>
                  <a:pt x="427" y="156"/>
                </a:lnTo>
                <a:lnTo>
                  <a:pt x="433" y="174"/>
                </a:lnTo>
                <a:lnTo>
                  <a:pt x="433" y="185"/>
                </a:lnTo>
                <a:lnTo>
                  <a:pt x="440" y="203"/>
                </a:lnTo>
                <a:lnTo>
                  <a:pt x="446" y="214"/>
                </a:lnTo>
                <a:lnTo>
                  <a:pt x="446" y="232"/>
                </a:lnTo>
                <a:lnTo>
                  <a:pt x="453" y="243"/>
                </a:lnTo>
                <a:lnTo>
                  <a:pt x="453" y="261"/>
                </a:lnTo>
                <a:lnTo>
                  <a:pt x="459" y="272"/>
                </a:lnTo>
                <a:lnTo>
                  <a:pt x="465" y="284"/>
                </a:lnTo>
                <a:lnTo>
                  <a:pt x="465" y="301"/>
                </a:lnTo>
                <a:lnTo>
                  <a:pt x="472" y="313"/>
                </a:lnTo>
                <a:lnTo>
                  <a:pt x="478" y="325"/>
                </a:lnTo>
                <a:lnTo>
                  <a:pt x="478" y="342"/>
                </a:lnTo>
                <a:lnTo>
                  <a:pt x="484" y="354"/>
                </a:lnTo>
                <a:lnTo>
                  <a:pt x="491" y="365"/>
                </a:lnTo>
                <a:lnTo>
                  <a:pt x="491" y="377"/>
                </a:lnTo>
                <a:lnTo>
                  <a:pt x="497" y="388"/>
                </a:lnTo>
                <a:lnTo>
                  <a:pt x="503" y="394"/>
                </a:lnTo>
                <a:lnTo>
                  <a:pt x="503" y="406"/>
                </a:lnTo>
                <a:lnTo>
                  <a:pt x="510" y="412"/>
                </a:lnTo>
                <a:lnTo>
                  <a:pt x="516" y="423"/>
                </a:lnTo>
                <a:lnTo>
                  <a:pt x="516" y="429"/>
                </a:lnTo>
                <a:lnTo>
                  <a:pt x="523" y="435"/>
                </a:lnTo>
                <a:lnTo>
                  <a:pt x="523" y="441"/>
                </a:lnTo>
                <a:lnTo>
                  <a:pt x="542" y="452"/>
                </a:lnTo>
                <a:lnTo>
                  <a:pt x="535" y="452"/>
                </a:lnTo>
                <a:lnTo>
                  <a:pt x="542" y="452"/>
                </a:lnTo>
                <a:lnTo>
                  <a:pt x="548" y="452"/>
                </a:lnTo>
                <a:lnTo>
                  <a:pt x="554" y="452"/>
                </a:lnTo>
                <a:lnTo>
                  <a:pt x="561" y="452"/>
                </a:lnTo>
                <a:lnTo>
                  <a:pt x="567" y="446"/>
                </a:lnTo>
                <a:lnTo>
                  <a:pt x="574" y="435"/>
                </a:lnTo>
                <a:lnTo>
                  <a:pt x="580" y="429"/>
                </a:lnTo>
                <a:lnTo>
                  <a:pt x="586" y="423"/>
                </a:lnTo>
                <a:lnTo>
                  <a:pt x="586" y="417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55" name="Freeform 15"/>
          <p:cNvSpPr>
            <a:spLocks/>
          </p:cNvSpPr>
          <p:nvPr/>
        </p:nvSpPr>
        <p:spPr bwMode="auto">
          <a:xfrm>
            <a:off x="3649663" y="3602038"/>
            <a:ext cx="890587" cy="717550"/>
          </a:xfrm>
          <a:custGeom>
            <a:avLst/>
            <a:gdLst>
              <a:gd name="T0" fmla="*/ 2147483647 w 561"/>
              <a:gd name="T1" fmla="*/ 2147483647 h 452"/>
              <a:gd name="T2" fmla="*/ 2147483647 w 561"/>
              <a:gd name="T3" fmla="*/ 2147483647 h 452"/>
              <a:gd name="T4" fmla="*/ 2147483647 w 561"/>
              <a:gd name="T5" fmla="*/ 2147483647 h 452"/>
              <a:gd name="T6" fmla="*/ 2147483647 w 561"/>
              <a:gd name="T7" fmla="*/ 2147483647 h 452"/>
              <a:gd name="T8" fmla="*/ 2147483647 w 561"/>
              <a:gd name="T9" fmla="*/ 2147483647 h 452"/>
              <a:gd name="T10" fmla="*/ 2147483647 w 561"/>
              <a:gd name="T11" fmla="*/ 2147483647 h 452"/>
              <a:gd name="T12" fmla="*/ 2147483647 w 561"/>
              <a:gd name="T13" fmla="*/ 2147483647 h 452"/>
              <a:gd name="T14" fmla="*/ 2147483647 w 561"/>
              <a:gd name="T15" fmla="*/ 2147483647 h 452"/>
              <a:gd name="T16" fmla="*/ 2147483647 w 561"/>
              <a:gd name="T17" fmla="*/ 2147483647 h 452"/>
              <a:gd name="T18" fmla="*/ 2147483647 w 561"/>
              <a:gd name="T19" fmla="*/ 2147483647 h 452"/>
              <a:gd name="T20" fmla="*/ 2147483647 w 561"/>
              <a:gd name="T21" fmla="*/ 2147483647 h 452"/>
              <a:gd name="T22" fmla="*/ 2147483647 w 561"/>
              <a:gd name="T23" fmla="*/ 2147483647 h 452"/>
              <a:gd name="T24" fmla="*/ 2147483647 w 561"/>
              <a:gd name="T25" fmla="*/ 0 h 452"/>
              <a:gd name="T26" fmla="*/ 2147483647 w 561"/>
              <a:gd name="T27" fmla="*/ 2147483647 h 452"/>
              <a:gd name="T28" fmla="*/ 2147483647 w 561"/>
              <a:gd name="T29" fmla="*/ 2147483647 h 452"/>
              <a:gd name="T30" fmla="*/ 2147483647 w 561"/>
              <a:gd name="T31" fmla="*/ 2147483647 h 452"/>
              <a:gd name="T32" fmla="*/ 2147483647 w 561"/>
              <a:gd name="T33" fmla="*/ 2147483647 h 452"/>
              <a:gd name="T34" fmla="*/ 2147483647 w 561"/>
              <a:gd name="T35" fmla="*/ 2147483647 h 452"/>
              <a:gd name="T36" fmla="*/ 2147483647 w 561"/>
              <a:gd name="T37" fmla="*/ 2147483647 h 452"/>
              <a:gd name="T38" fmla="*/ 2147483647 w 561"/>
              <a:gd name="T39" fmla="*/ 2147483647 h 452"/>
              <a:gd name="T40" fmla="*/ 2147483647 w 561"/>
              <a:gd name="T41" fmla="*/ 2147483647 h 452"/>
              <a:gd name="T42" fmla="*/ 2147483647 w 561"/>
              <a:gd name="T43" fmla="*/ 2147483647 h 452"/>
              <a:gd name="T44" fmla="*/ 2147483647 w 561"/>
              <a:gd name="T45" fmla="*/ 2147483647 h 452"/>
              <a:gd name="T46" fmla="*/ 2147483647 w 561"/>
              <a:gd name="T47" fmla="*/ 2147483647 h 452"/>
              <a:gd name="T48" fmla="*/ 2147483647 w 561"/>
              <a:gd name="T49" fmla="*/ 2147483647 h 452"/>
              <a:gd name="T50" fmla="*/ 2147483647 w 561"/>
              <a:gd name="T51" fmla="*/ 2147483647 h 452"/>
              <a:gd name="T52" fmla="*/ 2147483647 w 561"/>
              <a:gd name="T53" fmla="*/ 2147483647 h 452"/>
              <a:gd name="T54" fmla="*/ 2147483647 w 561"/>
              <a:gd name="T55" fmla="*/ 2147483647 h 452"/>
              <a:gd name="T56" fmla="*/ 2147483647 w 561"/>
              <a:gd name="T57" fmla="*/ 2147483647 h 452"/>
              <a:gd name="T58" fmla="*/ 2147483647 w 561"/>
              <a:gd name="T59" fmla="*/ 2147483647 h 452"/>
              <a:gd name="T60" fmla="*/ 2147483647 w 561"/>
              <a:gd name="T61" fmla="*/ 2147483647 h 452"/>
              <a:gd name="T62" fmla="*/ 2147483647 w 561"/>
              <a:gd name="T63" fmla="*/ 2147483647 h 452"/>
              <a:gd name="T64" fmla="*/ 2147483647 w 561"/>
              <a:gd name="T65" fmla="*/ 2147483647 h 452"/>
              <a:gd name="T66" fmla="*/ 2147483647 w 561"/>
              <a:gd name="T67" fmla="*/ 2147483647 h 452"/>
              <a:gd name="T68" fmla="*/ 2147483647 w 561"/>
              <a:gd name="T69" fmla="*/ 2147483647 h 452"/>
              <a:gd name="T70" fmla="*/ 2147483647 w 561"/>
              <a:gd name="T71" fmla="*/ 2147483647 h 452"/>
              <a:gd name="T72" fmla="*/ 2147483647 w 561"/>
              <a:gd name="T73" fmla="*/ 2147483647 h 452"/>
              <a:gd name="T74" fmla="*/ 2147483647 w 561"/>
              <a:gd name="T75" fmla="*/ 2147483647 h 452"/>
              <a:gd name="T76" fmla="*/ 2147483647 w 561"/>
              <a:gd name="T77" fmla="*/ 2147483647 h 452"/>
              <a:gd name="T78" fmla="*/ 2147483647 w 561"/>
              <a:gd name="T79" fmla="*/ 2147483647 h 452"/>
              <a:gd name="T80" fmla="*/ 2147483647 w 561"/>
              <a:gd name="T81" fmla="*/ 2147483647 h 452"/>
              <a:gd name="T82" fmla="*/ 2147483647 w 561"/>
              <a:gd name="T83" fmla="*/ 2147483647 h 45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61"/>
              <a:gd name="T127" fmla="*/ 0 h 452"/>
              <a:gd name="T128" fmla="*/ 561 w 561"/>
              <a:gd name="T129" fmla="*/ 452 h 45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61" h="452">
                <a:moveTo>
                  <a:pt x="0" y="417"/>
                </a:moveTo>
                <a:lnTo>
                  <a:pt x="7" y="412"/>
                </a:lnTo>
                <a:lnTo>
                  <a:pt x="7" y="400"/>
                </a:lnTo>
                <a:lnTo>
                  <a:pt x="13" y="388"/>
                </a:lnTo>
                <a:lnTo>
                  <a:pt x="19" y="383"/>
                </a:lnTo>
                <a:lnTo>
                  <a:pt x="19" y="371"/>
                </a:lnTo>
                <a:lnTo>
                  <a:pt x="26" y="359"/>
                </a:lnTo>
                <a:lnTo>
                  <a:pt x="32" y="348"/>
                </a:lnTo>
                <a:lnTo>
                  <a:pt x="32" y="330"/>
                </a:lnTo>
                <a:lnTo>
                  <a:pt x="39" y="319"/>
                </a:lnTo>
                <a:lnTo>
                  <a:pt x="45" y="307"/>
                </a:lnTo>
                <a:lnTo>
                  <a:pt x="45" y="296"/>
                </a:lnTo>
                <a:lnTo>
                  <a:pt x="51" y="278"/>
                </a:lnTo>
                <a:lnTo>
                  <a:pt x="58" y="267"/>
                </a:lnTo>
                <a:lnTo>
                  <a:pt x="58" y="249"/>
                </a:lnTo>
                <a:lnTo>
                  <a:pt x="64" y="238"/>
                </a:lnTo>
                <a:lnTo>
                  <a:pt x="70" y="220"/>
                </a:lnTo>
                <a:lnTo>
                  <a:pt x="70" y="209"/>
                </a:lnTo>
                <a:lnTo>
                  <a:pt x="77" y="191"/>
                </a:lnTo>
                <a:lnTo>
                  <a:pt x="77" y="180"/>
                </a:lnTo>
                <a:lnTo>
                  <a:pt x="83" y="162"/>
                </a:lnTo>
                <a:lnTo>
                  <a:pt x="90" y="151"/>
                </a:lnTo>
                <a:lnTo>
                  <a:pt x="90" y="139"/>
                </a:lnTo>
                <a:lnTo>
                  <a:pt x="96" y="122"/>
                </a:lnTo>
                <a:lnTo>
                  <a:pt x="102" y="110"/>
                </a:lnTo>
                <a:lnTo>
                  <a:pt x="102" y="98"/>
                </a:lnTo>
                <a:lnTo>
                  <a:pt x="109" y="87"/>
                </a:lnTo>
                <a:lnTo>
                  <a:pt x="115" y="75"/>
                </a:lnTo>
                <a:lnTo>
                  <a:pt x="115" y="64"/>
                </a:lnTo>
                <a:lnTo>
                  <a:pt x="121" y="58"/>
                </a:lnTo>
                <a:lnTo>
                  <a:pt x="128" y="46"/>
                </a:lnTo>
                <a:lnTo>
                  <a:pt x="128" y="40"/>
                </a:lnTo>
                <a:lnTo>
                  <a:pt x="134" y="29"/>
                </a:lnTo>
                <a:lnTo>
                  <a:pt x="141" y="23"/>
                </a:lnTo>
                <a:lnTo>
                  <a:pt x="141" y="17"/>
                </a:lnTo>
                <a:lnTo>
                  <a:pt x="147" y="11"/>
                </a:lnTo>
                <a:lnTo>
                  <a:pt x="153" y="5"/>
                </a:lnTo>
                <a:lnTo>
                  <a:pt x="166" y="0"/>
                </a:lnTo>
                <a:lnTo>
                  <a:pt x="172" y="0"/>
                </a:lnTo>
                <a:lnTo>
                  <a:pt x="179" y="0"/>
                </a:lnTo>
                <a:lnTo>
                  <a:pt x="185" y="5"/>
                </a:lnTo>
                <a:lnTo>
                  <a:pt x="192" y="11"/>
                </a:lnTo>
                <a:lnTo>
                  <a:pt x="198" y="17"/>
                </a:lnTo>
                <a:lnTo>
                  <a:pt x="198" y="23"/>
                </a:lnTo>
                <a:lnTo>
                  <a:pt x="204" y="29"/>
                </a:lnTo>
                <a:lnTo>
                  <a:pt x="211" y="34"/>
                </a:lnTo>
                <a:lnTo>
                  <a:pt x="211" y="46"/>
                </a:lnTo>
                <a:lnTo>
                  <a:pt x="217" y="52"/>
                </a:lnTo>
                <a:lnTo>
                  <a:pt x="223" y="64"/>
                </a:lnTo>
                <a:lnTo>
                  <a:pt x="223" y="75"/>
                </a:lnTo>
                <a:lnTo>
                  <a:pt x="230" y="81"/>
                </a:lnTo>
                <a:lnTo>
                  <a:pt x="230" y="93"/>
                </a:lnTo>
                <a:lnTo>
                  <a:pt x="236" y="110"/>
                </a:lnTo>
                <a:lnTo>
                  <a:pt x="243" y="122"/>
                </a:lnTo>
                <a:lnTo>
                  <a:pt x="243" y="133"/>
                </a:lnTo>
                <a:lnTo>
                  <a:pt x="249" y="145"/>
                </a:lnTo>
                <a:lnTo>
                  <a:pt x="255" y="162"/>
                </a:lnTo>
                <a:lnTo>
                  <a:pt x="255" y="174"/>
                </a:lnTo>
                <a:lnTo>
                  <a:pt x="262" y="185"/>
                </a:lnTo>
                <a:lnTo>
                  <a:pt x="268" y="203"/>
                </a:lnTo>
                <a:lnTo>
                  <a:pt x="268" y="214"/>
                </a:lnTo>
                <a:lnTo>
                  <a:pt x="274" y="232"/>
                </a:lnTo>
                <a:lnTo>
                  <a:pt x="281" y="243"/>
                </a:lnTo>
                <a:lnTo>
                  <a:pt x="281" y="261"/>
                </a:lnTo>
                <a:lnTo>
                  <a:pt x="287" y="272"/>
                </a:lnTo>
                <a:lnTo>
                  <a:pt x="294" y="290"/>
                </a:lnTo>
                <a:lnTo>
                  <a:pt x="294" y="301"/>
                </a:lnTo>
                <a:lnTo>
                  <a:pt x="300" y="313"/>
                </a:lnTo>
                <a:lnTo>
                  <a:pt x="300" y="330"/>
                </a:lnTo>
                <a:lnTo>
                  <a:pt x="306" y="342"/>
                </a:lnTo>
                <a:lnTo>
                  <a:pt x="313" y="354"/>
                </a:lnTo>
                <a:lnTo>
                  <a:pt x="313" y="365"/>
                </a:lnTo>
                <a:lnTo>
                  <a:pt x="319" y="377"/>
                </a:lnTo>
                <a:lnTo>
                  <a:pt x="325" y="388"/>
                </a:lnTo>
                <a:lnTo>
                  <a:pt x="325" y="394"/>
                </a:lnTo>
                <a:lnTo>
                  <a:pt x="332" y="406"/>
                </a:lnTo>
                <a:lnTo>
                  <a:pt x="338" y="412"/>
                </a:lnTo>
                <a:lnTo>
                  <a:pt x="338" y="423"/>
                </a:lnTo>
                <a:lnTo>
                  <a:pt x="345" y="429"/>
                </a:lnTo>
                <a:lnTo>
                  <a:pt x="351" y="435"/>
                </a:lnTo>
                <a:lnTo>
                  <a:pt x="351" y="441"/>
                </a:lnTo>
                <a:lnTo>
                  <a:pt x="370" y="452"/>
                </a:lnTo>
                <a:lnTo>
                  <a:pt x="364" y="452"/>
                </a:lnTo>
                <a:lnTo>
                  <a:pt x="370" y="452"/>
                </a:lnTo>
                <a:lnTo>
                  <a:pt x="376" y="452"/>
                </a:lnTo>
                <a:lnTo>
                  <a:pt x="383" y="452"/>
                </a:lnTo>
                <a:lnTo>
                  <a:pt x="389" y="452"/>
                </a:lnTo>
                <a:lnTo>
                  <a:pt x="395" y="441"/>
                </a:lnTo>
                <a:lnTo>
                  <a:pt x="402" y="435"/>
                </a:lnTo>
                <a:lnTo>
                  <a:pt x="408" y="429"/>
                </a:lnTo>
                <a:lnTo>
                  <a:pt x="408" y="423"/>
                </a:lnTo>
                <a:lnTo>
                  <a:pt x="415" y="417"/>
                </a:lnTo>
                <a:lnTo>
                  <a:pt x="421" y="406"/>
                </a:lnTo>
                <a:lnTo>
                  <a:pt x="421" y="400"/>
                </a:lnTo>
                <a:lnTo>
                  <a:pt x="427" y="388"/>
                </a:lnTo>
                <a:lnTo>
                  <a:pt x="434" y="377"/>
                </a:lnTo>
                <a:lnTo>
                  <a:pt x="434" y="365"/>
                </a:lnTo>
                <a:lnTo>
                  <a:pt x="440" y="354"/>
                </a:lnTo>
                <a:lnTo>
                  <a:pt x="446" y="342"/>
                </a:lnTo>
                <a:lnTo>
                  <a:pt x="446" y="330"/>
                </a:lnTo>
                <a:lnTo>
                  <a:pt x="453" y="319"/>
                </a:lnTo>
                <a:lnTo>
                  <a:pt x="453" y="307"/>
                </a:lnTo>
                <a:lnTo>
                  <a:pt x="459" y="290"/>
                </a:lnTo>
                <a:lnTo>
                  <a:pt x="466" y="278"/>
                </a:lnTo>
                <a:lnTo>
                  <a:pt x="466" y="261"/>
                </a:lnTo>
                <a:lnTo>
                  <a:pt x="472" y="249"/>
                </a:lnTo>
                <a:lnTo>
                  <a:pt x="478" y="232"/>
                </a:lnTo>
                <a:lnTo>
                  <a:pt x="478" y="220"/>
                </a:lnTo>
                <a:lnTo>
                  <a:pt x="485" y="209"/>
                </a:lnTo>
                <a:lnTo>
                  <a:pt x="491" y="191"/>
                </a:lnTo>
                <a:lnTo>
                  <a:pt x="491" y="180"/>
                </a:lnTo>
                <a:lnTo>
                  <a:pt x="497" y="162"/>
                </a:lnTo>
                <a:lnTo>
                  <a:pt x="504" y="151"/>
                </a:lnTo>
                <a:lnTo>
                  <a:pt x="504" y="139"/>
                </a:lnTo>
                <a:lnTo>
                  <a:pt x="510" y="122"/>
                </a:lnTo>
                <a:lnTo>
                  <a:pt x="517" y="110"/>
                </a:lnTo>
                <a:lnTo>
                  <a:pt x="517" y="98"/>
                </a:lnTo>
                <a:lnTo>
                  <a:pt x="523" y="87"/>
                </a:lnTo>
                <a:lnTo>
                  <a:pt x="523" y="75"/>
                </a:lnTo>
                <a:lnTo>
                  <a:pt x="529" y="64"/>
                </a:lnTo>
                <a:lnTo>
                  <a:pt x="536" y="58"/>
                </a:lnTo>
                <a:lnTo>
                  <a:pt x="536" y="46"/>
                </a:lnTo>
                <a:lnTo>
                  <a:pt x="542" y="34"/>
                </a:lnTo>
                <a:lnTo>
                  <a:pt x="548" y="29"/>
                </a:lnTo>
                <a:lnTo>
                  <a:pt x="548" y="23"/>
                </a:lnTo>
                <a:lnTo>
                  <a:pt x="555" y="17"/>
                </a:lnTo>
                <a:lnTo>
                  <a:pt x="561" y="11"/>
                </a:lnTo>
                <a:lnTo>
                  <a:pt x="561" y="5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56" name="Freeform 16"/>
          <p:cNvSpPr>
            <a:spLocks/>
          </p:cNvSpPr>
          <p:nvPr/>
        </p:nvSpPr>
        <p:spPr bwMode="auto">
          <a:xfrm>
            <a:off x="4540250" y="3602038"/>
            <a:ext cx="920750" cy="717550"/>
          </a:xfrm>
          <a:custGeom>
            <a:avLst/>
            <a:gdLst>
              <a:gd name="T0" fmla="*/ 2147483647 w 580"/>
              <a:gd name="T1" fmla="*/ 0 h 452"/>
              <a:gd name="T2" fmla="*/ 2147483647 w 580"/>
              <a:gd name="T3" fmla="*/ 2147483647 h 452"/>
              <a:gd name="T4" fmla="*/ 2147483647 w 580"/>
              <a:gd name="T5" fmla="*/ 2147483647 h 452"/>
              <a:gd name="T6" fmla="*/ 2147483647 w 580"/>
              <a:gd name="T7" fmla="*/ 2147483647 h 452"/>
              <a:gd name="T8" fmla="*/ 2147483647 w 580"/>
              <a:gd name="T9" fmla="*/ 2147483647 h 452"/>
              <a:gd name="T10" fmla="*/ 2147483647 w 580"/>
              <a:gd name="T11" fmla="*/ 2147483647 h 452"/>
              <a:gd name="T12" fmla="*/ 2147483647 w 580"/>
              <a:gd name="T13" fmla="*/ 2147483647 h 452"/>
              <a:gd name="T14" fmla="*/ 2147483647 w 580"/>
              <a:gd name="T15" fmla="*/ 2147483647 h 452"/>
              <a:gd name="T16" fmla="*/ 2147483647 w 580"/>
              <a:gd name="T17" fmla="*/ 2147483647 h 452"/>
              <a:gd name="T18" fmla="*/ 2147483647 w 580"/>
              <a:gd name="T19" fmla="*/ 2147483647 h 452"/>
              <a:gd name="T20" fmla="*/ 2147483647 w 580"/>
              <a:gd name="T21" fmla="*/ 2147483647 h 452"/>
              <a:gd name="T22" fmla="*/ 2147483647 w 580"/>
              <a:gd name="T23" fmla="*/ 2147483647 h 452"/>
              <a:gd name="T24" fmla="*/ 2147483647 w 580"/>
              <a:gd name="T25" fmla="*/ 2147483647 h 452"/>
              <a:gd name="T26" fmla="*/ 2147483647 w 580"/>
              <a:gd name="T27" fmla="*/ 2147483647 h 452"/>
              <a:gd name="T28" fmla="*/ 2147483647 w 580"/>
              <a:gd name="T29" fmla="*/ 2147483647 h 452"/>
              <a:gd name="T30" fmla="*/ 2147483647 w 580"/>
              <a:gd name="T31" fmla="*/ 2147483647 h 452"/>
              <a:gd name="T32" fmla="*/ 2147483647 w 580"/>
              <a:gd name="T33" fmla="*/ 2147483647 h 452"/>
              <a:gd name="T34" fmla="*/ 2147483647 w 580"/>
              <a:gd name="T35" fmla="*/ 2147483647 h 452"/>
              <a:gd name="T36" fmla="*/ 2147483647 w 580"/>
              <a:gd name="T37" fmla="*/ 2147483647 h 452"/>
              <a:gd name="T38" fmla="*/ 2147483647 w 580"/>
              <a:gd name="T39" fmla="*/ 2147483647 h 452"/>
              <a:gd name="T40" fmla="*/ 2147483647 w 580"/>
              <a:gd name="T41" fmla="*/ 2147483647 h 452"/>
              <a:gd name="T42" fmla="*/ 2147483647 w 580"/>
              <a:gd name="T43" fmla="*/ 2147483647 h 452"/>
              <a:gd name="T44" fmla="*/ 2147483647 w 580"/>
              <a:gd name="T45" fmla="*/ 2147483647 h 452"/>
              <a:gd name="T46" fmla="*/ 2147483647 w 580"/>
              <a:gd name="T47" fmla="*/ 2147483647 h 452"/>
              <a:gd name="T48" fmla="*/ 2147483647 w 580"/>
              <a:gd name="T49" fmla="*/ 2147483647 h 452"/>
              <a:gd name="T50" fmla="*/ 2147483647 w 580"/>
              <a:gd name="T51" fmla="*/ 2147483647 h 452"/>
              <a:gd name="T52" fmla="*/ 2147483647 w 580"/>
              <a:gd name="T53" fmla="*/ 2147483647 h 452"/>
              <a:gd name="T54" fmla="*/ 2147483647 w 580"/>
              <a:gd name="T55" fmla="*/ 2147483647 h 452"/>
              <a:gd name="T56" fmla="*/ 2147483647 w 580"/>
              <a:gd name="T57" fmla="*/ 2147483647 h 452"/>
              <a:gd name="T58" fmla="*/ 2147483647 w 580"/>
              <a:gd name="T59" fmla="*/ 2147483647 h 452"/>
              <a:gd name="T60" fmla="*/ 2147483647 w 580"/>
              <a:gd name="T61" fmla="*/ 2147483647 h 452"/>
              <a:gd name="T62" fmla="*/ 2147483647 w 580"/>
              <a:gd name="T63" fmla="*/ 0 h 452"/>
              <a:gd name="T64" fmla="*/ 2147483647 w 580"/>
              <a:gd name="T65" fmla="*/ 2147483647 h 452"/>
              <a:gd name="T66" fmla="*/ 2147483647 w 580"/>
              <a:gd name="T67" fmla="*/ 2147483647 h 452"/>
              <a:gd name="T68" fmla="*/ 2147483647 w 580"/>
              <a:gd name="T69" fmla="*/ 2147483647 h 452"/>
              <a:gd name="T70" fmla="*/ 2147483647 w 580"/>
              <a:gd name="T71" fmla="*/ 2147483647 h 452"/>
              <a:gd name="T72" fmla="*/ 2147483647 w 580"/>
              <a:gd name="T73" fmla="*/ 2147483647 h 452"/>
              <a:gd name="T74" fmla="*/ 2147483647 w 580"/>
              <a:gd name="T75" fmla="*/ 2147483647 h 452"/>
              <a:gd name="T76" fmla="*/ 2147483647 w 580"/>
              <a:gd name="T77" fmla="*/ 2147483647 h 452"/>
              <a:gd name="T78" fmla="*/ 2147483647 w 580"/>
              <a:gd name="T79" fmla="*/ 2147483647 h 452"/>
              <a:gd name="T80" fmla="*/ 2147483647 w 580"/>
              <a:gd name="T81" fmla="*/ 2147483647 h 452"/>
              <a:gd name="T82" fmla="*/ 2147483647 w 580"/>
              <a:gd name="T83" fmla="*/ 2147483647 h 45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80"/>
              <a:gd name="T127" fmla="*/ 0 h 452"/>
              <a:gd name="T128" fmla="*/ 580 w 580"/>
              <a:gd name="T129" fmla="*/ 452 h 45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80" h="452">
                <a:moveTo>
                  <a:pt x="0" y="5"/>
                </a:moveTo>
                <a:lnTo>
                  <a:pt x="13" y="0"/>
                </a:lnTo>
                <a:lnTo>
                  <a:pt x="19" y="0"/>
                </a:lnTo>
                <a:lnTo>
                  <a:pt x="26" y="0"/>
                </a:lnTo>
                <a:lnTo>
                  <a:pt x="32" y="0"/>
                </a:lnTo>
                <a:lnTo>
                  <a:pt x="38" y="5"/>
                </a:lnTo>
                <a:lnTo>
                  <a:pt x="45" y="17"/>
                </a:lnTo>
                <a:lnTo>
                  <a:pt x="51" y="23"/>
                </a:lnTo>
                <a:lnTo>
                  <a:pt x="58" y="29"/>
                </a:lnTo>
                <a:lnTo>
                  <a:pt x="58" y="34"/>
                </a:lnTo>
                <a:lnTo>
                  <a:pt x="64" y="46"/>
                </a:lnTo>
                <a:lnTo>
                  <a:pt x="70" y="52"/>
                </a:lnTo>
                <a:lnTo>
                  <a:pt x="70" y="64"/>
                </a:lnTo>
                <a:lnTo>
                  <a:pt x="77" y="75"/>
                </a:lnTo>
                <a:lnTo>
                  <a:pt x="83" y="87"/>
                </a:lnTo>
                <a:lnTo>
                  <a:pt x="83" y="98"/>
                </a:lnTo>
                <a:lnTo>
                  <a:pt x="89" y="110"/>
                </a:lnTo>
                <a:lnTo>
                  <a:pt x="96" y="122"/>
                </a:lnTo>
                <a:lnTo>
                  <a:pt x="96" y="133"/>
                </a:lnTo>
                <a:lnTo>
                  <a:pt x="102" y="145"/>
                </a:lnTo>
                <a:lnTo>
                  <a:pt x="109" y="162"/>
                </a:lnTo>
                <a:lnTo>
                  <a:pt x="109" y="174"/>
                </a:lnTo>
                <a:lnTo>
                  <a:pt x="115" y="191"/>
                </a:lnTo>
                <a:lnTo>
                  <a:pt x="115" y="203"/>
                </a:lnTo>
                <a:lnTo>
                  <a:pt x="121" y="220"/>
                </a:lnTo>
                <a:lnTo>
                  <a:pt x="128" y="232"/>
                </a:lnTo>
                <a:lnTo>
                  <a:pt x="128" y="249"/>
                </a:lnTo>
                <a:lnTo>
                  <a:pt x="134" y="261"/>
                </a:lnTo>
                <a:lnTo>
                  <a:pt x="140" y="278"/>
                </a:lnTo>
                <a:lnTo>
                  <a:pt x="140" y="290"/>
                </a:lnTo>
                <a:lnTo>
                  <a:pt x="147" y="301"/>
                </a:lnTo>
                <a:lnTo>
                  <a:pt x="153" y="319"/>
                </a:lnTo>
                <a:lnTo>
                  <a:pt x="153" y="330"/>
                </a:lnTo>
                <a:lnTo>
                  <a:pt x="160" y="342"/>
                </a:lnTo>
                <a:lnTo>
                  <a:pt x="166" y="354"/>
                </a:lnTo>
                <a:lnTo>
                  <a:pt x="166" y="365"/>
                </a:lnTo>
                <a:lnTo>
                  <a:pt x="172" y="377"/>
                </a:lnTo>
                <a:lnTo>
                  <a:pt x="179" y="388"/>
                </a:lnTo>
                <a:lnTo>
                  <a:pt x="179" y="400"/>
                </a:lnTo>
                <a:lnTo>
                  <a:pt x="185" y="406"/>
                </a:lnTo>
                <a:lnTo>
                  <a:pt x="185" y="417"/>
                </a:lnTo>
                <a:lnTo>
                  <a:pt x="191" y="423"/>
                </a:lnTo>
                <a:lnTo>
                  <a:pt x="198" y="429"/>
                </a:lnTo>
                <a:lnTo>
                  <a:pt x="198" y="435"/>
                </a:lnTo>
                <a:lnTo>
                  <a:pt x="204" y="441"/>
                </a:lnTo>
                <a:lnTo>
                  <a:pt x="217" y="452"/>
                </a:lnTo>
                <a:lnTo>
                  <a:pt x="211" y="452"/>
                </a:lnTo>
                <a:lnTo>
                  <a:pt x="217" y="452"/>
                </a:lnTo>
                <a:lnTo>
                  <a:pt x="223" y="452"/>
                </a:lnTo>
                <a:lnTo>
                  <a:pt x="230" y="452"/>
                </a:lnTo>
                <a:lnTo>
                  <a:pt x="236" y="452"/>
                </a:lnTo>
                <a:lnTo>
                  <a:pt x="242" y="452"/>
                </a:lnTo>
                <a:lnTo>
                  <a:pt x="249" y="441"/>
                </a:lnTo>
                <a:lnTo>
                  <a:pt x="255" y="435"/>
                </a:lnTo>
                <a:lnTo>
                  <a:pt x="255" y="429"/>
                </a:lnTo>
                <a:lnTo>
                  <a:pt x="261" y="423"/>
                </a:lnTo>
                <a:lnTo>
                  <a:pt x="268" y="417"/>
                </a:lnTo>
                <a:lnTo>
                  <a:pt x="268" y="406"/>
                </a:lnTo>
                <a:lnTo>
                  <a:pt x="274" y="400"/>
                </a:lnTo>
                <a:lnTo>
                  <a:pt x="281" y="388"/>
                </a:lnTo>
                <a:lnTo>
                  <a:pt x="281" y="377"/>
                </a:lnTo>
                <a:lnTo>
                  <a:pt x="287" y="365"/>
                </a:lnTo>
                <a:lnTo>
                  <a:pt x="293" y="354"/>
                </a:lnTo>
                <a:lnTo>
                  <a:pt x="293" y="342"/>
                </a:lnTo>
                <a:lnTo>
                  <a:pt x="300" y="330"/>
                </a:lnTo>
                <a:lnTo>
                  <a:pt x="306" y="319"/>
                </a:lnTo>
                <a:lnTo>
                  <a:pt x="306" y="301"/>
                </a:lnTo>
                <a:lnTo>
                  <a:pt x="312" y="290"/>
                </a:lnTo>
                <a:lnTo>
                  <a:pt x="319" y="278"/>
                </a:lnTo>
                <a:lnTo>
                  <a:pt x="319" y="261"/>
                </a:lnTo>
                <a:lnTo>
                  <a:pt x="325" y="249"/>
                </a:lnTo>
                <a:lnTo>
                  <a:pt x="332" y="232"/>
                </a:lnTo>
                <a:lnTo>
                  <a:pt x="332" y="220"/>
                </a:lnTo>
                <a:lnTo>
                  <a:pt x="338" y="203"/>
                </a:lnTo>
                <a:lnTo>
                  <a:pt x="338" y="191"/>
                </a:lnTo>
                <a:lnTo>
                  <a:pt x="344" y="174"/>
                </a:lnTo>
                <a:lnTo>
                  <a:pt x="351" y="162"/>
                </a:lnTo>
                <a:lnTo>
                  <a:pt x="351" y="151"/>
                </a:lnTo>
                <a:lnTo>
                  <a:pt x="357" y="133"/>
                </a:lnTo>
                <a:lnTo>
                  <a:pt x="363" y="122"/>
                </a:lnTo>
                <a:lnTo>
                  <a:pt x="363" y="110"/>
                </a:lnTo>
                <a:lnTo>
                  <a:pt x="370" y="98"/>
                </a:lnTo>
                <a:lnTo>
                  <a:pt x="376" y="87"/>
                </a:lnTo>
                <a:lnTo>
                  <a:pt x="376" y="75"/>
                </a:lnTo>
                <a:lnTo>
                  <a:pt x="383" y="64"/>
                </a:lnTo>
                <a:lnTo>
                  <a:pt x="389" y="52"/>
                </a:lnTo>
                <a:lnTo>
                  <a:pt x="389" y="46"/>
                </a:lnTo>
                <a:lnTo>
                  <a:pt x="395" y="34"/>
                </a:lnTo>
                <a:lnTo>
                  <a:pt x="402" y="29"/>
                </a:lnTo>
                <a:lnTo>
                  <a:pt x="402" y="23"/>
                </a:lnTo>
                <a:lnTo>
                  <a:pt x="408" y="17"/>
                </a:lnTo>
                <a:lnTo>
                  <a:pt x="408" y="11"/>
                </a:lnTo>
                <a:lnTo>
                  <a:pt x="414" y="5"/>
                </a:lnTo>
                <a:lnTo>
                  <a:pt x="427" y="0"/>
                </a:lnTo>
                <a:lnTo>
                  <a:pt x="434" y="0"/>
                </a:lnTo>
                <a:lnTo>
                  <a:pt x="440" y="0"/>
                </a:lnTo>
                <a:lnTo>
                  <a:pt x="446" y="0"/>
                </a:lnTo>
                <a:lnTo>
                  <a:pt x="453" y="5"/>
                </a:lnTo>
                <a:lnTo>
                  <a:pt x="459" y="17"/>
                </a:lnTo>
                <a:lnTo>
                  <a:pt x="465" y="23"/>
                </a:lnTo>
                <a:lnTo>
                  <a:pt x="472" y="29"/>
                </a:lnTo>
                <a:lnTo>
                  <a:pt x="472" y="34"/>
                </a:lnTo>
                <a:lnTo>
                  <a:pt x="478" y="46"/>
                </a:lnTo>
                <a:lnTo>
                  <a:pt x="478" y="52"/>
                </a:lnTo>
                <a:lnTo>
                  <a:pt x="485" y="64"/>
                </a:lnTo>
                <a:lnTo>
                  <a:pt x="491" y="75"/>
                </a:lnTo>
                <a:lnTo>
                  <a:pt x="491" y="87"/>
                </a:lnTo>
                <a:lnTo>
                  <a:pt x="497" y="98"/>
                </a:lnTo>
                <a:lnTo>
                  <a:pt x="504" y="110"/>
                </a:lnTo>
                <a:lnTo>
                  <a:pt x="504" y="122"/>
                </a:lnTo>
                <a:lnTo>
                  <a:pt x="510" y="133"/>
                </a:lnTo>
                <a:lnTo>
                  <a:pt x="516" y="151"/>
                </a:lnTo>
                <a:lnTo>
                  <a:pt x="516" y="162"/>
                </a:lnTo>
                <a:lnTo>
                  <a:pt x="523" y="174"/>
                </a:lnTo>
                <a:lnTo>
                  <a:pt x="529" y="191"/>
                </a:lnTo>
                <a:lnTo>
                  <a:pt x="529" y="203"/>
                </a:lnTo>
                <a:lnTo>
                  <a:pt x="536" y="220"/>
                </a:lnTo>
                <a:lnTo>
                  <a:pt x="542" y="232"/>
                </a:lnTo>
                <a:lnTo>
                  <a:pt x="542" y="249"/>
                </a:lnTo>
                <a:lnTo>
                  <a:pt x="548" y="261"/>
                </a:lnTo>
                <a:lnTo>
                  <a:pt x="548" y="278"/>
                </a:lnTo>
                <a:lnTo>
                  <a:pt x="555" y="290"/>
                </a:lnTo>
                <a:lnTo>
                  <a:pt x="561" y="307"/>
                </a:lnTo>
                <a:lnTo>
                  <a:pt x="561" y="319"/>
                </a:lnTo>
                <a:lnTo>
                  <a:pt x="567" y="330"/>
                </a:lnTo>
                <a:lnTo>
                  <a:pt x="574" y="342"/>
                </a:lnTo>
                <a:lnTo>
                  <a:pt x="574" y="354"/>
                </a:lnTo>
                <a:lnTo>
                  <a:pt x="580" y="365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57" name="Freeform 17"/>
          <p:cNvSpPr>
            <a:spLocks/>
          </p:cNvSpPr>
          <p:nvPr/>
        </p:nvSpPr>
        <p:spPr bwMode="auto">
          <a:xfrm>
            <a:off x="5461000" y="3602038"/>
            <a:ext cx="920750" cy="717550"/>
          </a:xfrm>
          <a:custGeom>
            <a:avLst/>
            <a:gdLst>
              <a:gd name="T0" fmla="*/ 2147483647 w 580"/>
              <a:gd name="T1" fmla="*/ 2147483647 h 452"/>
              <a:gd name="T2" fmla="*/ 2147483647 w 580"/>
              <a:gd name="T3" fmla="*/ 2147483647 h 452"/>
              <a:gd name="T4" fmla="*/ 2147483647 w 580"/>
              <a:gd name="T5" fmla="*/ 2147483647 h 452"/>
              <a:gd name="T6" fmla="*/ 2147483647 w 580"/>
              <a:gd name="T7" fmla="*/ 2147483647 h 452"/>
              <a:gd name="T8" fmla="*/ 2147483647 w 580"/>
              <a:gd name="T9" fmla="*/ 2147483647 h 452"/>
              <a:gd name="T10" fmla="*/ 2147483647 w 580"/>
              <a:gd name="T11" fmla="*/ 2147483647 h 452"/>
              <a:gd name="T12" fmla="*/ 2147483647 w 580"/>
              <a:gd name="T13" fmla="*/ 2147483647 h 452"/>
              <a:gd name="T14" fmla="*/ 2147483647 w 580"/>
              <a:gd name="T15" fmla="*/ 2147483647 h 452"/>
              <a:gd name="T16" fmla="*/ 2147483647 w 580"/>
              <a:gd name="T17" fmla="*/ 2147483647 h 452"/>
              <a:gd name="T18" fmla="*/ 2147483647 w 580"/>
              <a:gd name="T19" fmla="*/ 2147483647 h 452"/>
              <a:gd name="T20" fmla="*/ 2147483647 w 580"/>
              <a:gd name="T21" fmla="*/ 2147483647 h 452"/>
              <a:gd name="T22" fmla="*/ 2147483647 w 580"/>
              <a:gd name="T23" fmla="*/ 2147483647 h 452"/>
              <a:gd name="T24" fmla="*/ 2147483647 w 580"/>
              <a:gd name="T25" fmla="*/ 2147483647 h 452"/>
              <a:gd name="T26" fmla="*/ 2147483647 w 580"/>
              <a:gd name="T27" fmla="*/ 2147483647 h 452"/>
              <a:gd name="T28" fmla="*/ 2147483647 w 580"/>
              <a:gd name="T29" fmla="*/ 2147483647 h 452"/>
              <a:gd name="T30" fmla="*/ 2147483647 w 580"/>
              <a:gd name="T31" fmla="*/ 2147483647 h 452"/>
              <a:gd name="T32" fmla="*/ 2147483647 w 580"/>
              <a:gd name="T33" fmla="*/ 2147483647 h 452"/>
              <a:gd name="T34" fmla="*/ 2147483647 w 580"/>
              <a:gd name="T35" fmla="*/ 2147483647 h 452"/>
              <a:gd name="T36" fmla="*/ 2147483647 w 580"/>
              <a:gd name="T37" fmla="*/ 2147483647 h 452"/>
              <a:gd name="T38" fmla="*/ 2147483647 w 580"/>
              <a:gd name="T39" fmla="*/ 0 h 452"/>
              <a:gd name="T40" fmla="*/ 2147483647 w 580"/>
              <a:gd name="T41" fmla="*/ 2147483647 h 452"/>
              <a:gd name="T42" fmla="*/ 2147483647 w 580"/>
              <a:gd name="T43" fmla="*/ 2147483647 h 452"/>
              <a:gd name="T44" fmla="*/ 2147483647 w 580"/>
              <a:gd name="T45" fmla="*/ 2147483647 h 452"/>
              <a:gd name="T46" fmla="*/ 2147483647 w 580"/>
              <a:gd name="T47" fmla="*/ 2147483647 h 452"/>
              <a:gd name="T48" fmla="*/ 2147483647 w 580"/>
              <a:gd name="T49" fmla="*/ 2147483647 h 452"/>
              <a:gd name="T50" fmla="*/ 2147483647 w 580"/>
              <a:gd name="T51" fmla="*/ 2147483647 h 452"/>
              <a:gd name="T52" fmla="*/ 2147483647 w 580"/>
              <a:gd name="T53" fmla="*/ 2147483647 h 452"/>
              <a:gd name="T54" fmla="*/ 2147483647 w 580"/>
              <a:gd name="T55" fmla="*/ 2147483647 h 452"/>
              <a:gd name="T56" fmla="*/ 2147483647 w 580"/>
              <a:gd name="T57" fmla="*/ 2147483647 h 452"/>
              <a:gd name="T58" fmla="*/ 2147483647 w 580"/>
              <a:gd name="T59" fmla="*/ 2147483647 h 452"/>
              <a:gd name="T60" fmla="*/ 2147483647 w 580"/>
              <a:gd name="T61" fmla="*/ 2147483647 h 452"/>
              <a:gd name="T62" fmla="*/ 2147483647 w 580"/>
              <a:gd name="T63" fmla="*/ 2147483647 h 452"/>
              <a:gd name="T64" fmla="*/ 2147483647 w 580"/>
              <a:gd name="T65" fmla="*/ 2147483647 h 452"/>
              <a:gd name="T66" fmla="*/ 2147483647 w 580"/>
              <a:gd name="T67" fmla="*/ 2147483647 h 452"/>
              <a:gd name="T68" fmla="*/ 2147483647 w 580"/>
              <a:gd name="T69" fmla="*/ 2147483647 h 452"/>
              <a:gd name="T70" fmla="*/ 2147483647 w 580"/>
              <a:gd name="T71" fmla="*/ 2147483647 h 452"/>
              <a:gd name="T72" fmla="*/ 2147483647 w 580"/>
              <a:gd name="T73" fmla="*/ 2147483647 h 452"/>
              <a:gd name="T74" fmla="*/ 2147483647 w 580"/>
              <a:gd name="T75" fmla="*/ 2147483647 h 452"/>
              <a:gd name="T76" fmla="*/ 2147483647 w 580"/>
              <a:gd name="T77" fmla="*/ 2147483647 h 452"/>
              <a:gd name="T78" fmla="*/ 2147483647 w 580"/>
              <a:gd name="T79" fmla="*/ 2147483647 h 452"/>
              <a:gd name="T80" fmla="*/ 2147483647 w 580"/>
              <a:gd name="T81" fmla="*/ 2147483647 h 452"/>
              <a:gd name="T82" fmla="*/ 2147483647 w 580"/>
              <a:gd name="T83" fmla="*/ 2147483647 h 45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80"/>
              <a:gd name="T127" fmla="*/ 0 h 452"/>
              <a:gd name="T128" fmla="*/ 580 w 580"/>
              <a:gd name="T129" fmla="*/ 452 h 45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80" h="452">
                <a:moveTo>
                  <a:pt x="0" y="365"/>
                </a:moveTo>
                <a:lnTo>
                  <a:pt x="7" y="377"/>
                </a:lnTo>
                <a:lnTo>
                  <a:pt x="7" y="388"/>
                </a:lnTo>
                <a:lnTo>
                  <a:pt x="13" y="400"/>
                </a:lnTo>
                <a:lnTo>
                  <a:pt x="19" y="406"/>
                </a:lnTo>
                <a:lnTo>
                  <a:pt x="19" y="417"/>
                </a:lnTo>
                <a:lnTo>
                  <a:pt x="26" y="423"/>
                </a:lnTo>
                <a:lnTo>
                  <a:pt x="32" y="429"/>
                </a:lnTo>
                <a:lnTo>
                  <a:pt x="32" y="435"/>
                </a:lnTo>
                <a:lnTo>
                  <a:pt x="38" y="441"/>
                </a:lnTo>
                <a:lnTo>
                  <a:pt x="51" y="452"/>
                </a:lnTo>
                <a:lnTo>
                  <a:pt x="45" y="452"/>
                </a:lnTo>
                <a:lnTo>
                  <a:pt x="51" y="452"/>
                </a:lnTo>
                <a:lnTo>
                  <a:pt x="58" y="452"/>
                </a:lnTo>
                <a:lnTo>
                  <a:pt x="64" y="452"/>
                </a:lnTo>
                <a:lnTo>
                  <a:pt x="70" y="452"/>
                </a:lnTo>
                <a:lnTo>
                  <a:pt x="77" y="446"/>
                </a:lnTo>
                <a:lnTo>
                  <a:pt x="83" y="441"/>
                </a:lnTo>
                <a:lnTo>
                  <a:pt x="89" y="435"/>
                </a:lnTo>
                <a:lnTo>
                  <a:pt x="89" y="429"/>
                </a:lnTo>
                <a:lnTo>
                  <a:pt x="96" y="423"/>
                </a:lnTo>
                <a:lnTo>
                  <a:pt x="102" y="417"/>
                </a:lnTo>
                <a:lnTo>
                  <a:pt x="102" y="406"/>
                </a:lnTo>
                <a:lnTo>
                  <a:pt x="108" y="394"/>
                </a:lnTo>
                <a:lnTo>
                  <a:pt x="115" y="388"/>
                </a:lnTo>
                <a:lnTo>
                  <a:pt x="115" y="377"/>
                </a:lnTo>
                <a:lnTo>
                  <a:pt x="121" y="365"/>
                </a:lnTo>
                <a:lnTo>
                  <a:pt x="121" y="354"/>
                </a:lnTo>
                <a:lnTo>
                  <a:pt x="128" y="342"/>
                </a:lnTo>
                <a:lnTo>
                  <a:pt x="134" y="330"/>
                </a:lnTo>
                <a:lnTo>
                  <a:pt x="134" y="313"/>
                </a:lnTo>
                <a:lnTo>
                  <a:pt x="140" y="301"/>
                </a:lnTo>
                <a:lnTo>
                  <a:pt x="147" y="290"/>
                </a:lnTo>
                <a:lnTo>
                  <a:pt x="147" y="272"/>
                </a:lnTo>
                <a:lnTo>
                  <a:pt x="153" y="261"/>
                </a:lnTo>
                <a:lnTo>
                  <a:pt x="159" y="243"/>
                </a:lnTo>
                <a:lnTo>
                  <a:pt x="159" y="232"/>
                </a:lnTo>
                <a:lnTo>
                  <a:pt x="166" y="220"/>
                </a:lnTo>
                <a:lnTo>
                  <a:pt x="172" y="203"/>
                </a:lnTo>
                <a:lnTo>
                  <a:pt x="172" y="191"/>
                </a:lnTo>
                <a:lnTo>
                  <a:pt x="179" y="174"/>
                </a:lnTo>
                <a:lnTo>
                  <a:pt x="185" y="162"/>
                </a:lnTo>
                <a:lnTo>
                  <a:pt x="185" y="145"/>
                </a:lnTo>
                <a:lnTo>
                  <a:pt x="191" y="133"/>
                </a:lnTo>
                <a:lnTo>
                  <a:pt x="191" y="122"/>
                </a:lnTo>
                <a:lnTo>
                  <a:pt x="198" y="110"/>
                </a:lnTo>
                <a:lnTo>
                  <a:pt x="204" y="98"/>
                </a:lnTo>
                <a:lnTo>
                  <a:pt x="204" y="87"/>
                </a:lnTo>
                <a:lnTo>
                  <a:pt x="210" y="75"/>
                </a:lnTo>
                <a:lnTo>
                  <a:pt x="217" y="64"/>
                </a:lnTo>
                <a:lnTo>
                  <a:pt x="217" y="52"/>
                </a:lnTo>
                <a:lnTo>
                  <a:pt x="223" y="46"/>
                </a:lnTo>
                <a:lnTo>
                  <a:pt x="230" y="34"/>
                </a:lnTo>
                <a:lnTo>
                  <a:pt x="230" y="29"/>
                </a:lnTo>
                <a:lnTo>
                  <a:pt x="236" y="23"/>
                </a:lnTo>
                <a:lnTo>
                  <a:pt x="242" y="17"/>
                </a:lnTo>
                <a:lnTo>
                  <a:pt x="242" y="11"/>
                </a:lnTo>
                <a:lnTo>
                  <a:pt x="249" y="5"/>
                </a:lnTo>
                <a:lnTo>
                  <a:pt x="261" y="0"/>
                </a:lnTo>
                <a:lnTo>
                  <a:pt x="268" y="0"/>
                </a:lnTo>
                <a:lnTo>
                  <a:pt x="274" y="0"/>
                </a:lnTo>
                <a:lnTo>
                  <a:pt x="281" y="5"/>
                </a:lnTo>
                <a:lnTo>
                  <a:pt x="287" y="11"/>
                </a:lnTo>
                <a:lnTo>
                  <a:pt x="293" y="17"/>
                </a:lnTo>
                <a:lnTo>
                  <a:pt x="300" y="23"/>
                </a:lnTo>
                <a:lnTo>
                  <a:pt x="300" y="29"/>
                </a:lnTo>
                <a:lnTo>
                  <a:pt x="306" y="40"/>
                </a:lnTo>
                <a:lnTo>
                  <a:pt x="312" y="46"/>
                </a:lnTo>
                <a:lnTo>
                  <a:pt x="312" y="58"/>
                </a:lnTo>
                <a:lnTo>
                  <a:pt x="319" y="64"/>
                </a:lnTo>
                <a:lnTo>
                  <a:pt x="325" y="75"/>
                </a:lnTo>
                <a:lnTo>
                  <a:pt x="325" y="87"/>
                </a:lnTo>
                <a:lnTo>
                  <a:pt x="332" y="98"/>
                </a:lnTo>
                <a:lnTo>
                  <a:pt x="338" y="110"/>
                </a:lnTo>
                <a:lnTo>
                  <a:pt x="338" y="122"/>
                </a:lnTo>
                <a:lnTo>
                  <a:pt x="344" y="139"/>
                </a:lnTo>
                <a:lnTo>
                  <a:pt x="344" y="151"/>
                </a:lnTo>
                <a:lnTo>
                  <a:pt x="351" y="162"/>
                </a:lnTo>
                <a:lnTo>
                  <a:pt x="357" y="180"/>
                </a:lnTo>
                <a:lnTo>
                  <a:pt x="357" y="191"/>
                </a:lnTo>
                <a:lnTo>
                  <a:pt x="363" y="209"/>
                </a:lnTo>
                <a:lnTo>
                  <a:pt x="370" y="220"/>
                </a:lnTo>
                <a:lnTo>
                  <a:pt x="370" y="238"/>
                </a:lnTo>
                <a:lnTo>
                  <a:pt x="376" y="249"/>
                </a:lnTo>
                <a:lnTo>
                  <a:pt x="383" y="267"/>
                </a:lnTo>
                <a:lnTo>
                  <a:pt x="383" y="278"/>
                </a:lnTo>
                <a:lnTo>
                  <a:pt x="389" y="290"/>
                </a:lnTo>
                <a:lnTo>
                  <a:pt x="395" y="307"/>
                </a:lnTo>
                <a:lnTo>
                  <a:pt x="395" y="319"/>
                </a:lnTo>
                <a:lnTo>
                  <a:pt x="402" y="330"/>
                </a:lnTo>
                <a:lnTo>
                  <a:pt x="408" y="342"/>
                </a:lnTo>
                <a:lnTo>
                  <a:pt x="408" y="359"/>
                </a:lnTo>
                <a:lnTo>
                  <a:pt x="414" y="371"/>
                </a:lnTo>
                <a:lnTo>
                  <a:pt x="414" y="377"/>
                </a:lnTo>
                <a:lnTo>
                  <a:pt x="421" y="388"/>
                </a:lnTo>
                <a:lnTo>
                  <a:pt x="427" y="400"/>
                </a:lnTo>
                <a:lnTo>
                  <a:pt x="427" y="406"/>
                </a:lnTo>
                <a:lnTo>
                  <a:pt x="434" y="417"/>
                </a:lnTo>
                <a:lnTo>
                  <a:pt x="440" y="423"/>
                </a:lnTo>
                <a:lnTo>
                  <a:pt x="440" y="429"/>
                </a:lnTo>
                <a:lnTo>
                  <a:pt x="446" y="435"/>
                </a:lnTo>
                <a:lnTo>
                  <a:pt x="453" y="441"/>
                </a:lnTo>
                <a:lnTo>
                  <a:pt x="453" y="446"/>
                </a:lnTo>
                <a:lnTo>
                  <a:pt x="465" y="452"/>
                </a:lnTo>
                <a:lnTo>
                  <a:pt x="472" y="452"/>
                </a:lnTo>
                <a:lnTo>
                  <a:pt x="478" y="452"/>
                </a:lnTo>
                <a:lnTo>
                  <a:pt x="485" y="446"/>
                </a:lnTo>
                <a:lnTo>
                  <a:pt x="491" y="446"/>
                </a:lnTo>
                <a:lnTo>
                  <a:pt x="497" y="435"/>
                </a:lnTo>
                <a:lnTo>
                  <a:pt x="504" y="429"/>
                </a:lnTo>
                <a:lnTo>
                  <a:pt x="510" y="423"/>
                </a:lnTo>
                <a:lnTo>
                  <a:pt x="510" y="412"/>
                </a:lnTo>
                <a:lnTo>
                  <a:pt x="516" y="406"/>
                </a:lnTo>
                <a:lnTo>
                  <a:pt x="523" y="394"/>
                </a:lnTo>
                <a:lnTo>
                  <a:pt x="523" y="388"/>
                </a:lnTo>
                <a:lnTo>
                  <a:pt x="529" y="377"/>
                </a:lnTo>
                <a:lnTo>
                  <a:pt x="536" y="365"/>
                </a:lnTo>
                <a:lnTo>
                  <a:pt x="536" y="354"/>
                </a:lnTo>
                <a:lnTo>
                  <a:pt x="542" y="342"/>
                </a:lnTo>
                <a:lnTo>
                  <a:pt x="548" y="330"/>
                </a:lnTo>
                <a:lnTo>
                  <a:pt x="548" y="313"/>
                </a:lnTo>
                <a:lnTo>
                  <a:pt x="555" y="301"/>
                </a:lnTo>
                <a:lnTo>
                  <a:pt x="561" y="290"/>
                </a:lnTo>
                <a:lnTo>
                  <a:pt x="561" y="272"/>
                </a:lnTo>
                <a:lnTo>
                  <a:pt x="567" y="261"/>
                </a:lnTo>
                <a:lnTo>
                  <a:pt x="567" y="243"/>
                </a:lnTo>
                <a:lnTo>
                  <a:pt x="574" y="232"/>
                </a:lnTo>
                <a:lnTo>
                  <a:pt x="580" y="214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58" name="Freeform 18"/>
          <p:cNvSpPr>
            <a:spLocks/>
          </p:cNvSpPr>
          <p:nvPr/>
        </p:nvSpPr>
        <p:spPr bwMode="auto">
          <a:xfrm>
            <a:off x="6381750" y="3602038"/>
            <a:ext cx="911225" cy="717550"/>
          </a:xfrm>
          <a:custGeom>
            <a:avLst/>
            <a:gdLst>
              <a:gd name="T0" fmla="*/ 2147483647 w 574"/>
              <a:gd name="T1" fmla="*/ 2147483647 h 452"/>
              <a:gd name="T2" fmla="*/ 2147483647 w 574"/>
              <a:gd name="T3" fmla="*/ 2147483647 h 452"/>
              <a:gd name="T4" fmla="*/ 2147483647 w 574"/>
              <a:gd name="T5" fmla="*/ 2147483647 h 452"/>
              <a:gd name="T6" fmla="*/ 2147483647 w 574"/>
              <a:gd name="T7" fmla="*/ 2147483647 h 452"/>
              <a:gd name="T8" fmla="*/ 2147483647 w 574"/>
              <a:gd name="T9" fmla="*/ 2147483647 h 452"/>
              <a:gd name="T10" fmla="*/ 2147483647 w 574"/>
              <a:gd name="T11" fmla="*/ 2147483647 h 452"/>
              <a:gd name="T12" fmla="*/ 2147483647 w 574"/>
              <a:gd name="T13" fmla="*/ 0 h 452"/>
              <a:gd name="T14" fmla="*/ 2147483647 w 574"/>
              <a:gd name="T15" fmla="*/ 0 h 452"/>
              <a:gd name="T16" fmla="*/ 2147483647 w 574"/>
              <a:gd name="T17" fmla="*/ 2147483647 h 452"/>
              <a:gd name="T18" fmla="*/ 2147483647 w 574"/>
              <a:gd name="T19" fmla="*/ 2147483647 h 452"/>
              <a:gd name="T20" fmla="*/ 2147483647 w 574"/>
              <a:gd name="T21" fmla="*/ 2147483647 h 452"/>
              <a:gd name="T22" fmla="*/ 2147483647 w 574"/>
              <a:gd name="T23" fmla="*/ 2147483647 h 452"/>
              <a:gd name="T24" fmla="*/ 2147483647 w 574"/>
              <a:gd name="T25" fmla="*/ 2147483647 h 452"/>
              <a:gd name="T26" fmla="*/ 2147483647 w 574"/>
              <a:gd name="T27" fmla="*/ 2147483647 h 452"/>
              <a:gd name="T28" fmla="*/ 2147483647 w 574"/>
              <a:gd name="T29" fmla="*/ 2147483647 h 452"/>
              <a:gd name="T30" fmla="*/ 2147483647 w 574"/>
              <a:gd name="T31" fmla="*/ 2147483647 h 452"/>
              <a:gd name="T32" fmla="*/ 2147483647 w 574"/>
              <a:gd name="T33" fmla="*/ 2147483647 h 452"/>
              <a:gd name="T34" fmla="*/ 2147483647 w 574"/>
              <a:gd name="T35" fmla="*/ 2147483647 h 452"/>
              <a:gd name="T36" fmla="*/ 2147483647 w 574"/>
              <a:gd name="T37" fmla="*/ 2147483647 h 452"/>
              <a:gd name="T38" fmla="*/ 2147483647 w 574"/>
              <a:gd name="T39" fmla="*/ 2147483647 h 452"/>
              <a:gd name="T40" fmla="*/ 2147483647 w 574"/>
              <a:gd name="T41" fmla="*/ 2147483647 h 452"/>
              <a:gd name="T42" fmla="*/ 2147483647 w 574"/>
              <a:gd name="T43" fmla="*/ 2147483647 h 452"/>
              <a:gd name="T44" fmla="*/ 2147483647 w 574"/>
              <a:gd name="T45" fmla="*/ 2147483647 h 452"/>
              <a:gd name="T46" fmla="*/ 2147483647 w 574"/>
              <a:gd name="T47" fmla="*/ 2147483647 h 452"/>
              <a:gd name="T48" fmla="*/ 2147483647 w 574"/>
              <a:gd name="T49" fmla="*/ 2147483647 h 452"/>
              <a:gd name="T50" fmla="*/ 2147483647 w 574"/>
              <a:gd name="T51" fmla="*/ 2147483647 h 452"/>
              <a:gd name="T52" fmla="*/ 2147483647 w 574"/>
              <a:gd name="T53" fmla="*/ 2147483647 h 452"/>
              <a:gd name="T54" fmla="*/ 2147483647 w 574"/>
              <a:gd name="T55" fmla="*/ 2147483647 h 452"/>
              <a:gd name="T56" fmla="*/ 2147483647 w 574"/>
              <a:gd name="T57" fmla="*/ 2147483647 h 452"/>
              <a:gd name="T58" fmla="*/ 2147483647 w 574"/>
              <a:gd name="T59" fmla="*/ 2147483647 h 452"/>
              <a:gd name="T60" fmla="*/ 2147483647 w 574"/>
              <a:gd name="T61" fmla="*/ 2147483647 h 452"/>
              <a:gd name="T62" fmla="*/ 2147483647 w 574"/>
              <a:gd name="T63" fmla="*/ 2147483647 h 452"/>
              <a:gd name="T64" fmla="*/ 2147483647 w 574"/>
              <a:gd name="T65" fmla="*/ 2147483647 h 452"/>
              <a:gd name="T66" fmla="*/ 2147483647 w 574"/>
              <a:gd name="T67" fmla="*/ 2147483647 h 452"/>
              <a:gd name="T68" fmla="*/ 2147483647 w 574"/>
              <a:gd name="T69" fmla="*/ 2147483647 h 452"/>
              <a:gd name="T70" fmla="*/ 2147483647 w 574"/>
              <a:gd name="T71" fmla="*/ 2147483647 h 452"/>
              <a:gd name="T72" fmla="*/ 2147483647 w 574"/>
              <a:gd name="T73" fmla="*/ 2147483647 h 452"/>
              <a:gd name="T74" fmla="*/ 2147483647 w 574"/>
              <a:gd name="T75" fmla="*/ 0 h 452"/>
              <a:gd name="T76" fmla="*/ 2147483647 w 574"/>
              <a:gd name="T77" fmla="*/ 0 h 452"/>
              <a:gd name="T78" fmla="*/ 2147483647 w 574"/>
              <a:gd name="T79" fmla="*/ 2147483647 h 452"/>
              <a:gd name="T80" fmla="*/ 2147483647 w 574"/>
              <a:gd name="T81" fmla="*/ 2147483647 h 452"/>
              <a:gd name="T82" fmla="*/ 2147483647 w 574"/>
              <a:gd name="T83" fmla="*/ 2147483647 h 45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74"/>
              <a:gd name="T127" fmla="*/ 0 h 452"/>
              <a:gd name="T128" fmla="*/ 574 w 574"/>
              <a:gd name="T129" fmla="*/ 452 h 45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74" h="452">
                <a:moveTo>
                  <a:pt x="0" y="214"/>
                </a:moveTo>
                <a:lnTo>
                  <a:pt x="0" y="203"/>
                </a:lnTo>
                <a:lnTo>
                  <a:pt x="6" y="185"/>
                </a:lnTo>
                <a:lnTo>
                  <a:pt x="13" y="174"/>
                </a:lnTo>
                <a:lnTo>
                  <a:pt x="13" y="156"/>
                </a:lnTo>
                <a:lnTo>
                  <a:pt x="19" y="145"/>
                </a:lnTo>
                <a:lnTo>
                  <a:pt x="26" y="133"/>
                </a:lnTo>
                <a:lnTo>
                  <a:pt x="26" y="122"/>
                </a:lnTo>
                <a:lnTo>
                  <a:pt x="32" y="104"/>
                </a:lnTo>
                <a:lnTo>
                  <a:pt x="38" y="93"/>
                </a:lnTo>
                <a:lnTo>
                  <a:pt x="38" y="81"/>
                </a:lnTo>
                <a:lnTo>
                  <a:pt x="45" y="69"/>
                </a:lnTo>
                <a:lnTo>
                  <a:pt x="51" y="64"/>
                </a:lnTo>
                <a:lnTo>
                  <a:pt x="51" y="52"/>
                </a:lnTo>
                <a:lnTo>
                  <a:pt x="57" y="40"/>
                </a:lnTo>
                <a:lnTo>
                  <a:pt x="57" y="34"/>
                </a:lnTo>
                <a:lnTo>
                  <a:pt x="64" y="29"/>
                </a:lnTo>
                <a:lnTo>
                  <a:pt x="70" y="23"/>
                </a:lnTo>
                <a:lnTo>
                  <a:pt x="70" y="17"/>
                </a:lnTo>
                <a:lnTo>
                  <a:pt x="77" y="11"/>
                </a:lnTo>
                <a:lnTo>
                  <a:pt x="89" y="0"/>
                </a:lnTo>
                <a:lnTo>
                  <a:pt x="83" y="0"/>
                </a:lnTo>
                <a:lnTo>
                  <a:pt x="89" y="0"/>
                </a:lnTo>
                <a:lnTo>
                  <a:pt x="96" y="0"/>
                </a:lnTo>
                <a:lnTo>
                  <a:pt x="102" y="0"/>
                </a:lnTo>
                <a:lnTo>
                  <a:pt x="108" y="0"/>
                </a:lnTo>
                <a:lnTo>
                  <a:pt x="115" y="5"/>
                </a:lnTo>
                <a:lnTo>
                  <a:pt x="121" y="11"/>
                </a:lnTo>
                <a:lnTo>
                  <a:pt x="128" y="17"/>
                </a:lnTo>
                <a:lnTo>
                  <a:pt x="128" y="23"/>
                </a:lnTo>
                <a:lnTo>
                  <a:pt x="134" y="29"/>
                </a:lnTo>
                <a:lnTo>
                  <a:pt x="140" y="40"/>
                </a:lnTo>
                <a:lnTo>
                  <a:pt x="140" y="46"/>
                </a:lnTo>
                <a:lnTo>
                  <a:pt x="147" y="58"/>
                </a:lnTo>
                <a:lnTo>
                  <a:pt x="153" y="64"/>
                </a:lnTo>
                <a:lnTo>
                  <a:pt x="153" y="75"/>
                </a:lnTo>
                <a:lnTo>
                  <a:pt x="159" y="87"/>
                </a:lnTo>
                <a:lnTo>
                  <a:pt x="166" y="98"/>
                </a:lnTo>
                <a:lnTo>
                  <a:pt x="166" y="110"/>
                </a:lnTo>
                <a:lnTo>
                  <a:pt x="172" y="127"/>
                </a:lnTo>
                <a:lnTo>
                  <a:pt x="179" y="139"/>
                </a:lnTo>
                <a:lnTo>
                  <a:pt x="179" y="151"/>
                </a:lnTo>
                <a:lnTo>
                  <a:pt x="185" y="168"/>
                </a:lnTo>
                <a:lnTo>
                  <a:pt x="191" y="180"/>
                </a:lnTo>
                <a:lnTo>
                  <a:pt x="191" y="191"/>
                </a:lnTo>
                <a:lnTo>
                  <a:pt x="198" y="209"/>
                </a:lnTo>
                <a:lnTo>
                  <a:pt x="204" y="220"/>
                </a:lnTo>
                <a:lnTo>
                  <a:pt x="204" y="238"/>
                </a:lnTo>
                <a:lnTo>
                  <a:pt x="210" y="249"/>
                </a:lnTo>
                <a:lnTo>
                  <a:pt x="210" y="267"/>
                </a:lnTo>
                <a:lnTo>
                  <a:pt x="217" y="278"/>
                </a:lnTo>
                <a:lnTo>
                  <a:pt x="223" y="296"/>
                </a:lnTo>
                <a:lnTo>
                  <a:pt x="223" y="307"/>
                </a:lnTo>
                <a:lnTo>
                  <a:pt x="230" y="319"/>
                </a:lnTo>
                <a:lnTo>
                  <a:pt x="236" y="336"/>
                </a:lnTo>
                <a:lnTo>
                  <a:pt x="236" y="348"/>
                </a:lnTo>
                <a:lnTo>
                  <a:pt x="242" y="359"/>
                </a:lnTo>
                <a:lnTo>
                  <a:pt x="249" y="371"/>
                </a:lnTo>
                <a:lnTo>
                  <a:pt x="249" y="383"/>
                </a:lnTo>
                <a:lnTo>
                  <a:pt x="255" y="388"/>
                </a:lnTo>
                <a:lnTo>
                  <a:pt x="261" y="400"/>
                </a:lnTo>
                <a:lnTo>
                  <a:pt x="261" y="412"/>
                </a:lnTo>
                <a:lnTo>
                  <a:pt x="268" y="417"/>
                </a:lnTo>
                <a:lnTo>
                  <a:pt x="274" y="423"/>
                </a:lnTo>
                <a:lnTo>
                  <a:pt x="274" y="429"/>
                </a:lnTo>
                <a:lnTo>
                  <a:pt x="281" y="441"/>
                </a:lnTo>
                <a:lnTo>
                  <a:pt x="287" y="446"/>
                </a:lnTo>
                <a:lnTo>
                  <a:pt x="300" y="452"/>
                </a:lnTo>
                <a:lnTo>
                  <a:pt x="306" y="452"/>
                </a:lnTo>
                <a:lnTo>
                  <a:pt x="312" y="452"/>
                </a:lnTo>
                <a:lnTo>
                  <a:pt x="319" y="446"/>
                </a:lnTo>
                <a:lnTo>
                  <a:pt x="325" y="446"/>
                </a:lnTo>
                <a:lnTo>
                  <a:pt x="332" y="435"/>
                </a:lnTo>
                <a:lnTo>
                  <a:pt x="338" y="429"/>
                </a:lnTo>
                <a:lnTo>
                  <a:pt x="344" y="423"/>
                </a:lnTo>
                <a:lnTo>
                  <a:pt x="344" y="412"/>
                </a:lnTo>
                <a:lnTo>
                  <a:pt x="351" y="406"/>
                </a:lnTo>
                <a:lnTo>
                  <a:pt x="351" y="394"/>
                </a:lnTo>
                <a:lnTo>
                  <a:pt x="357" y="383"/>
                </a:lnTo>
                <a:lnTo>
                  <a:pt x="363" y="377"/>
                </a:lnTo>
                <a:lnTo>
                  <a:pt x="363" y="365"/>
                </a:lnTo>
                <a:lnTo>
                  <a:pt x="370" y="354"/>
                </a:lnTo>
                <a:lnTo>
                  <a:pt x="376" y="336"/>
                </a:lnTo>
                <a:lnTo>
                  <a:pt x="376" y="325"/>
                </a:lnTo>
                <a:lnTo>
                  <a:pt x="383" y="313"/>
                </a:lnTo>
                <a:lnTo>
                  <a:pt x="389" y="301"/>
                </a:lnTo>
                <a:lnTo>
                  <a:pt x="389" y="284"/>
                </a:lnTo>
                <a:lnTo>
                  <a:pt x="395" y="272"/>
                </a:lnTo>
                <a:lnTo>
                  <a:pt x="402" y="255"/>
                </a:lnTo>
                <a:lnTo>
                  <a:pt x="402" y="243"/>
                </a:lnTo>
                <a:lnTo>
                  <a:pt x="408" y="226"/>
                </a:lnTo>
                <a:lnTo>
                  <a:pt x="414" y="214"/>
                </a:lnTo>
                <a:lnTo>
                  <a:pt x="414" y="203"/>
                </a:lnTo>
                <a:lnTo>
                  <a:pt x="421" y="185"/>
                </a:lnTo>
                <a:lnTo>
                  <a:pt x="421" y="174"/>
                </a:lnTo>
                <a:lnTo>
                  <a:pt x="427" y="156"/>
                </a:lnTo>
                <a:lnTo>
                  <a:pt x="433" y="145"/>
                </a:lnTo>
                <a:lnTo>
                  <a:pt x="433" y="133"/>
                </a:lnTo>
                <a:lnTo>
                  <a:pt x="440" y="116"/>
                </a:lnTo>
                <a:lnTo>
                  <a:pt x="446" y="104"/>
                </a:lnTo>
                <a:lnTo>
                  <a:pt x="446" y="93"/>
                </a:lnTo>
                <a:lnTo>
                  <a:pt x="453" y="81"/>
                </a:lnTo>
                <a:lnTo>
                  <a:pt x="459" y="69"/>
                </a:lnTo>
                <a:lnTo>
                  <a:pt x="459" y="64"/>
                </a:lnTo>
                <a:lnTo>
                  <a:pt x="465" y="52"/>
                </a:lnTo>
                <a:lnTo>
                  <a:pt x="472" y="40"/>
                </a:lnTo>
                <a:lnTo>
                  <a:pt x="472" y="34"/>
                </a:lnTo>
                <a:lnTo>
                  <a:pt x="478" y="29"/>
                </a:lnTo>
                <a:lnTo>
                  <a:pt x="491" y="11"/>
                </a:lnTo>
                <a:lnTo>
                  <a:pt x="484" y="11"/>
                </a:lnTo>
                <a:lnTo>
                  <a:pt x="491" y="11"/>
                </a:lnTo>
                <a:lnTo>
                  <a:pt x="504" y="0"/>
                </a:lnTo>
                <a:lnTo>
                  <a:pt x="497" y="0"/>
                </a:lnTo>
                <a:lnTo>
                  <a:pt x="504" y="0"/>
                </a:lnTo>
                <a:lnTo>
                  <a:pt x="510" y="0"/>
                </a:lnTo>
                <a:lnTo>
                  <a:pt x="516" y="0"/>
                </a:lnTo>
                <a:lnTo>
                  <a:pt x="523" y="0"/>
                </a:lnTo>
                <a:lnTo>
                  <a:pt x="529" y="5"/>
                </a:lnTo>
                <a:lnTo>
                  <a:pt x="535" y="11"/>
                </a:lnTo>
                <a:lnTo>
                  <a:pt x="542" y="23"/>
                </a:lnTo>
                <a:lnTo>
                  <a:pt x="548" y="29"/>
                </a:lnTo>
                <a:lnTo>
                  <a:pt x="555" y="40"/>
                </a:lnTo>
                <a:lnTo>
                  <a:pt x="555" y="46"/>
                </a:lnTo>
                <a:lnTo>
                  <a:pt x="561" y="58"/>
                </a:lnTo>
                <a:lnTo>
                  <a:pt x="567" y="69"/>
                </a:lnTo>
                <a:lnTo>
                  <a:pt x="567" y="81"/>
                </a:lnTo>
                <a:lnTo>
                  <a:pt x="574" y="87"/>
                </a:lnTo>
                <a:lnTo>
                  <a:pt x="574" y="104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59" name="Freeform 19"/>
          <p:cNvSpPr>
            <a:spLocks/>
          </p:cNvSpPr>
          <p:nvPr/>
        </p:nvSpPr>
        <p:spPr bwMode="auto">
          <a:xfrm>
            <a:off x="7292975" y="3602038"/>
            <a:ext cx="939800" cy="717550"/>
          </a:xfrm>
          <a:custGeom>
            <a:avLst/>
            <a:gdLst>
              <a:gd name="T0" fmla="*/ 2147483647 w 592"/>
              <a:gd name="T1" fmla="*/ 2147483647 h 452"/>
              <a:gd name="T2" fmla="*/ 2147483647 w 592"/>
              <a:gd name="T3" fmla="*/ 2147483647 h 452"/>
              <a:gd name="T4" fmla="*/ 2147483647 w 592"/>
              <a:gd name="T5" fmla="*/ 2147483647 h 452"/>
              <a:gd name="T6" fmla="*/ 2147483647 w 592"/>
              <a:gd name="T7" fmla="*/ 2147483647 h 452"/>
              <a:gd name="T8" fmla="*/ 2147483647 w 592"/>
              <a:gd name="T9" fmla="*/ 2147483647 h 452"/>
              <a:gd name="T10" fmla="*/ 2147483647 w 592"/>
              <a:gd name="T11" fmla="*/ 2147483647 h 452"/>
              <a:gd name="T12" fmla="*/ 2147483647 w 592"/>
              <a:gd name="T13" fmla="*/ 2147483647 h 452"/>
              <a:gd name="T14" fmla="*/ 2147483647 w 592"/>
              <a:gd name="T15" fmla="*/ 2147483647 h 452"/>
              <a:gd name="T16" fmla="*/ 2147483647 w 592"/>
              <a:gd name="T17" fmla="*/ 2147483647 h 452"/>
              <a:gd name="T18" fmla="*/ 2147483647 w 592"/>
              <a:gd name="T19" fmla="*/ 2147483647 h 452"/>
              <a:gd name="T20" fmla="*/ 2147483647 w 592"/>
              <a:gd name="T21" fmla="*/ 2147483647 h 452"/>
              <a:gd name="T22" fmla="*/ 2147483647 w 592"/>
              <a:gd name="T23" fmla="*/ 2147483647 h 452"/>
              <a:gd name="T24" fmla="*/ 2147483647 w 592"/>
              <a:gd name="T25" fmla="*/ 2147483647 h 452"/>
              <a:gd name="T26" fmla="*/ 2147483647 w 592"/>
              <a:gd name="T27" fmla="*/ 2147483647 h 452"/>
              <a:gd name="T28" fmla="*/ 2147483647 w 592"/>
              <a:gd name="T29" fmla="*/ 2147483647 h 452"/>
              <a:gd name="T30" fmla="*/ 2147483647 w 592"/>
              <a:gd name="T31" fmla="*/ 2147483647 h 452"/>
              <a:gd name="T32" fmla="*/ 2147483647 w 592"/>
              <a:gd name="T33" fmla="*/ 2147483647 h 452"/>
              <a:gd name="T34" fmla="*/ 2147483647 w 592"/>
              <a:gd name="T35" fmla="*/ 2147483647 h 452"/>
              <a:gd name="T36" fmla="*/ 2147483647 w 592"/>
              <a:gd name="T37" fmla="*/ 2147483647 h 452"/>
              <a:gd name="T38" fmla="*/ 2147483647 w 592"/>
              <a:gd name="T39" fmla="*/ 2147483647 h 452"/>
              <a:gd name="T40" fmla="*/ 2147483647 w 592"/>
              <a:gd name="T41" fmla="*/ 2147483647 h 452"/>
              <a:gd name="T42" fmla="*/ 2147483647 w 592"/>
              <a:gd name="T43" fmla="*/ 2147483647 h 452"/>
              <a:gd name="T44" fmla="*/ 2147483647 w 592"/>
              <a:gd name="T45" fmla="*/ 2147483647 h 452"/>
              <a:gd name="T46" fmla="*/ 2147483647 w 592"/>
              <a:gd name="T47" fmla="*/ 2147483647 h 452"/>
              <a:gd name="T48" fmla="*/ 2147483647 w 592"/>
              <a:gd name="T49" fmla="*/ 0 h 452"/>
              <a:gd name="T50" fmla="*/ 2147483647 w 592"/>
              <a:gd name="T51" fmla="*/ 2147483647 h 452"/>
              <a:gd name="T52" fmla="*/ 2147483647 w 592"/>
              <a:gd name="T53" fmla="*/ 2147483647 h 452"/>
              <a:gd name="T54" fmla="*/ 2147483647 w 592"/>
              <a:gd name="T55" fmla="*/ 2147483647 h 452"/>
              <a:gd name="T56" fmla="*/ 2147483647 w 592"/>
              <a:gd name="T57" fmla="*/ 2147483647 h 452"/>
              <a:gd name="T58" fmla="*/ 2147483647 w 592"/>
              <a:gd name="T59" fmla="*/ 2147483647 h 452"/>
              <a:gd name="T60" fmla="*/ 2147483647 w 592"/>
              <a:gd name="T61" fmla="*/ 2147483647 h 452"/>
              <a:gd name="T62" fmla="*/ 2147483647 w 592"/>
              <a:gd name="T63" fmla="*/ 2147483647 h 452"/>
              <a:gd name="T64" fmla="*/ 2147483647 w 592"/>
              <a:gd name="T65" fmla="*/ 2147483647 h 452"/>
              <a:gd name="T66" fmla="*/ 2147483647 w 592"/>
              <a:gd name="T67" fmla="*/ 2147483647 h 452"/>
              <a:gd name="T68" fmla="*/ 2147483647 w 592"/>
              <a:gd name="T69" fmla="*/ 2147483647 h 452"/>
              <a:gd name="T70" fmla="*/ 2147483647 w 592"/>
              <a:gd name="T71" fmla="*/ 2147483647 h 452"/>
              <a:gd name="T72" fmla="*/ 2147483647 w 592"/>
              <a:gd name="T73" fmla="*/ 2147483647 h 452"/>
              <a:gd name="T74" fmla="*/ 2147483647 w 592"/>
              <a:gd name="T75" fmla="*/ 2147483647 h 452"/>
              <a:gd name="T76" fmla="*/ 2147483647 w 592"/>
              <a:gd name="T77" fmla="*/ 2147483647 h 452"/>
              <a:gd name="T78" fmla="*/ 2147483647 w 592"/>
              <a:gd name="T79" fmla="*/ 2147483647 h 452"/>
              <a:gd name="T80" fmla="*/ 2147483647 w 592"/>
              <a:gd name="T81" fmla="*/ 2147483647 h 452"/>
              <a:gd name="T82" fmla="*/ 2147483647 w 592"/>
              <a:gd name="T83" fmla="*/ 2147483647 h 45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92"/>
              <a:gd name="T127" fmla="*/ 0 h 452"/>
              <a:gd name="T128" fmla="*/ 592 w 592"/>
              <a:gd name="T129" fmla="*/ 452 h 45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92" h="452">
                <a:moveTo>
                  <a:pt x="0" y="104"/>
                </a:moveTo>
                <a:lnTo>
                  <a:pt x="6" y="116"/>
                </a:lnTo>
                <a:lnTo>
                  <a:pt x="12" y="127"/>
                </a:lnTo>
                <a:lnTo>
                  <a:pt x="12" y="139"/>
                </a:lnTo>
                <a:lnTo>
                  <a:pt x="19" y="151"/>
                </a:lnTo>
                <a:lnTo>
                  <a:pt x="25" y="168"/>
                </a:lnTo>
                <a:lnTo>
                  <a:pt x="25" y="180"/>
                </a:lnTo>
                <a:lnTo>
                  <a:pt x="32" y="197"/>
                </a:lnTo>
                <a:lnTo>
                  <a:pt x="38" y="209"/>
                </a:lnTo>
                <a:lnTo>
                  <a:pt x="38" y="226"/>
                </a:lnTo>
                <a:lnTo>
                  <a:pt x="44" y="238"/>
                </a:lnTo>
                <a:lnTo>
                  <a:pt x="51" y="255"/>
                </a:lnTo>
                <a:lnTo>
                  <a:pt x="51" y="267"/>
                </a:lnTo>
                <a:lnTo>
                  <a:pt x="57" y="278"/>
                </a:lnTo>
                <a:lnTo>
                  <a:pt x="63" y="296"/>
                </a:lnTo>
                <a:lnTo>
                  <a:pt x="63" y="307"/>
                </a:lnTo>
                <a:lnTo>
                  <a:pt x="70" y="319"/>
                </a:lnTo>
                <a:lnTo>
                  <a:pt x="70" y="336"/>
                </a:lnTo>
                <a:lnTo>
                  <a:pt x="76" y="348"/>
                </a:lnTo>
                <a:lnTo>
                  <a:pt x="83" y="359"/>
                </a:lnTo>
                <a:lnTo>
                  <a:pt x="83" y="371"/>
                </a:lnTo>
                <a:lnTo>
                  <a:pt x="89" y="383"/>
                </a:lnTo>
                <a:lnTo>
                  <a:pt x="95" y="394"/>
                </a:lnTo>
                <a:lnTo>
                  <a:pt x="95" y="400"/>
                </a:lnTo>
                <a:lnTo>
                  <a:pt x="102" y="412"/>
                </a:lnTo>
                <a:lnTo>
                  <a:pt x="108" y="417"/>
                </a:lnTo>
                <a:lnTo>
                  <a:pt x="108" y="423"/>
                </a:lnTo>
                <a:lnTo>
                  <a:pt x="114" y="435"/>
                </a:lnTo>
                <a:lnTo>
                  <a:pt x="121" y="441"/>
                </a:lnTo>
                <a:lnTo>
                  <a:pt x="127" y="446"/>
                </a:lnTo>
                <a:lnTo>
                  <a:pt x="140" y="452"/>
                </a:lnTo>
                <a:lnTo>
                  <a:pt x="146" y="452"/>
                </a:lnTo>
                <a:lnTo>
                  <a:pt x="153" y="452"/>
                </a:lnTo>
                <a:lnTo>
                  <a:pt x="159" y="446"/>
                </a:lnTo>
                <a:lnTo>
                  <a:pt x="165" y="441"/>
                </a:lnTo>
                <a:lnTo>
                  <a:pt x="172" y="435"/>
                </a:lnTo>
                <a:lnTo>
                  <a:pt x="178" y="429"/>
                </a:lnTo>
                <a:lnTo>
                  <a:pt x="178" y="423"/>
                </a:lnTo>
                <a:lnTo>
                  <a:pt x="185" y="412"/>
                </a:lnTo>
                <a:lnTo>
                  <a:pt x="191" y="406"/>
                </a:lnTo>
                <a:lnTo>
                  <a:pt x="191" y="394"/>
                </a:lnTo>
                <a:lnTo>
                  <a:pt x="197" y="383"/>
                </a:lnTo>
                <a:lnTo>
                  <a:pt x="204" y="371"/>
                </a:lnTo>
                <a:lnTo>
                  <a:pt x="204" y="359"/>
                </a:lnTo>
                <a:lnTo>
                  <a:pt x="210" y="348"/>
                </a:lnTo>
                <a:lnTo>
                  <a:pt x="216" y="336"/>
                </a:lnTo>
                <a:lnTo>
                  <a:pt x="216" y="325"/>
                </a:lnTo>
                <a:lnTo>
                  <a:pt x="223" y="313"/>
                </a:lnTo>
                <a:lnTo>
                  <a:pt x="223" y="296"/>
                </a:lnTo>
                <a:lnTo>
                  <a:pt x="229" y="284"/>
                </a:lnTo>
                <a:lnTo>
                  <a:pt x="236" y="272"/>
                </a:lnTo>
                <a:lnTo>
                  <a:pt x="236" y="255"/>
                </a:lnTo>
                <a:lnTo>
                  <a:pt x="242" y="243"/>
                </a:lnTo>
                <a:lnTo>
                  <a:pt x="248" y="226"/>
                </a:lnTo>
                <a:lnTo>
                  <a:pt x="248" y="214"/>
                </a:lnTo>
                <a:lnTo>
                  <a:pt x="255" y="197"/>
                </a:lnTo>
                <a:lnTo>
                  <a:pt x="261" y="185"/>
                </a:lnTo>
                <a:lnTo>
                  <a:pt x="261" y="168"/>
                </a:lnTo>
                <a:lnTo>
                  <a:pt x="267" y="156"/>
                </a:lnTo>
                <a:lnTo>
                  <a:pt x="274" y="145"/>
                </a:lnTo>
                <a:lnTo>
                  <a:pt x="274" y="127"/>
                </a:lnTo>
                <a:lnTo>
                  <a:pt x="280" y="116"/>
                </a:lnTo>
                <a:lnTo>
                  <a:pt x="286" y="104"/>
                </a:lnTo>
                <a:lnTo>
                  <a:pt x="286" y="93"/>
                </a:lnTo>
                <a:lnTo>
                  <a:pt x="293" y="81"/>
                </a:lnTo>
                <a:lnTo>
                  <a:pt x="293" y="69"/>
                </a:lnTo>
                <a:lnTo>
                  <a:pt x="299" y="58"/>
                </a:lnTo>
                <a:lnTo>
                  <a:pt x="306" y="52"/>
                </a:lnTo>
                <a:lnTo>
                  <a:pt x="306" y="40"/>
                </a:lnTo>
                <a:lnTo>
                  <a:pt x="312" y="34"/>
                </a:lnTo>
                <a:lnTo>
                  <a:pt x="318" y="23"/>
                </a:lnTo>
                <a:lnTo>
                  <a:pt x="318" y="17"/>
                </a:lnTo>
                <a:lnTo>
                  <a:pt x="325" y="11"/>
                </a:lnTo>
                <a:lnTo>
                  <a:pt x="331" y="5"/>
                </a:lnTo>
                <a:lnTo>
                  <a:pt x="344" y="0"/>
                </a:lnTo>
                <a:lnTo>
                  <a:pt x="350" y="0"/>
                </a:lnTo>
                <a:lnTo>
                  <a:pt x="357" y="0"/>
                </a:lnTo>
                <a:lnTo>
                  <a:pt x="363" y="5"/>
                </a:lnTo>
                <a:lnTo>
                  <a:pt x="369" y="5"/>
                </a:lnTo>
                <a:lnTo>
                  <a:pt x="376" y="17"/>
                </a:lnTo>
                <a:lnTo>
                  <a:pt x="382" y="23"/>
                </a:lnTo>
                <a:lnTo>
                  <a:pt x="388" y="34"/>
                </a:lnTo>
                <a:lnTo>
                  <a:pt x="388" y="40"/>
                </a:lnTo>
                <a:lnTo>
                  <a:pt x="395" y="46"/>
                </a:lnTo>
                <a:lnTo>
                  <a:pt x="401" y="58"/>
                </a:lnTo>
                <a:lnTo>
                  <a:pt x="401" y="69"/>
                </a:lnTo>
                <a:lnTo>
                  <a:pt x="408" y="81"/>
                </a:lnTo>
                <a:lnTo>
                  <a:pt x="414" y="93"/>
                </a:lnTo>
                <a:lnTo>
                  <a:pt x="414" y="104"/>
                </a:lnTo>
                <a:lnTo>
                  <a:pt x="420" y="116"/>
                </a:lnTo>
                <a:lnTo>
                  <a:pt x="427" y="127"/>
                </a:lnTo>
                <a:lnTo>
                  <a:pt x="427" y="139"/>
                </a:lnTo>
                <a:lnTo>
                  <a:pt x="433" y="156"/>
                </a:lnTo>
                <a:lnTo>
                  <a:pt x="439" y="168"/>
                </a:lnTo>
                <a:lnTo>
                  <a:pt x="439" y="180"/>
                </a:lnTo>
                <a:lnTo>
                  <a:pt x="446" y="197"/>
                </a:lnTo>
                <a:lnTo>
                  <a:pt x="446" y="209"/>
                </a:lnTo>
                <a:lnTo>
                  <a:pt x="452" y="226"/>
                </a:lnTo>
                <a:lnTo>
                  <a:pt x="459" y="238"/>
                </a:lnTo>
                <a:lnTo>
                  <a:pt x="459" y="255"/>
                </a:lnTo>
                <a:lnTo>
                  <a:pt x="465" y="267"/>
                </a:lnTo>
                <a:lnTo>
                  <a:pt x="471" y="284"/>
                </a:lnTo>
                <a:lnTo>
                  <a:pt x="471" y="296"/>
                </a:lnTo>
                <a:lnTo>
                  <a:pt x="478" y="307"/>
                </a:lnTo>
                <a:lnTo>
                  <a:pt x="484" y="325"/>
                </a:lnTo>
                <a:lnTo>
                  <a:pt x="484" y="336"/>
                </a:lnTo>
                <a:lnTo>
                  <a:pt x="490" y="348"/>
                </a:lnTo>
                <a:lnTo>
                  <a:pt x="497" y="359"/>
                </a:lnTo>
                <a:lnTo>
                  <a:pt x="497" y="371"/>
                </a:lnTo>
                <a:lnTo>
                  <a:pt x="503" y="383"/>
                </a:lnTo>
                <a:lnTo>
                  <a:pt x="510" y="394"/>
                </a:lnTo>
                <a:lnTo>
                  <a:pt x="510" y="400"/>
                </a:lnTo>
                <a:lnTo>
                  <a:pt x="516" y="412"/>
                </a:lnTo>
                <a:lnTo>
                  <a:pt x="516" y="417"/>
                </a:lnTo>
                <a:lnTo>
                  <a:pt x="522" y="429"/>
                </a:lnTo>
                <a:lnTo>
                  <a:pt x="529" y="435"/>
                </a:lnTo>
                <a:lnTo>
                  <a:pt x="529" y="441"/>
                </a:lnTo>
                <a:lnTo>
                  <a:pt x="548" y="452"/>
                </a:lnTo>
                <a:lnTo>
                  <a:pt x="541" y="452"/>
                </a:lnTo>
                <a:lnTo>
                  <a:pt x="548" y="452"/>
                </a:lnTo>
                <a:lnTo>
                  <a:pt x="554" y="452"/>
                </a:lnTo>
                <a:lnTo>
                  <a:pt x="561" y="452"/>
                </a:lnTo>
                <a:lnTo>
                  <a:pt x="567" y="452"/>
                </a:lnTo>
                <a:lnTo>
                  <a:pt x="573" y="446"/>
                </a:lnTo>
                <a:lnTo>
                  <a:pt x="580" y="441"/>
                </a:lnTo>
                <a:lnTo>
                  <a:pt x="586" y="435"/>
                </a:lnTo>
                <a:lnTo>
                  <a:pt x="586" y="429"/>
                </a:lnTo>
                <a:lnTo>
                  <a:pt x="592" y="417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60" name="Freeform 20"/>
          <p:cNvSpPr>
            <a:spLocks/>
          </p:cNvSpPr>
          <p:nvPr/>
        </p:nvSpPr>
        <p:spPr bwMode="auto">
          <a:xfrm>
            <a:off x="8232775" y="3960813"/>
            <a:ext cx="112713" cy="303212"/>
          </a:xfrm>
          <a:custGeom>
            <a:avLst/>
            <a:gdLst>
              <a:gd name="T0" fmla="*/ 0 w 71"/>
              <a:gd name="T1" fmla="*/ 2147483647 h 191"/>
              <a:gd name="T2" fmla="*/ 2147483647 w 71"/>
              <a:gd name="T3" fmla="*/ 2147483647 h 191"/>
              <a:gd name="T4" fmla="*/ 2147483647 w 71"/>
              <a:gd name="T5" fmla="*/ 2147483647 h 191"/>
              <a:gd name="T6" fmla="*/ 2147483647 w 71"/>
              <a:gd name="T7" fmla="*/ 2147483647 h 191"/>
              <a:gd name="T8" fmla="*/ 2147483647 w 71"/>
              <a:gd name="T9" fmla="*/ 2147483647 h 191"/>
              <a:gd name="T10" fmla="*/ 2147483647 w 71"/>
              <a:gd name="T11" fmla="*/ 2147483647 h 191"/>
              <a:gd name="T12" fmla="*/ 2147483647 w 71"/>
              <a:gd name="T13" fmla="*/ 2147483647 h 191"/>
              <a:gd name="T14" fmla="*/ 2147483647 w 71"/>
              <a:gd name="T15" fmla="*/ 2147483647 h 191"/>
              <a:gd name="T16" fmla="*/ 2147483647 w 71"/>
              <a:gd name="T17" fmla="*/ 2147483647 h 191"/>
              <a:gd name="T18" fmla="*/ 2147483647 w 71"/>
              <a:gd name="T19" fmla="*/ 2147483647 h 191"/>
              <a:gd name="T20" fmla="*/ 2147483647 w 71"/>
              <a:gd name="T21" fmla="*/ 2147483647 h 191"/>
              <a:gd name="T22" fmla="*/ 2147483647 w 71"/>
              <a:gd name="T23" fmla="*/ 2147483647 h 191"/>
              <a:gd name="T24" fmla="*/ 2147483647 w 71"/>
              <a:gd name="T25" fmla="*/ 2147483647 h 191"/>
              <a:gd name="T26" fmla="*/ 2147483647 w 71"/>
              <a:gd name="T27" fmla="*/ 2147483647 h 191"/>
              <a:gd name="T28" fmla="*/ 2147483647 w 71"/>
              <a:gd name="T29" fmla="*/ 2147483647 h 191"/>
              <a:gd name="T30" fmla="*/ 2147483647 w 71"/>
              <a:gd name="T31" fmla="*/ 2147483647 h 191"/>
              <a:gd name="T32" fmla="*/ 2147483647 w 71"/>
              <a:gd name="T33" fmla="*/ 0 h 19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1"/>
              <a:gd name="T52" fmla="*/ 0 h 191"/>
              <a:gd name="T53" fmla="*/ 71 w 71"/>
              <a:gd name="T54" fmla="*/ 191 h 19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1" h="191">
                <a:moveTo>
                  <a:pt x="0" y="191"/>
                </a:moveTo>
                <a:lnTo>
                  <a:pt x="7" y="186"/>
                </a:lnTo>
                <a:lnTo>
                  <a:pt x="7" y="174"/>
                </a:lnTo>
                <a:lnTo>
                  <a:pt x="13" y="168"/>
                </a:lnTo>
                <a:lnTo>
                  <a:pt x="20" y="157"/>
                </a:lnTo>
                <a:lnTo>
                  <a:pt x="20" y="145"/>
                </a:lnTo>
                <a:lnTo>
                  <a:pt x="26" y="133"/>
                </a:lnTo>
                <a:lnTo>
                  <a:pt x="32" y="122"/>
                </a:lnTo>
                <a:lnTo>
                  <a:pt x="32" y="110"/>
                </a:lnTo>
                <a:lnTo>
                  <a:pt x="39" y="99"/>
                </a:lnTo>
                <a:lnTo>
                  <a:pt x="45" y="87"/>
                </a:lnTo>
                <a:lnTo>
                  <a:pt x="45" y="70"/>
                </a:lnTo>
                <a:lnTo>
                  <a:pt x="51" y="58"/>
                </a:lnTo>
                <a:lnTo>
                  <a:pt x="58" y="41"/>
                </a:lnTo>
                <a:lnTo>
                  <a:pt x="58" y="29"/>
                </a:lnTo>
                <a:lnTo>
                  <a:pt x="64" y="12"/>
                </a:lnTo>
                <a:lnTo>
                  <a:pt x="71" y="0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61" name="Oval 21"/>
          <p:cNvSpPr>
            <a:spLocks noChangeArrowheads="1"/>
          </p:cNvSpPr>
          <p:nvPr/>
        </p:nvSpPr>
        <p:spPr bwMode="auto">
          <a:xfrm>
            <a:off x="1747838" y="3924300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62" name="Oval 22"/>
          <p:cNvSpPr>
            <a:spLocks noChangeArrowheads="1"/>
          </p:cNvSpPr>
          <p:nvPr/>
        </p:nvSpPr>
        <p:spPr bwMode="auto">
          <a:xfrm>
            <a:off x="1819275" y="3711575"/>
            <a:ext cx="90488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63" name="Oval 23"/>
          <p:cNvSpPr>
            <a:spLocks noChangeArrowheads="1"/>
          </p:cNvSpPr>
          <p:nvPr/>
        </p:nvSpPr>
        <p:spPr bwMode="auto">
          <a:xfrm>
            <a:off x="1879600" y="3573463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64" name="Oval 24"/>
          <p:cNvSpPr>
            <a:spLocks noChangeArrowheads="1"/>
          </p:cNvSpPr>
          <p:nvPr/>
        </p:nvSpPr>
        <p:spPr bwMode="auto">
          <a:xfrm>
            <a:off x="1951038" y="3573463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65" name="Oval 25"/>
          <p:cNvSpPr>
            <a:spLocks noChangeArrowheads="1"/>
          </p:cNvSpPr>
          <p:nvPr/>
        </p:nvSpPr>
        <p:spPr bwMode="auto">
          <a:xfrm>
            <a:off x="2011363" y="3711575"/>
            <a:ext cx="90487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66" name="Oval 26"/>
          <p:cNvSpPr>
            <a:spLocks noChangeArrowheads="1"/>
          </p:cNvSpPr>
          <p:nvPr/>
        </p:nvSpPr>
        <p:spPr bwMode="auto">
          <a:xfrm>
            <a:off x="2082800" y="3924300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67" name="Oval 27"/>
          <p:cNvSpPr>
            <a:spLocks noChangeArrowheads="1"/>
          </p:cNvSpPr>
          <p:nvPr/>
        </p:nvSpPr>
        <p:spPr bwMode="auto">
          <a:xfrm>
            <a:off x="2143125" y="4135438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68" name="Oval 28"/>
          <p:cNvSpPr>
            <a:spLocks noChangeArrowheads="1"/>
          </p:cNvSpPr>
          <p:nvPr/>
        </p:nvSpPr>
        <p:spPr bwMode="auto">
          <a:xfrm>
            <a:off x="2212975" y="4273550"/>
            <a:ext cx="92075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69" name="Oval 29"/>
          <p:cNvSpPr>
            <a:spLocks noChangeArrowheads="1"/>
          </p:cNvSpPr>
          <p:nvPr/>
        </p:nvSpPr>
        <p:spPr bwMode="auto">
          <a:xfrm>
            <a:off x="2274888" y="4273550"/>
            <a:ext cx="90487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70" name="Oval 30"/>
          <p:cNvSpPr>
            <a:spLocks noChangeArrowheads="1"/>
          </p:cNvSpPr>
          <p:nvPr/>
        </p:nvSpPr>
        <p:spPr bwMode="auto">
          <a:xfrm>
            <a:off x="2335213" y="4135438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71" name="Oval 31"/>
          <p:cNvSpPr>
            <a:spLocks noChangeArrowheads="1"/>
          </p:cNvSpPr>
          <p:nvPr/>
        </p:nvSpPr>
        <p:spPr bwMode="auto">
          <a:xfrm>
            <a:off x="2405063" y="3924300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72" name="Oval 32"/>
          <p:cNvSpPr>
            <a:spLocks noChangeArrowheads="1"/>
          </p:cNvSpPr>
          <p:nvPr/>
        </p:nvSpPr>
        <p:spPr bwMode="auto">
          <a:xfrm>
            <a:off x="2466975" y="3711575"/>
            <a:ext cx="90488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73" name="Oval 33"/>
          <p:cNvSpPr>
            <a:spLocks noChangeArrowheads="1"/>
          </p:cNvSpPr>
          <p:nvPr/>
        </p:nvSpPr>
        <p:spPr bwMode="auto">
          <a:xfrm>
            <a:off x="2536825" y="3573463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74" name="Oval 34"/>
          <p:cNvSpPr>
            <a:spLocks noChangeArrowheads="1"/>
          </p:cNvSpPr>
          <p:nvPr/>
        </p:nvSpPr>
        <p:spPr bwMode="auto">
          <a:xfrm>
            <a:off x="2598738" y="3582988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75" name="Oval 35"/>
          <p:cNvSpPr>
            <a:spLocks noChangeArrowheads="1"/>
          </p:cNvSpPr>
          <p:nvPr/>
        </p:nvSpPr>
        <p:spPr bwMode="auto">
          <a:xfrm>
            <a:off x="2668588" y="3711575"/>
            <a:ext cx="92075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76" name="Oval 36"/>
          <p:cNvSpPr>
            <a:spLocks noChangeArrowheads="1"/>
          </p:cNvSpPr>
          <p:nvPr/>
        </p:nvSpPr>
        <p:spPr bwMode="auto">
          <a:xfrm>
            <a:off x="2728913" y="3924300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77" name="Oval 37"/>
          <p:cNvSpPr>
            <a:spLocks noChangeArrowheads="1"/>
          </p:cNvSpPr>
          <p:nvPr/>
        </p:nvSpPr>
        <p:spPr bwMode="auto">
          <a:xfrm>
            <a:off x="2800350" y="4144963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78" name="Oval 38"/>
          <p:cNvSpPr>
            <a:spLocks noChangeArrowheads="1"/>
          </p:cNvSpPr>
          <p:nvPr/>
        </p:nvSpPr>
        <p:spPr bwMode="auto">
          <a:xfrm>
            <a:off x="2860675" y="4273550"/>
            <a:ext cx="92075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79" name="Oval 39"/>
          <p:cNvSpPr>
            <a:spLocks noChangeArrowheads="1"/>
          </p:cNvSpPr>
          <p:nvPr/>
        </p:nvSpPr>
        <p:spPr bwMode="auto">
          <a:xfrm>
            <a:off x="2932113" y="4264025"/>
            <a:ext cx="90487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80" name="Oval 40"/>
          <p:cNvSpPr>
            <a:spLocks noChangeArrowheads="1"/>
          </p:cNvSpPr>
          <p:nvPr/>
        </p:nvSpPr>
        <p:spPr bwMode="auto">
          <a:xfrm>
            <a:off x="2992438" y="4135438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81" name="Oval 41"/>
          <p:cNvSpPr>
            <a:spLocks noChangeArrowheads="1"/>
          </p:cNvSpPr>
          <p:nvPr/>
        </p:nvSpPr>
        <p:spPr bwMode="auto">
          <a:xfrm>
            <a:off x="3063875" y="3924300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82" name="Oval 42"/>
          <p:cNvSpPr>
            <a:spLocks noChangeArrowheads="1"/>
          </p:cNvSpPr>
          <p:nvPr/>
        </p:nvSpPr>
        <p:spPr bwMode="auto">
          <a:xfrm>
            <a:off x="3124200" y="3703638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83" name="Oval 43"/>
          <p:cNvSpPr>
            <a:spLocks noChangeArrowheads="1"/>
          </p:cNvSpPr>
          <p:nvPr/>
        </p:nvSpPr>
        <p:spPr bwMode="auto">
          <a:xfrm>
            <a:off x="3195638" y="3573463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84" name="Oval 44"/>
          <p:cNvSpPr>
            <a:spLocks noChangeArrowheads="1"/>
          </p:cNvSpPr>
          <p:nvPr/>
        </p:nvSpPr>
        <p:spPr bwMode="auto">
          <a:xfrm>
            <a:off x="3255963" y="3582988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85" name="Oval 45"/>
          <p:cNvSpPr>
            <a:spLocks noChangeArrowheads="1"/>
          </p:cNvSpPr>
          <p:nvPr/>
        </p:nvSpPr>
        <p:spPr bwMode="auto">
          <a:xfrm>
            <a:off x="3325813" y="3711575"/>
            <a:ext cx="92075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86" name="Oval 46"/>
          <p:cNvSpPr>
            <a:spLocks noChangeArrowheads="1"/>
          </p:cNvSpPr>
          <p:nvPr/>
        </p:nvSpPr>
        <p:spPr bwMode="auto">
          <a:xfrm>
            <a:off x="3387725" y="3933825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87" name="Oval 47"/>
          <p:cNvSpPr>
            <a:spLocks noChangeArrowheads="1"/>
          </p:cNvSpPr>
          <p:nvPr/>
        </p:nvSpPr>
        <p:spPr bwMode="auto">
          <a:xfrm>
            <a:off x="3457575" y="4144963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88" name="Oval 48"/>
          <p:cNvSpPr>
            <a:spLocks noChangeArrowheads="1"/>
          </p:cNvSpPr>
          <p:nvPr/>
        </p:nvSpPr>
        <p:spPr bwMode="auto">
          <a:xfrm>
            <a:off x="3517900" y="4273550"/>
            <a:ext cx="92075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89" name="Oval 49"/>
          <p:cNvSpPr>
            <a:spLocks noChangeArrowheads="1"/>
          </p:cNvSpPr>
          <p:nvPr/>
        </p:nvSpPr>
        <p:spPr bwMode="auto">
          <a:xfrm>
            <a:off x="3589338" y="4264025"/>
            <a:ext cx="90487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90" name="Oval 50"/>
          <p:cNvSpPr>
            <a:spLocks noChangeArrowheads="1"/>
          </p:cNvSpPr>
          <p:nvPr/>
        </p:nvSpPr>
        <p:spPr bwMode="auto">
          <a:xfrm>
            <a:off x="3649663" y="4135438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91" name="Oval 51"/>
          <p:cNvSpPr>
            <a:spLocks noChangeArrowheads="1"/>
          </p:cNvSpPr>
          <p:nvPr/>
        </p:nvSpPr>
        <p:spPr bwMode="auto">
          <a:xfrm>
            <a:off x="3721100" y="3914775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92" name="Oval 52"/>
          <p:cNvSpPr>
            <a:spLocks noChangeArrowheads="1"/>
          </p:cNvSpPr>
          <p:nvPr/>
        </p:nvSpPr>
        <p:spPr bwMode="auto">
          <a:xfrm>
            <a:off x="3781425" y="3703638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93" name="Oval 53"/>
          <p:cNvSpPr>
            <a:spLocks noChangeArrowheads="1"/>
          </p:cNvSpPr>
          <p:nvPr/>
        </p:nvSpPr>
        <p:spPr bwMode="auto">
          <a:xfrm>
            <a:off x="3852863" y="3573463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94" name="Oval 54"/>
          <p:cNvSpPr>
            <a:spLocks noChangeArrowheads="1"/>
          </p:cNvSpPr>
          <p:nvPr/>
        </p:nvSpPr>
        <p:spPr bwMode="auto">
          <a:xfrm>
            <a:off x="3913188" y="3582988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95" name="Oval 55"/>
          <p:cNvSpPr>
            <a:spLocks noChangeArrowheads="1"/>
          </p:cNvSpPr>
          <p:nvPr/>
        </p:nvSpPr>
        <p:spPr bwMode="auto">
          <a:xfrm>
            <a:off x="3973513" y="3711575"/>
            <a:ext cx="92075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96" name="Oval 56"/>
          <p:cNvSpPr>
            <a:spLocks noChangeArrowheads="1"/>
          </p:cNvSpPr>
          <p:nvPr/>
        </p:nvSpPr>
        <p:spPr bwMode="auto">
          <a:xfrm>
            <a:off x="4044950" y="3933825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97" name="Oval 57"/>
          <p:cNvSpPr>
            <a:spLocks noChangeArrowheads="1"/>
          </p:cNvSpPr>
          <p:nvPr/>
        </p:nvSpPr>
        <p:spPr bwMode="auto">
          <a:xfrm>
            <a:off x="4105275" y="4144963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98" name="Oval 58"/>
          <p:cNvSpPr>
            <a:spLocks noChangeArrowheads="1"/>
          </p:cNvSpPr>
          <p:nvPr/>
        </p:nvSpPr>
        <p:spPr bwMode="auto">
          <a:xfrm>
            <a:off x="4176713" y="4273550"/>
            <a:ext cx="90487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99" name="Oval 59"/>
          <p:cNvSpPr>
            <a:spLocks noChangeArrowheads="1"/>
          </p:cNvSpPr>
          <p:nvPr/>
        </p:nvSpPr>
        <p:spPr bwMode="auto">
          <a:xfrm>
            <a:off x="4237038" y="4264025"/>
            <a:ext cx="90487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00" name="Oval 60"/>
          <p:cNvSpPr>
            <a:spLocks noChangeArrowheads="1"/>
          </p:cNvSpPr>
          <p:nvPr/>
        </p:nvSpPr>
        <p:spPr bwMode="auto">
          <a:xfrm>
            <a:off x="4308475" y="4125913"/>
            <a:ext cx="90488" cy="84137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01" name="Oval 61"/>
          <p:cNvSpPr>
            <a:spLocks noChangeArrowheads="1"/>
          </p:cNvSpPr>
          <p:nvPr/>
        </p:nvSpPr>
        <p:spPr bwMode="auto">
          <a:xfrm>
            <a:off x="4368800" y="3914775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02" name="Oval 62"/>
          <p:cNvSpPr>
            <a:spLocks noChangeArrowheads="1"/>
          </p:cNvSpPr>
          <p:nvPr/>
        </p:nvSpPr>
        <p:spPr bwMode="auto">
          <a:xfrm>
            <a:off x="4438650" y="3703638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03" name="Oval 63"/>
          <p:cNvSpPr>
            <a:spLocks noChangeArrowheads="1"/>
          </p:cNvSpPr>
          <p:nvPr/>
        </p:nvSpPr>
        <p:spPr bwMode="auto">
          <a:xfrm>
            <a:off x="4500563" y="3573463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04" name="Oval 64"/>
          <p:cNvSpPr>
            <a:spLocks noChangeArrowheads="1"/>
          </p:cNvSpPr>
          <p:nvPr/>
        </p:nvSpPr>
        <p:spPr bwMode="auto">
          <a:xfrm>
            <a:off x="4570413" y="3582988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05" name="Oval 65"/>
          <p:cNvSpPr>
            <a:spLocks noChangeArrowheads="1"/>
          </p:cNvSpPr>
          <p:nvPr/>
        </p:nvSpPr>
        <p:spPr bwMode="auto">
          <a:xfrm>
            <a:off x="4632325" y="3721100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06" name="Oval 66"/>
          <p:cNvSpPr>
            <a:spLocks noChangeArrowheads="1"/>
          </p:cNvSpPr>
          <p:nvPr/>
        </p:nvSpPr>
        <p:spPr bwMode="auto">
          <a:xfrm>
            <a:off x="4702175" y="3933825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07" name="Oval 67"/>
          <p:cNvSpPr>
            <a:spLocks noChangeArrowheads="1"/>
          </p:cNvSpPr>
          <p:nvPr/>
        </p:nvSpPr>
        <p:spPr bwMode="auto">
          <a:xfrm>
            <a:off x="4762500" y="4144963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08" name="Oval 68"/>
          <p:cNvSpPr>
            <a:spLocks noChangeArrowheads="1"/>
          </p:cNvSpPr>
          <p:nvPr/>
        </p:nvSpPr>
        <p:spPr bwMode="auto">
          <a:xfrm>
            <a:off x="4833938" y="4273550"/>
            <a:ext cx="90487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09" name="Oval 69"/>
          <p:cNvSpPr>
            <a:spLocks noChangeArrowheads="1"/>
          </p:cNvSpPr>
          <p:nvPr/>
        </p:nvSpPr>
        <p:spPr bwMode="auto">
          <a:xfrm>
            <a:off x="4894263" y="4264025"/>
            <a:ext cx="92075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10" name="Oval 70"/>
          <p:cNvSpPr>
            <a:spLocks noChangeArrowheads="1"/>
          </p:cNvSpPr>
          <p:nvPr/>
        </p:nvSpPr>
        <p:spPr bwMode="auto">
          <a:xfrm>
            <a:off x="4965700" y="4125913"/>
            <a:ext cx="90488" cy="84137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11" name="Oval 71"/>
          <p:cNvSpPr>
            <a:spLocks noChangeArrowheads="1"/>
          </p:cNvSpPr>
          <p:nvPr/>
        </p:nvSpPr>
        <p:spPr bwMode="auto">
          <a:xfrm>
            <a:off x="5026025" y="3914775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12" name="Oval 72"/>
          <p:cNvSpPr>
            <a:spLocks noChangeArrowheads="1"/>
          </p:cNvSpPr>
          <p:nvPr/>
        </p:nvSpPr>
        <p:spPr bwMode="auto">
          <a:xfrm>
            <a:off x="5097463" y="3703638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13" name="Oval 73"/>
          <p:cNvSpPr>
            <a:spLocks noChangeArrowheads="1"/>
          </p:cNvSpPr>
          <p:nvPr/>
        </p:nvSpPr>
        <p:spPr bwMode="auto">
          <a:xfrm>
            <a:off x="5157788" y="3573463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14" name="Oval 74"/>
          <p:cNvSpPr>
            <a:spLocks noChangeArrowheads="1"/>
          </p:cNvSpPr>
          <p:nvPr/>
        </p:nvSpPr>
        <p:spPr bwMode="auto">
          <a:xfrm>
            <a:off x="5229225" y="3582988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15" name="Oval 75"/>
          <p:cNvSpPr>
            <a:spLocks noChangeArrowheads="1"/>
          </p:cNvSpPr>
          <p:nvPr/>
        </p:nvSpPr>
        <p:spPr bwMode="auto">
          <a:xfrm>
            <a:off x="5289550" y="3721100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16" name="Oval 76"/>
          <p:cNvSpPr>
            <a:spLocks noChangeArrowheads="1"/>
          </p:cNvSpPr>
          <p:nvPr/>
        </p:nvSpPr>
        <p:spPr bwMode="auto">
          <a:xfrm>
            <a:off x="5359400" y="3933825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17" name="Oval 77"/>
          <p:cNvSpPr>
            <a:spLocks noChangeArrowheads="1"/>
          </p:cNvSpPr>
          <p:nvPr/>
        </p:nvSpPr>
        <p:spPr bwMode="auto">
          <a:xfrm>
            <a:off x="5421313" y="4144963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18" name="Oval 78"/>
          <p:cNvSpPr>
            <a:spLocks noChangeArrowheads="1"/>
          </p:cNvSpPr>
          <p:nvPr/>
        </p:nvSpPr>
        <p:spPr bwMode="auto">
          <a:xfrm>
            <a:off x="5491163" y="4273550"/>
            <a:ext cx="92075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19" name="Oval 79"/>
          <p:cNvSpPr>
            <a:spLocks noChangeArrowheads="1"/>
          </p:cNvSpPr>
          <p:nvPr/>
        </p:nvSpPr>
        <p:spPr bwMode="auto">
          <a:xfrm>
            <a:off x="5553075" y="4264025"/>
            <a:ext cx="90488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20" name="Oval 80"/>
          <p:cNvSpPr>
            <a:spLocks noChangeArrowheads="1"/>
          </p:cNvSpPr>
          <p:nvPr/>
        </p:nvSpPr>
        <p:spPr bwMode="auto">
          <a:xfrm>
            <a:off x="5613400" y="4125913"/>
            <a:ext cx="90488" cy="84137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21" name="Oval 81"/>
          <p:cNvSpPr>
            <a:spLocks noChangeArrowheads="1"/>
          </p:cNvSpPr>
          <p:nvPr/>
        </p:nvSpPr>
        <p:spPr bwMode="auto">
          <a:xfrm>
            <a:off x="5683250" y="3914775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22" name="Oval 82"/>
          <p:cNvSpPr>
            <a:spLocks noChangeArrowheads="1"/>
          </p:cNvSpPr>
          <p:nvPr/>
        </p:nvSpPr>
        <p:spPr bwMode="auto">
          <a:xfrm>
            <a:off x="5745163" y="3703638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23" name="Oval 83"/>
          <p:cNvSpPr>
            <a:spLocks noChangeArrowheads="1"/>
          </p:cNvSpPr>
          <p:nvPr/>
        </p:nvSpPr>
        <p:spPr bwMode="auto">
          <a:xfrm>
            <a:off x="5815013" y="3573463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24" name="Oval 84"/>
          <p:cNvSpPr>
            <a:spLocks noChangeArrowheads="1"/>
          </p:cNvSpPr>
          <p:nvPr/>
        </p:nvSpPr>
        <p:spPr bwMode="auto">
          <a:xfrm>
            <a:off x="5875338" y="3582988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25" name="Oval 85"/>
          <p:cNvSpPr>
            <a:spLocks noChangeArrowheads="1"/>
          </p:cNvSpPr>
          <p:nvPr/>
        </p:nvSpPr>
        <p:spPr bwMode="auto">
          <a:xfrm>
            <a:off x="5946775" y="3721100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26" name="Oval 86"/>
          <p:cNvSpPr>
            <a:spLocks noChangeArrowheads="1"/>
          </p:cNvSpPr>
          <p:nvPr/>
        </p:nvSpPr>
        <p:spPr bwMode="auto">
          <a:xfrm>
            <a:off x="6007100" y="3941763"/>
            <a:ext cx="92075" cy="84137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27" name="Oval 87"/>
          <p:cNvSpPr>
            <a:spLocks noChangeArrowheads="1"/>
          </p:cNvSpPr>
          <p:nvPr/>
        </p:nvSpPr>
        <p:spPr bwMode="auto">
          <a:xfrm>
            <a:off x="6078538" y="4154488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28" name="Oval 88"/>
          <p:cNvSpPr>
            <a:spLocks noChangeArrowheads="1"/>
          </p:cNvSpPr>
          <p:nvPr/>
        </p:nvSpPr>
        <p:spPr bwMode="auto">
          <a:xfrm>
            <a:off x="6138863" y="4273550"/>
            <a:ext cx="92075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29" name="Oval 89"/>
          <p:cNvSpPr>
            <a:spLocks noChangeArrowheads="1"/>
          </p:cNvSpPr>
          <p:nvPr/>
        </p:nvSpPr>
        <p:spPr bwMode="auto">
          <a:xfrm>
            <a:off x="6210300" y="4264025"/>
            <a:ext cx="90488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30" name="Oval 90"/>
          <p:cNvSpPr>
            <a:spLocks noChangeArrowheads="1"/>
          </p:cNvSpPr>
          <p:nvPr/>
        </p:nvSpPr>
        <p:spPr bwMode="auto">
          <a:xfrm>
            <a:off x="6270625" y="4125913"/>
            <a:ext cx="90488" cy="84137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31" name="Oval 91"/>
          <p:cNvSpPr>
            <a:spLocks noChangeArrowheads="1"/>
          </p:cNvSpPr>
          <p:nvPr/>
        </p:nvSpPr>
        <p:spPr bwMode="auto">
          <a:xfrm>
            <a:off x="6342063" y="3905250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32" name="Oval 92"/>
          <p:cNvSpPr>
            <a:spLocks noChangeArrowheads="1"/>
          </p:cNvSpPr>
          <p:nvPr/>
        </p:nvSpPr>
        <p:spPr bwMode="auto">
          <a:xfrm>
            <a:off x="6402388" y="3694113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33" name="Oval 93"/>
          <p:cNvSpPr>
            <a:spLocks noChangeArrowheads="1"/>
          </p:cNvSpPr>
          <p:nvPr/>
        </p:nvSpPr>
        <p:spPr bwMode="auto">
          <a:xfrm>
            <a:off x="6472238" y="3573463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34" name="Oval 94"/>
          <p:cNvSpPr>
            <a:spLocks noChangeArrowheads="1"/>
          </p:cNvSpPr>
          <p:nvPr/>
        </p:nvSpPr>
        <p:spPr bwMode="auto">
          <a:xfrm>
            <a:off x="6534150" y="3582988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35" name="Oval 95"/>
          <p:cNvSpPr>
            <a:spLocks noChangeArrowheads="1"/>
          </p:cNvSpPr>
          <p:nvPr/>
        </p:nvSpPr>
        <p:spPr bwMode="auto">
          <a:xfrm>
            <a:off x="6604000" y="3721100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36" name="Oval 96"/>
          <p:cNvSpPr>
            <a:spLocks noChangeArrowheads="1"/>
          </p:cNvSpPr>
          <p:nvPr/>
        </p:nvSpPr>
        <p:spPr bwMode="auto">
          <a:xfrm>
            <a:off x="6665913" y="3941763"/>
            <a:ext cx="90487" cy="84137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37" name="Oval 97"/>
          <p:cNvSpPr>
            <a:spLocks noChangeArrowheads="1"/>
          </p:cNvSpPr>
          <p:nvPr/>
        </p:nvSpPr>
        <p:spPr bwMode="auto">
          <a:xfrm>
            <a:off x="6735763" y="4154488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38" name="Oval 98"/>
          <p:cNvSpPr>
            <a:spLocks noChangeArrowheads="1"/>
          </p:cNvSpPr>
          <p:nvPr/>
        </p:nvSpPr>
        <p:spPr bwMode="auto">
          <a:xfrm>
            <a:off x="6796088" y="4273550"/>
            <a:ext cx="92075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39" name="Oval 99"/>
          <p:cNvSpPr>
            <a:spLocks noChangeArrowheads="1"/>
          </p:cNvSpPr>
          <p:nvPr/>
        </p:nvSpPr>
        <p:spPr bwMode="auto">
          <a:xfrm>
            <a:off x="6867525" y="4264025"/>
            <a:ext cx="90488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40" name="Oval 100"/>
          <p:cNvSpPr>
            <a:spLocks noChangeArrowheads="1"/>
          </p:cNvSpPr>
          <p:nvPr/>
        </p:nvSpPr>
        <p:spPr bwMode="auto">
          <a:xfrm>
            <a:off x="6927850" y="4125913"/>
            <a:ext cx="92075" cy="84137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41" name="Oval 101"/>
          <p:cNvSpPr>
            <a:spLocks noChangeArrowheads="1"/>
          </p:cNvSpPr>
          <p:nvPr/>
        </p:nvSpPr>
        <p:spPr bwMode="auto">
          <a:xfrm>
            <a:off x="6999288" y="3905250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42" name="Oval 102"/>
          <p:cNvSpPr>
            <a:spLocks noChangeArrowheads="1"/>
          </p:cNvSpPr>
          <p:nvPr/>
        </p:nvSpPr>
        <p:spPr bwMode="auto">
          <a:xfrm>
            <a:off x="7059613" y="3694113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43" name="Oval 103"/>
          <p:cNvSpPr>
            <a:spLocks noChangeArrowheads="1"/>
          </p:cNvSpPr>
          <p:nvPr/>
        </p:nvSpPr>
        <p:spPr bwMode="auto">
          <a:xfrm>
            <a:off x="7131050" y="3573463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44" name="Oval 104"/>
          <p:cNvSpPr>
            <a:spLocks noChangeArrowheads="1"/>
          </p:cNvSpPr>
          <p:nvPr/>
        </p:nvSpPr>
        <p:spPr bwMode="auto">
          <a:xfrm>
            <a:off x="7191375" y="3582988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45" name="Oval 105"/>
          <p:cNvSpPr>
            <a:spLocks noChangeArrowheads="1"/>
          </p:cNvSpPr>
          <p:nvPr/>
        </p:nvSpPr>
        <p:spPr bwMode="auto">
          <a:xfrm>
            <a:off x="7251700" y="3730625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46" name="Oval 106"/>
          <p:cNvSpPr>
            <a:spLocks noChangeArrowheads="1"/>
          </p:cNvSpPr>
          <p:nvPr/>
        </p:nvSpPr>
        <p:spPr bwMode="auto">
          <a:xfrm>
            <a:off x="7323138" y="3941763"/>
            <a:ext cx="90487" cy="84137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47" name="Oval 107"/>
          <p:cNvSpPr>
            <a:spLocks noChangeArrowheads="1"/>
          </p:cNvSpPr>
          <p:nvPr/>
        </p:nvSpPr>
        <p:spPr bwMode="auto">
          <a:xfrm>
            <a:off x="7383463" y="4154488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48" name="Oval 108"/>
          <p:cNvSpPr>
            <a:spLocks noChangeArrowheads="1"/>
          </p:cNvSpPr>
          <p:nvPr/>
        </p:nvSpPr>
        <p:spPr bwMode="auto">
          <a:xfrm>
            <a:off x="7454900" y="4273550"/>
            <a:ext cx="90488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49" name="Oval 109"/>
          <p:cNvSpPr>
            <a:spLocks noChangeArrowheads="1"/>
          </p:cNvSpPr>
          <p:nvPr/>
        </p:nvSpPr>
        <p:spPr bwMode="auto">
          <a:xfrm>
            <a:off x="7515225" y="4264025"/>
            <a:ext cx="90488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50" name="Oval 110"/>
          <p:cNvSpPr>
            <a:spLocks noChangeArrowheads="1"/>
          </p:cNvSpPr>
          <p:nvPr/>
        </p:nvSpPr>
        <p:spPr bwMode="auto">
          <a:xfrm>
            <a:off x="7586663" y="4117975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51" name="Oval 111"/>
          <p:cNvSpPr>
            <a:spLocks noChangeArrowheads="1"/>
          </p:cNvSpPr>
          <p:nvPr/>
        </p:nvSpPr>
        <p:spPr bwMode="auto">
          <a:xfrm>
            <a:off x="7646988" y="3905250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52" name="Oval 112"/>
          <p:cNvSpPr>
            <a:spLocks noChangeArrowheads="1"/>
          </p:cNvSpPr>
          <p:nvPr/>
        </p:nvSpPr>
        <p:spPr bwMode="auto">
          <a:xfrm>
            <a:off x="7716838" y="3694113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53" name="Oval 113"/>
          <p:cNvSpPr>
            <a:spLocks noChangeArrowheads="1"/>
          </p:cNvSpPr>
          <p:nvPr/>
        </p:nvSpPr>
        <p:spPr bwMode="auto">
          <a:xfrm>
            <a:off x="7778750" y="3573463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54" name="Oval 114"/>
          <p:cNvSpPr>
            <a:spLocks noChangeArrowheads="1"/>
          </p:cNvSpPr>
          <p:nvPr/>
        </p:nvSpPr>
        <p:spPr bwMode="auto">
          <a:xfrm>
            <a:off x="7848600" y="3582988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55" name="Oval 115"/>
          <p:cNvSpPr>
            <a:spLocks noChangeArrowheads="1"/>
          </p:cNvSpPr>
          <p:nvPr/>
        </p:nvSpPr>
        <p:spPr bwMode="auto">
          <a:xfrm>
            <a:off x="7908925" y="3730625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56" name="Oval 116"/>
          <p:cNvSpPr>
            <a:spLocks noChangeArrowheads="1"/>
          </p:cNvSpPr>
          <p:nvPr/>
        </p:nvSpPr>
        <p:spPr bwMode="auto">
          <a:xfrm>
            <a:off x="7980363" y="3941763"/>
            <a:ext cx="90487" cy="84137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57" name="Oval 117"/>
          <p:cNvSpPr>
            <a:spLocks noChangeArrowheads="1"/>
          </p:cNvSpPr>
          <p:nvPr/>
        </p:nvSpPr>
        <p:spPr bwMode="auto">
          <a:xfrm>
            <a:off x="8040688" y="4154488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58" name="Oval 118"/>
          <p:cNvSpPr>
            <a:spLocks noChangeArrowheads="1"/>
          </p:cNvSpPr>
          <p:nvPr/>
        </p:nvSpPr>
        <p:spPr bwMode="auto">
          <a:xfrm>
            <a:off x="8112125" y="4273550"/>
            <a:ext cx="90488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59" name="Oval 119"/>
          <p:cNvSpPr>
            <a:spLocks noChangeArrowheads="1"/>
          </p:cNvSpPr>
          <p:nvPr/>
        </p:nvSpPr>
        <p:spPr bwMode="auto">
          <a:xfrm>
            <a:off x="8172450" y="4264025"/>
            <a:ext cx="92075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60" name="Oval 120"/>
          <p:cNvSpPr>
            <a:spLocks noChangeArrowheads="1"/>
          </p:cNvSpPr>
          <p:nvPr/>
        </p:nvSpPr>
        <p:spPr bwMode="auto">
          <a:xfrm>
            <a:off x="8243888" y="4117975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61" name="Rectangle 121"/>
          <p:cNvSpPr>
            <a:spLocks noChangeArrowheads="1"/>
          </p:cNvSpPr>
          <p:nvPr/>
        </p:nvSpPr>
        <p:spPr bwMode="auto">
          <a:xfrm>
            <a:off x="1778000" y="4568825"/>
            <a:ext cx="6567488" cy="7270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62" name="Rectangle 122"/>
          <p:cNvSpPr>
            <a:spLocks noChangeArrowheads="1"/>
          </p:cNvSpPr>
          <p:nvPr/>
        </p:nvSpPr>
        <p:spPr bwMode="auto">
          <a:xfrm>
            <a:off x="1778000" y="4568825"/>
            <a:ext cx="6567488" cy="727075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63" name="Line 123"/>
          <p:cNvSpPr>
            <a:spLocks noChangeShapeType="1"/>
          </p:cNvSpPr>
          <p:nvPr/>
        </p:nvSpPr>
        <p:spPr bwMode="auto">
          <a:xfrm>
            <a:off x="1778000" y="4568825"/>
            <a:ext cx="656748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64" name="Freeform 124"/>
          <p:cNvSpPr>
            <a:spLocks/>
          </p:cNvSpPr>
          <p:nvPr/>
        </p:nvSpPr>
        <p:spPr bwMode="auto">
          <a:xfrm>
            <a:off x="1778000" y="4568825"/>
            <a:ext cx="6567488" cy="727075"/>
          </a:xfrm>
          <a:custGeom>
            <a:avLst/>
            <a:gdLst>
              <a:gd name="T0" fmla="*/ 0 w 649"/>
              <a:gd name="T1" fmla="*/ 2147483647 h 79"/>
              <a:gd name="T2" fmla="*/ 2147483647 w 649"/>
              <a:gd name="T3" fmla="*/ 2147483647 h 79"/>
              <a:gd name="T4" fmla="*/ 2147483647 w 649"/>
              <a:gd name="T5" fmla="*/ 0 h 79"/>
              <a:gd name="T6" fmla="*/ 0 60000 65536"/>
              <a:gd name="T7" fmla="*/ 0 60000 65536"/>
              <a:gd name="T8" fmla="*/ 0 60000 65536"/>
              <a:gd name="T9" fmla="*/ 0 w 649"/>
              <a:gd name="T10" fmla="*/ 0 h 79"/>
              <a:gd name="T11" fmla="*/ 649 w 649"/>
              <a:gd name="T12" fmla="*/ 79 h 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49" h="79">
                <a:moveTo>
                  <a:pt x="0" y="79"/>
                </a:moveTo>
                <a:lnTo>
                  <a:pt x="649" y="79"/>
                </a:lnTo>
                <a:lnTo>
                  <a:pt x="649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65" name="Line 125"/>
          <p:cNvSpPr>
            <a:spLocks noChangeShapeType="1"/>
          </p:cNvSpPr>
          <p:nvPr/>
        </p:nvSpPr>
        <p:spPr bwMode="auto">
          <a:xfrm flipV="1">
            <a:off x="1778000" y="4568825"/>
            <a:ext cx="1588" cy="7270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66" name="Line 126"/>
          <p:cNvSpPr>
            <a:spLocks noChangeShapeType="1"/>
          </p:cNvSpPr>
          <p:nvPr/>
        </p:nvSpPr>
        <p:spPr bwMode="auto">
          <a:xfrm>
            <a:off x="1778000" y="5295900"/>
            <a:ext cx="656748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67" name="Freeform 127"/>
          <p:cNvSpPr>
            <a:spLocks/>
          </p:cNvSpPr>
          <p:nvPr/>
        </p:nvSpPr>
        <p:spPr bwMode="auto">
          <a:xfrm>
            <a:off x="1778000" y="4568825"/>
            <a:ext cx="6567488" cy="727075"/>
          </a:xfrm>
          <a:custGeom>
            <a:avLst/>
            <a:gdLst>
              <a:gd name="T0" fmla="*/ 0 w 649"/>
              <a:gd name="T1" fmla="*/ 2147483647 h 79"/>
              <a:gd name="T2" fmla="*/ 0 w 649"/>
              <a:gd name="T3" fmla="*/ 0 h 79"/>
              <a:gd name="T4" fmla="*/ 2147483647 w 649"/>
              <a:gd name="T5" fmla="*/ 0 h 79"/>
              <a:gd name="T6" fmla="*/ 0 60000 65536"/>
              <a:gd name="T7" fmla="*/ 0 60000 65536"/>
              <a:gd name="T8" fmla="*/ 0 60000 65536"/>
              <a:gd name="T9" fmla="*/ 0 w 649"/>
              <a:gd name="T10" fmla="*/ 0 h 79"/>
              <a:gd name="T11" fmla="*/ 649 w 649"/>
              <a:gd name="T12" fmla="*/ 79 h 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49" h="79">
                <a:moveTo>
                  <a:pt x="0" y="79"/>
                </a:moveTo>
                <a:lnTo>
                  <a:pt x="0" y="0"/>
                </a:lnTo>
                <a:lnTo>
                  <a:pt x="649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68" name="Freeform 128"/>
          <p:cNvSpPr>
            <a:spLocks/>
          </p:cNvSpPr>
          <p:nvPr/>
        </p:nvSpPr>
        <p:spPr bwMode="auto">
          <a:xfrm>
            <a:off x="1778000" y="4568825"/>
            <a:ext cx="6567488" cy="727075"/>
          </a:xfrm>
          <a:custGeom>
            <a:avLst/>
            <a:gdLst>
              <a:gd name="T0" fmla="*/ 0 w 649"/>
              <a:gd name="T1" fmla="*/ 2147483647 h 79"/>
              <a:gd name="T2" fmla="*/ 2147483647 w 649"/>
              <a:gd name="T3" fmla="*/ 2147483647 h 79"/>
              <a:gd name="T4" fmla="*/ 2147483647 w 649"/>
              <a:gd name="T5" fmla="*/ 0 h 79"/>
              <a:gd name="T6" fmla="*/ 0 60000 65536"/>
              <a:gd name="T7" fmla="*/ 0 60000 65536"/>
              <a:gd name="T8" fmla="*/ 0 60000 65536"/>
              <a:gd name="T9" fmla="*/ 0 w 649"/>
              <a:gd name="T10" fmla="*/ 0 h 79"/>
              <a:gd name="T11" fmla="*/ 649 w 649"/>
              <a:gd name="T12" fmla="*/ 79 h 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49" h="79">
                <a:moveTo>
                  <a:pt x="0" y="79"/>
                </a:moveTo>
                <a:lnTo>
                  <a:pt x="649" y="79"/>
                </a:lnTo>
                <a:lnTo>
                  <a:pt x="649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69" name="Line 129"/>
          <p:cNvSpPr>
            <a:spLocks noChangeShapeType="1"/>
          </p:cNvSpPr>
          <p:nvPr/>
        </p:nvSpPr>
        <p:spPr bwMode="auto">
          <a:xfrm flipV="1">
            <a:off x="1778000" y="4568825"/>
            <a:ext cx="1588" cy="7270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70" name="Freeform 130"/>
          <p:cNvSpPr>
            <a:spLocks/>
          </p:cNvSpPr>
          <p:nvPr/>
        </p:nvSpPr>
        <p:spPr bwMode="auto">
          <a:xfrm>
            <a:off x="1789113" y="4568825"/>
            <a:ext cx="930275" cy="719138"/>
          </a:xfrm>
          <a:custGeom>
            <a:avLst/>
            <a:gdLst>
              <a:gd name="T0" fmla="*/ 2147483647 w 586"/>
              <a:gd name="T1" fmla="*/ 2147483647 h 453"/>
              <a:gd name="T2" fmla="*/ 2147483647 w 586"/>
              <a:gd name="T3" fmla="*/ 2147483647 h 453"/>
              <a:gd name="T4" fmla="*/ 2147483647 w 586"/>
              <a:gd name="T5" fmla="*/ 2147483647 h 453"/>
              <a:gd name="T6" fmla="*/ 2147483647 w 586"/>
              <a:gd name="T7" fmla="*/ 2147483647 h 453"/>
              <a:gd name="T8" fmla="*/ 2147483647 w 586"/>
              <a:gd name="T9" fmla="*/ 2147483647 h 453"/>
              <a:gd name="T10" fmla="*/ 2147483647 w 586"/>
              <a:gd name="T11" fmla="*/ 2147483647 h 453"/>
              <a:gd name="T12" fmla="*/ 2147483647 w 586"/>
              <a:gd name="T13" fmla="*/ 0 h 453"/>
              <a:gd name="T14" fmla="*/ 2147483647 w 586"/>
              <a:gd name="T15" fmla="*/ 0 h 453"/>
              <a:gd name="T16" fmla="*/ 2147483647 w 586"/>
              <a:gd name="T17" fmla="*/ 2147483647 h 453"/>
              <a:gd name="T18" fmla="*/ 2147483647 w 586"/>
              <a:gd name="T19" fmla="*/ 2147483647 h 453"/>
              <a:gd name="T20" fmla="*/ 2147483647 w 586"/>
              <a:gd name="T21" fmla="*/ 2147483647 h 453"/>
              <a:gd name="T22" fmla="*/ 2147483647 w 586"/>
              <a:gd name="T23" fmla="*/ 2147483647 h 453"/>
              <a:gd name="T24" fmla="*/ 2147483647 w 586"/>
              <a:gd name="T25" fmla="*/ 2147483647 h 453"/>
              <a:gd name="T26" fmla="*/ 2147483647 w 586"/>
              <a:gd name="T27" fmla="*/ 2147483647 h 453"/>
              <a:gd name="T28" fmla="*/ 2147483647 w 586"/>
              <a:gd name="T29" fmla="*/ 2147483647 h 453"/>
              <a:gd name="T30" fmla="*/ 2147483647 w 586"/>
              <a:gd name="T31" fmla="*/ 2147483647 h 453"/>
              <a:gd name="T32" fmla="*/ 2147483647 w 586"/>
              <a:gd name="T33" fmla="*/ 2147483647 h 453"/>
              <a:gd name="T34" fmla="*/ 2147483647 w 586"/>
              <a:gd name="T35" fmla="*/ 2147483647 h 453"/>
              <a:gd name="T36" fmla="*/ 2147483647 w 586"/>
              <a:gd name="T37" fmla="*/ 2147483647 h 453"/>
              <a:gd name="T38" fmla="*/ 2147483647 w 586"/>
              <a:gd name="T39" fmla="*/ 2147483647 h 453"/>
              <a:gd name="T40" fmla="*/ 2147483647 w 586"/>
              <a:gd name="T41" fmla="*/ 2147483647 h 453"/>
              <a:gd name="T42" fmla="*/ 2147483647 w 586"/>
              <a:gd name="T43" fmla="*/ 2147483647 h 453"/>
              <a:gd name="T44" fmla="*/ 2147483647 w 586"/>
              <a:gd name="T45" fmla="*/ 2147483647 h 453"/>
              <a:gd name="T46" fmla="*/ 2147483647 w 586"/>
              <a:gd name="T47" fmla="*/ 2147483647 h 453"/>
              <a:gd name="T48" fmla="*/ 2147483647 w 586"/>
              <a:gd name="T49" fmla="*/ 2147483647 h 453"/>
              <a:gd name="T50" fmla="*/ 2147483647 w 586"/>
              <a:gd name="T51" fmla="*/ 2147483647 h 453"/>
              <a:gd name="T52" fmla="*/ 2147483647 w 586"/>
              <a:gd name="T53" fmla="*/ 2147483647 h 453"/>
              <a:gd name="T54" fmla="*/ 2147483647 w 586"/>
              <a:gd name="T55" fmla="*/ 2147483647 h 453"/>
              <a:gd name="T56" fmla="*/ 2147483647 w 586"/>
              <a:gd name="T57" fmla="*/ 2147483647 h 453"/>
              <a:gd name="T58" fmla="*/ 2147483647 w 586"/>
              <a:gd name="T59" fmla="*/ 2147483647 h 453"/>
              <a:gd name="T60" fmla="*/ 2147483647 w 586"/>
              <a:gd name="T61" fmla="*/ 2147483647 h 453"/>
              <a:gd name="T62" fmla="*/ 2147483647 w 586"/>
              <a:gd name="T63" fmla="*/ 2147483647 h 453"/>
              <a:gd name="T64" fmla="*/ 2147483647 w 586"/>
              <a:gd name="T65" fmla="*/ 2147483647 h 453"/>
              <a:gd name="T66" fmla="*/ 2147483647 w 586"/>
              <a:gd name="T67" fmla="*/ 2147483647 h 453"/>
              <a:gd name="T68" fmla="*/ 2147483647 w 586"/>
              <a:gd name="T69" fmla="*/ 2147483647 h 453"/>
              <a:gd name="T70" fmla="*/ 2147483647 w 586"/>
              <a:gd name="T71" fmla="*/ 2147483647 h 453"/>
              <a:gd name="T72" fmla="*/ 2147483647 w 586"/>
              <a:gd name="T73" fmla="*/ 0 h 453"/>
              <a:gd name="T74" fmla="*/ 2147483647 w 586"/>
              <a:gd name="T75" fmla="*/ 0 h 453"/>
              <a:gd name="T76" fmla="*/ 2147483647 w 586"/>
              <a:gd name="T77" fmla="*/ 2147483647 h 453"/>
              <a:gd name="T78" fmla="*/ 2147483647 w 586"/>
              <a:gd name="T79" fmla="*/ 2147483647 h 453"/>
              <a:gd name="T80" fmla="*/ 2147483647 w 586"/>
              <a:gd name="T81" fmla="*/ 2147483647 h 453"/>
              <a:gd name="T82" fmla="*/ 2147483647 w 586"/>
              <a:gd name="T83" fmla="*/ 2147483647 h 4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86"/>
              <a:gd name="T127" fmla="*/ 0 h 453"/>
              <a:gd name="T128" fmla="*/ 586 w 586"/>
              <a:gd name="T129" fmla="*/ 453 h 45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86" h="453">
                <a:moveTo>
                  <a:pt x="0" y="226"/>
                </a:moveTo>
                <a:lnTo>
                  <a:pt x="6" y="215"/>
                </a:lnTo>
                <a:lnTo>
                  <a:pt x="6" y="197"/>
                </a:lnTo>
                <a:lnTo>
                  <a:pt x="12" y="186"/>
                </a:lnTo>
                <a:lnTo>
                  <a:pt x="19" y="168"/>
                </a:lnTo>
                <a:lnTo>
                  <a:pt x="19" y="157"/>
                </a:lnTo>
                <a:lnTo>
                  <a:pt x="25" y="139"/>
                </a:lnTo>
                <a:lnTo>
                  <a:pt x="32" y="128"/>
                </a:lnTo>
                <a:lnTo>
                  <a:pt x="32" y="116"/>
                </a:lnTo>
                <a:lnTo>
                  <a:pt x="38" y="104"/>
                </a:lnTo>
                <a:lnTo>
                  <a:pt x="44" y="93"/>
                </a:lnTo>
                <a:lnTo>
                  <a:pt x="44" y="81"/>
                </a:lnTo>
                <a:lnTo>
                  <a:pt x="51" y="70"/>
                </a:lnTo>
                <a:lnTo>
                  <a:pt x="57" y="58"/>
                </a:lnTo>
                <a:lnTo>
                  <a:pt x="57" y="52"/>
                </a:lnTo>
                <a:lnTo>
                  <a:pt x="63" y="41"/>
                </a:lnTo>
                <a:lnTo>
                  <a:pt x="70" y="35"/>
                </a:lnTo>
                <a:lnTo>
                  <a:pt x="70" y="23"/>
                </a:lnTo>
                <a:lnTo>
                  <a:pt x="76" y="17"/>
                </a:lnTo>
                <a:lnTo>
                  <a:pt x="76" y="12"/>
                </a:lnTo>
                <a:lnTo>
                  <a:pt x="95" y="0"/>
                </a:lnTo>
                <a:lnTo>
                  <a:pt x="89" y="0"/>
                </a:lnTo>
                <a:lnTo>
                  <a:pt x="95" y="0"/>
                </a:lnTo>
                <a:lnTo>
                  <a:pt x="102" y="0"/>
                </a:lnTo>
                <a:lnTo>
                  <a:pt x="108" y="0"/>
                </a:lnTo>
                <a:lnTo>
                  <a:pt x="114" y="0"/>
                </a:lnTo>
                <a:lnTo>
                  <a:pt x="121" y="6"/>
                </a:lnTo>
                <a:lnTo>
                  <a:pt x="127" y="12"/>
                </a:lnTo>
                <a:lnTo>
                  <a:pt x="134" y="17"/>
                </a:lnTo>
                <a:lnTo>
                  <a:pt x="140" y="23"/>
                </a:lnTo>
                <a:lnTo>
                  <a:pt x="140" y="35"/>
                </a:lnTo>
                <a:lnTo>
                  <a:pt x="146" y="41"/>
                </a:lnTo>
                <a:lnTo>
                  <a:pt x="146" y="52"/>
                </a:lnTo>
                <a:lnTo>
                  <a:pt x="153" y="58"/>
                </a:lnTo>
                <a:lnTo>
                  <a:pt x="159" y="70"/>
                </a:lnTo>
                <a:lnTo>
                  <a:pt x="159" y="81"/>
                </a:lnTo>
                <a:lnTo>
                  <a:pt x="165" y="93"/>
                </a:lnTo>
                <a:lnTo>
                  <a:pt x="172" y="104"/>
                </a:lnTo>
                <a:lnTo>
                  <a:pt x="172" y="116"/>
                </a:lnTo>
                <a:lnTo>
                  <a:pt x="178" y="128"/>
                </a:lnTo>
                <a:lnTo>
                  <a:pt x="185" y="145"/>
                </a:lnTo>
                <a:lnTo>
                  <a:pt x="185" y="157"/>
                </a:lnTo>
                <a:lnTo>
                  <a:pt x="191" y="168"/>
                </a:lnTo>
                <a:lnTo>
                  <a:pt x="197" y="186"/>
                </a:lnTo>
                <a:lnTo>
                  <a:pt x="197" y="197"/>
                </a:lnTo>
                <a:lnTo>
                  <a:pt x="204" y="215"/>
                </a:lnTo>
                <a:lnTo>
                  <a:pt x="210" y="226"/>
                </a:lnTo>
                <a:lnTo>
                  <a:pt x="210" y="244"/>
                </a:lnTo>
                <a:lnTo>
                  <a:pt x="216" y="255"/>
                </a:lnTo>
                <a:lnTo>
                  <a:pt x="216" y="273"/>
                </a:lnTo>
                <a:lnTo>
                  <a:pt x="223" y="284"/>
                </a:lnTo>
                <a:lnTo>
                  <a:pt x="229" y="296"/>
                </a:lnTo>
                <a:lnTo>
                  <a:pt x="229" y="313"/>
                </a:lnTo>
                <a:lnTo>
                  <a:pt x="235" y="325"/>
                </a:lnTo>
                <a:lnTo>
                  <a:pt x="242" y="337"/>
                </a:lnTo>
                <a:lnTo>
                  <a:pt x="242" y="348"/>
                </a:lnTo>
                <a:lnTo>
                  <a:pt x="248" y="360"/>
                </a:lnTo>
                <a:lnTo>
                  <a:pt x="255" y="371"/>
                </a:lnTo>
                <a:lnTo>
                  <a:pt x="255" y="383"/>
                </a:lnTo>
                <a:lnTo>
                  <a:pt x="261" y="395"/>
                </a:lnTo>
                <a:lnTo>
                  <a:pt x="267" y="406"/>
                </a:lnTo>
                <a:lnTo>
                  <a:pt x="267" y="412"/>
                </a:lnTo>
                <a:lnTo>
                  <a:pt x="274" y="418"/>
                </a:lnTo>
                <a:lnTo>
                  <a:pt x="280" y="429"/>
                </a:lnTo>
                <a:lnTo>
                  <a:pt x="280" y="435"/>
                </a:lnTo>
                <a:lnTo>
                  <a:pt x="286" y="441"/>
                </a:lnTo>
                <a:lnTo>
                  <a:pt x="293" y="447"/>
                </a:lnTo>
                <a:lnTo>
                  <a:pt x="306" y="453"/>
                </a:lnTo>
                <a:lnTo>
                  <a:pt x="312" y="453"/>
                </a:lnTo>
                <a:lnTo>
                  <a:pt x="318" y="453"/>
                </a:lnTo>
                <a:lnTo>
                  <a:pt x="325" y="447"/>
                </a:lnTo>
                <a:lnTo>
                  <a:pt x="331" y="447"/>
                </a:lnTo>
                <a:lnTo>
                  <a:pt x="337" y="435"/>
                </a:lnTo>
                <a:lnTo>
                  <a:pt x="344" y="429"/>
                </a:lnTo>
                <a:lnTo>
                  <a:pt x="350" y="418"/>
                </a:lnTo>
                <a:lnTo>
                  <a:pt x="350" y="412"/>
                </a:lnTo>
                <a:lnTo>
                  <a:pt x="357" y="400"/>
                </a:lnTo>
                <a:lnTo>
                  <a:pt x="363" y="395"/>
                </a:lnTo>
                <a:lnTo>
                  <a:pt x="363" y="383"/>
                </a:lnTo>
                <a:lnTo>
                  <a:pt x="369" y="371"/>
                </a:lnTo>
                <a:lnTo>
                  <a:pt x="369" y="360"/>
                </a:lnTo>
                <a:lnTo>
                  <a:pt x="376" y="348"/>
                </a:lnTo>
                <a:lnTo>
                  <a:pt x="382" y="337"/>
                </a:lnTo>
                <a:lnTo>
                  <a:pt x="382" y="325"/>
                </a:lnTo>
                <a:lnTo>
                  <a:pt x="388" y="308"/>
                </a:lnTo>
                <a:lnTo>
                  <a:pt x="395" y="296"/>
                </a:lnTo>
                <a:lnTo>
                  <a:pt x="395" y="284"/>
                </a:lnTo>
                <a:lnTo>
                  <a:pt x="401" y="267"/>
                </a:lnTo>
                <a:lnTo>
                  <a:pt x="408" y="255"/>
                </a:lnTo>
                <a:lnTo>
                  <a:pt x="408" y="238"/>
                </a:lnTo>
                <a:lnTo>
                  <a:pt x="414" y="226"/>
                </a:lnTo>
                <a:lnTo>
                  <a:pt x="420" y="209"/>
                </a:lnTo>
                <a:lnTo>
                  <a:pt x="420" y="197"/>
                </a:lnTo>
                <a:lnTo>
                  <a:pt x="427" y="180"/>
                </a:lnTo>
                <a:lnTo>
                  <a:pt x="433" y="168"/>
                </a:lnTo>
                <a:lnTo>
                  <a:pt x="433" y="157"/>
                </a:lnTo>
                <a:lnTo>
                  <a:pt x="439" y="139"/>
                </a:lnTo>
                <a:lnTo>
                  <a:pt x="439" y="128"/>
                </a:lnTo>
                <a:lnTo>
                  <a:pt x="446" y="116"/>
                </a:lnTo>
                <a:lnTo>
                  <a:pt x="452" y="104"/>
                </a:lnTo>
                <a:lnTo>
                  <a:pt x="452" y="93"/>
                </a:lnTo>
                <a:lnTo>
                  <a:pt x="459" y="81"/>
                </a:lnTo>
                <a:lnTo>
                  <a:pt x="465" y="70"/>
                </a:lnTo>
                <a:lnTo>
                  <a:pt x="465" y="58"/>
                </a:lnTo>
                <a:lnTo>
                  <a:pt x="471" y="46"/>
                </a:lnTo>
                <a:lnTo>
                  <a:pt x="478" y="41"/>
                </a:lnTo>
                <a:lnTo>
                  <a:pt x="478" y="29"/>
                </a:lnTo>
                <a:lnTo>
                  <a:pt x="484" y="23"/>
                </a:lnTo>
                <a:lnTo>
                  <a:pt x="490" y="17"/>
                </a:lnTo>
                <a:lnTo>
                  <a:pt x="490" y="12"/>
                </a:lnTo>
                <a:lnTo>
                  <a:pt x="510" y="0"/>
                </a:lnTo>
                <a:lnTo>
                  <a:pt x="503" y="0"/>
                </a:lnTo>
                <a:lnTo>
                  <a:pt x="510" y="0"/>
                </a:lnTo>
                <a:lnTo>
                  <a:pt x="516" y="0"/>
                </a:lnTo>
                <a:lnTo>
                  <a:pt x="522" y="0"/>
                </a:lnTo>
                <a:lnTo>
                  <a:pt x="529" y="0"/>
                </a:lnTo>
                <a:lnTo>
                  <a:pt x="535" y="12"/>
                </a:lnTo>
                <a:lnTo>
                  <a:pt x="541" y="12"/>
                </a:lnTo>
                <a:lnTo>
                  <a:pt x="548" y="17"/>
                </a:lnTo>
                <a:lnTo>
                  <a:pt x="548" y="29"/>
                </a:lnTo>
                <a:lnTo>
                  <a:pt x="554" y="35"/>
                </a:lnTo>
                <a:lnTo>
                  <a:pt x="561" y="41"/>
                </a:lnTo>
                <a:lnTo>
                  <a:pt x="561" y="52"/>
                </a:lnTo>
                <a:lnTo>
                  <a:pt x="567" y="58"/>
                </a:lnTo>
                <a:lnTo>
                  <a:pt x="573" y="70"/>
                </a:lnTo>
                <a:lnTo>
                  <a:pt x="573" y="81"/>
                </a:lnTo>
                <a:lnTo>
                  <a:pt x="580" y="93"/>
                </a:lnTo>
                <a:lnTo>
                  <a:pt x="586" y="104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71" name="Freeform 131"/>
          <p:cNvSpPr>
            <a:spLocks/>
          </p:cNvSpPr>
          <p:nvPr/>
        </p:nvSpPr>
        <p:spPr bwMode="auto">
          <a:xfrm>
            <a:off x="2719388" y="4568825"/>
            <a:ext cx="930275" cy="719138"/>
          </a:xfrm>
          <a:custGeom>
            <a:avLst/>
            <a:gdLst>
              <a:gd name="T0" fmla="*/ 2147483647 w 586"/>
              <a:gd name="T1" fmla="*/ 2147483647 h 453"/>
              <a:gd name="T2" fmla="*/ 2147483647 w 586"/>
              <a:gd name="T3" fmla="*/ 2147483647 h 453"/>
              <a:gd name="T4" fmla="*/ 2147483647 w 586"/>
              <a:gd name="T5" fmla="*/ 2147483647 h 453"/>
              <a:gd name="T6" fmla="*/ 2147483647 w 586"/>
              <a:gd name="T7" fmla="*/ 2147483647 h 453"/>
              <a:gd name="T8" fmla="*/ 2147483647 w 586"/>
              <a:gd name="T9" fmla="*/ 2147483647 h 453"/>
              <a:gd name="T10" fmla="*/ 2147483647 w 586"/>
              <a:gd name="T11" fmla="*/ 2147483647 h 453"/>
              <a:gd name="T12" fmla="*/ 2147483647 w 586"/>
              <a:gd name="T13" fmla="*/ 2147483647 h 453"/>
              <a:gd name="T14" fmla="*/ 2147483647 w 586"/>
              <a:gd name="T15" fmla="*/ 2147483647 h 453"/>
              <a:gd name="T16" fmla="*/ 2147483647 w 586"/>
              <a:gd name="T17" fmla="*/ 2147483647 h 453"/>
              <a:gd name="T18" fmla="*/ 2147483647 w 586"/>
              <a:gd name="T19" fmla="*/ 2147483647 h 453"/>
              <a:gd name="T20" fmla="*/ 2147483647 w 586"/>
              <a:gd name="T21" fmla="*/ 2147483647 h 453"/>
              <a:gd name="T22" fmla="*/ 2147483647 w 586"/>
              <a:gd name="T23" fmla="*/ 2147483647 h 453"/>
              <a:gd name="T24" fmla="*/ 2147483647 w 586"/>
              <a:gd name="T25" fmla="*/ 2147483647 h 453"/>
              <a:gd name="T26" fmla="*/ 2147483647 w 586"/>
              <a:gd name="T27" fmla="*/ 2147483647 h 453"/>
              <a:gd name="T28" fmla="*/ 2147483647 w 586"/>
              <a:gd name="T29" fmla="*/ 2147483647 h 453"/>
              <a:gd name="T30" fmla="*/ 2147483647 w 586"/>
              <a:gd name="T31" fmla="*/ 2147483647 h 453"/>
              <a:gd name="T32" fmla="*/ 2147483647 w 586"/>
              <a:gd name="T33" fmla="*/ 2147483647 h 453"/>
              <a:gd name="T34" fmla="*/ 2147483647 w 586"/>
              <a:gd name="T35" fmla="*/ 2147483647 h 453"/>
              <a:gd name="T36" fmla="*/ 2147483647 w 586"/>
              <a:gd name="T37" fmla="*/ 2147483647 h 453"/>
              <a:gd name="T38" fmla="*/ 2147483647 w 586"/>
              <a:gd name="T39" fmla="*/ 2147483647 h 453"/>
              <a:gd name="T40" fmla="*/ 2147483647 w 586"/>
              <a:gd name="T41" fmla="*/ 2147483647 h 453"/>
              <a:gd name="T42" fmla="*/ 2147483647 w 586"/>
              <a:gd name="T43" fmla="*/ 2147483647 h 453"/>
              <a:gd name="T44" fmla="*/ 2147483647 w 586"/>
              <a:gd name="T45" fmla="*/ 2147483647 h 453"/>
              <a:gd name="T46" fmla="*/ 2147483647 w 586"/>
              <a:gd name="T47" fmla="*/ 2147483647 h 453"/>
              <a:gd name="T48" fmla="*/ 2147483647 w 586"/>
              <a:gd name="T49" fmla="*/ 0 h 453"/>
              <a:gd name="T50" fmla="*/ 2147483647 w 586"/>
              <a:gd name="T51" fmla="*/ 0 h 453"/>
              <a:gd name="T52" fmla="*/ 2147483647 w 586"/>
              <a:gd name="T53" fmla="*/ 2147483647 h 453"/>
              <a:gd name="T54" fmla="*/ 2147483647 w 586"/>
              <a:gd name="T55" fmla="*/ 2147483647 h 453"/>
              <a:gd name="T56" fmla="*/ 2147483647 w 586"/>
              <a:gd name="T57" fmla="*/ 2147483647 h 453"/>
              <a:gd name="T58" fmla="*/ 2147483647 w 586"/>
              <a:gd name="T59" fmla="*/ 2147483647 h 453"/>
              <a:gd name="T60" fmla="*/ 2147483647 w 586"/>
              <a:gd name="T61" fmla="*/ 2147483647 h 453"/>
              <a:gd name="T62" fmla="*/ 2147483647 w 586"/>
              <a:gd name="T63" fmla="*/ 2147483647 h 453"/>
              <a:gd name="T64" fmla="*/ 2147483647 w 586"/>
              <a:gd name="T65" fmla="*/ 2147483647 h 453"/>
              <a:gd name="T66" fmla="*/ 2147483647 w 586"/>
              <a:gd name="T67" fmla="*/ 2147483647 h 453"/>
              <a:gd name="T68" fmla="*/ 2147483647 w 586"/>
              <a:gd name="T69" fmla="*/ 2147483647 h 453"/>
              <a:gd name="T70" fmla="*/ 2147483647 w 586"/>
              <a:gd name="T71" fmla="*/ 2147483647 h 453"/>
              <a:gd name="T72" fmla="*/ 2147483647 w 586"/>
              <a:gd name="T73" fmla="*/ 2147483647 h 453"/>
              <a:gd name="T74" fmla="*/ 2147483647 w 586"/>
              <a:gd name="T75" fmla="*/ 2147483647 h 453"/>
              <a:gd name="T76" fmla="*/ 2147483647 w 586"/>
              <a:gd name="T77" fmla="*/ 2147483647 h 453"/>
              <a:gd name="T78" fmla="*/ 2147483647 w 586"/>
              <a:gd name="T79" fmla="*/ 2147483647 h 453"/>
              <a:gd name="T80" fmla="*/ 2147483647 w 586"/>
              <a:gd name="T81" fmla="*/ 2147483647 h 453"/>
              <a:gd name="T82" fmla="*/ 2147483647 w 586"/>
              <a:gd name="T83" fmla="*/ 2147483647 h 4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86"/>
              <a:gd name="T127" fmla="*/ 0 h 453"/>
              <a:gd name="T128" fmla="*/ 586 w 586"/>
              <a:gd name="T129" fmla="*/ 453 h 45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86" h="453">
                <a:moveTo>
                  <a:pt x="0" y="104"/>
                </a:moveTo>
                <a:lnTo>
                  <a:pt x="0" y="116"/>
                </a:lnTo>
                <a:lnTo>
                  <a:pt x="6" y="133"/>
                </a:lnTo>
                <a:lnTo>
                  <a:pt x="6" y="145"/>
                </a:lnTo>
                <a:lnTo>
                  <a:pt x="13" y="157"/>
                </a:lnTo>
                <a:lnTo>
                  <a:pt x="19" y="174"/>
                </a:lnTo>
                <a:lnTo>
                  <a:pt x="19" y="186"/>
                </a:lnTo>
                <a:lnTo>
                  <a:pt x="26" y="197"/>
                </a:lnTo>
                <a:lnTo>
                  <a:pt x="32" y="215"/>
                </a:lnTo>
                <a:lnTo>
                  <a:pt x="32" y="226"/>
                </a:lnTo>
                <a:lnTo>
                  <a:pt x="38" y="244"/>
                </a:lnTo>
                <a:lnTo>
                  <a:pt x="45" y="255"/>
                </a:lnTo>
                <a:lnTo>
                  <a:pt x="45" y="273"/>
                </a:lnTo>
                <a:lnTo>
                  <a:pt x="51" y="284"/>
                </a:lnTo>
                <a:lnTo>
                  <a:pt x="57" y="302"/>
                </a:lnTo>
                <a:lnTo>
                  <a:pt x="57" y="313"/>
                </a:lnTo>
                <a:lnTo>
                  <a:pt x="64" y="325"/>
                </a:lnTo>
                <a:lnTo>
                  <a:pt x="70" y="337"/>
                </a:lnTo>
                <a:lnTo>
                  <a:pt x="70" y="348"/>
                </a:lnTo>
                <a:lnTo>
                  <a:pt x="76" y="371"/>
                </a:lnTo>
                <a:lnTo>
                  <a:pt x="83" y="383"/>
                </a:lnTo>
                <a:lnTo>
                  <a:pt x="89" y="395"/>
                </a:lnTo>
                <a:lnTo>
                  <a:pt x="89" y="406"/>
                </a:lnTo>
                <a:lnTo>
                  <a:pt x="96" y="412"/>
                </a:lnTo>
                <a:lnTo>
                  <a:pt x="102" y="424"/>
                </a:lnTo>
                <a:lnTo>
                  <a:pt x="102" y="429"/>
                </a:lnTo>
                <a:lnTo>
                  <a:pt x="108" y="435"/>
                </a:lnTo>
                <a:lnTo>
                  <a:pt x="121" y="447"/>
                </a:lnTo>
                <a:lnTo>
                  <a:pt x="115" y="447"/>
                </a:lnTo>
                <a:lnTo>
                  <a:pt x="121" y="447"/>
                </a:lnTo>
                <a:lnTo>
                  <a:pt x="127" y="453"/>
                </a:lnTo>
                <a:lnTo>
                  <a:pt x="134" y="453"/>
                </a:lnTo>
                <a:lnTo>
                  <a:pt x="140" y="453"/>
                </a:lnTo>
                <a:lnTo>
                  <a:pt x="147" y="453"/>
                </a:lnTo>
                <a:lnTo>
                  <a:pt x="153" y="447"/>
                </a:lnTo>
                <a:lnTo>
                  <a:pt x="159" y="441"/>
                </a:lnTo>
                <a:lnTo>
                  <a:pt x="166" y="435"/>
                </a:lnTo>
                <a:lnTo>
                  <a:pt x="172" y="418"/>
                </a:lnTo>
                <a:lnTo>
                  <a:pt x="178" y="412"/>
                </a:lnTo>
                <a:lnTo>
                  <a:pt x="185" y="400"/>
                </a:lnTo>
                <a:lnTo>
                  <a:pt x="185" y="389"/>
                </a:lnTo>
                <a:lnTo>
                  <a:pt x="191" y="383"/>
                </a:lnTo>
                <a:lnTo>
                  <a:pt x="198" y="371"/>
                </a:lnTo>
                <a:lnTo>
                  <a:pt x="198" y="360"/>
                </a:lnTo>
                <a:lnTo>
                  <a:pt x="204" y="348"/>
                </a:lnTo>
                <a:lnTo>
                  <a:pt x="210" y="337"/>
                </a:lnTo>
                <a:lnTo>
                  <a:pt x="210" y="319"/>
                </a:lnTo>
                <a:lnTo>
                  <a:pt x="217" y="308"/>
                </a:lnTo>
                <a:lnTo>
                  <a:pt x="223" y="296"/>
                </a:lnTo>
                <a:lnTo>
                  <a:pt x="223" y="279"/>
                </a:lnTo>
                <a:lnTo>
                  <a:pt x="229" y="267"/>
                </a:lnTo>
                <a:lnTo>
                  <a:pt x="229" y="249"/>
                </a:lnTo>
                <a:lnTo>
                  <a:pt x="236" y="238"/>
                </a:lnTo>
                <a:lnTo>
                  <a:pt x="242" y="226"/>
                </a:lnTo>
                <a:lnTo>
                  <a:pt x="242" y="209"/>
                </a:lnTo>
                <a:lnTo>
                  <a:pt x="249" y="197"/>
                </a:lnTo>
                <a:lnTo>
                  <a:pt x="255" y="180"/>
                </a:lnTo>
                <a:lnTo>
                  <a:pt x="255" y="168"/>
                </a:lnTo>
                <a:lnTo>
                  <a:pt x="261" y="151"/>
                </a:lnTo>
                <a:lnTo>
                  <a:pt x="268" y="139"/>
                </a:lnTo>
                <a:lnTo>
                  <a:pt x="268" y="128"/>
                </a:lnTo>
                <a:lnTo>
                  <a:pt x="274" y="116"/>
                </a:lnTo>
                <a:lnTo>
                  <a:pt x="280" y="99"/>
                </a:lnTo>
                <a:lnTo>
                  <a:pt x="280" y="87"/>
                </a:lnTo>
                <a:lnTo>
                  <a:pt x="287" y="75"/>
                </a:lnTo>
                <a:lnTo>
                  <a:pt x="293" y="70"/>
                </a:lnTo>
                <a:lnTo>
                  <a:pt x="293" y="58"/>
                </a:lnTo>
                <a:lnTo>
                  <a:pt x="300" y="46"/>
                </a:lnTo>
                <a:lnTo>
                  <a:pt x="300" y="41"/>
                </a:lnTo>
                <a:lnTo>
                  <a:pt x="306" y="29"/>
                </a:lnTo>
                <a:lnTo>
                  <a:pt x="312" y="23"/>
                </a:lnTo>
                <a:lnTo>
                  <a:pt x="312" y="17"/>
                </a:lnTo>
                <a:lnTo>
                  <a:pt x="319" y="12"/>
                </a:lnTo>
                <a:lnTo>
                  <a:pt x="325" y="6"/>
                </a:lnTo>
                <a:lnTo>
                  <a:pt x="338" y="0"/>
                </a:lnTo>
                <a:lnTo>
                  <a:pt x="344" y="0"/>
                </a:lnTo>
                <a:lnTo>
                  <a:pt x="351" y="0"/>
                </a:lnTo>
                <a:lnTo>
                  <a:pt x="357" y="0"/>
                </a:lnTo>
                <a:lnTo>
                  <a:pt x="363" y="12"/>
                </a:lnTo>
                <a:lnTo>
                  <a:pt x="370" y="12"/>
                </a:lnTo>
                <a:lnTo>
                  <a:pt x="370" y="23"/>
                </a:lnTo>
                <a:lnTo>
                  <a:pt x="376" y="29"/>
                </a:lnTo>
                <a:lnTo>
                  <a:pt x="382" y="41"/>
                </a:lnTo>
                <a:lnTo>
                  <a:pt x="389" y="52"/>
                </a:lnTo>
                <a:lnTo>
                  <a:pt x="395" y="64"/>
                </a:lnTo>
                <a:lnTo>
                  <a:pt x="395" y="70"/>
                </a:lnTo>
                <a:lnTo>
                  <a:pt x="402" y="81"/>
                </a:lnTo>
                <a:lnTo>
                  <a:pt x="408" y="93"/>
                </a:lnTo>
                <a:lnTo>
                  <a:pt x="408" y="104"/>
                </a:lnTo>
                <a:lnTo>
                  <a:pt x="414" y="116"/>
                </a:lnTo>
                <a:lnTo>
                  <a:pt x="421" y="133"/>
                </a:lnTo>
                <a:lnTo>
                  <a:pt x="421" y="145"/>
                </a:lnTo>
                <a:lnTo>
                  <a:pt x="427" y="157"/>
                </a:lnTo>
                <a:lnTo>
                  <a:pt x="433" y="174"/>
                </a:lnTo>
                <a:lnTo>
                  <a:pt x="433" y="186"/>
                </a:lnTo>
                <a:lnTo>
                  <a:pt x="440" y="203"/>
                </a:lnTo>
                <a:lnTo>
                  <a:pt x="446" y="215"/>
                </a:lnTo>
                <a:lnTo>
                  <a:pt x="446" y="232"/>
                </a:lnTo>
                <a:lnTo>
                  <a:pt x="453" y="244"/>
                </a:lnTo>
                <a:lnTo>
                  <a:pt x="453" y="261"/>
                </a:lnTo>
                <a:lnTo>
                  <a:pt x="459" y="273"/>
                </a:lnTo>
                <a:lnTo>
                  <a:pt x="465" y="284"/>
                </a:lnTo>
                <a:lnTo>
                  <a:pt x="465" y="302"/>
                </a:lnTo>
                <a:lnTo>
                  <a:pt x="472" y="313"/>
                </a:lnTo>
                <a:lnTo>
                  <a:pt x="478" y="325"/>
                </a:lnTo>
                <a:lnTo>
                  <a:pt x="478" y="342"/>
                </a:lnTo>
                <a:lnTo>
                  <a:pt x="484" y="354"/>
                </a:lnTo>
                <a:lnTo>
                  <a:pt x="491" y="366"/>
                </a:lnTo>
                <a:lnTo>
                  <a:pt x="491" y="377"/>
                </a:lnTo>
                <a:lnTo>
                  <a:pt x="497" y="389"/>
                </a:lnTo>
                <a:lnTo>
                  <a:pt x="503" y="395"/>
                </a:lnTo>
                <a:lnTo>
                  <a:pt x="503" y="406"/>
                </a:lnTo>
                <a:lnTo>
                  <a:pt x="510" y="412"/>
                </a:lnTo>
                <a:lnTo>
                  <a:pt x="516" y="424"/>
                </a:lnTo>
                <a:lnTo>
                  <a:pt x="516" y="429"/>
                </a:lnTo>
                <a:lnTo>
                  <a:pt x="523" y="435"/>
                </a:lnTo>
                <a:lnTo>
                  <a:pt x="523" y="441"/>
                </a:lnTo>
                <a:lnTo>
                  <a:pt x="542" y="453"/>
                </a:lnTo>
                <a:lnTo>
                  <a:pt x="535" y="453"/>
                </a:lnTo>
                <a:lnTo>
                  <a:pt x="542" y="453"/>
                </a:lnTo>
                <a:lnTo>
                  <a:pt x="548" y="453"/>
                </a:lnTo>
                <a:lnTo>
                  <a:pt x="554" y="453"/>
                </a:lnTo>
                <a:lnTo>
                  <a:pt x="561" y="453"/>
                </a:lnTo>
                <a:lnTo>
                  <a:pt x="567" y="447"/>
                </a:lnTo>
                <a:lnTo>
                  <a:pt x="574" y="435"/>
                </a:lnTo>
                <a:lnTo>
                  <a:pt x="580" y="429"/>
                </a:lnTo>
                <a:lnTo>
                  <a:pt x="586" y="424"/>
                </a:lnTo>
                <a:lnTo>
                  <a:pt x="586" y="418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72" name="Freeform 132"/>
          <p:cNvSpPr>
            <a:spLocks/>
          </p:cNvSpPr>
          <p:nvPr/>
        </p:nvSpPr>
        <p:spPr bwMode="auto">
          <a:xfrm>
            <a:off x="3649663" y="4568825"/>
            <a:ext cx="890587" cy="719138"/>
          </a:xfrm>
          <a:custGeom>
            <a:avLst/>
            <a:gdLst>
              <a:gd name="T0" fmla="*/ 2147483647 w 561"/>
              <a:gd name="T1" fmla="*/ 2147483647 h 453"/>
              <a:gd name="T2" fmla="*/ 2147483647 w 561"/>
              <a:gd name="T3" fmla="*/ 2147483647 h 453"/>
              <a:gd name="T4" fmla="*/ 2147483647 w 561"/>
              <a:gd name="T5" fmla="*/ 2147483647 h 453"/>
              <a:gd name="T6" fmla="*/ 2147483647 w 561"/>
              <a:gd name="T7" fmla="*/ 2147483647 h 453"/>
              <a:gd name="T8" fmla="*/ 2147483647 w 561"/>
              <a:gd name="T9" fmla="*/ 2147483647 h 453"/>
              <a:gd name="T10" fmla="*/ 2147483647 w 561"/>
              <a:gd name="T11" fmla="*/ 2147483647 h 453"/>
              <a:gd name="T12" fmla="*/ 2147483647 w 561"/>
              <a:gd name="T13" fmla="*/ 2147483647 h 453"/>
              <a:gd name="T14" fmla="*/ 2147483647 w 561"/>
              <a:gd name="T15" fmla="*/ 2147483647 h 453"/>
              <a:gd name="T16" fmla="*/ 2147483647 w 561"/>
              <a:gd name="T17" fmla="*/ 2147483647 h 453"/>
              <a:gd name="T18" fmla="*/ 2147483647 w 561"/>
              <a:gd name="T19" fmla="*/ 2147483647 h 453"/>
              <a:gd name="T20" fmla="*/ 2147483647 w 561"/>
              <a:gd name="T21" fmla="*/ 2147483647 h 453"/>
              <a:gd name="T22" fmla="*/ 2147483647 w 561"/>
              <a:gd name="T23" fmla="*/ 2147483647 h 453"/>
              <a:gd name="T24" fmla="*/ 2147483647 w 561"/>
              <a:gd name="T25" fmla="*/ 0 h 453"/>
              <a:gd name="T26" fmla="*/ 2147483647 w 561"/>
              <a:gd name="T27" fmla="*/ 2147483647 h 453"/>
              <a:gd name="T28" fmla="*/ 2147483647 w 561"/>
              <a:gd name="T29" fmla="*/ 2147483647 h 453"/>
              <a:gd name="T30" fmla="*/ 2147483647 w 561"/>
              <a:gd name="T31" fmla="*/ 2147483647 h 453"/>
              <a:gd name="T32" fmla="*/ 2147483647 w 561"/>
              <a:gd name="T33" fmla="*/ 2147483647 h 453"/>
              <a:gd name="T34" fmla="*/ 2147483647 w 561"/>
              <a:gd name="T35" fmla="*/ 2147483647 h 453"/>
              <a:gd name="T36" fmla="*/ 2147483647 w 561"/>
              <a:gd name="T37" fmla="*/ 2147483647 h 453"/>
              <a:gd name="T38" fmla="*/ 2147483647 w 561"/>
              <a:gd name="T39" fmla="*/ 2147483647 h 453"/>
              <a:gd name="T40" fmla="*/ 2147483647 w 561"/>
              <a:gd name="T41" fmla="*/ 2147483647 h 453"/>
              <a:gd name="T42" fmla="*/ 2147483647 w 561"/>
              <a:gd name="T43" fmla="*/ 2147483647 h 453"/>
              <a:gd name="T44" fmla="*/ 2147483647 w 561"/>
              <a:gd name="T45" fmla="*/ 2147483647 h 453"/>
              <a:gd name="T46" fmla="*/ 2147483647 w 561"/>
              <a:gd name="T47" fmla="*/ 2147483647 h 453"/>
              <a:gd name="T48" fmla="*/ 2147483647 w 561"/>
              <a:gd name="T49" fmla="*/ 2147483647 h 453"/>
              <a:gd name="T50" fmla="*/ 2147483647 w 561"/>
              <a:gd name="T51" fmla="*/ 2147483647 h 453"/>
              <a:gd name="T52" fmla="*/ 2147483647 w 561"/>
              <a:gd name="T53" fmla="*/ 2147483647 h 453"/>
              <a:gd name="T54" fmla="*/ 2147483647 w 561"/>
              <a:gd name="T55" fmla="*/ 2147483647 h 453"/>
              <a:gd name="T56" fmla="*/ 2147483647 w 561"/>
              <a:gd name="T57" fmla="*/ 2147483647 h 453"/>
              <a:gd name="T58" fmla="*/ 2147483647 w 561"/>
              <a:gd name="T59" fmla="*/ 2147483647 h 453"/>
              <a:gd name="T60" fmla="*/ 2147483647 w 561"/>
              <a:gd name="T61" fmla="*/ 2147483647 h 453"/>
              <a:gd name="T62" fmla="*/ 2147483647 w 561"/>
              <a:gd name="T63" fmla="*/ 2147483647 h 453"/>
              <a:gd name="T64" fmla="*/ 2147483647 w 561"/>
              <a:gd name="T65" fmla="*/ 2147483647 h 453"/>
              <a:gd name="T66" fmla="*/ 2147483647 w 561"/>
              <a:gd name="T67" fmla="*/ 2147483647 h 453"/>
              <a:gd name="T68" fmla="*/ 2147483647 w 561"/>
              <a:gd name="T69" fmla="*/ 2147483647 h 453"/>
              <a:gd name="T70" fmla="*/ 2147483647 w 561"/>
              <a:gd name="T71" fmla="*/ 2147483647 h 453"/>
              <a:gd name="T72" fmla="*/ 2147483647 w 561"/>
              <a:gd name="T73" fmla="*/ 2147483647 h 453"/>
              <a:gd name="T74" fmla="*/ 2147483647 w 561"/>
              <a:gd name="T75" fmla="*/ 2147483647 h 453"/>
              <a:gd name="T76" fmla="*/ 2147483647 w 561"/>
              <a:gd name="T77" fmla="*/ 2147483647 h 453"/>
              <a:gd name="T78" fmla="*/ 2147483647 w 561"/>
              <a:gd name="T79" fmla="*/ 2147483647 h 453"/>
              <a:gd name="T80" fmla="*/ 2147483647 w 561"/>
              <a:gd name="T81" fmla="*/ 2147483647 h 453"/>
              <a:gd name="T82" fmla="*/ 2147483647 w 561"/>
              <a:gd name="T83" fmla="*/ 2147483647 h 4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61"/>
              <a:gd name="T127" fmla="*/ 0 h 453"/>
              <a:gd name="T128" fmla="*/ 561 w 561"/>
              <a:gd name="T129" fmla="*/ 453 h 45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61" h="453">
                <a:moveTo>
                  <a:pt x="0" y="418"/>
                </a:moveTo>
                <a:lnTo>
                  <a:pt x="7" y="412"/>
                </a:lnTo>
                <a:lnTo>
                  <a:pt x="7" y="400"/>
                </a:lnTo>
                <a:lnTo>
                  <a:pt x="13" y="389"/>
                </a:lnTo>
                <a:lnTo>
                  <a:pt x="19" y="383"/>
                </a:lnTo>
                <a:lnTo>
                  <a:pt x="19" y="371"/>
                </a:lnTo>
                <a:lnTo>
                  <a:pt x="26" y="360"/>
                </a:lnTo>
                <a:lnTo>
                  <a:pt x="32" y="348"/>
                </a:lnTo>
                <a:lnTo>
                  <a:pt x="32" y="331"/>
                </a:lnTo>
                <a:lnTo>
                  <a:pt x="39" y="319"/>
                </a:lnTo>
                <a:lnTo>
                  <a:pt x="45" y="308"/>
                </a:lnTo>
                <a:lnTo>
                  <a:pt x="45" y="296"/>
                </a:lnTo>
                <a:lnTo>
                  <a:pt x="51" y="279"/>
                </a:lnTo>
                <a:lnTo>
                  <a:pt x="58" y="267"/>
                </a:lnTo>
                <a:lnTo>
                  <a:pt x="58" y="249"/>
                </a:lnTo>
                <a:lnTo>
                  <a:pt x="64" y="238"/>
                </a:lnTo>
                <a:lnTo>
                  <a:pt x="70" y="220"/>
                </a:lnTo>
                <a:lnTo>
                  <a:pt x="70" y="209"/>
                </a:lnTo>
                <a:lnTo>
                  <a:pt x="77" y="191"/>
                </a:lnTo>
                <a:lnTo>
                  <a:pt x="77" y="180"/>
                </a:lnTo>
                <a:lnTo>
                  <a:pt x="83" y="162"/>
                </a:lnTo>
                <a:lnTo>
                  <a:pt x="90" y="151"/>
                </a:lnTo>
                <a:lnTo>
                  <a:pt x="90" y="139"/>
                </a:lnTo>
                <a:lnTo>
                  <a:pt x="96" y="122"/>
                </a:lnTo>
                <a:lnTo>
                  <a:pt x="102" y="110"/>
                </a:lnTo>
                <a:lnTo>
                  <a:pt x="102" y="99"/>
                </a:lnTo>
                <a:lnTo>
                  <a:pt x="109" y="87"/>
                </a:lnTo>
                <a:lnTo>
                  <a:pt x="115" y="75"/>
                </a:lnTo>
                <a:lnTo>
                  <a:pt x="115" y="64"/>
                </a:lnTo>
                <a:lnTo>
                  <a:pt x="121" y="58"/>
                </a:lnTo>
                <a:lnTo>
                  <a:pt x="128" y="46"/>
                </a:lnTo>
                <a:lnTo>
                  <a:pt x="128" y="41"/>
                </a:lnTo>
                <a:lnTo>
                  <a:pt x="134" y="29"/>
                </a:lnTo>
                <a:lnTo>
                  <a:pt x="141" y="23"/>
                </a:lnTo>
                <a:lnTo>
                  <a:pt x="141" y="17"/>
                </a:lnTo>
                <a:lnTo>
                  <a:pt x="147" y="12"/>
                </a:lnTo>
                <a:lnTo>
                  <a:pt x="153" y="6"/>
                </a:lnTo>
                <a:lnTo>
                  <a:pt x="166" y="0"/>
                </a:lnTo>
                <a:lnTo>
                  <a:pt x="172" y="0"/>
                </a:lnTo>
                <a:lnTo>
                  <a:pt x="179" y="0"/>
                </a:lnTo>
                <a:lnTo>
                  <a:pt x="185" y="6"/>
                </a:lnTo>
                <a:lnTo>
                  <a:pt x="192" y="12"/>
                </a:lnTo>
                <a:lnTo>
                  <a:pt x="198" y="17"/>
                </a:lnTo>
                <a:lnTo>
                  <a:pt x="198" y="23"/>
                </a:lnTo>
                <a:lnTo>
                  <a:pt x="204" y="29"/>
                </a:lnTo>
                <a:lnTo>
                  <a:pt x="211" y="35"/>
                </a:lnTo>
                <a:lnTo>
                  <a:pt x="211" y="46"/>
                </a:lnTo>
                <a:lnTo>
                  <a:pt x="217" y="52"/>
                </a:lnTo>
                <a:lnTo>
                  <a:pt x="223" y="64"/>
                </a:lnTo>
                <a:lnTo>
                  <a:pt x="223" y="75"/>
                </a:lnTo>
                <a:lnTo>
                  <a:pt x="230" y="81"/>
                </a:lnTo>
                <a:lnTo>
                  <a:pt x="230" y="93"/>
                </a:lnTo>
                <a:lnTo>
                  <a:pt x="236" y="110"/>
                </a:lnTo>
                <a:lnTo>
                  <a:pt x="243" y="122"/>
                </a:lnTo>
                <a:lnTo>
                  <a:pt x="243" y="133"/>
                </a:lnTo>
                <a:lnTo>
                  <a:pt x="249" y="145"/>
                </a:lnTo>
                <a:lnTo>
                  <a:pt x="255" y="162"/>
                </a:lnTo>
                <a:lnTo>
                  <a:pt x="255" y="174"/>
                </a:lnTo>
                <a:lnTo>
                  <a:pt x="262" y="186"/>
                </a:lnTo>
                <a:lnTo>
                  <a:pt x="268" y="203"/>
                </a:lnTo>
                <a:lnTo>
                  <a:pt x="268" y="215"/>
                </a:lnTo>
                <a:lnTo>
                  <a:pt x="274" y="232"/>
                </a:lnTo>
                <a:lnTo>
                  <a:pt x="281" y="244"/>
                </a:lnTo>
                <a:lnTo>
                  <a:pt x="281" y="261"/>
                </a:lnTo>
                <a:lnTo>
                  <a:pt x="287" y="273"/>
                </a:lnTo>
                <a:lnTo>
                  <a:pt x="294" y="290"/>
                </a:lnTo>
                <a:lnTo>
                  <a:pt x="294" y="302"/>
                </a:lnTo>
                <a:lnTo>
                  <a:pt x="300" y="313"/>
                </a:lnTo>
                <a:lnTo>
                  <a:pt x="300" y="331"/>
                </a:lnTo>
                <a:lnTo>
                  <a:pt x="306" y="342"/>
                </a:lnTo>
                <a:lnTo>
                  <a:pt x="313" y="354"/>
                </a:lnTo>
                <a:lnTo>
                  <a:pt x="313" y="366"/>
                </a:lnTo>
                <a:lnTo>
                  <a:pt x="319" y="377"/>
                </a:lnTo>
                <a:lnTo>
                  <a:pt x="325" y="389"/>
                </a:lnTo>
                <a:lnTo>
                  <a:pt x="325" y="395"/>
                </a:lnTo>
                <a:lnTo>
                  <a:pt x="332" y="406"/>
                </a:lnTo>
                <a:lnTo>
                  <a:pt x="338" y="412"/>
                </a:lnTo>
                <a:lnTo>
                  <a:pt x="338" y="424"/>
                </a:lnTo>
                <a:lnTo>
                  <a:pt x="345" y="429"/>
                </a:lnTo>
                <a:lnTo>
                  <a:pt x="351" y="435"/>
                </a:lnTo>
                <a:lnTo>
                  <a:pt x="351" y="441"/>
                </a:lnTo>
                <a:lnTo>
                  <a:pt x="370" y="453"/>
                </a:lnTo>
                <a:lnTo>
                  <a:pt x="364" y="453"/>
                </a:lnTo>
                <a:lnTo>
                  <a:pt x="370" y="453"/>
                </a:lnTo>
                <a:lnTo>
                  <a:pt x="376" y="453"/>
                </a:lnTo>
                <a:lnTo>
                  <a:pt x="383" y="453"/>
                </a:lnTo>
                <a:lnTo>
                  <a:pt x="389" y="453"/>
                </a:lnTo>
                <a:lnTo>
                  <a:pt x="395" y="441"/>
                </a:lnTo>
                <a:lnTo>
                  <a:pt x="402" y="435"/>
                </a:lnTo>
                <a:lnTo>
                  <a:pt x="408" y="429"/>
                </a:lnTo>
                <a:lnTo>
                  <a:pt x="408" y="424"/>
                </a:lnTo>
                <a:lnTo>
                  <a:pt x="415" y="418"/>
                </a:lnTo>
                <a:lnTo>
                  <a:pt x="421" y="406"/>
                </a:lnTo>
                <a:lnTo>
                  <a:pt x="421" y="400"/>
                </a:lnTo>
                <a:lnTo>
                  <a:pt x="427" y="389"/>
                </a:lnTo>
                <a:lnTo>
                  <a:pt x="434" y="377"/>
                </a:lnTo>
                <a:lnTo>
                  <a:pt x="434" y="366"/>
                </a:lnTo>
                <a:lnTo>
                  <a:pt x="440" y="354"/>
                </a:lnTo>
                <a:lnTo>
                  <a:pt x="446" y="342"/>
                </a:lnTo>
                <a:lnTo>
                  <a:pt x="446" y="331"/>
                </a:lnTo>
                <a:lnTo>
                  <a:pt x="453" y="319"/>
                </a:lnTo>
                <a:lnTo>
                  <a:pt x="453" y="308"/>
                </a:lnTo>
                <a:lnTo>
                  <a:pt x="459" y="290"/>
                </a:lnTo>
                <a:lnTo>
                  <a:pt x="466" y="279"/>
                </a:lnTo>
                <a:lnTo>
                  <a:pt x="466" y="261"/>
                </a:lnTo>
                <a:lnTo>
                  <a:pt x="472" y="249"/>
                </a:lnTo>
                <a:lnTo>
                  <a:pt x="478" y="232"/>
                </a:lnTo>
                <a:lnTo>
                  <a:pt x="478" y="220"/>
                </a:lnTo>
                <a:lnTo>
                  <a:pt x="485" y="209"/>
                </a:lnTo>
                <a:lnTo>
                  <a:pt x="491" y="191"/>
                </a:lnTo>
                <a:lnTo>
                  <a:pt x="491" y="180"/>
                </a:lnTo>
                <a:lnTo>
                  <a:pt x="497" y="162"/>
                </a:lnTo>
                <a:lnTo>
                  <a:pt x="504" y="151"/>
                </a:lnTo>
                <a:lnTo>
                  <a:pt x="504" y="139"/>
                </a:lnTo>
                <a:lnTo>
                  <a:pt x="510" y="122"/>
                </a:lnTo>
                <a:lnTo>
                  <a:pt x="517" y="110"/>
                </a:lnTo>
                <a:lnTo>
                  <a:pt x="517" y="99"/>
                </a:lnTo>
                <a:lnTo>
                  <a:pt x="523" y="87"/>
                </a:lnTo>
                <a:lnTo>
                  <a:pt x="523" y="75"/>
                </a:lnTo>
                <a:lnTo>
                  <a:pt x="529" y="64"/>
                </a:lnTo>
                <a:lnTo>
                  <a:pt x="536" y="58"/>
                </a:lnTo>
                <a:lnTo>
                  <a:pt x="536" y="46"/>
                </a:lnTo>
                <a:lnTo>
                  <a:pt x="542" y="35"/>
                </a:lnTo>
                <a:lnTo>
                  <a:pt x="548" y="29"/>
                </a:lnTo>
                <a:lnTo>
                  <a:pt x="548" y="23"/>
                </a:lnTo>
                <a:lnTo>
                  <a:pt x="555" y="17"/>
                </a:lnTo>
                <a:lnTo>
                  <a:pt x="561" y="12"/>
                </a:lnTo>
                <a:lnTo>
                  <a:pt x="561" y="6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73" name="Freeform 133"/>
          <p:cNvSpPr>
            <a:spLocks/>
          </p:cNvSpPr>
          <p:nvPr/>
        </p:nvSpPr>
        <p:spPr bwMode="auto">
          <a:xfrm>
            <a:off x="4540250" y="4568825"/>
            <a:ext cx="920750" cy="719138"/>
          </a:xfrm>
          <a:custGeom>
            <a:avLst/>
            <a:gdLst>
              <a:gd name="T0" fmla="*/ 2147483647 w 580"/>
              <a:gd name="T1" fmla="*/ 0 h 453"/>
              <a:gd name="T2" fmla="*/ 2147483647 w 580"/>
              <a:gd name="T3" fmla="*/ 2147483647 h 453"/>
              <a:gd name="T4" fmla="*/ 2147483647 w 580"/>
              <a:gd name="T5" fmla="*/ 2147483647 h 453"/>
              <a:gd name="T6" fmla="*/ 2147483647 w 580"/>
              <a:gd name="T7" fmla="*/ 2147483647 h 453"/>
              <a:gd name="T8" fmla="*/ 2147483647 w 580"/>
              <a:gd name="T9" fmla="*/ 2147483647 h 453"/>
              <a:gd name="T10" fmla="*/ 2147483647 w 580"/>
              <a:gd name="T11" fmla="*/ 2147483647 h 453"/>
              <a:gd name="T12" fmla="*/ 2147483647 w 580"/>
              <a:gd name="T13" fmla="*/ 2147483647 h 453"/>
              <a:gd name="T14" fmla="*/ 2147483647 w 580"/>
              <a:gd name="T15" fmla="*/ 2147483647 h 453"/>
              <a:gd name="T16" fmla="*/ 2147483647 w 580"/>
              <a:gd name="T17" fmla="*/ 2147483647 h 453"/>
              <a:gd name="T18" fmla="*/ 2147483647 w 580"/>
              <a:gd name="T19" fmla="*/ 2147483647 h 453"/>
              <a:gd name="T20" fmla="*/ 2147483647 w 580"/>
              <a:gd name="T21" fmla="*/ 2147483647 h 453"/>
              <a:gd name="T22" fmla="*/ 2147483647 w 580"/>
              <a:gd name="T23" fmla="*/ 2147483647 h 453"/>
              <a:gd name="T24" fmla="*/ 2147483647 w 580"/>
              <a:gd name="T25" fmla="*/ 2147483647 h 453"/>
              <a:gd name="T26" fmla="*/ 2147483647 w 580"/>
              <a:gd name="T27" fmla="*/ 2147483647 h 453"/>
              <a:gd name="T28" fmla="*/ 2147483647 w 580"/>
              <a:gd name="T29" fmla="*/ 2147483647 h 453"/>
              <a:gd name="T30" fmla="*/ 2147483647 w 580"/>
              <a:gd name="T31" fmla="*/ 2147483647 h 453"/>
              <a:gd name="T32" fmla="*/ 2147483647 w 580"/>
              <a:gd name="T33" fmla="*/ 2147483647 h 453"/>
              <a:gd name="T34" fmla="*/ 2147483647 w 580"/>
              <a:gd name="T35" fmla="*/ 2147483647 h 453"/>
              <a:gd name="T36" fmla="*/ 2147483647 w 580"/>
              <a:gd name="T37" fmla="*/ 2147483647 h 453"/>
              <a:gd name="T38" fmla="*/ 2147483647 w 580"/>
              <a:gd name="T39" fmla="*/ 2147483647 h 453"/>
              <a:gd name="T40" fmla="*/ 2147483647 w 580"/>
              <a:gd name="T41" fmla="*/ 2147483647 h 453"/>
              <a:gd name="T42" fmla="*/ 2147483647 w 580"/>
              <a:gd name="T43" fmla="*/ 2147483647 h 453"/>
              <a:gd name="T44" fmla="*/ 2147483647 w 580"/>
              <a:gd name="T45" fmla="*/ 2147483647 h 453"/>
              <a:gd name="T46" fmla="*/ 2147483647 w 580"/>
              <a:gd name="T47" fmla="*/ 2147483647 h 453"/>
              <a:gd name="T48" fmla="*/ 2147483647 w 580"/>
              <a:gd name="T49" fmla="*/ 2147483647 h 453"/>
              <a:gd name="T50" fmla="*/ 2147483647 w 580"/>
              <a:gd name="T51" fmla="*/ 2147483647 h 453"/>
              <a:gd name="T52" fmla="*/ 2147483647 w 580"/>
              <a:gd name="T53" fmla="*/ 2147483647 h 453"/>
              <a:gd name="T54" fmla="*/ 2147483647 w 580"/>
              <a:gd name="T55" fmla="*/ 2147483647 h 453"/>
              <a:gd name="T56" fmla="*/ 2147483647 w 580"/>
              <a:gd name="T57" fmla="*/ 2147483647 h 453"/>
              <a:gd name="T58" fmla="*/ 2147483647 w 580"/>
              <a:gd name="T59" fmla="*/ 2147483647 h 453"/>
              <a:gd name="T60" fmla="*/ 2147483647 w 580"/>
              <a:gd name="T61" fmla="*/ 2147483647 h 453"/>
              <a:gd name="T62" fmla="*/ 2147483647 w 580"/>
              <a:gd name="T63" fmla="*/ 0 h 453"/>
              <a:gd name="T64" fmla="*/ 2147483647 w 580"/>
              <a:gd name="T65" fmla="*/ 2147483647 h 453"/>
              <a:gd name="T66" fmla="*/ 2147483647 w 580"/>
              <a:gd name="T67" fmla="*/ 2147483647 h 453"/>
              <a:gd name="T68" fmla="*/ 2147483647 w 580"/>
              <a:gd name="T69" fmla="*/ 2147483647 h 453"/>
              <a:gd name="T70" fmla="*/ 2147483647 w 580"/>
              <a:gd name="T71" fmla="*/ 2147483647 h 453"/>
              <a:gd name="T72" fmla="*/ 2147483647 w 580"/>
              <a:gd name="T73" fmla="*/ 2147483647 h 453"/>
              <a:gd name="T74" fmla="*/ 2147483647 w 580"/>
              <a:gd name="T75" fmla="*/ 2147483647 h 453"/>
              <a:gd name="T76" fmla="*/ 2147483647 w 580"/>
              <a:gd name="T77" fmla="*/ 2147483647 h 453"/>
              <a:gd name="T78" fmla="*/ 2147483647 w 580"/>
              <a:gd name="T79" fmla="*/ 2147483647 h 453"/>
              <a:gd name="T80" fmla="*/ 2147483647 w 580"/>
              <a:gd name="T81" fmla="*/ 2147483647 h 453"/>
              <a:gd name="T82" fmla="*/ 2147483647 w 580"/>
              <a:gd name="T83" fmla="*/ 2147483647 h 4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80"/>
              <a:gd name="T127" fmla="*/ 0 h 453"/>
              <a:gd name="T128" fmla="*/ 580 w 580"/>
              <a:gd name="T129" fmla="*/ 453 h 45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80" h="453">
                <a:moveTo>
                  <a:pt x="0" y="6"/>
                </a:moveTo>
                <a:lnTo>
                  <a:pt x="13" y="0"/>
                </a:lnTo>
                <a:lnTo>
                  <a:pt x="19" y="0"/>
                </a:lnTo>
                <a:lnTo>
                  <a:pt x="26" y="0"/>
                </a:lnTo>
                <a:lnTo>
                  <a:pt x="32" y="0"/>
                </a:lnTo>
                <a:lnTo>
                  <a:pt x="38" y="6"/>
                </a:lnTo>
                <a:lnTo>
                  <a:pt x="45" y="17"/>
                </a:lnTo>
                <a:lnTo>
                  <a:pt x="51" y="23"/>
                </a:lnTo>
                <a:lnTo>
                  <a:pt x="58" y="29"/>
                </a:lnTo>
                <a:lnTo>
                  <a:pt x="58" y="35"/>
                </a:lnTo>
                <a:lnTo>
                  <a:pt x="64" y="46"/>
                </a:lnTo>
                <a:lnTo>
                  <a:pt x="70" y="52"/>
                </a:lnTo>
                <a:lnTo>
                  <a:pt x="70" y="64"/>
                </a:lnTo>
                <a:lnTo>
                  <a:pt x="77" y="75"/>
                </a:lnTo>
                <a:lnTo>
                  <a:pt x="83" y="87"/>
                </a:lnTo>
                <a:lnTo>
                  <a:pt x="83" y="99"/>
                </a:lnTo>
                <a:lnTo>
                  <a:pt x="89" y="110"/>
                </a:lnTo>
                <a:lnTo>
                  <a:pt x="96" y="122"/>
                </a:lnTo>
                <a:lnTo>
                  <a:pt x="96" y="133"/>
                </a:lnTo>
                <a:lnTo>
                  <a:pt x="102" y="145"/>
                </a:lnTo>
                <a:lnTo>
                  <a:pt x="109" y="162"/>
                </a:lnTo>
                <a:lnTo>
                  <a:pt x="109" y="174"/>
                </a:lnTo>
                <a:lnTo>
                  <a:pt x="115" y="191"/>
                </a:lnTo>
                <a:lnTo>
                  <a:pt x="115" y="203"/>
                </a:lnTo>
                <a:lnTo>
                  <a:pt x="121" y="220"/>
                </a:lnTo>
                <a:lnTo>
                  <a:pt x="128" y="232"/>
                </a:lnTo>
                <a:lnTo>
                  <a:pt x="128" y="249"/>
                </a:lnTo>
                <a:lnTo>
                  <a:pt x="134" y="261"/>
                </a:lnTo>
                <a:lnTo>
                  <a:pt x="140" y="279"/>
                </a:lnTo>
                <a:lnTo>
                  <a:pt x="140" y="290"/>
                </a:lnTo>
                <a:lnTo>
                  <a:pt x="147" y="302"/>
                </a:lnTo>
                <a:lnTo>
                  <a:pt x="153" y="319"/>
                </a:lnTo>
                <a:lnTo>
                  <a:pt x="153" y="331"/>
                </a:lnTo>
                <a:lnTo>
                  <a:pt x="160" y="342"/>
                </a:lnTo>
                <a:lnTo>
                  <a:pt x="166" y="354"/>
                </a:lnTo>
                <a:lnTo>
                  <a:pt x="166" y="366"/>
                </a:lnTo>
                <a:lnTo>
                  <a:pt x="172" y="377"/>
                </a:lnTo>
                <a:lnTo>
                  <a:pt x="179" y="389"/>
                </a:lnTo>
                <a:lnTo>
                  <a:pt x="179" y="400"/>
                </a:lnTo>
                <a:lnTo>
                  <a:pt x="185" y="406"/>
                </a:lnTo>
                <a:lnTo>
                  <a:pt x="185" y="418"/>
                </a:lnTo>
                <a:lnTo>
                  <a:pt x="191" y="424"/>
                </a:lnTo>
                <a:lnTo>
                  <a:pt x="198" y="429"/>
                </a:lnTo>
                <a:lnTo>
                  <a:pt x="198" y="435"/>
                </a:lnTo>
                <a:lnTo>
                  <a:pt x="204" y="441"/>
                </a:lnTo>
                <a:lnTo>
                  <a:pt x="217" y="453"/>
                </a:lnTo>
                <a:lnTo>
                  <a:pt x="211" y="453"/>
                </a:lnTo>
                <a:lnTo>
                  <a:pt x="217" y="453"/>
                </a:lnTo>
                <a:lnTo>
                  <a:pt x="223" y="453"/>
                </a:lnTo>
                <a:lnTo>
                  <a:pt x="230" y="453"/>
                </a:lnTo>
                <a:lnTo>
                  <a:pt x="236" y="453"/>
                </a:lnTo>
                <a:lnTo>
                  <a:pt x="242" y="453"/>
                </a:lnTo>
                <a:lnTo>
                  <a:pt x="249" y="441"/>
                </a:lnTo>
                <a:lnTo>
                  <a:pt x="255" y="435"/>
                </a:lnTo>
                <a:lnTo>
                  <a:pt x="255" y="429"/>
                </a:lnTo>
                <a:lnTo>
                  <a:pt x="261" y="424"/>
                </a:lnTo>
                <a:lnTo>
                  <a:pt x="268" y="418"/>
                </a:lnTo>
                <a:lnTo>
                  <a:pt x="268" y="406"/>
                </a:lnTo>
                <a:lnTo>
                  <a:pt x="274" y="400"/>
                </a:lnTo>
                <a:lnTo>
                  <a:pt x="281" y="389"/>
                </a:lnTo>
                <a:lnTo>
                  <a:pt x="281" y="377"/>
                </a:lnTo>
                <a:lnTo>
                  <a:pt x="287" y="366"/>
                </a:lnTo>
                <a:lnTo>
                  <a:pt x="293" y="354"/>
                </a:lnTo>
                <a:lnTo>
                  <a:pt x="293" y="342"/>
                </a:lnTo>
                <a:lnTo>
                  <a:pt x="300" y="331"/>
                </a:lnTo>
                <a:lnTo>
                  <a:pt x="306" y="319"/>
                </a:lnTo>
                <a:lnTo>
                  <a:pt x="306" y="302"/>
                </a:lnTo>
                <a:lnTo>
                  <a:pt x="312" y="290"/>
                </a:lnTo>
                <a:lnTo>
                  <a:pt x="319" y="279"/>
                </a:lnTo>
                <a:lnTo>
                  <a:pt x="319" y="261"/>
                </a:lnTo>
                <a:lnTo>
                  <a:pt x="325" y="249"/>
                </a:lnTo>
                <a:lnTo>
                  <a:pt x="332" y="232"/>
                </a:lnTo>
                <a:lnTo>
                  <a:pt x="332" y="220"/>
                </a:lnTo>
                <a:lnTo>
                  <a:pt x="338" y="203"/>
                </a:lnTo>
                <a:lnTo>
                  <a:pt x="338" y="191"/>
                </a:lnTo>
                <a:lnTo>
                  <a:pt x="344" y="174"/>
                </a:lnTo>
                <a:lnTo>
                  <a:pt x="351" y="162"/>
                </a:lnTo>
                <a:lnTo>
                  <a:pt x="351" y="151"/>
                </a:lnTo>
                <a:lnTo>
                  <a:pt x="357" y="133"/>
                </a:lnTo>
                <a:lnTo>
                  <a:pt x="363" y="122"/>
                </a:lnTo>
                <a:lnTo>
                  <a:pt x="363" y="110"/>
                </a:lnTo>
                <a:lnTo>
                  <a:pt x="370" y="99"/>
                </a:lnTo>
                <a:lnTo>
                  <a:pt x="376" y="87"/>
                </a:lnTo>
                <a:lnTo>
                  <a:pt x="376" y="75"/>
                </a:lnTo>
                <a:lnTo>
                  <a:pt x="383" y="64"/>
                </a:lnTo>
                <a:lnTo>
                  <a:pt x="389" y="52"/>
                </a:lnTo>
                <a:lnTo>
                  <a:pt x="389" y="46"/>
                </a:lnTo>
                <a:lnTo>
                  <a:pt x="395" y="35"/>
                </a:lnTo>
                <a:lnTo>
                  <a:pt x="402" y="29"/>
                </a:lnTo>
                <a:lnTo>
                  <a:pt x="402" y="23"/>
                </a:lnTo>
                <a:lnTo>
                  <a:pt x="408" y="17"/>
                </a:lnTo>
                <a:lnTo>
                  <a:pt x="408" y="12"/>
                </a:lnTo>
                <a:lnTo>
                  <a:pt x="414" y="6"/>
                </a:lnTo>
                <a:lnTo>
                  <a:pt x="427" y="0"/>
                </a:lnTo>
                <a:lnTo>
                  <a:pt x="434" y="0"/>
                </a:lnTo>
                <a:lnTo>
                  <a:pt x="440" y="0"/>
                </a:lnTo>
                <a:lnTo>
                  <a:pt x="446" y="0"/>
                </a:lnTo>
                <a:lnTo>
                  <a:pt x="453" y="6"/>
                </a:lnTo>
                <a:lnTo>
                  <a:pt x="459" y="17"/>
                </a:lnTo>
                <a:lnTo>
                  <a:pt x="465" y="23"/>
                </a:lnTo>
                <a:lnTo>
                  <a:pt x="472" y="29"/>
                </a:lnTo>
                <a:lnTo>
                  <a:pt x="472" y="35"/>
                </a:lnTo>
                <a:lnTo>
                  <a:pt x="478" y="46"/>
                </a:lnTo>
                <a:lnTo>
                  <a:pt x="478" y="52"/>
                </a:lnTo>
                <a:lnTo>
                  <a:pt x="485" y="64"/>
                </a:lnTo>
                <a:lnTo>
                  <a:pt x="491" y="75"/>
                </a:lnTo>
                <a:lnTo>
                  <a:pt x="491" y="87"/>
                </a:lnTo>
                <a:lnTo>
                  <a:pt x="497" y="99"/>
                </a:lnTo>
                <a:lnTo>
                  <a:pt x="504" y="110"/>
                </a:lnTo>
                <a:lnTo>
                  <a:pt x="504" y="122"/>
                </a:lnTo>
                <a:lnTo>
                  <a:pt x="510" y="133"/>
                </a:lnTo>
                <a:lnTo>
                  <a:pt x="516" y="151"/>
                </a:lnTo>
                <a:lnTo>
                  <a:pt x="516" y="162"/>
                </a:lnTo>
                <a:lnTo>
                  <a:pt x="523" y="174"/>
                </a:lnTo>
                <a:lnTo>
                  <a:pt x="529" y="191"/>
                </a:lnTo>
                <a:lnTo>
                  <a:pt x="529" y="203"/>
                </a:lnTo>
                <a:lnTo>
                  <a:pt x="536" y="220"/>
                </a:lnTo>
                <a:lnTo>
                  <a:pt x="542" y="232"/>
                </a:lnTo>
                <a:lnTo>
                  <a:pt x="542" y="249"/>
                </a:lnTo>
                <a:lnTo>
                  <a:pt x="548" y="261"/>
                </a:lnTo>
                <a:lnTo>
                  <a:pt x="548" y="279"/>
                </a:lnTo>
                <a:lnTo>
                  <a:pt x="555" y="290"/>
                </a:lnTo>
                <a:lnTo>
                  <a:pt x="561" y="308"/>
                </a:lnTo>
                <a:lnTo>
                  <a:pt x="561" y="319"/>
                </a:lnTo>
                <a:lnTo>
                  <a:pt x="567" y="331"/>
                </a:lnTo>
                <a:lnTo>
                  <a:pt x="574" y="342"/>
                </a:lnTo>
                <a:lnTo>
                  <a:pt x="574" y="354"/>
                </a:lnTo>
                <a:lnTo>
                  <a:pt x="580" y="366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74" name="Freeform 134"/>
          <p:cNvSpPr>
            <a:spLocks/>
          </p:cNvSpPr>
          <p:nvPr/>
        </p:nvSpPr>
        <p:spPr bwMode="auto">
          <a:xfrm>
            <a:off x="5461000" y="4568825"/>
            <a:ext cx="920750" cy="719138"/>
          </a:xfrm>
          <a:custGeom>
            <a:avLst/>
            <a:gdLst>
              <a:gd name="T0" fmla="*/ 2147483647 w 580"/>
              <a:gd name="T1" fmla="*/ 2147483647 h 453"/>
              <a:gd name="T2" fmla="*/ 2147483647 w 580"/>
              <a:gd name="T3" fmla="*/ 2147483647 h 453"/>
              <a:gd name="T4" fmla="*/ 2147483647 w 580"/>
              <a:gd name="T5" fmla="*/ 2147483647 h 453"/>
              <a:gd name="T6" fmla="*/ 2147483647 w 580"/>
              <a:gd name="T7" fmla="*/ 2147483647 h 453"/>
              <a:gd name="T8" fmla="*/ 2147483647 w 580"/>
              <a:gd name="T9" fmla="*/ 2147483647 h 453"/>
              <a:gd name="T10" fmla="*/ 2147483647 w 580"/>
              <a:gd name="T11" fmla="*/ 2147483647 h 453"/>
              <a:gd name="T12" fmla="*/ 2147483647 w 580"/>
              <a:gd name="T13" fmla="*/ 2147483647 h 453"/>
              <a:gd name="T14" fmla="*/ 2147483647 w 580"/>
              <a:gd name="T15" fmla="*/ 2147483647 h 453"/>
              <a:gd name="T16" fmla="*/ 2147483647 w 580"/>
              <a:gd name="T17" fmla="*/ 2147483647 h 453"/>
              <a:gd name="T18" fmla="*/ 2147483647 w 580"/>
              <a:gd name="T19" fmla="*/ 2147483647 h 453"/>
              <a:gd name="T20" fmla="*/ 2147483647 w 580"/>
              <a:gd name="T21" fmla="*/ 2147483647 h 453"/>
              <a:gd name="T22" fmla="*/ 2147483647 w 580"/>
              <a:gd name="T23" fmla="*/ 2147483647 h 453"/>
              <a:gd name="T24" fmla="*/ 2147483647 w 580"/>
              <a:gd name="T25" fmla="*/ 2147483647 h 453"/>
              <a:gd name="T26" fmla="*/ 2147483647 w 580"/>
              <a:gd name="T27" fmla="*/ 2147483647 h 453"/>
              <a:gd name="T28" fmla="*/ 2147483647 w 580"/>
              <a:gd name="T29" fmla="*/ 2147483647 h 453"/>
              <a:gd name="T30" fmla="*/ 2147483647 w 580"/>
              <a:gd name="T31" fmla="*/ 2147483647 h 453"/>
              <a:gd name="T32" fmla="*/ 2147483647 w 580"/>
              <a:gd name="T33" fmla="*/ 2147483647 h 453"/>
              <a:gd name="T34" fmla="*/ 2147483647 w 580"/>
              <a:gd name="T35" fmla="*/ 2147483647 h 453"/>
              <a:gd name="T36" fmla="*/ 2147483647 w 580"/>
              <a:gd name="T37" fmla="*/ 2147483647 h 453"/>
              <a:gd name="T38" fmla="*/ 2147483647 w 580"/>
              <a:gd name="T39" fmla="*/ 0 h 453"/>
              <a:gd name="T40" fmla="*/ 2147483647 w 580"/>
              <a:gd name="T41" fmla="*/ 2147483647 h 453"/>
              <a:gd name="T42" fmla="*/ 2147483647 w 580"/>
              <a:gd name="T43" fmla="*/ 2147483647 h 453"/>
              <a:gd name="T44" fmla="*/ 2147483647 w 580"/>
              <a:gd name="T45" fmla="*/ 2147483647 h 453"/>
              <a:gd name="T46" fmla="*/ 2147483647 w 580"/>
              <a:gd name="T47" fmla="*/ 2147483647 h 453"/>
              <a:gd name="T48" fmla="*/ 2147483647 w 580"/>
              <a:gd name="T49" fmla="*/ 2147483647 h 453"/>
              <a:gd name="T50" fmla="*/ 2147483647 w 580"/>
              <a:gd name="T51" fmla="*/ 2147483647 h 453"/>
              <a:gd name="T52" fmla="*/ 2147483647 w 580"/>
              <a:gd name="T53" fmla="*/ 2147483647 h 453"/>
              <a:gd name="T54" fmla="*/ 2147483647 w 580"/>
              <a:gd name="T55" fmla="*/ 2147483647 h 453"/>
              <a:gd name="T56" fmla="*/ 2147483647 w 580"/>
              <a:gd name="T57" fmla="*/ 2147483647 h 453"/>
              <a:gd name="T58" fmla="*/ 2147483647 w 580"/>
              <a:gd name="T59" fmla="*/ 2147483647 h 453"/>
              <a:gd name="T60" fmla="*/ 2147483647 w 580"/>
              <a:gd name="T61" fmla="*/ 2147483647 h 453"/>
              <a:gd name="T62" fmla="*/ 2147483647 w 580"/>
              <a:gd name="T63" fmla="*/ 2147483647 h 453"/>
              <a:gd name="T64" fmla="*/ 2147483647 w 580"/>
              <a:gd name="T65" fmla="*/ 2147483647 h 453"/>
              <a:gd name="T66" fmla="*/ 2147483647 w 580"/>
              <a:gd name="T67" fmla="*/ 2147483647 h 453"/>
              <a:gd name="T68" fmla="*/ 2147483647 w 580"/>
              <a:gd name="T69" fmla="*/ 2147483647 h 453"/>
              <a:gd name="T70" fmla="*/ 2147483647 w 580"/>
              <a:gd name="T71" fmla="*/ 2147483647 h 453"/>
              <a:gd name="T72" fmla="*/ 2147483647 w 580"/>
              <a:gd name="T73" fmla="*/ 2147483647 h 453"/>
              <a:gd name="T74" fmla="*/ 2147483647 w 580"/>
              <a:gd name="T75" fmla="*/ 2147483647 h 453"/>
              <a:gd name="T76" fmla="*/ 2147483647 w 580"/>
              <a:gd name="T77" fmla="*/ 2147483647 h 453"/>
              <a:gd name="T78" fmla="*/ 2147483647 w 580"/>
              <a:gd name="T79" fmla="*/ 2147483647 h 453"/>
              <a:gd name="T80" fmla="*/ 2147483647 w 580"/>
              <a:gd name="T81" fmla="*/ 2147483647 h 453"/>
              <a:gd name="T82" fmla="*/ 2147483647 w 580"/>
              <a:gd name="T83" fmla="*/ 2147483647 h 4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80"/>
              <a:gd name="T127" fmla="*/ 0 h 453"/>
              <a:gd name="T128" fmla="*/ 580 w 580"/>
              <a:gd name="T129" fmla="*/ 453 h 45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80" h="453">
                <a:moveTo>
                  <a:pt x="0" y="366"/>
                </a:moveTo>
                <a:lnTo>
                  <a:pt x="7" y="377"/>
                </a:lnTo>
                <a:lnTo>
                  <a:pt x="7" y="389"/>
                </a:lnTo>
                <a:lnTo>
                  <a:pt x="13" y="400"/>
                </a:lnTo>
                <a:lnTo>
                  <a:pt x="19" y="406"/>
                </a:lnTo>
                <a:lnTo>
                  <a:pt x="19" y="418"/>
                </a:lnTo>
                <a:lnTo>
                  <a:pt x="26" y="424"/>
                </a:lnTo>
                <a:lnTo>
                  <a:pt x="32" y="429"/>
                </a:lnTo>
                <a:lnTo>
                  <a:pt x="32" y="435"/>
                </a:lnTo>
                <a:lnTo>
                  <a:pt x="38" y="441"/>
                </a:lnTo>
                <a:lnTo>
                  <a:pt x="51" y="453"/>
                </a:lnTo>
                <a:lnTo>
                  <a:pt x="45" y="453"/>
                </a:lnTo>
                <a:lnTo>
                  <a:pt x="51" y="453"/>
                </a:lnTo>
                <a:lnTo>
                  <a:pt x="58" y="453"/>
                </a:lnTo>
                <a:lnTo>
                  <a:pt x="64" y="453"/>
                </a:lnTo>
                <a:lnTo>
                  <a:pt x="70" y="453"/>
                </a:lnTo>
                <a:lnTo>
                  <a:pt x="77" y="447"/>
                </a:lnTo>
                <a:lnTo>
                  <a:pt x="83" y="441"/>
                </a:lnTo>
                <a:lnTo>
                  <a:pt x="89" y="435"/>
                </a:lnTo>
                <a:lnTo>
                  <a:pt x="89" y="429"/>
                </a:lnTo>
                <a:lnTo>
                  <a:pt x="96" y="424"/>
                </a:lnTo>
                <a:lnTo>
                  <a:pt x="102" y="418"/>
                </a:lnTo>
                <a:lnTo>
                  <a:pt x="102" y="406"/>
                </a:lnTo>
                <a:lnTo>
                  <a:pt x="108" y="395"/>
                </a:lnTo>
                <a:lnTo>
                  <a:pt x="115" y="389"/>
                </a:lnTo>
                <a:lnTo>
                  <a:pt x="115" y="377"/>
                </a:lnTo>
                <a:lnTo>
                  <a:pt x="121" y="366"/>
                </a:lnTo>
                <a:lnTo>
                  <a:pt x="121" y="354"/>
                </a:lnTo>
                <a:lnTo>
                  <a:pt x="128" y="342"/>
                </a:lnTo>
                <a:lnTo>
                  <a:pt x="134" y="331"/>
                </a:lnTo>
                <a:lnTo>
                  <a:pt x="134" y="313"/>
                </a:lnTo>
                <a:lnTo>
                  <a:pt x="140" y="302"/>
                </a:lnTo>
                <a:lnTo>
                  <a:pt x="147" y="290"/>
                </a:lnTo>
                <a:lnTo>
                  <a:pt x="147" y="273"/>
                </a:lnTo>
                <a:lnTo>
                  <a:pt x="153" y="261"/>
                </a:lnTo>
                <a:lnTo>
                  <a:pt x="159" y="244"/>
                </a:lnTo>
                <a:lnTo>
                  <a:pt x="159" y="232"/>
                </a:lnTo>
                <a:lnTo>
                  <a:pt x="166" y="220"/>
                </a:lnTo>
                <a:lnTo>
                  <a:pt x="172" y="203"/>
                </a:lnTo>
                <a:lnTo>
                  <a:pt x="172" y="191"/>
                </a:lnTo>
                <a:lnTo>
                  <a:pt x="179" y="174"/>
                </a:lnTo>
                <a:lnTo>
                  <a:pt x="185" y="162"/>
                </a:lnTo>
                <a:lnTo>
                  <a:pt x="185" y="145"/>
                </a:lnTo>
                <a:lnTo>
                  <a:pt x="191" y="133"/>
                </a:lnTo>
                <a:lnTo>
                  <a:pt x="191" y="122"/>
                </a:lnTo>
                <a:lnTo>
                  <a:pt x="198" y="110"/>
                </a:lnTo>
                <a:lnTo>
                  <a:pt x="204" y="99"/>
                </a:lnTo>
                <a:lnTo>
                  <a:pt x="204" y="87"/>
                </a:lnTo>
                <a:lnTo>
                  <a:pt x="210" y="75"/>
                </a:lnTo>
                <a:lnTo>
                  <a:pt x="217" y="64"/>
                </a:lnTo>
                <a:lnTo>
                  <a:pt x="217" y="52"/>
                </a:lnTo>
                <a:lnTo>
                  <a:pt x="223" y="46"/>
                </a:lnTo>
                <a:lnTo>
                  <a:pt x="230" y="35"/>
                </a:lnTo>
                <a:lnTo>
                  <a:pt x="230" y="29"/>
                </a:lnTo>
                <a:lnTo>
                  <a:pt x="236" y="23"/>
                </a:lnTo>
                <a:lnTo>
                  <a:pt x="242" y="17"/>
                </a:lnTo>
                <a:lnTo>
                  <a:pt x="242" y="12"/>
                </a:lnTo>
                <a:lnTo>
                  <a:pt x="249" y="6"/>
                </a:lnTo>
                <a:lnTo>
                  <a:pt x="261" y="0"/>
                </a:lnTo>
                <a:lnTo>
                  <a:pt x="268" y="0"/>
                </a:lnTo>
                <a:lnTo>
                  <a:pt x="274" y="0"/>
                </a:lnTo>
                <a:lnTo>
                  <a:pt x="281" y="6"/>
                </a:lnTo>
                <a:lnTo>
                  <a:pt x="287" y="12"/>
                </a:lnTo>
                <a:lnTo>
                  <a:pt x="293" y="17"/>
                </a:lnTo>
                <a:lnTo>
                  <a:pt x="300" y="23"/>
                </a:lnTo>
                <a:lnTo>
                  <a:pt x="300" y="29"/>
                </a:lnTo>
                <a:lnTo>
                  <a:pt x="306" y="41"/>
                </a:lnTo>
                <a:lnTo>
                  <a:pt x="312" y="46"/>
                </a:lnTo>
                <a:lnTo>
                  <a:pt x="312" y="58"/>
                </a:lnTo>
                <a:lnTo>
                  <a:pt x="319" y="64"/>
                </a:lnTo>
                <a:lnTo>
                  <a:pt x="325" y="75"/>
                </a:lnTo>
                <a:lnTo>
                  <a:pt x="325" y="87"/>
                </a:lnTo>
                <a:lnTo>
                  <a:pt x="332" y="99"/>
                </a:lnTo>
                <a:lnTo>
                  <a:pt x="338" y="110"/>
                </a:lnTo>
                <a:lnTo>
                  <a:pt x="338" y="122"/>
                </a:lnTo>
                <a:lnTo>
                  <a:pt x="344" y="139"/>
                </a:lnTo>
                <a:lnTo>
                  <a:pt x="344" y="151"/>
                </a:lnTo>
                <a:lnTo>
                  <a:pt x="351" y="162"/>
                </a:lnTo>
                <a:lnTo>
                  <a:pt x="357" y="180"/>
                </a:lnTo>
                <a:lnTo>
                  <a:pt x="357" y="191"/>
                </a:lnTo>
                <a:lnTo>
                  <a:pt x="363" y="209"/>
                </a:lnTo>
                <a:lnTo>
                  <a:pt x="370" y="220"/>
                </a:lnTo>
                <a:lnTo>
                  <a:pt x="370" y="238"/>
                </a:lnTo>
                <a:lnTo>
                  <a:pt x="376" y="249"/>
                </a:lnTo>
                <a:lnTo>
                  <a:pt x="383" y="267"/>
                </a:lnTo>
                <a:lnTo>
                  <a:pt x="383" y="279"/>
                </a:lnTo>
                <a:lnTo>
                  <a:pt x="389" y="290"/>
                </a:lnTo>
                <a:lnTo>
                  <a:pt x="395" y="308"/>
                </a:lnTo>
                <a:lnTo>
                  <a:pt x="395" y="319"/>
                </a:lnTo>
                <a:lnTo>
                  <a:pt x="402" y="331"/>
                </a:lnTo>
                <a:lnTo>
                  <a:pt x="408" y="342"/>
                </a:lnTo>
                <a:lnTo>
                  <a:pt x="408" y="360"/>
                </a:lnTo>
                <a:lnTo>
                  <a:pt x="414" y="371"/>
                </a:lnTo>
                <a:lnTo>
                  <a:pt x="414" y="377"/>
                </a:lnTo>
                <a:lnTo>
                  <a:pt x="421" y="389"/>
                </a:lnTo>
                <a:lnTo>
                  <a:pt x="427" y="400"/>
                </a:lnTo>
                <a:lnTo>
                  <a:pt x="427" y="406"/>
                </a:lnTo>
                <a:lnTo>
                  <a:pt x="434" y="418"/>
                </a:lnTo>
                <a:lnTo>
                  <a:pt x="440" y="424"/>
                </a:lnTo>
                <a:lnTo>
                  <a:pt x="440" y="429"/>
                </a:lnTo>
                <a:lnTo>
                  <a:pt x="446" y="435"/>
                </a:lnTo>
                <a:lnTo>
                  <a:pt x="453" y="441"/>
                </a:lnTo>
                <a:lnTo>
                  <a:pt x="453" y="447"/>
                </a:lnTo>
                <a:lnTo>
                  <a:pt x="465" y="453"/>
                </a:lnTo>
                <a:lnTo>
                  <a:pt x="472" y="453"/>
                </a:lnTo>
                <a:lnTo>
                  <a:pt x="478" y="453"/>
                </a:lnTo>
                <a:lnTo>
                  <a:pt x="485" y="447"/>
                </a:lnTo>
                <a:lnTo>
                  <a:pt x="491" y="447"/>
                </a:lnTo>
                <a:lnTo>
                  <a:pt x="497" y="435"/>
                </a:lnTo>
                <a:lnTo>
                  <a:pt x="504" y="429"/>
                </a:lnTo>
                <a:lnTo>
                  <a:pt x="510" y="424"/>
                </a:lnTo>
                <a:lnTo>
                  <a:pt x="510" y="412"/>
                </a:lnTo>
                <a:lnTo>
                  <a:pt x="516" y="406"/>
                </a:lnTo>
                <a:lnTo>
                  <a:pt x="523" y="395"/>
                </a:lnTo>
                <a:lnTo>
                  <a:pt x="523" y="389"/>
                </a:lnTo>
                <a:lnTo>
                  <a:pt x="529" y="377"/>
                </a:lnTo>
                <a:lnTo>
                  <a:pt x="536" y="366"/>
                </a:lnTo>
                <a:lnTo>
                  <a:pt x="536" y="354"/>
                </a:lnTo>
                <a:lnTo>
                  <a:pt x="542" y="342"/>
                </a:lnTo>
                <a:lnTo>
                  <a:pt x="548" y="331"/>
                </a:lnTo>
                <a:lnTo>
                  <a:pt x="548" y="313"/>
                </a:lnTo>
                <a:lnTo>
                  <a:pt x="555" y="302"/>
                </a:lnTo>
                <a:lnTo>
                  <a:pt x="561" y="290"/>
                </a:lnTo>
                <a:lnTo>
                  <a:pt x="561" y="273"/>
                </a:lnTo>
                <a:lnTo>
                  <a:pt x="567" y="261"/>
                </a:lnTo>
                <a:lnTo>
                  <a:pt x="567" y="244"/>
                </a:lnTo>
                <a:lnTo>
                  <a:pt x="574" y="232"/>
                </a:lnTo>
                <a:lnTo>
                  <a:pt x="580" y="215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75" name="Freeform 135"/>
          <p:cNvSpPr>
            <a:spLocks/>
          </p:cNvSpPr>
          <p:nvPr/>
        </p:nvSpPr>
        <p:spPr bwMode="auto">
          <a:xfrm>
            <a:off x="6381750" y="4568825"/>
            <a:ext cx="911225" cy="719138"/>
          </a:xfrm>
          <a:custGeom>
            <a:avLst/>
            <a:gdLst>
              <a:gd name="T0" fmla="*/ 2147483647 w 574"/>
              <a:gd name="T1" fmla="*/ 2147483647 h 453"/>
              <a:gd name="T2" fmla="*/ 2147483647 w 574"/>
              <a:gd name="T3" fmla="*/ 2147483647 h 453"/>
              <a:gd name="T4" fmla="*/ 2147483647 w 574"/>
              <a:gd name="T5" fmla="*/ 2147483647 h 453"/>
              <a:gd name="T6" fmla="*/ 2147483647 w 574"/>
              <a:gd name="T7" fmla="*/ 2147483647 h 453"/>
              <a:gd name="T8" fmla="*/ 2147483647 w 574"/>
              <a:gd name="T9" fmla="*/ 2147483647 h 453"/>
              <a:gd name="T10" fmla="*/ 2147483647 w 574"/>
              <a:gd name="T11" fmla="*/ 2147483647 h 453"/>
              <a:gd name="T12" fmla="*/ 2147483647 w 574"/>
              <a:gd name="T13" fmla="*/ 0 h 453"/>
              <a:gd name="T14" fmla="*/ 2147483647 w 574"/>
              <a:gd name="T15" fmla="*/ 0 h 453"/>
              <a:gd name="T16" fmla="*/ 2147483647 w 574"/>
              <a:gd name="T17" fmla="*/ 2147483647 h 453"/>
              <a:gd name="T18" fmla="*/ 2147483647 w 574"/>
              <a:gd name="T19" fmla="*/ 2147483647 h 453"/>
              <a:gd name="T20" fmla="*/ 2147483647 w 574"/>
              <a:gd name="T21" fmla="*/ 2147483647 h 453"/>
              <a:gd name="T22" fmla="*/ 2147483647 w 574"/>
              <a:gd name="T23" fmla="*/ 2147483647 h 453"/>
              <a:gd name="T24" fmla="*/ 2147483647 w 574"/>
              <a:gd name="T25" fmla="*/ 2147483647 h 453"/>
              <a:gd name="T26" fmla="*/ 2147483647 w 574"/>
              <a:gd name="T27" fmla="*/ 2147483647 h 453"/>
              <a:gd name="T28" fmla="*/ 2147483647 w 574"/>
              <a:gd name="T29" fmla="*/ 2147483647 h 453"/>
              <a:gd name="T30" fmla="*/ 2147483647 w 574"/>
              <a:gd name="T31" fmla="*/ 2147483647 h 453"/>
              <a:gd name="T32" fmla="*/ 2147483647 w 574"/>
              <a:gd name="T33" fmla="*/ 2147483647 h 453"/>
              <a:gd name="T34" fmla="*/ 2147483647 w 574"/>
              <a:gd name="T35" fmla="*/ 2147483647 h 453"/>
              <a:gd name="T36" fmla="*/ 2147483647 w 574"/>
              <a:gd name="T37" fmla="*/ 2147483647 h 453"/>
              <a:gd name="T38" fmla="*/ 2147483647 w 574"/>
              <a:gd name="T39" fmla="*/ 2147483647 h 453"/>
              <a:gd name="T40" fmla="*/ 2147483647 w 574"/>
              <a:gd name="T41" fmla="*/ 2147483647 h 453"/>
              <a:gd name="T42" fmla="*/ 2147483647 w 574"/>
              <a:gd name="T43" fmla="*/ 2147483647 h 453"/>
              <a:gd name="T44" fmla="*/ 2147483647 w 574"/>
              <a:gd name="T45" fmla="*/ 2147483647 h 453"/>
              <a:gd name="T46" fmla="*/ 2147483647 w 574"/>
              <a:gd name="T47" fmla="*/ 2147483647 h 453"/>
              <a:gd name="T48" fmla="*/ 2147483647 w 574"/>
              <a:gd name="T49" fmla="*/ 2147483647 h 453"/>
              <a:gd name="T50" fmla="*/ 2147483647 w 574"/>
              <a:gd name="T51" fmla="*/ 2147483647 h 453"/>
              <a:gd name="T52" fmla="*/ 2147483647 w 574"/>
              <a:gd name="T53" fmla="*/ 2147483647 h 453"/>
              <a:gd name="T54" fmla="*/ 2147483647 w 574"/>
              <a:gd name="T55" fmla="*/ 2147483647 h 453"/>
              <a:gd name="T56" fmla="*/ 2147483647 w 574"/>
              <a:gd name="T57" fmla="*/ 2147483647 h 453"/>
              <a:gd name="T58" fmla="*/ 2147483647 w 574"/>
              <a:gd name="T59" fmla="*/ 2147483647 h 453"/>
              <a:gd name="T60" fmla="*/ 2147483647 w 574"/>
              <a:gd name="T61" fmla="*/ 2147483647 h 453"/>
              <a:gd name="T62" fmla="*/ 2147483647 w 574"/>
              <a:gd name="T63" fmla="*/ 2147483647 h 453"/>
              <a:gd name="T64" fmla="*/ 2147483647 w 574"/>
              <a:gd name="T65" fmla="*/ 2147483647 h 453"/>
              <a:gd name="T66" fmla="*/ 2147483647 w 574"/>
              <a:gd name="T67" fmla="*/ 2147483647 h 453"/>
              <a:gd name="T68" fmla="*/ 2147483647 w 574"/>
              <a:gd name="T69" fmla="*/ 2147483647 h 453"/>
              <a:gd name="T70" fmla="*/ 2147483647 w 574"/>
              <a:gd name="T71" fmla="*/ 2147483647 h 453"/>
              <a:gd name="T72" fmla="*/ 2147483647 w 574"/>
              <a:gd name="T73" fmla="*/ 2147483647 h 453"/>
              <a:gd name="T74" fmla="*/ 2147483647 w 574"/>
              <a:gd name="T75" fmla="*/ 0 h 453"/>
              <a:gd name="T76" fmla="*/ 2147483647 w 574"/>
              <a:gd name="T77" fmla="*/ 0 h 453"/>
              <a:gd name="T78" fmla="*/ 2147483647 w 574"/>
              <a:gd name="T79" fmla="*/ 2147483647 h 453"/>
              <a:gd name="T80" fmla="*/ 2147483647 w 574"/>
              <a:gd name="T81" fmla="*/ 2147483647 h 453"/>
              <a:gd name="T82" fmla="*/ 2147483647 w 574"/>
              <a:gd name="T83" fmla="*/ 2147483647 h 4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74"/>
              <a:gd name="T127" fmla="*/ 0 h 453"/>
              <a:gd name="T128" fmla="*/ 574 w 574"/>
              <a:gd name="T129" fmla="*/ 453 h 45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74" h="453">
                <a:moveTo>
                  <a:pt x="0" y="215"/>
                </a:moveTo>
                <a:lnTo>
                  <a:pt x="0" y="203"/>
                </a:lnTo>
                <a:lnTo>
                  <a:pt x="6" y="186"/>
                </a:lnTo>
                <a:lnTo>
                  <a:pt x="13" y="174"/>
                </a:lnTo>
                <a:lnTo>
                  <a:pt x="13" y="157"/>
                </a:lnTo>
                <a:lnTo>
                  <a:pt x="19" y="145"/>
                </a:lnTo>
                <a:lnTo>
                  <a:pt x="26" y="133"/>
                </a:lnTo>
                <a:lnTo>
                  <a:pt x="26" y="122"/>
                </a:lnTo>
                <a:lnTo>
                  <a:pt x="32" y="104"/>
                </a:lnTo>
                <a:lnTo>
                  <a:pt x="38" y="93"/>
                </a:lnTo>
                <a:lnTo>
                  <a:pt x="38" y="81"/>
                </a:lnTo>
                <a:lnTo>
                  <a:pt x="45" y="70"/>
                </a:lnTo>
                <a:lnTo>
                  <a:pt x="51" y="64"/>
                </a:lnTo>
                <a:lnTo>
                  <a:pt x="51" y="52"/>
                </a:lnTo>
                <a:lnTo>
                  <a:pt x="57" y="41"/>
                </a:lnTo>
                <a:lnTo>
                  <a:pt x="57" y="35"/>
                </a:lnTo>
                <a:lnTo>
                  <a:pt x="64" y="29"/>
                </a:lnTo>
                <a:lnTo>
                  <a:pt x="70" y="23"/>
                </a:lnTo>
                <a:lnTo>
                  <a:pt x="70" y="17"/>
                </a:lnTo>
                <a:lnTo>
                  <a:pt x="77" y="12"/>
                </a:lnTo>
                <a:lnTo>
                  <a:pt x="89" y="0"/>
                </a:lnTo>
                <a:lnTo>
                  <a:pt x="83" y="0"/>
                </a:lnTo>
                <a:lnTo>
                  <a:pt x="89" y="0"/>
                </a:lnTo>
                <a:lnTo>
                  <a:pt x="96" y="0"/>
                </a:lnTo>
                <a:lnTo>
                  <a:pt x="102" y="0"/>
                </a:lnTo>
                <a:lnTo>
                  <a:pt x="108" y="0"/>
                </a:lnTo>
                <a:lnTo>
                  <a:pt x="115" y="6"/>
                </a:lnTo>
                <a:lnTo>
                  <a:pt x="121" y="12"/>
                </a:lnTo>
                <a:lnTo>
                  <a:pt x="128" y="17"/>
                </a:lnTo>
                <a:lnTo>
                  <a:pt x="128" y="23"/>
                </a:lnTo>
                <a:lnTo>
                  <a:pt x="134" y="29"/>
                </a:lnTo>
                <a:lnTo>
                  <a:pt x="140" y="41"/>
                </a:lnTo>
                <a:lnTo>
                  <a:pt x="140" y="46"/>
                </a:lnTo>
                <a:lnTo>
                  <a:pt x="147" y="58"/>
                </a:lnTo>
                <a:lnTo>
                  <a:pt x="153" y="64"/>
                </a:lnTo>
                <a:lnTo>
                  <a:pt x="153" y="75"/>
                </a:lnTo>
                <a:lnTo>
                  <a:pt x="159" y="87"/>
                </a:lnTo>
                <a:lnTo>
                  <a:pt x="166" y="99"/>
                </a:lnTo>
                <a:lnTo>
                  <a:pt x="166" y="110"/>
                </a:lnTo>
                <a:lnTo>
                  <a:pt x="172" y="128"/>
                </a:lnTo>
                <a:lnTo>
                  <a:pt x="179" y="139"/>
                </a:lnTo>
                <a:lnTo>
                  <a:pt x="179" y="151"/>
                </a:lnTo>
                <a:lnTo>
                  <a:pt x="185" y="168"/>
                </a:lnTo>
                <a:lnTo>
                  <a:pt x="191" y="180"/>
                </a:lnTo>
                <a:lnTo>
                  <a:pt x="191" y="191"/>
                </a:lnTo>
                <a:lnTo>
                  <a:pt x="198" y="209"/>
                </a:lnTo>
                <a:lnTo>
                  <a:pt x="204" y="220"/>
                </a:lnTo>
                <a:lnTo>
                  <a:pt x="204" y="238"/>
                </a:lnTo>
                <a:lnTo>
                  <a:pt x="210" y="249"/>
                </a:lnTo>
                <a:lnTo>
                  <a:pt x="210" y="267"/>
                </a:lnTo>
                <a:lnTo>
                  <a:pt x="217" y="279"/>
                </a:lnTo>
                <a:lnTo>
                  <a:pt x="223" y="296"/>
                </a:lnTo>
                <a:lnTo>
                  <a:pt x="223" y="308"/>
                </a:lnTo>
                <a:lnTo>
                  <a:pt x="230" y="319"/>
                </a:lnTo>
                <a:lnTo>
                  <a:pt x="236" y="337"/>
                </a:lnTo>
                <a:lnTo>
                  <a:pt x="236" y="348"/>
                </a:lnTo>
                <a:lnTo>
                  <a:pt x="242" y="360"/>
                </a:lnTo>
                <a:lnTo>
                  <a:pt x="249" y="371"/>
                </a:lnTo>
                <a:lnTo>
                  <a:pt x="249" y="383"/>
                </a:lnTo>
                <a:lnTo>
                  <a:pt x="255" y="389"/>
                </a:lnTo>
                <a:lnTo>
                  <a:pt x="261" y="400"/>
                </a:lnTo>
                <a:lnTo>
                  <a:pt x="261" y="412"/>
                </a:lnTo>
                <a:lnTo>
                  <a:pt x="268" y="418"/>
                </a:lnTo>
                <a:lnTo>
                  <a:pt x="274" y="424"/>
                </a:lnTo>
                <a:lnTo>
                  <a:pt x="274" y="429"/>
                </a:lnTo>
                <a:lnTo>
                  <a:pt x="281" y="441"/>
                </a:lnTo>
                <a:lnTo>
                  <a:pt x="287" y="447"/>
                </a:lnTo>
                <a:lnTo>
                  <a:pt x="300" y="453"/>
                </a:lnTo>
                <a:lnTo>
                  <a:pt x="306" y="453"/>
                </a:lnTo>
                <a:lnTo>
                  <a:pt x="312" y="453"/>
                </a:lnTo>
                <a:lnTo>
                  <a:pt x="319" y="447"/>
                </a:lnTo>
                <a:lnTo>
                  <a:pt x="325" y="447"/>
                </a:lnTo>
                <a:lnTo>
                  <a:pt x="332" y="435"/>
                </a:lnTo>
                <a:lnTo>
                  <a:pt x="338" y="429"/>
                </a:lnTo>
                <a:lnTo>
                  <a:pt x="344" y="424"/>
                </a:lnTo>
                <a:lnTo>
                  <a:pt x="344" y="412"/>
                </a:lnTo>
                <a:lnTo>
                  <a:pt x="351" y="406"/>
                </a:lnTo>
                <a:lnTo>
                  <a:pt x="351" y="395"/>
                </a:lnTo>
                <a:lnTo>
                  <a:pt x="357" y="383"/>
                </a:lnTo>
                <a:lnTo>
                  <a:pt x="363" y="377"/>
                </a:lnTo>
                <a:lnTo>
                  <a:pt x="363" y="366"/>
                </a:lnTo>
                <a:lnTo>
                  <a:pt x="370" y="354"/>
                </a:lnTo>
                <a:lnTo>
                  <a:pt x="376" y="337"/>
                </a:lnTo>
                <a:lnTo>
                  <a:pt x="376" y="325"/>
                </a:lnTo>
                <a:lnTo>
                  <a:pt x="383" y="313"/>
                </a:lnTo>
                <a:lnTo>
                  <a:pt x="389" y="302"/>
                </a:lnTo>
                <a:lnTo>
                  <a:pt x="389" y="284"/>
                </a:lnTo>
                <a:lnTo>
                  <a:pt x="395" y="273"/>
                </a:lnTo>
                <a:lnTo>
                  <a:pt x="402" y="255"/>
                </a:lnTo>
                <a:lnTo>
                  <a:pt x="402" y="244"/>
                </a:lnTo>
                <a:lnTo>
                  <a:pt x="408" y="226"/>
                </a:lnTo>
                <a:lnTo>
                  <a:pt x="414" y="215"/>
                </a:lnTo>
                <a:lnTo>
                  <a:pt x="414" y="203"/>
                </a:lnTo>
                <a:lnTo>
                  <a:pt x="421" y="186"/>
                </a:lnTo>
                <a:lnTo>
                  <a:pt x="421" y="174"/>
                </a:lnTo>
                <a:lnTo>
                  <a:pt x="427" y="157"/>
                </a:lnTo>
                <a:lnTo>
                  <a:pt x="433" y="145"/>
                </a:lnTo>
                <a:lnTo>
                  <a:pt x="433" y="133"/>
                </a:lnTo>
                <a:lnTo>
                  <a:pt x="440" y="116"/>
                </a:lnTo>
                <a:lnTo>
                  <a:pt x="446" y="104"/>
                </a:lnTo>
                <a:lnTo>
                  <a:pt x="446" y="93"/>
                </a:lnTo>
                <a:lnTo>
                  <a:pt x="453" y="81"/>
                </a:lnTo>
                <a:lnTo>
                  <a:pt x="459" y="70"/>
                </a:lnTo>
                <a:lnTo>
                  <a:pt x="459" y="64"/>
                </a:lnTo>
                <a:lnTo>
                  <a:pt x="465" y="52"/>
                </a:lnTo>
                <a:lnTo>
                  <a:pt x="472" y="41"/>
                </a:lnTo>
                <a:lnTo>
                  <a:pt x="472" y="35"/>
                </a:lnTo>
                <a:lnTo>
                  <a:pt x="478" y="29"/>
                </a:lnTo>
                <a:lnTo>
                  <a:pt x="491" y="12"/>
                </a:lnTo>
                <a:lnTo>
                  <a:pt x="484" y="12"/>
                </a:lnTo>
                <a:lnTo>
                  <a:pt x="491" y="12"/>
                </a:lnTo>
                <a:lnTo>
                  <a:pt x="504" y="0"/>
                </a:lnTo>
                <a:lnTo>
                  <a:pt x="497" y="0"/>
                </a:lnTo>
                <a:lnTo>
                  <a:pt x="504" y="0"/>
                </a:lnTo>
                <a:lnTo>
                  <a:pt x="510" y="0"/>
                </a:lnTo>
                <a:lnTo>
                  <a:pt x="516" y="0"/>
                </a:lnTo>
                <a:lnTo>
                  <a:pt x="523" y="0"/>
                </a:lnTo>
                <a:lnTo>
                  <a:pt x="529" y="6"/>
                </a:lnTo>
                <a:lnTo>
                  <a:pt x="535" y="12"/>
                </a:lnTo>
                <a:lnTo>
                  <a:pt x="542" y="23"/>
                </a:lnTo>
                <a:lnTo>
                  <a:pt x="548" y="29"/>
                </a:lnTo>
                <a:lnTo>
                  <a:pt x="555" y="41"/>
                </a:lnTo>
                <a:lnTo>
                  <a:pt x="555" y="46"/>
                </a:lnTo>
                <a:lnTo>
                  <a:pt x="561" y="58"/>
                </a:lnTo>
                <a:lnTo>
                  <a:pt x="567" y="70"/>
                </a:lnTo>
                <a:lnTo>
                  <a:pt x="567" y="81"/>
                </a:lnTo>
                <a:lnTo>
                  <a:pt x="574" y="87"/>
                </a:lnTo>
                <a:lnTo>
                  <a:pt x="574" y="104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76" name="Freeform 136"/>
          <p:cNvSpPr>
            <a:spLocks/>
          </p:cNvSpPr>
          <p:nvPr/>
        </p:nvSpPr>
        <p:spPr bwMode="auto">
          <a:xfrm>
            <a:off x="7292975" y="4568825"/>
            <a:ext cx="939800" cy="719138"/>
          </a:xfrm>
          <a:custGeom>
            <a:avLst/>
            <a:gdLst>
              <a:gd name="T0" fmla="*/ 2147483647 w 592"/>
              <a:gd name="T1" fmla="*/ 2147483647 h 453"/>
              <a:gd name="T2" fmla="*/ 2147483647 w 592"/>
              <a:gd name="T3" fmla="*/ 2147483647 h 453"/>
              <a:gd name="T4" fmla="*/ 2147483647 w 592"/>
              <a:gd name="T5" fmla="*/ 2147483647 h 453"/>
              <a:gd name="T6" fmla="*/ 2147483647 w 592"/>
              <a:gd name="T7" fmla="*/ 2147483647 h 453"/>
              <a:gd name="T8" fmla="*/ 2147483647 w 592"/>
              <a:gd name="T9" fmla="*/ 2147483647 h 453"/>
              <a:gd name="T10" fmla="*/ 2147483647 w 592"/>
              <a:gd name="T11" fmla="*/ 2147483647 h 453"/>
              <a:gd name="T12" fmla="*/ 2147483647 w 592"/>
              <a:gd name="T13" fmla="*/ 2147483647 h 453"/>
              <a:gd name="T14" fmla="*/ 2147483647 w 592"/>
              <a:gd name="T15" fmla="*/ 2147483647 h 453"/>
              <a:gd name="T16" fmla="*/ 2147483647 w 592"/>
              <a:gd name="T17" fmla="*/ 2147483647 h 453"/>
              <a:gd name="T18" fmla="*/ 2147483647 w 592"/>
              <a:gd name="T19" fmla="*/ 2147483647 h 453"/>
              <a:gd name="T20" fmla="*/ 2147483647 w 592"/>
              <a:gd name="T21" fmla="*/ 2147483647 h 453"/>
              <a:gd name="T22" fmla="*/ 2147483647 w 592"/>
              <a:gd name="T23" fmla="*/ 2147483647 h 453"/>
              <a:gd name="T24" fmla="*/ 2147483647 w 592"/>
              <a:gd name="T25" fmla="*/ 2147483647 h 453"/>
              <a:gd name="T26" fmla="*/ 2147483647 w 592"/>
              <a:gd name="T27" fmla="*/ 2147483647 h 453"/>
              <a:gd name="T28" fmla="*/ 2147483647 w 592"/>
              <a:gd name="T29" fmla="*/ 2147483647 h 453"/>
              <a:gd name="T30" fmla="*/ 2147483647 w 592"/>
              <a:gd name="T31" fmla="*/ 2147483647 h 453"/>
              <a:gd name="T32" fmla="*/ 2147483647 w 592"/>
              <a:gd name="T33" fmla="*/ 2147483647 h 453"/>
              <a:gd name="T34" fmla="*/ 2147483647 w 592"/>
              <a:gd name="T35" fmla="*/ 2147483647 h 453"/>
              <a:gd name="T36" fmla="*/ 2147483647 w 592"/>
              <a:gd name="T37" fmla="*/ 2147483647 h 453"/>
              <a:gd name="T38" fmla="*/ 2147483647 w 592"/>
              <a:gd name="T39" fmla="*/ 2147483647 h 453"/>
              <a:gd name="T40" fmla="*/ 2147483647 w 592"/>
              <a:gd name="T41" fmla="*/ 2147483647 h 453"/>
              <a:gd name="T42" fmla="*/ 2147483647 w 592"/>
              <a:gd name="T43" fmla="*/ 2147483647 h 453"/>
              <a:gd name="T44" fmla="*/ 2147483647 w 592"/>
              <a:gd name="T45" fmla="*/ 2147483647 h 453"/>
              <a:gd name="T46" fmla="*/ 2147483647 w 592"/>
              <a:gd name="T47" fmla="*/ 2147483647 h 453"/>
              <a:gd name="T48" fmla="*/ 2147483647 w 592"/>
              <a:gd name="T49" fmla="*/ 0 h 453"/>
              <a:gd name="T50" fmla="*/ 2147483647 w 592"/>
              <a:gd name="T51" fmla="*/ 2147483647 h 453"/>
              <a:gd name="T52" fmla="*/ 2147483647 w 592"/>
              <a:gd name="T53" fmla="*/ 2147483647 h 453"/>
              <a:gd name="T54" fmla="*/ 2147483647 w 592"/>
              <a:gd name="T55" fmla="*/ 2147483647 h 453"/>
              <a:gd name="T56" fmla="*/ 2147483647 w 592"/>
              <a:gd name="T57" fmla="*/ 2147483647 h 453"/>
              <a:gd name="T58" fmla="*/ 2147483647 w 592"/>
              <a:gd name="T59" fmla="*/ 2147483647 h 453"/>
              <a:gd name="T60" fmla="*/ 2147483647 w 592"/>
              <a:gd name="T61" fmla="*/ 2147483647 h 453"/>
              <a:gd name="T62" fmla="*/ 2147483647 w 592"/>
              <a:gd name="T63" fmla="*/ 2147483647 h 453"/>
              <a:gd name="T64" fmla="*/ 2147483647 w 592"/>
              <a:gd name="T65" fmla="*/ 2147483647 h 453"/>
              <a:gd name="T66" fmla="*/ 2147483647 w 592"/>
              <a:gd name="T67" fmla="*/ 2147483647 h 453"/>
              <a:gd name="T68" fmla="*/ 2147483647 w 592"/>
              <a:gd name="T69" fmla="*/ 2147483647 h 453"/>
              <a:gd name="T70" fmla="*/ 2147483647 w 592"/>
              <a:gd name="T71" fmla="*/ 2147483647 h 453"/>
              <a:gd name="T72" fmla="*/ 2147483647 w 592"/>
              <a:gd name="T73" fmla="*/ 2147483647 h 453"/>
              <a:gd name="T74" fmla="*/ 2147483647 w 592"/>
              <a:gd name="T75" fmla="*/ 2147483647 h 453"/>
              <a:gd name="T76" fmla="*/ 2147483647 w 592"/>
              <a:gd name="T77" fmla="*/ 2147483647 h 453"/>
              <a:gd name="T78" fmla="*/ 2147483647 w 592"/>
              <a:gd name="T79" fmla="*/ 2147483647 h 453"/>
              <a:gd name="T80" fmla="*/ 2147483647 w 592"/>
              <a:gd name="T81" fmla="*/ 2147483647 h 453"/>
              <a:gd name="T82" fmla="*/ 2147483647 w 592"/>
              <a:gd name="T83" fmla="*/ 2147483647 h 4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92"/>
              <a:gd name="T127" fmla="*/ 0 h 453"/>
              <a:gd name="T128" fmla="*/ 592 w 592"/>
              <a:gd name="T129" fmla="*/ 453 h 45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92" h="453">
                <a:moveTo>
                  <a:pt x="0" y="104"/>
                </a:moveTo>
                <a:lnTo>
                  <a:pt x="6" y="116"/>
                </a:lnTo>
                <a:lnTo>
                  <a:pt x="12" y="128"/>
                </a:lnTo>
                <a:lnTo>
                  <a:pt x="12" y="139"/>
                </a:lnTo>
                <a:lnTo>
                  <a:pt x="19" y="151"/>
                </a:lnTo>
                <a:lnTo>
                  <a:pt x="25" y="168"/>
                </a:lnTo>
                <a:lnTo>
                  <a:pt x="25" y="180"/>
                </a:lnTo>
                <a:lnTo>
                  <a:pt x="32" y="197"/>
                </a:lnTo>
                <a:lnTo>
                  <a:pt x="38" y="209"/>
                </a:lnTo>
                <a:lnTo>
                  <a:pt x="38" y="226"/>
                </a:lnTo>
                <a:lnTo>
                  <a:pt x="44" y="238"/>
                </a:lnTo>
                <a:lnTo>
                  <a:pt x="51" y="255"/>
                </a:lnTo>
                <a:lnTo>
                  <a:pt x="51" y="267"/>
                </a:lnTo>
                <a:lnTo>
                  <a:pt x="57" y="279"/>
                </a:lnTo>
                <a:lnTo>
                  <a:pt x="63" y="296"/>
                </a:lnTo>
                <a:lnTo>
                  <a:pt x="63" y="308"/>
                </a:lnTo>
                <a:lnTo>
                  <a:pt x="70" y="319"/>
                </a:lnTo>
                <a:lnTo>
                  <a:pt x="70" y="337"/>
                </a:lnTo>
                <a:lnTo>
                  <a:pt x="76" y="348"/>
                </a:lnTo>
                <a:lnTo>
                  <a:pt x="83" y="360"/>
                </a:lnTo>
                <a:lnTo>
                  <a:pt x="83" y="371"/>
                </a:lnTo>
                <a:lnTo>
                  <a:pt x="89" y="383"/>
                </a:lnTo>
                <a:lnTo>
                  <a:pt x="95" y="395"/>
                </a:lnTo>
                <a:lnTo>
                  <a:pt x="95" y="400"/>
                </a:lnTo>
                <a:lnTo>
                  <a:pt x="102" y="412"/>
                </a:lnTo>
                <a:lnTo>
                  <a:pt x="108" y="418"/>
                </a:lnTo>
                <a:lnTo>
                  <a:pt x="108" y="424"/>
                </a:lnTo>
                <a:lnTo>
                  <a:pt x="114" y="435"/>
                </a:lnTo>
                <a:lnTo>
                  <a:pt x="121" y="441"/>
                </a:lnTo>
                <a:lnTo>
                  <a:pt x="127" y="447"/>
                </a:lnTo>
                <a:lnTo>
                  <a:pt x="140" y="453"/>
                </a:lnTo>
                <a:lnTo>
                  <a:pt x="146" y="453"/>
                </a:lnTo>
                <a:lnTo>
                  <a:pt x="153" y="453"/>
                </a:lnTo>
                <a:lnTo>
                  <a:pt x="159" y="447"/>
                </a:lnTo>
                <a:lnTo>
                  <a:pt x="165" y="441"/>
                </a:lnTo>
                <a:lnTo>
                  <a:pt x="172" y="435"/>
                </a:lnTo>
                <a:lnTo>
                  <a:pt x="178" y="429"/>
                </a:lnTo>
                <a:lnTo>
                  <a:pt x="178" y="424"/>
                </a:lnTo>
                <a:lnTo>
                  <a:pt x="185" y="412"/>
                </a:lnTo>
                <a:lnTo>
                  <a:pt x="191" y="406"/>
                </a:lnTo>
                <a:lnTo>
                  <a:pt x="191" y="395"/>
                </a:lnTo>
                <a:lnTo>
                  <a:pt x="197" y="383"/>
                </a:lnTo>
                <a:lnTo>
                  <a:pt x="204" y="371"/>
                </a:lnTo>
                <a:lnTo>
                  <a:pt x="204" y="360"/>
                </a:lnTo>
                <a:lnTo>
                  <a:pt x="210" y="348"/>
                </a:lnTo>
                <a:lnTo>
                  <a:pt x="216" y="337"/>
                </a:lnTo>
                <a:lnTo>
                  <a:pt x="216" y="325"/>
                </a:lnTo>
                <a:lnTo>
                  <a:pt x="223" y="313"/>
                </a:lnTo>
                <a:lnTo>
                  <a:pt x="223" y="296"/>
                </a:lnTo>
                <a:lnTo>
                  <a:pt x="229" y="284"/>
                </a:lnTo>
                <a:lnTo>
                  <a:pt x="236" y="273"/>
                </a:lnTo>
                <a:lnTo>
                  <a:pt x="236" y="255"/>
                </a:lnTo>
                <a:lnTo>
                  <a:pt x="242" y="244"/>
                </a:lnTo>
                <a:lnTo>
                  <a:pt x="248" y="226"/>
                </a:lnTo>
                <a:lnTo>
                  <a:pt x="248" y="215"/>
                </a:lnTo>
                <a:lnTo>
                  <a:pt x="255" y="197"/>
                </a:lnTo>
                <a:lnTo>
                  <a:pt x="261" y="186"/>
                </a:lnTo>
                <a:lnTo>
                  <a:pt x="261" y="168"/>
                </a:lnTo>
                <a:lnTo>
                  <a:pt x="267" y="157"/>
                </a:lnTo>
                <a:lnTo>
                  <a:pt x="274" y="145"/>
                </a:lnTo>
                <a:lnTo>
                  <a:pt x="274" y="128"/>
                </a:lnTo>
                <a:lnTo>
                  <a:pt x="280" y="116"/>
                </a:lnTo>
                <a:lnTo>
                  <a:pt x="286" y="104"/>
                </a:lnTo>
                <a:lnTo>
                  <a:pt x="286" y="93"/>
                </a:lnTo>
                <a:lnTo>
                  <a:pt x="293" y="81"/>
                </a:lnTo>
                <a:lnTo>
                  <a:pt x="293" y="70"/>
                </a:lnTo>
                <a:lnTo>
                  <a:pt x="299" y="58"/>
                </a:lnTo>
                <a:lnTo>
                  <a:pt x="306" y="52"/>
                </a:lnTo>
                <a:lnTo>
                  <a:pt x="306" y="41"/>
                </a:lnTo>
                <a:lnTo>
                  <a:pt x="312" y="35"/>
                </a:lnTo>
                <a:lnTo>
                  <a:pt x="318" y="23"/>
                </a:lnTo>
                <a:lnTo>
                  <a:pt x="318" y="17"/>
                </a:lnTo>
                <a:lnTo>
                  <a:pt x="325" y="12"/>
                </a:lnTo>
                <a:lnTo>
                  <a:pt x="331" y="6"/>
                </a:lnTo>
                <a:lnTo>
                  <a:pt x="344" y="0"/>
                </a:lnTo>
                <a:lnTo>
                  <a:pt x="350" y="0"/>
                </a:lnTo>
                <a:lnTo>
                  <a:pt x="357" y="0"/>
                </a:lnTo>
                <a:lnTo>
                  <a:pt x="363" y="6"/>
                </a:lnTo>
                <a:lnTo>
                  <a:pt x="369" y="6"/>
                </a:lnTo>
                <a:lnTo>
                  <a:pt x="376" y="17"/>
                </a:lnTo>
                <a:lnTo>
                  <a:pt x="382" y="23"/>
                </a:lnTo>
                <a:lnTo>
                  <a:pt x="388" y="35"/>
                </a:lnTo>
                <a:lnTo>
                  <a:pt x="388" y="41"/>
                </a:lnTo>
                <a:lnTo>
                  <a:pt x="395" y="46"/>
                </a:lnTo>
                <a:lnTo>
                  <a:pt x="401" y="58"/>
                </a:lnTo>
                <a:lnTo>
                  <a:pt x="401" y="70"/>
                </a:lnTo>
                <a:lnTo>
                  <a:pt x="408" y="81"/>
                </a:lnTo>
                <a:lnTo>
                  <a:pt x="414" y="93"/>
                </a:lnTo>
                <a:lnTo>
                  <a:pt x="414" y="104"/>
                </a:lnTo>
                <a:lnTo>
                  <a:pt x="420" y="116"/>
                </a:lnTo>
                <a:lnTo>
                  <a:pt x="427" y="128"/>
                </a:lnTo>
                <a:lnTo>
                  <a:pt x="427" y="139"/>
                </a:lnTo>
                <a:lnTo>
                  <a:pt x="433" y="157"/>
                </a:lnTo>
                <a:lnTo>
                  <a:pt x="439" y="168"/>
                </a:lnTo>
                <a:lnTo>
                  <a:pt x="439" y="180"/>
                </a:lnTo>
                <a:lnTo>
                  <a:pt x="446" y="197"/>
                </a:lnTo>
                <a:lnTo>
                  <a:pt x="446" y="209"/>
                </a:lnTo>
                <a:lnTo>
                  <a:pt x="452" y="226"/>
                </a:lnTo>
                <a:lnTo>
                  <a:pt x="459" y="238"/>
                </a:lnTo>
                <a:lnTo>
                  <a:pt x="459" y="255"/>
                </a:lnTo>
                <a:lnTo>
                  <a:pt x="465" y="267"/>
                </a:lnTo>
                <a:lnTo>
                  <a:pt x="471" y="284"/>
                </a:lnTo>
                <a:lnTo>
                  <a:pt x="471" y="296"/>
                </a:lnTo>
                <a:lnTo>
                  <a:pt x="478" y="308"/>
                </a:lnTo>
                <a:lnTo>
                  <a:pt x="484" y="325"/>
                </a:lnTo>
                <a:lnTo>
                  <a:pt x="484" y="337"/>
                </a:lnTo>
                <a:lnTo>
                  <a:pt x="490" y="348"/>
                </a:lnTo>
                <a:lnTo>
                  <a:pt x="497" y="360"/>
                </a:lnTo>
                <a:lnTo>
                  <a:pt x="497" y="371"/>
                </a:lnTo>
                <a:lnTo>
                  <a:pt x="503" y="383"/>
                </a:lnTo>
                <a:lnTo>
                  <a:pt x="510" y="395"/>
                </a:lnTo>
                <a:lnTo>
                  <a:pt x="510" y="400"/>
                </a:lnTo>
                <a:lnTo>
                  <a:pt x="516" y="412"/>
                </a:lnTo>
                <a:lnTo>
                  <a:pt x="516" y="418"/>
                </a:lnTo>
                <a:lnTo>
                  <a:pt x="522" y="429"/>
                </a:lnTo>
                <a:lnTo>
                  <a:pt x="529" y="435"/>
                </a:lnTo>
                <a:lnTo>
                  <a:pt x="529" y="441"/>
                </a:lnTo>
                <a:lnTo>
                  <a:pt x="548" y="453"/>
                </a:lnTo>
                <a:lnTo>
                  <a:pt x="541" y="453"/>
                </a:lnTo>
                <a:lnTo>
                  <a:pt x="548" y="453"/>
                </a:lnTo>
                <a:lnTo>
                  <a:pt x="554" y="453"/>
                </a:lnTo>
                <a:lnTo>
                  <a:pt x="561" y="453"/>
                </a:lnTo>
                <a:lnTo>
                  <a:pt x="567" y="453"/>
                </a:lnTo>
                <a:lnTo>
                  <a:pt x="573" y="447"/>
                </a:lnTo>
                <a:lnTo>
                  <a:pt x="580" y="441"/>
                </a:lnTo>
                <a:lnTo>
                  <a:pt x="586" y="435"/>
                </a:lnTo>
                <a:lnTo>
                  <a:pt x="586" y="429"/>
                </a:lnTo>
                <a:lnTo>
                  <a:pt x="592" y="418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77" name="Freeform 137"/>
          <p:cNvSpPr>
            <a:spLocks/>
          </p:cNvSpPr>
          <p:nvPr/>
        </p:nvSpPr>
        <p:spPr bwMode="auto">
          <a:xfrm>
            <a:off x="8232775" y="4927600"/>
            <a:ext cx="112713" cy="304800"/>
          </a:xfrm>
          <a:custGeom>
            <a:avLst/>
            <a:gdLst>
              <a:gd name="T0" fmla="*/ 0 w 71"/>
              <a:gd name="T1" fmla="*/ 2147483647 h 192"/>
              <a:gd name="T2" fmla="*/ 2147483647 w 71"/>
              <a:gd name="T3" fmla="*/ 2147483647 h 192"/>
              <a:gd name="T4" fmla="*/ 2147483647 w 71"/>
              <a:gd name="T5" fmla="*/ 2147483647 h 192"/>
              <a:gd name="T6" fmla="*/ 2147483647 w 71"/>
              <a:gd name="T7" fmla="*/ 2147483647 h 192"/>
              <a:gd name="T8" fmla="*/ 2147483647 w 71"/>
              <a:gd name="T9" fmla="*/ 2147483647 h 192"/>
              <a:gd name="T10" fmla="*/ 2147483647 w 71"/>
              <a:gd name="T11" fmla="*/ 2147483647 h 192"/>
              <a:gd name="T12" fmla="*/ 2147483647 w 71"/>
              <a:gd name="T13" fmla="*/ 2147483647 h 192"/>
              <a:gd name="T14" fmla="*/ 2147483647 w 71"/>
              <a:gd name="T15" fmla="*/ 2147483647 h 192"/>
              <a:gd name="T16" fmla="*/ 2147483647 w 71"/>
              <a:gd name="T17" fmla="*/ 2147483647 h 192"/>
              <a:gd name="T18" fmla="*/ 2147483647 w 71"/>
              <a:gd name="T19" fmla="*/ 2147483647 h 192"/>
              <a:gd name="T20" fmla="*/ 2147483647 w 71"/>
              <a:gd name="T21" fmla="*/ 2147483647 h 192"/>
              <a:gd name="T22" fmla="*/ 2147483647 w 71"/>
              <a:gd name="T23" fmla="*/ 2147483647 h 192"/>
              <a:gd name="T24" fmla="*/ 2147483647 w 71"/>
              <a:gd name="T25" fmla="*/ 2147483647 h 192"/>
              <a:gd name="T26" fmla="*/ 2147483647 w 71"/>
              <a:gd name="T27" fmla="*/ 2147483647 h 192"/>
              <a:gd name="T28" fmla="*/ 2147483647 w 71"/>
              <a:gd name="T29" fmla="*/ 2147483647 h 192"/>
              <a:gd name="T30" fmla="*/ 2147483647 w 71"/>
              <a:gd name="T31" fmla="*/ 2147483647 h 192"/>
              <a:gd name="T32" fmla="*/ 2147483647 w 71"/>
              <a:gd name="T33" fmla="*/ 0 h 19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1"/>
              <a:gd name="T52" fmla="*/ 0 h 192"/>
              <a:gd name="T53" fmla="*/ 71 w 71"/>
              <a:gd name="T54" fmla="*/ 192 h 19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1" h="192">
                <a:moveTo>
                  <a:pt x="0" y="192"/>
                </a:moveTo>
                <a:lnTo>
                  <a:pt x="7" y="186"/>
                </a:lnTo>
                <a:lnTo>
                  <a:pt x="7" y="174"/>
                </a:lnTo>
                <a:lnTo>
                  <a:pt x="13" y="169"/>
                </a:lnTo>
                <a:lnTo>
                  <a:pt x="20" y="157"/>
                </a:lnTo>
                <a:lnTo>
                  <a:pt x="20" y="145"/>
                </a:lnTo>
                <a:lnTo>
                  <a:pt x="26" y="134"/>
                </a:lnTo>
                <a:lnTo>
                  <a:pt x="32" y="122"/>
                </a:lnTo>
                <a:lnTo>
                  <a:pt x="32" y="111"/>
                </a:lnTo>
                <a:lnTo>
                  <a:pt x="39" y="99"/>
                </a:lnTo>
                <a:lnTo>
                  <a:pt x="45" y="87"/>
                </a:lnTo>
                <a:lnTo>
                  <a:pt x="45" y="70"/>
                </a:lnTo>
                <a:lnTo>
                  <a:pt x="51" y="58"/>
                </a:lnTo>
                <a:lnTo>
                  <a:pt x="58" y="41"/>
                </a:lnTo>
                <a:lnTo>
                  <a:pt x="58" y="29"/>
                </a:lnTo>
                <a:lnTo>
                  <a:pt x="64" y="12"/>
                </a:lnTo>
                <a:lnTo>
                  <a:pt x="71" y="0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78" name="Freeform 138"/>
          <p:cNvSpPr>
            <a:spLocks/>
          </p:cNvSpPr>
          <p:nvPr/>
        </p:nvSpPr>
        <p:spPr bwMode="auto">
          <a:xfrm>
            <a:off x="1789113" y="4910138"/>
            <a:ext cx="5897562" cy="17462"/>
          </a:xfrm>
          <a:custGeom>
            <a:avLst/>
            <a:gdLst>
              <a:gd name="T0" fmla="*/ 0 w 3715"/>
              <a:gd name="T1" fmla="*/ 2147483647 h 11"/>
              <a:gd name="T2" fmla="*/ 2147483647 w 3715"/>
              <a:gd name="T3" fmla="*/ 2147483647 h 11"/>
              <a:gd name="T4" fmla="*/ 2147483647 w 3715"/>
              <a:gd name="T5" fmla="*/ 2147483647 h 11"/>
              <a:gd name="T6" fmla="*/ 2147483647 w 3715"/>
              <a:gd name="T7" fmla="*/ 2147483647 h 11"/>
              <a:gd name="T8" fmla="*/ 2147483647 w 3715"/>
              <a:gd name="T9" fmla="*/ 2147483647 h 11"/>
              <a:gd name="T10" fmla="*/ 2147483647 w 3715"/>
              <a:gd name="T11" fmla="*/ 2147483647 h 11"/>
              <a:gd name="T12" fmla="*/ 2147483647 w 3715"/>
              <a:gd name="T13" fmla="*/ 2147483647 h 11"/>
              <a:gd name="T14" fmla="*/ 2147483647 w 3715"/>
              <a:gd name="T15" fmla="*/ 0 h 11"/>
              <a:gd name="T16" fmla="*/ 2147483647 w 3715"/>
              <a:gd name="T17" fmla="*/ 0 h 11"/>
              <a:gd name="T18" fmla="*/ 2147483647 w 3715"/>
              <a:gd name="T19" fmla="*/ 0 h 1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715"/>
              <a:gd name="T31" fmla="*/ 0 h 11"/>
              <a:gd name="T32" fmla="*/ 3715 w 3715"/>
              <a:gd name="T33" fmla="*/ 11 h 1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715" h="11">
                <a:moveTo>
                  <a:pt x="0" y="11"/>
                </a:moveTo>
                <a:lnTo>
                  <a:pt x="414" y="11"/>
                </a:lnTo>
                <a:lnTo>
                  <a:pt x="828" y="11"/>
                </a:lnTo>
                <a:lnTo>
                  <a:pt x="1242" y="5"/>
                </a:lnTo>
                <a:lnTo>
                  <a:pt x="1650" y="5"/>
                </a:lnTo>
                <a:lnTo>
                  <a:pt x="2065" y="5"/>
                </a:lnTo>
                <a:lnTo>
                  <a:pt x="2479" y="5"/>
                </a:lnTo>
                <a:lnTo>
                  <a:pt x="2893" y="0"/>
                </a:lnTo>
                <a:lnTo>
                  <a:pt x="3307" y="0"/>
                </a:lnTo>
                <a:lnTo>
                  <a:pt x="3715" y="0"/>
                </a:lnTo>
              </a:path>
            </a:pathLst>
          </a:cu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79" name="Oval 139"/>
          <p:cNvSpPr>
            <a:spLocks noChangeArrowheads="1"/>
          </p:cNvSpPr>
          <p:nvPr/>
        </p:nvSpPr>
        <p:spPr bwMode="auto">
          <a:xfrm>
            <a:off x="1747838" y="4891088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80" name="Oval 140"/>
          <p:cNvSpPr>
            <a:spLocks noChangeArrowheads="1"/>
          </p:cNvSpPr>
          <p:nvPr/>
        </p:nvSpPr>
        <p:spPr bwMode="auto">
          <a:xfrm>
            <a:off x="2405063" y="4891088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81" name="Oval 141"/>
          <p:cNvSpPr>
            <a:spLocks noChangeArrowheads="1"/>
          </p:cNvSpPr>
          <p:nvPr/>
        </p:nvSpPr>
        <p:spPr bwMode="auto">
          <a:xfrm>
            <a:off x="3063875" y="4891088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82" name="Oval 142"/>
          <p:cNvSpPr>
            <a:spLocks noChangeArrowheads="1"/>
          </p:cNvSpPr>
          <p:nvPr/>
        </p:nvSpPr>
        <p:spPr bwMode="auto">
          <a:xfrm>
            <a:off x="3721100" y="4881563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83" name="Oval 143"/>
          <p:cNvSpPr>
            <a:spLocks noChangeArrowheads="1"/>
          </p:cNvSpPr>
          <p:nvPr/>
        </p:nvSpPr>
        <p:spPr bwMode="auto">
          <a:xfrm>
            <a:off x="4368800" y="4881563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84" name="Oval 144"/>
          <p:cNvSpPr>
            <a:spLocks noChangeArrowheads="1"/>
          </p:cNvSpPr>
          <p:nvPr/>
        </p:nvSpPr>
        <p:spPr bwMode="auto">
          <a:xfrm>
            <a:off x="5026025" y="4881563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85" name="Oval 145"/>
          <p:cNvSpPr>
            <a:spLocks noChangeArrowheads="1"/>
          </p:cNvSpPr>
          <p:nvPr/>
        </p:nvSpPr>
        <p:spPr bwMode="auto">
          <a:xfrm>
            <a:off x="5683250" y="4881563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86" name="Oval 146"/>
          <p:cNvSpPr>
            <a:spLocks noChangeArrowheads="1"/>
          </p:cNvSpPr>
          <p:nvPr/>
        </p:nvSpPr>
        <p:spPr bwMode="auto">
          <a:xfrm>
            <a:off x="6342063" y="4872038"/>
            <a:ext cx="90487" cy="84137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87" name="Oval 147"/>
          <p:cNvSpPr>
            <a:spLocks noChangeArrowheads="1"/>
          </p:cNvSpPr>
          <p:nvPr/>
        </p:nvSpPr>
        <p:spPr bwMode="auto">
          <a:xfrm>
            <a:off x="6999288" y="4872038"/>
            <a:ext cx="90487" cy="84137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88" name="Oval 148"/>
          <p:cNvSpPr>
            <a:spLocks noChangeArrowheads="1"/>
          </p:cNvSpPr>
          <p:nvPr/>
        </p:nvSpPr>
        <p:spPr bwMode="auto">
          <a:xfrm>
            <a:off x="7646988" y="4872038"/>
            <a:ext cx="90487" cy="84137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89" name="Rectangle 149"/>
          <p:cNvSpPr>
            <a:spLocks noChangeArrowheads="1"/>
          </p:cNvSpPr>
          <p:nvPr/>
        </p:nvSpPr>
        <p:spPr bwMode="auto">
          <a:xfrm>
            <a:off x="1778000" y="5535613"/>
            <a:ext cx="6567488" cy="72866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90" name="Rectangle 150"/>
          <p:cNvSpPr>
            <a:spLocks noChangeArrowheads="1"/>
          </p:cNvSpPr>
          <p:nvPr/>
        </p:nvSpPr>
        <p:spPr bwMode="auto">
          <a:xfrm>
            <a:off x="1778000" y="5535613"/>
            <a:ext cx="6567488" cy="728662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91" name="Line 151"/>
          <p:cNvSpPr>
            <a:spLocks noChangeShapeType="1"/>
          </p:cNvSpPr>
          <p:nvPr/>
        </p:nvSpPr>
        <p:spPr bwMode="auto">
          <a:xfrm>
            <a:off x="1778000" y="5535613"/>
            <a:ext cx="656748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92" name="Freeform 152"/>
          <p:cNvSpPr>
            <a:spLocks/>
          </p:cNvSpPr>
          <p:nvPr/>
        </p:nvSpPr>
        <p:spPr bwMode="auto">
          <a:xfrm>
            <a:off x="1778000" y="5535613"/>
            <a:ext cx="6567488" cy="728662"/>
          </a:xfrm>
          <a:custGeom>
            <a:avLst/>
            <a:gdLst>
              <a:gd name="T0" fmla="*/ 0 w 649"/>
              <a:gd name="T1" fmla="*/ 2147483647 h 79"/>
              <a:gd name="T2" fmla="*/ 2147483647 w 649"/>
              <a:gd name="T3" fmla="*/ 2147483647 h 79"/>
              <a:gd name="T4" fmla="*/ 2147483647 w 649"/>
              <a:gd name="T5" fmla="*/ 0 h 79"/>
              <a:gd name="T6" fmla="*/ 0 60000 65536"/>
              <a:gd name="T7" fmla="*/ 0 60000 65536"/>
              <a:gd name="T8" fmla="*/ 0 60000 65536"/>
              <a:gd name="T9" fmla="*/ 0 w 649"/>
              <a:gd name="T10" fmla="*/ 0 h 79"/>
              <a:gd name="T11" fmla="*/ 649 w 649"/>
              <a:gd name="T12" fmla="*/ 79 h 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49" h="79">
                <a:moveTo>
                  <a:pt x="0" y="79"/>
                </a:moveTo>
                <a:lnTo>
                  <a:pt x="649" y="79"/>
                </a:lnTo>
                <a:lnTo>
                  <a:pt x="649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93" name="Line 153"/>
          <p:cNvSpPr>
            <a:spLocks noChangeShapeType="1"/>
          </p:cNvSpPr>
          <p:nvPr/>
        </p:nvSpPr>
        <p:spPr bwMode="auto">
          <a:xfrm flipV="1">
            <a:off x="1778000" y="5535613"/>
            <a:ext cx="1588" cy="72866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94" name="Line 154"/>
          <p:cNvSpPr>
            <a:spLocks noChangeShapeType="1"/>
          </p:cNvSpPr>
          <p:nvPr/>
        </p:nvSpPr>
        <p:spPr bwMode="auto">
          <a:xfrm>
            <a:off x="1778000" y="6264275"/>
            <a:ext cx="656748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95" name="Freeform 155"/>
          <p:cNvSpPr>
            <a:spLocks/>
          </p:cNvSpPr>
          <p:nvPr/>
        </p:nvSpPr>
        <p:spPr bwMode="auto">
          <a:xfrm>
            <a:off x="1778000" y="5535613"/>
            <a:ext cx="6567488" cy="728662"/>
          </a:xfrm>
          <a:custGeom>
            <a:avLst/>
            <a:gdLst>
              <a:gd name="T0" fmla="*/ 0 w 649"/>
              <a:gd name="T1" fmla="*/ 2147483647 h 79"/>
              <a:gd name="T2" fmla="*/ 0 w 649"/>
              <a:gd name="T3" fmla="*/ 0 h 79"/>
              <a:gd name="T4" fmla="*/ 2147483647 w 649"/>
              <a:gd name="T5" fmla="*/ 0 h 79"/>
              <a:gd name="T6" fmla="*/ 0 60000 65536"/>
              <a:gd name="T7" fmla="*/ 0 60000 65536"/>
              <a:gd name="T8" fmla="*/ 0 60000 65536"/>
              <a:gd name="T9" fmla="*/ 0 w 649"/>
              <a:gd name="T10" fmla="*/ 0 h 79"/>
              <a:gd name="T11" fmla="*/ 649 w 649"/>
              <a:gd name="T12" fmla="*/ 79 h 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49" h="79">
                <a:moveTo>
                  <a:pt x="0" y="79"/>
                </a:moveTo>
                <a:lnTo>
                  <a:pt x="0" y="0"/>
                </a:lnTo>
                <a:lnTo>
                  <a:pt x="649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96" name="Freeform 156"/>
          <p:cNvSpPr>
            <a:spLocks/>
          </p:cNvSpPr>
          <p:nvPr/>
        </p:nvSpPr>
        <p:spPr bwMode="auto">
          <a:xfrm>
            <a:off x="1778000" y="5535613"/>
            <a:ext cx="6567488" cy="728662"/>
          </a:xfrm>
          <a:custGeom>
            <a:avLst/>
            <a:gdLst>
              <a:gd name="T0" fmla="*/ 0 w 649"/>
              <a:gd name="T1" fmla="*/ 2147483647 h 79"/>
              <a:gd name="T2" fmla="*/ 2147483647 w 649"/>
              <a:gd name="T3" fmla="*/ 2147483647 h 79"/>
              <a:gd name="T4" fmla="*/ 2147483647 w 649"/>
              <a:gd name="T5" fmla="*/ 0 h 79"/>
              <a:gd name="T6" fmla="*/ 0 60000 65536"/>
              <a:gd name="T7" fmla="*/ 0 60000 65536"/>
              <a:gd name="T8" fmla="*/ 0 60000 65536"/>
              <a:gd name="T9" fmla="*/ 0 w 649"/>
              <a:gd name="T10" fmla="*/ 0 h 79"/>
              <a:gd name="T11" fmla="*/ 649 w 649"/>
              <a:gd name="T12" fmla="*/ 79 h 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49" h="79">
                <a:moveTo>
                  <a:pt x="0" y="79"/>
                </a:moveTo>
                <a:lnTo>
                  <a:pt x="649" y="79"/>
                </a:lnTo>
                <a:lnTo>
                  <a:pt x="649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97" name="Line 157"/>
          <p:cNvSpPr>
            <a:spLocks noChangeShapeType="1"/>
          </p:cNvSpPr>
          <p:nvPr/>
        </p:nvSpPr>
        <p:spPr bwMode="auto">
          <a:xfrm flipV="1">
            <a:off x="1778000" y="5535613"/>
            <a:ext cx="1588" cy="72866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98" name="Freeform 158"/>
          <p:cNvSpPr>
            <a:spLocks/>
          </p:cNvSpPr>
          <p:nvPr/>
        </p:nvSpPr>
        <p:spPr bwMode="auto">
          <a:xfrm>
            <a:off x="1789113" y="5535613"/>
            <a:ext cx="930275" cy="719137"/>
          </a:xfrm>
          <a:custGeom>
            <a:avLst/>
            <a:gdLst>
              <a:gd name="T0" fmla="*/ 2147483647 w 586"/>
              <a:gd name="T1" fmla="*/ 2147483647 h 453"/>
              <a:gd name="T2" fmla="*/ 2147483647 w 586"/>
              <a:gd name="T3" fmla="*/ 2147483647 h 453"/>
              <a:gd name="T4" fmla="*/ 2147483647 w 586"/>
              <a:gd name="T5" fmla="*/ 2147483647 h 453"/>
              <a:gd name="T6" fmla="*/ 2147483647 w 586"/>
              <a:gd name="T7" fmla="*/ 2147483647 h 453"/>
              <a:gd name="T8" fmla="*/ 2147483647 w 586"/>
              <a:gd name="T9" fmla="*/ 2147483647 h 453"/>
              <a:gd name="T10" fmla="*/ 2147483647 w 586"/>
              <a:gd name="T11" fmla="*/ 2147483647 h 453"/>
              <a:gd name="T12" fmla="*/ 2147483647 w 586"/>
              <a:gd name="T13" fmla="*/ 0 h 453"/>
              <a:gd name="T14" fmla="*/ 2147483647 w 586"/>
              <a:gd name="T15" fmla="*/ 0 h 453"/>
              <a:gd name="T16" fmla="*/ 2147483647 w 586"/>
              <a:gd name="T17" fmla="*/ 2147483647 h 453"/>
              <a:gd name="T18" fmla="*/ 2147483647 w 586"/>
              <a:gd name="T19" fmla="*/ 2147483647 h 453"/>
              <a:gd name="T20" fmla="*/ 2147483647 w 586"/>
              <a:gd name="T21" fmla="*/ 2147483647 h 453"/>
              <a:gd name="T22" fmla="*/ 2147483647 w 586"/>
              <a:gd name="T23" fmla="*/ 2147483647 h 453"/>
              <a:gd name="T24" fmla="*/ 2147483647 w 586"/>
              <a:gd name="T25" fmla="*/ 2147483647 h 453"/>
              <a:gd name="T26" fmla="*/ 2147483647 w 586"/>
              <a:gd name="T27" fmla="*/ 2147483647 h 453"/>
              <a:gd name="T28" fmla="*/ 2147483647 w 586"/>
              <a:gd name="T29" fmla="*/ 2147483647 h 453"/>
              <a:gd name="T30" fmla="*/ 2147483647 w 586"/>
              <a:gd name="T31" fmla="*/ 2147483647 h 453"/>
              <a:gd name="T32" fmla="*/ 2147483647 w 586"/>
              <a:gd name="T33" fmla="*/ 2147483647 h 453"/>
              <a:gd name="T34" fmla="*/ 2147483647 w 586"/>
              <a:gd name="T35" fmla="*/ 2147483647 h 453"/>
              <a:gd name="T36" fmla="*/ 2147483647 w 586"/>
              <a:gd name="T37" fmla="*/ 2147483647 h 453"/>
              <a:gd name="T38" fmla="*/ 2147483647 w 586"/>
              <a:gd name="T39" fmla="*/ 2147483647 h 453"/>
              <a:gd name="T40" fmla="*/ 2147483647 w 586"/>
              <a:gd name="T41" fmla="*/ 2147483647 h 453"/>
              <a:gd name="T42" fmla="*/ 2147483647 w 586"/>
              <a:gd name="T43" fmla="*/ 2147483647 h 453"/>
              <a:gd name="T44" fmla="*/ 2147483647 w 586"/>
              <a:gd name="T45" fmla="*/ 2147483647 h 453"/>
              <a:gd name="T46" fmla="*/ 2147483647 w 586"/>
              <a:gd name="T47" fmla="*/ 2147483647 h 453"/>
              <a:gd name="T48" fmla="*/ 2147483647 w 586"/>
              <a:gd name="T49" fmla="*/ 2147483647 h 453"/>
              <a:gd name="T50" fmla="*/ 2147483647 w 586"/>
              <a:gd name="T51" fmla="*/ 2147483647 h 453"/>
              <a:gd name="T52" fmla="*/ 2147483647 w 586"/>
              <a:gd name="T53" fmla="*/ 2147483647 h 453"/>
              <a:gd name="T54" fmla="*/ 2147483647 w 586"/>
              <a:gd name="T55" fmla="*/ 2147483647 h 453"/>
              <a:gd name="T56" fmla="*/ 2147483647 w 586"/>
              <a:gd name="T57" fmla="*/ 2147483647 h 453"/>
              <a:gd name="T58" fmla="*/ 2147483647 w 586"/>
              <a:gd name="T59" fmla="*/ 2147483647 h 453"/>
              <a:gd name="T60" fmla="*/ 2147483647 w 586"/>
              <a:gd name="T61" fmla="*/ 2147483647 h 453"/>
              <a:gd name="T62" fmla="*/ 2147483647 w 586"/>
              <a:gd name="T63" fmla="*/ 2147483647 h 453"/>
              <a:gd name="T64" fmla="*/ 2147483647 w 586"/>
              <a:gd name="T65" fmla="*/ 2147483647 h 453"/>
              <a:gd name="T66" fmla="*/ 2147483647 w 586"/>
              <a:gd name="T67" fmla="*/ 2147483647 h 453"/>
              <a:gd name="T68" fmla="*/ 2147483647 w 586"/>
              <a:gd name="T69" fmla="*/ 2147483647 h 453"/>
              <a:gd name="T70" fmla="*/ 2147483647 w 586"/>
              <a:gd name="T71" fmla="*/ 2147483647 h 453"/>
              <a:gd name="T72" fmla="*/ 2147483647 w 586"/>
              <a:gd name="T73" fmla="*/ 0 h 453"/>
              <a:gd name="T74" fmla="*/ 2147483647 w 586"/>
              <a:gd name="T75" fmla="*/ 0 h 453"/>
              <a:gd name="T76" fmla="*/ 2147483647 w 586"/>
              <a:gd name="T77" fmla="*/ 2147483647 h 453"/>
              <a:gd name="T78" fmla="*/ 2147483647 w 586"/>
              <a:gd name="T79" fmla="*/ 2147483647 h 453"/>
              <a:gd name="T80" fmla="*/ 2147483647 w 586"/>
              <a:gd name="T81" fmla="*/ 2147483647 h 453"/>
              <a:gd name="T82" fmla="*/ 2147483647 w 586"/>
              <a:gd name="T83" fmla="*/ 2147483647 h 4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86"/>
              <a:gd name="T127" fmla="*/ 0 h 453"/>
              <a:gd name="T128" fmla="*/ 586 w 586"/>
              <a:gd name="T129" fmla="*/ 453 h 45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86" h="453">
                <a:moveTo>
                  <a:pt x="0" y="227"/>
                </a:moveTo>
                <a:lnTo>
                  <a:pt x="6" y="215"/>
                </a:lnTo>
                <a:lnTo>
                  <a:pt x="6" y="198"/>
                </a:lnTo>
                <a:lnTo>
                  <a:pt x="12" y="186"/>
                </a:lnTo>
                <a:lnTo>
                  <a:pt x="19" y="169"/>
                </a:lnTo>
                <a:lnTo>
                  <a:pt x="19" y="157"/>
                </a:lnTo>
                <a:lnTo>
                  <a:pt x="25" y="140"/>
                </a:lnTo>
                <a:lnTo>
                  <a:pt x="32" y="128"/>
                </a:lnTo>
                <a:lnTo>
                  <a:pt x="32" y="116"/>
                </a:lnTo>
                <a:lnTo>
                  <a:pt x="38" y="105"/>
                </a:lnTo>
                <a:lnTo>
                  <a:pt x="44" y="93"/>
                </a:lnTo>
                <a:lnTo>
                  <a:pt x="44" y="82"/>
                </a:lnTo>
                <a:lnTo>
                  <a:pt x="51" y="70"/>
                </a:lnTo>
                <a:lnTo>
                  <a:pt x="57" y="58"/>
                </a:lnTo>
                <a:lnTo>
                  <a:pt x="57" y="52"/>
                </a:lnTo>
                <a:lnTo>
                  <a:pt x="63" y="41"/>
                </a:lnTo>
                <a:lnTo>
                  <a:pt x="70" y="35"/>
                </a:lnTo>
                <a:lnTo>
                  <a:pt x="70" y="23"/>
                </a:lnTo>
                <a:lnTo>
                  <a:pt x="76" y="18"/>
                </a:lnTo>
                <a:lnTo>
                  <a:pt x="76" y="12"/>
                </a:lnTo>
                <a:lnTo>
                  <a:pt x="95" y="0"/>
                </a:lnTo>
                <a:lnTo>
                  <a:pt x="89" y="0"/>
                </a:lnTo>
                <a:lnTo>
                  <a:pt x="95" y="0"/>
                </a:lnTo>
                <a:lnTo>
                  <a:pt x="102" y="0"/>
                </a:lnTo>
                <a:lnTo>
                  <a:pt x="108" y="0"/>
                </a:lnTo>
                <a:lnTo>
                  <a:pt x="114" y="0"/>
                </a:lnTo>
                <a:lnTo>
                  <a:pt x="121" y="6"/>
                </a:lnTo>
                <a:lnTo>
                  <a:pt x="127" y="12"/>
                </a:lnTo>
                <a:lnTo>
                  <a:pt x="134" y="18"/>
                </a:lnTo>
                <a:lnTo>
                  <a:pt x="140" y="23"/>
                </a:lnTo>
                <a:lnTo>
                  <a:pt x="140" y="35"/>
                </a:lnTo>
                <a:lnTo>
                  <a:pt x="146" y="41"/>
                </a:lnTo>
                <a:lnTo>
                  <a:pt x="146" y="52"/>
                </a:lnTo>
                <a:lnTo>
                  <a:pt x="153" y="58"/>
                </a:lnTo>
                <a:lnTo>
                  <a:pt x="159" y="70"/>
                </a:lnTo>
                <a:lnTo>
                  <a:pt x="159" y="82"/>
                </a:lnTo>
                <a:lnTo>
                  <a:pt x="165" y="93"/>
                </a:lnTo>
                <a:lnTo>
                  <a:pt x="172" y="105"/>
                </a:lnTo>
                <a:lnTo>
                  <a:pt x="172" y="116"/>
                </a:lnTo>
                <a:lnTo>
                  <a:pt x="178" y="128"/>
                </a:lnTo>
                <a:lnTo>
                  <a:pt x="185" y="145"/>
                </a:lnTo>
                <a:lnTo>
                  <a:pt x="185" y="157"/>
                </a:lnTo>
                <a:lnTo>
                  <a:pt x="191" y="169"/>
                </a:lnTo>
                <a:lnTo>
                  <a:pt x="197" y="186"/>
                </a:lnTo>
                <a:lnTo>
                  <a:pt x="197" y="198"/>
                </a:lnTo>
                <a:lnTo>
                  <a:pt x="204" y="215"/>
                </a:lnTo>
                <a:lnTo>
                  <a:pt x="210" y="227"/>
                </a:lnTo>
                <a:lnTo>
                  <a:pt x="210" y="244"/>
                </a:lnTo>
                <a:lnTo>
                  <a:pt x="216" y="256"/>
                </a:lnTo>
                <a:lnTo>
                  <a:pt x="216" y="273"/>
                </a:lnTo>
                <a:lnTo>
                  <a:pt x="223" y="285"/>
                </a:lnTo>
                <a:lnTo>
                  <a:pt x="229" y="296"/>
                </a:lnTo>
                <a:lnTo>
                  <a:pt x="229" y="314"/>
                </a:lnTo>
                <a:lnTo>
                  <a:pt x="235" y="325"/>
                </a:lnTo>
                <a:lnTo>
                  <a:pt x="242" y="337"/>
                </a:lnTo>
                <a:lnTo>
                  <a:pt x="242" y="348"/>
                </a:lnTo>
                <a:lnTo>
                  <a:pt x="248" y="360"/>
                </a:lnTo>
                <a:lnTo>
                  <a:pt x="255" y="372"/>
                </a:lnTo>
                <a:lnTo>
                  <a:pt x="255" y="383"/>
                </a:lnTo>
                <a:lnTo>
                  <a:pt x="261" y="395"/>
                </a:lnTo>
                <a:lnTo>
                  <a:pt x="267" y="406"/>
                </a:lnTo>
                <a:lnTo>
                  <a:pt x="267" y="412"/>
                </a:lnTo>
                <a:lnTo>
                  <a:pt x="274" y="418"/>
                </a:lnTo>
                <a:lnTo>
                  <a:pt x="280" y="430"/>
                </a:lnTo>
                <a:lnTo>
                  <a:pt x="280" y="435"/>
                </a:lnTo>
                <a:lnTo>
                  <a:pt x="286" y="441"/>
                </a:lnTo>
                <a:lnTo>
                  <a:pt x="293" y="447"/>
                </a:lnTo>
                <a:lnTo>
                  <a:pt x="306" y="453"/>
                </a:lnTo>
                <a:lnTo>
                  <a:pt x="312" y="453"/>
                </a:lnTo>
                <a:lnTo>
                  <a:pt x="318" y="453"/>
                </a:lnTo>
                <a:lnTo>
                  <a:pt x="325" y="447"/>
                </a:lnTo>
                <a:lnTo>
                  <a:pt x="331" y="447"/>
                </a:lnTo>
                <a:lnTo>
                  <a:pt x="337" y="435"/>
                </a:lnTo>
                <a:lnTo>
                  <a:pt x="344" y="430"/>
                </a:lnTo>
                <a:lnTo>
                  <a:pt x="350" y="418"/>
                </a:lnTo>
                <a:lnTo>
                  <a:pt x="350" y="412"/>
                </a:lnTo>
                <a:lnTo>
                  <a:pt x="357" y="401"/>
                </a:lnTo>
                <a:lnTo>
                  <a:pt x="363" y="395"/>
                </a:lnTo>
                <a:lnTo>
                  <a:pt x="363" y="383"/>
                </a:lnTo>
                <a:lnTo>
                  <a:pt x="369" y="372"/>
                </a:lnTo>
                <a:lnTo>
                  <a:pt x="369" y="360"/>
                </a:lnTo>
                <a:lnTo>
                  <a:pt x="376" y="348"/>
                </a:lnTo>
                <a:lnTo>
                  <a:pt x="382" y="337"/>
                </a:lnTo>
                <a:lnTo>
                  <a:pt x="382" y="325"/>
                </a:lnTo>
                <a:lnTo>
                  <a:pt x="388" y="308"/>
                </a:lnTo>
                <a:lnTo>
                  <a:pt x="395" y="296"/>
                </a:lnTo>
                <a:lnTo>
                  <a:pt x="395" y="285"/>
                </a:lnTo>
                <a:lnTo>
                  <a:pt x="401" y="267"/>
                </a:lnTo>
                <a:lnTo>
                  <a:pt x="408" y="256"/>
                </a:lnTo>
                <a:lnTo>
                  <a:pt x="408" y="238"/>
                </a:lnTo>
                <a:lnTo>
                  <a:pt x="414" y="227"/>
                </a:lnTo>
                <a:lnTo>
                  <a:pt x="420" y="209"/>
                </a:lnTo>
                <a:lnTo>
                  <a:pt x="420" y="198"/>
                </a:lnTo>
                <a:lnTo>
                  <a:pt x="427" y="180"/>
                </a:lnTo>
                <a:lnTo>
                  <a:pt x="433" y="169"/>
                </a:lnTo>
                <a:lnTo>
                  <a:pt x="433" y="157"/>
                </a:lnTo>
                <a:lnTo>
                  <a:pt x="439" y="140"/>
                </a:lnTo>
                <a:lnTo>
                  <a:pt x="439" y="128"/>
                </a:lnTo>
                <a:lnTo>
                  <a:pt x="446" y="116"/>
                </a:lnTo>
                <a:lnTo>
                  <a:pt x="452" y="105"/>
                </a:lnTo>
                <a:lnTo>
                  <a:pt x="452" y="93"/>
                </a:lnTo>
                <a:lnTo>
                  <a:pt x="459" y="82"/>
                </a:lnTo>
                <a:lnTo>
                  <a:pt x="465" y="70"/>
                </a:lnTo>
                <a:lnTo>
                  <a:pt x="465" y="58"/>
                </a:lnTo>
                <a:lnTo>
                  <a:pt x="471" y="47"/>
                </a:lnTo>
                <a:lnTo>
                  <a:pt x="478" y="41"/>
                </a:lnTo>
                <a:lnTo>
                  <a:pt x="478" y="29"/>
                </a:lnTo>
                <a:lnTo>
                  <a:pt x="484" y="23"/>
                </a:lnTo>
                <a:lnTo>
                  <a:pt x="490" y="18"/>
                </a:lnTo>
                <a:lnTo>
                  <a:pt x="490" y="12"/>
                </a:lnTo>
                <a:lnTo>
                  <a:pt x="510" y="0"/>
                </a:lnTo>
                <a:lnTo>
                  <a:pt x="503" y="0"/>
                </a:lnTo>
                <a:lnTo>
                  <a:pt x="510" y="0"/>
                </a:lnTo>
                <a:lnTo>
                  <a:pt x="516" y="0"/>
                </a:lnTo>
                <a:lnTo>
                  <a:pt x="522" y="0"/>
                </a:lnTo>
                <a:lnTo>
                  <a:pt x="529" y="0"/>
                </a:lnTo>
                <a:lnTo>
                  <a:pt x="535" y="12"/>
                </a:lnTo>
                <a:lnTo>
                  <a:pt x="541" y="12"/>
                </a:lnTo>
                <a:lnTo>
                  <a:pt x="548" y="18"/>
                </a:lnTo>
                <a:lnTo>
                  <a:pt x="548" y="29"/>
                </a:lnTo>
                <a:lnTo>
                  <a:pt x="554" y="35"/>
                </a:lnTo>
                <a:lnTo>
                  <a:pt x="561" y="41"/>
                </a:lnTo>
                <a:lnTo>
                  <a:pt x="561" y="52"/>
                </a:lnTo>
                <a:lnTo>
                  <a:pt x="567" y="58"/>
                </a:lnTo>
                <a:lnTo>
                  <a:pt x="573" y="70"/>
                </a:lnTo>
                <a:lnTo>
                  <a:pt x="573" y="82"/>
                </a:lnTo>
                <a:lnTo>
                  <a:pt x="580" y="93"/>
                </a:lnTo>
                <a:lnTo>
                  <a:pt x="586" y="105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99" name="Freeform 159"/>
          <p:cNvSpPr>
            <a:spLocks/>
          </p:cNvSpPr>
          <p:nvPr/>
        </p:nvSpPr>
        <p:spPr bwMode="auto">
          <a:xfrm>
            <a:off x="2719388" y="5535613"/>
            <a:ext cx="930275" cy="719137"/>
          </a:xfrm>
          <a:custGeom>
            <a:avLst/>
            <a:gdLst>
              <a:gd name="T0" fmla="*/ 2147483647 w 586"/>
              <a:gd name="T1" fmla="*/ 2147483647 h 453"/>
              <a:gd name="T2" fmla="*/ 2147483647 w 586"/>
              <a:gd name="T3" fmla="*/ 2147483647 h 453"/>
              <a:gd name="T4" fmla="*/ 2147483647 w 586"/>
              <a:gd name="T5" fmla="*/ 2147483647 h 453"/>
              <a:gd name="T6" fmla="*/ 2147483647 w 586"/>
              <a:gd name="T7" fmla="*/ 2147483647 h 453"/>
              <a:gd name="T8" fmla="*/ 2147483647 w 586"/>
              <a:gd name="T9" fmla="*/ 2147483647 h 453"/>
              <a:gd name="T10" fmla="*/ 2147483647 w 586"/>
              <a:gd name="T11" fmla="*/ 2147483647 h 453"/>
              <a:gd name="T12" fmla="*/ 2147483647 w 586"/>
              <a:gd name="T13" fmla="*/ 2147483647 h 453"/>
              <a:gd name="T14" fmla="*/ 2147483647 w 586"/>
              <a:gd name="T15" fmla="*/ 2147483647 h 453"/>
              <a:gd name="T16" fmla="*/ 2147483647 w 586"/>
              <a:gd name="T17" fmla="*/ 2147483647 h 453"/>
              <a:gd name="T18" fmla="*/ 2147483647 w 586"/>
              <a:gd name="T19" fmla="*/ 2147483647 h 453"/>
              <a:gd name="T20" fmla="*/ 2147483647 w 586"/>
              <a:gd name="T21" fmla="*/ 2147483647 h 453"/>
              <a:gd name="T22" fmla="*/ 2147483647 w 586"/>
              <a:gd name="T23" fmla="*/ 2147483647 h 453"/>
              <a:gd name="T24" fmla="*/ 2147483647 w 586"/>
              <a:gd name="T25" fmla="*/ 2147483647 h 453"/>
              <a:gd name="T26" fmla="*/ 2147483647 w 586"/>
              <a:gd name="T27" fmla="*/ 2147483647 h 453"/>
              <a:gd name="T28" fmla="*/ 2147483647 w 586"/>
              <a:gd name="T29" fmla="*/ 2147483647 h 453"/>
              <a:gd name="T30" fmla="*/ 2147483647 w 586"/>
              <a:gd name="T31" fmla="*/ 2147483647 h 453"/>
              <a:gd name="T32" fmla="*/ 2147483647 w 586"/>
              <a:gd name="T33" fmla="*/ 2147483647 h 453"/>
              <a:gd name="T34" fmla="*/ 2147483647 w 586"/>
              <a:gd name="T35" fmla="*/ 2147483647 h 453"/>
              <a:gd name="T36" fmla="*/ 2147483647 w 586"/>
              <a:gd name="T37" fmla="*/ 2147483647 h 453"/>
              <a:gd name="T38" fmla="*/ 2147483647 w 586"/>
              <a:gd name="T39" fmla="*/ 2147483647 h 453"/>
              <a:gd name="T40" fmla="*/ 2147483647 w 586"/>
              <a:gd name="T41" fmla="*/ 2147483647 h 453"/>
              <a:gd name="T42" fmla="*/ 2147483647 w 586"/>
              <a:gd name="T43" fmla="*/ 2147483647 h 453"/>
              <a:gd name="T44" fmla="*/ 2147483647 w 586"/>
              <a:gd name="T45" fmla="*/ 2147483647 h 453"/>
              <a:gd name="T46" fmla="*/ 2147483647 w 586"/>
              <a:gd name="T47" fmla="*/ 2147483647 h 453"/>
              <a:gd name="T48" fmla="*/ 2147483647 w 586"/>
              <a:gd name="T49" fmla="*/ 0 h 453"/>
              <a:gd name="T50" fmla="*/ 2147483647 w 586"/>
              <a:gd name="T51" fmla="*/ 0 h 453"/>
              <a:gd name="T52" fmla="*/ 2147483647 w 586"/>
              <a:gd name="T53" fmla="*/ 2147483647 h 453"/>
              <a:gd name="T54" fmla="*/ 2147483647 w 586"/>
              <a:gd name="T55" fmla="*/ 2147483647 h 453"/>
              <a:gd name="T56" fmla="*/ 2147483647 w 586"/>
              <a:gd name="T57" fmla="*/ 2147483647 h 453"/>
              <a:gd name="T58" fmla="*/ 2147483647 w 586"/>
              <a:gd name="T59" fmla="*/ 2147483647 h 453"/>
              <a:gd name="T60" fmla="*/ 2147483647 w 586"/>
              <a:gd name="T61" fmla="*/ 2147483647 h 453"/>
              <a:gd name="T62" fmla="*/ 2147483647 w 586"/>
              <a:gd name="T63" fmla="*/ 2147483647 h 453"/>
              <a:gd name="T64" fmla="*/ 2147483647 w 586"/>
              <a:gd name="T65" fmla="*/ 2147483647 h 453"/>
              <a:gd name="T66" fmla="*/ 2147483647 w 586"/>
              <a:gd name="T67" fmla="*/ 2147483647 h 453"/>
              <a:gd name="T68" fmla="*/ 2147483647 w 586"/>
              <a:gd name="T69" fmla="*/ 2147483647 h 453"/>
              <a:gd name="T70" fmla="*/ 2147483647 w 586"/>
              <a:gd name="T71" fmla="*/ 2147483647 h 453"/>
              <a:gd name="T72" fmla="*/ 2147483647 w 586"/>
              <a:gd name="T73" fmla="*/ 2147483647 h 453"/>
              <a:gd name="T74" fmla="*/ 2147483647 w 586"/>
              <a:gd name="T75" fmla="*/ 2147483647 h 453"/>
              <a:gd name="T76" fmla="*/ 2147483647 w 586"/>
              <a:gd name="T77" fmla="*/ 2147483647 h 453"/>
              <a:gd name="T78" fmla="*/ 2147483647 w 586"/>
              <a:gd name="T79" fmla="*/ 2147483647 h 453"/>
              <a:gd name="T80" fmla="*/ 2147483647 w 586"/>
              <a:gd name="T81" fmla="*/ 2147483647 h 453"/>
              <a:gd name="T82" fmla="*/ 2147483647 w 586"/>
              <a:gd name="T83" fmla="*/ 2147483647 h 4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86"/>
              <a:gd name="T127" fmla="*/ 0 h 453"/>
              <a:gd name="T128" fmla="*/ 586 w 586"/>
              <a:gd name="T129" fmla="*/ 453 h 45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86" h="453">
                <a:moveTo>
                  <a:pt x="0" y="105"/>
                </a:moveTo>
                <a:lnTo>
                  <a:pt x="0" y="116"/>
                </a:lnTo>
                <a:lnTo>
                  <a:pt x="6" y="134"/>
                </a:lnTo>
                <a:lnTo>
                  <a:pt x="6" y="145"/>
                </a:lnTo>
                <a:lnTo>
                  <a:pt x="13" y="157"/>
                </a:lnTo>
                <a:lnTo>
                  <a:pt x="19" y="174"/>
                </a:lnTo>
                <a:lnTo>
                  <a:pt x="19" y="186"/>
                </a:lnTo>
                <a:lnTo>
                  <a:pt x="26" y="198"/>
                </a:lnTo>
                <a:lnTo>
                  <a:pt x="32" y="215"/>
                </a:lnTo>
                <a:lnTo>
                  <a:pt x="32" y="227"/>
                </a:lnTo>
                <a:lnTo>
                  <a:pt x="38" y="244"/>
                </a:lnTo>
                <a:lnTo>
                  <a:pt x="45" y="256"/>
                </a:lnTo>
                <a:lnTo>
                  <a:pt x="45" y="273"/>
                </a:lnTo>
                <a:lnTo>
                  <a:pt x="51" y="285"/>
                </a:lnTo>
                <a:lnTo>
                  <a:pt x="57" y="302"/>
                </a:lnTo>
                <a:lnTo>
                  <a:pt x="57" y="314"/>
                </a:lnTo>
                <a:lnTo>
                  <a:pt x="64" y="325"/>
                </a:lnTo>
                <a:lnTo>
                  <a:pt x="70" y="337"/>
                </a:lnTo>
                <a:lnTo>
                  <a:pt x="70" y="348"/>
                </a:lnTo>
                <a:lnTo>
                  <a:pt x="76" y="372"/>
                </a:lnTo>
                <a:lnTo>
                  <a:pt x="83" y="383"/>
                </a:lnTo>
                <a:lnTo>
                  <a:pt x="89" y="395"/>
                </a:lnTo>
                <a:lnTo>
                  <a:pt x="89" y="406"/>
                </a:lnTo>
                <a:lnTo>
                  <a:pt x="96" y="412"/>
                </a:lnTo>
                <a:lnTo>
                  <a:pt x="102" y="424"/>
                </a:lnTo>
                <a:lnTo>
                  <a:pt x="102" y="430"/>
                </a:lnTo>
                <a:lnTo>
                  <a:pt x="108" y="435"/>
                </a:lnTo>
                <a:lnTo>
                  <a:pt x="121" y="447"/>
                </a:lnTo>
                <a:lnTo>
                  <a:pt x="115" y="447"/>
                </a:lnTo>
                <a:lnTo>
                  <a:pt x="121" y="447"/>
                </a:lnTo>
                <a:lnTo>
                  <a:pt x="127" y="453"/>
                </a:lnTo>
                <a:lnTo>
                  <a:pt x="134" y="453"/>
                </a:lnTo>
                <a:lnTo>
                  <a:pt x="140" y="453"/>
                </a:lnTo>
                <a:lnTo>
                  <a:pt x="147" y="453"/>
                </a:lnTo>
                <a:lnTo>
                  <a:pt x="153" y="447"/>
                </a:lnTo>
                <a:lnTo>
                  <a:pt x="159" y="441"/>
                </a:lnTo>
                <a:lnTo>
                  <a:pt x="166" y="435"/>
                </a:lnTo>
                <a:lnTo>
                  <a:pt x="172" y="418"/>
                </a:lnTo>
                <a:lnTo>
                  <a:pt x="178" y="412"/>
                </a:lnTo>
                <a:lnTo>
                  <a:pt x="185" y="401"/>
                </a:lnTo>
                <a:lnTo>
                  <a:pt x="185" y="389"/>
                </a:lnTo>
                <a:lnTo>
                  <a:pt x="191" y="383"/>
                </a:lnTo>
                <a:lnTo>
                  <a:pt x="198" y="372"/>
                </a:lnTo>
                <a:lnTo>
                  <a:pt x="198" y="360"/>
                </a:lnTo>
                <a:lnTo>
                  <a:pt x="204" y="348"/>
                </a:lnTo>
                <a:lnTo>
                  <a:pt x="210" y="337"/>
                </a:lnTo>
                <a:lnTo>
                  <a:pt x="210" y="319"/>
                </a:lnTo>
                <a:lnTo>
                  <a:pt x="217" y="308"/>
                </a:lnTo>
                <a:lnTo>
                  <a:pt x="223" y="296"/>
                </a:lnTo>
                <a:lnTo>
                  <a:pt x="223" y="279"/>
                </a:lnTo>
                <a:lnTo>
                  <a:pt x="229" y="267"/>
                </a:lnTo>
                <a:lnTo>
                  <a:pt x="229" y="250"/>
                </a:lnTo>
                <a:lnTo>
                  <a:pt x="236" y="238"/>
                </a:lnTo>
                <a:lnTo>
                  <a:pt x="242" y="227"/>
                </a:lnTo>
                <a:lnTo>
                  <a:pt x="242" y="209"/>
                </a:lnTo>
                <a:lnTo>
                  <a:pt x="249" y="198"/>
                </a:lnTo>
                <a:lnTo>
                  <a:pt x="255" y="180"/>
                </a:lnTo>
                <a:lnTo>
                  <a:pt x="255" y="169"/>
                </a:lnTo>
                <a:lnTo>
                  <a:pt x="261" y="151"/>
                </a:lnTo>
                <a:lnTo>
                  <a:pt x="268" y="140"/>
                </a:lnTo>
                <a:lnTo>
                  <a:pt x="268" y="128"/>
                </a:lnTo>
                <a:lnTo>
                  <a:pt x="274" y="116"/>
                </a:lnTo>
                <a:lnTo>
                  <a:pt x="280" y="99"/>
                </a:lnTo>
                <a:lnTo>
                  <a:pt x="280" y="87"/>
                </a:lnTo>
                <a:lnTo>
                  <a:pt x="287" y="76"/>
                </a:lnTo>
                <a:lnTo>
                  <a:pt x="293" y="70"/>
                </a:lnTo>
                <a:lnTo>
                  <a:pt x="293" y="58"/>
                </a:lnTo>
                <a:lnTo>
                  <a:pt x="300" y="47"/>
                </a:lnTo>
                <a:lnTo>
                  <a:pt x="300" y="41"/>
                </a:lnTo>
                <a:lnTo>
                  <a:pt x="306" y="29"/>
                </a:lnTo>
                <a:lnTo>
                  <a:pt x="312" y="23"/>
                </a:lnTo>
                <a:lnTo>
                  <a:pt x="312" y="18"/>
                </a:lnTo>
                <a:lnTo>
                  <a:pt x="319" y="12"/>
                </a:lnTo>
                <a:lnTo>
                  <a:pt x="325" y="6"/>
                </a:lnTo>
                <a:lnTo>
                  <a:pt x="338" y="0"/>
                </a:lnTo>
                <a:lnTo>
                  <a:pt x="344" y="0"/>
                </a:lnTo>
                <a:lnTo>
                  <a:pt x="351" y="0"/>
                </a:lnTo>
                <a:lnTo>
                  <a:pt x="357" y="0"/>
                </a:lnTo>
                <a:lnTo>
                  <a:pt x="363" y="12"/>
                </a:lnTo>
                <a:lnTo>
                  <a:pt x="370" y="12"/>
                </a:lnTo>
                <a:lnTo>
                  <a:pt x="370" y="23"/>
                </a:lnTo>
                <a:lnTo>
                  <a:pt x="376" y="29"/>
                </a:lnTo>
                <a:lnTo>
                  <a:pt x="382" y="41"/>
                </a:lnTo>
                <a:lnTo>
                  <a:pt x="389" y="52"/>
                </a:lnTo>
                <a:lnTo>
                  <a:pt x="395" y="64"/>
                </a:lnTo>
                <a:lnTo>
                  <a:pt x="395" y="70"/>
                </a:lnTo>
                <a:lnTo>
                  <a:pt x="402" y="82"/>
                </a:lnTo>
                <a:lnTo>
                  <a:pt x="408" y="93"/>
                </a:lnTo>
                <a:lnTo>
                  <a:pt x="408" y="105"/>
                </a:lnTo>
                <a:lnTo>
                  <a:pt x="414" y="116"/>
                </a:lnTo>
                <a:lnTo>
                  <a:pt x="421" y="134"/>
                </a:lnTo>
                <a:lnTo>
                  <a:pt x="421" y="145"/>
                </a:lnTo>
                <a:lnTo>
                  <a:pt x="427" y="157"/>
                </a:lnTo>
                <a:lnTo>
                  <a:pt x="433" y="174"/>
                </a:lnTo>
                <a:lnTo>
                  <a:pt x="433" y="186"/>
                </a:lnTo>
                <a:lnTo>
                  <a:pt x="440" y="203"/>
                </a:lnTo>
                <a:lnTo>
                  <a:pt x="446" y="215"/>
                </a:lnTo>
                <a:lnTo>
                  <a:pt x="446" y="232"/>
                </a:lnTo>
                <a:lnTo>
                  <a:pt x="453" y="244"/>
                </a:lnTo>
                <a:lnTo>
                  <a:pt x="453" y="261"/>
                </a:lnTo>
                <a:lnTo>
                  <a:pt x="459" y="273"/>
                </a:lnTo>
                <a:lnTo>
                  <a:pt x="465" y="285"/>
                </a:lnTo>
                <a:lnTo>
                  <a:pt x="465" y="302"/>
                </a:lnTo>
                <a:lnTo>
                  <a:pt x="472" y="314"/>
                </a:lnTo>
                <a:lnTo>
                  <a:pt x="478" y="325"/>
                </a:lnTo>
                <a:lnTo>
                  <a:pt x="478" y="343"/>
                </a:lnTo>
                <a:lnTo>
                  <a:pt x="484" y="354"/>
                </a:lnTo>
                <a:lnTo>
                  <a:pt x="491" y="366"/>
                </a:lnTo>
                <a:lnTo>
                  <a:pt x="491" y="377"/>
                </a:lnTo>
                <a:lnTo>
                  <a:pt x="497" y="389"/>
                </a:lnTo>
                <a:lnTo>
                  <a:pt x="503" y="395"/>
                </a:lnTo>
                <a:lnTo>
                  <a:pt x="503" y="406"/>
                </a:lnTo>
                <a:lnTo>
                  <a:pt x="510" y="412"/>
                </a:lnTo>
                <a:lnTo>
                  <a:pt x="516" y="424"/>
                </a:lnTo>
                <a:lnTo>
                  <a:pt x="516" y="430"/>
                </a:lnTo>
                <a:lnTo>
                  <a:pt x="523" y="435"/>
                </a:lnTo>
                <a:lnTo>
                  <a:pt x="523" y="441"/>
                </a:lnTo>
                <a:lnTo>
                  <a:pt x="542" y="453"/>
                </a:lnTo>
                <a:lnTo>
                  <a:pt x="535" y="453"/>
                </a:lnTo>
                <a:lnTo>
                  <a:pt x="542" y="453"/>
                </a:lnTo>
                <a:lnTo>
                  <a:pt x="548" y="453"/>
                </a:lnTo>
                <a:lnTo>
                  <a:pt x="554" y="453"/>
                </a:lnTo>
                <a:lnTo>
                  <a:pt x="561" y="453"/>
                </a:lnTo>
                <a:lnTo>
                  <a:pt x="567" y="447"/>
                </a:lnTo>
                <a:lnTo>
                  <a:pt x="574" y="435"/>
                </a:lnTo>
                <a:lnTo>
                  <a:pt x="580" y="430"/>
                </a:lnTo>
                <a:lnTo>
                  <a:pt x="586" y="424"/>
                </a:lnTo>
                <a:lnTo>
                  <a:pt x="586" y="418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00" name="Freeform 160"/>
          <p:cNvSpPr>
            <a:spLocks/>
          </p:cNvSpPr>
          <p:nvPr/>
        </p:nvSpPr>
        <p:spPr bwMode="auto">
          <a:xfrm>
            <a:off x="3649663" y="5535613"/>
            <a:ext cx="890587" cy="719137"/>
          </a:xfrm>
          <a:custGeom>
            <a:avLst/>
            <a:gdLst>
              <a:gd name="T0" fmla="*/ 2147483647 w 561"/>
              <a:gd name="T1" fmla="*/ 2147483647 h 453"/>
              <a:gd name="T2" fmla="*/ 2147483647 w 561"/>
              <a:gd name="T3" fmla="*/ 2147483647 h 453"/>
              <a:gd name="T4" fmla="*/ 2147483647 w 561"/>
              <a:gd name="T5" fmla="*/ 2147483647 h 453"/>
              <a:gd name="T6" fmla="*/ 2147483647 w 561"/>
              <a:gd name="T7" fmla="*/ 2147483647 h 453"/>
              <a:gd name="T8" fmla="*/ 2147483647 w 561"/>
              <a:gd name="T9" fmla="*/ 2147483647 h 453"/>
              <a:gd name="T10" fmla="*/ 2147483647 w 561"/>
              <a:gd name="T11" fmla="*/ 2147483647 h 453"/>
              <a:gd name="T12" fmla="*/ 2147483647 w 561"/>
              <a:gd name="T13" fmla="*/ 2147483647 h 453"/>
              <a:gd name="T14" fmla="*/ 2147483647 w 561"/>
              <a:gd name="T15" fmla="*/ 2147483647 h 453"/>
              <a:gd name="T16" fmla="*/ 2147483647 w 561"/>
              <a:gd name="T17" fmla="*/ 2147483647 h 453"/>
              <a:gd name="T18" fmla="*/ 2147483647 w 561"/>
              <a:gd name="T19" fmla="*/ 2147483647 h 453"/>
              <a:gd name="T20" fmla="*/ 2147483647 w 561"/>
              <a:gd name="T21" fmla="*/ 2147483647 h 453"/>
              <a:gd name="T22" fmla="*/ 2147483647 w 561"/>
              <a:gd name="T23" fmla="*/ 2147483647 h 453"/>
              <a:gd name="T24" fmla="*/ 2147483647 w 561"/>
              <a:gd name="T25" fmla="*/ 0 h 453"/>
              <a:gd name="T26" fmla="*/ 2147483647 w 561"/>
              <a:gd name="T27" fmla="*/ 2147483647 h 453"/>
              <a:gd name="T28" fmla="*/ 2147483647 w 561"/>
              <a:gd name="T29" fmla="*/ 2147483647 h 453"/>
              <a:gd name="T30" fmla="*/ 2147483647 w 561"/>
              <a:gd name="T31" fmla="*/ 2147483647 h 453"/>
              <a:gd name="T32" fmla="*/ 2147483647 w 561"/>
              <a:gd name="T33" fmla="*/ 2147483647 h 453"/>
              <a:gd name="T34" fmla="*/ 2147483647 w 561"/>
              <a:gd name="T35" fmla="*/ 2147483647 h 453"/>
              <a:gd name="T36" fmla="*/ 2147483647 w 561"/>
              <a:gd name="T37" fmla="*/ 2147483647 h 453"/>
              <a:gd name="T38" fmla="*/ 2147483647 w 561"/>
              <a:gd name="T39" fmla="*/ 2147483647 h 453"/>
              <a:gd name="T40" fmla="*/ 2147483647 w 561"/>
              <a:gd name="T41" fmla="*/ 2147483647 h 453"/>
              <a:gd name="T42" fmla="*/ 2147483647 w 561"/>
              <a:gd name="T43" fmla="*/ 2147483647 h 453"/>
              <a:gd name="T44" fmla="*/ 2147483647 w 561"/>
              <a:gd name="T45" fmla="*/ 2147483647 h 453"/>
              <a:gd name="T46" fmla="*/ 2147483647 w 561"/>
              <a:gd name="T47" fmla="*/ 2147483647 h 453"/>
              <a:gd name="T48" fmla="*/ 2147483647 w 561"/>
              <a:gd name="T49" fmla="*/ 2147483647 h 453"/>
              <a:gd name="T50" fmla="*/ 2147483647 w 561"/>
              <a:gd name="T51" fmla="*/ 2147483647 h 453"/>
              <a:gd name="T52" fmla="*/ 2147483647 w 561"/>
              <a:gd name="T53" fmla="*/ 2147483647 h 453"/>
              <a:gd name="T54" fmla="*/ 2147483647 w 561"/>
              <a:gd name="T55" fmla="*/ 2147483647 h 453"/>
              <a:gd name="T56" fmla="*/ 2147483647 w 561"/>
              <a:gd name="T57" fmla="*/ 2147483647 h 453"/>
              <a:gd name="T58" fmla="*/ 2147483647 w 561"/>
              <a:gd name="T59" fmla="*/ 2147483647 h 453"/>
              <a:gd name="T60" fmla="*/ 2147483647 w 561"/>
              <a:gd name="T61" fmla="*/ 2147483647 h 453"/>
              <a:gd name="T62" fmla="*/ 2147483647 w 561"/>
              <a:gd name="T63" fmla="*/ 2147483647 h 453"/>
              <a:gd name="T64" fmla="*/ 2147483647 w 561"/>
              <a:gd name="T65" fmla="*/ 2147483647 h 453"/>
              <a:gd name="T66" fmla="*/ 2147483647 w 561"/>
              <a:gd name="T67" fmla="*/ 2147483647 h 453"/>
              <a:gd name="T68" fmla="*/ 2147483647 w 561"/>
              <a:gd name="T69" fmla="*/ 2147483647 h 453"/>
              <a:gd name="T70" fmla="*/ 2147483647 w 561"/>
              <a:gd name="T71" fmla="*/ 2147483647 h 453"/>
              <a:gd name="T72" fmla="*/ 2147483647 w 561"/>
              <a:gd name="T73" fmla="*/ 2147483647 h 453"/>
              <a:gd name="T74" fmla="*/ 2147483647 w 561"/>
              <a:gd name="T75" fmla="*/ 2147483647 h 453"/>
              <a:gd name="T76" fmla="*/ 2147483647 w 561"/>
              <a:gd name="T77" fmla="*/ 2147483647 h 453"/>
              <a:gd name="T78" fmla="*/ 2147483647 w 561"/>
              <a:gd name="T79" fmla="*/ 2147483647 h 453"/>
              <a:gd name="T80" fmla="*/ 2147483647 w 561"/>
              <a:gd name="T81" fmla="*/ 2147483647 h 453"/>
              <a:gd name="T82" fmla="*/ 2147483647 w 561"/>
              <a:gd name="T83" fmla="*/ 2147483647 h 4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61"/>
              <a:gd name="T127" fmla="*/ 0 h 453"/>
              <a:gd name="T128" fmla="*/ 561 w 561"/>
              <a:gd name="T129" fmla="*/ 453 h 45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61" h="453">
                <a:moveTo>
                  <a:pt x="0" y="418"/>
                </a:moveTo>
                <a:lnTo>
                  <a:pt x="7" y="412"/>
                </a:lnTo>
                <a:lnTo>
                  <a:pt x="7" y="401"/>
                </a:lnTo>
                <a:lnTo>
                  <a:pt x="13" y="389"/>
                </a:lnTo>
                <a:lnTo>
                  <a:pt x="19" y="383"/>
                </a:lnTo>
                <a:lnTo>
                  <a:pt x="19" y="372"/>
                </a:lnTo>
                <a:lnTo>
                  <a:pt x="26" y="360"/>
                </a:lnTo>
                <a:lnTo>
                  <a:pt x="32" y="348"/>
                </a:lnTo>
                <a:lnTo>
                  <a:pt x="32" y="331"/>
                </a:lnTo>
                <a:lnTo>
                  <a:pt x="39" y="319"/>
                </a:lnTo>
                <a:lnTo>
                  <a:pt x="45" y="308"/>
                </a:lnTo>
                <a:lnTo>
                  <a:pt x="45" y="296"/>
                </a:lnTo>
                <a:lnTo>
                  <a:pt x="51" y="279"/>
                </a:lnTo>
                <a:lnTo>
                  <a:pt x="58" y="267"/>
                </a:lnTo>
                <a:lnTo>
                  <a:pt x="58" y="250"/>
                </a:lnTo>
                <a:lnTo>
                  <a:pt x="64" y="238"/>
                </a:lnTo>
                <a:lnTo>
                  <a:pt x="70" y="221"/>
                </a:lnTo>
                <a:lnTo>
                  <a:pt x="70" y="209"/>
                </a:lnTo>
                <a:lnTo>
                  <a:pt x="77" y="192"/>
                </a:lnTo>
                <a:lnTo>
                  <a:pt x="77" y="180"/>
                </a:lnTo>
                <a:lnTo>
                  <a:pt x="83" y="163"/>
                </a:lnTo>
                <a:lnTo>
                  <a:pt x="90" y="151"/>
                </a:lnTo>
                <a:lnTo>
                  <a:pt x="90" y="140"/>
                </a:lnTo>
                <a:lnTo>
                  <a:pt x="96" y="122"/>
                </a:lnTo>
                <a:lnTo>
                  <a:pt x="102" y="111"/>
                </a:lnTo>
                <a:lnTo>
                  <a:pt x="102" y="99"/>
                </a:lnTo>
                <a:lnTo>
                  <a:pt x="109" y="87"/>
                </a:lnTo>
                <a:lnTo>
                  <a:pt x="115" y="76"/>
                </a:lnTo>
                <a:lnTo>
                  <a:pt x="115" y="64"/>
                </a:lnTo>
                <a:lnTo>
                  <a:pt x="121" y="58"/>
                </a:lnTo>
                <a:lnTo>
                  <a:pt x="128" y="47"/>
                </a:lnTo>
                <a:lnTo>
                  <a:pt x="128" y="41"/>
                </a:lnTo>
                <a:lnTo>
                  <a:pt x="134" y="29"/>
                </a:lnTo>
                <a:lnTo>
                  <a:pt x="141" y="23"/>
                </a:lnTo>
                <a:lnTo>
                  <a:pt x="141" y="18"/>
                </a:lnTo>
                <a:lnTo>
                  <a:pt x="147" y="12"/>
                </a:lnTo>
                <a:lnTo>
                  <a:pt x="153" y="6"/>
                </a:lnTo>
                <a:lnTo>
                  <a:pt x="166" y="0"/>
                </a:lnTo>
                <a:lnTo>
                  <a:pt x="172" y="0"/>
                </a:lnTo>
                <a:lnTo>
                  <a:pt x="179" y="0"/>
                </a:lnTo>
                <a:lnTo>
                  <a:pt x="185" y="6"/>
                </a:lnTo>
                <a:lnTo>
                  <a:pt x="192" y="12"/>
                </a:lnTo>
                <a:lnTo>
                  <a:pt x="198" y="18"/>
                </a:lnTo>
                <a:lnTo>
                  <a:pt x="198" y="23"/>
                </a:lnTo>
                <a:lnTo>
                  <a:pt x="204" y="29"/>
                </a:lnTo>
                <a:lnTo>
                  <a:pt x="211" y="35"/>
                </a:lnTo>
                <a:lnTo>
                  <a:pt x="211" y="47"/>
                </a:lnTo>
                <a:lnTo>
                  <a:pt x="217" y="52"/>
                </a:lnTo>
                <a:lnTo>
                  <a:pt x="223" y="64"/>
                </a:lnTo>
                <a:lnTo>
                  <a:pt x="223" y="76"/>
                </a:lnTo>
                <a:lnTo>
                  <a:pt x="230" y="82"/>
                </a:lnTo>
                <a:lnTo>
                  <a:pt x="230" y="93"/>
                </a:lnTo>
                <a:lnTo>
                  <a:pt x="236" y="111"/>
                </a:lnTo>
                <a:lnTo>
                  <a:pt x="243" y="122"/>
                </a:lnTo>
                <a:lnTo>
                  <a:pt x="243" y="134"/>
                </a:lnTo>
                <a:lnTo>
                  <a:pt x="249" y="145"/>
                </a:lnTo>
                <a:lnTo>
                  <a:pt x="255" y="163"/>
                </a:lnTo>
                <a:lnTo>
                  <a:pt x="255" y="174"/>
                </a:lnTo>
                <a:lnTo>
                  <a:pt x="262" y="186"/>
                </a:lnTo>
                <a:lnTo>
                  <a:pt x="268" y="203"/>
                </a:lnTo>
                <a:lnTo>
                  <a:pt x="268" y="215"/>
                </a:lnTo>
                <a:lnTo>
                  <a:pt x="274" y="232"/>
                </a:lnTo>
                <a:lnTo>
                  <a:pt x="281" y="244"/>
                </a:lnTo>
                <a:lnTo>
                  <a:pt x="281" y="261"/>
                </a:lnTo>
                <a:lnTo>
                  <a:pt x="287" y="273"/>
                </a:lnTo>
                <a:lnTo>
                  <a:pt x="294" y="290"/>
                </a:lnTo>
                <a:lnTo>
                  <a:pt x="294" y="302"/>
                </a:lnTo>
                <a:lnTo>
                  <a:pt x="300" y="314"/>
                </a:lnTo>
                <a:lnTo>
                  <a:pt x="300" y="331"/>
                </a:lnTo>
                <a:lnTo>
                  <a:pt x="306" y="343"/>
                </a:lnTo>
                <a:lnTo>
                  <a:pt x="313" y="354"/>
                </a:lnTo>
                <a:lnTo>
                  <a:pt x="313" y="366"/>
                </a:lnTo>
                <a:lnTo>
                  <a:pt x="319" y="377"/>
                </a:lnTo>
                <a:lnTo>
                  <a:pt x="325" y="389"/>
                </a:lnTo>
                <a:lnTo>
                  <a:pt x="325" y="395"/>
                </a:lnTo>
                <a:lnTo>
                  <a:pt x="332" y="406"/>
                </a:lnTo>
                <a:lnTo>
                  <a:pt x="338" y="412"/>
                </a:lnTo>
                <a:lnTo>
                  <a:pt x="338" y="424"/>
                </a:lnTo>
                <a:lnTo>
                  <a:pt x="345" y="430"/>
                </a:lnTo>
                <a:lnTo>
                  <a:pt x="351" y="435"/>
                </a:lnTo>
                <a:lnTo>
                  <a:pt x="351" y="441"/>
                </a:lnTo>
                <a:lnTo>
                  <a:pt x="370" y="453"/>
                </a:lnTo>
                <a:lnTo>
                  <a:pt x="364" y="453"/>
                </a:lnTo>
                <a:lnTo>
                  <a:pt x="370" y="453"/>
                </a:lnTo>
                <a:lnTo>
                  <a:pt x="376" y="453"/>
                </a:lnTo>
                <a:lnTo>
                  <a:pt x="383" y="453"/>
                </a:lnTo>
                <a:lnTo>
                  <a:pt x="389" y="453"/>
                </a:lnTo>
                <a:lnTo>
                  <a:pt x="395" y="441"/>
                </a:lnTo>
                <a:lnTo>
                  <a:pt x="402" y="435"/>
                </a:lnTo>
                <a:lnTo>
                  <a:pt x="408" y="430"/>
                </a:lnTo>
                <a:lnTo>
                  <a:pt x="408" y="424"/>
                </a:lnTo>
                <a:lnTo>
                  <a:pt x="415" y="418"/>
                </a:lnTo>
                <a:lnTo>
                  <a:pt x="421" y="406"/>
                </a:lnTo>
                <a:lnTo>
                  <a:pt x="421" y="401"/>
                </a:lnTo>
                <a:lnTo>
                  <a:pt x="427" y="389"/>
                </a:lnTo>
                <a:lnTo>
                  <a:pt x="434" y="377"/>
                </a:lnTo>
                <a:lnTo>
                  <a:pt x="434" y="366"/>
                </a:lnTo>
                <a:lnTo>
                  <a:pt x="440" y="354"/>
                </a:lnTo>
                <a:lnTo>
                  <a:pt x="446" y="343"/>
                </a:lnTo>
                <a:lnTo>
                  <a:pt x="446" y="331"/>
                </a:lnTo>
                <a:lnTo>
                  <a:pt x="453" y="319"/>
                </a:lnTo>
                <a:lnTo>
                  <a:pt x="453" y="308"/>
                </a:lnTo>
                <a:lnTo>
                  <a:pt x="459" y="290"/>
                </a:lnTo>
                <a:lnTo>
                  <a:pt x="466" y="279"/>
                </a:lnTo>
                <a:lnTo>
                  <a:pt x="466" y="261"/>
                </a:lnTo>
                <a:lnTo>
                  <a:pt x="472" y="250"/>
                </a:lnTo>
                <a:lnTo>
                  <a:pt x="478" y="232"/>
                </a:lnTo>
                <a:lnTo>
                  <a:pt x="478" y="221"/>
                </a:lnTo>
                <a:lnTo>
                  <a:pt x="485" y="209"/>
                </a:lnTo>
                <a:lnTo>
                  <a:pt x="491" y="192"/>
                </a:lnTo>
                <a:lnTo>
                  <a:pt x="491" y="180"/>
                </a:lnTo>
                <a:lnTo>
                  <a:pt x="497" y="163"/>
                </a:lnTo>
                <a:lnTo>
                  <a:pt x="504" y="151"/>
                </a:lnTo>
                <a:lnTo>
                  <a:pt x="504" y="140"/>
                </a:lnTo>
                <a:lnTo>
                  <a:pt x="510" y="122"/>
                </a:lnTo>
                <a:lnTo>
                  <a:pt x="517" y="111"/>
                </a:lnTo>
                <a:lnTo>
                  <a:pt x="517" y="99"/>
                </a:lnTo>
                <a:lnTo>
                  <a:pt x="523" y="87"/>
                </a:lnTo>
                <a:lnTo>
                  <a:pt x="523" y="76"/>
                </a:lnTo>
                <a:lnTo>
                  <a:pt x="529" y="64"/>
                </a:lnTo>
                <a:lnTo>
                  <a:pt x="536" y="58"/>
                </a:lnTo>
                <a:lnTo>
                  <a:pt x="536" y="47"/>
                </a:lnTo>
                <a:lnTo>
                  <a:pt x="542" y="35"/>
                </a:lnTo>
                <a:lnTo>
                  <a:pt x="548" y="29"/>
                </a:lnTo>
                <a:lnTo>
                  <a:pt x="548" y="23"/>
                </a:lnTo>
                <a:lnTo>
                  <a:pt x="555" y="18"/>
                </a:lnTo>
                <a:lnTo>
                  <a:pt x="561" y="12"/>
                </a:lnTo>
                <a:lnTo>
                  <a:pt x="561" y="6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01" name="Freeform 161"/>
          <p:cNvSpPr>
            <a:spLocks/>
          </p:cNvSpPr>
          <p:nvPr/>
        </p:nvSpPr>
        <p:spPr bwMode="auto">
          <a:xfrm>
            <a:off x="4540250" y="5535613"/>
            <a:ext cx="920750" cy="719137"/>
          </a:xfrm>
          <a:custGeom>
            <a:avLst/>
            <a:gdLst>
              <a:gd name="T0" fmla="*/ 2147483647 w 580"/>
              <a:gd name="T1" fmla="*/ 0 h 453"/>
              <a:gd name="T2" fmla="*/ 2147483647 w 580"/>
              <a:gd name="T3" fmla="*/ 2147483647 h 453"/>
              <a:gd name="T4" fmla="*/ 2147483647 w 580"/>
              <a:gd name="T5" fmla="*/ 2147483647 h 453"/>
              <a:gd name="T6" fmla="*/ 2147483647 w 580"/>
              <a:gd name="T7" fmla="*/ 2147483647 h 453"/>
              <a:gd name="T8" fmla="*/ 2147483647 w 580"/>
              <a:gd name="T9" fmla="*/ 2147483647 h 453"/>
              <a:gd name="T10" fmla="*/ 2147483647 w 580"/>
              <a:gd name="T11" fmla="*/ 2147483647 h 453"/>
              <a:gd name="T12" fmla="*/ 2147483647 w 580"/>
              <a:gd name="T13" fmla="*/ 2147483647 h 453"/>
              <a:gd name="T14" fmla="*/ 2147483647 w 580"/>
              <a:gd name="T15" fmla="*/ 2147483647 h 453"/>
              <a:gd name="T16" fmla="*/ 2147483647 w 580"/>
              <a:gd name="T17" fmla="*/ 2147483647 h 453"/>
              <a:gd name="T18" fmla="*/ 2147483647 w 580"/>
              <a:gd name="T19" fmla="*/ 2147483647 h 453"/>
              <a:gd name="T20" fmla="*/ 2147483647 w 580"/>
              <a:gd name="T21" fmla="*/ 2147483647 h 453"/>
              <a:gd name="T22" fmla="*/ 2147483647 w 580"/>
              <a:gd name="T23" fmla="*/ 2147483647 h 453"/>
              <a:gd name="T24" fmla="*/ 2147483647 w 580"/>
              <a:gd name="T25" fmla="*/ 2147483647 h 453"/>
              <a:gd name="T26" fmla="*/ 2147483647 w 580"/>
              <a:gd name="T27" fmla="*/ 2147483647 h 453"/>
              <a:gd name="T28" fmla="*/ 2147483647 w 580"/>
              <a:gd name="T29" fmla="*/ 2147483647 h 453"/>
              <a:gd name="T30" fmla="*/ 2147483647 w 580"/>
              <a:gd name="T31" fmla="*/ 2147483647 h 453"/>
              <a:gd name="T32" fmla="*/ 2147483647 w 580"/>
              <a:gd name="T33" fmla="*/ 2147483647 h 453"/>
              <a:gd name="T34" fmla="*/ 2147483647 w 580"/>
              <a:gd name="T35" fmla="*/ 2147483647 h 453"/>
              <a:gd name="T36" fmla="*/ 2147483647 w 580"/>
              <a:gd name="T37" fmla="*/ 2147483647 h 453"/>
              <a:gd name="T38" fmla="*/ 2147483647 w 580"/>
              <a:gd name="T39" fmla="*/ 2147483647 h 453"/>
              <a:gd name="T40" fmla="*/ 2147483647 w 580"/>
              <a:gd name="T41" fmla="*/ 2147483647 h 453"/>
              <a:gd name="T42" fmla="*/ 2147483647 w 580"/>
              <a:gd name="T43" fmla="*/ 2147483647 h 453"/>
              <a:gd name="T44" fmla="*/ 2147483647 w 580"/>
              <a:gd name="T45" fmla="*/ 2147483647 h 453"/>
              <a:gd name="T46" fmla="*/ 2147483647 w 580"/>
              <a:gd name="T47" fmla="*/ 2147483647 h 453"/>
              <a:gd name="T48" fmla="*/ 2147483647 w 580"/>
              <a:gd name="T49" fmla="*/ 2147483647 h 453"/>
              <a:gd name="T50" fmla="*/ 2147483647 w 580"/>
              <a:gd name="T51" fmla="*/ 2147483647 h 453"/>
              <a:gd name="T52" fmla="*/ 2147483647 w 580"/>
              <a:gd name="T53" fmla="*/ 2147483647 h 453"/>
              <a:gd name="T54" fmla="*/ 2147483647 w 580"/>
              <a:gd name="T55" fmla="*/ 2147483647 h 453"/>
              <a:gd name="T56" fmla="*/ 2147483647 w 580"/>
              <a:gd name="T57" fmla="*/ 2147483647 h 453"/>
              <a:gd name="T58" fmla="*/ 2147483647 w 580"/>
              <a:gd name="T59" fmla="*/ 2147483647 h 453"/>
              <a:gd name="T60" fmla="*/ 2147483647 w 580"/>
              <a:gd name="T61" fmla="*/ 2147483647 h 453"/>
              <a:gd name="T62" fmla="*/ 2147483647 w 580"/>
              <a:gd name="T63" fmla="*/ 0 h 453"/>
              <a:gd name="T64" fmla="*/ 2147483647 w 580"/>
              <a:gd name="T65" fmla="*/ 2147483647 h 453"/>
              <a:gd name="T66" fmla="*/ 2147483647 w 580"/>
              <a:gd name="T67" fmla="*/ 2147483647 h 453"/>
              <a:gd name="T68" fmla="*/ 2147483647 w 580"/>
              <a:gd name="T69" fmla="*/ 2147483647 h 453"/>
              <a:gd name="T70" fmla="*/ 2147483647 w 580"/>
              <a:gd name="T71" fmla="*/ 2147483647 h 453"/>
              <a:gd name="T72" fmla="*/ 2147483647 w 580"/>
              <a:gd name="T73" fmla="*/ 2147483647 h 453"/>
              <a:gd name="T74" fmla="*/ 2147483647 w 580"/>
              <a:gd name="T75" fmla="*/ 2147483647 h 453"/>
              <a:gd name="T76" fmla="*/ 2147483647 w 580"/>
              <a:gd name="T77" fmla="*/ 2147483647 h 453"/>
              <a:gd name="T78" fmla="*/ 2147483647 w 580"/>
              <a:gd name="T79" fmla="*/ 2147483647 h 453"/>
              <a:gd name="T80" fmla="*/ 2147483647 w 580"/>
              <a:gd name="T81" fmla="*/ 2147483647 h 453"/>
              <a:gd name="T82" fmla="*/ 2147483647 w 580"/>
              <a:gd name="T83" fmla="*/ 2147483647 h 4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80"/>
              <a:gd name="T127" fmla="*/ 0 h 453"/>
              <a:gd name="T128" fmla="*/ 580 w 580"/>
              <a:gd name="T129" fmla="*/ 453 h 45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80" h="453">
                <a:moveTo>
                  <a:pt x="0" y="6"/>
                </a:moveTo>
                <a:lnTo>
                  <a:pt x="13" y="0"/>
                </a:lnTo>
                <a:lnTo>
                  <a:pt x="19" y="0"/>
                </a:lnTo>
                <a:lnTo>
                  <a:pt x="26" y="0"/>
                </a:lnTo>
                <a:lnTo>
                  <a:pt x="32" y="0"/>
                </a:lnTo>
                <a:lnTo>
                  <a:pt x="38" y="6"/>
                </a:lnTo>
                <a:lnTo>
                  <a:pt x="45" y="18"/>
                </a:lnTo>
                <a:lnTo>
                  <a:pt x="51" y="23"/>
                </a:lnTo>
                <a:lnTo>
                  <a:pt x="58" y="29"/>
                </a:lnTo>
                <a:lnTo>
                  <a:pt x="58" y="35"/>
                </a:lnTo>
                <a:lnTo>
                  <a:pt x="64" y="47"/>
                </a:lnTo>
                <a:lnTo>
                  <a:pt x="70" y="52"/>
                </a:lnTo>
                <a:lnTo>
                  <a:pt x="70" y="64"/>
                </a:lnTo>
                <a:lnTo>
                  <a:pt x="77" y="76"/>
                </a:lnTo>
                <a:lnTo>
                  <a:pt x="83" y="87"/>
                </a:lnTo>
                <a:lnTo>
                  <a:pt x="83" y="99"/>
                </a:lnTo>
                <a:lnTo>
                  <a:pt x="89" y="111"/>
                </a:lnTo>
                <a:lnTo>
                  <a:pt x="96" y="122"/>
                </a:lnTo>
                <a:lnTo>
                  <a:pt x="96" y="134"/>
                </a:lnTo>
                <a:lnTo>
                  <a:pt x="102" y="145"/>
                </a:lnTo>
                <a:lnTo>
                  <a:pt x="109" y="163"/>
                </a:lnTo>
                <a:lnTo>
                  <a:pt x="109" y="174"/>
                </a:lnTo>
                <a:lnTo>
                  <a:pt x="115" y="192"/>
                </a:lnTo>
                <a:lnTo>
                  <a:pt x="115" y="203"/>
                </a:lnTo>
                <a:lnTo>
                  <a:pt x="121" y="221"/>
                </a:lnTo>
                <a:lnTo>
                  <a:pt x="128" y="232"/>
                </a:lnTo>
                <a:lnTo>
                  <a:pt x="128" y="250"/>
                </a:lnTo>
                <a:lnTo>
                  <a:pt x="134" y="261"/>
                </a:lnTo>
                <a:lnTo>
                  <a:pt x="140" y="279"/>
                </a:lnTo>
                <a:lnTo>
                  <a:pt x="140" y="290"/>
                </a:lnTo>
                <a:lnTo>
                  <a:pt x="147" y="302"/>
                </a:lnTo>
                <a:lnTo>
                  <a:pt x="153" y="319"/>
                </a:lnTo>
                <a:lnTo>
                  <a:pt x="153" y="331"/>
                </a:lnTo>
                <a:lnTo>
                  <a:pt x="160" y="343"/>
                </a:lnTo>
                <a:lnTo>
                  <a:pt x="166" y="354"/>
                </a:lnTo>
                <a:lnTo>
                  <a:pt x="166" y="366"/>
                </a:lnTo>
                <a:lnTo>
                  <a:pt x="172" y="377"/>
                </a:lnTo>
                <a:lnTo>
                  <a:pt x="179" y="389"/>
                </a:lnTo>
                <a:lnTo>
                  <a:pt x="179" y="401"/>
                </a:lnTo>
                <a:lnTo>
                  <a:pt x="185" y="406"/>
                </a:lnTo>
                <a:lnTo>
                  <a:pt x="185" y="418"/>
                </a:lnTo>
                <a:lnTo>
                  <a:pt x="191" y="424"/>
                </a:lnTo>
                <a:lnTo>
                  <a:pt x="198" y="430"/>
                </a:lnTo>
                <a:lnTo>
                  <a:pt x="198" y="435"/>
                </a:lnTo>
                <a:lnTo>
                  <a:pt x="204" y="441"/>
                </a:lnTo>
                <a:lnTo>
                  <a:pt x="217" y="453"/>
                </a:lnTo>
                <a:lnTo>
                  <a:pt x="211" y="453"/>
                </a:lnTo>
                <a:lnTo>
                  <a:pt x="217" y="453"/>
                </a:lnTo>
                <a:lnTo>
                  <a:pt x="223" y="453"/>
                </a:lnTo>
                <a:lnTo>
                  <a:pt x="230" y="453"/>
                </a:lnTo>
                <a:lnTo>
                  <a:pt x="236" y="453"/>
                </a:lnTo>
                <a:lnTo>
                  <a:pt x="242" y="453"/>
                </a:lnTo>
                <a:lnTo>
                  <a:pt x="249" y="441"/>
                </a:lnTo>
                <a:lnTo>
                  <a:pt x="255" y="435"/>
                </a:lnTo>
                <a:lnTo>
                  <a:pt x="255" y="430"/>
                </a:lnTo>
                <a:lnTo>
                  <a:pt x="261" y="424"/>
                </a:lnTo>
                <a:lnTo>
                  <a:pt x="268" y="418"/>
                </a:lnTo>
                <a:lnTo>
                  <a:pt x="268" y="406"/>
                </a:lnTo>
                <a:lnTo>
                  <a:pt x="274" y="401"/>
                </a:lnTo>
                <a:lnTo>
                  <a:pt x="281" y="389"/>
                </a:lnTo>
                <a:lnTo>
                  <a:pt x="281" y="377"/>
                </a:lnTo>
                <a:lnTo>
                  <a:pt x="287" y="366"/>
                </a:lnTo>
                <a:lnTo>
                  <a:pt x="293" y="354"/>
                </a:lnTo>
                <a:lnTo>
                  <a:pt x="293" y="343"/>
                </a:lnTo>
                <a:lnTo>
                  <a:pt x="300" y="331"/>
                </a:lnTo>
                <a:lnTo>
                  <a:pt x="306" y="319"/>
                </a:lnTo>
                <a:lnTo>
                  <a:pt x="306" y="302"/>
                </a:lnTo>
                <a:lnTo>
                  <a:pt x="312" y="290"/>
                </a:lnTo>
                <a:lnTo>
                  <a:pt x="319" y="279"/>
                </a:lnTo>
                <a:lnTo>
                  <a:pt x="319" y="261"/>
                </a:lnTo>
                <a:lnTo>
                  <a:pt x="325" y="250"/>
                </a:lnTo>
                <a:lnTo>
                  <a:pt x="332" y="232"/>
                </a:lnTo>
                <a:lnTo>
                  <a:pt x="332" y="221"/>
                </a:lnTo>
                <a:lnTo>
                  <a:pt x="338" y="203"/>
                </a:lnTo>
                <a:lnTo>
                  <a:pt x="338" y="192"/>
                </a:lnTo>
                <a:lnTo>
                  <a:pt x="344" y="174"/>
                </a:lnTo>
                <a:lnTo>
                  <a:pt x="351" y="163"/>
                </a:lnTo>
                <a:lnTo>
                  <a:pt x="351" y="151"/>
                </a:lnTo>
                <a:lnTo>
                  <a:pt x="357" y="134"/>
                </a:lnTo>
                <a:lnTo>
                  <a:pt x="363" y="122"/>
                </a:lnTo>
                <a:lnTo>
                  <a:pt x="363" y="111"/>
                </a:lnTo>
                <a:lnTo>
                  <a:pt x="370" y="99"/>
                </a:lnTo>
                <a:lnTo>
                  <a:pt x="376" y="87"/>
                </a:lnTo>
                <a:lnTo>
                  <a:pt x="376" y="76"/>
                </a:lnTo>
                <a:lnTo>
                  <a:pt x="383" y="64"/>
                </a:lnTo>
                <a:lnTo>
                  <a:pt x="389" y="52"/>
                </a:lnTo>
                <a:lnTo>
                  <a:pt x="389" y="47"/>
                </a:lnTo>
                <a:lnTo>
                  <a:pt x="395" y="35"/>
                </a:lnTo>
                <a:lnTo>
                  <a:pt x="402" y="29"/>
                </a:lnTo>
                <a:lnTo>
                  <a:pt x="402" y="23"/>
                </a:lnTo>
                <a:lnTo>
                  <a:pt x="408" y="18"/>
                </a:lnTo>
                <a:lnTo>
                  <a:pt x="408" y="12"/>
                </a:lnTo>
                <a:lnTo>
                  <a:pt x="414" y="6"/>
                </a:lnTo>
                <a:lnTo>
                  <a:pt x="427" y="0"/>
                </a:lnTo>
                <a:lnTo>
                  <a:pt x="434" y="0"/>
                </a:lnTo>
                <a:lnTo>
                  <a:pt x="440" y="0"/>
                </a:lnTo>
                <a:lnTo>
                  <a:pt x="446" y="0"/>
                </a:lnTo>
                <a:lnTo>
                  <a:pt x="453" y="6"/>
                </a:lnTo>
                <a:lnTo>
                  <a:pt x="459" y="18"/>
                </a:lnTo>
                <a:lnTo>
                  <a:pt x="465" y="23"/>
                </a:lnTo>
                <a:lnTo>
                  <a:pt x="472" y="29"/>
                </a:lnTo>
                <a:lnTo>
                  <a:pt x="472" y="35"/>
                </a:lnTo>
                <a:lnTo>
                  <a:pt x="478" y="47"/>
                </a:lnTo>
                <a:lnTo>
                  <a:pt x="478" y="52"/>
                </a:lnTo>
                <a:lnTo>
                  <a:pt x="485" y="64"/>
                </a:lnTo>
                <a:lnTo>
                  <a:pt x="491" y="76"/>
                </a:lnTo>
                <a:lnTo>
                  <a:pt x="491" y="87"/>
                </a:lnTo>
                <a:lnTo>
                  <a:pt x="497" y="99"/>
                </a:lnTo>
                <a:lnTo>
                  <a:pt x="504" y="111"/>
                </a:lnTo>
                <a:lnTo>
                  <a:pt x="504" y="122"/>
                </a:lnTo>
                <a:lnTo>
                  <a:pt x="510" y="134"/>
                </a:lnTo>
                <a:lnTo>
                  <a:pt x="516" y="151"/>
                </a:lnTo>
                <a:lnTo>
                  <a:pt x="516" y="163"/>
                </a:lnTo>
                <a:lnTo>
                  <a:pt x="523" y="174"/>
                </a:lnTo>
                <a:lnTo>
                  <a:pt x="529" y="192"/>
                </a:lnTo>
                <a:lnTo>
                  <a:pt x="529" y="203"/>
                </a:lnTo>
                <a:lnTo>
                  <a:pt x="536" y="221"/>
                </a:lnTo>
                <a:lnTo>
                  <a:pt x="542" y="232"/>
                </a:lnTo>
                <a:lnTo>
                  <a:pt x="542" y="250"/>
                </a:lnTo>
                <a:lnTo>
                  <a:pt x="548" y="261"/>
                </a:lnTo>
                <a:lnTo>
                  <a:pt x="548" y="279"/>
                </a:lnTo>
                <a:lnTo>
                  <a:pt x="555" y="290"/>
                </a:lnTo>
                <a:lnTo>
                  <a:pt x="561" y="308"/>
                </a:lnTo>
                <a:lnTo>
                  <a:pt x="561" y="319"/>
                </a:lnTo>
                <a:lnTo>
                  <a:pt x="567" y="331"/>
                </a:lnTo>
                <a:lnTo>
                  <a:pt x="574" y="343"/>
                </a:lnTo>
                <a:lnTo>
                  <a:pt x="574" y="354"/>
                </a:lnTo>
                <a:lnTo>
                  <a:pt x="580" y="366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02" name="Freeform 162"/>
          <p:cNvSpPr>
            <a:spLocks/>
          </p:cNvSpPr>
          <p:nvPr/>
        </p:nvSpPr>
        <p:spPr bwMode="auto">
          <a:xfrm>
            <a:off x="5461000" y="5535613"/>
            <a:ext cx="920750" cy="719137"/>
          </a:xfrm>
          <a:custGeom>
            <a:avLst/>
            <a:gdLst>
              <a:gd name="T0" fmla="*/ 2147483647 w 580"/>
              <a:gd name="T1" fmla="*/ 2147483647 h 453"/>
              <a:gd name="T2" fmla="*/ 2147483647 w 580"/>
              <a:gd name="T3" fmla="*/ 2147483647 h 453"/>
              <a:gd name="T4" fmla="*/ 2147483647 w 580"/>
              <a:gd name="T5" fmla="*/ 2147483647 h 453"/>
              <a:gd name="T6" fmla="*/ 2147483647 w 580"/>
              <a:gd name="T7" fmla="*/ 2147483647 h 453"/>
              <a:gd name="T8" fmla="*/ 2147483647 w 580"/>
              <a:gd name="T9" fmla="*/ 2147483647 h 453"/>
              <a:gd name="T10" fmla="*/ 2147483647 w 580"/>
              <a:gd name="T11" fmla="*/ 2147483647 h 453"/>
              <a:gd name="T12" fmla="*/ 2147483647 w 580"/>
              <a:gd name="T13" fmla="*/ 2147483647 h 453"/>
              <a:gd name="T14" fmla="*/ 2147483647 w 580"/>
              <a:gd name="T15" fmla="*/ 2147483647 h 453"/>
              <a:gd name="T16" fmla="*/ 2147483647 w 580"/>
              <a:gd name="T17" fmla="*/ 2147483647 h 453"/>
              <a:gd name="T18" fmla="*/ 2147483647 w 580"/>
              <a:gd name="T19" fmla="*/ 2147483647 h 453"/>
              <a:gd name="T20" fmla="*/ 2147483647 w 580"/>
              <a:gd name="T21" fmla="*/ 2147483647 h 453"/>
              <a:gd name="T22" fmla="*/ 2147483647 w 580"/>
              <a:gd name="T23" fmla="*/ 2147483647 h 453"/>
              <a:gd name="T24" fmla="*/ 2147483647 w 580"/>
              <a:gd name="T25" fmla="*/ 2147483647 h 453"/>
              <a:gd name="T26" fmla="*/ 2147483647 w 580"/>
              <a:gd name="T27" fmla="*/ 2147483647 h 453"/>
              <a:gd name="T28" fmla="*/ 2147483647 w 580"/>
              <a:gd name="T29" fmla="*/ 2147483647 h 453"/>
              <a:gd name="T30" fmla="*/ 2147483647 w 580"/>
              <a:gd name="T31" fmla="*/ 2147483647 h 453"/>
              <a:gd name="T32" fmla="*/ 2147483647 w 580"/>
              <a:gd name="T33" fmla="*/ 2147483647 h 453"/>
              <a:gd name="T34" fmla="*/ 2147483647 w 580"/>
              <a:gd name="T35" fmla="*/ 2147483647 h 453"/>
              <a:gd name="T36" fmla="*/ 2147483647 w 580"/>
              <a:gd name="T37" fmla="*/ 2147483647 h 453"/>
              <a:gd name="T38" fmla="*/ 2147483647 w 580"/>
              <a:gd name="T39" fmla="*/ 0 h 453"/>
              <a:gd name="T40" fmla="*/ 2147483647 w 580"/>
              <a:gd name="T41" fmla="*/ 2147483647 h 453"/>
              <a:gd name="T42" fmla="*/ 2147483647 w 580"/>
              <a:gd name="T43" fmla="*/ 2147483647 h 453"/>
              <a:gd name="T44" fmla="*/ 2147483647 w 580"/>
              <a:gd name="T45" fmla="*/ 2147483647 h 453"/>
              <a:gd name="T46" fmla="*/ 2147483647 w 580"/>
              <a:gd name="T47" fmla="*/ 2147483647 h 453"/>
              <a:gd name="T48" fmla="*/ 2147483647 w 580"/>
              <a:gd name="T49" fmla="*/ 2147483647 h 453"/>
              <a:gd name="T50" fmla="*/ 2147483647 w 580"/>
              <a:gd name="T51" fmla="*/ 2147483647 h 453"/>
              <a:gd name="T52" fmla="*/ 2147483647 w 580"/>
              <a:gd name="T53" fmla="*/ 2147483647 h 453"/>
              <a:gd name="T54" fmla="*/ 2147483647 w 580"/>
              <a:gd name="T55" fmla="*/ 2147483647 h 453"/>
              <a:gd name="T56" fmla="*/ 2147483647 w 580"/>
              <a:gd name="T57" fmla="*/ 2147483647 h 453"/>
              <a:gd name="T58" fmla="*/ 2147483647 w 580"/>
              <a:gd name="T59" fmla="*/ 2147483647 h 453"/>
              <a:gd name="T60" fmla="*/ 2147483647 w 580"/>
              <a:gd name="T61" fmla="*/ 2147483647 h 453"/>
              <a:gd name="T62" fmla="*/ 2147483647 w 580"/>
              <a:gd name="T63" fmla="*/ 2147483647 h 453"/>
              <a:gd name="T64" fmla="*/ 2147483647 w 580"/>
              <a:gd name="T65" fmla="*/ 2147483647 h 453"/>
              <a:gd name="T66" fmla="*/ 2147483647 w 580"/>
              <a:gd name="T67" fmla="*/ 2147483647 h 453"/>
              <a:gd name="T68" fmla="*/ 2147483647 w 580"/>
              <a:gd name="T69" fmla="*/ 2147483647 h 453"/>
              <a:gd name="T70" fmla="*/ 2147483647 w 580"/>
              <a:gd name="T71" fmla="*/ 2147483647 h 453"/>
              <a:gd name="T72" fmla="*/ 2147483647 w 580"/>
              <a:gd name="T73" fmla="*/ 2147483647 h 453"/>
              <a:gd name="T74" fmla="*/ 2147483647 w 580"/>
              <a:gd name="T75" fmla="*/ 2147483647 h 453"/>
              <a:gd name="T76" fmla="*/ 2147483647 w 580"/>
              <a:gd name="T77" fmla="*/ 2147483647 h 453"/>
              <a:gd name="T78" fmla="*/ 2147483647 w 580"/>
              <a:gd name="T79" fmla="*/ 2147483647 h 453"/>
              <a:gd name="T80" fmla="*/ 2147483647 w 580"/>
              <a:gd name="T81" fmla="*/ 2147483647 h 453"/>
              <a:gd name="T82" fmla="*/ 2147483647 w 580"/>
              <a:gd name="T83" fmla="*/ 2147483647 h 4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80"/>
              <a:gd name="T127" fmla="*/ 0 h 453"/>
              <a:gd name="T128" fmla="*/ 580 w 580"/>
              <a:gd name="T129" fmla="*/ 453 h 45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80" h="453">
                <a:moveTo>
                  <a:pt x="0" y="366"/>
                </a:moveTo>
                <a:lnTo>
                  <a:pt x="7" y="377"/>
                </a:lnTo>
                <a:lnTo>
                  <a:pt x="7" y="389"/>
                </a:lnTo>
                <a:lnTo>
                  <a:pt x="13" y="401"/>
                </a:lnTo>
                <a:lnTo>
                  <a:pt x="19" y="406"/>
                </a:lnTo>
                <a:lnTo>
                  <a:pt x="19" y="418"/>
                </a:lnTo>
                <a:lnTo>
                  <a:pt x="26" y="424"/>
                </a:lnTo>
                <a:lnTo>
                  <a:pt x="32" y="430"/>
                </a:lnTo>
                <a:lnTo>
                  <a:pt x="32" y="435"/>
                </a:lnTo>
                <a:lnTo>
                  <a:pt x="38" y="441"/>
                </a:lnTo>
                <a:lnTo>
                  <a:pt x="51" y="453"/>
                </a:lnTo>
                <a:lnTo>
                  <a:pt x="45" y="453"/>
                </a:lnTo>
                <a:lnTo>
                  <a:pt x="51" y="453"/>
                </a:lnTo>
                <a:lnTo>
                  <a:pt x="58" y="453"/>
                </a:lnTo>
                <a:lnTo>
                  <a:pt x="64" y="453"/>
                </a:lnTo>
                <a:lnTo>
                  <a:pt x="70" y="453"/>
                </a:lnTo>
                <a:lnTo>
                  <a:pt x="77" y="447"/>
                </a:lnTo>
                <a:lnTo>
                  <a:pt x="83" y="441"/>
                </a:lnTo>
                <a:lnTo>
                  <a:pt x="89" y="435"/>
                </a:lnTo>
                <a:lnTo>
                  <a:pt x="89" y="430"/>
                </a:lnTo>
                <a:lnTo>
                  <a:pt x="96" y="424"/>
                </a:lnTo>
                <a:lnTo>
                  <a:pt x="102" y="418"/>
                </a:lnTo>
                <a:lnTo>
                  <a:pt x="102" y="406"/>
                </a:lnTo>
                <a:lnTo>
                  <a:pt x="108" y="395"/>
                </a:lnTo>
                <a:lnTo>
                  <a:pt x="115" y="389"/>
                </a:lnTo>
                <a:lnTo>
                  <a:pt x="115" y="377"/>
                </a:lnTo>
                <a:lnTo>
                  <a:pt x="121" y="366"/>
                </a:lnTo>
                <a:lnTo>
                  <a:pt x="121" y="354"/>
                </a:lnTo>
                <a:lnTo>
                  <a:pt x="128" y="343"/>
                </a:lnTo>
                <a:lnTo>
                  <a:pt x="134" y="331"/>
                </a:lnTo>
                <a:lnTo>
                  <a:pt x="134" y="314"/>
                </a:lnTo>
                <a:lnTo>
                  <a:pt x="140" y="302"/>
                </a:lnTo>
                <a:lnTo>
                  <a:pt x="147" y="290"/>
                </a:lnTo>
                <a:lnTo>
                  <a:pt x="147" y="273"/>
                </a:lnTo>
                <a:lnTo>
                  <a:pt x="153" y="261"/>
                </a:lnTo>
                <a:lnTo>
                  <a:pt x="159" y="244"/>
                </a:lnTo>
                <a:lnTo>
                  <a:pt x="159" y="232"/>
                </a:lnTo>
                <a:lnTo>
                  <a:pt x="166" y="221"/>
                </a:lnTo>
                <a:lnTo>
                  <a:pt x="172" y="203"/>
                </a:lnTo>
                <a:lnTo>
                  <a:pt x="172" y="192"/>
                </a:lnTo>
                <a:lnTo>
                  <a:pt x="179" y="174"/>
                </a:lnTo>
                <a:lnTo>
                  <a:pt x="185" y="163"/>
                </a:lnTo>
                <a:lnTo>
                  <a:pt x="185" y="145"/>
                </a:lnTo>
                <a:lnTo>
                  <a:pt x="191" y="134"/>
                </a:lnTo>
                <a:lnTo>
                  <a:pt x="191" y="122"/>
                </a:lnTo>
                <a:lnTo>
                  <a:pt x="198" y="111"/>
                </a:lnTo>
                <a:lnTo>
                  <a:pt x="204" y="99"/>
                </a:lnTo>
                <a:lnTo>
                  <a:pt x="204" y="87"/>
                </a:lnTo>
                <a:lnTo>
                  <a:pt x="210" y="76"/>
                </a:lnTo>
                <a:lnTo>
                  <a:pt x="217" y="64"/>
                </a:lnTo>
                <a:lnTo>
                  <a:pt x="217" y="52"/>
                </a:lnTo>
                <a:lnTo>
                  <a:pt x="223" y="47"/>
                </a:lnTo>
                <a:lnTo>
                  <a:pt x="230" y="35"/>
                </a:lnTo>
                <a:lnTo>
                  <a:pt x="230" y="29"/>
                </a:lnTo>
                <a:lnTo>
                  <a:pt x="236" y="23"/>
                </a:lnTo>
                <a:lnTo>
                  <a:pt x="242" y="18"/>
                </a:lnTo>
                <a:lnTo>
                  <a:pt x="242" y="12"/>
                </a:lnTo>
                <a:lnTo>
                  <a:pt x="249" y="6"/>
                </a:lnTo>
                <a:lnTo>
                  <a:pt x="261" y="0"/>
                </a:lnTo>
                <a:lnTo>
                  <a:pt x="268" y="0"/>
                </a:lnTo>
                <a:lnTo>
                  <a:pt x="274" y="0"/>
                </a:lnTo>
                <a:lnTo>
                  <a:pt x="281" y="6"/>
                </a:lnTo>
                <a:lnTo>
                  <a:pt x="287" y="12"/>
                </a:lnTo>
                <a:lnTo>
                  <a:pt x="293" y="18"/>
                </a:lnTo>
                <a:lnTo>
                  <a:pt x="300" y="23"/>
                </a:lnTo>
                <a:lnTo>
                  <a:pt x="300" y="29"/>
                </a:lnTo>
                <a:lnTo>
                  <a:pt x="306" y="41"/>
                </a:lnTo>
                <a:lnTo>
                  <a:pt x="312" y="47"/>
                </a:lnTo>
                <a:lnTo>
                  <a:pt x="312" y="58"/>
                </a:lnTo>
                <a:lnTo>
                  <a:pt x="319" y="64"/>
                </a:lnTo>
                <a:lnTo>
                  <a:pt x="325" y="76"/>
                </a:lnTo>
                <a:lnTo>
                  <a:pt x="325" y="87"/>
                </a:lnTo>
                <a:lnTo>
                  <a:pt x="332" y="99"/>
                </a:lnTo>
                <a:lnTo>
                  <a:pt x="338" y="111"/>
                </a:lnTo>
                <a:lnTo>
                  <a:pt x="338" y="122"/>
                </a:lnTo>
                <a:lnTo>
                  <a:pt x="344" y="140"/>
                </a:lnTo>
                <a:lnTo>
                  <a:pt x="344" y="151"/>
                </a:lnTo>
                <a:lnTo>
                  <a:pt x="351" y="163"/>
                </a:lnTo>
                <a:lnTo>
                  <a:pt x="357" y="180"/>
                </a:lnTo>
                <a:lnTo>
                  <a:pt x="357" y="192"/>
                </a:lnTo>
                <a:lnTo>
                  <a:pt x="363" y="209"/>
                </a:lnTo>
                <a:lnTo>
                  <a:pt x="370" y="221"/>
                </a:lnTo>
                <a:lnTo>
                  <a:pt x="370" y="238"/>
                </a:lnTo>
                <a:lnTo>
                  <a:pt x="376" y="250"/>
                </a:lnTo>
                <a:lnTo>
                  <a:pt x="383" y="267"/>
                </a:lnTo>
                <a:lnTo>
                  <a:pt x="383" y="279"/>
                </a:lnTo>
                <a:lnTo>
                  <a:pt x="389" y="290"/>
                </a:lnTo>
                <a:lnTo>
                  <a:pt x="395" y="308"/>
                </a:lnTo>
                <a:lnTo>
                  <a:pt x="395" y="319"/>
                </a:lnTo>
                <a:lnTo>
                  <a:pt x="402" y="331"/>
                </a:lnTo>
                <a:lnTo>
                  <a:pt x="408" y="343"/>
                </a:lnTo>
                <a:lnTo>
                  <a:pt x="408" y="360"/>
                </a:lnTo>
                <a:lnTo>
                  <a:pt x="414" y="372"/>
                </a:lnTo>
                <a:lnTo>
                  <a:pt x="414" y="377"/>
                </a:lnTo>
                <a:lnTo>
                  <a:pt x="421" y="389"/>
                </a:lnTo>
                <a:lnTo>
                  <a:pt x="427" y="401"/>
                </a:lnTo>
                <a:lnTo>
                  <a:pt x="427" y="406"/>
                </a:lnTo>
                <a:lnTo>
                  <a:pt x="434" y="418"/>
                </a:lnTo>
                <a:lnTo>
                  <a:pt x="440" y="424"/>
                </a:lnTo>
                <a:lnTo>
                  <a:pt x="440" y="430"/>
                </a:lnTo>
                <a:lnTo>
                  <a:pt x="446" y="435"/>
                </a:lnTo>
                <a:lnTo>
                  <a:pt x="453" y="441"/>
                </a:lnTo>
                <a:lnTo>
                  <a:pt x="453" y="447"/>
                </a:lnTo>
                <a:lnTo>
                  <a:pt x="465" y="453"/>
                </a:lnTo>
                <a:lnTo>
                  <a:pt x="472" y="453"/>
                </a:lnTo>
                <a:lnTo>
                  <a:pt x="478" y="453"/>
                </a:lnTo>
                <a:lnTo>
                  <a:pt x="485" y="447"/>
                </a:lnTo>
                <a:lnTo>
                  <a:pt x="491" y="447"/>
                </a:lnTo>
                <a:lnTo>
                  <a:pt x="497" y="435"/>
                </a:lnTo>
                <a:lnTo>
                  <a:pt x="504" y="430"/>
                </a:lnTo>
                <a:lnTo>
                  <a:pt x="510" y="424"/>
                </a:lnTo>
                <a:lnTo>
                  <a:pt x="510" y="412"/>
                </a:lnTo>
                <a:lnTo>
                  <a:pt x="516" y="406"/>
                </a:lnTo>
                <a:lnTo>
                  <a:pt x="523" y="395"/>
                </a:lnTo>
                <a:lnTo>
                  <a:pt x="523" y="389"/>
                </a:lnTo>
                <a:lnTo>
                  <a:pt x="529" y="377"/>
                </a:lnTo>
                <a:lnTo>
                  <a:pt x="536" y="366"/>
                </a:lnTo>
                <a:lnTo>
                  <a:pt x="536" y="354"/>
                </a:lnTo>
                <a:lnTo>
                  <a:pt x="542" y="343"/>
                </a:lnTo>
                <a:lnTo>
                  <a:pt x="548" y="331"/>
                </a:lnTo>
                <a:lnTo>
                  <a:pt x="548" y="314"/>
                </a:lnTo>
                <a:lnTo>
                  <a:pt x="555" y="302"/>
                </a:lnTo>
                <a:lnTo>
                  <a:pt x="561" y="290"/>
                </a:lnTo>
                <a:lnTo>
                  <a:pt x="561" y="273"/>
                </a:lnTo>
                <a:lnTo>
                  <a:pt x="567" y="261"/>
                </a:lnTo>
                <a:lnTo>
                  <a:pt x="567" y="244"/>
                </a:lnTo>
                <a:lnTo>
                  <a:pt x="574" y="232"/>
                </a:lnTo>
                <a:lnTo>
                  <a:pt x="580" y="215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03" name="Freeform 163"/>
          <p:cNvSpPr>
            <a:spLocks/>
          </p:cNvSpPr>
          <p:nvPr/>
        </p:nvSpPr>
        <p:spPr bwMode="auto">
          <a:xfrm>
            <a:off x="6381750" y="5535613"/>
            <a:ext cx="911225" cy="719137"/>
          </a:xfrm>
          <a:custGeom>
            <a:avLst/>
            <a:gdLst>
              <a:gd name="T0" fmla="*/ 2147483647 w 574"/>
              <a:gd name="T1" fmla="*/ 2147483647 h 453"/>
              <a:gd name="T2" fmla="*/ 2147483647 w 574"/>
              <a:gd name="T3" fmla="*/ 2147483647 h 453"/>
              <a:gd name="T4" fmla="*/ 2147483647 w 574"/>
              <a:gd name="T5" fmla="*/ 2147483647 h 453"/>
              <a:gd name="T6" fmla="*/ 2147483647 w 574"/>
              <a:gd name="T7" fmla="*/ 2147483647 h 453"/>
              <a:gd name="T8" fmla="*/ 2147483647 w 574"/>
              <a:gd name="T9" fmla="*/ 2147483647 h 453"/>
              <a:gd name="T10" fmla="*/ 2147483647 w 574"/>
              <a:gd name="T11" fmla="*/ 2147483647 h 453"/>
              <a:gd name="T12" fmla="*/ 2147483647 w 574"/>
              <a:gd name="T13" fmla="*/ 0 h 453"/>
              <a:gd name="T14" fmla="*/ 2147483647 w 574"/>
              <a:gd name="T15" fmla="*/ 0 h 453"/>
              <a:gd name="T16" fmla="*/ 2147483647 w 574"/>
              <a:gd name="T17" fmla="*/ 2147483647 h 453"/>
              <a:gd name="T18" fmla="*/ 2147483647 w 574"/>
              <a:gd name="T19" fmla="*/ 2147483647 h 453"/>
              <a:gd name="T20" fmla="*/ 2147483647 w 574"/>
              <a:gd name="T21" fmla="*/ 2147483647 h 453"/>
              <a:gd name="T22" fmla="*/ 2147483647 w 574"/>
              <a:gd name="T23" fmla="*/ 2147483647 h 453"/>
              <a:gd name="T24" fmla="*/ 2147483647 w 574"/>
              <a:gd name="T25" fmla="*/ 2147483647 h 453"/>
              <a:gd name="T26" fmla="*/ 2147483647 w 574"/>
              <a:gd name="T27" fmla="*/ 2147483647 h 453"/>
              <a:gd name="T28" fmla="*/ 2147483647 w 574"/>
              <a:gd name="T29" fmla="*/ 2147483647 h 453"/>
              <a:gd name="T30" fmla="*/ 2147483647 w 574"/>
              <a:gd name="T31" fmla="*/ 2147483647 h 453"/>
              <a:gd name="T32" fmla="*/ 2147483647 w 574"/>
              <a:gd name="T33" fmla="*/ 2147483647 h 453"/>
              <a:gd name="T34" fmla="*/ 2147483647 w 574"/>
              <a:gd name="T35" fmla="*/ 2147483647 h 453"/>
              <a:gd name="T36" fmla="*/ 2147483647 w 574"/>
              <a:gd name="T37" fmla="*/ 2147483647 h 453"/>
              <a:gd name="T38" fmla="*/ 2147483647 w 574"/>
              <a:gd name="T39" fmla="*/ 2147483647 h 453"/>
              <a:gd name="T40" fmla="*/ 2147483647 w 574"/>
              <a:gd name="T41" fmla="*/ 2147483647 h 453"/>
              <a:gd name="T42" fmla="*/ 2147483647 w 574"/>
              <a:gd name="T43" fmla="*/ 2147483647 h 453"/>
              <a:gd name="T44" fmla="*/ 2147483647 w 574"/>
              <a:gd name="T45" fmla="*/ 2147483647 h 453"/>
              <a:gd name="T46" fmla="*/ 2147483647 w 574"/>
              <a:gd name="T47" fmla="*/ 2147483647 h 453"/>
              <a:gd name="T48" fmla="*/ 2147483647 w 574"/>
              <a:gd name="T49" fmla="*/ 2147483647 h 453"/>
              <a:gd name="T50" fmla="*/ 2147483647 w 574"/>
              <a:gd name="T51" fmla="*/ 2147483647 h 453"/>
              <a:gd name="T52" fmla="*/ 2147483647 w 574"/>
              <a:gd name="T53" fmla="*/ 2147483647 h 453"/>
              <a:gd name="T54" fmla="*/ 2147483647 w 574"/>
              <a:gd name="T55" fmla="*/ 2147483647 h 453"/>
              <a:gd name="T56" fmla="*/ 2147483647 w 574"/>
              <a:gd name="T57" fmla="*/ 2147483647 h 453"/>
              <a:gd name="T58" fmla="*/ 2147483647 w 574"/>
              <a:gd name="T59" fmla="*/ 2147483647 h 453"/>
              <a:gd name="T60" fmla="*/ 2147483647 w 574"/>
              <a:gd name="T61" fmla="*/ 2147483647 h 453"/>
              <a:gd name="T62" fmla="*/ 2147483647 w 574"/>
              <a:gd name="T63" fmla="*/ 2147483647 h 453"/>
              <a:gd name="T64" fmla="*/ 2147483647 w 574"/>
              <a:gd name="T65" fmla="*/ 2147483647 h 453"/>
              <a:gd name="T66" fmla="*/ 2147483647 w 574"/>
              <a:gd name="T67" fmla="*/ 2147483647 h 453"/>
              <a:gd name="T68" fmla="*/ 2147483647 w 574"/>
              <a:gd name="T69" fmla="*/ 2147483647 h 453"/>
              <a:gd name="T70" fmla="*/ 2147483647 w 574"/>
              <a:gd name="T71" fmla="*/ 2147483647 h 453"/>
              <a:gd name="T72" fmla="*/ 2147483647 w 574"/>
              <a:gd name="T73" fmla="*/ 2147483647 h 453"/>
              <a:gd name="T74" fmla="*/ 2147483647 w 574"/>
              <a:gd name="T75" fmla="*/ 0 h 453"/>
              <a:gd name="T76" fmla="*/ 2147483647 w 574"/>
              <a:gd name="T77" fmla="*/ 0 h 453"/>
              <a:gd name="T78" fmla="*/ 2147483647 w 574"/>
              <a:gd name="T79" fmla="*/ 2147483647 h 453"/>
              <a:gd name="T80" fmla="*/ 2147483647 w 574"/>
              <a:gd name="T81" fmla="*/ 2147483647 h 453"/>
              <a:gd name="T82" fmla="*/ 2147483647 w 574"/>
              <a:gd name="T83" fmla="*/ 2147483647 h 4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74"/>
              <a:gd name="T127" fmla="*/ 0 h 453"/>
              <a:gd name="T128" fmla="*/ 574 w 574"/>
              <a:gd name="T129" fmla="*/ 453 h 45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74" h="453">
                <a:moveTo>
                  <a:pt x="0" y="215"/>
                </a:moveTo>
                <a:lnTo>
                  <a:pt x="0" y="203"/>
                </a:lnTo>
                <a:lnTo>
                  <a:pt x="6" y="186"/>
                </a:lnTo>
                <a:lnTo>
                  <a:pt x="13" y="174"/>
                </a:lnTo>
                <a:lnTo>
                  <a:pt x="13" y="157"/>
                </a:lnTo>
                <a:lnTo>
                  <a:pt x="19" y="145"/>
                </a:lnTo>
                <a:lnTo>
                  <a:pt x="26" y="134"/>
                </a:lnTo>
                <a:lnTo>
                  <a:pt x="26" y="122"/>
                </a:lnTo>
                <a:lnTo>
                  <a:pt x="32" y="105"/>
                </a:lnTo>
                <a:lnTo>
                  <a:pt x="38" y="93"/>
                </a:lnTo>
                <a:lnTo>
                  <a:pt x="38" y="82"/>
                </a:lnTo>
                <a:lnTo>
                  <a:pt x="45" y="70"/>
                </a:lnTo>
                <a:lnTo>
                  <a:pt x="51" y="64"/>
                </a:lnTo>
                <a:lnTo>
                  <a:pt x="51" y="52"/>
                </a:lnTo>
                <a:lnTo>
                  <a:pt x="57" y="41"/>
                </a:lnTo>
                <a:lnTo>
                  <a:pt x="57" y="35"/>
                </a:lnTo>
                <a:lnTo>
                  <a:pt x="64" y="29"/>
                </a:lnTo>
                <a:lnTo>
                  <a:pt x="70" y="23"/>
                </a:lnTo>
                <a:lnTo>
                  <a:pt x="70" y="18"/>
                </a:lnTo>
                <a:lnTo>
                  <a:pt x="77" y="12"/>
                </a:lnTo>
                <a:lnTo>
                  <a:pt x="89" y="0"/>
                </a:lnTo>
                <a:lnTo>
                  <a:pt x="83" y="0"/>
                </a:lnTo>
                <a:lnTo>
                  <a:pt x="89" y="0"/>
                </a:lnTo>
                <a:lnTo>
                  <a:pt x="96" y="0"/>
                </a:lnTo>
                <a:lnTo>
                  <a:pt x="102" y="0"/>
                </a:lnTo>
                <a:lnTo>
                  <a:pt x="108" y="0"/>
                </a:lnTo>
                <a:lnTo>
                  <a:pt x="115" y="6"/>
                </a:lnTo>
                <a:lnTo>
                  <a:pt x="121" y="12"/>
                </a:lnTo>
                <a:lnTo>
                  <a:pt x="128" y="18"/>
                </a:lnTo>
                <a:lnTo>
                  <a:pt x="128" y="23"/>
                </a:lnTo>
                <a:lnTo>
                  <a:pt x="134" y="29"/>
                </a:lnTo>
                <a:lnTo>
                  <a:pt x="140" y="41"/>
                </a:lnTo>
                <a:lnTo>
                  <a:pt x="140" y="47"/>
                </a:lnTo>
                <a:lnTo>
                  <a:pt x="147" y="58"/>
                </a:lnTo>
                <a:lnTo>
                  <a:pt x="153" y="64"/>
                </a:lnTo>
                <a:lnTo>
                  <a:pt x="153" y="76"/>
                </a:lnTo>
                <a:lnTo>
                  <a:pt x="159" y="87"/>
                </a:lnTo>
                <a:lnTo>
                  <a:pt x="166" y="99"/>
                </a:lnTo>
                <a:lnTo>
                  <a:pt x="166" y="111"/>
                </a:lnTo>
                <a:lnTo>
                  <a:pt x="172" y="128"/>
                </a:lnTo>
                <a:lnTo>
                  <a:pt x="179" y="140"/>
                </a:lnTo>
                <a:lnTo>
                  <a:pt x="179" y="151"/>
                </a:lnTo>
                <a:lnTo>
                  <a:pt x="185" y="169"/>
                </a:lnTo>
                <a:lnTo>
                  <a:pt x="191" y="180"/>
                </a:lnTo>
                <a:lnTo>
                  <a:pt x="191" y="192"/>
                </a:lnTo>
                <a:lnTo>
                  <a:pt x="198" y="209"/>
                </a:lnTo>
                <a:lnTo>
                  <a:pt x="204" y="221"/>
                </a:lnTo>
                <a:lnTo>
                  <a:pt x="204" y="238"/>
                </a:lnTo>
                <a:lnTo>
                  <a:pt x="210" y="250"/>
                </a:lnTo>
                <a:lnTo>
                  <a:pt x="210" y="267"/>
                </a:lnTo>
                <a:lnTo>
                  <a:pt x="217" y="279"/>
                </a:lnTo>
                <a:lnTo>
                  <a:pt x="223" y="296"/>
                </a:lnTo>
                <a:lnTo>
                  <a:pt x="223" y="308"/>
                </a:lnTo>
                <a:lnTo>
                  <a:pt x="230" y="319"/>
                </a:lnTo>
                <a:lnTo>
                  <a:pt x="236" y="337"/>
                </a:lnTo>
                <a:lnTo>
                  <a:pt x="236" y="348"/>
                </a:lnTo>
                <a:lnTo>
                  <a:pt x="242" y="360"/>
                </a:lnTo>
                <a:lnTo>
                  <a:pt x="249" y="372"/>
                </a:lnTo>
                <a:lnTo>
                  <a:pt x="249" y="383"/>
                </a:lnTo>
                <a:lnTo>
                  <a:pt x="255" y="389"/>
                </a:lnTo>
                <a:lnTo>
                  <a:pt x="261" y="401"/>
                </a:lnTo>
                <a:lnTo>
                  <a:pt x="261" y="412"/>
                </a:lnTo>
                <a:lnTo>
                  <a:pt x="268" y="418"/>
                </a:lnTo>
                <a:lnTo>
                  <a:pt x="274" y="424"/>
                </a:lnTo>
                <a:lnTo>
                  <a:pt x="274" y="430"/>
                </a:lnTo>
                <a:lnTo>
                  <a:pt x="281" y="441"/>
                </a:lnTo>
                <a:lnTo>
                  <a:pt x="287" y="447"/>
                </a:lnTo>
                <a:lnTo>
                  <a:pt x="300" y="453"/>
                </a:lnTo>
                <a:lnTo>
                  <a:pt x="306" y="453"/>
                </a:lnTo>
                <a:lnTo>
                  <a:pt x="312" y="453"/>
                </a:lnTo>
                <a:lnTo>
                  <a:pt x="319" y="447"/>
                </a:lnTo>
                <a:lnTo>
                  <a:pt x="325" y="447"/>
                </a:lnTo>
                <a:lnTo>
                  <a:pt x="332" y="435"/>
                </a:lnTo>
                <a:lnTo>
                  <a:pt x="338" y="430"/>
                </a:lnTo>
                <a:lnTo>
                  <a:pt x="344" y="424"/>
                </a:lnTo>
                <a:lnTo>
                  <a:pt x="344" y="412"/>
                </a:lnTo>
                <a:lnTo>
                  <a:pt x="351" y="406"/>
                </a:lnTo>
                <a:lnTo>
                  <a:pt x="351" y="395"/>
                </a:lnTo>
                <a:lnTo>
                  <a:pt x="357" y="383"/>
                </a:lnTo>
                <a:lnTo>
                  <a:pt x="363" y="377"/>
                </a:lnTo>
                <a:lnTo>
                  <a:pt x="363" y="366"/>
                </a:lnTo>
                <a:lnTo>
                  <a:pt x="370" y="354"/>
                </a:lnTo>
                <a:lnTo>
                  <a:pt x="376" y="337"/>
                </a:lnTo>
                <a:lnTo>
                  <a:pt x="376" y="325"/>
                </a:lnTo>
                <a:lnTo>
                  <a:pt x="383" y="314"/>
                </a:lnTo>
                <a:lnTo>
                  <a:pt x="389" y="302"/>
                </a:lnTo>
                <a:lnTo>
                  <a:pt x="389" y="285"/>
                </a:lnTo>
                <a:lnTo>
                  <a:pt x="395" y="273"/>
                </a:lnTo>
                <a:lnTo>
                  <a:pt x="402" y="256"/>
                </a:lnTo>
                <a:lnTo>
                  <a:pt x="402" y="244"/>
                </a:lnTo>
                <a:lnTo>
                  <a:pt x="408" y="227"/>
                </a:lnTo>
                <a:lnTo>
                  <a:pt x="414" y="215"/>
                </a:lnTo>
                <a:lnTo>
                  <a:pt x="414" y="203"/>
                </a:lnTo>
                <a:lnTo>
                  <a:pt x="421" y="186"/>
                </a:lnTo>
                <a:lnTo>
                  <a:pt x="421" y="174"/>
                </a:lnTo>
                <a:lnTo>
                  <a:pt x="427" y="157"/>
                </a:lnTo>
                <a:lnTo>
                  <a:pt x="433" y="145"/>
                </a:lnTo>
                <a:lnTo>
                  <a:pt x="433" y="134"/>
                </a:lnTo>
                <a:lnTo>
                  <a:pt x="440" y="116"/>
                </a:lnTo>
                <a:lnTo>
                  <a:pt x="446" y="105"/>
                </a:lnTo>
                <a:lnTo>
                  <a:pt x="446" y="93"/>
                </a:lnTo>
                <a:lnTo>
                  <a:pt x="453" y="82"/>
                </a:lnTo>
                <a:lnTo>
                  <a:pt x="459" y="70"/>
                </a:lnTo>
                <a:lnTo>
                  <a:pt x="459" y="64"/>
                </a:lnTo>
                <a:lnTo>
                  <a:pt x="465" y="52"/>
                </a:lnTo>
                <a:lnTo>
                  <a:pt x="472" y="41"/>
                </a:lnTo>
                <a:lnTo>
                  <a:pt x="472" y="35"/>
                </a:lnTo>
                <a:lnTo>
                  <a:pt x="478" y="29"/>
                </a:lnTo>
                <a:lnTo>
                  <a:pt x="491" y="12"/>
                </a:lnTo>
                <a:lnTo>
                  <a:pt x="484" y="12"/>
                </a:lnTo>
                <a:lnTo>
                  <a:pt x="491" y="12"/>
                </a:lnTo>
                <a:lnTo>
                  <a:pt x="504" y="0"/>
                </a:lnTo>
                <a:lnTo>
                  <a:pt x="497" y="0"/>
                </a:lnTo>
                <a:lnTo>
                  <a:pt x="504" y="0"/>
                </a:lnTo>
                <a:lnTo>
                  <a:pt x="510" y="0"/>
                </a:lnTo>
                <a:lnTo>
                  <a:pt x="516" y="0"/>
                </a:lnTo>
                <a:lnTo>
                  <a:pt x="523" y="0"/>
                </a:lnTo>
                <a:lnTo>
                  <a:pt x="529" y="6"/>
                </a:lnTo>
                <a:lnTo>
                  <a:pt x="535" y="12"/>
                </a:lnTo>
                <a:lnTo>
                  <a:pt x="542" y="23"/>
                </a:lnTo>
                <a:lnTo>
                  <a:pt x="548" y="29"/>
                </a:lnTo>
                <a:lnTo>
                  <a:pt x="555" y="41"/>
                </a:lnTo>
                <a:lnTo>
                  <a:pt x="555" y="47"/>
                </a:lnTo>
                <a:lnTo>
                  <a:pt x="561" y="58"/>
                </a:lnTo>
                <a:lnTo>
                  <a:pt x="567" y="70"/>
                </a:lnTo>
                <a:lnTo>
                  <a:pt x="567" y="82"/>
                </a:lnTo>
                <a:lnTo>
                  <a:pt x="574" y="87"/>
                </a:lnTo>
                <a:lnTo>
                  <a:pt x="574" y="105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04" name="Freeform 164"/>
          <p:cNvSpPr>
            <a:spLocks/>
          </p:cNvSpPr>
          <p:nvPr/>
        </p:nvSpPr>
        <p:spPr bwMode="auto">
          <a:xfrm>
            <a:off x="7292975" y="5535613"/>
            <a:ext cx="939800" cy="719137"/>
          </a:xfrm>
          <a:custGeom>
            <a:avLst/>
            <a:gdLst>
              <a:gd name="T0" fmla="*/ 2147483647 w 592"/>
              <a:gd name="T1" fmla="*/ 2147483647 h 453"/>
              <a:gd name="T2" fmla="*/ 2147483647 w 592"/>
              <a:gd name="T3" fmla="*/ 2147483647 h 453"/>
              <a:gd name="T4" fmla="*/ 2147483647 w 592"/>
              <a:gd name="T5" fmla="*/ 2147483647 h 453"/>
              <a:gd name="T6" fmla="*/ 2147483647 w 592"/>
              <a:gd name="T7" fmla="*/ 2147483647 h 453"/>
              <a:gd name="T8" fmla="*/ 2147483647 w 592"/>
              <a:gd name="T9" fmla="*/ 2147483647 h 453"/>
              <a:gd name="T10" fmla="*/ 2147483647 w 592"/>
              <a:gd name="T11" fmla="*/ 2147483647 h 453"/>
              <a:gd name="T12" fmla="*/ 2147483647 w 592"/>
              <a:gd name="T13" fmla="*/ 2147483647 h 453"/>
              <a:gd name="T14" fmla="*/ 2147483647 w 592"/>
              <a:gd name="T15" fmla="*/ 2147483647 h 453"/>
              <a:gd name="T16" fmla="*/ 2147483647 w 592"/>
              <a:gd name="T17" fmla="*/ 2147483647 h 453"/>
              <a:gd name="T18" fmla="*/ 2147483647 w 592"/>
              <a:gd name="T19" fmla="*/ 2147483647 h 453"/>
              <a:gd name="T20" fmla="*/ 2147483647 w 592"/>
              <a:gd name="T21" fmla="*/ 2147483647 h 453"/>
              <a:gd name="T22" fmla="*/ 2147483647 w 592"/>
              <a:gd name="T23" fmla="*/ 2147483647 h 453"/>
              <a:gd name="T24" fmla="*/ 2147483647 w 592"/>
              <a:gd name="T25" fmla="*/ 2147483647 h 453"/>
              <a:gd name="T26" fmla="*/ 2147483647 w 592"/>
              <a:gd name="T27" fmla="*/ 2147483647 h 453"/>
              <a:gd name="T28" fmla="*/ 2147483647 w 592"/>
              <a:gd name="T29" fmla="*/ 2147483647 h 453"/>
              <a:gd name="T30" fmla="*/ 2147483647 w 592"/>
              <a:gd name="T31" fmla="*/ 2147483647 h 453"/>
              <a:gd name="T32" fmla="*/ 2147483647 w 592"/>
              <a:gd name="T33" fmla="*/ 2147483647 h 453"/>
              <a:gd name="T34" fmla="*/ 2147483647 w 592"/>
              <a:gd name="T35" fmla="*/ 2147483647 h 453"/>
              <a:gd name="T36" fmla="*/ 2147483647 w 592"/>
              <a:gd name="T37" fmla="*/ 2147483647 h 453"/>
              <a:gd name="T38" fmla="*/ 2147483647 w 592"/>
              <a:gd name="T39" fmla="*/ 2147483647 h 453"/>
              <a:gd name="T40" fmla="*/ 2147483647 w 592"/>
              <a:gd name="T41" fmla="*/ 2147483647 h 453"/>
              <a:gd name="T42" fmla="*/ 2147483647 w 592"/>
              <a:gd name="T43" fmla="*/ 2147483647 h 453"/>
              <a:gd name="T44" fmla="*/ 2147483647 w 592"/>
              <a:gd name="T45" fmla="*/ 2147483647 h 453"/>
              <a:gd name="T46" fmla="*/ 2147483647 w 592"/>
              <a:gd name="T47" fmla="*/ 2147483647 h 453"/>
              <a:gd name="T48" fmla="*/ 2147483647 w 592"/>
              <a:gd name="T49" fmla="*/ 0 h 453"/>
              <a:gd name="T50" fmla="*/ 2147483647 w 592"/>
              <a:gd name="T51" fmla="*/ 2147483647 h 453"/>
              <a:gd name="T52" fmla="*/ 2147483647 w 592"/>
              <a:gd name="T53" fmla="*/ 2147483647 h 453"/>
              <a:gd name="T54" fmla="*/ 2147483647 w 592"/>
              <a:gd name="T55" fmla="*/ 2147483647 h 453"/>
              <a:gd name="T56" fmla="*/ 2147483647 w 592"/>
              <a:gd name="T57" fmla="*/ 2147483647 h 453"/>
              <a:gd name="T58" fmla="*/ 2147483647 w 592"/>
              <a:gd name="T59" fmla="*/ 2147483647 h 453"/>
              <a:gd name="T60" fmla="*/ 2147483647 w 592"/>
              <a:gd name="T61" fmla="*/ 2147483647 h 453"/>
              <a:gd name="T62" fmla="*/ 2147483647 w 592"/>
              <a:gd name="T63" fmla="*/ 2147483647 h 453"/>
              <a:gd name="T64" fmla="*/ 2147483647 w 592"/>
              <a:gd name="T65" fmla="*/ 2147483647 h 453"/>
              <a:gd name="T66" fmla="*/ 2147483647 w 592"/>
              <a:gd name="T67" fmla="*/ 2147483647 h 453"/>
              <a:gd name="T68" fmla="*/ 2147483647 w 592"/>
              <a:gd name="T69" fmla="*/ 2147483647 h 453"/>
              <a:gd name="T70" fmla="*/ 2147483647 w 592"/>
              <a:gd name="T71" fmla="*/ 2147483647 h 453"/>
              <a:gd name="T72" fmla="*/ 2147483647 w 592"/>
              <a:gd name="T73" fmla="*/ 2147483647 h 453"/>
              <a:gd name="T74" fmla="*/ 2147483647 w 592"/>
              <a:gd name="T75" fmla="*/ 2147483647 h 453"/>
              <a:gd name="T76" fmla="*/ 2147483647 w 592"/>
              <a:gd name="T77" fmla="*/ 2147483647 h 453"/>
              <a:gd name="T78" fmla="*/ 2147483647 w 592"/>
              <a:gd name="T79" fmla="*/ 2147483647 h 453"/>
              <a:gd name="T80" fmla="*/ 2147483647 w 592"/>
              <a:gd name="T81" fmla="*/ 2147483647 h 453"/>
              <a:gd name="T82" fmla="*/ 2147483647 w 592"/>
              <a:gd name="T83" fmla="*/ 2147483647 h 4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92"/>
              <a:gd name="T127" fmla="*/ 0 h 453"/>
              <a:gd name="T128" fmla="*/ 592 w 592"/>
              <a:gd name="T129" fmla="*/ 453 h 45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92" h="453">
                <a:moveTo>
                  <a:pt x="0" y="105"/>
                </a:moveTo>
                <a:lnTo>
                  <a:pt x="6" y="116"/>
                </a:lnTo>
                <a:lnTo>
                  <a:pt x="12" y="128"/>
                </a:lnTo>
                <a:lnTo>
                  <a:pt x="12" y="140"/>
                </a:lnTo>
                <a:lnTo>
                  <a:pt x="19" y="151"/>
                </a:lnTo>
                <a:lnTo>
                  <a:pt x="25" y="169"/>
                </a:lnTo>
                <a:lnTo>
                  <a:pt x="25" y="180"/>
                </a:lnTo>
                <a:lnTo>
                  <a:pt x="32" y="198"/>
                </a:lnTo>
                <a:lnTo>
                  <a:pt x="38" y="209"/>
                </a:lnTo>
                <a:lnTo>
                  <a:pt x="38" y="227"/>
                </a:lnTo>
                <a:lnTo>
                  <a:pt x="44" y="238"/>
                </a:lnTo>
                <a:lnTo>
                  <a:pt x="51" y="256"/>
                </a:lnTo>
                <a:lnTo>
                  <a:pt x="51" y="267"/>
                </a:lnTo>
                <a:lnTo>
                  <a:pt x="57" y="279"/>
                </a:lnTo>
                <a:lnTo>
                  <a:pt x="63" y="296"/>
                </a:lnTo>
                <a:lnTo>
                  <a:pt x="63" y="308"/>
                </a:lnTo>
                <a:lnTo>
                  <a:pt x="70" y="319"/>
                </a:lnTo>
                <a:lnTo>
                  <a:pt x="70" y="337"/>
                </a:lnTo>
                <a:lnTo>
                  <a:pt x="76" y="348"/>
                </a:lnTo>
                <a:lnTo>
                  <a:pt x="83" y="360"/>
                </a:lnTo>
                <a:lnTo>
                  <a:pt x="83" y="372"/>
                </a:lnTo>
                <a:lnTo>
                  <a:pt x="89" y="383"/>
                </a:lnTo>
                <a:lnTo>
                  <a:pt x="95" y="395"/>
                </a:lnTo>
                <a:lnTo>
                  <a:pt x="95" y="401"/>
                </a:lnTo>
                <a:lnTo>
                  <a:pt x="102" y="412"/>
                </a:lnTo>
                <a:lnTo>
                  <a:pt x="108" y="418"/>
                </a:lnTo>
                <a:lnTo>
                  <a:pt x="108" y="424"/>
                </a:lnTo>
                <a:lnTo>
                  <a:pt x="114" y="435"/>
                </a:lnTo>
                <a:lnTo>
                  <a:pt x="121" y="441"/>
                </a:lnTo>
                <a:lnTo>
                  <a:pt x="127" y="447"/>
                </a:lnTo>
                <a:lnTo>
                  <a:pt x="140" y="453"/>
                </a:lnTo>
                <a:lnTo>
                  <a:pt x="146" y="453"/>
                </a:lnTo>
                <a:lnTo>
                  <a:pt x="153" y="453"/>
                </a:lnTo>
                <a:lnTo>
                  <a:pt x="159" y="447"/>
                </a:lnTo>
                <a:lnTo>
                  <a:pt x="165" y="441"/>
                </a:lnTo>
                <a:lnTo>
                  <a:pt x="172" y="435"/>
                </a:lnTo>
                <a:lnTo>
                  <a:pt x="178" y="430"/>
                </a:lnTo>
                <a:lnTo>
                  <a:pt x="178" y="424"/>
                </a:lnTo>
                <a:lnTo>
                  <a:pt x="185" y="412"/>
                </a:lnTo>
                <a:lnTo>
                  <a:pt x="191" y="406"/>
                </a:lnTo>
                <a:lnTo>
                  <a:pt x="191" y="395"/>
                </a:lnTo>
                <a:lnTo>
                  <a:pt x="197" y="383"/>
                </a:lnTo>
                <a:lnTo>
                  <a:pt x="204" y="372"/>
                </a:lnTo>
                <a:lnTo>
                  <a:pt x="204" y="360"/>
                </a:lnTo>
                <a:lnTo>
                  <a:pt x="210" y="348"/>
                </a:lnTo>
                <a:lnTo>
                  <a:pt x="216" y="337"/>
                </a:lnTo>
                <a:lnTo>
                  <a:pt x="216" y="325"/>
                </a:lnTo>
                <a:lnTo>
                  <a:pt x="223" y="314"/>
                </a:lnTo>
                <a:lnTo>
                  <a:pt x="223" y="296"/>
                </a:lnTo>
                <a:lnTo>
                  <a:pt x="229" y="285"/>
                </a:lnTo>
                <a:lnTo>
                  <a:pt x="236" y="273"/>
                </a:lnTo>
                <a:lnTo>
                  <a:pt x="236" y="256"/>
                </a:lnTo>
                <a:lnTo>
                  <a:pt x="242" y="244"/>
                </a:lnTo>
                <a:lnTo>
                  <a:pt x="248" y="227"/>
                </a:lnTo>
                <a:lnTo>
                  <a:pt x="248" y="215"/>
                </a:lnTo>
                <a:lnTo>
                  <a:pt x="255" y="198"/>
                </a:lnTo>
                <a:lnTo>
                  <a:pt x="261" y="186"/>
                </a:lnTo>
                <a:lnTo>
                  <a:pt x="261" y="169"/>
                </a:lnTo>
                <a:lnTo>
                  <a:pt x="267" y="157"/>
                </a:lnTo>
                <a:lnTo>
                  <a:pt x="274" y="145"/>
                </a:lnTo>
                <a:lnTo>
                  <a:pt x="274" y="128"/>
                </a:lnTo>
                <a:lnTo>
                  <a:pt x="280" y="116"/>
                </a:lnTo>
                <a:lnTo>
                  <a:pt x="286" y="105"/>
                </a:lnTo>
                <a:lnTo>
                  <a:pt x="286" y="93"/>
                </a:lnTo>
                <a:lnTo>
                  <a:pt x="293" y="82"/>
                </a:lnTo>
                <a:lnTo>
                  <a:pt x="293" y="70"/>
                </a:lnTo>
                <a:lnTo>
                  <a:pt x="299" y="58"/>
                </a:lnTo>
                <a:lnTo>
                  <a:pt x="306" y="52"/>
                </a:lnTo>
                <a:lnTo>
                  <a:pt x="306" y="41"/>
                </a:lnTo>
                <a:lnTo>
                  <a:pt x="312" y="35"/>
                </a:lnTo>
                <a:lnTo>
                  <a:pt x="318" y="23"/>
                </a:lnTo>
                <a:lnTo>
                  <a:pt x="318" y="18"/>
                </a:lnTo>
                <a:lnTo>
                  <a:pt x="325" y="12"/>
                </a:lnTo>
                <a:lnTo>
                  <a:pt x="331" y="6"/>
                </a:lnTo>
                <a:lnTo>
                  <a:pt x="344" y="0"/>
                </a:lnTo>
                <a:lnTo>
                  <a:pt x="350" y="0"/>
                </a:lnTo>
                <a:lnTo>
                  <a:pt x="357" y="0"/>
                </a:lnTo>
                <a:lnTo>
                  <a:pt x="363" y="6"/>
                </a:lnTo>
                <a:lnTo>
                  <a:pt x="369" y="6"/>
                </a:lnTo>
                <a:lnTo>
                  <a:pt x="376" y="18"/>
                </a:lnTo>
                <a:lnTo>
                  <a:pt x="382" y="23"/>
                </a:lnTo>
                <a:lnTo>
                  <a:pt x="388" y="35"/>
                </a:lnTo>
                <a:lnTo>
                  <a:pt x="388" y="41"/>
                </a:lnTo>
                <a:lnTo>
                  <a:pt x="395" y="47"/>
                </a:lnTo>
                <a:lnTo>
                  <a:pt x="401" y="58"/>
                </a:lnTo>
                <a:lnTo>
                  <a:pt x="401" y="70"/>
                </a:lnTo>
                <a:lnTo>
                  <a:pt x="408" y="82"/>
                </a:lnTo>
                <a:lnTo>
                  <a:pt x="414" y="93"/>
                </a:lnTo>
                <a:lnTo>
                  <a:pt x="414" y="105"/>
                </a:lnTo>
                <a:lnTo>
                  <a:pt x="420" y="116"/>
                </a:lnTo>
                <a:lnTo>
                  <a:pt x="427" y="128"/>
                </a:lnTo>
                <a:lnTo>
                  <a:pt x="427" y="140"/>
                </a:lnTo>
                <a:lnTo>
                  <a:pt x="433" y="157"/>
                </a:lnTo>
                <a:lnTo>
                  <a:pt x="439" y="169"/>
                </a:lnTo>
                <a:lnTo>
                  <a:pt x="439" y="180"/>
                </a:lnTo>
                <a:lnTo>
                  <a:pt x="446" y="198"/>
                </a:lnTo>
                <a:lnTo>
                  <a:pt x="446" y="209"/>
                </a:lnTo>
                <a:lnTo>
                  <a:pt x="452" y="227"/>
                </a:lnTo>
                <a:lnTo>
                  <a:pt x="459" y="238"/>
                </a:lnTo>
                <a:lnTo>
                  <a:pt x="459" y="256"/>
                </a:lnTo>
                <a:lnTo>
                  <a:pt x="465" y="267"/>
                </a:lnTo>
                <a:lnTo>
                  <a:pt x="471" y="285"/>
                </a:lnTo>
                <a:lnTo>
                  <a:pt x="471" y="296"/>
                </a:lnTo>
                <a:lnTo>
                  <a:pt x="478" y="308"/>
                </a:lnTo>
                <a:lnTo>
                  <a:pt x="484" y="325"/>
                </a:lnTo>
                <a:lnTo>
                  <a:pt x="484" y="337"/>
                </a:lnTo>
                <a:lnTo>
                  <a:pt x="490" y="348"/>
                </a:lnTo>
                <a:lnTo>
                  <a:pt x="497" y="360"/>
                </a:lnTo>
                <a:lnTo>
                  <a:pt x="497" y="372"/>
                </a:lnTo>
                <a:lnTo>
                  <a:pt x="503" y="383"/>
                </a:lnTo>
                <a:lnTo>
                  <a:pt x="510" y="395"/>
                </a:lnTo>
                <a:lnTo>
                  <a:pt x="510" y="401"/>
                </a:lnTo>
                <a:lnTo>
                  <a:pt x="516" y="412"/>
                </a:lnTo>
                <a:lnTo>
                  <a:pt x="516" y="418"/>
                </a:lnTo>
                <a:lnTo>
                  <a:pt x="522" y="430"/>
                </a:lnTo>
                <a:lnTo>
                  <a:pt x="529" y="435"/>
                </a:lnTo>
                <a:lnTo>
                  <a:pt x="529" y="441"/>
                </a:lnTo>
                <a:lnTo>
                  <a:pt x="548" y="453"/>
                </a:lnTo>
                <a:lnTo>
                  <a:pt x="541" y="453"/>
                </a:lnTo>
                <a:lnTo>
                  <a:pt x="548" y="453"/>
                </a:lnTo>
                <a:lnTo>
                  <a:pt x="554" y="453"/>
                </a:lnTo>
                <a:lnTo>
                  <a:pt x="561" y="453"/>
                </a:lnTo>
                <a:lnTo>
                  <a:pt x="567" y="453"/>
                </a:lnTo>
                <a:lnTo>
                  <a:pt x="573" y="447"/>
                </a:lnTo>
                <a:lnTo>
                  <a:pt x="580" y="441"/>
                </a:lnTo>
                <a:lnTo>
                  <a:pt x="586" y="435"/>
                </a:lnTo>
                <a:lnTo>
                  <a:pt x="586" y="430"/>
                </a:lnTo>
                <a:lnTo>
                  <a:pt x="592" y="418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05" name="Freeform 165"/>
          <p:cNvSpPr>
            <a:spLocks/>
          </p:cNvSpPr>
          <p:nvPr/>
        </p:nvSpPr>
        <p:spPr bwMode="auto">
          <a:xfrm>
            <a:off x="8232775" y="5895975"/>
            <a:ext cx="112713" cy="303213"/>
          </a:xfrm>
          <a:custGeom>
            <a:avLst/>
            <a:gdLst>
              <a:gd name="T0" fmla="*/ 0 w 71"/>
              <a:gd name="T1" fmla="*/ 2147483647 h 191"/>
              <a:gd name="T2" fmla="*/ 2147483647 w 71"/>
              <a:gd name="T3" fmla="*/ 2147483647 h 191"/>
              <a:gd name="T4" fmla="*/ 2147483647 w 71"/>
              <a:gd name="T5" fmla="*/ 2147483647 h 191"/>
              <a:gd name="T6" fmla="*/ 2147483647 w 71"/>
              <a:gd name="T7" fmla="*/ 2147483647 h 191"/>
              <a:gd name="T8" fmla="*/ 2147483647 w 71"/>
              <a:gd name="T9" fmla="*/ 2147483647 h 191"/>
              <a:gd name="T10" fmla="*/ 2147483647 w 71"/>
              <a:gd name="T11" fmla="*/ 2147483647 h 191"/>
              <a:gd name="T12" fmla="*/ 2147483647 w 71"/>
              <a:gd name="T13" fmla="*/ 2147483647 h 191"/>
              <a:gd name="T14" fmla="*/ 2147483647 w 71"/>
              <a:gd name="T15" fmla="*/ 2147483647 h 191"/>
              <a:gd name="T16" fmla="*/ 2147483647 w 71"/>
              <a:gd name="T17" fmla="*/ 2147483647 h 191"/>
              <a:gd name="T18" fmla="*/ 2147483647 w 71"/>
              <a:gd name="T19" fmla="*/ 2147483647 h 191"/>
              <a:gd name="T20" fmla="*/ 2147483647 w 71"/>
              <a:gd name="T21" fmla="*/ 2147483647 h 191"/>
              <a:gd name="T22" fmla="*/ 2147483647 w 71"/>
              <a:gd name="T23" fmla="*/ 2147483647 h 191"/>
              <a:gd name="T24" fmla="*/ 2147483647 w 71"/>
              <a:gd name="T25" fmla="*/ 2147483647 h 191"/>
              <a:gd name="T26" fmla="*/ 2147483647 w 71"/>
              <a:gd name="T27" fmla="*/ 2147483647 h 191"/>
              <a:gd name="T28" fmla="*/ 2147483647 w 71"/>
              <a:gd name="T29" fmla="*/ 2147483647 h 191"/>
              <a:gd name="T30" fmla="*/ 2147483647 w 71"/>
              <a:gd name="T31" fmla="*/ 2147483647 h 191"/>
              <a:gd name="T32" fmla="*/ 2147483647 w 71"/>
              <a:gd name="T33" fmla="*/ 0 h 19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1"/>
              <a:gd name="T52" fmla="*/ 0 h 191"/>
              <a:gd name="T53" fmla="*/ 71 w 71"/>
              <a:gd name="T54" fmla="*/ 191 h 19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1" h="191">
                <a:moveTo>
                  <a:pt x="0" y="191"/>
                </a:moveTo>
                <a:lnTo>
                  <a:pt x="7" y="185"/>
                </a:lnTo>
                <a:lnTo>
                  <a:pt x="7" y="174"/>
                </a:lnTo>
                <a:lnTo>
                  <a:pt x="13" y="168"/>
                </a:lnTo>
                <a:lnTo>
                  <a:pt x="20" y="156"/>
                </a:lnTo>
                <a:lnTo>
                  <a:pt x="20" y="145"/>
                </a:lnTo>
                <a:lnTo>
                  <a:pt x="26" y="133"/>
                </a:lnTo>
                <a:lnTo>
                  <a:pt x="32" y="121"/>
                </a:lnTo>
                <a:lnTo>
                  <a:pt x="32" y="110"/>
                </a:lnTo>
                <a:lnTo>
                  <a:pt x="39" y="98"/>
                </a:lnTo>
                <a:lnTo>
                  <a:pt x="45" y="87"/>
                </a:lnTo>
                <a:lnTo>
                  <a:pt x="45" y="69"/>
                </a:lnTo>
                <a:lnTo>
                  <a:pt x="51" y="58"/>
                </a:lnTo>
                <a:lnTo>
                  <a:pt x="58" y="40"/>
                </a:lnTo>
                <a:lnTo>
                  <a:pt x="58" y="29"/>
                </a:lnTo>
                <a:lnTo>
                  <a:pt x="64" y="11"/>
                </a:lnTo>
                <a:lnTo>
                  <a:pt x="71" y="0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06" name="Freeform 166"/>
          <p:cNvSpPr>
            <a:spLocks/>
          </p:cNvSpPr>
          <p:nvPr/>
        </p:nvSpPr>
        <p:spPr bwMode="auto">
          <a:xfrm>
            <a:off x="1789113" y="5545138"/>
            <a:ext cx="6292850" cy="700087"/>
          </a:xfrm>
          <a:custGeom>
            <a:avLst/>
            <a:gdLst>
              <a:gd name="T0" fmla="*/ 0 w 3964"/>
              <a:gd name="T1" fmla="*/ 2147483647 h 441"/>
              <a:gd name="T2" fmla="*/ 2147483647 w 3964"/>
              <a:gd name="T3" fmla="*/ 2147483647 h 441"/>
              <a:gd name="T4" fmla="*/ 2147483647 w 3964"/>
              <a:gd name="T5" fmla="*/ 2147483647 h 441"/>
              <a:gd name="T6" fmla="*/ 2147483647 w 3964"/>
              <a:gd name="T7" fmla="*/ 2147483647 h 441"/>
              <a:gd name="T8" fmla="*/ 2147483647 w 3964"/>
              <a:gd name="T9" fmla="*/ 0 h 441"/>
              <a:gd name="T10" fmla="*/ 2147483647 w 3964"/>
              <a:gd name="T11" fmla="*/ 2147483647 h 441"/>
              <a:gd name="T12" fmla="*/ 2147483647 w 3964"/>
              <a:gd name="T13" fmla="*/ 2147483647 h 441"/>
              <a:gd name="T14" fmla="*/ 2147483647 w 3964"/>
              <a:gd name="T15" fmla="*/ 2147483647 h 441"/>
              <a:gd name="T16" fmla="*/ 2147483647 w 3964"/>
              <a:gd name="T17" fmla="*/ 2147483647 h 441"/>
              <a:gd name="T18" fmla="*/ 2147483647 w 3964"/>
              <a:gd name="T19" fmla="*/ 0 h 441"/>
              <a:gd name="T20" fmla="*/ 2147483647 w 3964"/>
              <a:gd name="T21" fmla="*/ 2147483647 h 441"/>
              <a:gd name="T22" fmla="*/ 2147483647 w 3964"/>
              <a:gd name="T23" fmla="*/ 2147483647 h 441"/>
              <a:gd name="T24" fmla="*/ 2147483647 w 3964"/>
              <a:gd name="T25" fmla="*/ 2147483647 h 44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964"/>
              <a:gd name="T40" fmla="*/ 0 h 441"/>
              <a:gd name="T41" fmla="*/ 3964 w 3964"/>
              <a:gd name="T42" fmla="*/ 441 h 44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964" h="441">
                <a:moveTo>
                  <a:pt x="0" y="221"/>
                </a:moveTo>
                <a:lnTo>
                  <a:pt x="331" y="441"/>
                </a:lnTo>
                <a:lnTo>
                  <a:pt x="662" y="360"/>
                </a:lnTo>
                <a:lnTo>
                  <a:pt x="994" y="87"/>
                </a:lnTo>
                <a:lnTo>
                  <a:pt x="1325" y="0"/>
                </a:lnTo>
                <a:lnTo>
                  <a:pt x="1650" y="215"/>
                </a:lnTo>
                <a:lnTo>
                  <a:pt x="1982" y="435"/>
                </a:lnTo>
                <a:lnTo>
                  <a:pt x="2313" y="360"/>
                </a:lnTo>
                <a:lnTo>
                  <a:pt x="2645" y="93"/>
                </a:lnTo>
                <a:lnTo>
                  <a:pt x="2976" y="0"/>
                </a:lnTo>
                <a:lnTo>
                  <a:pt x="3307" y="209"/>
                </a:lnTo>
                <a:lnTo>
                  <a:pt x="3632" y="435"/>
                </a:lnTo>
                <a:lnTo>
                  <a:pt x="3964" y="366"/>
                </a:lnTo>
              </a:path>
            </a:pathLst>
          </a:cu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07" name="Oval 167"/>
          <p:cNvSpPr>
            <a:spLocks noChangeArrowheads="1"/>
          </p:cNvSpPr>
          <p:nvPr/>
        </p:nvSpPr>
        <p:spPr bwMode="auto">
          <a:xfrm>
            <a:off x="1747838" y="5857875"/>
            <a:ext cx="92075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08" name="Oval 168"/>
          <p:cNvSpPr>
            <a:spLocks noChangeArrowheads="1"/>
          </p:cNvSpPr>
          <p:nvPr/>
        </p:nvSpPr>
        <p:spPr bwMode="auto">
          <a:xfrm>
            <a:off x="2274888" y="6208713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09" name="Oval 169"/>
          <p:cNvSpPr>
            <a:spLocks noChangeArrowheads="1"/>
          </p:cNvSpPr>
          <p:nvPr/>
        </p:nvSpPr>
        <p:spPr bwMode="auto">
          <a:xfrm>
            <a:off x="2800350" y="6080125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10" name="Oval 170"/>
          <p:cNvSpPr>
            <a:spLocks noChangeArrowheads="1"/>
          </p:cNvSpPr>
          <p:nvPr/>
        </p:nvSpPr>
        <p:spPr bwMode="auto">
          <a:xfrm>
            <a:off x="3325813" y="5646738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11" name="Oval 171"/>
          <p:cNvSpPr>
            <a:spLocks noChangeArrowheads="1"/>
          </p:cNvSpPr>
          <p:nvPr/>
        </p:nvSpPr>
        <p:spPr bwMode="auto">
          <a:xfrm>
            <a:off x="3852863" y="5508625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12" name="Oval 172"/>
          <p:cNvSpPr>
            <a:spLocks noChangeArrowheads="1"/>
          </p:cNvSpPr>
          <p:nvPr/>
        </p:nvSpPr>
        <p:spPr bwMode="auto">
          <a:xfrm>
            <a:off x="4368800" y="5849938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13" name="Oval 173"/>
          <p:cNvSpPr>
            <a:spLocks noChangeArrowheads="1"/>
          </p:cNvSpPr>
          <p:nvPr/>
        </p:nvSpPr>
        <p:spPr bwMode="auto">
          <a:xfrm>
            <a:off x="4894263" y="6199188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14" name="Oval 174"/>
          <p:cNvSpPr>
            <a:spLocks noChangeArrowheads="1"/>
          </p:cNvSpPr>
          <p:nvPr/>
        </p:nvSpPr>
        <p:spPr bwMode="auto">
          <a:xfrm>
            <a:off x="5421313" y="6080125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15" name="Oval 175"/>
          <p:cNvSpPr>
            <a:spLocks noChangeArrowheads="1"/>
          </p:cNvSpPr>
          <p:nvPr/>
        </p:nvSpPr>
        <p:spPr bwMode="auto">
          <a:xfrm>
            <a:off x="5946775" y="5656263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16" name="Oval 176"/>
          <p:cNvSpPr>
            <a:spLocks noChangeArrowheads="1"/>
          </p:cNvSpPr>
          <p:nvPr/>
        </p:nvSpPr>
        <p:spPr bwMode="auto">
          <a:xfrm>
            <a:off x="6472238" y="5508625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17" name="Oval 177"/>
          <p:cNvSpPr>
            <a:spLocks noChangeArrowheads="1"/>
          </p:cNvSpPr>
          <p:nvPr/>
        </p:nvSpPr>
        <p:spPr bwMode="auto">
          <a:xfrm>
            <a:off x="6999288" y="5840413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18" name="Oval 178"/>
          <p:cNvSpPr>
            <a:spLocks noChangeArrowheads="1"/>
          </p:cNvSpPr>
          <p:nvPr/>
        </p:nvSpPr>
        <p:spPr bwMode="auto">
          <a:xfrm>
            <a:off x="7515225" y="6199188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19" name="Oval 179"/>
          <p:cNvSpPr>
            <a:spLocks noChangeArrowheads="1"/>
          </p:cNvSpPr>
          <p:nvPr/>
        </p:nvSpPr>
        <p:spPr bwMode="auto">
          <a:xfrm>
            <a:off x="8040688" y="6088063"/>
            <a:ext cx="92075" cy="84137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85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Aliasing examples</a:t>
            </a:r>
          </a:p>
        </p:txBody>
      </p:sp>
      <p:sp>
        <p:nvSpPr>
          <p:cNvPr id="215" name="Date Placeholder 2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216" name="Footer Placeholder 2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217" name="Slide Number Placeholder 2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DE1AE9-4F75-43FA-AE74-D49D9A786CDE}" type="slidenum">
              <a:rPr lang="en-US" altLang="en-US"/>
              <a:pPr>
                <a:defRPr/>
              </a:pPr>
              <a:t>34</a:t>
            </a:fld>
            <a:endParaRPr lang="en-US" alt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1098550" y="2171700"/>
            <a:ext cx="2006600" cy="15779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1098550" y="2171700"/>
            <a:ext cx="2006600" cy="1577975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098550" y="2171700"/>
            <a:ext cx="2006600" cy="157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2032000" y="3841750"/>
            <a:ext cx="141288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Time</a:t>
            </a:r>
            <a:endParaRPr lang="en-US" sz="2400"/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 rot="-5400000">
            <a:off x="778668" y="2917032"/>
            <a:ext cx="296863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Frequency</a:t>
            </a:r>
            <a:endParaRPr lang="en-US" sz="2400"/>
          </a:p>
        </p:txBody>
      </p:sp>
      <p:sp>
        <p:nvSpPr>
          <p:cNvPr id="36872" name="Line 8"/>
          <p:cNvSpPr>
            <a:spLocks noChangeShapeType="1"/>
          </p:cNvSpPr>
          <p:nvPr/>
        </p:nvSpPr>
        <p:spPr bwMode="auto">
          <a:xfrm>
            <a:off x="1098550" y="2171700"/>
            <a:ext cx="20066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3" name="Freeform 9"/>
          <p:cNvSpPr>
            <a:spLocks/>
          </p:cNvSpPr>
          <p:nvPr/>
        </p:nvSpPr>
        <p:spPr bwMode="auto">
          <a:xfrm>
            <a:off x="1098550" y="2171700"/>
            <a:ext cx="2006600" cy="1577975"/>
          </a:xfrm>
          <a:custGeom>
            <a:avLst/>
            <a:gdLst>
              <a:gd name="T0" fmla="*/ 0 w 434"/>
              <a:gd name="T1" fmla="*/ 2147483647 h 342"/>
              <a:gd name="T2" fmla="*/ 2147483647 w 434"/>
              <a:gd name="T3" fmla="*/ 2147483647 h 342"/>
              <a:gd name="T4" fmla="*/ 2147483647 w 434"/>
              <a:gd name="T5" fmla="*/ 0 h 342"/>
              <a:gd name="T6" fmla="*/ 0 60000 65536"/>
              <a:gd name="T7" fmla="*/ 0 60000 65536"/>
              <a:gd name="T8" fmla="*/ 0 60000 65536"/>
              <a:gd name="T9" fmla="*/ 0 w 434"/>
              <a:gd name="T10" fmla="*/ 0 h 342"/>
              <a:gd name="T11" fmla="*/ 434 w 434"/>
              <a:gd name="T12" fmla="*/ 342 h 34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4" h="342">
                <a:moveTo>
                  <a:pt x="0" y="342"/>
                </a:moveTo>
                <a:lnTo>
                  <a:pt x="434" y="342"/>
                </a:lnTo>
                <a:lnTo>
                  <a:pt x="434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4" name="Line 10"/>
          <p:cNvSpPr>
            <a:spLocks noChangeShapeType="1"/>
          </p:cNvSpPr>
          <p:nvPr/>
        </p:nvSpPr>
        <p:spPr bwMode="auto">
          <a:xfrm flipV="1">
            <a:off x="1098550" y="2171700"/>
            <a:ext cx="1588" cy="15779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5" name="Line 11"/>
          <p:cNvSpPr>
            <a:spLocks noChangeShapeType="1"/>
          </p:cNvSpPr>
          <p:nvPr/>
        </p:nvSpPr>
        <p:spPr bwMode="auto">
          <a:xfrm>
            <a:off x="1098550" y="3749675"/>
            <a:ext cx="20066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6" name="Line 12"/>
          <p:cNvSpPr>
            <a:spLocks noChangeShapeType="1"/>
          </p:cNvSpPr>
          <p:nvPr/>
        </p:nvSpPr>
        <p:spPr bwMode="auto">
          <a:xfrm flipV="1">
            <a:off x="1098550" y="2171700"/>
            <a:ext cx="1588" cy="15779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7" name="Line 13"/>
          <p:cNvSpPr>
            <a:spLocks noChangeShapeType="1"/>
          </p:cNvSpPr>
          <p:nvPr/>
        </p:nvSpPr>
        <p:spPr bwMode="auto">
          <a:xfrm flipV="1">
            <a:off x="1108075" y="3727450"/>
            <a:ext cx="1588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8" name="Line 14"/>
          <p:cNvSpPr>
            <a:spLocks noChangeShapeType="1"/>
          </p:cNvSpPr>
          <p:nvPr/>
        </p:nvSpPr>
        <p:spPr bwMode="auto">
          <a:xfrm>
            <a:off x="1108075" y="2171700"/>
            <a:ext cx="1588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9" name="Rectangle 15"/>
          <p:cNvSpPr>
            <a:spLocks noChangeArrowheads="1"/>
          </p:cNvSpPr>
          <p:nvPr/>
        </p:nvSpPr>
        <p:spPr bwMode="auto">
          <a:xfrm>
            <a:off x="1095375" y="3763963"/>
            <a:ext cx="34925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</a:t>
            </a:r>
            <a:endParaRPr lang="en-US" sz="2400"/>
          </a:p>
        </p:txBody>
      </p:sp>
      <p:sp>
        <p:nvSpPr>
          <p:cNvPr id="36880" name="Line 16"/>
          <p:cNvSpPr>
            <a:spLocks noChangeShapeType="1"/>
          </p:cNvSpPr>
          <p:nvPr/>
        </p:nvSpPr>
        <p:spPr bwMode="auto">
          <a:xfrm flipV="1">
            <a:off x="1311275" y="3727450"/>
            <a:ext cx="1588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1" name="Line 17"/>
          <p:cNvSpPr>
            <a:spLocks noChangeShapeType="1"/>
          </p:cNvSpPr>
          <p:nvPr/>
        </p:nvSpPr>
        <p:spPr bwMode="auto">
          <a:xfrm>
            <a:off x="1311275" y="2171700"/>
            <a:ext cx="1588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2" name="Rectangle 18"/>
          <p:cNvSpPr>
            <a:spLocks noChangeArrowheads="1"/>
          </p:cNvSpPr>
          <p:nvPr/>
        </p:nvSpPr>
        <p:spPr bwMode="auto">
          <a:xfrm>
            <a:off x="1270000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0.1</a:t>
            </a:r>
            <a:endParaRPr lang="en-US" sz="2400"/>
          </a:p>
        </p:txBody>
      </p:sp>
      <p:sp>
        <p:nvSpPr>
          <p:cNvPr id="36883" name="Line 19"/>
          <p:cNvSpPr>
            <a:spLocks noChangeShapeType="1"/>
          </p:cNvSpPr>
          <p:nvPr/>
        </p:nvSpPr>
        <p:spPr bwMode="auto">
          <a:xfrm flipV="1">
            <a:off x="1514475" y="3727450"/>
            <a:ext cx="1588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4" name="Line 20"/>
          <p:cNvSpPr>
            <a:spLocks noChangeShapeType="1"/>
          </p:cNvSpPr>
          <p:nvPr/>
        </p:nvSpPr>
        <p:spPr bwMode="auto">
          <a:xfrm>
            <a:off x="1514475" y="2171700"/>
            <a:ext cx="1588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5" name="Rectangle 21"/>
          <p:cNvSpPr>
            <a:spLocks noChangeArrowheads="1"/>
          </p:cNvSpPr>
          <p:nvPr/>
        </p:nvSpPr>
        <p:spPr bwMode="auto">
          <a:xfrm>
            <a:off x="1473200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0.2</a:t>
            </a:r>
            <a:endParaRPr lang="en-US" sz="2400"/>
          </a:p>
        </p:txBody>
      </p:sp>
      <p:sp>
        <p:nvSpPr>
          <p:cNvPr id="36886" name="Line 22"/>
          <p:cNvSpPr>
            <a:spLocks noChangeShapeType="1"/>
          </p:cNvSpPr>
          <p:nvPr/>
        </p:nvSpPr>
        <p:spPr bwMode="auto">
          <a:xfrm flipV="1">
            <a:off x="1719263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7" name="Line 23"/>
          <p:cNvSpPr>
            <a:spLocks noChangeShapeType="1"/>
          </p:cNvSpPr>
          <p:nvPr/>
        </p:nvSpPr>
        <p:spPr bwMode="auto">
          <a:xfrm>
            <a:off x="1719263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8" name="Rectangle 24"/>
          <p:cNvSpPr>
            <a:spLocks noChangeArrowheads="1"/>
          </p:cNvSpPr>
          <p:nvPr/>
        </p:nvSpPr>
        <p:spPr bwMode="auto">
          <a:xfrm>
            <a:off x="1676400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0.3</a:t>
            </a:r>
            <a:endParaRPr lang="en-US" sz="2400"/>
          </a:p>
        </p:txBody>
      </p:sp>
      <p:sp>
        <p:nvSpPr>
          <p:cNvPr id="36889" name="Line 25"/>
          <p:cNvSpPr>
            <a:spLocks noChangeShapeType="1"/>
          </p:cNvSpPr>
          <p:nvPr/>
        </p:nvSpPr>
        <p:spPr bwMode="auto">
          <a:xfrm flipV="1">
            <a:off x="1922463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90" name="Line 26"/>
          <p:cNvSpPr>
            <a:spLocks noChangeShapeType="1"/>
          </p:cNvSpPr>
          <p:nvPr/>
        </p:nvSpPr>
        <p:spPr bwMode="auto">
          <a:xfrm>
            <a:off x="1922463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91" name="Rectangle 27"/>
          <p:cNvSpPr>
            <a:spLocks noChangeArrowheads="1"/>
          </p:cNvSpPr>
          <p:nvPr/>
        </p:nvSpPr>
        <p:spPr bwMode="auto">
          <a:xfrm>
            <a:off x="1879600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0.4</a:t>
            </a:r>
            <a:endParaRPr lang="en-US" sz="2400"/>
          </a:p>
        </p:txBody>
      </p:sp>
      <p:sp>
        <p:nvSpPr>
          <p:cNvPr id="36892" name="Line 28"/>
          <p:cNvSpPr>
            <a:spLocks noChangeShapeType="1"/>
          </p:cNvSpPr>
          <p:nvPr/>
        </p:nvSpPr>
        <p:spPr bwMode="auto">
          <a:xfrm flipV="1">
            <a:off x="2125663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93" name="Line 29"/>
          <p:cNvSpPr>
            <a:spLocks noChangeShapeType="1"/>
          </p:cNvSpPr>
          <p:nvPr/>
        </p:nvSpPr>
        <p:spPr bwMode="auto">
          <a:xfrm>
            <a:off x="2125663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94" name="Rectangle 30"/>
          <p:cNvSpPr>
            <a:spLocks noChangeArrowheads="1"/>
          </p:cNvSpPr>
          <p:nvPr/>
        </p:nvSpPr>
        <p:spPr bwMode="auto">
          <a:xfrm>
            <a:off x="2082800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0.5</a:t>
            </a:r>
            <a:endParaRPr lang="en-US" sz="2400"/>
          </a:p>
        </p:txBody>
      </p:sp>
      <p:sp>
        <p:nvSpPr>
          <p:cNvPr id="36895" name="Line 31"/>
          <p:cNvSpPr>
            <a:spLocks noChangeShapeType="1"/>
          </p:cNvSpPr>
          <p:nvPr/>
        </p:nvSpPr>
        <p:spPr bwMode="auto">
          <a:xfrm flipV="1">
            <a:off x="2328863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96" name="Line 32"/>
          <p:cNvSpPr>
            <a:spLocks noChangeShapeType="1"/>
          </p:cNvSpPr>
          <p:nvPr/>
        </p:nvSpPr>
        <p:spPr bwMode="auto">
          <a:xfrm>
            <a:off x="2328863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97" name="Rectangle 33"/>
          <p:cNvSpPr>
            <a:spLocks noChangeArrowheads="1"/>
          </p:cNvSpPr>
          <p:nvPr/>
        </p:nvSpPr>
        <p:spPr bwMode="auto">
          <a:xfrm>
            <a:off x="2287588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0.6</a:t>
            </a:r>
            <a:endParaRPr lang="en-US" sz="2400"/>
          </a:p>
        </p:txBody>
      </p:sp>
      <p:sp>
        <p:nvSpPr>
          <p:cNvPr id="36898" name="Line 34"/>
          <p:cNvSpPr>
            <a:spLocks noChangeShapeType="1"/>
          </p:cNvSpPr>
          <p:nvPr/>
        </p:nvSpPr>
        <p:spPr bwMode="auto">
          <a:xfrm flipV="1">
            <a:off x="2532063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99" name="Line 35"/>
          <p:cNvSpPr>
            <a:spLocks noChangeShapeType="1"/>
          </p:cNvSpPr>
          <p:nvPr/>
        </p:nvSpPr>
        <p:spPr bwMode="auto">
          <a:xfrm>
            <a:off x="2532063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00" name="Rectangle 36"/>
          <p:cNvSpPr>
            <a:spLocks noChangeArrowheads="1"/>
          </p:cNvSpPr>
          <p:nvPr/>
        </p:nvSpPr>
        <p:spPr bwMode="auto">
          <a:xfrm>
            <a:off x="2490788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0.7</a:t>
            </a:r>
            <a:endParaRPr lang="en-US" sz="2400"/>
          </a:p>
        </p:txBody>
      </p:sp>
      <p:sp>
        <p:nvSpPr>
          <p:cNvPr id="36901" name="Line 37"/>
          <p:cNvSpPr>
            <a:spLocks noChangeShapeType="1"/>
          </p:cNvSpPr>
          <p:nvPr/>
        </p:nvSpPr>
        <p:spPr bwMode="auto">
          <a:xfrm flipV="1">
            <a:off x="2735263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02" name="Line 38"/>
          <p:cNvSpPr>
            <a:spLocks noChangeShapeType="1"/>
          </p:cNvSpPr>
          <p:nvPr/>
        </p:nvSpPr>
        <p:spPr bwMode="auto">
          <a:xfrm>
            <a:off x="2735263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03" name="Rectangle 39"/>
          <p:cNvSpPr>
            <a:spLocks noChangeArrowheads="1"/>
          </p:cNvSpPr>
          <p:nvPr/>
        </p:nvSpPr>
        <p:spPr bwMode="auto">
          <a:xfrm>
            <a:off x="2693988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0.8</a:t>
            </a:r>
            <a:endParaRPr lang="en-US" sz="2400"/>
          </a:p>
        </p:txBody>
      </p:sp>
      <p:sp>
        <p:nvSpPr>
          <p:cNvPr id="36904" name="Line 40"/>
          <p:cNvSpPr>
            <a:spLocks noChangeShapeType="1"/>
          </p:cNvSpPr>
          <p:nvPr/>
        </p:nvSpPr>
        <p:spPr bwMode="auto">
          <a:xfrm flipV="1">
            <a:off x="2938463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05" name="Line 41"/>
          <p:cNvSpPr>
            <a:spLocks noChangeShapeType="1"/>
          </p:cNvSpPr>
          <p:nvPr/>
        </p:nvSpPr>
        <p:spPr bwMode="auto">
          <a:xfrm>
            <a:off x="2938463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06" name="Rectangle 42"/>
          <p:cNvSpPr>
            <a:spLocks noChangeArrowheads="1"/>
          </p:cNvSpPr>
          <p:nvPr/>
        </p:nvSpPr>
        <p:spPr bwMode="auto">
          <a:xfrm>
            <a:off x="2897188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0.9</a:t>
            </a:r>
            <a:endParaRPr lang="en-US" sz="2400"/>
          </a:p>
        </p:txBody>
      </p:sp>
      <p:sp>
        <p:nvSpPr>
          <p:cNvPr id="36907" name="Line 43"/>
          <p:cNvSpPr>
            <a:spLocks noChangeShapeType="1"/>
          </p:cNvSpPr>
          <p:nvPr/>
        </p:nvSpPr>
        <p:spPr bwMode="auto">
          <a:xfrm>
            <a:off x="1098550" y="3744913"/>
            <a:ext cx="190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08" name="Line 44"/>
          <p:cNvSpPr>
            <a:spLocks noChangeShapeType="1"/>
          </p:cNvSpPr>
          <p:nvPr/>
        </p:nvSpPr>
        <p:spPr bwMode="auto">
          <a:xfrm flipH="1">
            <a:off x="3081338" y="3744913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09" name="Rectangle 45"/>
          <p:cNvSpPr>
            <a:spLocks noChangeArrowheads="1"/>
          </p:cNvSpPr>
          <p:nvPr/>
        </p:nvSpPr>
        <p:spPr bwMode="auto">
          <a:xfrm>
            <a:off x="1047750" y="3708400"/>
            <a:ext cx="34925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</a:t>
            </a:r>
            <a:endParaRPr lang="en-US" sz="2400"/>
          </a:p>
        </p:txBody>
      </p:sp>
      <p:sp>
        <p:nvSpPr>
          <p:cNvPr id="36910" name="Line 46"/>
          <p:cNvSpPr>
            <a:spLocks noChangeShapeType="1"/>
          </p:cNvSpPr>
          <p:nvPr/>
        </p:nvSpPr>
        <p:spPr bwMode="auto">
          <a:xfrm>
            <a:off x="1098550" y="3390900"/>
            <a:ext cx="1905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11" name="Line 47"/>
          <p:cNvSpPr>
            <a:spLocks noChangeShapeType="1"/>
          </p:cNvSpPr>
          <p:nvPr/>
        </p:nvSpPr>
        <p:spPr bwMode="auto">
          <a:xfrm flipH="1">
            <a:off x="3081338" y="3390900"/>
            <a:ext cx="23812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12" name="Rectangle 48"/>
          <p:cNvSpPr>
            <a:spLocks noChangeArrowheads="1"/>
          </p:cNvSpPr>
          <p:nvPr/>
        </p:nvSpPr>
        <p:spPr bwMode="auto">
          <a:xfrm>
            <a:off x="996950" y="3352800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0.5</a:t>
            </a:r>
            <a:endParaRPr lang="en-US" sz="2400"/>
          </a:p>
        </p:txBody>
      </p:sp>
      <p:sp>
        <p:nvSpPr>
          <p:cNvPr id="36913" name="Line 49"/>
          <p:cNvSpPr>
            <a:spLocks noChangeShapeType="1"/>
          </p:cNvSpPr>
          <p:nvPr/>
        </p:nvSpPr>
        <p:spPr bwMode="auto">
          <a:xfrm>
            <a:off x="1098550" y="3030538"/>
            <a:ext cx="190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14" name="Line 50"/>
          <p:cNvSpPr>
            <a:spLocks noChangeShapeType="1"/>
          </p:cNvSpPr>
          <p:nvPr/>
        </p:nvSpPr>
        <p:spPr bwMode="auto">
          <a:xfrm flipH="1">
            <a:off x="3081338" y="3030538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15" name="Rectangle 51"/>
          <p:cNvSpPr>
            <a:spLocks noChangeArrowheads="1"/>
          </p:cNvSpPr>
          <p:nvPr/>
        </p:nvSpPr>
        <p:spPr bwMode="auto">
          <a:xfrm>
            <a:off x="1047750" y="2994025"/>
            <a:ext cx="34925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1</a:t>
            </a:r>
            <a:endParaRPr lang="en-US" sz="2400"/>
          </a:p>
        </p:txBody>
      </p:sp>
      <p:sp>
        <p:nvSpPr>
          <p:cNvPr id="36916" name="Line 52"/>
          <p:cNvSpPr>
            <a:spLocks noChangeShapeType="1"/>
          </p:cNvSpPr>
          <p:nvPr/>
        </p:nvSpPr>
        <p:spPr bwMode="auto">
          <a:xfrm>
            <a:off x="1098550" y="2674938"/>
            <a:ext cx="190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17" name="Line 53"/>
          <p:cNvSpPr>
            <a:spLocks noChangeShapeType="1"/>
          </p:cNvSpPr>
          <p:nvPr/>
        </p:nvSpPr>
        <p:spPr bwMode="auto">
          <a:xfrm flipH="1">
            <a:off x="3081338" y="2674938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18" name="Rectangle 54"/>
          <p:cNvSpPr>
            <a:spLocks noChangeArrowheads="1"/>
          </p:cNvSpPr>
          <p:nvPr/>
        </p:nvSpPr>
        <p:spPr bwMode="auto">
          <a:xfrm>
            <a:off x="996950" y="2638425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1.5</a:t>
            </a:r>
            <a:endParaRPr lang="en-US" sz="2400"/>
          </a:p>
        </p:txBody>
      </p:sp>
      <p:sp>
        <p:nvSpPr>
          <p:cNvPr id="36919" name="Line 55"/>
          <p:cNvSpPr>
            <a:spLocks noChangeShapeType="1"/>
          </p:cNvSpPr>
          <p:nvPr/>
        </p:nvSpPr>
        <p:spPr bwMode="auto">
          <a:xfrm>
            <a:off x="1098550" y="2319338"/>
            <a:ext cx="190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20" name="Line 56"/>
          <p:cNvSpPr>
            <a:spLocks noChangeShapeType="1"/>
          </p:cNvSpPr>
          <p:nvPr/>
        </p:nvSpPr>
        <p:spPr bwMode="auto">
          <a:xfrm flipH="1">
            <a:off x="3081338" y="2319338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21" name="Rectangle 57"/>
          <p:cNvSpPr>
            <a:spLocks noChangeArrowheads="1"/>
          </p:cNvSpPr>
          <p:nvPr/>
        </p:nvSpPr>
        <p:spPr bwMode="auto">
          <a:xfrm>
            <a:off x="1047750" y="2282825"/>
            <a:ext cx="34925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2</a:t>
            </a:r>
            <a:endParaRPr lang="en-US" sz="2400"/>
          </a:p>
        </p:txBody>
      </p:sp>
      <p:sp>
        <p:nvSpPr>
          <p:cNvPr id="36922" name="Rectangle 58"/>
          <p:cNvSpPr>
            <a:spLocks noChangeArrowheads="1"/>
          </p:cNvSpPr>
          <p:nvPr/>
        </p:nvSpPr>
        <p:spPr bwMode="auto">
          <a:xfrm>
            <a:off x="1098550" y="2089150"/>
            <a:ext cx="12065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x 10</a:t>
            </a:r>
            <a:endParaRPr lang="en-US" sz="2400"/>
          </a:p>
        </p:txBody>
      </p:sp>
      <p:sp>
        <p:nvSpPr>
          <p:cNvPr id="36923" name="Rectangle 59"/>
          <p:cNvSpPr>
            <a:spLocks noChangeArrowheads="1"/>
          </p:cNvSpPr>
          <p:nvPr/>
        </p:nvSpPr>
        <p:spPr bwMode="auto">
          <a:xfrm>
            <a:off x="1214438" y="2065338"/>
            <a:ext cx="20637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300">
                <a:solidFill>
                  <a:srgbClr val="000000"/>
                </a:solidFill>
                <a:latin typeface="Helvetica" pitchFamily="34" charset="0"/>
              </a:rPr>
              <a:t>4</a:t>
            </a:r>
            <a:endParaRPr lang="en-US" sz="2400"/>
          </a:p>
        </p:txBody>
      </p:sp>
      <p:sp>
        <p:nvSpPr>
          <p:cNvPr id="36924" name="Line 60"/>
          <p:cNvSpPr>
            <a:spLocks noChangeShapeType="1"/>
          </p:cNvSpPr>
          <p:nvPr/>
        </p:nvSpPr>
        <p:spPr bwMode="auto">
          <a:xfrm>
            <a:off x="1098550" y="2171700"/>
            <a:ext cx="20066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25" name="Freeform 61"/>
          <p:cNvSpPr>
            <a:spLocks/>
          </p:cNvSpPr>
          <p:nvPr/>
        </p:nvSpPr>
        <p:spPr bwMode="auto">
          <a:xfrm>
            <a:off x="1098550" y="2171700"/>
            <a:ext cx="2006600" cy="1577975"/>
          </a:xfrm>
          <a:custGeom>
            <a:avLst/>
            <a:gdLst>
              <a:gd name="T0" fmla="*/ 0 w 434"/>
              <a:gd name="T1" fmla="*/ 2147483647 h 342"/>
              <a:gd name="T2" fmla="*/ 2147483647 w 434"/>
              <a:gd name="T3" fmla="*/ 2147483647 h 342"/>
              <a:gd name="T4" fmla="*/ 2147483647 w 434"/>
              <a:gd name="T5" fmla="*/ 0 h 342"/>
              <a:gd name="T6" fmla="*/ 0 60000 65536"/>
              <a:gd name="T7" fmla="*/ 0 60000 65536"/>
              <a:gd name="T8" fmla="*/ 0 60000 65536"/>
              <a:gd name="T9" fmla="*/ 0 w 434"/>
              <a:gd name="T10" fmla="*/ 0 h 342"/>
              <a:gd name="T11" fmla="*/ 434 w 434"/>
              <a:gd name="T12" fmla="*/ 342 h 34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4" h="342">
                <a:moveTo>
                  <a:pt x="0" y="342"/>
                </a:moveTo>
                <a:lnTo>
                  <a:pt x="434" y="342"/>
                </a:lnTo>
                <a:lnTo>
                  <a:pt x="434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26" name="Line 62"/>
          <p:cNvSpPr>
            <a:spLocks noChangeShapeType="1"/>
          </p:cNvSpPr>
          <p:nvPr/>
        </p:nvSpPr>
        <p:spPr bwMode="auto">
          <a:xfrm flipV="1">
            <a:off x="1098550" y="2171700"/>
            <a:ext cx="1588" cy="15779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27" name="Rectangle 63"/>
          <p:cNvSpPr>
            <a:spLocks noChangeArrowheads="1"/>
          </p:cNvSpPr>
          <p:nvPr/>
        </p:nvSpPr>
        <p:spPr bwMode="auto">
          <a:xfrm>
            <a:off x="3613150" y="2166938"/>
            <a:ext cx="2006600" cy="15827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28" name="Rectangle 64"/>
          <p:cNvSpPr>
            <a:spLocks noChangeArrowheads="1"/>
          </p:cNvSpPr>
          <p:nvPr/>
        </p:nvSpPr>
        <p:spPr bwMode="auto">
          <a:xfrm>
            <a:off x="3613150" y="2166938"/>
            <a:ext cx="2006600" cy="1582737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36929" name="Picture 6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613150" y="2171700"/>
            <a:ext cx="2006600" cy="157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930" name="Rectangle 66"/>
          <p:cNvSpPr>
            <a:spLocks noChangeArrowheads="1"/>
          </p:cNvSpPr>
          <p:nvPr/>
        </p:nvSpPr>
        <p:spPr bwMode="auto">
          <a:xfrm>
            <a:off x="4546600" y="3841750"/>
            <a:ext cx="141288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Time</a:t>
            </a:r>
            <a:endParaRPr lang="en-US" sz="2400"/>
          </a:p>
        </p:txBody>
      </p:sp>
      <p:sp>
        <p:nvSpPr>
          <p:cNvPr id="36931" name="Rectangle 67"/>
          <p:cNvSpPr>
            <a:spLocks noChangeArrowheads="1"/>
          </p:cNvSpPr>
          <p:nvPr/>
        </p:nvSpPr>
        <p:spPr bwMode="auto">
          <a:xfrm rot="-5400000">
            <a:off x="3215481" y="2917032"/>
            <a:ext cx="296863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Frequency</a:t>
            </a:r>
            <a:endParaRPr lang="en-US" sz="2400"/>
          </a:p>
        </p:txBody>
      </p:sp>
      <p:sp>
        <p:nvSpPr>
          <p:cNvPr id="36932" name="Line 68"/>
          <p:cNvSpPr>
            <a:spLocks noChangeShapeType="1"/>
          </p:cNvSpPr>
          <p:nvPr/>
        </p:nvSpPr>
        <p:spPr bwMode="auto">
          <a:xfrm>
            <a:off x="3613150" y="2166938"/>
            <a:ext cx="200660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33" name="Freeform 69"/>
          <p:cNvSpPr>
            <a:spLocks/>
          </p:cNvSpPr>
          <p:nvPr/>
        </p:nvSpPr>
        <p:spPr bwMode="auto">
          <a:xfrm>
            <a:off x="3613150" y="2166938"/>
            <a:ext cx="2006600" cy="1582737"/>
          </a:xfrm>
          <a:custGeom>
            <a:avLst/>
            <a:gdLst>
              <a:gd name="T0" fmla="*/ 0 w 434"/>
              <a:gd name="T1" fmla="*/ 2147483647 h 343"/>
              <a:gd name="T2" fmla="*/ 2147483647 w 434"/>
              <a:gd name="T3" fmla="*/ 2147483647 h 343"/>
              <a:gd name="T4" fmla="*/ 2147483647 w 434"/>
              <a:gd name="T5" fmla="*/ 0 h 343"/>
              <a:gd name="T6" fmla="*/ 0 60000 65536"/>
              <a:gd name="T7" fmla="*/ 0 60000 65536"/>
              <a:gd name="T8" fmla="*/ 0 60000 65536"/>
              <a:gd name="T9" fmla="*/ 0 w 434"/>
              <a:gd name="T10" fmla="*/ 0 h 343"/>
              <a:gd name="T11" fmla="*/ 434 w 434"/>
              <a:gd name="T12" fmla="*/ 343 h 34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4" h="343">
                <a:moveTo>
                  <a:pt x="0" y="343"/>
                </a:moveTo>
                <a:lnTo>
                  <a:pt x="434" y="343"/>
                </a:lnTo>
                <a:lnTo>
                  <a:pt x="434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34" name="Line 70"/>
          <p:cNvSpPr>
            <a:spLocks noChangeShapeType="1"/>
          </p:cNvSpPr>
          <p:nvPr/>
        </p:nvSpPr>
        <p:spPr bwMode="auto">
          <a:xfrm flipV="1">
            <a:off x="3613150" y="2166938"/>
            <a:ext cx="1588" cy="158273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35" name="Line 71"/>
          <p:cNvSpPr>
            <a:spLocks noChangeShapeType="1"/>
          </p:cNvSpPr>
          <p:nvPr/>
        </p:nvSpPr>
        <p:spPr bwMode="auto">
          <a:xfrm>
            <a:off x="3613150" y="3749675"/>
            <a:ext cx="20066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36" name="Line 72"/>
          <p:cNvSpPr>
            <a:spLocks noChangeShapeType="1"/>
          </p:cNvSpPr>
          <p:nvPr/>
        </p:nvSpPr>
        <p:spPr bwMode="auto">
          <a:xfrm flipV="1">
            <a:off x="3613150" y="2166938"/>
            <a:ext cx="1588" cy="158273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37" name="Line 73"/>
          <p:cNvSpPr>
            <a:spLocks noChangeShapeType="1"/>
          </p:cNvSpPr>
          <p:nvPr/>
        </p:nvSpPr>
        <p:spPr bwMode="auto">
          <a:xfrm flipV="1">
            <a:off x="3622675" y="3727450"/>
            <a:ext cx="1588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38" name="Line 74"/>
          <p:cNvSpPr>
            <a:spLocks noChangeShapeType="1"/>
          </p:cNvSpPr>
          <p:nvPr/>
        </p:nvSpPr>
        <p:spPr bwMode="auto">
          <a:xfrm>
            <a:off x="3622675" y="2171700"/>
            <a:ext cx="1588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39" name="Rectangle 75"/>
          <p:cNvSpPr>
            <a:spLocks noChangeArrowheads="1"/>
          </p:cNvSpPr>
          <p:nvPr/>
        </p:nvSpPr>
        <p:spPr bwMode="auto">
          <a:xfrm>
            <a:off x="3609975" y="3763963"/>
            <a:ext cx="34925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</a:t>
            </a:r>
            <a:endParaRPr lang="en-US" sz="2400"/>
          </a:p>
        </p:txBody>
      </p:sp>
      <p:sp>
        <p:nvSpPr>
          <p:cNvPr id="36940" name="Line 76"/>
          <p:cNvSpPr>
            <a:spLocks noChangeShapeType="1"/>
          </p:cNvSpPr>
          <p:nvPr/>
        </p:nvSpPr>
        <p:spPr bwMode="auto">
          <a:xfrm flipV="1">
            <a:off x="3825875" y="3727450"/>
            <a:ext cx="1588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41" name="Line 77"/>
          <p:cNvSpPr>
            <a:spLocks noChangeShapeType="1"/>
          </p:cNvSpPr>
          <p:nvPr/>
        </p:nvSpPr>
        <p:spPr bwMode="auto">
          <a:xfrm>
            <a:off x="3825875" y="2171700"/>
            <a:ext cx="1588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42" name="Rectangle 78"/>
          <p:cNvSpPr>
            <a:spLocks noChangeArrowheads="1"/>
          </p:cNvSpPr>
          <p:nvPr/>
        </p:nvSpPr>
        <p:spPr bwMode="auto">
          <a:xfrm>
            <a:off x="3784600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0.1</a:t>
            </a:r>
            <a:endParaRPr lang="en-US" sz="2400"/>
          </a:p>
        </p:txBody>
      </p:sp>
      <p:sp>
        <p:nvSpPr>
          <p:cNvPr id="36943" name="Line 79"/>
          <p:cNvSpPr>
            <a:spLocks noChangeShapeType="1"/>
          </p:cNvSpPr>
          <p:nvPr/>
        </p:nvSpPr>
        <p:spPr bwMode="auto">
          <a:xfrm flipV="1">
            <a:off x="4029075" y="3727450"/>
            <a:ext cx="1588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44" name="Line 80"/>
          <p:cNvSpPr>
            <a:spLocks noChangeShapeType="1"/>
          </p:cNvSpPr>
          <p:nvPr/>
        </p:nvSpPr>
        <p:spPr bwMode="auto">
          <a:xfrm>
            <a:off x="4029075" y="2171700"/>
            <a:ext cx="1588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45" name="Rectangle 81"/>
          <p:cNvSpPr>
            <a:spLocks noChangeArrowheads="1"/>
          </p:cNvSpPr>
          <p:nvPr/>
        </p:nvSpPr>
        <p:spPr bwMode="auto">
          <a:xfrm>
            <a:off x="3987800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0.2</a:t>
            </a:r>
            <a:endParaRPr lang="en-US" sz="2400"/>
          </a:p>
        </p:txBody>
      </p:sp>
      <p:sp>
        <p:nvSpPr>
          <p:cNvPr id="36946" name="Line 82"/>
          <p:cNvSpPr>
            <a:spLocks noChangeShapeType="1"/>
          </p:cNvSpPr>
          <p:nvPr/>
        </p:nvSpPr>
        <p:spPr bwMode="auto">
          <a:xfrm flipV="1">
            <a:off x="4233863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47" name="Line 83"/>
          <p:cNvSpPr>
            <a:spLocks noChangeShapeType="1"/>
          </p:cNvSpPr>
          <p:nvPr/>
        </p:nvSpPr>
        <p:spPr bwMode="auto">
          <a:xfrm>
            <a:off x="4233863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48" name="Rectangle 84"/>
          <p:cNvSpPr>
            <a:spLocks noChangeArrowheads="1"/>
          </p:cNvSpPr>
          <p:nvPr/>
        </p:nvSpPr>
        <p:spPr bwMode="auto">
          <a:xfrm>
            <a:off x="4191000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0.3</a:t>
            </a:r>
            <a:endParaRPr lang="en-US" sz="2400"/>
          </a:p>
        </p:txBody>
      </p:sp>
      <p:sp>
        <p:nvSpPr>
          <p:cNvPr id="36949" name="Line 85"/>
          <p:cNvSpPr>
            <a:spLocks noChangeShapeType="1"/>
          </p:cNvSpPr>
          <p:nvPr/>
        </p:nvSpPr>
        <p:spPr bwMode="auto">
          <a:xfrm flipV="1">
            <a:off x="4437063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50" name="Line 86"/>
          <p:cNvSpPr>
            <a:spLocks noChangeShapeType="1"/>
          </p:cNvSpPr>
          <p:nvPr/>
        </p:nvSpPr>
        <p:spPr bwMode="auto">
          <a:xfrm>
            <a:off x="4437063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51" name="Rectangle 87"/>
          <p:cNvSpPr>
            <a:spLocks noChangeArrowheads="1"/>
          </p:cNvSpPr>
          <p:nvPr/>
        </p:nvSpPr>
        <p:spPr bwMode="auto">
          <a:xfrm>
            <a:off x="4394200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0.4</a:t>
            </a:r>
            <a:endParaRPr lang="en-US" sz="2400"/>
          </a:p>
        </p:txBody>
      </p:sp>
      <p:sp>
        <p:nvSpPr>
          <p:cNvPr id="36952" name="Line 88"/>
          <p:cNvSpPr>
            <a:spLocks noChangeShapeType="1"/>
          </p:cNvSpPr>
          <p:nvPr/>
        </p:nvSpPr>
        <p:spPr bwMode="auto">
          <a:xfrm flipV="1">
            <a:off x="4640263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53" name="Line 89"/>
          <p:cNvSpPr>
            <a:spLocks noChangeShapeType="1"/>
          </p:cNvSpPr>
          <p:nvPr/>
        </p:nvSpPr>
        <p:spPr bwMode="auto">
          <a:xfrm>
            <a:off x="4640263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54" name="Rectangle 90"/>
          <p:cNvSpPr>
            <a:spLocks noChangeArrowheads="1"/>
          </p:cNvSpPr>
          <p:nvPr/>
        </p:nvSpPr>
        <p:spPr bwMode="auto">
          <a:xfrm>
            <a:off x="4597400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0.5</a:t>
            </a:r>
            <a:endParaRPr lang="en-US" sz="2400"/>
          </a:p>
        </p:txBody>
      </p:sp>
      <p:sp>
        <p:nvSpPr>
          <p:cNvPr id="36955" name="Line 91"/>
          <p:cNvSpPr>
            <a:spLocks noChangeShapeType="1"/>
          </p:cNvSpPr>
          <p:nvPr/>
        </p:nvSpPr>
        <p:spPr bwMode="auto">
          <a:xfrm flipV="1">
            <a:off x="4843463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56" name="Line 92"/>
          <p:cNvSpPr>
            <a:spLocks noChangeShapeType="1"/>
          </p:cNvSpPr>
          <p:nvPr/>
        </p:nvSpPr>
        <p:spPr bwMode="auto">
          <a:xfrm>
            <a:off x="4843463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57" name="Rectangle 93"/>
          <p:cNvSpPr>
            <a:spLocks noChangeArrowheads="1"/>
          </p:cNvSpPr>
          <p:nvPr/>
        </p:nvSpPr>
        <p:spPr bwMode="auto">
          <a:xfrm>
            <a:off x="4802188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0.6</a:t>
            </a:r>
            <a:endParaRPr lang="en-US" sz="2400"/>
          </a:p>
        </p:txBody>
      </p:sp>
      <p:sp>
        <p:nvSpPr>
          <p:cNvPr id="36958" name="Line 94"/>
          <p:cNvSpPr>
            <a:spLocks noChangeShapeType="1"/>
          </p:cNvSpPr>
          <p:nvPr/>
        </p:nvSpPr>
        <p:spPr bwMode="auto">
          <a:xfrm flipV="1">
            <a:off x="5046663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59" name="Line 95"/>
          <p:cNvSpPr>
            <a:spLocks noChangeShapeType="1"/>
          </p:cNvSpPr>
          <p:nvPr/>
        </p:nvSpPr>
        <p:spPr bwMode="auto">
          <a:xfrm>
            <a:off x="5046663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60" name="Rectangle 96"/>
          <p:cNvSpPr>
            <a:spLocks noChangeArrowheads="1"/>
          </p:cNvSpPr>
          <p:nvPr/>
        </p:nvSpPr>
        <p:spPr bwMode="auto">
          <a:xfrm>
            <a:off x="5005388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0.7</a:t>
            </a:r>
            <a:endParaRPr lang="en-US" sz="2400"/>
          </a:p>
        </p:txBody>
      </p:sp>
      <p:sp>
        <p:nvSpPr>
          <p:cNvPr id="36961" name="Line 97"/>
          <p:cNvSpPr>
            <a:spLocks noChangeShapeType="1"/>
          </p:cNvSpPr>
          <p:nvPr/>
        </p:nvSpPr>
        <p:spPr bwMode="auto">
          <a:xfrm flipV="1">
            <a:off x="5249863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62" name="Line 98"/>
          <p:cNvSpPr>
            <a:spLocks noChangeShapeType="1"/>
          </p:cNvSpPr>
          <p:nvPr/>
        </p:nvSpPr>
        <p:spPr bwMode="auto">
          <a:xfrm>
            <a:off x="5249863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63" name="Rectangle 99"/>
          <p:cNvSpPr>
            <a:spLocks noChangeArrowheads="1"/>
          </p:cNvSpPr>
          <p:nvPr/>
        </p:nvSpPr>
        <p:spPr bwMode="auto">
          <a:xfrm>
            <a:off x="5208588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0.8</a:t>
            </a:r>
            <a:endParaRPr lang="en-US" sz="2400"/>
          </a:p>
        </p:txBody>
      </p:sp>
      <p:sp>
        <p:nvSpPr>
          <p:cNvPr id="36964" name="Line 100"/>
          <p:cNvSpPr>
            <a:spLocks noChangeShapeType="1"/>
          </p:cNvSpPr>
          <p:nvPr/>
        </p:nvSpPr>
        <p:spPr bwMode="auto">
          <a:xfrm flipV="1">
            <a:off x="5453063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65" name="Line 101"/>
          <p:cNvSpPr>
            <a:spLocks noChangeShapeType="1"/>
          </p:cNvSpPr>
          <p:nvPr/>
        </p:nvSpPr>
        <p:spPr bwMode="auto">
          <a:xfrm>
            <a:off x="5453063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66" name="Rectangle 102"/>
          <p:cNvSpPr>
            <a:spLocks noChangeArrowheads="1"/>
          </p:cNvSpPr>
          <p:nvPr/>
        </p:nvSpPr>
        <p:spPr bwMode="auto">
          <a:xfrm>
            <a:off x="5411788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0.9</a:t>
            </a:r>
            <a:endParaRPr lang="en-US" sz="2400"/>
          </a:p>
        </p:txBody>
      </p:sp>
      <p:sp>
        <p:nvSpPr>
          <p:cNvPr id="36967" name="Line 103"/>
          <p:cNvSpPr>
            <a:spLocks noChangeShapeType="1"/>
          </p:cNvSpPr>
          <p:nvPr/>
        </p:nvSpPr>
        <p:spPr bwMode="auto">
          <a:xfrm>
            <a:off x="3613150" y="3744913"/>
            <a:ext cx="190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68" name="Line 104"/>
          <p:cNvSpPr>
            <a:spLocks noChangeShapeType="1"/>
          </p:cNvSpPr>
          <p:nvPr/>
        </p:nvSpPr>
        <p:spPr bwMode="auto">
          <a:xfrm flipH="1">
            <a:off x="5595938" y="3744913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69" name="Rectangle 105"/>
          <p:cNvSpPr>
            <a:spLocks noChangeArrowheads="1"/>
          </p:cNvSpPr>
          <p:nvPr/>
        </p:nvSpPr>
        <p:spPr bwMode="auto">
          <a:xfrm>
            <a:off x="3562350" y="3708400"/>
            <a:ext cx="34925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</a:t>
            </a:r>
            <a:endParaRPr lang="en-US" sz="2400"/>
          </a:p>
        </p:txBody>
      </p:sp>
      <p:sp>
        <p:nvSpPr>
          <p:cNvPr id="36970" name="Line 106"/>
          <p:cNvSpPr>
            <a:spLocks noChangeShapeType="1"/>
          </p:cNvSpPr>
          <p:nvPr/>
        </p:nvSpPr>
        <p:spPr bwMode="auto">
          <a:xfrm>
            <a:off x="3613150" y="3459163"/>
            <a:ext cx="190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71" name="Line 107"/>
          <p:cNvSpPr>
            <a:spLocks noChangeShapeType="1"/>
          </p:cNvSpPr>
          <p:nvPr/>
        </p:nvSpPr>
        <p:spPr bwMode="auto">
          <a:xfrm flipH="1">
            <a:off x="5595938" y="3459163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72" name="Rectangle 108"/>
          <p:cNvSpPr>
            <a:spLocks noChangeArrowheads="1"/>
          </p:cNvSpPr>
          <p:nvPr/>
        </p:nvSpPr>
        <p:spPr bwMode="auto">
          <a:xfrm>
            <a:off x="3465513" y="3422650"/>
            <a:ext cx="141287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2000</a:t>
            </a:r>
            <a:endParaRPr lang="en-US" sz="2400"/>
          </a:p>
        </p:txBody>
      </p:sp>
      <p:sp>
        <p:nvSpPr>
          <p:cNvPr id="36973" name="Line 109"/>
          <p:cNvSpPr>
            <a:spLocks noChangeShapeType="1"/>
          </p:cNvSpPr>
          <p:nvPr/>
        </p:nvSpPr>
        <p:spPr bwMode="auto">
          <a:xfrm>
            <a:off x="3613150" y="3173413"/>
            <a:ext cx="190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74" name="Line 110"/>
          <p:cNvSpPr>
            <a:spLocks noChangeShapeType="1"/>
          </p:cNvSpPr>
          <p:nvPr/>
        </p:nvSpPr>
        <p:spPr bwMode="auto">
          <a:xfrm flipH="1">
            <a:off x="5595938" y="3173413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75" name="Rectangle 111"/>
          <p:cNvSpPr>
            <a:spLocks noChangeArrowheads="1"/>
          </p:cNvSpPr>
          <p:nvPr/>
        </p:nvSpPr>
        <p:spPr bwMode="auto">
          <a:xfrm>
            <a:off x="3465513" y="3136900"/>
            <a:ext cx="141287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4000</a:t>
            </a:r>
            <a:endParaRPr lang="en-US" sz="2400"/>
          </a:p>
        </p:txBody>
      </p:sp>
      <p:sp>
        <p:nvSpPr>
          <p:cNvPr id="36976" name="Line 112"/>
          <p:cNvSpPr>
            <a:spLocks noChangeShapeType="1"/>
          </p:cNvSpPr>
          <p:nvPr/>
        </p:nvSpPr>
        <p:spPr bwMode="auto">
          <a:xfrm>
            <a:off x="3613150" y="2887663"/>
            <a:ext cx="190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77" name="Line 113"/>
          <p:cNvSpPr>
            <a:spLocks noChangeShapeType="1"/>
          </p:cNvSpPr>
          <p:nvPr/>
        </p:nvSpPr>
        <p:spPr bwMode="auto">
          <a:xfrm flipH="1">
            <a:off x="5595938" y="2887663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78" name="Rectangle 114"/>
          <p:cNvSpPr>
            <a:spLocks noChangeArrowheads="1"/>
          </p:cNvSpPr>
          <p:nvPr/>
        </p:nvSpPr>
        <p:spPr bwMode="auto">
          <a:xfrm>
            <a:off x="3465513" y="2849563"/>
            <a:ext cx="141287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6000</a:t>
            </a:r>
            <a:endParaRPr lang="en-US" sz="2400"/>
          </a:p>
        </p:txBody>
      </p:sp>
      <p:sp>
        <p:nvSpPr>
          <p:cNvPr id="36979" name="Line 115"/>
          <p:cNvSpPr>
            <a:spLocks noChangeShapeType="1"/>
          </p:cNvSpPr>
          <p:nvPr/>
        </p:nvSpPr>
        <p:spPr bwMode="auto">
          <a:xfrm>
            <a:off x="3613150" y="2605088"/>
            <a:ext cx="190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80" name="Line 116"/>
          <p:cNvSpPr>
            <a:spLocks noChangeShapeType="1"/>
          </p:cNvSpPr>
          <p:nvPr/>
        </p:nvSpPr>
        <p:spPr bwMode="auto">
          <a:xfrm flipH="1">
            <a:off x="5595938" y="2605088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81" name="Rectangle 117"/>
          <p:cNvSpPr>
            <a:spLocks noChangeArrowheads="1"/>
          </p:cNvSpPr>
          <p:nvPr/>
        </p:nvSpPr>
        <p:spPr bwMode="auto">
          <a:xfrm>
            <a:off x="3465513" y="2568575"/>
            <a:ext cx="141287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8000</a:t>
            </a:r>
            <a:endParaRPr lang="en-US" sz="2400"/>
          </a:p>
        </p:txBody>
      </p:sp>
      <p:sp>
        <p:nvSpPr>
          <p:cNvPr id="36982" name="Line 118"/>
          <p:cNvSpPr>
            <a:spLocks noChangeShapeType="1"/>
          </p:cNvSpPr>
          <p:nvPr/>
        </p:nvSpPr>
        <p:spPr bwMode="auto">
          <a:xfrm>
            <a:off x="3613150" y="2319338"/>
            <a:ext cx="190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83" name="Line 119"/>
          <p:cNvSpPr>
            <a:spLocks noChangeShapeType="1"/>
          </p:cNvSpPr>
          <p:nvPr/>
        </p:nvSpPr>
        <p:spPr bwMode="auto">
          <a:xfrm flipH="1">
            <a:off x="5595938" y="2319338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84" name="Rectangle 120"/>
          <p:cNvSpPr>
            <a:spLocks noChangeArrowheads="1"/>
          </p:cNvSpPr>
          <p:nvPr/>
        </p:nvSpPr>
        <p:spPr bwMode="auto">
          <a:xfrm>
            <a:off x="3433763" y="2282825"/>
            <a:ext cx="176212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10000</a:t>
            </a:r>
            <a:endParaRPr lang="en-US" sz="2400"/>
          </a:p>
        </p:txBody>
      </p:sp>
      <p:sp>
        <p:nvSpPr>
          <p:cNvPr id="36985" name="Line 121"/>
          <p:cNvSpPr>
            <a:spLocks noChangeShapeType="1"/>
          </p:cNvSpPr>
          <p:nvPr/>
        </p:nvSpPr>
        <p:spPr bwMode="auto">
          <a:xfrm>
            <a:off x="3613150" y="2166938"/>
            <a:ext cx="200660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86" name="Freeform 122"/>
          <p:cNvSpPr>
            <a:spLocks/>
          </p:cNvSpPr>
          <p:nvPr/>
        </p:nvSpPr>
        <p:spPr bwMode="auto">
          <a:xfrm>
            <a:off x="3613150" y="2166938"/>
            <a:ext cx="2006600" cy="1582737"/>
          </a:xfrm>
          <a:custGeom>
            <a:avLst/>
            <a:gdLst>
              <a:gd name="T0" fmla="*/ 0 w 434"/>
              <a:gd name="T1" fmla="*/ 2147483647 h 343"/>
              <a:gd name="T2" fmla="*/ 2147483647 w 434"/>
              <a:gd name="T3" fmla="*/ 2147483647 h 343"/>
              <a:gd name="T4" fmla="*/ 2147483647 w 434"/>
              <a:gd name="T5" fmla="*/ 0 h 343"/>
              <a:gd name="T6" fmla="*/ 0 60000 65536"/>
              <a:gd name="T7" fmla="*/ 0 60000 65536"/>
              <a:gd name="T8" fmla="*/ 0 60000 65536"/>
              <a:gd name="T9" fmla="*/ 0 w 434"/>
              <a:gd name="T10" fmla="*/ 0 h 343"/>
              <a:gd name="T11" fmla="*/ 434 w 434"/>
              <a:gd name="T12" fmla="*/ 343 h 34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4" h="343">
                <a:moveTo>
                  <a:pt x="0" y="343"/>
                </a:moveTo>
                <a:lnTo>
                  <a:pt x="434" y="343"/>
                </a:lnTo>
                <a:lnTo>
                  <a:pt x="434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87" name="Line 123"/>
          <p:cNvSpPr>
            <a:spLocks noChangeShapeType="1"/>
          </p:cNvSpPr>
          <p:nvPr/>
        </p:nvSpPr>
        <p:spPr bwMode="auto">
          <a:xfrm flipV="1">
            <a:off x="3613150" y="2166938"/>
            <a:ext cx="1588" cy="158273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88" name="Rectangle 124"/>
          <p:cNvSpPr>
            <a:spLocks noChangeArrowheads="1"/>
          </p:cNvSpPr>
          <p:nvPr/>
        </p:nvSpPr>
        <p:spPr bwMode="auto">
          <a:xfrm>
            <a:off x="6130925" y="2171700"/>
            <a:ext cx="2006600" cy="15779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89" name="Rectangle 125"/>
          <p:cNvSpPr>
            <a:spLocks noChangeArrowheads="1"/>
          </p:cNvSpPr>
          <p:nvPr/>
        </p:nvSpPr>
        <p:spPr bwMode="auto">
          <a:xfrm>
            <a:off x="6130925" y="2171700"/>
            <a:ext cx="2006600" cy="1577975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36990" name="Picture 126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130925" y="2171700"/>
            <a:ext cx="2006600" cy="157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991" name="Rectangle 127"/>
          <p:cNvSpPr>
            <a:spLocks noChangeArrowheads="1"/>
          </p:cNvSpPr>
          <p:nvPr/>
        </p:nvSpPr>
        <p:spPr bwMode="auto">
          <a:xfrm>
            <a:off x="7064375" y="3841750"/>
            <a:ext cx="141288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Time</a:t>
            </a:r>
            <a:endParaRPr lang="en-US" sz="2400"/>
          </a:p>
        </p:txBody>
      </p:sp>
      <p:sp>
        <p:nvSpPr>
          <p:cNvPr id="36992" name="Rectangle 128"/>
          <p:cNvSpPr>
            <a:spLocks noChangeArrowheads="1"/>
          </p:cNvSpPr>
          <p:nvPr/>
        </p:nvSpPr>
        <p:spPr bwMode="auto">
          <a:xfrm rot="-5400000">
            <a:off x="5765007" y="2915444"/>
            <a:ext cx="296862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Frequency</a:t>
            </a:r>
            <a:endParaRPr lang="en-US" sz="2400"/>
          </a:p>
        </p:txBody>
      </p:sp>
      <p:sp>
        <p:nvSpPr>
          <p:cNvPr id="36993" name="Line 129"/>
          <p:cNvSpPr>
            <a:spLocks noChangeShapeType="1"/>
          </p:cNvSpPr>
          <p:nvPr/>
        </p:nvSpPr>
        <p:spPr bwMode="auto">
          <a:xfrm>
            <a:off x="6130925" y="2171700"/>
            <a:ext cx="20066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94" name="Freeform 130"/>
          <p:cNvSpPr>
            <a:spLocks/>
          </p:cNvSpPr>
          <p:nvPr/>
        </p:nvSpPr>
        <p:spPr bwMode="auto">
          <a:xfrm>
            <a:off x="6130925" y="2171700"/>
            <a:ext cx="2006600" cy="1577975"/>
          </a:xfrm>
          <a:custGeom>
            <a:avLst/>
            <a:gdLst>
              <a:gd name="T0" fmla="*/ 0 w 434"/>
              <a:gd name="T1" fmla="*/ 2147483647 h 342"/>
              <a:gd name="T2" fmla="*/ 2147483647 w 434"/>
              <a:gd name="T3" fmla="*/ 2147483647 h 342"/>
              <a:gd name="T4" fmla="*/ 2147483647 w 434"/>
              <a:gd name="T5" fmla="*/ 0 h 342"/>
              <a:gd name="T6" fmla="*/ 0 60000 65536"/>
              <a:gd name="T7" fmla="*/ 0 60000 65536"/>
              <a:gd name="T8" fmla="*/ 0 60000 65536"/>
              <a:gd name="T9" fmla="*/ 0 w 434"/>
              <a:gd name="T10" fmla="*/ 0 h 342"/>
              <a:gd name="T11" fmla="*/ 434 w 434"/>
              <a:gd name="T12" fmla="*/ 342 h 34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4" h="342">
                <a:moveTo>
                  <a:pt x="0" y="342"/>
                </a:moveTo>
                <a:lnTo>
                  <a:pt x="434" y="342"/>
                </a:lnTo>
                <a:lnTo>
                  <a:pt x="434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95" name="Line 131"/>
          <p:cNvSpPr>
            <a:spLocks noChangeShapeType="1"/>
          </p:cNvSpPr>
          <p:nvPr/>
        </p:nvSpPr>
        <p:spPr bwMode="auto">
          <a:xfrm flipV="1">
            <a:off x="6130925" y="2171700"/>
            <a:ext cx="1588" cy="15779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96" name="Line 132"/>
          <p:cNvSpPr>
            <a:spLocks noChangeShapeType="1"/>
          </p:cNvSpPr>
          <p:nvPr/>
        </p:nvSpPr>
        <p:spPr bwMode="auto">
          <a:xfrm>
            <a:off x="6130925" y="3749675"/>
            <a:ext cx="20066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97" name="Line 133"/>
          <p:cNvSpPr>
            <a:spLocks noChangeShapeType="1"/>
          </p:cNvSpPr>
          <p:nvPr/>
        </p:nvSpPr>
        <p:spPr bwMode="auto">
          <a:xfrm flipV="1">
            <a:off x="6130925" y="2171700"/>
            <a:ext cx="1588" cy="15779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98" name="Line 134"/>
          <p:cNvSpPr>
            <a:spLocks noChangeShapeType="1"/>
          </p:cNvSpPr>
          <p:nvPr/>
        </p:nvSpPr>
        <p:spPr bwMode="auto">
          <a:xfrm flipV="1">
            <a:off x="6140450" y="3727450"/>
            <a:ext cx="1588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99" name="Line 135"/>
          <p:cNvSpPr>
            <a:spLocks noChangeShapeType="1"/>
          </p:cNvSpPr>
          <p:nvPr/>
        </p:nvSpPr>
        <p:spPr bwMode="auto">
          <a:xfrm>
            <a:off x="6140450" y="2171700"/>
            <a:ext cx="1588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00" name="Rectangle 136"/>
          <p:cNvSpPr>
            <a:spLocks noChangeArrowheads="1"/>
          </p:cNvSpPr>
          <p:nvPr/>
        </p:nvSpPr>
        <p:spPr bwMode="auto">
          <a:xfrm>
            <a:off x="6127750" y="3763963"/>
            <a:ext cx="34925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</a:t>
            </a:r>
            <a:endParaRPr lang="en-US" sz="2400"/>
          </a:p>
        </p:txBody>
      </p:sp>
      <p:sp>
        <p:nvSpPr>
          <p:cNvPr id="37001" name="Line 137"/>
          <p:cNvSpPr>
            <a:spLocks noChangeShapeType="1"/>
          </p:cNvSpPr>
          <p:nvPr/>
        </p:nvSpPr>
        <p:spPr bwMode="auto">
          <a:xfrm flipV="1">
            <a:off x="6343650" y="3727450"/>
            <a:ext cx="1588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02" name="Line 138"/>
          <p:cNvSpPr>
            <a:spLocks noChangeShapeType="1"/>
          </p:cNvSpPr>
          <p:nvPr/>
        </p:nvSpPr>
        <p:spPr bwMode="auto">
          <a:xfrm>
            <a:off x="6343650" y="2171700"/>
            <a:ext cx="1588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03" name="Rectangle 139"/>
          <p:cNvSpPr>
            <a:spLocks noChangeArrowheads="1"/>
          </p:cNvSpPr>
          <p:nvPr/>
        </p:nvSpPr>
        <p:spPr bwMode="auto">
          <a:xfrm>
            <a:off x="6302375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0.1</a:t>
            </a:r>
            <a:endParaRPr lang="en-US" sz="2400"/>
          </a:p>
        </p:txBody>
      </p:sp>
      <p:sp>
        <p:nvSpPr>
          <p:cNvPr id="37004" name="Line 140"/>
          <p:cNvSpPr>
            <a:spLocks noChangeShapeType="1"/>
          </p:cNvSpPr>
          <p:nvPr/>
        </p:nvSpPr>
        <p:spPr bwMode="auto">
          <a:xfrm flipV="1">
            <a:off x="6546850" y="3727450"/>
            <a:ext cx="1588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05" name="Line 141"/>
          <p:cNvSpPr>
            <a:spLocks noChangeShapeType="1"/>
          </p:cNvSpPr>
          <p:nvPr/>
        </p:nvSpPr>
        <p:spPr bwMode="auto">
          <a:xfrm>
            <a:off x="6546850" y="2171700"/>
            <a:ext cx="1588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06" name="Rectangle 142"/>
          <p:cNvSpPr>
            <a:spLocks noChangeArrowheads="1"/>
          </p:cNvSpPr>
          <p:nvPr/>
        </p:nvSpPr>
        <p:spPr bwMode="auto">
          <a:xfrm>
            <a:off x="6505575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0.2</a:t>
            </a:r>
            <a:endParaRPr lang="en-US" sz="2400"/>
          </a:p>
        </p:txBody>
      </p:sp>
      <p:sp>
        <p:nvSpPr>
          <p:cNvPr id="37007" name="Line 143"/>
          <p:cNvSpPr>
            <a:spLocks noChangeShapeType="1"/>
          </p:cNvSpPr>
          <p:nvPr/>
        </p:nvSpPr>
        <p:spPr bwMode="auto">
          <a:xfrm flipV="1">
            <a:off x="6751638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08" name="Line 144"/>
          <p:cNvSpPr>
            <a:spLocks noChangeShapeType="1"/>
          </p:cNvSpPr>
          <p:nvPr/>
        </p:nvSpPr>
        <p:spPr bwMode="auto">
          <a:xfrm>
            <a:off x="6751638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09" name="Rectangle 145"/>
          <p:cNvSpPr>
            <a:spLocks noChangeArrowheads="1"/>
          </p:cNvSpPr>
          <p:nvPr/>
        </p:nvSpPr>
        <p:spPr bwMode="auto">
          <a:xfrm>
            <a:off x="6708775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0.3</a:t>
            </a:r>
            <a:endParaRPr lang="en-US" sz="2400"/>
          </a:p>
        </p:txBody>
      </p:sp>
      <p:sp>
        <p:nvSpPr>
          <p:cNvPr id="37010" name="Line 146"/>
          <p:cNvSpPr>
            <a:spLocks noChangeShapeType="1"/>
          </p:cNvSpPr>
          <p:nvPr/>
        </p:nvSpPr>
        <p:spPr bwMode="auto">
          <a:xfrm flipV="1">
            <a:off x="6954838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11" name="Line 147"/>
          <p:cNvSpPr>
            <a:spLocks noChangeShapeType="1"/>
          </p:cNvSpPr>
          <p:nvPr/>
        </p:nvSpPr>
        <p:spPr bwMode="auto">
          <a:xfrm>
            <a:off x="6954838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12" name="Rectangle 148"/>
          <p:cNvSpPr>
            <a:spLocks noChangeArrowheads="1"/>
          </p:cNvSpPr>
          <p:nvPr/>
        </p:nvSpPr>
        <p:spPr bwMode="auto">
          <a:xfrm>
            <a:off x="6911975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0.4</a:t>
            </a:r>
            <a:endParaRPr lang="en-US" sz="2400"/>
          </a:p>
        </p:txBody>
      </p:sp>
      <p:sp>
        <p:nvSpPr>
          <p:cNvPr id="37013" name="Line 149"/>
          <p:cNvSpPr>
            <a:spLocks noChangeShapeType="1"/>
          </p:cNvSpPr>
          <p:nvPr/>
        </p:nvSpPr>
        <p:spPr bwMode="auto">
          <a:xfrm flipV="1">
            <a:off x="7158038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14" name="Line 150"/>
          <p:cNvSpPr>
            <a:spLocks noChangeShapeType="1"/>
          </p:cNvSpPr>
          <p:nvPr/>
        </p:nvSpPr>
        <p:spPr bwMode="auto">
          <a:xfrm>
            <a:off x="7158038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15" name="Rectangle 151"/>
          <p:cNvSpPr>
            <a:spLocks noChangeArrowheads="1"/>
          </p:cNvSpPr>
          <p:nvPr/>
        </p:nvSpPr>
        <p:spPr bwMode="auto">
          <a:xfrm>
            <a:off x="7115175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0.5</a:t>
            </a:r>
            <a:endParaRPr lang="en-US" sz="2400"/>
          </a:p>
        </p:txBody>
      </p:sp>
      <p:sp>
        <p:nvSpPr>
          <p:cNvPr id="37016" name="Line 152"/>
          <p:cNvSpPr>
            <a:spLocks noChangeShapeType="1"/>
          </p:cNvSpPr>
          <p:nvPr/>
        </p:nvSpPr>
        <p:spPr bwMode="auto">
          <a:xfrm flipV="1">
            <a:off x="7361238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17" name="Line 153"/>
          <p:cNvSpPr>
            <a:spLocks noChangeShapeType="1"/>
          </p:cNvSpPr>
          <p:nvPr/>
        </p:nvSpPr>
        <p:spPr bwMode="auto">
          <a:xfrm>
            <a:off x="7361238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18" name="Rectangle 154"/>
          <p:cNvSpPr>
            <a:spLocks noChangeArrowheads="1"/>
          </p:cNvSpPr>
          <p:nvPr/>
        </p:nvSpPr>
        <p:spPr bwMode="auto">
          <a:xfrm>
            <a:off x="7319963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0.6</a:t>
            </a:r>
            <a:endParaRPr lang="en-US" sz="2400"/>
          </a:p>
        </p:txBody>
      </p:sp>
      <p:sp>
        <p:nvSpPr>
          <p:cNvPr id="37019" name="Line 155"/>
          <p:cNvSpPr>
            <a:spLocks noChangeShapeType="1"/>
          </p:cNvSpPr>
          <p:nvPr/>
        </p:nvSpPr>
        <p:spPr bwMode="auto">
          <a:xfrm flipV="1">
            <a:off x="7564438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20" name="Line 156"/>
          <p:cNvSpPr>
            <a:spLocks noChangeShapeType="1"/>
          </p:cNvSpPr>
          <p:nvPr/>
        </p:nvSpPr>
        <p:spPr bwMode="auto">
          <a:xfrm>
            <a:off x="7564438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21" name="Rectangle 157"/>
          <p:cNvSpPr>
            <a:spLocks noChangeArrowheads="1"/>
          </p:cNvSpPr>
          <p:nvPr/>
        </p:nvSpPr>
        <p:spPr bwMode="auto">
          <a:xfrm>
            <a:off x="7523163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0.7</a:t>
            </a:r>
            <a:endParaRPr lang="en-US" sz="2400"/>
          </a:p>
        </p:txBody>
      </p:sp>
      <p:sp>
        <p:nvSpPr>
          <p:cNvPr id="37022" name="Line 158"/>
          <p:cNvSpPr>
            <a:spLocks noChangeShapeType="1"/>
          </p:cNvSpPr>
          <p:nvPr/>
        </p:nvSpPr>
        <p:spPr bwMode="auto">
          <a:xfrm flipV="1">
            <a:off x="7767638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23" name="Line 159"/>
          <p:cNvSpPr>
            <a:spLocks noChangeShapeType="1"/>
          </p:cNvSpPr>
          <p:nvPr/>
        </p:nvSpPr>
        <p:spPr bwMode="auto">
          <a:xfrm>
            <a:off x="7767638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24" name="Rectangle 160"/>
          <p:cNvSpPr>
            <a:spLocks noChangeArrowheads="1"/>
          </p:cNvSpPr>
          <p:nvPr/>
        </p:nvSpPr>
        <p:spPr bwMode="auto">
          <a:xfrm>
            <a:off x="7726363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0.8</a:t>
            </a:r>
            <a:endParaRPr lang="en-US" sz="2400"/>
          </a:p>
        </p:txBody>
      </p:sp>
      <p:sp>
        <p:nvSpPr>
          <p:cNvPr id="37025" name="Line 161"/>
          <p:cNvSpPr>
            <a:spLocks noChangeShapeType="1"/>
          </p:cNvSpPr>
          <p:nvPr/>
        </p:nvSpPr>
        <p:spPr bwMode="auto">
          <a:xfrm flipV="1">
            <a:off x="7970838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26" name="Line 162"/>
          <p:cNvSpPr>
            <a:spLocks noChangeShapeType="1"/>
          </p:cNvSpPr>
          <p:nvPr/>
        </p:nvSpPr>
        <p:spPr bwMode="auto">
          <a:xfrm>
            <a:off x="7970838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27" name="Rectangle 163"/>
          <p:cNvSpPr>
            <a:spLocks noChangeArrowheads="1"/>
          </p:cNvSpPr>
          <p:nvPr/>
        </p:nvSpPr>
        <p:spPr bwMode="auto">
          <a:xfrm>
            <a:off x="7929563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0.9</a:t>
            </a:r>
            <a:endParaRPr lang="en-US" sz="2400"/>
          </a:p>
        </p:txBody>
      </p:sp>
      <p:sp>
        <p:nvSpPr>
          <p:cNvPr id="37028" name="Line 164"/>
          <p:cNvSpPr>
            <a:spLocks noChangeShapeType="1"/>
          </p:cNvSpPr>
          <p:nvPr/>
        </p:nvSpPr>
        <p:spPr bwMode="auto">
          <a:xfrm>
            <a:off x="6130925" y="3740150"/>
            <a:ext cx="1905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29" name="Line 165"/>
          <p:cNvSpPr>
            <a:spLocks noChangeShapeType="1"/>
          </p:cNvSpPr>
          <p:nvPr/>
        </p:nvSpPr>
        <p:spPr bwMode="auto">
          <a:xfrm flipH="1">
            <a:off x="8113713" y="3740150"/>
            <a:ext cx="23812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30" name="Rectangle 166"/>
          <p:cNvSpPr>
            <a:spLocks noChangeArrowheads="1"/>
          </p:cNvSpPr>
          <p:nvPr/>
        </p:nvSpPr>
        <p:spPr bwMode="auto">
          <a:xfrm>
            <a:off x="6080125" y="3703638"/>
            <a:ext cx="34925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</a:t>
            </a:r>
            <a:endParaRPr lang="en-US" sz="2400"/>
          </a:p>
        </p:txBody>
      </p:sp>
      <p:sp>
        <p:nvSpPr>
          <p:cNvPr id="37031" name="Line 167"/>
          <p:cNvSpPr>
            <a:spLocks noChangeShapeType="1"/>
          </p:cNvSpPr>
          <p:nvPr/>
        </p:nvSpPr>
        <p:spPr bwMode="auto">
          <a:xfrm>
            <a:off x="6130925" y="3459163"/>
            <a:ext cx="190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32" name="Line 168"/>
          <p:cNvSpPr>
            <a:spLocks noChangeShapeType="1"/>
          </p:cNvSpPr>
          <p:nvPr/>
        </p:nvSpPr>
        <p:spPr bwMode="auto">
          <a:xfrm flipH="1">
            <a:off x="8113713" y="3459163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33" name="Rectangle 169"/>
          <p:cNvSpPr>
            <a:spLocks noChangeArrowheads="1"/>
          </p:cNvSpPr>
          <p:nvPr/>
        </p:nvSpPr>
        <p:spPr bwMode="auto">
          <a:xfrm>
            <a:off x="5983288" y="3422650"/>
            <a:ext cx="141287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1000</a:t>
            </a:r>
            <a:endParaRPr lang="en-US" sz="2400"/>
          </a:p>
        </p:txBody>
      </p:sp>
      <p:sp>
        <p:nvSpPr>
          <p:cNvPr id="37034" name="Line 170"/>
          <p:cNvSpPr>
            <a:spLocks noChangeShapeType="1"/>
          </p:cNvSpPr>
          <p:nvPr/>
        </p:nvSpPr>
        <p:spPr bwMode="auto">
          <a:xfrm>
            <a:off x="6130925" y="3173413"/>
            <a:ext cx="190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35" name="Line 171"/>
          <p:cNvSpPr>
            <a:spLocks noChangeShapeType="1"/>
          </p:cNvSpPr>
          <p:nvPr/>
        </p:nvSpPr>
        <p:spPr bwMode="auto">
          <a:xfrm flipH="1">
            <a:off x="8113713" y="3173413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36" name="Rectangle 172"/>
          <p:cNvSpPr>
            <a:spLocks noChangeArrowheads="1"/>
          </p:cNvSpPr>
          <p:nvPr/>
        </p:nvSpPr>
        <p:spPr bwMode="auto">
          <a:xfrm>
            <a:off x="5983288" y="3136900"/>
            <a:ext cx="141287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2000</a:t>
            </a:r>
            <a:endParaRPr lang="en-US" sz="2400"/>
          </a:p>
        </p:txBody>
      </p:sp>
      <p:sp>
        <p:nvSpPr>
          <p:cNvPr id="37037" name="Line 173"/>
          <p:cNvSpPr>
            <a:spLocks noChangeShapeType="1"/>
          </p:cNvSpPr>
          <p:nvPr/>
        </p:nvSpPr>
        <p:spPr bwMode="auto">
          <a:xfrm>
            <a:off x="6130925" y="2887663"/>
            <a:ext cx="190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38" name="Line 174"/>
          <p:cNvSpPr>
            <a:spLocks noChangeShapeType="1"/>
          </p:cNvSpPr>
          <p:nvPr/>
        </p:nvSpPr>
        <p:spPr bwMode="auto">
          <a:xfrm flipH="1">
            <a:off x="8113713" y="2887663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39" name="Rectangle 175"/>
          <p:cNvSpPr>
            <a:spLocks noChangeArrowheads="1"/>
          </p:cNvSpPr>
          <p:nvPr/>
        </p:nvSpPr>
        <p:spPr bwMode="auto">
          <a:xfrm>
            <a:off x="5983288" y="2849563"/>
            <a:ext cx="141287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3000</a:t>
            </a:r>
            <a:endParaRPr lang="en-US" sz="2400"/>
          </a:p>
        </p:txBody>
      </p:sp>
      <p:sp>
        <p:nvSpPr>
          <p:cNvPr id="37040" name="Line 176"/>
          <p:cNvSpPr>
            <a:spLocks noChangeShapeType="1"/>
          </p:cNvSpPr>
          <p:nvPr/>
        </p:nvSpPr>
        <p:spPr bwMode="auto">
          <a:xfrm>
            <a:off x="6130925" y="2605088"/>
            <a:ext cx="190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41" name="Line 177"/>
          <p:cNvSpPr>
            <a:spLocks noChangeShapeType="1"/>
          </p:cNvSpPr>
          <p:nvPr/>
        </p:nvSpPr>
        <p:spPr bwMode="auto">
          <a:xfrm flipH="1">
            <a:off x="8113713" y="2605088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42" name="Rectangle 178"/>
          <p:cNvSpPr>
            <a:spLocks noChangeArrowheads="1"/>
          </p:cNvSpPr>
          <p:nvPr/>
        </p:nvSpPr>
        <p:spPr bwMode="auto">
          <a:xfrm>
            <a:off x="5983288" y="2568575"/>
            <a:ext cx="141287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4000</a:t>
            </a:r>
            <a:endParaRPr lang="en-US" sz="2400"/>
          </a:p>
        </p:txBody>
      </p:sp>
      <p:sp>
        <p:nvSpPr>
          <p:cNvPr id="37043" name="Line 179"/>
          <p:cNvSpPr>
            <a:spLocks noChangeShapeType="1"/>
          </p:cNvSpPr>
          <p:nvPr/>
        </p:nvSpPr>
        <p:spPr bwMode="auto">
          <a:xfrm>
            <a:off x="6130925" y="2319338"/>
            <a:ext cx="190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44" name="Line 180"/>
          <p:cNvSpPr>
            <a:spLocks noChangeShapeType="1"/>
          </p:cNvSpPr>
          <p:nvPr/>
        </p:nvSpPr>
        <p:spPr bwMode="auto">
          <a:xfrm flipH="1">
            <a:off x="8113713" y="2319338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45" name="Rectangle 181"/>
          <p:cNvSpPr>
            <a:spLocks noChangeArrowheads="1"/>
          </p:cNvSpPr>
          <p:nvPr/>
        </p:nvSpPr>
        <p:spPr bwMode="auto">
          <a:xfrm>
            <a:off x="5983288" y="2282825"/>
            <a:ext cx="141287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5000</a:t>
            </a:r>
            <a:endParaRPr lang="en-US" sz="2400"/>
          </a:p>
        </p:txBody>
      </p:sp>
      <p:sp>
        <p:nvSpPr>
          <p:cNvPr id="37046" name="Line 182"/>
          <p:cNvSpPr>
            <a:spLocks noChangeShapeType="1"/>
          </p:cNvSpPr>
          <p:nvPr/>
        </p:nvSpPr>
        <p:spPr bwMode="auto">
          <a:xfrm>
            <a:off x="6130925" y="2171700"/>
            <a:ext cx="20066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47" name="Freeform 183"/>
          <p:cNvSpPr>
            <a:spLocks/>
          </p:cNvSpPr>
          <p:nvPr/>
        </p:nvSpPr>
        <p:spPr bwMode="auto">
          <a:xfrm>
            <a:off x="6130925" y="2171700"/>
            <a:ext cx="2006600" cy="1577975"/>
          </a:xfrm>
          <a:custGeom>
            <a:avLst/>
            <a:gdLst>
              <a:gd name="T0" fmla="*/ 0 w 434"/>
              <a:gd name="T1" fmla="*/ 2147483647 h 342"/>
              <a:gd name="T2" fmla="*/ 2147483647 w 434"/>
              <a:gd name="T3" fmla="*/ 2147483647 h 342"/>
              <a:gd name="T4" fmla="*/ 2147483647 w 434"/>
              <a:gd name="T5" fmla="*/ 0 h 342"/>
              <a:gd name="T6" fmla="*/ 0 60000 65536"/>
              <a:gd name="T7" fmla="*/ 0 60000 65536"/>
              <a:gd name="T8" fmla="*/ 0 60000 65536"/>
              <a:gd name="T9" fmla="*/ 0 w 434"/>
              <a:gd name="T10" fmla="*/ 0 h 342"/>
              <a:gd name="T11" fmla="*/ 434 w 434"/>
              <a:gd name="T12" fmla="*/ 342 h 34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4" h="342">
                <a:moveTo>
                  <a:pt x="0" y="342"/>
                </a:moveTo>
                <a:lnTo>
                  <a:pt x="434" y="342"/>
                </a:lnTo>
                <a:lnTo>
                  <a:pt x="434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48" name="Line 184"/>
          <p:cNvSpPr>
            <a:spLocks noChangeShapeType="1"/>
          </p:cNvSpPr>
          <p:nvPr/>
        </p:nvSpPr>
        <p:spPr bwMode="auto">
          <a:xfrm flipV="1">
            <a:off x="6130925" y="2171700"/>
            <a:ext cx="1588" cy="15779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49" name="Text Box 185"/>
          <p:cNvSpPr txBox="1">
            <a:spLocks noChangeArrowheads="1"/>
          </p:cNvSpPr>
          <p:nvPr/>
        </p:nvSpPr>
        <p:spPr bwMode="auto">
          <a:xfrm>
            <a:off x="1828800" y="1295400"/>
            <a:ext cx="5338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Sinusoid sweeping from 0Hz to 20kHz</a:t>
            </a:r>
          </a:p>
        </p:txBody>
      </p:sp>
      <p:sp>
        <p:nvSpPr>
          <p:cNvPr id="37050" name="Text Box 186"/>
          <p:cNvSpPr txBox="1">
            <a:spLocks noChangeArrowheads="1"/>
          </p:cNvSpPr>
          <p:nvPr/>
        </p:nvSpPr>
        <p:spPr bwMode="auto">
          <a:xfrm>
            <a:off x="1266825" y="1797050"/>
            <a:ext cx="181492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dirty="0" smtClean="0"/>
              <a:t>44.1kHz </a:t>
            </a:r>
            <a:r>
              <a:rPr lang="en-US" sz="1600" dirty="0"/>
              <a:t>SR, is ok</a:t>
            </a:r>
          </a:p>
        </p:txBody>
      </p:sp>
      <p:sp>
        <p:nvSpPr>
          <p:cNvPr id="37051" name="Text Box 187"/>
          <p:cNvSpPr txBox="1">
            <a:spLocks noChangeArrowheads="1"/>
          </p:cNvSpPr>
          <p:nvPr/>
        </p:nvSpPr>
        <p:spPr bwMode="auto">
          <a:xfrm>
            <a:off x="3684588" y="1797050"/>
            <a:ext cx="19542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dirty="0"/>
              <a:t>22kHz SR, aliasing!</a:t>
            </a:r>
          </a:p>
        </p:txBody>
      </p:sp>
      <p:sp>
        <p:nvSpPr>
          <p:cNvPr id="37052" name="Text Box 188"/>
          <p:cNvSpPr txBox="1">
            <a:spLocks noChangeArrowheads="1"/>
          </p:cNvSpPr>
          <p:nvPr/>
        </p:nvSpPr>
        <p:spPr bwMode="auto">
          <a:xfrm>
            <a:off x="5791200" y="1797050"/>
            <a:ext cx="26193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/>
              <a:t>11kHz SR, double aliasing!</a:t>
            </a:r>
          </a:p>
        </p:txBody>
      </p:sp>
      <p:pic>
        <p:nvPicPr>
          <p:cNvPr id="359613" name="Picture 18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in44.wav"/>
          </p:nvPr>
        </p:nvPicPr>
        <p:blipFill>
          <a:blip r:embed="rId16"/>
          <a:srcRect/>
          <a:stretch>
            <a:fillRect/>
          </a:stretch>
        </p:blipFill>
        <p:spPr bwMode="auto">
          <a:xfrm>
            <a:off x="2209800" y="3886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9614" name="Picture 190">
            <a:hlinkClick r:id="" action="ppaction://media"/>
          </p:cNvPr>
          <p:cNvPicPr>
            <a:picLocks noRot="1" noChangeAspect="1" noChangeArrowheads="1"/>
          </p:cNvPicPr>
          <p:nvPr>
            <a:wavAudioFile r:embed="rId2" name="sin22.wav"/>
          </p:nvPr>
        </p:nvPicPr>
        <p:blipFill>
          <a:blip r:embed="rId16"/>
          <a:srcRect/>
          <a:stretch>
            <a:fillRect/>
          </a:stretch>
        </p:blipFill>
        <p:spPr bwMode="auto">
          <a:xfrm>
            <a:off x="4724400" y="3886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9615" name="Picture 191">
            <a:hlinkClick r:id="" action="ppaction://media"/>
          </p:cNvPr>
          <p:cNvPicPr>
            <a:picLocks noRot="1" noChangeAspect="1" noChangeArrowheads="1"/>
          </p:cNvPicPr>
          <p:nvPr>
            <a:wavAudioFile r:embed="rId3" name="sin11.wav"/>
          </p:nvPr>
        </p:nvPicPr>
        <p:blipFill>
          <a:blip r:embed="rId16"/>
          <a:srcRect/>
          <a:stretch>
            <a:fillRect/>
          </a:stretch>
        </p:blipFill>
        <p:spPr bwMode="auto">
          <a:xfrm>
            <a:off x="7239000" y="3886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056" name="Text Box 192"/>
          <p:cNvSpPr txBox="1">
            <a:spLocks noChangeArrowheads="1"/>
          </p:cNvSpPr>
          <p:nvPr/>
        </p:nvSpPr>
        <p:spPr bwMode="auto">
          <a:xfrm>
            <a:off x="714375" y="4572000"/>
            <a:ext cx="2251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On real sounds</a:t>
            </a:r>
          </a:p>
        </p:txBody>
      </p:sp>
      <p:pic>
        <p:nvPicPr>
          <p:cNvPr id="359617" name="Picture 193">
            <a:hlinkClick r:id="" action="ppaction://media"/>
          </p:cNvPr>
          <p:cNvPicPr>
            <a:picLocks noRot="1" noChangeAspect="1" noChangeArrowheads="1"/>
          </p:cNvPicPr>
          <p:nvPr>
            <a:wavAudioFile r:embed="rId4" name="alias2.wav"/>
          </p:nvPr>
        </p:nvPicPr>
        <p:blipFill>
          <a:blip r:embed="rId16"/>
          <a:srcRect/>
          <a:stretch>
            <a:fillRect/>
          </a:stretch>
        </p:blipFill>
        <p:spPr bwMode="auto">
          <a:xfrm>
            <a:off x="947738" y="5562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9618" name="Picture 194">
            <a:hlinkClick r:id="" action="ppaction://media"/>
          </p:cNvPr>
          <p:cNvPicPr>
            <a:picLocks noRot="1" noChangeAspect="1" noChangeArrowheads="1"/>
          </p:cNvPicPr>
          <p:nvPr>
            <a:wavAudioFile r:embed="rId5" name="vio.wav"/>
          </p:nvPr>
        </p:nvPicPr>
        <p:blipFill>
          <a:blip r:embed="rId16"/>
          <a:srcRect/>
          <a:stretch>
            <a:fillRect/>
          </a:stretch>
        </p:blipFill>
        <p:spPr bwMode="auto">
          <a:xfrm>
            <a:off x="942975" y="5029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059" name="Text Box 195"/>
          <p:cNvSpPr txBox="1">
            <a:spLocks noChangeArrowheads="1"/>
          </p:cNvSpPr>
          <p:nvPr/>
        </p:nvSpPr>
        <p:spPr bwMode="auto">
          <a:xfrm>
            <a:off x="792163" y="5302250"/>
            <a:ext cx="73501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100" i="1"/>
              <a:t>at 44kHz</a:t>
            </a:r>
          </a:p>
        </p:txBody>
      </p:sp>
      <p:sp>
        <p:nvSpPr>
          <p:cNvPr id="37060" name="Text Box 196"/>
          <p:cNvSpPr txBox="1">
            <a:spLocks noChangeArrowheads="1"/>
          </p:cNvSpPr>
          <p:nvPr/>
        </p:nvSpPr>
        <p:spPr bwMode="auto">
          <a:xfrm>
            <a:off x="790575" y="5835650"/>
            <a:ext cx="735013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100" i="1"/>
              <a:t>at 22kHz</a:t>
            </a:r>
          </a:p>
        </p:txBody>
      </p:sp>
      <p:sp>
        <p:nvSpPr>
          <p:cNvPr id="37061" name="Text Box 197"/>
          <p:cNvSpPr txBox="1">
            <a:spLocks noChangeArrowheads="1"/>
          </p:cNvSpPr>
          <p:nvPr/>
        </p:nvSpPr>
        <p:spPr bwMode="auto">
          <a:xfrm>
            <a:off x="1552575" y="5302250"/>
            <a:ext cx="735013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100" i="1"/>
              <a:t>at 11kHz</a:t>
            </a:r>
          </a:p>
        </p:txBody>
      </p:sp>
      <p:sp>
        <p:nvSpPr>
          <p:cNvPr id="37062" name="Text Box 198"/>
          <p:cNvSpPr txBox="1">
            <a:spLocks noChangeArrowheads="1"/>
          </p:cNvSpPr>
          <p:nvPr/>
        </p:nvSpPr>
        <p:spPr bwMode="auto">
          <a:xfrm>
            <a:off x="1552575" y="5835650"/>
            <a:ext cx="6572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100" i="1"/>
              <a:t>at 5kHz</a:t>
            </a:r>
          </a:p>
        </p:txBody>
      </p:sp>
      <p:sp>
        <p:nvSpPr>
          <p:cNvPr id="37063" name="Text Box 199"/>
          <p:cNvSpPr txBox="1">
            <a:spLocks noChangeArrowheads="1"/>
          </p:cNvSpPr>
          <p:nvPr/>
        </p:nvSpPr>
        <p:spPr bwMode="auto">
          <a:xfrm>
            <a:off x="2314575" y="5302250"/>
            <a:ext cx="6572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100" i="1"/>
              <a:t>at 4kHz</a:t>
            </a:r>
          </a:p>
        </p:txBody>
      </p:sp>
      <p:pic>
        <p:nvPicPr>
          <p:cNvPr id="359624" name="Picture 200">
            <a:hlinkClick r:id="" action="ppaction://media"/>
          </p:cNvPr>
          <p:cNvPicPr>
            <a:picLocks noRot="1" noChangeAspect="1" noChangeArrowheads="1"/>
          </p:cNvPicPr>
          <p:nvPr>
            <a:wavAudioFile r:embed="rId6" name="alias4.wav"/>
          </p:nvPr>
        </p:nvPicPr>
        <p:blipFill>
          <a:blip r:embed="rId16"/>
          <a:srcRect/>
          <a:stretch>
            <a:fillRect/>
          </a:stretch>
        </p:blipFill>
        <p:spPr bwMode="auto">
          <a:xfrm>
            <a:off x="1706563" y="5029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9625" name="Picture 201">
            <a:hlinkClick r:id="" action="ppaction://media"/>
          </p:cNvPr>
          <p:cNvPicPr>
            <a:picLocks noRot="1" noChangeAspect="1" noChangeArrowheads="1"/>
          </p:cNvPicPr>
          <p:nvPr>
            <a:wavAudioFile r:embed="rId7" name="alias8.wav"/>
          </p:nvPr>
        </p:nvPicPr>
        <p:blipFill>
          <a:blip r:embed="rId16"/>
          <a:srcRect/>
          <a:stretch>
            <a:fillRect/>
          </a:stretch>
        </p:blipFill>
        <p:spPr bwMode="auto">
          <a:xfrm>
            <a:off x="1706563" y="5562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9626" name="Picture 202">
            <a:hlinkClick r:id="" action="ppaction://media"/>
          </p:cNvPr>
          <p:cNvPicPr>
            <a:picLocks noRot="1" noChangeAspect="1" noChangeArrowheads="1"/>
          </p:cNvPicPr>
          <p:nvPr>
            <a:wavAudioFile r:embed="rId8" name="alias10.wav"/>
          </p:nvPr>
        </p:nvPicPr>
        <p:blipFill>
          <a:blip r:embed="rId16"/>
          <a:srcRect/>
          <a:stretch>
            <a:fillRect/>
          </a:stretch>
        </p:blipFill>
        <p:spPr bwMode="auto">
          <a:xfrm>
            <a:off x="2492375" y="5029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9627" name="Picture 203">
            <a:hlinkClick r:id="" action="ppaction://media"/>
          </p:cNvPr>
          <p:cNvPicPr>
            <a:picLocks noRot="1" noChangeAspect="1" noChangeArrowheads="1"/>
          </p:cNvPicPr>
          <p:nvPr>
            <a:wavAudioFile r:embed="rId9" name="alias12.wav"/>
          </p:nvPr>
        </p:nvPicPr>
        <p:blipFill>
          <a:blip r:embed="rId16"/>
          <a:srcRect/>
          <a:stretch>
            <a:fillRect/>
          </a:stretch>
        </p:blipFill>
        <p:spPr bwMode="auto">
          <a:xfrm>
            <a:off x="2492375" y="5562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068" name="Text Box 204"/>
          <p:cNvSpPr txBox="1">
            <a:spLocks noChangeArrowheads="1"/>
          </p:cNvSpPr>
          <p:nvPr/>
        </p:nvSpPr>
        <p:spPr bwMode="auto">
          <a:xfrm>
            <a:off x="2314575" y="5835650"/>
            <a:ext cx="6572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100" i="1"/>
              <a:t>at 3kHz</a:t>
            </a:r>
          </a:p>
        </p:txBody>
      </p:sp>
      <p:sp>
        <p:nvSpPr>
          <p:cNvPr id="37069" name="Text Box 205"/>
          <p:cNvSpPr txBox="1">
            <a:spLocks noChangeArrowheads="1"/>
          </p:cNvSpPr>
          <p:nvPr/>
        </p:nvSpPr>
        <p:spPr bwMode="auto">
          <a:xfrm>
            <a:off x="6748463" y="4343400"/>
            <a:ext cx="140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On video</a:t>
            </a:r>
          </a:p>
        </p:txBody>
      </p:sp>
      <p:pic>
        <p:nvPicPr>
          <p:cNvPr id="37070" name="Picture 207" descr="Aliased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576638" y="4872038"/>
            <a:ext cx="1147762" cy="11477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7071" name="Picture 208" descr="Antialiased-sinc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5024438" y="4872038"/>
            <a:ext cx="1147762" cy="11477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7072" name="Text Box 209"/>
          <p:cNvSpPr txBox="1">
            <a:spLocks noChangeArrowheads="1"/>
          </p:cNvSpPr>
          <p:nvPr/>
        </p:nvSpPr>
        <p:spPr bwMode="auto">
          <a:xfrm>
            <a:off x="4038600" y="4343400"/>
            <a:ext cx="165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On images</a:t>
            </a:r>
          </a:p>
        </p:txBody>
      </p:sp>
      <p:pic>
        <p:nvPicPr>
          <p:cNvPr id="214" name="videoplayback.wmv">
            <a:hlinkClick r:id="" action="ppaction://media"/>
          </p:cNvPr>
          <p:cNvPicPr>
            <a:picLocks noRot="1" noChangeAspect="1"/>
          </p:cNvPicPr>
          <p:nvPr>
            <a:videoFile r:link="rId10"/>
          </p:nvPr>
        </p:nvPicPr>
        <p:blipFill>
          <a:blip r:embed="rId19"/>
          <a:srcRect/>
          <a:stretch>
            <a:fillRect/>
          </a:stretch>
        </p:blipFill>
        <p:spPr bwMode="auto">
          <a:xfrm>
            <a:off x="6400800" y="4800600"/>
            <a:ext cx="1828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3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96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3596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96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961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596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00" fill="hold"/>
                                        <p:tgtEl>
                                          <p:spTgt spid="3596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961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961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596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00" fill="hold"/>
                                        <p:tgtEl>
                                          <p:spTgt spid="3596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9615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961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596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7497" fill="hold"/>
                                        <p:tgtEl>
                                          <p:spTgt spid="3596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9617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9617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596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7497" fill="hold"/>
                                        <p:tgtEl>
                                          <p:spTgt spid="3596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9618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9618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596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7497" fill="hold"/>
                                        <p:tgtEl>
                                          <p:spTgt spid="3596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9624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9624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596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7497" fill="hold"/>
                                        <p:tgtEl>
                                          <p:spTgt spid="3596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9625"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9625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596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7497" fill="hold"/>
                                        <p:tgtEl>
                                          <p:spTgt spid="3596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9626"/>
                  </p:tgtEl>
                </p:cond>
              </p:nextCondLst>
            </p:seq>
            <p:audio>
              <p:cMediaNode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9626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596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7497" fill="hold"/>
                                        <p:tgtEl>
                                          <p:spTgt spid="3596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9627"/>
                  </p:tgtEl>
                </p:cond>
              </p:nextCondLst>
            </p:seq>
            <p:audio>
              <p:cMediaNode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9627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0" dur="1" fill="hold"/>
                                        <p:tgtEl>
                                          <p:spTgt spid="2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4"/>
                  </p:tgtEl>
                </p:cond>
              </p:nextCondLst>
            </p:seq>
            <p:video>
              <p:cMediaNode>
                <p:cTn id="6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14"/>
                </p:tgtEl>
              </p:cMediaNode>
            </p:vide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1"/>
            <a:ext cx="8229600" cy="914400"/>
          </a:xfrm>
        </p:spPr>
        <p:txBody>
          <a:bodyPr/>
          <a:lstStyle/>
          <a:p>
            <a:pPr eaLnBrk="1" hangingPunct="1"/>
            <a:r>
              <a:rPr lang="en-US" dirty="0" smtClean="0"/>
              <a:t>Avoiding Aliasing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362200"/>
            <a:ext cx="8229600" cy="4114800"/>
          </a:xfrm>
        </p:spPr>
        <p:txBody>
          <a:bodyPr/>
          <a:lstStyle/>
          <a:p>
            <a:pPr eaLnBrk="1" hangingPunct="1"/>
            <a:r>
              <a:rPr lang="en-US" sz="2600" dirty="0" smtClean="0">
                <a:latin typeface="Calibri" pitchFamily="34" charset="0"/>
                <a:cs typeface="Calibri" pitchFamily="34" charset="0"/>
              </a:rPr>
              <a:t>Sound naturally has all perceivable frequencies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And then some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Cannot control the rate of variation of pressure waves in nature</a:t>
            </a:r>
          </a:p>
          <a:p>
            <a:pPr lvl="3" eaLnBrk="1" hangingPunct="1"/>
            <a:endParaRPr lang="en-US" sz="1600" dirty="0" smtClean="0">
              <a:latin typeface="Calibri" pitchFamily="34" charset="0"/>
              <a:cs typeface="Calibri" pitchFamily="34" charset="0"/>
            </a:endParaRPr>
          </a:p>
          <a:p>
            <a:pPr eaLnBrk="1" hangingPunct="1"/>
            <a:r>
              <a:rPr lang="en-US" sz="2600" dirty="0" smtClean="0">
                <a:latin typeface="Calibri" pitchFamily="34" charset="0"/>
                <a:cs typeface="Calibri" pitchFamily="34" charset="0"/>
              </a:rPr>
              <a:t>Sampling at </a:t>
            </a:r>
            <a:r>
              <a:rPr lang="en-US" sz="2600" i="1" dirty="0" smtClean="0">
                <a:latin typeface="Calibri" pitchFamily="34" charset="0"/>
                <a:cs typeface="Calibri" pitchFamily="34" charset="0"/>
              </a:rPr>
              <a:t>any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 rate </a:t>
            </a:r>
            <a:r>
              <a:rPr lang="en-US" sz="2600" i="1" dirty="0" smtClean="0">
                <a:latin typeface="Calibri" pitchFamily="34" charset="0"/>
                <a:cs typeface="Calibri" pitchFamily="34" charset="0"/>
              </a:rPr>
              <a:t>will 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result in aliasing</a:t>
            </a:r>
          </a:p>
          <a:p>
            <a:pPr eaLnBrk="1" hangingPunct="1"/>
            <a:r>
              <a:rPr lang="en-US" sz="2600" dirty="0" smtClean="0">
                <a:latin typeface="Calibri" pitchFamily="34" charset="0"/>
                <a:cs typeface="Calibri" pitchFamily="34" charset="0"/>
              </a:rPr>
              <a:t>Solution: </a:t>
            </a:r>
            <a:r>
              <a:rPr lang="en-US" sz="2600" i="1" dirty="0" smtClean="0">
                <a:latin typeface="Calibri" pitchFamily="34" charset="0"/>
                <a:cs typeface="Calibri" pitchFamily="34" charset="0"/>
              </a:rPr>
              <a:t>Filter the electrical signal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 before sampling it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Cut off all frequencies above </a:t>
            </a:r>
            <a:r>
              <a:rPr lang="en-US" sz="2200" dirty="0" err="1" smtClean="0">
                <a:latin typeface="Calibri" pitchFamily="34" charset="0"/>
                <a:cs typeface="Calibri" pitchFamily="34" charset="0"/>
              </a:rPr>
              <a:t>sampling.frequency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/2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E.g., to sample at 44.1Khz, filter the signal to eliminate all frequencies above 22050 Hz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C3DAEA-345E-47A1-8316-93718300C7E8}" type="slidenum">
              <a:rPr lang="en-US" altLang="en-US"/>
              <a:pPr>
                <a:defRPr/>
              </a:pPr>
              <a:t>35</a:t>
            </a:fld>
            <a:endParaRPr lang="en-US" altLang="en-US"/>
          </a:p>
        </p:txBody>
      </p:sp>
      <p:sp>
        <p:nvSpPr>
          <p:cNvPr id="37892" name="Freeform 5"/>
          <p:cNvSpPr>
            <a:spLocks/>
          </p:cNvSpPr>
          <p:nvPr/>
        </p:nvSpPr>
        <p:spPr bwMode="auto">
          <a:xfrm>
            <a:off x="1295400" y="1447800"/>
            <a:ext cx="1143000" cy="571500"/>
          </a:xfrm>
          <a:custGeom>
            <a:avLst/>
            <a:gdLst>
              <a:gd name="T0" fmla="*/ 0 w 1200"/>
              <a:gd name="T1" fmla="*/ 2147483647 h 936"/>
              <a:gd name="T2" fmla="*/ 2147483647 w 1200"/>
              <a:gd name="T3" fmla="*/ 2147483647 h 936"/>
              <a:gd name="T4" fmla="*/ 2147483647 w 1200"/>
              <a:gd name="T5" fmla="*/ 2147483647 h 936"/>
              <a:gd name="T6" fmla="*/ 2147483647 w 1200"/>
              <a:gd name="T7" fmla="*/ 2147483647 h 936"/>
              <a:gd name="T8" fmla="*/ 2147483647 w 1200"/>
              <a:gd name="T9" fmla="*/ 2147483647 h 936"/>
              <a:gd name="T10" fmla="*/ 2147483647 w 1200"/>
              <a:gd name="T11" fmla="*/ 2147483647 h 936"/>
              <a:gd name="T12" fmla="*/ 2147483647 w 1200"/>
              <a:gd name="T13" fmla="*/ 2147483647 h 936"/>
              <a:gd name="T14" fmla="*/ 2147483647 w 1200"/>
              <a:gd name="T15" fmla="*/ 2147483647 h 936"/>
              <a:gd name="T16" fmla="*/ 2147483647 w 1200"/>
              <a:gd name="T17" fmla="*/ 2147483647 h 936"/>
              <a:gd name="T18" fmla="*/ 2147483647 w 1200"/>
              <a:gd name="T19" fmla="*/ 2147483647 h 936"/>
              <a:gd name="T20" fmla="*/ 2147483647 w 1200"/>
              <a:gd name="T21" fmla="*/ 2147483647 h 936"/>
              <a:gd name="T22" fmla="*/ 2147483647 w 1200"/>
              <a:gd name="T23" fmla="*/ 2147483647 h 9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200"/>
              <a:gd name="T37" fmla="*/ 0 h 936"/>
              <a:gd name="T38" fmla="*/ 1200 w 1200"/>
              <a:gd name="T39" fmla="*/ 936 h 9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200" h="936">
                <a:moveTo>
                  <a:pt x="0" y="896"/>
                </a:moveTo>
                <a:cubicBezTo>
                  <a:pt x="52" y="872"/>
                  <a:pt x="104" y="848"/>
                  <a:pt x="144" y="800"/>
                </a:cubicBezTo>
                <a:cubicBezTo>
                  <a:pt x="184" y="752"/>
                  <a:pt x="216" y="672"/>
                  <a:pt x="240" y="608"/>
                </a:cubicBezTo>
                <a:cubicBezTo>
                  <a:pt x="264" y="544"/>
                  <a:pt x="256" y="464"/>
                  <a:pt x="288" y="416"/>
                </a:cubicBezTo>
                <a:cubicBezTo>
                  <a:pt x="320" y="368"/>
                  <a:pt x="392" y="384"/>
                  <a:pt x="432" y="320"/>
                </a:cubicBezTo>
                <a:cubicBezTo>
                  <a:pt x="472" y="256"/>
                  <a:pt x="496" y="0"/>
                  <a:pt x="528" y="32"/>
                </a:cubicBezTo>
                <a:cubicBezTo>
                  <a:pt x="560" y="64"/>
                  <a:pt x="600" y="432"/>
                  <a:pt x="624" y="512"/>
                </a:cubicBezTo>
                <a:cubicBezTo>
                  <a:pt x="648" y="592"/>
                  <a:pt x="640" y="448"/>
                  <a:pt x="672" y="512"/>
                </a:cubicBezTo>
                <a:cubicBezTo>
                  <a:pt x="704" y="576"/>
                  <a:pt x="784" y="856"/>
                  <a:pt x="816" y="896"/>
                </a:cubicBezTo>
                <a:cubicBezTo>
                  <a:pt x="848" y="936"/>
                  <a:pt x="824" y="776"/>
                  <a:pt x="864" y="752"/>
                </a:cubicBezTo>
                <a:cubicBezTo>
                  <a:pt x="904" y="728"/>
                  <a:pt x="1000" y="808"/>
                  <a:pt x="1056" y="752"/>
                </a:cubicBezTo>
                <a:cubicBezTo>
                  <a:pt x="1112" y="696"/>
                  <a:pt x="1156" y="556"/>
                  <a:pt x="1200" y="416"/>
                </a:cubicBez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7893" name="Rectangle 6"/>
          <p:cNvSpPr>
            <a:spLocks noChangeArrowheads="1"/>
          </p:cNvSpPr>
          <p:nvPr/>
        </p:nvSpPr>
        <p:spPr bwMode="auto">
          <a:xfrm>
            <a:off x="2895600" y="1371600"/>
            <a:ext cx="12192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Antialiasing</a:t>
            </a:r>
            <a:br>
              <a:rPr lang="en-US"/>
            </a:br>
            <a:r>
              <a:rPr lang="en-US"/>
              <a:t>Filter</a:t>
            </a:r>
          </a:p>
        </p:txBody>
      </p:sp>
      <p:sp>
        <p:nvSpPr>
          <p:cNvPr id="37894" name="Rectangle 8"/>
          <p:cNvSpPr>
            <a:spLocks noChangeArrowheads="1"/>
          </p:cNvSpPr>
          <p:nvPr/>
        </p:nvSpPr>
        <p:spPr bwMode="auto">
          <a:xfrm>
            <a:off x="4746625" y="1371600"/>
            <a:ext cx="12192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Sampling</a:t>
            </a:r>
          </a:p>
        </p:txBody>
      </p:sp>
      <p:grpSp>
        <p:nvGrpSpPr>
          <p:cNvPr id="37895" name="Group 64"/>
          <p:cNvGrpSpPr>
            <a:grpSpLocks/>
          </p:cNvGrpSpPr>
          <p:nvPr/>
        </p:nvGrpSpPr>
        <p:grpSpPr bwMode="auto">
          <a:xfrm>
            <a:off x="6553200" y="1371600"/>
            <a:ext cx="1143000" cy="609600"/>
            <a:chOff x="4176" y="336"/>
            <a:chExt cx="1152" cy="912"/>
          </a:xfrm>
        </p:grpSpPr>
        <p:sp>
          <p:nvSpPr>
            <p:cNvPr id="37904" name="Line 37"/>
            <p:cNvSpPr>
              <a:spLocks noChangeShapeType="1"/>
            </p:cNvSpPr>
            <p:nvPr/>
          </p:nvSpPr>
          <p:spPr bwMode="auto">
            <a:xfrm>
              <a:off x="4176" y="105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7905" name="Line 38"/>
            <p:cNvSpPr>
              <a:spLocks noChangeShapeType="1"/>
            </p:cNvSpPr>
            <p:nvPr/>
          </p:nvSpPr>
          <p:spPr bwMode="auto">
            <a:xfrm>
              <a:off x="4272" y="1008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7906" name="Line 39"/>
            <p:cNvSpPr>
              <a:spLocks noChangeShapeType="1"/>
            </p:cNvSpPr>
            <p:nvPr/>
          </p:nvSpPr>
          <p:spPr bwMode="auto">
            <a:xfrm>
              <a:off x="4368" y="864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7907" name="Line 40"/>
            <p:cNvSpPr>
              <a:spLocks noChangeShapeType="1"/>
            </p:cNvSpPr>
            <p:nvPr/>
          </p:nvSpPr>
          <p:spPr bwMode="auto">
            <a:xfrm>
              <a:off x="4464" y="57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7908" name="Line 41"/>
            <p:cNvSpPr>
              <a:spLocks noChangeShapeType="1"/>
            </p:cNvSpPr>
            <p:nvPr/>
          </p:nvSpPr>
          <p:spPr bwMode="auto">
            <a:xfrm>
              <a:off x="4560" y="528"/>
              <a:ext cx="0" cy="7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7909" name="Line 42"/>
            <p:cNvSpPr>
              <a:spLocks noChangeShapeType="1"/>
            </p:cNvSpPr>
            <p:nvPr/>
          </p:nvSpPr>
          <p:spPr bwMode="auto">
            <a:xfrm>
              <a:off x="4656" y="336"/>
              <a:ext cx="0" cy="9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7910" name="Line 43"/>
            <p:cNvSpPr>
              <a:spLocks noChangeShapeType="1"/>
            </p:cNvSpPr>
            <p:nvPr/>
          </p:nvSpPr>
          <p:spPr bwMode="auto">
            <a:xfrm>
              <a:off x="4752" y="432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7911" name="Line 44"/>
            <p:cNvSpPr>
              <a:spLocks noChangeShapeType="1"/>
            </p:cNvSpPr>
            <p:nvPr/>
          </p:nvSpPr>
          <p:spPr bwMode="auto">
            <a:xfrm>
              <a:off x="4848" y="672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7912" name="Line 45"/>
            <p:cNvSpPr>
              <a:spLocks noChangeShapeType="1"/>
            </p:cNvSpPr>
            <p:nvPr/>
          </p:nvSpPr>
          <p:spPr bwMode="auto">
            <a:xfrm>
              <a:off x="4944" y="960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7913" name="Line 46"/>
            <p:cNvSpPr>
              <a:spLocks noChangeShapeType="1"/>
            </p:cNvSpPr>
            <p:nvPr/>
          </p:nvSpPr>
          <p:spPr bwMode="auto">
            <a:xfrm>
              <a:off x="5040" y="912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7914" name="Line 47"/>
            <p:cNvSpPr>
              <a:spLocks noChangeShapeType="1"/>
            </p:cNvSpPr>
            <p:nvPr/>
          </p:nvSpPr>
          <p:spPr bwMode="auto">
            <a:xfrm>
              <a:off x="5136" y="912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7915" name="Line 48"/>
            <p:cNvSpPr>
              <a:spLocks noChangeShapeType="1"/>
            </p:cNvSpPr>
            <p:nvPr/>
          </p:nvSpPr>
          <p:spPr bwMode="auto">
            <a:xfrm>
              <a:off x="5232" y="912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7916" name="Line 49"/>
            <p:cNvSpPr>
              <a:spLocks noChangeShapeType="1"/>
            </p:cNvSpPr>
            <p:nvPr/>
          </p:nvSpPr>
          <p:spPr bwMode="auto">
            <a:xfrm>
              <a:off x="5328" y="720"/>
              <a:ext cx="0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37896" name="Line 65"/>
          <p:cNvSpPr>
            <a:spLocks noChangeShapeType="1"/>
          </p:cNvSpPr>
          <p:nvPr/>
        </p:nvSpPr>
        <p:spPr bwMode="auto">
          <a:xfrm>
            <a:off x="2286000" y="1643063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7897" name="Line 66"/>
          <p:cNvSpPr>
            <a:spLocks noChangeShapeType="1"/>
          </p:cNvSpPr>
          <p:nvPr/>
        </p:nvSpPr>
        <p:spPr bwMode="auto">
          <a:xfrm>
            <a:off x="4114800" y="1643063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7898" name="Line 67"/>
          <p:cNvSpPr>
            <a:spLocks noChangeShapeType="1"/>
          </p:cNvSpPr>
          <p:nvPr/>
        </p:nvSpPr>
        <p:spPr bwMode="auto">
          <a:xfrm>
            <a:off x="5943600" y="1643063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7899" name="Text Box 68"/>
          <p:cNvSpPr txBox="1">
            <a:spLocks noChangeArrowheads="1"/>
          </p:cNvSpPr>
          <p:nvPr/>
        </p:nvSpPr>
        <p:spPr bwMode="auto">
          <a:xfrm>
            <a:off x="1127125" y="1103313"/>
            <a:ext cx="1555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Analog signal</a:t>
            </a:r>
          </a:p>
        </p:txBody>
      </p:sp>
      <p:sp>
        <p:nvSpPr>
          <p:cNvPr id="37900" name="Text Box 69"/>
          <p:cNvSpPr txBox="1">
            <a:spLocks noChangeArrowheads="1"/>
          </p:cNvSpPr>
          <p:nvPr/>
        </p:nvSpPr>
        <p:spPr bwMode="auto">
          <a:xfrm>
            <a:off x="6324600" y="1103313"/>
            <a:ext cx="1479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Digital signal</a:t>
            </a:r>
          </a:p>
        </p:txBody>
      </p:sp>
      <p:pic>
        <p:nvPicPr>
          <p:cNvPr id="31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Typical Sampling Rates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  <a:cs typeface="Calibri" pitchFamily="34" charset="0"/>
              </a:rPr>
              <a:t>Common sample rates</a:t>
            </a:r>
          </a:p>
          <a:p>
            <a:pPr lvl="1" eaLnBrk="1" hangingPunct="1"/>
            <a:r>
              <a:rPr lang="en-US" sz="2800" dirty="0" smtClean="0">
                <a:latin typeface="Calibri" pitchFamily="34" charset="0"/>
                <a:cs typeface="Calibri" pitchFamily="34" charset="0"/>
              </a:rPr>
              <a:t>For speech 8kHz to 16kHz</a:t>
            </a:r>
          </a:p>
          <a:p>
            <a:pPr lvl="1" eaLnBrk="1" hangingPunct="1"/>
            <a:r>
              <a:rPr lang="en-US" sz="2800" dirty="0" smtClean="0">
                <a:latin typeface="Calibri" pitchFamily="34" charset="0"/>
                <a:cs typeface="Calibri" pitchFamily="34" charset="0"/>
              </a:rPr>
              <a:t>For music 32kHz to 44.1kHz</a:t>
            </a:r>
          </a:p>
          <a:p>
            <a:pPr lvl="1" eaLnBrk="1" hangingPunct="1"/>
            <a:r>
              <a:rPr lang="en-US" sz="2800" dirty="0" smtClean="0">
                <a:latin typeface="Calibri" pitchFamily="34" charset="0"/>
                <a:cs typeface="Calibri" pitchFamily="34" charset="0"/>
              </a:rPr>
              <a:t>Pro-equipment 96kHz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276EB2-58D7-46D0-86D5-A99807A51B8D}" type="slidenum">
              <a:rPr lang="en-US" altLang="en-US" smtClean="0"/>
              <a:pPr>
                <a:defRPr/>
              </a:pPr>
              <a:t>36</a:t>
            </a:fld>
            <a:endParaRPr lang="en-US" altLang="en-US"/>
          </a:p>
        </p:txBody>
      </p:sp>
      <p:pic>
        <p:nvPicPr>
          <p:cNvPr id="7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28600"/>
            <a:ext cx="8229600" cy="457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800" smtClean="0"/>
              <a:t>Storing numbers on the Computer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143000"/>
            <a:ext cx="8458200" cy="5334000"/>
          </a:xfrm>
        </p:spPr>
        <p:txBody>
          <a:bodyPr/>
          <a:lstStyle/>
          <a:p>
            <a:pPr eaLnBrk="1" hangingPunct="1"/>
            <a:r>
              <a:rPr lang="en-US" sz="2600" dirty="0" smtClean="0">
                <a:latin typeface="Calibri" pitchFamily="34" charset="0"/>
                <a:cs typeface="Calibri" pitchFamily="34" charset="0"/>
              </a:rPr>
              <a:t>Sound is the outcome of a continuous range of variations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The pressure wave can take any value (within limits)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The diaphragm can also move continuously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The electrical signal from the diaphragm has continuous variations</a:t>
            </a:r>
          </a:p>
          <a:p>
            <a:pPr lvl="4" eaLnBrk="1" hangingPunct="1"/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eaLnBrk="1" hangingPunct="1"/>
            <a:r>
              <a:rPr lang="en-US" sz="2600" dirty="0" smtClean="0">
                <a:latin typeface="Calibri" pitchFamily="34" charset="0"/>
                <a:cs typeface="Calibri" pitchFamily="34" charset="0"/>
              </a:rPr>
              <a:t>A computer has finite resolution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Numbers can only be stored to finite resolution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E.g. a 16-bit number can store only 65536 values, while a 4-bit number can store only 16 values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To store the sound wave on the computer, the continuous variation must be “mapped” on to the discrete set of numbers we can store</a:t>
            </a:r>
          </a:p>
          <a:p>
            <a:pPr eaLnBrk="1" hangingPunct="1"/>
            <a:endParaRPr lang="en-US" sz="26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8F9E8B-ED67-4059-B5C0-532303B88EAD}" type="slidenum">
              <a:rPr lang="en-US" altLang="en-US"/>
              <a:pPr>
                <a:defRPr/>
              </a:pPr>
              <a:t>37</a:t>
            </a:fld>
            <a:endParaRPr lang="en-US" altLang="en-US"/>
          </a:p>
        </p:txBody>
      </p:sp>
      <p:pic>
        <p:nvPicPr>
          <p:cNvPr id="9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Mapping signals into bits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7696200" cy="685800"/>
          </a:xfrm>
        </p:spPr>
        <p:txBody>
          <a:bodyPr/>
          <a:lstStyle/>
          <a:p>
            <a:pPr eaLnBrk="1" hangingPunct="1"/>
            <a:r>
              <a:rPr lang="en-US" sz="2600" smtClean="0"/>
              <a:t>Example of 1-bit sampling table</a:t>
            </a:r>
          </a:p>
        </p:txBody>
      </p:sp>
      <p:graphicFrame>
        <p:nvGraphicFramePr>
          <p:cNvPr id="344096" name="Group 32"/>
          <p:cNvGraphicFramePr>
            <a:graphicFrameLocks noGrp="1"/>
          </p:cNvGraphicFramePr>
          <p:nvPr>
            <p:ph sz="half" idx="2"/>
          </p:nvPr>
        </p:nvGraphicFramePr>
        <p:xfrm>
          <a:off x="2133600" y="2133600"/>
          <a:ext cx="5181600" cy="1447800"/>
        </p:xfrm>
        <a:graphic>
          <a:graphicData uri="http://schemas.openxmlformats.org/drawingml/2006/table">
            <a:tbl>
              <a:tblPr/>
              <a:tblGrid>
                <a:gridCol w="1625600"/>
                <a:gridCol w="1727200"/>
                <a:gridCol w="1828800"/>
              </a:tblGrid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Signal Value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Bit sequence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Mapped 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 &gt; 2.5v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 * const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 &lt;=2.5v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" name="Date Placeholder 2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F0B3CB-DE46-4ECF-AECD-FAF2C29A700D}" type="slidenum">
              <a:rPr lang="en-US" altLang="en-US"/>
              <a:pPr>
                <a:defRPr/>
              </a:pPr>
              <a:t>38</a:t>
            </a:fld>
            <a:endParaRPr lang="en-US" altLang="en-US"/>
          </a:p>
        </p:txBody>
      </p:sp>
      <p:pic>
        <p:nvPicPr>
          <p:cNvPr id="39958" name="Picture 33" descr="trngl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4191000"/>
            <a:ext cx="3436938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59" name="Text Box 34"/>
          <p:cNvSpPr txBox="1">
            <a:spLocks noChangeArrowheads="1"/>
          </p:cNvSpPr>
          <p:nvPr/>
        </p:nvSpPr>
        <p:spPr bwMode="auto">
          <a:xfrm>
            <a:off x="1676400" y="54102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Original Signal</a:t>
            </a:r>
          </a:p>
        </p:txBody>
      </p:sp>
      <p:pic>
        <p:nvPicPr>
          <p:cNvPr id="39960" name="Picture 35" descr="trngl1bit"/>
          <p:cNvPicPr>
            <a:picLocks noChangeArrowheads="1"/>
          </p:cNvPicPr>
          <p:nvPr/>
        </p:nvPicPr>
        <p:blipFill>
          <a:blip r:embed="rId3"/>
          <a:srcRect t="5333" b="10667"/>
          <a:stretch>
            <a:fillRect/>
          </a:stretch>
        </p:blipFill>
        <p:spPr bwMode="auto">
          <a:xfrm>
            <a:off x="5486400" y="4121150"/>
            <a:ext cx="3427413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61" name="Text Box 36"/>
          <p:cNvSpPr txBox="1">
            <a:spLocks noChangeArrowheads="1"/>
          </p:cNvSpPr>
          <p:nvPr/>
        </p:nvSpPr>
        <p:spPr bwMode="auto">
          <a:xfrm>
            <a:off x="5867400" y="5410200"/>
            <a:ext cx="272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Quantized approximation</a:t>
            </a:r>
          </a:p>
        </p:txBody>
      </p:sp>
      <p:sp>
        <p:nvSpPr>
          <p:cNvPr id="39962" name="Line 37"/>
          <p:cNvSpPr>
            <a:spLocks noChangeShapeType="1"/>
          </p:cNvSpPr>
          <p:nvPr/>
        </p:nvSpPr>
        <p:spPr bwMode="auto">
          <a:xfrm>
            <a:off x="914400" y="4876800"/>
            <a:ext cx="3810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3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838200"/>
          </a:xfrm>
        </p:spPr>
        <p:txBody>
          <a:bodyPr/>
          <a:lstStyle/>
          <a:p>
            <a:pPr eaLnBrk="1" hangingPunct="1"/>
            <a:r>
              <a:rPr lang="en-US" dirty="0" smtClean="0"/>
              <a:t>Mapping signals into bits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7696200" cy="685800"/>
          </a:xfrm>
        </p:spPr>
        <p:txBody>
          <a:bodyPr/>
          <a:lstStyle/>
          <a:p>
            <a:pPr eaLnBrk="1" hangingPunct="1"/>
            <a:r>
              <a:rPr lang="en-US" sz="2600" smtClean="0"/>
              <a:t>Example of 2-bit sampling table</a:t>
            </a:r>
          </a:p>
        </p:txBody>
      </p:sp>
      <p:graphicFrame>
        <p:nvGraphicFramePr>
          <p:cNvPr id="364593" name="Group 49"/>
          <p:cNvGraphicFramePr>
            <a:graphicFrameLocks noGrp="1"/>
          </p:cNvGraphicFramePr>
          <p:nvPr>
            <p:ph sz="half" idx="2"/>
          </p:nvPr>
        </p:nvGraphicFramePr>
        <p:xfrm>
          <a:off x="990600" y="1981200"/>
          <a:ext cx="6934200" cy="1981200"/>
        </p:xfrm>
        <a:graphic>
          <a:graphicData uri="http://schemas.openxmlformats.org/drawingml/2006/table">
            <a:tbl>
              <a:tblPr/>
              <a:tblGrid>
                <a:gridCol w="2743200"/>
                <a:gridCol w="1743075"/>
                <a:gridCol w="2447925"/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Signal Value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Bit sequence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Mapped 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 &gt;= 3.75v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 * const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3.75v &gt; S &gt;= 2.5v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 * const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2.5v &gt; S &gt;= 1.25v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 * const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1.25v &gt; S &gt;= 0v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Date Placeholder 4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42" name="Footer Placeholder 4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43" name="Slide Number Placeholder 4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D9AFDB-B65A-4320-955B-85056BDD317E}" type="slidenum">
              <a:rPr lang="en-US" altLang="en-US"/>
              <a:pPr>
                <a:defRPr/>
              </a:pPr>
              <a:t>39</a:t>
            </a:fld>
            <a:endParaRPr lang="en-US" altLang="en-US"/>
          </a:p>
        </p:txBody>
      </p:sp>
      <p:grpSp>
        <p:nvGrpSpPr>
          <p:cNvPr id="40990" name="Group 52"/>
          <p:cNvGrpSpPr>
            <a:grpSpLocks/>
          </p:cNvGrpSpPr>
          <p:nvPr/>
        </p:nvGrpSpPr>
        <p:grpSpPr bwMode="auto">
          <a:xfrm>
            <a:off x="914400" y="4191000"/>
            <a:ext cx="7677150" cy="1585913"/>
            <a:chOff x="576" y="2640"/>
            <a:chExt cx="4836" cy="999"/>
          </a:xfrm>
        </p:grpSpPr>
        <p:pic>
          <p:nvPicPr>
            <p:cNvPr id="40994" name="Picture 22" descr="trngl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76" y="2640"/>
              <a:ext cx="2165" cy="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995" name="Text Box 23"/>
            <p:cNvSpPr txBox="1">
              <a:spLocks noChangeArrowheads="1"/>
            </p:cNvSpPr>
            <p:nvPr/>
          </p:nvSpPr>
          <p:spPr bwMode="auto">
            <a:xfrm>
              <a:off x="1056" y="3408"/>
              <a:ext cx="105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Original Signal</a:t>
              </a:r>
            </a:p>
          </p:txBody>
        </p:sp>
        <p:sp>
          <p:nvSpPr>
            <p:cNvPr id="40996" name="Text Box 25"/>
            <p:cNvSpPr txBox="1">
              <a:spLocks noChangeArrowheads="1"/>
            </p:cNvSpPr>
            <p:nvPr/>
          </p:nvSpPr>
          <p:spPr bwMode="auto">
            <a:xfrm>
              <a:off x="3696" y="3408"/>
              <a:ext cx="17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Quantized approximation</a:t>
              </a:r>
            </a:p>
          </p:txBody>
        </p:sp>
        <p:sp>
          <p:nvSpPr>
            <p:cNvPr id="40997" name="Line 43"/>
            <p:cNvSpPr>
              <a:spLocks noChangeShapeType="1"/>
            </p:cNvSpPr>
            <p:nvPr/>
          </p:nvSpPr>
          <p:spPr bwMode="auto">
            <a:xfrm>
              <a:off x="576" y="3031"/>
              <a:ext cx="2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98" name="Line 44"/>
            <p:cNvSpPr>
              <a:spLocks noChangeShapeType="1"/>
            </p:cNvSpPr>
            <p:nvPr/>
          </p:nvSpPr>
          <p:spPr bwMode="auto">
            <a:xfrm>
              <a:off x="576" y="2866"/>
              <a:ext cx="2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99" name="Line 45"/>
            <p:cNvSpPr>
              <a:spLocks noChangeShapeType="1"/>
            </p:cNvSpPr>
            <p:nvPr/>
          </p:nvSpPr>
          <p:spPr bwMode="auto">
            <a:xfrm>
              <a:off x="576" y="3201"/>
              <a:ext cx="2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41000" name="Picture 50" descr="trngl2bit"/>
            <p:cNvPicPr>
              <a:picLocks noChangeArrowheads="1"/>
            </p:cNvPicPr>
            <p:nvPr/>
          </p:nvPicPr>
          <p:blipFill>
            <a:blip r:embed="rId3"/>
            <a:srcRect t="5333" b="10667"/>
            <a:stretch>
              <a:fillRect/>
            </a:stretch>
          </p:blipFill>
          <p:spPr bwMode="auto">
            <a:xfrm>
              <a:off x="3168" y="2688"/>
              <a:ext cx="2159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001" name="Rectangle 51"/>
            <p:cNvSpPr>
              <a:spLocks noChangeArrowheads="1"/>
            </p:cNvSpPr>
            <p:nvPr/>
          </p:nvSpPr>
          <p:spPr bwMode="auto">
            <a:xfrm>
              <a:off x="4216" y="267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17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Example: Images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733800"/>
            <a:ext cx="8229600" cy="2743200"/>
          </a:xfrm>
        </p:spPr>
        <p:txBody>
          <a:bodyPr/>
          <a:lstStyle/>
          <a:p>
            <a:pPr eaLnBrk="1" hangingPunct="1"/>
            <a:r>
              <a:rPr lang="en-US" sz="2600" dirty="0" smtClean="0">
                <a:latin typeface="Calibri" pitchFamily="34" charset="0"/>
                <a:cs typeface="Calibri" pitchFamily="34" charset="0"/>
              </a:rPr>
              <a:t>A rectangular arrangement (matrix) of numbers 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Or sets of numbers (for color images)</a:t>
            </a:r>
          </a:p>
          <a:p>
            <a:pPr eaLnBrk="1" hangingPunct="1"/>
            <a:r>
              <a:rPr lang="en-US" sz="2600" dirty="0" smtClean="0">
                <a:latin typeface="Calibri" pitchFamily="34" charset="0"/>
                <a:cs typeface="Calibri" pitchFamily="34" charset="0"/>
              </a:rPr>
              <a:t>Each pixel represents a visual representation of one of these numbers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0 is minimum / black, 1 is maximum / white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Position / order is important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DA4252-02E2-405C-B04A-73B43D346314}" type="slidenum">
              <a:rPr lang="en-US" altLang="en-US"/>
              <a:pPr>
                <a:defRPr/>
              </a:pPr>
              <a:t>4</a:t>
            </a:fld>
            <a:endParaRPr lang="en-US" altLang="en-US"/>
          </a:p>
        </p:txBody>
      </p:sp>
      <p:pic>
        <p:nvPicPr>
          <p:cNvPr id="9220" name="Picture 5" descr="wide_05_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14300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6" descr="wide_05_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1181100"/>
            <a:ext cx="2209800" cy="2209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9222" name="Rectangle 7"/>
          <p:cNvSpPr>
            <a:spLocks noChangeArrowheads="1"/>
          </p:cNvSpPr>
          <p:nvPr/>
        </p:nvSpPr>
        <p:spPr bwMode="auto">
          <a:xfrm>
            <a:off x="2743200" y="2155825"/>
            <a:ext cx="304800" cy="3048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3" name="Line 8"/>
          <p:cNvSpPr>
            <a:spLocks noChangeShapeType="1"/>
          </p:cNvSpPr>
          <p:nvPr/>
        </p:nvSpPr>
        <p:spPr bwMode="auto">
          <a:xfrm>
            <a:off x="3124200" y="2286000"/>
            <a:ext cx="15240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24" name="Rectangle 10"/>
          <p:cNvSpPr>
            <a:spLocks noChangeArrowheads="1"/>
          </p:cNvSpPr>
          <p:nvPr/>
        </p:nvSpPr>
        <p:spPr bwMode="auto">
          <a:xfrm>
            <a:off x="6181725" y="2305050"/>
            <a:ext cx="228600" cy="228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5" name="Line 11"/>
          <p:cNvSpPr>
            <a:spLocks noChangeShapeType="1"/>
          </p:cNvSpPr>
          <p:nvPr/>
        </p:nvSpPr>
        <p:spPr bwMode="auto">
          <a:xfrm>
            <a:off x="6477000" y="2362200"/>
            <a:ext cx="8382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26" name="Text Box 12"/>
          <p:cNvSpPr txBox="1">
            <a:spLocks noChangeArrowheads="1"/>
          </p:cNvSpPr>
          <p:nvPr/>
        </p:nvSpPr>
        <p:spPr bwMode="auto">
          <a:xfrm>
            <a:off x="7467600" y="2133600"/>
            <a:ext cx="1295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Pixel = 0.5</a:t>
            </a:r>
          </a:p>
        </p:txBody>
      </p:sp>
      <p:pic>
        <p:nvPicPr>
          <p:cNvPr id="16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7772400" cy="609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Storing the signal on a computer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43000" y="914400"/>
            <a:ext cx="3810000" cy="5334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400" dirty="0" smtClean="0"/>
              <a:t>The original signal</a:t>
            </a:r>
          </a:p>
          <a:p>
            <a:pPr eaLnBrk="1" hangingPunct="1"/>
            <a:endParaRPr lang="en-US" sz="2400" dirty="0" smtClean="0"/>
          </a:p>
          <a:p>
            <a:pPr lvl="2"/>
            <a:endParaRPr lang="en-US" sz="1600" dirty="0" smtClean="0"/>
          </a:p>
          <a:p>
            <a:pPr eaLnBrk="1" hangingPunct="1"/>
            <a:r>
              <a:rPr lang="en-US" sz="2400" dirty="0" smtClean="0"/>
              <a:t>8 bit quantization</a:t>
            </a:r>
          </a:p>
          <a:p>
            <a:pPr lvl="3"/>
            <a:endParaRPr lang="en-US" sz="1200" dirty="0" smtClean="0"/>
          </a:p>
          <a:p>
            <a:pPr eaLnBrk="1" hangingPunct="1"/>
            <a:endParaRPr lang="en-US" sz="2400" dirty="0" smtClean="0"/>
          </a:p>
          <a:p>
            <a:pPr eaLnBrk="1" hangingPunct="1"/>
            <a:r>
              <a:rPr lang="en-US" sz="2400" dirty="0" smtClean="0"/>
              <a:t>3 bit quantization</a:t>
            </a:r>
          </a:p>
          <a:p>
            <a:pPr lvl="2"/>
            <a:endParaRPr lang="en-US" sz="1600" dirty="0" smtClean="0"/>
          </a:p>
          <a:p>
            <a:pPr eaLnBrk="1" hangingPunct="1"/>
            <a:endParaRPr lang="en-US" sz="2400" dirty="0" smtClean="0"/>
          </a:p>
          <a:p>
            <a:pPr eaLnBrk="1" hangingPunct="1"/>
            <a:r>
              <a:rPr lang="en-US" sz="2400" dirty="0" smtClean="0"/>
              <a:t>2 bit quantization</a:t>
            </a:r>
          </a:p>
          <a:p>
            <a:pPr lvl="3"/>
            <a:endParaRPr lang="en-US" sz="1200" dirty="0" smtClean="0"/>
          </a:p>
          <a:p>
            <a:pPr lvl="3"/>
            <a:endParaRPr lang="en-US" sz="1200" dirty="0" smtClean="0"/>
          </a:p>
          <a:p>
            <a:pPr eaLnBrk="1" hangingPunct="1"/>
            <a:endParaRPr lang="en-US" sz="2400" dirty="0" smtClean="0"/>
          </a:p>
          <a:p>
            <a:pPr eaLnBrk="1" hangingPunct="1"/>
            <a:r>
              <a:rPr lang="en-US" sz="2400" dirty="0" smtClean="0"/>
              <a:t>1 bit quantization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AA7C95-A779-4FFB-8C00-4F7EF82CF50D}" type="slidenum">
              <a:rPr lang="en-US" altLang="en-US"/>
              <a:pPr>
                <a:defRPr/>
              </a:pPr>
              <a:t>40</a:t>
            </a:fld>
            <a:endParaRPr lang="en-US" altLang="en-US"/>
          </a:p>
        </p:txBody>
      </p:sp>
      <p:pic>
        <p:nvPicPr>
          <p:cNvPr id="41988" name="Picture 4" descr="trngl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638175"/>
            <a:ext cx="3436938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5" descr="trngl8bit"/>
          <p:cNvPicPr>
            <a:picLocks noChangeArrowheads="1"/>
          </p:cNvPicPr>
          <p:nvPr/>
        </p:nvPicPr>
        <p:blipFill>
          <a:blip r:embed="rId4"/>
          <a:srcRect t="5333" b="10667"/>
          <a:stretch>
            <a:fillRect/>
          </a:stretch>
        </p:blipFill>
        <p:spPr bwMode="auto">
          <a:xfrm>
            <a:off x="4725988" y="1857375"/>
            <a:ext cx="3427412" cy="1082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41990" name="Picture 6" descr="trngl3bit"/>
          <p:cNvPicPr>
            <a:picLocks noChangeArrowheads="1"/>
          </p:cNvPicPr>
          <p:nvPr/>
        </p:nvPicPr>
        <p:blipFill>
          <a:blip r:embed="rId5"/>
          <a:srcRect t="5333" b="10667"/>
          <a:stretch>
            <a:fillRect/>
          </a:stretch>
        </p:blipFill>
        <p:spPr bwMode="auto">
          <a:xfrm>
            <a:off x="4725988" y="3008313"/>
            <a:ext cx="3427412" cy="121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Picture 7" descr="trngl2bit"/>
          <p:cNvPicPr>
            <a:picLocks noChangeArrowheads="1"/>
          </p:cNvPicPr>
          <p:nvPr/>
        </p:nvPicPr>
        <p:blipFill>
          <a:blip r:embed="rId6"/>
          <a:srcRect t="5333" b="10667"/>
          <a:stretch>
            <a:fillRect/>
          </a:stretch>
        </p:blipFill>
        <p:spPr bwMode="auto">
          <a:xfrm>
            <a:off x="4725988" y="4219575"/>
            <a:ext cx="3427412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2" name="Picture 8" descr="trngl1bit"/>
          <p:cNvPicPr>
            <a:picLocks noChangeArrowheads="1"/>
          </p:cNvPicPr>
          <p:nvPr/>
        </p:nvPicPr>
        <p:blipFill>
          <a:blip r:embed="rId7"/>
          <a:srcRect t="5333" b="10667"/>
          <a:stretch>
            <a:fillRect/>
          </a:stretch>
        </p:blipFill>
        <p:spPr bwMode="auto">
          <a:xfrm>
            <a:off x="4724400" y="5521325"/>
            <a:ext cx="3427413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3" name="Rectangle 10"/>
          <p:cNvSpPr>
            <a:spLocks noChangeArrowheads="1"/>
          </p:cNvSpPr>
          <p:nvPr/>
        </p:nvSpPr>
        <p:spPr bwMode="auto">
          <a:xfrm>
            <a:off x="6434138" y="3025775"/>
            <a:ext cx="152400" cy="152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994" name="Rectangle 11"/>
          <p:cNvSpPr>
            <a:spLocks noChangeArrowheads="1"/>
          </p:cNvSpPr>
          <p:nvPr/>
        </p:nvSpPr>
        <p:spPr bwMode="auto">
          <a:xfrm>
            <a:off x="6411913" y="4202113"/>
            <a:ext cx="271462" cy="3476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6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3905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Tom Sullivan Says his Name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43000" y="1066800"/>
            <a:ext cx="2667000" cy="54102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400" dirty="0" smtClean="0"/>
              <a:t>16 bit sampling</a:t>
            </a:r>
          </a:p>
          <a:p>
            <a:pPr lvl="4" eaLnBrk="1" hangingPunct="1"/>
            <a:endParaRPr lang="en-US" sz="2400" dirty="0" smtClean="0"/>
          </a:p>
          <a:p>
            <a:pPr eaLnBrk="1" hangingPunct="1"/>
            <a:r>
              <a:rPr lang="en-US" sz="2400" dirty="0" smtClean="0"/>
              <a:t>5 bit sampling</a:t>
            </a:r>
          </a:p>
          <a:p>
            <a:pPr lvl="2"/>
            <a:endParaRPr lang="en-US" sz="1600" dirty="0" smtClean="0"/>
          </a:p>
          <a:p>
            <a:pPr lvl="1"/>
            <a:endParaRPr lang="en-US" sz="2000" dirty="0" smtClean="0"/>
          </a:p>
          <a:p>
            <a:pPr eaLnBrk="1" hangingPunct="1"/>
            <a:r>
              <a:rPr lang="en-US" sz="2400" dirty="0" smtClean="0"/>
              <a:t>4 bit sampling</a:t>
            </a:r>
          </a:p>
          <a:p>
            <a:pPr lvl="1"/>
            <a:endParaRPr lang="en-US" sz="2000" dirty="0" smtClean="0"/>
          </a:p>
          <a:p>
            <a:pPr eaLnBrk="1" hangingPunct="1"/>
            <a:endParaRPr lang="en-US" sz="2400" dirty="0" smtClean="0"/>
          </a:p>
          <a:p>
            <a:pPr eaLnBrk="1" hangingPunct="1"/>
            <a:r>
              <a:rPr lang="en-US" sz="2400" dirty="0" smtClean="0"/>
              <a:t>3 bit sampling</a:t>
            </a:r>
          </a:p>
          <a:p>
            <a:pPr lvl="1"/>
            <a:endParaRPr lang="en-US" sz="2000" dirty="0" smtClean="0"/>
          </a:p>
          <a:p>
            <a:pPr eaLnBrk="1" hangingPunct="1"/>
            <a:endParaRPr lang="en-US" sz="2400" dirty="0" smtClean="0"/>
          </a:p>
          <a:p>
            <a:pPr eaLnBrk="1" hangingPunct="1"/>
            <a:r>
              <a:rPr lang="en-US" sz="2400" dirty="0" smtClean="0"/>
              <a:t>1 bit sampling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7442A9-10A3-445C-9404-99CABCB6173A}" type="slidenum">
              <a:rPr lang="en-US" altLang="en-US"/>
              <a:pPr>
                <a:defRPr/>
              </a:pPr>
              <a:t>41</a:t>
            </a:fld>
            <a:endParaRPr lang="en-US" altLang="en-US"/>
          </a:p>
        </p:txBody>
      </p:sp>
      <p:pic>
        <p:nvPicPr>
          <p:cNvPr id="43012" name="Picture 4" descr="sullivan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33800" y="762000"/>
            <a:ext cx="533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5" descr="sullivan16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732213" y="1828800"/>
            <a:ext cx="53387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6" descr="sullivan8"/>
          <p:cNvPicPr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730625" y="3048000"/>
            <a:ext cx="53387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Picture 7" descr="sullivan4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732213" y="4267200"/>
            <a:ext cx="53387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6" name="Picture 8" descr="sullivan2"/>
          <p:cNvPicPr>
            <a:picLocks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732213" y="5486400"/>
            <a:ext cx="53387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57" name="Picture 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.u.l.l.i.v.a.n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8610600" y="838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58" name="Picture 10">
            <a:hlinkClick r:id="" action="ppaction://media"/>
          </p:cNvPr>
          <p:cNvPicPr>
            <a:picLocks noRot="1" noChangeAspect="1" noChangeArrowheads="1"/>
          </p:cNvPicPr>
          <p:nvPr>
            <a:wavAudioFile r:embed="rId2" name="sullivan4bit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8610600" y="1905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59" name="Picture 11">
            <a:hlinkClick r:id="" action="ppaction://media"/>
          </p:cNvPr>
          <p:cNvPicPr>
            <a:picLocks noRot="1" noChangeAspect="1" noChangeArrowheads="1"/>
          </p:cNvPicPr>
          <p:nvPr>
            <a:wavAudioFile r:embed="rId3" name="sullivan3bit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8610600" y="3124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60" name="Picture 12">
            <a:hlinkClick r:id="" action="ppaction://media"/>
          </p:cNvPr>
          <p:cNvPicPr>
            <a:picLocks noRot="1" noChangeAspect="1" noChangeArrowheads="1"/>
          </p:cNvPicPr>
          <p:nvPr>
            <a:wavAudioFile r:embed="rId4" name="sullivan2bit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8610600" y="4343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61" name="Picture 13">
            <a:hlinkClick r:id="" action="ppaction://media"/>
          </p:cNvPr>
          <p:cNvPicPr>
            <a:picLocks noRot="1" noChangeAspect="1" noChangeArrowheads="1"/>
          </p:cNvPicPr>
          <p:nvPr>
            <a:wavAudioFile r:embed="rId5" name="sullivan1bit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8610600" y="5562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0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" fill="hold"/>
                                        <p:tgtEl>
                                          <p:spTgt spid="1300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05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005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0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00" fill="hold"/>
                                        <p:tgtEl>
                                          <p:spTgt spid="1300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05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0058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00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500" fill="hold"/>
                                        <p:tgtEl>
                                          <p:spTgt spid="1300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059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0059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00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500" fill="hold"/>
                                        <p:tgtEl>
                                          <p:spTgt spid="1300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060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0060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00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500" fill="hold"/>
                                        <p:tgtEl>
                                          <p:spTgt spid="1300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061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0061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3905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A Schubert Piece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1E507-CC6D-4198-8240-D35AB862E9B9}" type="slidenum">
              <a:rPr lang="en-US" altLang="en-US"/>
              <a:pPr>
                <a:defRPr/>
              </a:pPr>
              <a:t>42</a:t>
            </a:fld>
            <a:endParaRPr lang="en-US" altLang="en-US"/>
          </a:p>
        </p:txBody>
      </p:sp>
      <p:pic>
        <p:nvPicPr>
          <p:cNvPr id="44036" name="Picture 4" descr="schubert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27450" y="914400"/>
            <a:ext cx="53482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5" descr="schubert16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732213" y="2057400"/>
            <a:ext cx="53387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Picture 6" descr="schubert8"/>
          <p:cNvPicPr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730625" y="3200400"/>
            <a:ext cx="53387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9" name="Picture 7" descr="schubert4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730625" y="4343400"/>
            <a:ext cx="53387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0" name="Picture 8" descr="schubert2"/>
          <p:cNvPicPr>
            <a:picLocks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732213" y="5562600"/>
            <a:ext cx="53387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105" name="Picture 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chubertclean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8610600" y="990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106" name="Picture 10">
            <a:hlinkClick r:id="" action="ppaction://media"/>
          </p:cNvPr>
          <p:cNvPicPr>
            <a:picLocks noRot="1" noChangeAspect="1" noChangeArrowheads="1"/>
          </p:cNvPicPr>
          <p:nvPr>
            <a:wavAudioFile r:embed="rId2" name="schubert4bit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8610600" y="2133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107" name="Picture 11">
            <a:hlinkClick r:id="" action="ppaction://media"/>
          </p:cNvPr>
          <p:cNvPicPr>
            <a:picLocks noRot="1" noChangeAspect="1" noChangeArrowheads="1"/>
          </p:cNvPicPr>
          <p:nvPr>
            <a:wavAudioFile r:embed="rId3" name="schubert3bit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8610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108" name="Picture 12">
            <a:hlinkClick r:id="" action="ppaction://media"/>
          </p:cNvPr>
          <p:cNvPicPr>
            <a:picLocks noRot="1" noChangeAspect="1" noChangeArrowheads="1"/>
          </p:cNvPicPr>
          <p:nvPr>
            <a:wavAudioFile r:embed="rId4" name="schubert2bit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8610600" y="4343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109" name="Picture 13">
            <a:hlinkClick r:id="" action="ppaction://media"/>
          </p:cNvPr>
          <p:cNvPicPr>
            <a:picLocks noRot="1" noChangeAspect="1" noChangeArrowheads="1"/>
          </p:cNvPicPr>
          <p:nvPr>
            <a:wavAudioFile r:embed="rId5" name="schubert1bit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8610600" y="5638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43000" y="1066800"/>
            <a:ext cx="2667000" cy="54102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400" dirty="0" smtClean="0"/>
              <a:t>16 bit sampling</a:t>
            </a:r>
          </a:p>
          <a:p>
            <a:pPr lvl="4" eaLnBrk="1" hangingPunct="1"/>
            <a:endParaRPr lang="en-US" sz="2400" dirty="0" smtClean="0"/>
          </a:p>
          <a:p>
            <a:pPr eaLnBrk="1" hangingPunct="1"/>
            <a:r>
              <a:rPr lang="en-US" sz="2400" dirty="0" smtClean="0"/>
              <a:t>5 bit sampling</a:t>
            </a:r>
          </a:p>
          <a:p>
            <a:pPr lvl="2"/>
            <a:endParaRPr lang="en-US" sz="1600" dirty="0" smtClean="0"/>
          </a:p>
          <a:p>
            <a:pPr lvl="1"/>
            <a:endParaRPr lang="en-US" sz="2000" dirty="0" smtClean="0"/>
          </a:p>
          <a:p>
            <a:pPr eaLnBrk="1" hangingPunct="1"/>
            <a:r>
              <a:rPr lang="en-US" sz="2400" dirty="0" smtClean="0"/>
              <a:t>4 bit sampling</a:t>
            </a:r>
          </a:p>
          <a:p>
            <a:pPr lvl="1"/>
            <a:endParaRPr lang="en-US" sz="2000" dirty="0" smtClean="0"/>
          </a:p>
          <a:p>
            <a:pPr eaLnBrk="1" hangingPunct="1"/>
            <a:endParaRPr lang="en-US" sz="2400" dirty="0" smtClean="0"/>
          </a:p>
          <a:p>
            <a:pPr eaLnBrk="1" hangingPunct="1"/>
            <a:r>
              <a:rPr lang="en-US" sz="2400" dirty="0" smtClean="0"/>
              <a:t>3 bit sampling</a:t>
            </a:r>
          </a:p>
          <a:p>
            <a:pPr lvl="1"/>
            <a:endParaRPr lang="en-US" sz="2000" dirty="0" smtClean="0"/>
          </a:p>
          <a:p>
            <a:pPr eaLnBrk="1" hangingPunct="1"/>
            <a:endParaRPr lang="en-US" sz="2400" dirty="0" smtClean="0"/>
          </a:p>
          <a:p>
            <a:pPr eaLnBrk="1" hangingPunct="1"/>
            <a:r>
              <a:rPr lang="en-US" sz="2400" dirty="0" smtClean="0"/>
              <a:t>1 bit sampling</a:t>
            </a:r>
          </a:p>
        </p:txBody>
      </p:sp>
      <p:pic>
        <p:nvPicPr>
          <p:cNvPr id="20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2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1321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10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210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2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000" fill="hold"/>
                                        <p:tgtEl>
                                          <p:spTgt spid="1321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10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210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2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000" fill="hold"/>
                                        <p:tgtEl>
                                          <p:spTgt spid="1321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107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2107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2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0000" fill="hold"/>
                                        <p:tgtEl>
                                          <p:spTgt spid="132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108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2108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2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0000" fill="hold"/>
                                        <p:tgtEl>
                                          <p:spTgt spid="1321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109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2109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838200"/>
          </a:xfrm>
        </p:spPr>
        <p:txBody>
          <a:bodyPr/>
          <a:lstStyle/>
          <a:p>
            <a:pPr eaLnBrk="1" hangingPunct="1"/>
            <a:r>
              <a:rPr lang="en-US" smtClean="0"/>
              <a:t>Quantization Formats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14400"/>
            <a:ext cx="8229600" cy="4876800"/>
          </a:xfrm>
        </p:spPr>
        <p:txBody>
          <a:bodyPr/>
          <a:lstStyle/>
          <a:p>
            <a:pPr eaLnBrk="1" hangingPunct="1"/>
            <a:r>
              <a:rPr lang="en-US" dirty="0" smtClean="0"/>
              <a:t>Sampling can be uniform</a:t>
            </a:r>
          </a:p>
          <a:p>
            <a:pPr lvl="1" eaLnBrk="1" hangingPunct="1"/>
            <a:r>
              <a:rPr lang="en-US" dirty="0" smtClean="0"/>
              <a:t>Sample values equally spaced out</a:t>
            </a:r>
          </a:p>
          <a:p>
            <a:pPr lvl="2" eaLnBrk="1" hangingPunct="1"/>
            <a:endParaRPr lang="en-US" dirty="0" smtClean="0"/>
          </a:p>
          <a:p>
            <a:pPr lvl="2" eaLnBrk="1" hangingPunct="1"/>
            <a:endParaRPr lang="en-US" dirty="0" smtClean="0"/>
          </a:p>
          <a:p>
            <a:pPr lvl="2"/>
            <a:endParaRPr lang="en-US" dirty="0" smtClean="0"/>
          </a:p>
          <a:p>
            <a:pPr lvl="4"/>
            <a:endParaRPr lang="en-US" dirty="0" smtClean="0"/>
          </a:p>
          <a:p>
            <a:pPr eaLnBrk="1" hangingPunct="1"/>
            <a:r>
              <a:rPr lang="en-US" dirty="0" smtClean="0"/>
              <a:t>Or </a:t>
            </a:r>
            <a:r>
              <a:rPr lang="en-US" dirty="0" err="1" smtClean="0"/>
              <a:t>nonuniform</a:t>
            </a:r>
            <a:endParaRPr lang="en-US" dirty="0" smtClean="0"/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</p:txBody>
      </p:sp>
      <p:sp>
        <p:nvSpPr>
          <p:cNvPr id="92" name="Date Placeholder 9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93" name="Footer Placeholder 9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94" name="Slide Number Placeholder 9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444E21-A065-4C19-B341-5C4466E24080}" type="slidenum">
              <a:rPr lang="en-US" altLang="en-US"/>
              <a:pPr>
                <a:defRPr/>
              </a:pPr>
              <a:t>43</a:t>
            </a:fld>
            <a:endParaRPr lang="en-US" altLang="en-US"/>
          </a:p>
        </p:txBody>
      </p:sp>
      <p:graphicFrame>
        <p:nvGraphicFramePr>
          <p:cNvPr id="259164" name="Group 92"/>
          <p:cNvGraphicFramePr>
            <a:graphicFrameLocks noGrp="1"/>
          </p:cNvGraphicFramePr>
          <p:nvPr/>
        </p:nvGraphicFramePr>
        <p:xfrm>
          <a:off x="990600" y="1981200"/>
          <a:ext cx="3886200" cy="1676400"/>
        </p:xfrm>
        <a:graphic>
          <a:graphicData uri="http://schemas.openxmlformats.org/drawingml/2006/table">
            <a:tbl>
              <a:tblPr/>
              <a:tblGrid>
                <a:gridCol w="1981200"/>
                <a:gridCol w="533400"/>
                <a:gridCol w="1371600"/>
              </a:tblGrid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Signal Value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Bits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Mapped 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 &gt;= 3.75v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 * const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3.75v &gt; S &gt;= 2.5v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 * const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2.5v &gt; S &gt;= 1.25v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 * const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1.25v &gt; S &gt;= 0v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59252" name="Group 180"/>
          <p:cNvGraphicFramePr>
            <a:graphicFrameLocks noGrp="1"/>
          </p:cNvGraphicFramePr>
          <p:nvPr/>
        </p:nvGraphicFramePr>
        <p:xfrm>
          <a:off x="838200" y="4343400"/>
          <a:ext cx="4114800" cy="1676400"/>
        </p:xfrm>
        <a:graphic>
          <a:graphicData uri="http://schemas.openxmlformats.org/drawingml/2006/table">
            <a:tbl>
              <a:tblPr/>
              <a:tblGrid>
                <a:gridCol w="2057400"/>
                <a:gridCol w="762000"/>
                <a:gridCol w="1295400"/>
              </a:tblGrid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Signal Value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Bits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Mapped 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 &gt;= 4v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4.5 * const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4v &gt; S &gt;= 2.5v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3.25 * const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2.5v &gt; S &gt;= 1v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1.25 * const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1.0v &gt; S &gt;= 0v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0.5 *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const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45112" name="Group 121"/>
          <p:cNvGrpSpPr>
            <a:grpSpLocks/>
          </p:cNvGrpSpPr>
          <p:nvPr/>
        </p:nvGrpSpPr>
        <p:grpSpPr bwMode="auto">
          <a:xfrm>
            <a:off x="5181600" y="2560638"/>
            <a:ext cx="3575050" cy="944562"/>
            <a:chOff x="576" y="2640"/>
            <a:chExt cx="4751" cy="1257"/>
          </a:xfrm>
        </p:grpSpPr>
        <p:pic>
          <p:nvPicPr>
            <p:cNvPr id="45141" name="Picture 122" descr="trngl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76" y="2640"/>
              <a:ext cx="2165" cy="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142" name="Text Box 123"/>
            <p:cNvSpPr txBox="1">
              <a:spLocks noChangeArrowheads="1"/>
            </p:cNvSpPr>
            <p:nvPr/>
          </p:nvSpPr>
          <p:spPr bwMode="auto">
            <a:xfrm>
              <a:off x="1057" y="3409"/>
              <a:ext cx="245" cy="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45143" name="Text Box 124"/>
            <p:cNvSpPr txBox="1">
              <a:spLocks noChangeArrowheads="1"/>
            </p:cNvSpPr>
            <p:nvPr/>
          </p:nvSpPr>
          <p:spPr bwMode="auto">
            <a:xfrm>
              <a:off x="3696" y="3409"/>
              <a:ext cx="245" cy="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45144" name="Line 125"/>
            <p:cNvSpPr>
              <a:spLocks noChangeShapeType="1"/>
            </p:cNvSpPr>
            <p:nvPr/>
          </p:nvSpPr>
          <p:spPr bwMode="auto">
            <a:xfrm>
              <a:off x="576" y="3031"/>
              <a:ext cx="2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45" name="Line 126"/>
            <p:cNvSpPr>
              <a:spLocks noChangeShapeType="1"/>
            </p:cNvSpPr>
            <p:nvPr/>
          </p:nvSpPr>
          <p:spPr bwMode="auto">
            <a:xfrm>
              <a:off x="576" y="2866"/>
              <a:ext cx="2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46" name="Line 127"/>
            <p:cNvSpPr>
              <a:spLocks noChangeShapeType="1"/>
            </p:cNvSpPr>
            <p:nvPr/>
          </p:nvSpPr>
          <p:spPr bwMode="auto">
            <a:xfrm>
              <a:off x="576" y="3201"/>
              <a:ext cx="2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45147" name="Picture 128" descr="trngl2bit"/>
            <p:cNvPicPr>
              <a:picLocks noChangeArrowheads="1"/>
            </p:cNvPicPr>
            <p:nvPr/>
          </p:nvPicPr>
          <p:blipFill>
            <a:blip r:embed="rId3"/>
            <a:srcRect t="5333" b="10667"/>
            <a:stretch>
              <a:fillRect/>
            </a:stretch>
          </p:blipFill>
          <p:spPr bwMode="auto">
            <a:xfrm>
              <a:off x="3168" y="2688"/>
              <a:ext cx="2159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148" name="Rectangle 129"/>
            <p:cNvSpPr>
              <a:spLocks noChangeArrowheads="1"/>
            </p:cNvSpPr>
            <p:nvPr/>
          </p:nvSpPr>
          <p:spPr bwMode="auto">
            <a:xfrm>
              <a:off x="4216" y="267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5113" name="Group 154"/>
          <p:cNvGrpSpPr>
            <a:grpSpLocks/>
          </p:cNvGrpSpPr>
          <p:nvPr/>
        </p:nvGrpSpPr>
        <p:grpSpPr bwMode="auto">
          <a:xfrm>
            <a:off x="5105400" y="4648200"/>
            <a:ext cx="3733800" cy="638175"/>
            <a:chOff x="576" y="2736"/>
            <a:chExt cx="4751" cy="813"/>
          </a:xfrm>
        </p:grpSpPr>
        <p:pic>
          <p:nvPicPr>
            <p:cNvPr id="45117" name="Picture 155" descr="trngl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76" y="2736"/>
              <a:ext cx="2165" cy="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118" name="Line 156"/>
            <p:cNvSpPr>
              <a:spLocks noChangeShapeType="1"/>
            </p:cNvSpPr>
            <p:nvPr/>
          </p:nvSpPr>
          <p:spPr bwMode="auto">
            <a:xfrm>
              <a:off x="576" y="3127"/>
              <a:ext cx="2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19" name="Line 157"/>
            <p:cNvSpPr>
              <a:spLocks noChangeShapeType="1"/>
            </p:cNvSpPr>
            <p:nvPr/>
          </p:nvSpPr>
          <p:spPr bwMode="auto">
            <a:xfrm>
              <a:off x="576" y="2920"/>
              <a:ext cx="2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20" name="Line 158"/>
            <p:cNvSpPr>
              <a:spLocks noChangeShapeType="1"/>
            </p:cNvSpPr>
            <p:nvPr/>
          </p:nvSpPr>
          <p:spPr bwMode="auto">
            <a:xfrm>
              <a:off x="576" y="3340"/>
              <a:ext cx="2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45121" name="Picture 159" descr="trngl2bit"/>
            <p:cNvPicPr>
              <a:picLocks noChangeArrowheads="1"/>
            </p:cNvPicPr>
            <p:nvPr/>
          </p:nvPicPr>
          <p:blipFill>
            <a:blip r:embed="rId5"/>
            <a:srcRect t="5333" b="10667"/>
            <a:stretch>
              <a:fillRect/>
            </a:stretch>
          </p:blipFill>
          <p:spPr bwMode="auto">
            <a:xfrm>
              <a:off x="3168" y="2784"/>
              <a:ext cx="2159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122" name="Rectangle 160"/>
            <p:cNvSpPr>
              <a:spLocks noChangeArrowheads="1"/>
            </p:cNvSpPr>
            <p:nvPr/>
          </p:nvSpPr>
          <p:spPr bwMode="auto">
            <a:xfrm>
              <a:off x="4216" y="2770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123" name="Rectangle 161"/>
            <p:cNvSpPr>
              <a:spLocks noChangeArrowheads="1"/>
            </p:cNvSpPr>
            <p:nvPr/>
          </p:nvSpPr>
          <p:spPr bwMode="auto">
            <a:xfrm>
              <a:off x="3444" y="2780"/>
              <a:ext cx="1680" cy="67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5124" name="Group 162"/>
            <p:cNvGrpSpPr>
              <a:grpSpLocks/>
            </p:cNvGrpSpPr>
            <p:nvPr/>
          </p:nvGrpSpPr>
          <p:grpSpPr bwMode="auto">
            <a:xfrm>
              <a:off x="3456" y="2928"/>
              <a:ext cx="1680" cy="528"/>
              <a:chOff x="3456" y="3024"/>
              <a:chExt cx="1632" cy="432"/>
            </a:xfrm>
          </p:grpSpPr>
          <p:grpSp>
            <p:nvGrpSpPr>
              <p:cNvPr id="45125" name="Group 163"/>
              <p:cNvGrpSpPr>
                <a:grpSpLocks/>
              </p:cNvGrpSpPr>
              <p:nvPr/>
            </p:nvGrpSpPr>
            <p:grpSpPr bwMode="auto">
              <a:xfrm>
                <a:off x="3456" y="3024"/>
                <a:ext cx="816" cy="432"/>
                <a:chOff x="3456" y="3024"/>
                <a:chExt cx="816" cy="432"/>
              </a:xfrm>
            </p:grpSpPr>
            <p:sp>
              <p:nvSpPr>
                <p:cNvPr id="45134" name="Line 164"/>
                <p:cNvSpPr>
                  <a:spLocks noChangeShapeType="1"/>
                </p:cNvSpPr>
                <p:nvPr/>
              </p:nvSpPr>
              <p:spPr bwMode="auto">
                <a:xfrm>
                  <a:off x="3456" y="3456"/>
                  <a:ext cx="192" cy="0"/>
                </a:xfrm>
                <a:prstGeom prst="line">
                  <a:avLst/>
                </a:prstGeom>
                <a:noFill/>
                <a:ln w="12700">
                  <a:solidFill>
                    <a:srgbClr val="3333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135" name="Line 165"/>
                <p:cNvSpPr>
                  <a:spLocks noChangeShapeType="1"/>
                </p:cNvSpPr>
                <p:nvPr/>
              </p:nvSpPr>
              <p:spPr bwMode="auto">
                <a:xfrm flipV="1">
                  <a:off x="3648" y="3360"/>
                  <a:ext cx="0" cy="96"/>
                </a:xfrm>
                <a:prstGeom prst="line">
                  <a:avLst/>
                </a:prstGeom>
                <a:noFill/>
                <a:ln w="12700">
                  <a:solidFill>
                    <a:srgbClr val="3333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136" name="Line 166"/>
                <p:cNvSpPr>
                  <a:spLocks noChangeShapeType="1"/>
                </p:cNvSpPr>
                <p:nvPr/>
              </p:nvSpPr>
              <p:spPr bwMode="auto">
                <a:xfrm>
                  <a:off x="3648" y="3360"/>
                  <a:ext cx="240" cy="0"/>
                </a:xfrm>
                <a:prstGeom prst="line">
                  <a:avLst/>
                </a:prstGeom>
                <a:noFill/>
                <a:ln w="12700">
                  <a:solidFill>
                    <a:srgbClr val="3333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137" name="Line 167"/>
                <p:cNvSpPr>
                  <a:spLocks noChangeShapeType="1"/>
                </p:cNvSpPr>
                <p:nvPr/>
              </p:nvSpPr>
              <p:spPr bwMode="auto">
                <a:xfrm flipV="1">
                  <a:off x="3888" y="3120"/>
                  <a:ext cx="0" cy="240"/>
                </a:xfrm>
                <a:prstGeom prst="line">
                  <a:avLst/>
                </a:prstGeom>
                <a:noFill/>
                <a:ln w="12700">
                  <a:solidFill>
                    <a:srgbClr val="3333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138" name="Line 168"/>
                <p:cNvSpPr>
                  <a:spLocks noChangeShapeType="1"/>
                </p:cNvSpPr>
                <p:nvPr/>
              </p:nvSpPr>
              <p:spPr bwMode="auto">
                <a:xfrm>
                  <a:off x="3888" y="3120"/>
                  <a:ext cx="240" cy="0"/>
                </a:xfrm>
                <a:prstGeom prst="line">
                  <a:avLst/>
                </a:prstGeom>
                <a:noFill/>
                <a:ln w="12700">
                  <a:solidFill>
                    <a:srgbClr val="3333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139" name="Line 169"/>
                <p:cNvSpPr>
                  <a:spLocks noChangeShapeType="1"/>
                </p:cNvSpPr>
                <p:nvPr/>
              </p:nvSpPr>
              <p:spPr bwMode="auto">
                <a:xfrm flipV="1">
                  <a:off x="4128" y="3024"/>
                  <a:ext cx="0" cy="96"/>
                </a:xfrm>
                <a:prstGeom prst="line">
                  <a:avLst/>
                </a:prstGeom>
                <a:noFill/>
                <a:ln w="12700">
                  <a:solidFill>
                    <a:srgbClr val="3333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140" name="Line 170"/>
                <p:cNvSpPr>
                  <a:spLocks noChangeShapeType="1"/>
                </p:cNvSpPr>
                <p:nvPr/>
              </p:nvSpPr>
              <p:spPr bwMode="auto">
                <a:xfrm>
                  <a:off x="4128" y="3024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3333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5126" name="Group 171"/>
              <p:cNvGrpSpPr>
                <a:grpSpLocks/>
              </p:cNvGrpSpPr>
              <p:nvPr/>
            </p:nvGrpSpPr>
            <p:grpSpPr bwMode="auto">
              <a:xfrm flipH="1">
                <a:off x="4272" y="3024"/>
                <a:ext cx="816" cy="432"/>
                <a:chOff x="3456" y="3024"/>
                <a:chExt cx="816" cy="432"/>
              </a:xfrm>
            </p:grpSpPr>
            <p:sp>
              <p:nvSpPr>
                <p:cNvPr id="45127" name="Line 172"/>
                <p:cNvSpPr>
                  <a:spLocks noChangeShapeType="1"/>
                </p:cNvSpPr>
                <p:nvPr/>
              </p:nvSpPr>
              <p:spPr bwMode="auto">
                <a:xfrm>
                  <a:off x="3456" y="3456"/>
                  <a:ext cx="192" cy="0"/>
                </a:xfrm>
                <a:prstGeom prst="line">
                  <a:avLst/>
                </a:prstGeom>
                <a:noFill/>
                <a:ln w="12700">
                  <a:solidFill>
                    <a:srgbClr val="3333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128" name="Line 173"/>
                <p:cNvSpPr>
                  <a:spLocks noChangeShapeType="1"/>
                </p:cNvSpPr>
                <p:nvPr/>
              </p:nvSpPr>
              <p:spPr bwMode="auto">
                <a:xfrm flipV="1">
                  <a:off x="3648" y="3360"/>
                  <a:ext cx="0" cy="96"/>
                </a:xfrm>
                <a:prstGeom prst="line">
                  <a:avLst/>
                </a:prstGeom>
                <a:noFill/>
                <a:ln w="12700">
                  <a:solidFill>
                    <a:srgbClr val="3333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129" name="Line 174"/>
                <p:cNvSpPr>
                  <a:spLocks noChangeShapeType="1"/>
                </p:cNvSpPr>
                <p:nvPr/>
              </p:nvSpPr>
              <p:spPr bwMode="auto">
                <a:xfrm>
                  <a:off x="3648" y="3360"/>
                  <a:ext cx="240" cy="0"/>
                </a:xfrm>
                <a:prstGeom prst="line">
                  <a:avLst/>
                </a:prstGeom>
                <a:noFill/>
                <a:ln w="12700">
                  <a:solidFill>
                    <a:srgbClr val="3333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130" name="Line 175"/>
                <p:cNvSpPr>
                  <a:spLocks noChangeShapeType="1"/>
                </p:cNvSpPr>
                <p:nvPr/>
              </p:nvSpPr>
              <p:spPr bwMode="auto">
                <a:xfrm flipV="1">
                  <a:off x="3888" y="3120"/>
                  <a:ext cx="0" cy="240"/>
                </a:xfrm>
                <a:prstGeom prst="line">
                  <a:avLst/>
                </a:prstGeom>
                <a:noFill/>
                <a:ln w="12700">
                  <a:solidFill>
                    <a:srgbClr val="3333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131" name="Line 176"/>
                <p:cNvSpPr>
                  <a:spLocks noChangeShapeType="1"/>
                </p:cNvSpPr>
                <p:nvPr/>
              </p:nvSpPr>
              <p:spPr bwMode="auto">
                <a:xfrm>
                  <a:off x="3888" y="3120"/>
                  <a:ext cx="240" cy="0"/>
                </a:xfrm>
                <a:prstGeom prst="line">
                  <a:avLst/>
                </a:prstGeom>
                <a:noFill/>
                <a:ln w="12700">
                  <a:solidFill>
                    <a:srgbClr val="3333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132" name="Line 177"/>
                <p:cNvSpPr>
                  <a:spLocks noChangeShapeType="1"/>
                </p:cNvSpPr>
                <p:nvPr/>
              </p:nvSpPr>
              <p:spPr bwMode="auto">
                <a:xfrm flipV="1">
                  <a:off x="4128" y="3024"/>
                  <a:ext cx="0" cy="96"/>
                </a:xfrm>
                <a:prstGeom prst="line">
                  <a:avLst/>
                </a:prstGeom>
                <a:noFill/>
                <a:ln w="12700">
                  <a:solidFill>
                    <a:srgbClr val="3333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133" name="Line 178"/>
                <p:cNvSpPr>
                  <a:spLocks noChangeShapeType="1"/>
                </p:cNvSpPr>
                <p:nvPr/>
              </p:nvSpPr>
              <p:spPr bwMode="auto">
                <a:xfrm>
                  <a:off x="4128" y="3024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3333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pic>
        <p:nvPicPr>
          <p:cNvPr id="43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390525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Uniform Quantization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25" name="Footer Placeholder 2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6A9CB5-84BC-4853-9CDC-B21109975D8D}" type="slidenum">
              <a:rPr lang="en-US" altLang="en-US"/>
              <a:pPr>
                <a:defRPr/>
              </a:pPr>
              <a:t>44</a:t>
            </a:fld>
            <a:endParaRPr lang="en-US" altLang="en-US"/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838200" y="3886200"/>
            <a:ext cx="77724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latin typeface="Calibri" pitchFamily="34" charset="0"/>
                <a:cs typeface="Calibri" pitchFamily="34" charset="0"/>
              </a:rPr>
              <a:t>At the sampling instant, the actual value of the waveform is rounded off to the nearest level permitted by the quantization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latin typeface="Calibri" pitchFamily="34" charset="0"/>
                <a:cs typeface="Calibri" pitchFamily="34" charset="0"/>
              </a:rPr>
              <a:t>Values entirely outside the range are quantized to either the highest or lowest values</a:t>
            </a:r>
          </a:p>
        </p:txBody>
      </p:sp>
      <p:pic>
        <p:nvPicPr>
          <p:cNvPr id="47108" name="Picture 4" descr="contsamp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8388" y="914400"/>
            <a:ext cx="3427412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5" descr="3bitsamp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2188" y="914400"/>
            <a:ext cx="3427412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0" name="AutoShape 6"/>
          <p:cNvSpPr>
            <a:spLocks noChangeArrowheads="1"/>
          </p:cNvSpPr>
          <p:nvPr/>
        </p:nvSpPr>
        <p:spPr bwMode="auto">
          <a:xfrm>
            <a:off x="4497388" y="2047875"/>
            <a:ext cx="533400" cy="304800"/>
          </a:xfrm>
          <a:prstGeom prst="rightArrow">
            <a:avLst>
              <a:gd name="adj1" fmla="val 50000"/>
              <a:gd name="adj2" fmla="val 437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7111" name="Group 28"/>
          <p:cNvGrpSpPr>
            <a:grpSpLocks/>
          </p:cNvGrpSpPr>
          <p:nvPr/>
        </p:nvGrpSpPr>
        <p:grpSpPr bwMode="auto">
          <a:xfrm>
            <a:off x="1516063" y="1274763"/>
            <a:ext cx="2667000" cy="1981200"/>
            <a:chOff x="1200" y="768"/>
            <a:chExt cx="1536" cy="1248"/>
          </a:xfrm>
        </p:grpSpPr>
        <p:sp>
          <p:nvSpPr>
            <p:cNvPr id="47115" name="Line 8"/>
            <p:cNvSpPr>
              <a:spLocks noChangeShapeType="1"/>
            </p:cNvSpPr>
            <p:nvPr/>
          </p:nvSpPr>
          <p:spPr bwMode="auto">
            <a:xfrm flipH="1">
              <a:off x="1200" y="1152"/>
              <a:ext cx="1536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16" name="Line 9"/>
            <p:cNvSpPr>
              <a:spLocks noChangeShapeType="1"/>
            </p:cNvSpPr>
            <p:nvPr/>
          </p:nvSpPr>
          <p:spPr bwMode="auto">
            <a:xfrm flipH="1">
              <a:off x="1200" y="1056"/>
              <a:ext cx="1536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17" name="Line 11"/>
            <p:cNvSpPr>
              <a:spLocks noChangeShapeType="1"/>
            </p:cNvSpPr>
            <p:nvPr/>
          </p:nvSpPr>
          <p:spPr bwMode="auto">
            <a:xfrm flipH="1">
              <a:off x="1200" y="960"/>
              <a:ext cx="1536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18" name="Line 13"/>
            <p:cNvSpPr>
              <a:spLocks noChangeShapeType="1"/>
            </p:cNvSpPr>
            <p:nvPr/>
          </p:nvSpPr>
          <p:spPr bwMode="auto">
            <a:xfrm flipH="1">
              <a:off x="1200" y="864"/>
              <a:ext cx="1536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19" name="Line 15"/>
            <p:cNvSpPr>
              <a:spLocks noChangeShapeType="1"/>
            </p:cNvSpPr>
            <p:nvPr/>
          </p:nvSpPr>
          <p:spPr bwMode="auto">
            <a:xfrm flipH="1">
              <a:off x="1200" y="768"/>
              <a:ext cx="1536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20" name="Line 16"/>
            <p:cNvSpPr>
              <a:spLocks noChangeShapeType="1"/>
            </p:cNvSpPr>
            <p:nvPr/>
          </p:nvSpPr>
          <p:spPr bwMode="auto">
            <a:xfrm flipH="1">
              <a:off x="1200" y="1536"/>
              <a:ext cx="1536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21" name="Line 17"/>
            <p:cNvSpPr>
              <a:spLocks noChangeShapeType="1"/>
            </p:cNvSpPr>
            <p:nvPr/>
          </p:nvSpPr>
          <p:spPr bwMode="auto">
            <a:xfrm flipH="1">
              <a:off x="1200" y="1440"/>
              <a:ext cx="1536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22" name="Line 18"/>
            <p:cNvSpPr>
              <a:spLocks noChangeShapeType="1"/>
            </p:cNvSpPr>
            <p:nvPr/>
          </p:nvSpPr>
          <p:spPr bwMode="auto">
            <a:xfrm flipH="1">
              <a:off x="1200" y="1344"/>
              <a:ext cx="1536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23" name="Line 19"/>
            <p:cNvSpPr>
              <a:spLocks noChangeShapeType="1"/>
            </p:cNvSpPr>
            <p:nvPr/>
          </p:nvSpPr>
          <p:spPr bwMode="auto">
            <a:xfrm flipH="1">
              <a:off x="1200" y="1248"/>
              <a:ext cx="1536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24" name="Line 22"/>
            <p:cNvSpPr>
              <a:spLocks noChangeShapeType="1"/>
            </p:cNvSpPr>
            <p:nvPr/>
          </p:nvSpPr>
          <p:spPr bwMode="auto">
            <a:xfrm flipH="1">
              <a:off x="1200" y="1920"/>
              <a:ext cx="1536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25" name="Line 23"/>
            <p:cNvSpPr>
              <a:spLocks noChangeShapeType="1"/>
            </p:cNvSpPr>
            <p:nvPr/>
          </p:nvSpPr>
          <p:spPr bwMode="auto">
            <a:xfrm flipH="1">
              <a:off x="1200" y="1824"/>
              <a:ext cx="1536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26" name="Line 24"/>
            <p:cNvSpPr>
              <a:spLocks noChangeShapeType="1"/>
            </p:cNvSpPr>
            <p:nvPr/>
          </p:nvSpPr>
          <p:spPr bwMode="auto">
            <a:xfrm flipH="1">
              <a:off x="1200" y="1728"/>
              <a:ext cx="1536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27" name="Line 25"/>
            <p:cNvSpPr>
              <a:spLocks noChangeShapeType="1"/>
            </p:cNvSpPr>
            <p:nvPr/>
          </p:nvSpPr>
          <p:spPr bwMode="auto">
            <a:xfrm flipH="1">
              <a:off x="1200" y="1632"/>
              <a:ext cx="1536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28" name="Line 26"/>
            <p:cNvSpPr>
              <a:spLocks noChangeShapeType="1"/>
            </p:cNvSpPr>
            <p:nvPr/>
          </p:nvSpPr>
          <p:spPr bwMode="auto">
            <a:xfrm flipH="1">
              <a:off x="1200" y="2016"/>
              <a:ext cx="1536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27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390525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dirty="0" smtClean="0"/>
              <a:t>Non-uniform </a:t>
            </a:r>
            <a:r>
              <a:rPr lang="en-US" dirty="0" err="1" smtClean="0"/>
              <a:t>Quantiztion</a:t>
            </a:r>
            <a:endParaRPr lang="en-US" dirty="0" smtClean="0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E2F7E6-3FE4-4FF4-B2FE-F4DD726F1B38}" type="slidenum">
              <a:rPr lang="en-US" altLang="en-US"/>
              <a:pPr>
                <a:defRPr/>
              </a:pPr>
              <a:t>45</a:t>
            </a:fld>
            <a:endParaRPr lang="en-US" altLang="en-US"/>
          </a:p>
        </p:txBody>
      </p:sp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609600" y="3581400"/>
            <a:ext cx="7772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Quantization levels are non-uniformly spaced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At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the sampling instant, the actual value of the waveform is rounded off to the nearest level permitted by the quantization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latin typeface="Calibri" pitchFamily="34" charset="0"/>
                <a:cs typeface="Calibri" pitchFamily="34" charset="0"/>
              </a:rPr>
              <a:t>Values entirely outside the range are quantized to either the highest or lowest values</a:t>
            </a:r>
          </a:p>
        </p:txBody>
      </p:sp>
      <p:pic>
        <p:nvPicPr>
          <p:cNvPr id="51204" name="Picture 4" descr="contsamps"/>
          <p:cNvPicPr>
            <a:picLocks noChangeAspect="1" noChangeArrowheads="1"/>
          </p:cNvPicPr>
          <p:nvPr/>
        </p:nvPicPr>
        <p:blipFill>
          <a:blip r:embed="rId3"/>
          <a:srcRect l="8000"/>
          <a:stretch>
            <a:fillRect/>
          </a:stretch>
        </p:blipFill>
        <p:spPr bwMode="auto">
          <a:xfrm>
            <a:off x="609600" y="914400"/>
            <a:ext cx="31527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Picture 5" descr="3bitsamps"/>
          <p:cNvPicPr>
            <a:picLocks noChangeAspect="1" noChangeArrowheads="1"/>
          </p:cNvPicPr>
          <p:nvPr/>
        </p:nvPicPr>
        <p:blipFill>
          <a:blip r:embed="rId4"/>
          <a:srcRect l="9599"/>
          <a:stretch>
            <a:fillRect/>
          </a:stretch>
        </p:blipFill>
        <p:spPr bwMode="auto">
          <a:xfrm>
            <a:off x="3455988" y="914400"/>
            <a:ext cx="3097212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6" name="Picture 6" descr="3bitmulawsamps"/>
          <p:cNvPicPr>
            <a:picLocks noChangeAspect="1" noChangeArrowheads="1"/>
          </p:cNvPicPr>
          <p:nvPr/>
        </p:nvPicPr>
        <p:blipFill>
          <a:blip r:embed="rId5"/>
          <a:srcRect l="9599" r="6000"/>
          <a:stretch>
            <a:fillRect/>
          </a:stretch>
        </p:blipFill>
        <p:spPr bwMode="auto">
          <a:xfrm>
            <a:off x="6248400" y="914400"/>
            <a:ext cx="28924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1600200" y="1066800"/>
            <a:ext cx="882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/>
              <a:t>Original</a:t>
            </a:r>
          </a:p>
        </p:txBody>
      </p:sp>
      <p:sp>
        <p:nvSpPr>
          <p:cNvPr id="51208" name="Text Box 8"/>
          <p:cNvSpPr txBox="1">
            <a:spLocks noChangeArrowheads="1"/>
          </p:cNvSpPr>
          <p:nvPr/>
        </p:nvSpPr>
        <p:spPr bwMode="auto">
          <a:xfrm>
            <a:off x="4419600" y="1066800"/>
            <a:ext cx="8953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/>
              <a:t>Uniform</a:t>
            </a:r>
          </a:p>
        </p:txBody>
      </p:sp>
      <p:sp>
        <p:nvSpPr>
          <p:cNvPr id="51209" name="Text Box 9"/>
          <p:cNvSpPr txBox="1">
            <a:spLocks noChangeArrowheads="1"/>
          </p:cNvSpPr>
          <p:nvPr/>
        </p:nvSpPr>
        <p:spPr bwMode="auto">
          <a:xfrm>
            <a:off x="7086600" y="1066800"/>
            <a:ext cx="12334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/>
              <a:t>Nonuniform</a:t>
            </a:r>
          </a:p>
        </p:txBody>
      </p:sp>
      <p:grpSp>
        <p:nvGrpSpPr>
          <p:cNvPr id="51210" name="Group 22"/>
          <p:cNvGrpSpPr>
            <a:grpSpLocks/>
          </p:cNvGrpSpPr>
          <p:nvPr/>
        </p:nvGrpSpPr>
        <p:grpSpPr bwMode="auto">
          <a:xfrm>
            <a:off x="762000" y="1273175"/>
            <a:ext cx="2743200" cy="1817688"/>
            <a:chOff x="3983" y="707"/>
            <a:chExt cx="1728" cy="1145"/>
          </a:xfrm>
        </p:grpSpPr>
        <p:sp>
          <p:nvSpPr>
            <p:cNvPr id="51214" name="Line 10"/>
            <p:cNvSpPr>
              <a:spLocks noChangeShapeType="1"/>
            </p:cNvSpPr>
            <p:nvPr/>
          </p:nvSpPr>
          <p:spPr bwMode="auto">
            <a:xfrm>
              <a:off x="3983" y="707"/>
              <a:ext cx="1728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15" name="Line 11"/>
            <p:cNvSpPr>
              <a:spLocks noChangeShapeType="1"/>
            </p:cNvSpPr>
            <p:nvPr/>
          </p:nvSpPr>
          <p:spPr bwMode="auto">
            <a:xfrm>
              <a:off x="3983" y="816"/>
              <a:ext cx="1728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16" name="Line 12"/>
            <p:cNvSpPr>
              <a:spLocks noChangeShapeType="1"/>
            </p:cNvSpPr>
            <p:nvPr/>
          </p:nvSpPr>
          <p:spPr bwMode="auto">
            <a:xfrm>
              <a:off x="3983" y="912"/>
              <a:ext cx="1728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17" name="Line 13"/>
            <p:cNvSpPr>
              <a:spLocks noChangeShapeType="1"/>
            </p:cNvSpPr>
            <p:nvPr/>
          </p:nvSpPr>
          <p:spPr bwMode="auto">
            <a:xfrm>
              <a:off x="3983" y="1001"/>
              <a:ext cx="1728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18" name="Line 14"/>
            <p:cNvSpPr>
              <a:spLocks noChangeShapeType="1"/>
            </p:cNvSpPr>
            <p:nvPr/>
          </p:nvSpPr>
          <p:spPr bwMode="auto">
            <a:xfrm>
              <a:off x="3983" y="1069"/>
              <a:ext cx="1728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19" name="Line 15"/>
            <p:cNvSpPr>
              <a:spLocks noChangeShapeType="1"/>
            </p:cNvSpPr>
            <p:nvPr/>
          </p:nvSpPr>
          <p:spPr bwMode="auto">
            <a:xfrm>
              <a:off x="3983" y="1132"/>
              <a:ext cx="1728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20" name="Line 16"/>
            <p:cNvSpPr>
              <a:spLocks noChangeShapeType="1"/>
            </p:cNvSpPr>
            <p:nvPr/>
          </p:nvSpPr>
          <p:spPr bwMode="auto">
            <a:xfrm>
              <a:off x="3983" y="1207"/>
              <a:ext cx="1728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21" name="Line 17"/>
            <p:cNvSpPr>
              <a:spLocks noChangeShapeType="1"/>
            </p:cNvSpPr>
            <p:nvPr/>
          </p:nvSpPr>
          <p:spPr bwMode="auto">
            <a:xfrm>
              <a:off x="3983" y="1283"/>
              <a:ext cx="1728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22" name="Line 18"/>
            <p:cNvSpPr>
              <a:spLocks noChangeShapeType="1"/>
            </p:cNvSpPr>
            <p:nvPr/>
          </p:nvSpPr>
          <p:spPr bwMode="auto">
            <a:xfrm>
              <a:off x="3983" y="1358"/>
              <a:ext cx="1728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23" name="Line 19"/>
            <p:cNvSpPr>
              <a:spLocks noChangeShapeType="1"/>
            </p:cNvSpPr>
            <p:nvPr/>
          </p:nvSpPr>
          <p:spPr bwMode="auto">
            <a:xfrm>
              <a:off x="3983" y="1468"/>
              <a:ext cx="1728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24" name="Line 20"/>
            <p:cNvSpPr>
              <a:spLocks noChangeShapeType="1"/>
            </p:cNvSpPr>
            <p:nvPr/>
          </p:nvSpPr>
          <p:spPr bwMode="auto">
            <a:xfrm>
              <a:off x="3983" y="1632"/>
              <a:ext cx="1728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25" name="Line 21"/>
            <p:cNvSpPr>
              <a:spLocks noChangeShapeType="1"/>
            </p:cNvSpPr>
            <p:nvPr/>
          </p:nvSpPr>
          <p:spPr bwMode="auto">
            <a:xfrm>
              <a:off x="3983" y="1852"/>
              <a:ext cx="1728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28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390525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Uniform Quantization</a:t>
            </a:r>
          </a:p>
        </p:txBody>
      </p:sp>
      <p:pic>
        <p:nvPicPr>
          <p:cNvPr id="46082" name="Picture 2" descr="s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1066800" y="1143000"/>
            <a:ext cx="7620000" cy="2362200"/>
          </a:xfrm>
          <a:noFill/>
        </p:spPr>
      </p:pic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BE8115-5750-401F-9DFB-9B58DC922683}" type="slidenum">
              <a:rPr lang="en-US" altLang="en-US"/>
              <a:pPr>
                <a:defRPr/>
              </a:pPr>
              <a:t>46</a:t>
            </a:fld>
            <a:endParaRPr lang="en-US" altLang="en-US"/>
          </a:p>
        </p:txBody>
      </p:sp>
      <p:sp>
        <p:nvSpPr>
          <p:cNvPr id="46084" name="Line 4"/>
          <p:cNvSpPr>
            <a:spLocks noChangeShapeType="1"/>
          </p:cNvSpPr>
          <p:nvPr/>
        </p:nvSpPr>
        <p:spPr bwMode="auto">
          <a:xfrm>
            <a:off x="1524000" y="2498725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6085" name="Line 5"/>
          <p:cNvSpPr>
            <a:spLocks noChangeShapeType="1"/>
          </p:cNvSpPr>
          <p:nvPr/>
        </p:nvSpPr>
        <p:spPr bwMode="auto">
          <a:xfrm>
            <a:off x="1524000" y="2701925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6086" name="Line 6"/>
          <p:cNvSpPr>
            <a:spLocks noChangeShapeType="1"/>
          </p:cNvSpPr>
          <p:nvPr/>
        </p:nvSpPr>
        <p:spPr bwMode="auto">
          <a:xfrm>
            <a:off x="1524000" y="2905125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6087" name="Line 7"/>
          <p:cNvSpPr>
            <a:spLocks noChangeShapeType="1"/>
          </p:cNvSpPr>
          <p:nvPr/>
        </p:nvSpPr>
        <p:spPr bwMode="auto">
          <a:xfrm>
            <a:off x="1524000" y="3108325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6088" name="Line 8"/>
          <p:cNvSpPr>
            <a:spLocks noChangeShapeType="1"/>
          </p:cNvSpPr>
          <p:nvPr/>
        </p:nvSpPr>
        <p:spPr bwMode="auto">
          <a:xfrm>
            <a:off x="1524000" y="1684338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6089" name="Line 9"/>
          <p:cNvSpPr>
            <a:spLocks noChangeShapeType="1"/>
          </p:cNvSpPr>
          <p:nvPr/>
        </p:nvSpPr>
        <p:spPr bwMode="auto">
          <a:xfrm>
            <a:off x="1524000" y="1887538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6090" name="Line 10"/>
          <p:cNvSpPr>
            <a:spLocks noChangeShapeType="1"/>
          </p:cNvSpPr>
          <p:nvPr/>
        </p:nvSpPr>
        <p:spPr bwMode="auto">
          <a:xfrm>
            <a:off x="1524000" y="2090738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6091" name="Line 11"/>
          <p:cNvSpPr>
            <a:spLocks noChangeShapeType="1"/>
          </p:cNvSpPr>
          <p:nvPr/>
        </p:nvSpPr>
        <p:spPr bwMode="auto">
          <a:xfrm>
            <a:off x="1524000" y="2293938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6092" name="Text Box 12"/>
          <p:cNvSpPr txBox="1">
            <a:spLocks noChangeArrowheads="1"/>
          </p:cNvSpPr>
          <p:nvPr/>
        </p:nvSpPr>
        <p:spPr bwMode="auto">
          <a:xfrm>
            <a:off x="1812925" y="3489325"/>
            <a:ext cx="52165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/>
              <a:t>UPON BEING SAMPLED AT ONLY 3 BITS (8 LEVELS)</a:t>
            </a:r>
          </a:p>
        </p:txBody>
      </p:sp>
      <p:pic>
        <p:nvPicPr>
          <p:cNvPr id="46093" name="Picture 13" descr="sullivan8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66800" y="4114800"/>
            <a:ext cx="7623175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6078" name="Picture 1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.u.l.l.i.v.a.n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534400" y="1447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6079" name="Picture 15">
            <a:hlinkClick r:id="" action="ppaction://media"/>
          </p:cNvPr>
          <p:cNvPicPr>
            <a:picLocks noRot="1" noChangeAspect="1" noChangeArrowheads="1"/>
          </p:cNvPicPr>
          <p:nvPr>
            <a:wavAudioFile r:embed="rId2" name="sullivan3bit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305800" y="4343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6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" fill="hold"/>
                                        <p:tgtEl>
                                          <p:spTgt spid="2160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607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607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60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00" fill="hold"/>
                                        <p:tgtEl>
                                          <p:spTgt spid="2160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607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6079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390525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Uniform Quantization</a:t>
            </a:r>
          </a:p>
        </p:txBody>
      </p:sp>
      <p:pic>
        <p:nvPicPr>
          <p:cNvPr id="48130" name="Picture 2" descr="s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066800" y="1143000"/>
            <a:ext cx="7620000" cy="2362200"/>
          </a:xfrm>
          <a:noFill/>
        </p:spPr>
      </p:pic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DF0A27-AC86-4FD2-8B5F-9C510B1841DC}" type="slidenum">
              <a:rPr lang="en-US" altLang="en-US"/>
              <a:pPr>
                <a:defRPr/>
              </a:pPr>
              <a:t>47</a:t>
            </a:fld>
            <a:endParaRPr lang="en-US" altLang="en-US"/>
          </a:p>
        </p:txBody>
      </p:sp>
      <p:sp>
        <p:nvSpPr>
          <p:cNvPr id="48132" name="Line 4"/>
          <p:cNvSpPr>
            <a:spLocks noChangeShapeType="1"/>
          </p:cNvSpPr>
          <p:nvPr/>
        </p:nvSpPr>
        <p:spPr bwMode="auto">
          <a:xfrm>
            <a:off x="1524000" y="2471738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8133" name="Line 5"/>
          <p:cNvSpPr>
            <a:spLocks noChangeShapeType="1"/>
          </p:cNvSpPr>
          <p:nvPr/>
        </p:nvSpPr>
        <p:spPr bwMode="auto">
          <a:xfrm>
            <a:off x="1524000" y="2674938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8134" name="Line 6"/>
          <p:cNvSpPr>
            <a:spLocks noChangeShapeType="1"/>
          </p:cNvSpPr>
          <p:nvPr/>
        </p:nvSpPr>
        <p:spPr bwMode="auto">
          <a:xfrm>
            <a:off x="1524000" y="2878138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8135" name="Line 7"/>
          <p:cNvSpPr>
            <a:spLocks noChangeShapeType="1"/>
          </p:cNvSpPr>
          <p:nvPr/>
        </p:nvSpPr>
        <p:spPr bwMode="auto">
          <a:xfrm>
            <a:off x="1524000" y="3081338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8136" name="Line 8"/>
          <p:cNvSpPr>
            <a:spLocks noChangeShapeType="1"/>
          </p:cNvSpPr>
          <p:nvPr/>
        </p:nvSpPr>
        <p:spPr bwMode="auto">
          <a:xfrm>
            <a:off x="1524000" y="165735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8137" name="Line 9"/>
          <p:cNvSpPr>
            <a:spLocks noChangeShapeType="1"/>
          </p:cNvSpPr>
          <p:nvPr/>
        </p:nvSpPr>
        <p:spPr bwMode="auto">
          <a:xfrm>
            <a:off x="1524000" y="186055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8138" name="Line 10"/>
          <p:cNvSpPr>
            <a:spLocks noChangeShapeType="1"/>
          </p:cNvSpPr>
          <p:nvPr/>
        </p:nvSpPr>
        <p:spPr bwMode="auto">
          <a:xfrm>
            <a:off x="1524000" y="206375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8139" name="Line 11"/>
          <p:cNvSpPr>
            <a:spLocks noChangeShapeType="1"/>
          </p:cNvSpPr>
          <p:nvPr/>
        </p:nvSpPr>
        <p:spPr bwMode="auto">
          <a:xfrm>
            <a:off x="1524000" y="226695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8140" name="Rectangle 13"/>
          <p:cNvSpPr>
            <a:spLocks noChangeArrowheads="1"/>
          </p:cNvSpPr>
          <p:nvPr/>
        </p:nvSpPr>
        <p:spPr bwMode="auto">
          <a:xfrm>
            <a:off x="1524000" y="1943100"/>
            <a:ext cx="6858000" cy="609600"/>
          </a:xfrm>
          <a:prstGeom prst="rect">
            <a:avLst/>
          </a:prstGeom>
          <a:solidFill>
            <a:srgbClr val="CCECFF">
              <a:alpha val="50195"/>
            </a:srgbClr>
          </a:solidFill>
          <a:ln w="38100">
            <a:solidFill>
              <a:srgbClr val="FF66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8141" name="Rectangle 14"/>
          <p:cNvSpPr>
            <a:spLocks noChangeArrowheads="1"/>
          </p:cNvSpPr>
          <p:nvPr/>
        </p:nvSpPr>
        <p:spPr bwMode="auto">
          <a:xfrm>
            <a:off x="457200" y="3733800"/>
            <a:ext cx="8610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There is a lot more action in the central region than outside.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Assigning only four levels to the busy central region and four entire levels to the sparse outer region is inefficient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Assigning more levels to the central region and less to the outer region can give better fidelity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 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200" dirty="0">
                <a:latin typeface="Calibri" pitchFamily="34" charset="0"/>
                <a:cs typeface="Calibri" pitchFamily="34" charset="0"/>
              </a:rPr>
              <a:t>for the same storage</a:t>
            </a:r>
          </a:p>
        </p:txBody>
      </p:sp>
      <p:pic>
        <p:nvPicPr>
          <p:cNvPr id="19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sullivan8mulaw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66800" y="3429000"/>
            <a:ext cx="762317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390525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Non-uniform Quantization</a:t>
            </a:r>
          </a:p>
        </p:txBody>
      </p:sp>
      <p:pic>
        <p:nvPicPr>
          <p:cNvPr id="49155" name="Picture 3" descr="s"/>
          <p:cNvPicPr>
            <a:picLocks noGrp="1" noChangeAspect="1" noChangeArrowheads="1"/>
          </p:cNvPicPr>
          <p:nvPr>
            <p:ph sz="half" idx="1"/>
          </p:nvPr>
        </p:nvPicPr>
        <p:blipFill>
          <a:blip r:embed="rId6"/>
          <a:srcRect/>
          <a:stretch>
            <a:fillRect/>
          </a:stretch>
        </p:blipFill>
        <p:spPr>
          <a:xfrm>
            <a:off x="1066800" y="1143000"/>
            <a:ext cx="7620000" cy="2362200"/>
          </a:xfrm>
          <a:noFill/>
        </p:spPr>
      </p:pic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889545-5C7E-4126-876E-3FFCCE9F243B}" type="slidenum">
              <a:rPr lang="en-US" altLang="en-US"/>
              <a:pPr>
                <a:defRPr/>
              </a:pPr>
              <a:t>48</a:t>
            </a:fld>
            <a:endParaRPr lang="en-US" altLang="en-US"/>
          </a:p>
        </p:txBody>
      </p:sp>
      <p:sp>
        <p:nvSpPr>
          <p:cNvPr id="49157" name="Line 5"/>
          <p:cNvSpPr>
            <a:spLocks noChangeShapeType="1"/>
          </p:cNvSpPr>
          <p:nvPr/>
        </p:nvSpPr>
        <p:spPr bwMode="auto">
          <a:xfrm>
            <a:off x="1524000" y="228600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9158" name="Line 6"/>
          <p:cNvSpPr>
            <a:spLocks noChangeShapeType="1"/>
          </p:cNvSpPr>
          <p:nvPr/>
        </p:nvSpPr>
        <p:spPr bwMode="auto">
          <a:xfrm>
            <a:off x="1524000" y="241935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9159" name="Line 7"/>
          <p:cNvSpPr>
            <a:spLocks noChangeShapeType="1"/>
          </p:cNvSpPr>
          <p:nvPr/>
        </p:nvSpPr>
        <p:spPr bwMode="auto">
          <a:xfrm>
            <a:off x="1524000" y="259080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9160" name="Line 8"/>
          <p:cNvSpPr>
            <a:spLocks noChangeShapeType="1"/>
          </p:cNvSpPr>
          <p:nvPr/>
        </p:nvSpPr>
        <p:spPr bwMode="auto">
          <a:xfrm>
            <a:off x="1524000" y="2865438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9161" name="Line 9"/>
          <p:cNvSpPr>
            <a:spLocks noChangeShapeType="1"/>
          </p:cNvSpPr>
          <p:nvPr/>
        </p:nvSpPr>
        <p:spPr bwMode="auto">
          <a:xfrm>
            <a:off x="1524000" y="163195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9162" name="Line 10"/>
          <p:cNvSpPr>
            <a:spLocks noChangeShapeType="1"/>
          </p:cNvSpPr>
          <p:nvPr/>
        </p:nvSpPr>
        <p:spPr bwMode="auto">
          <a:xfrm>
            <a:off x="1524000" y="190500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9163" name="Line 11"/>
          <p:cNvSpPr>
            <a:spLocks noChangeShapeType="1"/>
          </p:cNvSpPr>
          <p:nvPr/>
        </p:nvSpPr>
        <p:spPr bwMode="auto">
          <a:xfrm>
            <a:off x="1524000" y="207645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9164" name="Line 12"/>
          <p:cNvSpPr>
            <a:spLocks noChangeShapeType="1"/>
          </p:cNvSpPr>
          <p:nvPr/>
        </p:nvSpPr>
        <p:spPr bwMode="auto">
          <a:xfrm>
            <a:off x="1524000" y="220980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9165" name="Rectangle 13"/>
          <p:cNvSpPr>
            <a:spLocks noChangeArrowheads="1"/>
          </p:cNvSpPr>
          <p:nvPr/>
        </p:nvSpPr>
        <p:spPr bwMode="auto">
          <a:xfrm>
            <a:off x="609600" y="5562600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dirty="0">
                <a:latin typeface="Calibri" pitchFamily="34" charset="0"/>
                <a:cs typeface="Calibri" pitchFamily="34" charset="0"/>
              </a:rPr>
              <a:t>Assigning more levels to the central region and less to the outer region can give better fidelity for the same storage</a:t>
            </a:r>
            <a:endParaRPr lang="en-US" sz="26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24270" name="Picture 1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.u.l.l.i.v.a.n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534400" y="1447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4271" name="Picture 15">
            <a:hlinkClick r:id="" action="ppaction://media"/>
          </p:cNvPr>
          <p:cNvPicPr>
            <a:picLocks noRot="1" noChangeAspect="1" noChangeArrowheads="1"/>
          </p:cNvPicPr>
          <p:nvPr>
            <a:wavAudioFile r:embed="rId2" name="sullivan8mulaw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382000" y="3657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42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" fill="hold"/>
                                        <p:tgtEl>
                                          <p:spTgt spid="2242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427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427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42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00" fill="hold"/>
                                        <p:tgtEl>
                                          <p:spTgt spid="2242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4271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4271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sullivan8mulaw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66800" y="3429000"/>
            <a:ext cx="762317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390525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Non-uniform Quantization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14AD0B-05C2-4E26-84E5-40236C332EEF}" type="slidenum">
              <a:rPr lang="en-US" altLang="en-US"/>
              <a:pPr>
                <a:defRPr/>
              </a:pPr>
              <a:t>49</a:t>
            </a:fld>
            <a:endParaRPr lang="en-US" altLang="en-US"/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609600" y="5638800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dirty="0">
                <a:latin typeface="Calibri" pitchFamily="34" charset="0"/>
                <a:cs typeface="Calibri" pitchFamily="34" charset="0"/>
              </a:rPr>
              <a:t>Assigning more levels to the central region and less to the outer region can give better fidelity for the same storage</a:t>
            </a:r>
            <a:endParaRPr lang="en-US" sz="26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26309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ullivan8mulaw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382000" y="3657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2" name="Picture 6" descr="sullivan8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66800" y="993775"/>
            <a:ext cx="7623175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6311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2" name="sullivan3bit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305800" y="12223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4" name="Text Box 8"/>
          <p:cNvSpPr txBox="1">
            <a:spLocks noChangeArrowheads="1"/>
          </p:cNvSpPr>
          <p:nvPr/>
        </p:nvSpPr>
        <p:spPr bwMode="auto">
          <a:xfrm>
            <a:off x="4175125" y="1127125"/>
            <a:ext cx="8953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/>
              <a:t>Uniform</a:t>
            </a:r>
          </a:p>
        </p:txBody>
      </p:sp>
      <p:sp>
        <p:nvSpPr>
          <p:cNvPr id="50185" name="Text Box 9"/>
          <p:cNvSpPr txBox="1">
            <a:spLocks noChangeArrowheads="1"/>
          </p:cNvSpPr>
          <p:nvPr/>
        </p:nvSpPr>
        <p:spPr bwMode="auto">
          <a:xfrm>
            <a:off x="4175125" y="3276600"/>
            <a:ext cx="1301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/>
              <a:t>Non-uniform</a:t>
            </a:r>
          </a:p>
        </p:txBody>
      </p:sp>
      <p:pic>
        <p:nvPicPr>
          <p:cNvPr id="15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63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" fill="hold"/>
                                        <p:tgtEl>
                                          <p:spTgt spid="2263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630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630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63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00" fill="hold"/>
                                        <p:tgtEl>
                                          <p:spTgt spid="2263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6311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631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http://3.bp.blogspot.com/-rcPvQVRag30/TlG_if8S0oI/AAAAAAAABB0/IUZiVHLwphw/s1600/EEG%2B49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197317"/>
            <a:ext cx="3063370" cy="1566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Example: </a:t>
            </a:r>
            <a:r>
              <a:rPr lang="en-US" dirty="0" err="1" smtClean="0"/>
              <a:t>Biosignals</a:t>
            </a:r>
            <a:endParaRPr lang="en-US" dirty="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962400"/>
            <a:ext cx="8229600" cy="2743200"/>
          </a:xfrm>
        </p:spPr>
        <p:txBody>
          <a:bodyPr>
            <a:normAutofit fontScale="77500" lnSpcReduction="20000"/>
          </a:bodyPr>
          <a:lstStyle/>
          <a:p>
            <a:pPr eaLnBrk="1" hangingPunct="1"/>
            <a:r>
              <a:rPr lang="en-US" sz="3100" dirty="0" err="1" smtClean="0">
                <a:latin typeface="Calibri" pitchFamily="34" charset="0"/>
                <a:cs typeface="Calibri" pitchFamily="34" charset="0"/>
              </a:rPr>
              <a:t>Biosignals</a:t>
            </a:r>
            <a:endParaRPr lang="en-US" sz="3100" dirty="0" smtClean="0"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MRI:  “k-space” </a:t>
            </a:r>
            <a:r>
              <a:rPr lang="en-US" dirty="0" smtClean="0">
                <a:latin typeface="Calibri" pitchFamily="34" charset="0"/>
                <a:cs typeface="Calibri" pitchFamily="34" charset="0"/>
                <a:sym typeface="Wingdings" panose="05000000000000000000" pitchFamily="2" charset="2"/>
              </a:rPr>
              <a:t> 3D Fourier transform</a:t>
            </a:r>
            <a:endParaRPr lang="en-US" dirty="0">
              <a:latin typeface="Calibri" pitchFamily="34" charset="0"/>
              <a:cs typeface="Calibri" pitchFamily="34" charset="0"/>
              <a:sym typeface="Wingdings" panose="05000000000000000000" pitchFamily="2" charset="2"/>
            </a:endParaRPr>
          </a:p>
          <a:p>
            <a:pPr lvl="2"/>
            <a:r>
              <a:rPr lang="en-US" sz="2600" dirty="0" smtClean="0">
                <a:latin typeface="Calibri" pitchFamily="34" charset="0"/>
                <a:cs typeface="Calibri" pitchFamily="34" charset="0"/>
                <a:sym typeface="Wingdings" panose="05000000000000000000" pitchFamily="2" charset="2"/>
              </a:rPr>
              <a:t>Invert to get image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  <a:sym typeface="Wingdings" panose="05000000000000000000" pitchFamily="2" charset="2"/>
              </a:rPr>
              <a:t>EEG: Many channels of brain electrical activity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  <a:sym typeface="Wingdings" panose="05000000000000000000" pitchFamily="2" charset="2"/>
              </a:rPr>
              <a:t>ECG: Cardiac activity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  <a:sym typeface="Wingdings" panose="05000000000000000000" pitchFamily="2" charset="2"/>
              </a:rPr>
              <a:t>OCT, Ultrasound, Echo cardiogram:  Echo-based imaging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  <a:sym typeface="Wingdings" panose="05000000000000000000" pitchFamily="2" charset="2"/>
              </a:rPr>
              <a:t>Others..</a:t>
            </a:r>
          </a:p>
          <a:p>
            <a:r>
              <a:rPr lang="en-US" sz="3100" dirty="0" smtClean="0">
                <a:latin typeface="Calibri" pitchFamily="34" charset="0"/>
                <a:cs typeface="Calibri" pitchFamily="34" charset="0"/>
                <a:sym typeface="Wingdings" panose="05000000000000000000" pitchFamily="2" charset="2"/>
              </a:rPr>
              <a:t>Challenges: </a:t>
            </a:r>
            <a:r>
              <a:rPr lang="en-US" sz="3100" dirty="0" err="1" smtClean="0">
                <a:latin typeface="Calibri" pitchFamily="34" charset="0"/>
                <a:cs typeface="Calibri" pitchFamily="34" charset="0"/>
                <a:sym typeface="Wingdings" panose="05000000000000000000" pitchFamily="2" charset="2"/>
              </a:rPr>
              <a:t>denoising</a:t>
            </a:r>
            <a:r>
              <a:rPr lang="en-US" sz="3100" dirty="0" smtClean="0">
                <a:latin typeface="Calibri" pitchFamily="34" charset="0"/>
                <a:cs typeface="Calibri" pitchFamily="34" charset="0"/>
                <a:sym typeface="Wingdings" panose="05000000000000000000" pitchFamily="2" charset="2"/>
              </a:rPr>
              <a:t>, prediction, classification..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DA4252-02E2-405C-B04A-73B43D346314}" type="slidenum">
              <a:rPr lang="en-US" altLang="en-US"/>
              <a:pPr>
                <a:defRPr/>
              </a:pPr>
              <a:t>5</a:t>
            </a:fld>
            <a:endParaRPr lang="en-US" altLang="en-US"/>
          </a:p>
        </p:txBody>
      </p:sp>
      <p:pic>
        <p:nvPicPr>
          <p:cNvPr id="16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upload.wikimedia.org/wikipedia/commons/0/03/T1t2P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219200"/>
            <a:ext cx="2576514" cy="1138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60527" y="2286000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MRI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17" name="Picture 2" descr="http://www.ese.wustl.edu/~nehorai/research/eegmeg/EMEG-Overview_files/eeg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221431"/>
            <a:ext cx="624970" cy="771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4191000" y="2743200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EEG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5124" name="Picture 4" descr="http://www.medtees.com/blog/EKG14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002" y="1197316"/>
            <a:ext cx="2779598" cy="1545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7391400" y="2743200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ECG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5126" name="Picture 6" descr="http://upload.wikimedia.org/wikipedia/commons/2/2d/Retina-OCT800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743199"/>
            <a:ext cx="3072145" cy="960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0" y="3669268"/>
            <a:ext cx="3425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Optical Coherence Tomography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77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/>
          <a:lstStyle/>
          <a:p>
            <a:pPr eaLnBrk="1" hangingPunct="1"/>
            <a:r>
              <a:rPr lang="en-US" smtClean="0"/>
              <a:t>Non-uniform Sampling</a:t>
            </a:r>
          </a:p>
        </p:txBody>
      </p:sp>
      <p:pic>
        <p:nvPicPr>
          <p:cNvPr id="52230" name="Picture 15" descr="4bitlinear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b="5000"/>
          <a:stretch>
            <a:fillRect/>
          </a:stretch>
        </p:blipFill>
        <p:spPr>
          <a:xfrm>
            <a:off x="1066800" y="838200"/>
            <a:ext cx="3721100" cy="2651125"/>
          </a:xfrm>
          <a:noFill/>
        </p:spPr>
      </p:pic>
      <p:sp>
        <p:nvSpPr>
          <p:cNvPr id="52227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3505200"/>
            <a:ext cx="8229600" cy="3124200"/>
          </a:xfrm>
        </p:spPr>
        <p:txBody>
          <a:bodyPr/>
          <a:lstStyle/>
          <a:p>
            <a:pPr eaLnBrk="1" hangingPunct="1"/>
            <a:r>
              <a:rPr lang="en-US" sz="2000" dirty="0" smtClean="0">
                <a:latin typeface="Calibri" pitchFamily="34" charset="0"/>
                <a:cs typeface="Calibri" pitchFamily="34" charset="0"/>
              </a:rPr>
              <a:t>Uniform sampling maps uniform widths of the analog signal to units steps of the quantized signal</a:t>
            </a:r>
          </a:p>
          <a:p>
            <a:pPr eaLnBrk="1" hangingPunct="1"/>
            <a:r>
              <a:rPr lang="en-US" sz="2000" dirty="0" smtClean="0">
                <a:latin typeface="Calibri" pitchFamily="34" charset="0"/>
                <a:cs typeface="Calibri" pitchFamily="34" charset="0"/>
              </a:rPr>
              <a:t>In “standard” </a:t>
            </a:r>
            <a:r>
              <a:rPr lang="en-US" sz="2000" i="1" dirty="0" smtClean="0">
                <a:latin typeface="Calibri" pitchFamily="34" charset="0"/>
                <a:cs typeface="Calibri" pitchFamily="34" charset="0"/>
              </a:rPr>
              <a:t>non-uniform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sampling the step sizes are smaller near 0 and wider farther away</a:t>
            </a:r>
          </a:p>
          <a:p>
            <a:pPr lvl="1" eaLnBrk="1" hangingPunct="1"/>
            <a:r>
              <a:rPr lang="en-US" sz="1800" dirty="0" smtClean="0">
                <a:latin typeface="Calibri" pitchFamily="34" charset="0"/>
                <a:cs typeface="Calibri" pitchFamily="34" charset="0"/>
              </a:rPr>
              <a:t>The curve that the steps are drawn on follow a logarithmic law:  </a:t>
            </a:r>
          </a:p>
          <a:p>
            <a:pPr lvl="2" eaLnBrk="1" hangingPunct="1"/>
            <a:r>
              <a:rPr lang="en-US" sz="1600" dirty="0" smtClean="0">
                <a:latin typeface="Calibri" pitchFamily="34" charset="0"/>
                <a:cs typeface="Calibri" pitchFamily="34" charset="0"/>
              </a:rPr>
              <a:t>Mu Law:  Y  =  C. log(1 + </a:t>
            </a:r>
            <a:r>
              <a:rPr lang="en-US" sz="1600" dirty="0" err="1" smtClean="0">
                <a:latin typeface="Calibri" pitchFamily="34" charset="0"/>
                <a:cs typeface="Calibri" pitchFamily="34" charset="0"/>
              </a:rPr>
              <a:t>mX</a:t>
            </a:r>
            <a:r>
              <a:rPr lang="en-US" sz="1600" dirty="0" smtClean="0">
                <a:latin typeface="Calibri" pitchFamily="34" charset="0"/>
                <a:cs typeface="Calibri" pitchFamily="34" charset="0"/>
              </a:rPr>
              <a:t>/C)/(1+m)</a:t>
            </a:r>
          </a:p>
          <a:p>
            <a:pPr lvl="2" eaLnBrk="1" hangingPunct="1"/>
            <a:r>
              <a:rPr lang="en-US" sz="1600" dirty="0" smtClean="0">
                <a:latin typeface="Calibri" pitchFamily="34" charset="0"/>
                <a:cs typeface="Calibri" pitchFamily="34" charset="0"/>
              </a:rPr>
              <a:t>A Law:  Y =  C. (1 + log(</a:t>
            </a:r>
            <a:r>
              <a:rPr lang="en-US" sz="1600" dirty="0" err="1" smtClean="0">
                <a:latin typeface="Calibri" pitchFamily="34" charset="0"/>
                <a:cs typeface="Calibri" pitchFamily="34" charset="0"/>
              </a:rPr>
              <a:t>a.X</a:t>
            </a:r>
            <a:r>
              <a:rPr lang="en-US" sz="1600" dirty="0" smtClean="0">
                <a:latin typeface="Calibri" pitchFamily="34" charset="0"/>
                <a:cs typeface="Calibri" pitchFamily="34" charset="0"/>
              </a:rPr>
              <a:t>)/C)/(1+a)</a:t>
            </a:r>
          </a:p>
          <a:p>
            <a:pPr eaLnBrk="1" hangingPunct="1"/>
            <a:r>
              <a:rPr lang="en-US" sz="2000" dirty="0" smtClean="0">
                <a:latin typeface="Calibri" pitchFamily="34" charset="0"/>
                <a:cs typeface="Calibri" pitchFamily="34" charset="0"/>
              </a:rPr>
              <a:t>One can get the same perceptual effect with 8bits of non-uniform sampling as 12bits of uniform sampling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/>
              <a:t>11-755/18-797</a:t>
            </a: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EE59D9-D2A3-40D9-8877-F5E00B6A2E77}" type="slidenum">
              <a:rPr lang="en-US" altLang="en-US"/>
              <a:pPr>
                <a:defRPr/>
              </a:pPr>
              <a:t>50</a:t>
            </a:fld>
            <a:endParaRPr lang="en-US" altLang="en-US"/>
          </a:p>
        </p:txBody>
      </p:sp>
      <p:pic>
        <p:nvPicPr>
          <p:cNvPr id="52228" name="Picture 13" descr="4bitmulaw"/>
          <p:cNvPicPr>
            <a:picLocks noChangeAspect="1" noChangeArrowheads="1"/>
          </p:cNvPicPr>
          <p:nvPr/>
        </p:nvPicPr>
        <p:blipFill>
          <a:blip r:embed="rId3"/>
          <a:srcRect b="5000"/>
          <a:stretch>
            <a:fillRect/>
          </a:stretch>
        </p:blipFill>
        <p:spPr bwMode="auto">
          <a:xfrm>
            <a:off x="4711700" y="836613"/>
            <a:ext cx="3721100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9" name="Text Box 14"/>
          <p:cNvSpPr txBox="1">
            <a:spLocks noChangeArrowheads="1"/>
          </p:cNvSpPr>
          <p:nvPr/>
        </p:nvSpPr>
        <p:spPr bwMode="auto">
          <a:xfrm>
            <a:off x="5930900" y="762000"/>
            <a:ext cx="10509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/>
              <a:t>Nonlinear</a:t>
            </a:r>
          </a:p>
        </p:txBody>
      </p:sp>
      <p:sp>
        <p:nvSpPr>
          <p:cNvPr id="52231" name="Text Box 16"/>
          <p:cNvSpPr txBox="1">
            <a:spLocks noChangeArrowheads="1"/>
          </p:cNvSpPr>
          <p:nvPr/>
        </p:nvSpPr>
        <p:spPr bwMode="auto">
          <a:xfrm>
            <a:off x="2514600" y="762000"/>
            <a:ext cx="8953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/>
              <a:t>Uniform</a:t>
            </a:r>
          </a:p>
        </p:txBody>
      </p:sp>
      <p:sp>
        <p:nvSpPr>
          <p:cNvPr id="52232" name="Text Box 17"/>
          <p:cNvSpPr txBox="1">
            <a:spLocks noChangeArrowheads="1"/>
          </p:cNvSpPr>
          <p:nvPr/>
        </p:nvSpPr>
        <p:spPr bwMode="auto">
          <a:xfrm>
            <a:off x="2520950" y="2990850"/>
            <a:ext cx="160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Analog value</a:t>
            </a:r>
          </a:p>
        </p:txBody>
      </p:sp>
      <p:sp>
        <p:nvSpPr>
          <p:cNvPr id="52233" name="Text Box 18"/>
          <p:cNvSpPr txBox="1">
            <a:spLocks noChangeArrowheads="1"/>
          </p:cNvSpPr>
          <p:nvPr/>
        </p:nvSpPr>
        <p:spPr bwMode="auto">
          <a:xfrm rot="-5400000">
            <a:off x="592932" y="2061368"/>
            <a:ext cx="1898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quantized value</a:t>
            </a:r>
          </a:p>
        </p:txBody>
      </p:sp>
      <p:sp>
        <p:nvSpPr>
          <p:cNvPr id="52234" name="Text Box 19"/>
          <p:cNvSpPr txBox="1">
            <a:spLocks noChangeArrowheads="1"/>
          </p:cNvSpPr>
          <p:nvPr/>
        </p:nvSpPr>
        <p:spPr bwMode="auto">
          <a:xfrm>
            <a:off x="6102350" y="2990850"/>
            <a:ext cx="160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Analog value</a:t>
            </a:r>
          </a:p>
        </p:txBody>
      </p:sp>
      <p:sp>
        <p:nvSpPr>
          <p:cNvPr id="52235" name="Text Box 20"/>
          <p:cNvSpPr txBox="1">
            <a:spLocks noChangeArrowheads="1"/>
          </p:cNvSpPr>
          <p:nvPr/>
        </p:nvSpPr>
        <p:spPr bwMode="auto">
          <a:xfrm rot="-5400000">
            <a:off x="4174332" y="2061368"/>
            <a:ext cx="1898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quantized value</a:t>
            </a:r>
          </a:p>
        </p:txBody>
      </p:sp>
      <p:pic>
        <p:nvPicPr>
          <p:cNvPr id="17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Dealing with audio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895600"/>
            <a:ext cx="8229600" cy="3581400"/>
          </a:xfrm>
        </p:spPr>
        <p:txBody>
          <a:bodyPr/>
          <a:lstStyle/>
          <a:p>
            <a:pPr eaLnBrk="1" hangingPunct="1"/>
            <a:r>
              <a:rPr lang="en-US" sz="1900" dirty="0" smtClean="0"/>
              <a:t>Capture / read audio in the format provided by the file or hardware</a:t>
            </a:r>
          </a:p>
          <a:p>
            <a:pPr lvl="1" eaLnBrk="1" hangingPunct="1"/>
            <a:r>
              <a:rPr lang="en-US" sz="1700" dirty="0" smtClean="0"/>
              <a:t>Linear PCM, Mu-law, A-law,</a:t>
            </a:r>
          </a:p>
          <a:p>
            <a:pPr eaLnBrk="1" hangingPunct="1"/>
            <a:r>
              <a:rPr lang="en-US" sz="1900" dirty="0" smtClean="0"/>
              <a:t>Convert to 16-bit PCM value</a:t>
            </a:r>
          </a:p>
          <a:p>
            <a:pPr lvl="1" eaLnBrk="1" hangingPunct="1"/>
            <a:r>
              <a:rPr lang="en-US" sz="1700" dirty="0" smtClean="0"/>
              <a:t>I.e. map the bits onto the number on the right column</a:t>
            </a:r>
          </a:p>
          <a:p>
            <a:pPr lvl="1" eaLnBrk="1" hangingPunct="1"/>
            <a:r>
              <a:rPr lang="en-US" sz="1700" dirty="0" smtClean="0"/>
              <a:t>This mapping is typically provided by a table computed from the sample compression function</a:t>
            </a:r>
          </a:p>
          <a:p>
            <a:pPr lvl="1" eaLnBrk="1" hangingPunct="1"/>
            <a:r>
              <a:rPr lang="en-US" sz="1700" dirty="0" smtClean="0"/>
              <a:t>No lookup for data stored in PCM</a:t>
            </a:r>
          </a:p>
          <a:p>
            <a:pPr eaLnBrk="1" hangingPunct="1"/>
            <a:r>
              <a:rPr lang="en-US" sz="1900" dirty="0" smtClean="0"/>
              <a:t>Conversion from Mu law:</a:t>
            </a:r>
          </a:p>
          <a:p>
            <a:pPr lvl="1" eaLnBrk="1" hangingPunct="1"/>
            <a:r>
              <a:rPr lang="en-US" sz="1700" dirty="0" smtClean="0"/>
              <a:t>http://www.speech.cs.cmu.edu/comp.speech/Section2/Q2.7.html</a:t>
            </a:r>
          </a:p>
        </p:txBody>
      </p:sp>
      <p:sp>
        <p:nvSpPr>
          <p:cNvPr id="58" name="Date Placeholder 5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59" name="Footer Placeholder 5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60" name="Slide Number Placeholder 5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BC2188-540B-4F4B-8BC6-A6CF688BB2CA}" type="slidenum">
              <a:rPr lang="en-US" altLang="en-US"/>
              <a:pPr>
                <a:defRPr/>
              </a:pPr>
              <a:t>51</a:t>
            </a:fld>
            <a:endParaRPr lang="en-US" altLang="en-US"/>
          </a:p>
        </p:txBody>
      </p:sp>
      <p:graphicFrame>
        <p:nvGraphicFramePr>
          <p:cNvPr id="368644" name="Group 4"/>
          <p:cNvGraphicFramePr>
            <a:graphicFrameLocks noGrp="1"/>
          </p:cNvGraphicFramePr>
          <p:nvPr/>
        </p:nvGraphicFramePr>
        <p:xfrm>
          <a:off x="457200" y="990600"/>
          <a:ext cx="3886200" cy="1676400"/>
        </p:xfrm>
        <a:graphic>
          <a:graphicData uri="http://schemas.openxmlformats.org/drawingml/2006/table">
            <a:tbl>
              <a:tblPr/>
              <a:tblGrid>
                <a:gridCol w="1981200"/>
                <a:gridCol w="533400"/>
                <a:gridCol w="1371600"/>
              </a:tblGrid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Signal Value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Bits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Mapped 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 &gt;= 3.75v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3.75v &gt; S &gt;= 2.5v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2.5v &gt; S &gt;= 1.25v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1.25v &gt; S &gt;= 0v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68670" name="Group 30"/>
          <p:cNvGraphicFramePr>
            <a:graphicFrameLocks noGrp="1"/>
          </p:cNvGraphicFramePr>
          <p:nvPr/>
        </p:nvGraphicFramePr>
        <p:xfrm>
          <a:off x="4583113" y="1003300"/>
          <a:ext cx="4114800" cy="1676400"/>
        </p:xfrm>
        <a:graphic>
          <a:graphicData uri="http://schemas.openxmlformats.org/drawingml/2006/table">
            <a:tbl>
              <a:tblPr/>
              <a:tblGrid>
                <a:gridCol w="2057400"/>
                <a:gridCol w="762000"/>
                <a:gridCol w="1295400"/>
              </a:tblGrid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Signal Value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Bits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Mapped 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 &gt;= 4v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4v &gt; S &gt;= 2.5v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3.25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2.5v &gt; S &gt;= 1v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1.0v &gt; S &gt;= 0v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9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Images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51F206-C5E4-44A3-86F0-A1BCBF752EEA}" type="slidenum">
              <a:rPr lang="en-US" altLang="en-US"/>
              <a:pPr>
                <a:defRPr/>
              </a:pPr>
              <a:t>52</a:t>
            </a:fld>
            <a:endParaRPr lang="en-US" altLang="en-US"/>
          </a:p>
        </p:txBody>
      </p:sp>
      <p:pic>
        <p:nvPicPr>
          <p:cNvPr id="56323" name="Picture 4" descr="iDonnas_Ey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1371600"/>
            <a:ext cx="5715000" cy="475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Images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E42B9C-8268-496E-B06A-8DB118101E82}" type="slidenum">
              <a:rPr lang="en-US" altLang="en-US"/>
              <a:pPr>
                <a:defRPr/>
              </a:pPr>
              <a:t>53</a:t>
            </a:fld>
            <a:endParaRPr lang="en-US" altLang="en-US"/>
          </a:p>
        </p:txBody>
      </p:sp>
      <p:pic>
        <p:nvPicPr>
          <p:cNvPr id="57347" name="Picture 4" descr="down_the_lens"/>
          <p:cNvPicPr>
            <a:picLocks noChangeAspect="1" noChangeArrowheads="1"/>
          </p:cNvPicPr>
          <p:nvPr/>
        </p:nvPicPr>
        <p:blipFill>
          <a:blip r:embed="rId2"/>
          <a:srcRect l="12000" t="11143" r="26285" b="11714"/>
          <a:stretch>
            <a:fillRect/>
          </a:stretch>
        </p:blipFill>
        <p:spPr bwMode="auto">
          <a:xfrm>
            <a:off x="1828800" y="1295400"/>
            <a:ext cx="5410200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Eye</a:t>
            </a:r>
          </a:p>
        </p:txBody>
      </p:sp>
      <p:pic>
        <p:nvPicPr>
          <p:cNvPr id="583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8666" y="2367547"/>
            <a:ext cx="7666667" cy="2991268"/>
          </a:xfrm>
          <a:noFill/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6652F6-B59B-400C-98D4-DFABB848F35D}" type="slidenum">
              <a:rPr lang="en-US" altLang="en-US"/>
              <a:pPr>
                <a:defRPr/>
              </a:pPr>
              <a:t>54</a:t>
            </a:fld>
            <a:endParaRPr lang="en-US" altLang="en-US"/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609600" y="5791200"/>
            <a:ext cx="822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dist" eaLnBrk="0" hangingPunct="0"/>
            <a:r>
              <a:rPr lang="en-US" sz="1400" u="sng"/>
              <a:t>Basic Neuroscience: Anatomy and Physiology</a:t>
            </a:r>
            <a:r>
              <a:rPr lang="en-US" sz="1400"/>
              <a:t> Arthur C. Guyton, M.D. 1987 W.B.Saunders Co.</a:t>
            </a:r>
          </a:p>
        </p:txBody>
      </p:sp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898525" y="1789113"/>
            <a:ext cx="844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Retina</a:t>
            </a:r>
          </a:p>
        </p:txBody>
      </p:sp>
      <p:sp>
        <p:nvSpPr>
          <p:cNvPr id="58374" name="Line 6"/>
          <p:cNvSpPr>
            <a:spLocks noChangeShapeType="1"/>
          </p:cNvSpPr>
          <p:nvPr/>
        </p:nvSpPr>
        <p:spPr bwMode="auto">
          <a:xfrm>
            <a:off x="1447800" y="2133600"/>
            <a:ext cx="7620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12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Retina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DE134F-EDFE-4335-921F-55878F18710E}" type="slidenum">
              <a:rPr lang="en-US" altLang="en-US"/>
              <a:pPr>
                <a:defRPr/>
              </a:pPr>
              <a:t>55</a:t>
            </a:fld>
            <a:endParaRPr lang="en-US" altLang="en-US"/>
          </a:p>
        </p:txBody>
      </p:sp>
      <p:pic>
        <p:nvPicPr>
          <p:cNvPr id="5939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914400" y="533400"/>
            <a:ext cx="8229600" cy="6172200"/>
          </a:xfrm>
          <a:noFill/>
        </p:spPr>
      </p:pic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1524000" y="6553200"/>
            <a:ext cx="71596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400"/>
              <a:t>http://www.brad.ac.uk/acad/lifesci/optometry/resources/modules/stage1/pvp1/Retina.html</a:t>
            </a:r>
          </a:p>
        </p:txBody>
      </p:sp>
      <p:sp>
        <p:nvSpPr>
          <p:cNvPr id="266245" name="AutoShape 5"/>
          <p:cNvSpPr>
            <a:spLocks noChangeArrowheads="1"/>
          </p:cNvSpPr>
          <p:nvPr/>
        </p:nvSpPr>
        <p:spPr bwMode="auto">
          <a:xfrm>
            <a:off x="3810000" y="5629275"/>
            <a:ext cx="2895600" cy="1047750"/>
          </a:xfrm>
          <a:prstGeom prst="pentagon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/>
          </a:p>
        </p:txBody>
      </p:sp>
      <p:pic>
        <p:nvPicPr>
          <p:cNvPr id="11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1000"/>
                                        <p:tgtEl>
                                          <p:spTgt spid="266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6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4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Rods and Cones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4033838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Separate Systems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Rods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Fast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Sensitive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Grey scale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predominate in the periphery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Cones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Slow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Not so sensitive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Fovea / Macula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b="1" dirty="0" smtClean="0">
                <a:solidFill>
                  <a:srgbClr val="3333CC"/>
                </a:solidFill>
                <a:latin typeface="Calibri" pitchFamily="34" charset="0"/>
                <a:cs typeface="Calibri" pitchFamily="34" charset="0"/>
              </a:rPr>
              <a:t>C</a:t>
            </a:r>
            <a:r>
              <a:rPr lang="en-US" sz="2200" b="1" dirty="0" smtClean="0">
                <a:solidFill>
                  <a:srgbClr val="FF5050"/>
                </a:solidFill>
                <a:latin typeface="Calibri" pitchFamily="34" charset="0"/>
                <a:cs typeface="Calibri" pitchFamily="34" charset="0"/>
              </a:rPr>
              <a:t>O</a:t>
            </a:r>
            <a:r>
              <a:rPr lang="en-US" sz="2200" b="1" dirty="0" smtClean="0">
                <a:solidFill>
                  <a:srgbClr val="009900"/>
                </a:solidFill>
                <a:latin typeface="Calibri" pitchFamily="34" charset="0"/>
                <a:cs typeface="Calibri" pitchFamily="34" charset="0"/>
              </a:rPr>
              <a:t>L</a:t>
            </a:r>
            <a:r>
              <a:rPr lang="en-US" sz="2200" b="1" dirty="0" smtClean="0">
                <a:solidFill>
                  <a:srgbClr val="3333CC"/>
                </a:solidFill>
                <a:latin typeface="Calibri" pitchFamily="34" charset="0"/>
                <a:cs typeface="Calibri" pitchFamily="34" charset="0"/>
              </a:rPr>
              <a:t>O</a:t>
            </a:r>
            <a:r>
              <a:rPr lang="en-US" sz="22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R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!</a:t>
            </a:r>
          </a:p>
        </p:txBody>
      </p:sp>
      <p:pic>
        <p:nvPicPr>
          <p:cNvPr id="6042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48200" y="1882998"/>
            <a:ext cx="4038600" cy="3701604"/>
          </a:xfrm>
          <a:noFill/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B11F81-2840-46DA-B760-4D84C65C7394}" type="slidenum">
              <a:rPr lang="en-US" altLang="en-US"/>
              <a:pPr>
                <a:defRPr/>
              </a:pPr>
              <a:t>56</a:t>
            </a:fld>
            <a:endParaRPr lang="en-US" altLang="en-US"/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914400" y="5943600"/>
            <a:ext cx="822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dist" eaLnBrk="0" hangingPunct="0"/>
            <a:r>
              <a:rPr lang="en-US" sz="1400" u="sng" dirty="0"/>
              <a:t>Basic Neuroscience: Anatomy and Physiology</a:t>
            </a:r>
            <a:r>
              <a:rPr lang="en-US" sz="1400" dirty="0"/>
              <a:t> Arthur C. Guyton, M.D. 1987 </a:t>
            </a:r>
            <a:r>
              <a:rPr lang="en-US" sz="1400" dirty="0" err="1"/>
              <a:t>W.B.Saunders</a:t>
            </a:r>
            <a:r>
              <a:rPr lang="en-US" sz="1400" dirty="0"/>
              <a:t> Co.</a:t>
            </a:r>
          </a:p>
        </p:txBody>
      </p:sp>
      <p:pic>
        <p:nvPicPr>
          <p:cNvPr id="11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The Eye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648200"/>
            <a:ext cx="8229600" cy="2133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100" dirty="0" smtClean="0"/>
              <a:t>The density of cones is highest at the fovea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The region immediately surrounding the fovea is the macula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800" dirty="0" smtClean="0"/>
              <a:t>The most important part of your eye: damage == blindness</a:t>
            </a:r>
          </a:p>
          <a:p>
            <a:pPr eaLnBrk="1" hangingPunct="1">
              <a:lnSpc>
                <a:spcPct val="90000"/>
              </a:lnSpc>
            </a:pPr>
            <a:r>
              <a:rPr lang="en-US" sz="2100" dirty="0" smtClean="0"/>
              <a:t>Peripheral vision is almost entirely black and white</a:t>
            </a:r>
            <a:endParaRPr lang="en-US" sz="1100" dirty="0" smtClean="0"/>
          </a:p>
          <a:p>
            <a:pPr eaLnBrk="1" hangingPunct="1">
              <a:lnSpc>
                <a:spcPct val="90000"/>
              </a:lnSpc>
            </a:pPr>
            <a:r>
              <a:rPr lang="en-US" sz="2100" dirty="0" smtClean="0"/>
              <a:t>Eagles are </a:t>
            </a:r>
            <a:r>
              <a:rPr lang="en-US" sz="2100" dirty="0" err="1" smtClean="0"/>
              <a:t>bifoveate</a:t>
            </a:r>
            <a:endParaRPr lang="en-US" sz="1700" dirty="0" smtClean="0"/>
          </a:p>
          <a:p>
            <a:pPr eaLnBrk="1" hangingPunct="1">
              <a:lnSpc>
                <a:spcPct val="90000"/>
              </a:lnSpc>
            </a:pPr>
            <a:r>
              <a:rPr lang="en-US" sz="2000" dirty="0" smtClean="0"/>
              <a:t>Dogs and cats have no fovea, instead they have an elongated slit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9A5ECF-B9D6-49DC-BF1D-B3BB9B108650}" type="slidenum">
              <a:rPr lang="en-US" altLang="en-US"/>
              <a:pPr>
                <a:defRPr/>
              </a:pPr>
              <a:t>57</a:t>
            </a:fld>
            <a:endParaRPr lang="en-US" altLang="en-US"/>
          </a:p>
        </p:txBody>
      </p:sp>
      <p:pic>
        <p:nvPicPr>
          <p:cNvPr id="61444" name="Picture 14" descr="250px-Schematic_diagram_of_the_human_eye_e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533400"/>
            <a:ext cx="427672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800" smtClean="0"/>
              <a:t>Spatial Arrangement of the Retina</a:t>
            </a:r>
          </a:p>
        </p:txBody>
      </p:sp>
      <p:graphicFrame>
        <p:nvGraphicFramePr>
          <p:cNvPr id="1026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8190458"/>
              </p:ext>
            </p:extLst>
          </p:nvPr>
        </p:nvGraphicFramePr>
        <p:xfrm>
          <a:off x="1493838" y="1447800"/>
          <a:ext cx="6156325" cy="452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Image" r:id="rId3" imgW="7243205" imgH="5324391" progId="Photoshop.Image.4">
                  <p:embed/>
                </p:oleObj>
              </mc:Choice>
              <mc:Fallback>
                <p:oleObj name="Image" r:id="rId3" imgW="7243205" imgH="5324391" progId="Photoshop.Image.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3838" y="1447800"/>
                        <a:ext cx="6156325" cy="452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/>
              <a:t>11-755/18-797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990C24-F36D-4BE6-85CB-1ED7FF1BAEE7}" type="slidenum">
              <a:rPr lang="en-US" altLang="en-US"/>
              <a:pPr>
                <a:defRPr/>
              </a:pPr>
              <a:t>58</a:t>
            </a:fld>
            <a:endParaRPr lang="en-US" altLang="en-US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914400" y="5943600"/>
            <a:ext cx="79438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/>
              <a:t>(From Foundations of Vision, by Brian Wandell, Sinauer Assoc.)</a:t>
            </a:r>
            <a:endParaRPr lang="en-US" sz="2400"/>
          </a:p>
        </p:txBody>
      </p:sp>
      <p:pic>
        <p:nvPicPr>
          <p:cNvPr id="10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838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Three Types of Cones (trichromatic vision)</a:t>
            </a:r>
          </a:p>
        </p:txBody>
      </p:sp>
      <p:pic>
        <p:nvPicPr>
          <p:cNvPr id="62467" name="Picture 3" descr="cones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5528" y="1600200"/>
            <a:ext cx="6032943" cy="4525963"/>
          </a:xfrm>
          <a:noFill/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5CA79C-7565-403C-905E-F7E15E20498D}" type="slidenum">
              <a:rPr lang="en-US" altLang="en-US"/>
              <a:pPr>
                <a:defRPr/>
              </a:pPr>
              <a:t>59</a:t>
            </a:fld>
            <a:endParaRPr lang="en-US" altLang="en-US"/>
          </a:p>
        </p:txBody>
      </p:sp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3641725" y="5980113"/>
            <a:ext cx="2012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Wavelength in nm</a:t>
            </a:r>
          </a:p>
        </p:txBody>
      </p:sp>
      <p:sp>
        <p:nvSpPr>
          <p:cNvPr id="62469" name="Text Box 5"/>
          <p:cNvSpPr txBox="1">
            <a:spLocks noChangeArrowheads="1"/>
          </p:cNvSpPr>
          <p:nvPr/>
        </p:nvSpPr>
        <p:spPr bwMode="auto">
          <a:xfrm rot="-5400000">
            <a:off x="745332" y="3731418"/>
            <a:ext cx="2228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Normalized reponse</a:t>
            </a:r>
          </a:p>
        </p:txBody>
      </p:sp>
      <p:pic>
        <p:nvPicPr>
          <p:cNvPr id="11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Financial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962400"/>
            <a:ext cx="8229600" cy="2362200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Stocks, options</a:t>
            </a:r>
            <a:r>
              <a:rPr lang="en-US" dirty="0" smtClean="0"/>
              <a:t>, other </a:t>
            </a:r>
            <a:r>
              <a:rPr lang="en-US" dirty="0" smtClean="0"/>
              <a:t>derivatives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Analyze trends and make predictions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Recent special issue: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IEEE Journal of Selected Topics in Signal Processing, Aug 2012: Introduction </a:t>
            </a:r>
            <a:r>
              <a:rPr lang="en-US" dirty="0"/>
              <a:t>to the Issue on Signal </a:t>
            </a:r>
            <a:r>
              <a:rPr lang="en-US" dirty="0" smtClean="0"/>
              <a:t>Processing Methods </a:t>
            </a:r>
            <a:r>
              <a:rPr lang="en-US" dirty="0"/>
              <a:t>in Finance and Electronic Trading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276EB2-58D7-46D0-86D5-A99807A51B8D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  <p:pic>
        <p:nvPicPr>
          <p:cNvPr id="7170" name="Picture 2" descr="http://www.advanced-stock-selection.com/_ChartMonetaryConditionsStockPrices1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78" y="1304081"/>
            <a:ext cx="2454822" cy="1169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media.futuresmag.com/futuresmag/article/2013/08/22/TT_C_CallOption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447800"/>
            <a:ext cx="2590800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www.rba.gov.au/publications/bulletin/2011/jun/images/graph-0611-7-08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380" y="1207613"/>
            <a:ext cx="3048000" cy="251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341973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Trichromatic Vision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54102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So-called “blue” light sensors respond to an entire range of frequencies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Including in the so-called “green” and “red” regions</a:t>
            </a:r>
          </a:p>
          <a:p>
            <a:pPr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The difference in response of “green” and “red” sensors is small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Varies from person to person</a:t>
            </a:r>
          </a:p>
          <a:p>
            <a:pPr lvl="2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Each person really sees the world in a different color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If the two curves get too close, we have color blindness</a:t>
            </a:r>
          </a:p>
          <a:p>
            <a:pPr lvl="2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Ideally traffic lights should be red and blue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D719FA-B6A9-424F-B312-4ED5A7786D82}" type="slidenum">
              <a:rPr lang="en-US" altLang="en-US"/>
              <a:pPr>
                <a:defRPr/>
              </a:pPr>
              <a:t>60</a:t>
            </a:fld>
            <a:endParaRPr lang="en-US" altLang="en-US"/>
          </a:p>
        </p:txBody>
      </p:sp>
      <p:pic>
        <p:nvPicPr>
          <p:cNvPr id="9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White Light</a:t>
            </a:r>
          </a:p>
        </p:txBody>
      </p:sp>
      <p:pic>
        <p:nvPicPr>
          <p:cNvPr id="64515" name="Picture 3" descr="white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5528" y="1600200"/>
            <a:ext cx="6032943" cy="4525963"/>
          </a:xfrm>
          <a:noFill/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970717-D443-4055-8388-5CEBF73C2FE0}" type="slidenum">
              <a:rPr lang="en-US" altLang="en-US"/>
              <a:pPr>
                <a:defRPr/>
              </a:pPr>
              <a:t>61</a:t>
            </a:fld>
            <a:endParaRPr lang="en-US" altLang="en-US"/>
          </a:p>
        </p:txBody>
      </p:sp>
      <p:pic>
        <p:nvPicPr>
          <p:cNvPr id="64516" name="Picture 4" descr="spectrum"/>
          <p:cNvPicPr>
            <a:picLocks noChangeAspect="1" noChangeArrowheads="1"/>
          </p:cNvPicPr>
          <p:nvPr/>
        </p:nvPicPr>
        <p:blipFill>
          <a:blip r:embed="rId3"/>
          <a:srcRect t="14035" r="-1666" b="15790"/>
          <a:stretch>
            <a:fillRect/>
          </a:stretch>
        </p:blipFill>
        <p:spPr bwMode="auto">
          <a:xfrm>
            <a:off x="2667000" y="5334000"/>
            <a:ext cx="4648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whi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2330450"/>
            <a:ext cx="2925763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9" name="Picture 3" descr="con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2350" y="2328863"/>
            <a:ext cx="293370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76200" y="1524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4400" dirty="0">
                <a:solidFill>
                  <a:schemeClr val="tx2"/>
                </a:solidFill>
                <a:latin typeface="+mj-lt"/>
              </a:rPr>
              <a:t>Response to White Light</a:t>
            </a:r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7315200" y="2651125"/>
            <a:ext cx="86201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9600"/>
              <a:t>?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2C7C15-0DD9-4325-8D55-3088CEDA21A4}" type="slidenum">
              <a:rPr lang="en-US" altLang="en-US"/>
              <a:pPr>
                <a:defRPr/>
              </a:pPr>
              <a:t>62</a:t>
            </a:fld>
            <a:endParaRPr lang="en-US" altLang="en-US"/>
          </a:p>
        </p:txBody>
      </p:sp>
      <p:pic>
        <p:nvPicPr>
          <p:cNvPr id="11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white_res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8238" y="2330450"/>
            <a:ext cx="2925762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3" name="Picture 3" descr="whit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2330450"/>
            <a:ext cx="2925763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4" name="Picture 4" descr="con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62350" y="2328863"/>
            <a:ext cx="293370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Response to White Light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0F26D7-94B4-409B-BEDB-DE09B91DA952}" type="slidenum">
              <a:rPr lang="en-US" altLang="en-US"/>
              <a:pPr>
                <a:defRPr/>
              </a:pPr>
              <a:t>63</a:t>
            </a:fld>
            <a:endParaRPr lang="en-US" altLang="en-US"/>
          </a:p>
        </p:txBody>
      </p:sp>
      <p:pic>
        <p:nvPicPr>
          <p:cNvPr id="11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white_res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1200" y="1524000"/>
            <a:ext cx="2925763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7" name="Picture 3" descr="whit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363" y="1524000"/>
            <a:ext cx="2925762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8" name="Picture 4" descr="con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5313" y="1522413"/>
            <a:ext cx="293370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9" name="Picture 5" descr="con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5313" y="3851275"/>
            <a:ext cx="293370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0" name="Picture 6" descr="spik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7363" y="3856038"/>
            <a:ext cx="2925762" cy="219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Response to Sparse Light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06EBE1-691E-4951-AD84-A461BAB22544}" type="slidenum">
              <a:rPr lang="en-US" altLang="en-US"/>
              <a:pPr>
                <a:defRPr/>
              </a:pPr>
              <a:t>64</a:t>
            </a:fld>
            <a:endParaRPr lang="en-US" altLang="en-US"/>
          </a:p>
        </p:txBody>
      </p:sp>
      <p:sp>
        <p:nvSpPr>
          <p:cNvPr id="67592" name="Text Box 8"/>
          <p:cNvSpPr txBox="1">
            <a:spLocks noChangeArrowheads="1"/>
          </p:cNvSpPr>
          <p:nvPr/>
        </p:nvSpPr>
        <p:spPr bwMode="auto">
          <a:xfrm>
            <a:off x="6888163" y="4130675"/>
            <a:ext cx="86201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9600"/>
              <a:t>?</a:t>
            </a:r>
          </a:p>
        </p:txBody>
      </p:sp>
      <p:pic>
        <p:nvPicPr>
          <p:cNvPr id="14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Response to Sparse Light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47BD5A-5024-4AEA-9DB8-956596131D4F}" type="slidenum">
              <a:rPr lang="en-US" altLang="en-US"/>
              <a:pPr>
                <a:defRPr/>
              </a:pPr>
              <a:t>65</a:t>
            </a:fld>
            <a:endParaRPr lang="en-US" altLang="en-US"/>
          </a:p>
        </p:txBody>
      </p:sp>
      <p:grpSp>
        <p:nvGrpSpPr>
          <p:cNvPr id="68611" name="Group 9"/>
          <p:cNvGrpSpPr>
            <a:grpSpLocks/>
          </p:cNvGrpSpPr>
          <p:nvPr/>
        </p:nvGrpSpPr>
        <p:grpSpPr bwMode="auto">
          <a:xfrm>
            <a:off x="487363" y="1522413"/>
            <a:ext cx="8229600" cy="4529137"/>
            <a:chOff x="307" y="959"/>
            <a:chExt cx="5184" cy="2853"/>
          </a:xfrm>
        </p:grpSpPr>
        <p:pic>
          <p:nvPicPr>
            <p:cNvPr id="68615" name="Picture 2" descr="white_resp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48" y="960"/>
              <a:ext cx="1843" cy="1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616" name="Picture 3" descr="white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07" y="960"/>
              <a:ext cx="1843" cy="1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617" name="Picture 4" descr="cones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75" y="959"/>
              <a:ext cx="1848" cy="1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618" name="Picture 5" descr="cones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75" y="2426"/>
              <a:ext cx="1848" cy="1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619" name="Picture 6" descr="spike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7" y="2429"/>
              <a:ext cx="1843" cy="1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620" name="Picture 8" descr="spike_resp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648" y="2429"/>
              <a:ext cx="1843" cy="1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5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403225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Human perception anomalies</a:t>
            </a:r>
          </a:p>
        </p:txBody>
      </p:sp>
      <p:sp>
        <p:nvSpPr>
          <p:cNvPr id="69634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228600" y="4217988"/>
            <a:ext cx="8763000" cy="2106612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sz="2600" dirty="0" smtClean="0">
                <a:latin typeface="Calibri" pitchFamily="34" charset="0"/>
                <a:cs typeface="Calibri" pitchFamily="34" charset="0"/>
              </a:rPr>
              <a:t>The same intensity of monochromatic light will result in different </a:t>
            </a:r>
            <a:r>
              <a:rPr lang="en-US" sz="2600" i="1" dirty="0" smtClean="0">
                <a:latin typeface="Calibri" pitchFamily="34" charset="0"/>
                <a:cs typeface="Calibri" pitchFamily="34" charset="0"/>
              </a:rPr>
              <a:t>perceived 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brightness at different wavelengths</a:t>
            </a:r>
          </a:p>
          <a:p>
            <a:pPr eaLnBrk="1" hangingPunct="1"/>
            <a:r>
              <a:rPr lang="en-US" sz="2600" dirty="0" smtClean="0">
                <a:latin typeface="Calibri" pitchFamily="34" charset="0"/>
                <a:cs typeface="Calibri" pitchFamily="34" charset="0"/>
              </a:rPr>
              <a:t>Many combinations of wavelengths can produce the same sensation of </a:t>
            </a:r>
            <a:r>
              <a:rPr lang="en-US" sz="2600" dirty="0" err="1" smtClean="0">
                <a:latin typeface="Calibri" pitchFamily="34" charset="0"/>
                <a:cs typeface="Calibri" pitchFamily="34" charset="0"/>
              </a:rPr>
              <a:t>colour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eaLnBrk="1" hangingPunct="1"/>
            <a:r>
              <a:rPr lang="en-US" sz="26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Yet humans can distinguish 10 </a:t>
            </a:r>
            <a:r>
              <a:rPr lang="en-US" sz="2600" i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million </a:t>
            </a:r>
            <a:r>
              <a:rPr lang="en-US" sz="2600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colours</a:t>
            </a:r>
            <a:endParaRPr lang="en-US" sz="2600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F83199-3B71-412B-8FED-378C81B1F0EE}" type="slidenum">
              <a:rPr lang="en-US" altLang="en-US"/>
              <a:pPr>
                <a:defRPr/>
              </a:pPr>
              <a:t>66</a:t>
            </a:fld>
            <a:endParaRPr lang="en-US" altLang="en-US"/>
          </a:p>
        </p:txBody>
      </p:sp>
      <p:pic>
        <p:nvPicPr>
          <p:cNvPr id="69636" name="Picture 4" descr="File:CIE 1931 XYZ Color Matching Functions.sv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98675" y="896938"/>
            <a:ext cx="5559425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7" name="Line 5"/>
          <p:cNvSpPr>
            <a:spLocks noChangeShapeType="1"/>
          </p:cNvSpPr>
          <p:nvPr/>
        </p:nvSpPr>
        <p:spPr bwMode="auto">
          <a:xfrm>
            <a:off x="4352925" y="1706563"/>
            <a:ext cx="0" cy="15065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69638" name="Line 6"/>
          <p:cNvSpPr>
            <a:spLocks noChangeShapeType="1"/>
          </p:cNvSpPr>
          <p:nvPr/>
        </p:nvSpPr>
        <p:spPr bwMode="auto">
          <a:xfrm>
            <a:off x="5318125" y="1806575"/>
            <a:ext cx="0" cy="7286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69639" name="Text Box 7"/>
          <p:cNvSpPr txBox="1">
            <a:spLocks noChangeArrowheads="1"/>
          </p:cNvSpPr>
          <p:nvPr/>
        </p:nvSpPr>
        <p:spPr bwMode="auto">
          <a:xfrm>
            <a:off x="3905250" y="1250950"/>
            <a:ext cx="760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i="1"/>
              <a:t>Dim</a:t>
            </a:r>
          </a:p>
        </p:txBody>
      </p:sp>
      <p:sp>
        <p:nvSpPr>
          <p:cNvPr id="69640" name="Text Box 8"/>
          <p:cNvSpPr txBox="1">
            <a:spLocks noChangeArrowheads="1"/>
          </p:cNvSpPr>
          <p:nvPr/>
        </p:nvSpPr>
        <p:spPr bwMode="auto">
          <a:xfrm>
            <a:off x="4764088" y="1335088"/>
            <a:ext cx="1081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i="1"/>
              <a:t>Bright</a:t>
            </a:r>
          </a:p>
        </p:txBody>
      </p:sp>
      <p:pic>
        <p:nvPicPr>
          <p:cNvPr id="14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Representing Images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200400"/>
            <a:ext cx="8229600" cy="3505200"/>
          </a:xfrm>
        </p:spPr>
        <p:txBody>
          <a:bodyPr/>
          <a:lstStyle/>
          <a:p>
            <a:pPr eaLnBrk="1" hangingPunct="1"/>
            <a:r>
              <a:rPr lang="en-US" sz="1900" dirty="0" smtClean="0"/>
              <a:t>Utilize </a:t>
            </a:r>
            <a:r>
              <a:rPr lang="en-US" sz="1900" dirty="0" err="1" smtClean="0"/>
              <a:t>trichromatic</a:t>
            </a:r>
            <a:r>
              <a:rPr lang="en-US" sz="1900" dirty="0" smtClean="0"/>
              <a:t> nature of human vision</a:t>
            </a:r>
          </a:p>
          <a:p>
            <a:pPr lvl="1" eaLnBrk="1" hangingPunct="1"/>
            <a:r>
              <a:rPr lang="en-US" sz="1700" dirty="0" smtClean="0"/>
              <a:t>Sufficient to trigger each of the three cone types in a manner that produces the sensation of the desired color</a:t>
            </a:r>
          </a:p>
          <a:p>
            <a:pPr lvl="2" eaLnBrk="1" hangingPunct="1"/>
            <a:r>
              <a:rPr lang="en-US" sz="1500" dirty="0" smtClean="0"/>
              <a:t>A </a:t>
            </a:r>
            <a:r>
              <a:rPr lang="en-US" sz="1500" i="1" dirty="0" err="1" smtClean="0"/>
              <a:t>tetrachromatic</a:t>
            </a:r>
            <a:r>
              <a:rPr lang="en-US" sz="1500" i="1" dirty="0" smtClean="0"/>
              <a:t> </a:t>
            </a:r>
            <a:r>
              <a:rPr lang="en-US" sz="1500" dirty="0" smtClean="0"/>
              <a:t>animal would be very confused by our computer images</a:t>
            </a:r>
          </a:p>
          <a:p>
            <a:pPr lvl="3" eaLnBrk="1" hangingPunct="1"/>
            <a:r>
              <a:rPr lang="en-US" sz="1400" dirty="0" smtClean="0"/>
              <a:t>Some new-world monkeys are </a:t>
            </a:r>
            <a:r>
              <a:rPr lang="en-US" sz="1400" dirty="0" err="1" smtClean="0"/>
              <a:t>tetrachromatic</a:t>
            </a:r>
            <a:endParaRPr lang="en-US" sz="1400" dirty="0" smtClean="0"/>
          </a:p>
          <a:p>
            <a:pPr eaLnBrk="1" hangingPunct="1"/>
            <a:r>
              <a:rPr lang="en-US" sz="1900" dirty="0" smtClean="0"/>
              <a:t>The three “chosen” colors are red (650nm), green (510nm) and blue (475nm)</a:t>
            </a:r>
          </a:p>
          <a:p>
            <a:pPr lvl="1" eaLnBrk="1" hangingPunct="1"/>
            <a:r>
              <a:rPr lang="en-US" sz="1700" dirty="0" smtClean="0"/>
              <a:t>By appropriate combinations of these colors, the cones can be excited to produce a very large set of </a:t>
            </a:r>
            <a:r>
              <a:rPr lang="en-US" sz="1700" dirty="0" err="1" smtClean="0"/>
              <a:t>colours</a:t>
            </a:r>
            <a:endParaRPr lang="en-US" sz="1700" dirty="0" smtClean="0"/>
          </a:p>
          <a:p>
            <a:pPr lvl="2" eaLnBrk="1" hangingPunct="1"/>
            <a:r>
              <a:rPr lang="en-US" sz="1500" dirty="0" smtClean="0"/>
              <a:t>Which is still a small fraction of what we can actually see</a:t>
            </a:r>
          </a:p>
          <a:p>
            <a:pPr lvl="1" eaLnBrk="1" hangingPunct="1"/>
            <a:r>
              <a:rPr lang="en-US" sz="1700" dirty="0" smtClean="0"/>
              <a:t>How many </a:t>
            </a:r>
            <a:r>
              <a:rPr lang="en-US" sz="1700" dirty="0" err="1" smtClean="0"/>
              <a:t>colours</a:t>
            </a:r>
            <a:r>
              <a:rPr lang="en-US" sz="1700" dirty="0" smtClean="0"/>
              <a:t>? …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262B0E-AF3C-400A-96EE-B6E6A1477A73}" type="slidenum">
              <a:rPr lang="en-US" altLang="en-US"/>
              <a:pPr>
                <a:defRPr/>
              </a:pPr>
              <a:t>67</a:t>
            </a:fld>
            <a:endParaRPr lang="en-US" altLang="en-US"/>
          </a:p>
        </p:txBody>
      </p:sp>
      <p:grpSp>
        <p:nvGrpSpPr>
          <p:cNvPr id="70660" name="Group 4"/>
          <p:cNvGrpSpPr>
            <a:grpSpLocks/>
          </p:cNvGrpSpPr>
          <p:nvPr/>
        </p:nvGrpSpPr>
        <p:grpSpPr bwMode="auto">
          <a:xfrm>
            <a:off x="2057400" y="1066800"/>
            <a:ext cx="3932238" cy="2163763"/>
            <a:chOff x="307" y="959"/>
            <a:chExt cx="5184" cy="2853"/>
          </a:xfrm>
        </p:grpSpPr>
        <p:pic>
          <p:nvPicPr>
            <p:cNvPr id="70664" name="Picture 5" descr="white_resp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48" y="960"/>
              <a:ext cx="1843" cy="1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0665" name="Picture 6" descr="white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07" y="960"/>
              <a:ext cx="1843" cy="1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0666" name="Picture 7" descr="cones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75" y="959"/>
              <a:ext cx="1848" cy="1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0667" name="Picture 8" descr="cones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75" y="2426"/>
              <a:ext cx="1848" cy="1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0668" name="Picture 9" descr="spike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7" y="2429"/>
              <a:ext cx="1843" cy="1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0669" name="Picture 10" descr="spike_resp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48" y="2429"/>
              <a:ext cx="1843" cy="1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6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“CIE” colour space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143000"/>
            <a:ext cx="5181600" cy="5334000"/>
          </a:xfrm>
        </p:spPr>
        <p:txBody>
          <a:bodyPr/>
          <a:lstStyle/>
          <a:p>
            <a:pPr eaLnBrk="1" hangingPunct="1"/>
            <a:r>
              <a:rPr lang="en-US" sz="1700" dirty="0" smtClean="0"/>
              <a:t>From experiments done in the 1920s by W. David Wright and John Guild </a:t>
            </a:r>
          </a:p>
          <a:p>
            <a:pPr lvl="1" eaLnBrk="1" hangingPunct="1"/>
            <a:r>
              <a:rPr lang="en-US" sz="1500" dirty="0" smtClean="0"/>
              <a:t>Subjects adjusted </a:t>
            </a:r>
            <a:r>
              <a:rPr lang="en-US" sz="1500" dirty="0" err="1" smtClean="0"/>
              <a:t>x,y,and</a:t>
            </a:r>
            <a:r>
              <a:rPr lang="en-US" sz="1500" dirty="0" smtClean="0"/>
              <a:t> z on the right of a circular screen to match a </a:t>
            </a:r>
            <a:r>
              <a:rPr lang="en-US" sz="1500" dirty="0" err="1" smtClean="0"/>
              <a:t>colour</a:t>
            </a:r>
            <a:r>
              <a:rPr lang="en-US" sz="1500" dirty="0" smtClean="0"/>
              <a:t> on the left</a:t>
            </a:r>
          </a:p>
          <a:p>
            <a:pPr lvl="4" eaLnBrk="1" hangingPunct="1"/>
            <a:endParaRPr lang="en-US" sz="1200" dirty="0" smtClean="0"/>
          </a:p>
          <a:p>
            <a:pPr eaLnBrk="1" hangingPunct="1"/>
            <a:r>
              <a:rPr lang="en-US" sz="1700" dirty="0" smtClean="0"/>
              <a:t>X, Y and Z are normalized responses of the three sensors</a:t>
            </a:r>
          </a:p>
          <a:p>
            <a:pPr lvl="1" eaLnBrk="1" hangingPunct="1"/>
            <a:r>
              <a:rPr lang="en-US" sz="1500" dirty="0" smtClean="0"/>
              <a:t>X + Y + Z is 1.0</a:t>
            </a:r>
          </a:p>
          <a:p>
            <a:pPr lvl="2" eaLnBrk="1" hangingPunct="1"/>
            <a:r>
              <a:rPr lang="en-US" sz="1300" dirty="0" smtClean="0"/>
              <a:t>Normalized to have to total net intensity</a:t>
            </a:r>
          </a:p>
          <a:p>
            <a:pPr lvl="4" eaLnBrk="1" hangingPunct="1"/>
            <a:endParaRPr lang="en-US" sz="1200" dirty="0" smtClean="0"/>
          </a:p>
          <a:p>
            <a:pPr eaLnBrk="1" hangingPunct="1"/>
            <a:r>
              <a:rPr lang="en-US" sz="1700" dirty="0" smtClean="0"/>
              <a:t>The image represents all </a:t>
            </a:r>
            <a:r>
              <a:rPr lang="en-US" sz="1700" dirty="0" err="1" smtClean="0"/>
              <a:t>colours</a:t>
            </a:r>
            <a:r>
              <a:rPr lang="en-US" sz="1700" dirty="0" smtClean="0"/>
              <a:t> we can see</a:t>
            </a:r>
          </a:p>
          <a:p>
            <a:pPr lvl="1" eaLnBrk="1" hangingPunct="1"/>
            <a:r>
              <a:rPr lang="en-US" sz="1500" dirty="0" smtClean="0"/>
              <a:t>The outer curve represents monochromatic light</a:t>
            </a:r>
          </a:p>
          <a:p>
            <a:pPr lvl="2" eaLnBrk="1" hangingPunct="1"/>
            <a:r>
              <a:rPr lang="en-US" sz="1300" dirty="0" smtClean="0"/>
              <a:t>X,Y and Z as a function of </a:t>
            </a:r>
            <a:r>
              <a:rPr lang="en-US" sz="1300" dirty="0" smtClean="0">
                <a:latin typeface="Symbol" pitchFamily="18" charset="2"/>
              </a:rPr>
              <a:t>l</a:t>
            </a:r>
          </a:p>
          <a:p>
            <a:pPr lvl="1" eaLnBrk="1" hangingPunct="1"/>
            <a:r>
              <a:rPr lang="en-US" sz="1500" dirty="0" smtClean="0"/>
              <a:t>The lower line is the line of purples</a:t>
            </a:r>
          </a:p>
          <a:p>
            <a:pPr lvl="2" eaLnBrk="1" hangingPunct="1"/>
            <a:r>
              <a:rPr lang="en-US" sz="1300" dirty="0" smtClean="0"/>
              <a:t>End of visual spectrum</a:t>
            </a:r>
          </a:p>
          <a:p>
            <a:pPr lvl="4" eaLnBrk="1" hangingPunct="1"/>
            <a:endParaRPr lang="en-US" sz="1200" dirty="0" smtClean="0"/>
          </a:p>
          <a:p>
            <a:pPr eaLnBrk="1" hangingPunct="1"/>
            <a:r>
              <a:rPr lang="en-US" sz="1700" dirty="0" smtClean="0"/>
              <a:t>The CIE chart was updated  in 1960 and 1976</a:t>
            </a:r>
          </a:p>
          <a:p>
            <a:pPr lvl="1" eaLnBrk="1" hangingPunct="1"/>
            <a:r>
              <a:rPr lang="en-US" sz="1500" dirty="0" smtClean="0"/>
              <a:t>The newer charts are less popular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5079AE-2F44-45FE-8D98-321B0A2B4923}" type="slidenum">
              <a:rPr lang="en-US" altLang="en-US"/>
              <a:pPr>
                <a:defRPr/>
              </a:pPr>
              <a:t>68</a:t>
            </a:fld>
            <a:endParaRPr lang="en-US" altLang="en-US"/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5911850" y="990600"/>
            <a:ext cx="3232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International council on illumination, 1931</a:t>
            </a:r>
          </a:p>
        </p:txBody>
      </p:sp>
      <p:pic>
        <p:nvPicPr>
          <p:cNvPr id="71685" name="Picture 6" descr="300px-CIExy19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43513" y="1143000"/>
            <a:ext cx="3900487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6" name="Picture 8" descr="325px-CIE_1931_XYZ_Color_Matching_Function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5514975"/>
            <a:ext cx="309562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is displayed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219200"/>
            <a:ext cx="5181600" cy="52578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1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The RGB triangle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Colours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outside this area cannot be matched by additively combining only 3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colours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pPr lvl="2" eaLnBrk="1" hangingPunct="1">
              <a:lnSpc>
                <a:spcPct val="110000"/>
              </a:lnSpc>
            </a:pPr>
            <a:r>
              <a:rPr lang="en-US" sz="1800" dirty="0" smtClean="0">
                <a:latin typeface="Calibri" pitchFamily="34" charset="0"/>
                <a:cs typeface="Calibri" pitchFamily="34" charset="0"/>
              </a:rPr>
              <a:t>Any other set of monochromatic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colours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would have a differently restricted area</a:t>
            </a:r>
          </a:p>
          <a:p>
            <a:pPr lvl="2" eaLnBrk="1" hangingPunct="1">
              <a:lnSpc>
                <a:spcPct val="110000"/>
              </a:lnSpc>
            </a:pPr>
            <a:r>
              <a:rPr lang="en-US" sz="1800" dirty="0" smtClean="0">
                <a:latin typeface="Calibri" pitchFamily="34" charset="0"/>
                <a:cs typeface="Calibri" pitchFamily="34" charset="0"/>
              </a:rPr>
              <a:t>TV images can never be like the real world</a:t>
            </a:r>
          </a:p>
          <a:p>
            <a:pPr lvl="4" eaLnBrk="1" hangingPunct="1">
              <a:lnSpc>
                <a:spcPct val="110000"/>
              </a:lnSpc>
            </a:pPr>
            <a:endParaRPr lang="en-US" sz="14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Each corner represents the (X,Y,Z) coordinate of one of the three “primary”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colours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used in images</a:t>
            </a:r>
          </a:p>
          <a:p>
            <a:pPr lvl="4" eaLnBrk="1" hangingPunct="1">
              <a:lnSpc>
                <a:spcPct val="110000"/>
              </a:lnSpc>
            </a:pPr>
            <a:endParaRPr lang="en-US" sz="14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In reality, this represents a very tiny fraction of our visual acuity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Also affected by the quantization of levels of the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colours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DE9E79-63EB-491D-86D5-521A2452614D}" type="slidenum">
              <a:rPr lang="en-US" altLang="en-US"/>
              <a:pPr>
                <a:defRPr/>
              </a:pPr>
              <a:t>69</a:t>
            </a:fld>
            <a:endParaRPr lang="en-US" altLang="en-US"/>
          </a:p>
        </p:txBody>
      </p:sp>
      <p:pic>
        <p:nvPicPr>
          <p:cNvPr id="72708" name="Picture 6" descr="325px-CIE_1931_XYZ_Color_Matching_Functions">
            <a:hlinkClick r:id="rId2" tooltip="The CIE standard observer color matching functions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5514975"/>
            <a:ext cx="309562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9" name="Line 7"/>
          <p:cNvSpPr>
            <a:spLocks noChangeShapeType="1"/>
          </p:cNvSpPr>
          <p:nvPr/>
        </p:nvSpPr>
        <p:spPr bwMode="auto">
          <a:xfrm flipV="1">
            <a:off x="6600825" y="5715000"/>
            <a:ext cx="0" cy="914400"/>
          </a:xfrm>
          <a:prstGeom prst="line">
            <a:avLst/>
          </a:prstGeom>
          <a:noFill/>
          <a:ln w="28575">
            <a:solidFill>
              <a:srgbClr val="3333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2710" name="Line 8"/>
          <p:cNvSpPr>
            <a:spLocks noChangeShapeType="1"/>
          </p:cNvSpPr>
          <p:nvPr/>
        </p:nvSpPr>
        <p:spPr bwMode="auto">
          <a:xfrm flipV="1">
            <a:off x="7315200" y="6096000"/>
            <a:ext cx="0" cy="53340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2711" name="Line 9"/>
          <p:cNvSpPr>
            <a:spLocks noChangeShapeType="1"/>
          </p:cNvSpPr>
          <p:nvPr/>
        </p:nvSpPr>
        <p:spPr bwMode="auto">
          <a:xfrm flipV="1">
            <a:off x="7696200" y="6019800"/>
            <a:ext cx="0" cy="609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72712" name="Picture 16" descr="ciegamu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3600" y="1600200"/>
            <a:ext cx="3124200" cy="294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Many others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Network data..</a:t>
            </a:r>
          </a:p>
          <a:p>
            <a:r>
              <a:rPr lang="en-US" dirty="0" smtClean="0"/>
              <a:t>Weather..</a:t>
            </a:r>
          </a:p>
          <a:p>
            <a:r>
              <a:rPr lang="en-US" dirty="0" smtClean="0"/>
              <a:t>Any stochastic time series</a:t>
            </a:r>
          </a:p>
          <a:p>
            <a:r>
              <a:rPr lang="en-US" dirty="0" smtClean="0"/>
              <a:t>Etc.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276EB2-58D7-46D0-86D5-A99807A51B8D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178198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Representing Images on Computers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5334000"/>
          </a:xfrm>
        </p:spPr>
        <p:txBody>
          <a:bodyPr/>
          <a:lstStyle/>
          <a:p>
            <a:pPr eaLnBrk="1" hangingPunct="1"/>
            <a:r>
              <a:rPr lang="en-US" sz="2600" dirty="0" err="1" smtClean="0">
                <a:latin typeface="Calibri" pitchFamily="34" charset="0"/>
                <a:cs typeface="Calibri" pitchFamily="34" charset="0"/>
              </a:rPr>
              <a:t>Greyscale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: a single matrix of numbers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Each number represents the intensity of the image at a specific location in the image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Implicitly, R = G = B at all locations</a:t>
            </a:r>
          </a:p>
          <a:p>
            <a:pPr lvl="4" eaLnBrk="1" hangingPunct="1"/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eaLnBrk="1" hangingPunct="1"/>
            <a:r>
              <a:rPr lang="en-US" sz="2600" dirty="0" smtClean="0">
                <a:latin typeface="Calibri" pitchFamily="34" charset="0"/>
                <a:cs typeface="Calibri" pitchFamily="34" charset="0"/>
              </a:rPr>
              <a:t>Color: 3 matrices of numbers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The matrices represent different things in different representations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RGB </a:t>
            </a:r>
            <a:r>
              <a:rPr lang="en-US" sz="2200" dirty="0" err="1" smtClean="0">
                <a:latin typeface="Calibri" pitchFamily="34" charset="0"/>
                <a:cs typeface="Calibri" pitchFamily="34" charset="0"/>
              </a:rPr>
              <a:t>Colorspace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: Matrices represent intensity of Red, Green and Blue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CMYK </a:t>
            </a:r>
            <a:r>
              <a:rPr lang="en-US" sz="2200" dirty="0" err="1" smtClean="0">
                <a:latin typeface="Calibri" pitchFamily="34" charset="0"/>
                <a:cs typeface="Calibri" pitchFamily="34" charset="0"/>
              </a:rPr>
              <a:t>Colorspace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:  Cyan, Magenta, Yellow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YIQ </a:t>
            </a:r>
            <a:r>
              <a:rPr lang="en-US" sz="2200" dirty="0" err="1" smtClean="0">
                <a:latin typeface="Calibri" pitchFamily="34" charset="0"/>
                <a:cs typeface="Calibri" pitchFamily="34" charset="0"/>
              </a:rPr>
              <a:t>Colorspace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..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HSV </a:t>
            </a:r>
            <a:r>
              <a:rPr lang="en-US" sz="2200" dirty="0" err="1" smtClean="0">
                <a:latin typeface="Calibri" pitchFamily="34" charset="0"/>
                <a:cs typeface="Calibri" pitchFamily="34" charset="0"/>
              </a:rPr>
              <a:t>Colorspace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..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55768C-5DC1-496A-9344-FF063343F9D3}" type="slidenum">
              <a:rPr lang="en-US" altLang="en-US"/>
              <a:pPr>
                <a:defRPr/>
              </a:pPr>
              <a:t>70</a:t>
            </a:fld>
            <a:endParaRPr lang="en-US" altLang="en-US"/>
          </a:p>
        </p:txBody>
      </p:sp>
      <p:pic>
        <p:nvPicPr>
          <p:cNvPr id="9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8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Computer Images: Grey Scale</a:t>
            </a:r>
          </a:p>
        </p:txBody>
      </p:sp>
      <p:pic>
        <p:nvPicPr>
          <p:cNvPr id="74754" name="Picture 2" descr="wide_05_2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77000" y="3276600"/>
            <a:ext cx="2689412" cy="2689412"/>
          </a:xfrm>
          <a:noFill/>
        </p:spPr>
      </p:pic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CBA610-E596-4BC7-B1A2-4D4EBE822782}" type="slidenum">
              <a:rPr lang="en-US" altLang="en-US"/>
              <a:pPr>
                <a:defRPr/>
              </a:pPr>
              <a:t>71</a:t>
            </a:fld>
            <a:endParaRPr lang="en-US" altLang="en-US"/>
          </a:p>
        </p:txBody>
      </p:sp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1143000" y="5562600"/>
            <a:ext cx="41513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Picture Element (PIXEL)</a:t>
            </a:r>
          </a:p>
          <a:p>
            <a:pPr eaLnBrk="0" hangingPunct="0"/>
            <a:r>
              <a:rPr lang="en-US" sz="2400"/>
              <a:t>Position &amp; gray value (scalar)</a:t>
            </a:r>
          </a:p>
        </p:txBody>
      </p:sp>
      <p:sp>
        <p:nvSpPr>
          <p:cNvPr id="74756" name="Rectangle 4"/>
          <p:cNvSpPr>
            <a:spLocks noChangeArrowheads="1"/>
          </p:cNvSpPr>
          <p:nvPr/>
        </p:nvSpPr>
        <p:spPr bwMode="auto">
          <a:xfrm>
            <a:off x="7534275" y="4371975"/>
            <a:ext cx="292100" cy="285750"/>
          </a:xfrm>
          <a:prstGeom prst="rect">
            <a:avLst/>
          </a:prstGeom>
          <a:noFill/>
          <a:ln w="254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4757" name="Line 5"/>
          <p:cNvSpPr>
            <a:spLocks noChangeShapeType="1"/>
          </p:cNvSpPr>
          <p:nvPr/>
        </p:nvSpPr>
        <p:spPr bwMode="auto">
          <a:xfrm flipV="1">
            <a:off x="4953000" y="4648200"/>
            <a:ext cx="2590800" cy="144780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pic>
        <p:nvPicPr>
          <p:cNvPr id="74759" name="Picture 7" descr="wide_05_1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73475" y="2617788"/>
            <a:ext cx="2689225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0" name="Picture 8" descr="wide_05_2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" y="16764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61" name="Text Box 9"/>
          <p:cNvSpPr txBox="1">
            <a:spLocks noChangeArrowheads="1"/>
          </p:cNvSpPr>
          <p:nvPr/>
        </p:nvSpPr>
        <p:spPr bwMode="auto">
          <a:xfrm>
            <a:off x="4648200" y="1219200"/>
            <a:ext cx="40576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R = G = B. Only a single number need</a:t>
            </a:r>
            <a:br>
              <a:rPr lang="en-US"/>
            </a:br>
            <a:r>
              <a:rPr lang="en-US"/>
              <a:t>be stored per pixel</a:t>
            </a:r>
          </a:p>
        </p:txBody>
      </p:sp>
      <p:sp>
        <p:nvSpPr>
          <p:cNvPr id="74762" name="Rectangle 11"/>
          <p:cNvSpPr>
            <a:spLocks noChangeArrowheads="1"/>
          </p:cNvSpPr>
          <p:nvPr/>
        </p:nvSpPr>
        <p:spPr bwMode="auto">
          <a:xfrm>
            <a:off x="1524000" y="2438400"/>
            <a:ext cx="1143000" cy="1143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4763" name="Rectangle 12"/>
          <p:cNvSpPr>
            <a:spLocks noChangeArrowheads="1"/>
          </p:cNvSpPr>
          <p:nvPr/>
        </p:nvSpPr>
        <p:spPr bwMode="auto">
          <a:xfrm>
            <a:off x="5638800" y="3886200"/>
            <a:ext cx="381000" cy="3048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7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sur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8600" y="1676400"/>
            <a:ext cx="510540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79" name="Picture 3" descr="wide_05_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200" y="3048000"/>
            <a:ext cx="2689225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1524000" y="4267200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10</a:t>
            </a:r>
          </a:p>
        </p:txBody>
      </p:sp>
      <p:sp>
        <p:nvSpPr>
          <p:cNvPr id="75781" name="Text Box 5"/>
          <p:cNvSpPr txBox="1">
            <a:spLocks noChangeArrowheads="1"/>
          </p:cNvSpPr>
          <p:nvPr/>
        </p:nvSpPr>
        <p:spPr bwMode="auto">
          <a:xfrm>
            <a:off x="3032125" y="5715000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10</a:t>
            </a:r>
          </a:p>
        </p:txBody>
      </p:sp>
      <p:sp>
        <p:nvSpPr>
          <p:cNvPr id="75782" name="Text Box 6"/>
          <p:cNvSpPr txBox="1">
            <a:spLocks noChangeArrowheads="1"/>
          </p:cNvSpPr>
          <p:nvPr/>
        </p:nvSpPr>
        <p:spPr bwMode="auto">
          <a:xfrm>
            <a:off x="1355725" y="965200"/>
            <a:ext cx="1946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What we see</a:t>
            </a:r>
          </a:p>
        </p:txBody>
      </p:sp>
      <p:sp>
        <p:nvSpPr>
          <p:cNvPr id="75783" name="Text Box 7"/>
          <p:cNvSpPr txBox="1">
            <a:spLocks noChangeArrowheads="1"/>
          </p:cNvSpPr>
          <p:nvPr/>
        </p:nvSpPr>
        <p:spPr bwMode="auto">
          <a:xfrm>
            <a:off x="4995863" y="965200"/>
            <a:ext cx="36909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What the computer “sees”</a:t>
            </a:r>
          </a:p>
        </p:txBody>
      </p:sp>
      <p:pic>
        <p:nvPicPr>
          <p:cNvPr id="75784" name="Picture 8" descr="wide_05_2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0600" y="1371600"/>
            <a:ext cx="267652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07F27A-3403-4AC2-A3C7-AC2D171E30F8}" type="slidenum">
              <a:rPr lang="en-US" altLang="en-US"/>
              <a:pPr>
                <a:defRPr/>
              </a:pPr>
              <a:t>72</a:t>
            </a:fld>
            <a:endParaRPr lang="en-US" altLang="en-US"/>
          </a:p>
        </p:txBody>
      </p:sp>
      <p:pic>
        <p:nvPicPr>
          <p:cNvPr id="14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Image Histograms</a:t>
            </a:r>
          </a:p>
        </p:txBody>
      </p:sp>
      <p:pic>
        <p:nvPicPr>
          <p:cNvPr id="76804" name="Picture 4" descr="plain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r="33333"/>
          <a:stretch>
            <a:fillRect/>
          </a:stretch>
        </p:blipFill>
        <p:spPr>
          <a:xfrm>
            <a:off x="457200" y="2270125"/>
            <a:ext cx="3227388" cy="3249613"/>
          </a:xfrm>
          <a:noFill/>
        </p:spPr>
      </p:pic>
      <p:pic>
        <p:nvPicPr>
          <p:cNvPr id="76802" name="Picture 2" descr="plain_hist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800600" y="2348706"/>
            <a:ext cx="4038600" cy="3028950"/>
          </a:xfrm>
          <a:noFill/>
        </p:spPr>
      </p:pic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22DC1B-88CD-4314-BDCF-44604FD4663A}" type="slidenum">
              <a:rPr lang="en-US" altLang="en-US"/>
              <a:pPr>
                <a:defRPr/>
              </a:pPr>
              <a:t>73</a:t>
            </a:fld>
            <a:endParaRPr lang="en-US" altLang="en-US"/>
          </a:p>
        </p:txBody>
      </p:sp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5638800" y="5332413"/>
            <a:ext cx="2524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Image brightness</a:t>
            </a:r>
          </a:p>
        </p:txBody>
      </p:sp>
      <p:sp>
        <p:nvSpPr>
          <p:cNvPr id="76806" name="Line 6"/>
          <p:cNvSpPr>
            <a:spLocks noChangeShapeType="1"/>
          </p:cNvSpPr>
          <p:nvPr/>
        </p:nvSpPr>
        <p:spPr bwMode="auto">
          <a:xfrm>
            <a:off x="5334000" y="5257800"/>
            <a:ext cx="3276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6807" name="Text Box 7"/>
          <p:cNvSpPr txBox="1">
            <a:spLocks noChangeArrowheads="1"/>
          </p:cNvSpPr>
          <p:nvPr/>
        </p:nvSpPr>
        <p:spPr bwMode="auto">
          <a:xfrm rot="-5400000">
            <a:off x="3017838" y="3465512"/>
            <a:ext cx="31686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dirty="0"/>
              <a:t>Number of pixels</a:t>
            </a:r>
          </a:p>
          <a:p>
            <a:pPr eaLnBrk="0" hangingPunct="0"/>
            <a:r>
              <a:rPr lang="en-US" sz="2400" dirty="0"/>
              <a:t>having that brightness</a:t>
            </a:r>
          </a:p>
        </p:txBody>
      </p:sp>
      <p:sp>
        <p:nvSpPr>
          <p:cNvPr id="76808" name="Line 8"/>
          <p:cNvSpPr>
            <a:spLocks noChangeShapeType="1"/>
          </p:cNvSpPr>
          <p:nvPr/>
        </p:nvSpPr>
        <p:spPr bwMode="auto">
          <a:xfrm flipV="1">
            <a:off x="5029200" y="3505200"/>
            <a:ext cx="0" cy="1524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4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3200400" y="331788"/>
          <a:ext cx="5402263" cy="6069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2" name="Image" r:id="rId3" imgW="9771973" imgH="10953759" progId="Photoshop.Image.4">
                  <p:embed/>
                </p:oleObj>
              </mc:Choice>
              <mc:Fallback>
                <p:oleObj name="Image" r:id="rId3" imgW="9771973" imgH="10953759" progId="Photoshop.Image.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1669" r="1871"/>
                      <a:stretch>
                        <a:fillRect/>
                      </a:stretch>
                    </p:blipFill>
                    <p:spPr bwMode="auto">
                      <a:xfrm>
                        <a:off x="3200400" y="331788"/>
                        <a:ext cx="5402263" cy="6069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2514600" cy="1524000"/>
          </a:xfrm>
        </p:spPr>
        <p:txBody>
          <a:bodyPr/>
          <a:lstStyle/>
          <a:p>
            <a:pPr eaLnBrk="1" hangingPunct="1"/>
            <a:r>
              <a:rPr lang="en-US" sz="3400" smtClean="0"/>
              <a:t>Example histograms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4876800"/>
            <a:ext cx="2209800" cy="914400"/>
          </a:xfrm>
        </p:spPr>
        <p:txBody>
          <a:bodyPr>
            <a:normAutofit lnSpcReduction="10000"/>
          </a:bodyPr>
          <a:lstStyle/>
          <a:p>
            <a:pPr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en-US" sz="1300" dirty="0" smtClean="0"/>
              <a:t>From:  Digital Image Processing,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en-US" sz="1300" dirty="0" smtClean="0"/>
              <a:t>by Gonzales and Woods, Addison Wesley, 1992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BA0D37-04AE-4B95-A527-0294C98D3E6B}" type="slidenum">
              <a:rPr lang="en-US" altLang="en-US"/>
              <a:pPr>
                <a:defRPr/>
              </a:pPr>
              <a:t>74</a:t>
            </a:fld>
            <a:endParaRPr lang="en-US" altLang="en-US"/>
          </a:p>
        </p:txBody>
      </p:sp>
      <p:pic>
        <p:nvPicPr>
          <p:cNvPr id="10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Pixel operations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8229600" cy="2357438"/>
          </a:xfrm>
        </p:spPr>
        <p:txBody>
          <a:bodyPr/>
          <a:lstStyle/>
          <a:p>
            <a:pPr eaLnBrk="1" hangingPunct="1"/>
            <a:r>
              <a:rPr lang="en-US" sz="2600" dirty="0" smtClean="0">
                <a:latin typeface="Calibri" pitchFamily="34" charset="0"/>
                <a:cs typeface="Calibri" pitchFamily="34" charset="0"/>
              </a:rPr>
              <a:t>New value is a function of the old value</a:t>
            </a:r>
          </a:p>
          <a:p>
            <a:pPr lvl="1" eaLnBrk="1" hangingPunct="1"/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Tonescale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to change image brightness</a:t>
            </a:r>
          </a:p>
          <a:p>
            <a:pPr lvl="1" eaLnBrk="1" hangingPunct="1"/>
            <a:r>
              <a:rPr lang="en-US" sz="2000" dirty="0" smtClean="0">
                <a:latin typeface="Calibri" pitchFamily="34" charset="0"/>
                <a:cs typeface="Calibri" pitchFamily="34" charset="0"/>
              </a:rPr>
              <a:t>Threshold to reduce the information in an image</a:t>
            </a:r>
          </a:p>
          <a:p>
            <a:pPr lvl="1" eaLnBrk="1" hangingPunct="1"/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Colorspace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operations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E81686-63A3-4DFB-A42A-E159D22F60FB}" type="slidenum">
              <a:rPr lang="en-US" altLang="en-US"/>
              <a:pPr>
                <a:defRPr/>
              </a:pPr>
              <a:t>75</a:t>
            </a:fld>
            <a:endParaRPr lang="en-US" altLang="en-US"/>
          </a:p>
        </p:txBody>
      </p:sp>
      <p:pic>
        <p:nvPicPr>
          <p:cNvPr id="77828" name="Picture 4" descr="light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5213" y="3708400"/>
            <a:ext cx="3811587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9" name="Picture 5" descr="plai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3708400"/>
            <a:ext cx="3811588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J=1.5*I</a:t>
            </a:r>
          </a:p>
        </p:txBody>
      </p:sp>
      <p:pic>
        <p:nvPicPr>
          <p:cNvPr id="78851" name="Picture 3" descr="plain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7550" y="1295400"/>
            <a:ext cx="3511550" cy="2357438"/>
          </a:xfrm>
          <a:noFill/>
        </p:spPr>
      </p:pic>
      <p:pic>
        <p:nvPicPr>
          <p:cNvPr id="78853" name="Picture 5" descr="lightf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913313" y="1295400"/>
            <a:ext cx="3511550" cy="2357438"/>
          </a:xfrm>
          <a:noFill/>
        </p:spPr>
      </p:pic>
      <p:pic>
        <p:nvPicPr>
          <p:cNvPr id="78852" name="Picture 4" descr="plain_hist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914400" y="3814763"/>
            <a:ext cx="3119438" cy="2357437"/>
          </a:xfrm>
          <a:noFill/>
        </p:spPr>
      </p:pic>
      <p:pic>
        <p:nvPicPr>
          <p:cNvPr id="78854" name="Picture 6" descr="lightf_hist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tretch>
            <a:fillRect/>
          </a:stretch>
        </p:blipFill>
        <p:spPr>
          <a:xfrm>
            <a:off x="5092700" y="3810000"/>
            <a:ext cx="3149600" cy="2362200"/>
          </a:xfrm>
          <a:noFill/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02E748-5791-4BE6-9146-D502ECD55C76}" type="slidenum">
              <a:rPr lang="en-US" altLang="en-US"/>
              <a:pPr>
                <a:defRPr/>
              </a:pPr>
              <a:t>76</a:t>
            </a:fld>
            <a:endParaRPr lang="en-US" altLang="en-US"/>
          </a:p>
        </p:txBody>
      </p:sp>
      <p:pic>
        <p:nvPicPr>
          <p:cNvPr id="12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Saturation</a:t>
            </a:r>
          </a:p>
        </p:txBody>
      </p:sp>
      <p:pic>
        <p:nvPicPr>
          <p:cNvPr id="79875" name="Picture 3" descr="lightf_rail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5405" y="1600200"/>
            <a:ext cx="6793190" cy="4525963"/>
          </a:xfrm>
          <a:noFill/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35C089-2E25-45CA-AE8C-B4CF4DE971D2}" type="slidenum">
              <a:rPr lang="en-US" altLang="en-US"/>
              <a:pPr>
                <a:defRPr/>
              </a:pPr>
              <a:t>77</a:t>
            </a:fld>
            <a:endParaRPr lang="en-US" altLang="en-US"/>
          </a:p>
        </p:txBody>
      </p:sp>
      <p:pic>
        <p:nvPicPr>
          <p:cNvPr id="9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J=0.5*I</a:t>
            </a:r>
          </a:p>
        </p:txBody>
      </p:sp>
      <p:pic>
        <p:nvPicPr>
          <p:cNvPr id="80899" name="Picture 3" descr="plain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7550" y="1295400"/>
            <a:ext cx="3511550" cy="2357438"/>
          </a:xfrm>
          <a:noFill/>
        </p:spPr>
      </p:pic>
      <p:pic>
        <p:nvPicPr>
          <p:cNvPr id="80901" name="Picture 5" descr="halff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913313" y="1295400"/>
            <a:ext cx="3511550" cy="2357438"/>
          </a:xfrm>
          <a:noFill/>
        </p:spPr>
      </p:pic>
      <p:pic>
        <p:nvPicPr>
          <p:cNvPr id="80900" name="Picture 4" descr="plain_hist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914400" y="3814763"/>
            <a:ext cx="3119438" cy="2357437"/>
          </a:xfrm>
          <a:noFill/>
        </p:spPr>
      </p:pic>
      <p:pic>
        <p:nvPicPr>
          <p:cNvPr id="80902" name="Picture 6" descr="halff_hist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tretch>
            <a:fillRect/>
          </a:stretch>
        </p:blipFill>
        <p:spPr>
          <a:xfrm>
            <a:off x="5092700" y="3810000"/>
            <a:ext cx="3149600" cy="2362200"/>
          </a:xfrm>
          <a:noFill/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F4CD7D-5506-4400-A2D1-39583E115E31}" type="slidenum">
              <a:rPr lang="en-US" altLang="en-US"/>
              <a:pPr>
                <a:defRPr/>
              </a:pPr>
              <a:t>78</a:t>
            </a:fld>
            <a:endParaRPr lang="en-US" altLang="en-US"/>
          </a:p>
        </p:txBody>
      </p:sp>
      <p:pic>
        <p:nvPicPr>
          <p:cNvPr id="12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J=uint8(0.75*I)</a:t>
            </a:r>
          </a:p>
        </p:txBody>
      </p:sp>
      <p:pic>
        <p:nvPicPr>
          <p:cNvPr id="81923" name="Picture 3" descr="plain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7550" y="1295400"/>
            <a:ext cx="3511550" cy="2357438"/>
          </a:xfrm>
          <a:noFill/>
        </p:spPr>
      </p:pic>
      <p:pic>
        <p:nvPicPr>
          <p:cNvPr id="81925" name="Picture 5" descr="darkeri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913313" y="1295400"/>
            <a:ext cx="3511550" cy="2357438"/>
          </a:xfrm>
          <a:noFill/>
        </p:spPr>
      </p:pic>
      <p:pic>
        <p:nvPicPr>
          <p:cNvPr id="81924" name="Picture 4" descr="plain_hist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914400" y="3814763"/>
            <a:ext cx="3119438" cy="2357437"/>
          </a:xfrm>
          <a:noFill/>
        </p:spPr>
      </p:pic>
      <p:pic>
        <p:nvPicPr>
          <p:cNvPr id="81926" name="Picture 6" descr="darkeri_hist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tretch>
            <a:fillRect/>
          </a:stretch>
        </p:blipFill>
        <p:spPr>
          <a:xfrm>
            <a:off x="5092700" y="3810000"/>
            <a:ext cx="3149600" cy="2362200"/>
          </a:xfrm>
          <a:noFill/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5794F7-E42D-402E-B08B-FEC897D9085B}" type="slidenum">
              <a:rPr lang="en-US" altLang="en-US"/>
              <a:pPr>
                <a:defRPr/>
              </a:pPr>
              <a:t>79</a:t>
            </a:fld>
            <a:endParaRPr lang="en-US" altLang="en-US"/>
          </a:p>
        </p:txBody>
      </p:sp>
      <p:pic>
        <p:nvPicPr>
          <p:cNvPr id="12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is Signal Processing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Acquisition, Analysis, Interpretation, and Manipulation of </a:t>
            </a:r>
            <a:r>
              <a:rPr lang="en-US" dirty="0" smtClean="0">
                <a:latin typeface="Calibri" pitchFamily="34" charset="0"/>
                <a:cs typeface="Calibri" pitchFamily="34" charset="0"/>
                <a:hlinkClick r:id="rId3"/>
              </a:rPr>
              <a:t>signals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Acquisition:  Sampling, sensing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Decomposition: Fourier transforms, wavelet transforms, dictionary-based representations, PCA/NMF/ICA/PLSA/..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Denoising signals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Coding: GSM, Jpeg, Mpeg,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Ogg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Vorbis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Detection: Radars,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Sonars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Pattern matching: Biometrics, Iris recognition, finger print recognition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Prediction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Etc.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F64754-7057-48E8-8150-15521C1380D6}" type="slidenum">
              <a:rPr lang="en-US" altLang="en-US"/>
              <a:pPr>
                <a:defRPr/>
              </a:pPr>
              <a:t>8</a:t>
            </a:fld>
            <a:endParaRPr lang="en-US" altLang="en-US"/>
          </a:p>
        </p:txBody>
      </p:sp>
      <p:pic>
        <p:nvPicPr>
          <p:cNvPr id="9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What’s this?</a:t>
            </a:r>
          </a:p>
        </p:txBody>
      </p:sp>
      <p:pic>
        <p:nvPicPr>
          <p:cNvPr id="82947" name="Picture 3" descr="darkeri_hist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  <a:noFill/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9A3223-7CC2-405D-BB11-F5C07BEF25FB}" type="slidenum">
              <a:rPr lang="en-US" altLang="en-US"/>
              <a:pPr>
                <a:defRPr/>
              </a:pPr>
              <a:t>80</a:t>
            </a:fld>
            <a:endParaRPr lang="en-US" altLang="en-US"/>
          </a:p>
        </p:txBody>
      </p:sp>
      <p:pic>
        <p:nvPicPr>
          <p:cNvPr id="9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Non-Linear Darken</a:t>
            </a:r>
          </a:p>
        </p:txBody>
      </p:sp>
      <p:pic>
        <p:nvPicPr>
          <p:cNvPr id="83971" name="Picture 3" descr="plain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7550" y="1295400"/>
            <a:ext cx="3511550" cy="2357438"/>
          </a:xfrm>
          <a:noFill/>
        </p:spPr>
      </p:pic>
      <p:pic>
        <p:nvPicPr>
          <p:cNvPr id="83973" name="Picture 5" descr="darker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913313" y="1295400"/>
            <a:ext cx="3511550" cy="2357438"/>
          </a:xfrm>
          <a:noFill/>
        </p:spPr>
      </p:pic>
      <p:pic>
        <p:nvPicPr>
          <p:cNvPr id="83972" name="Picture 4" descr="plain_hist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533400" y="3812968"/>
            <a:ext cx="2946400" cy="2209800"/>
          </a:xfrm>
          <a:noFill/>
        </p:spPr>
      </p:pic>
      <p:pic>
        <p:nvPicPr>
          <p:cNvPr id="83974" name="Picture 6" descr="darker_hist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tretch>
            <a:fillRect/>
          </a:stretch>
        </p:blipFill>
        <p:spPr>
          <a:xfrm>
            <a:off x="5540099" y="3810000"/>
            <a:ext cx="3149600" cy="2362200"/>
          </a:xfrm>
          <a:noFill/>
        </p:spPr>
      </p:pic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FC80AC-FF9C-43CB-8F0C-2B5D0642EA41}" type="slidenum">
              <a:rPr lang="en-US" altLang="en-US"/>
              <a:pPr>
                <a:defRPr/>
              </a:pPr>
              <a:t>81</a:t>
            </a:fld>
            <a:endParaRPr lang="en-US" altLang="en-US" dirty="0"/>
          </a:p>
        </p:txBody>
      </p:sp>
      <p:pic>
        <p:nvPicPr>
          <p:cNvPr id="83975" name="Picture 7" descr="darker_func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2800" y="3733800"/>
            <a:ext cx="2193925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Non-Linear Lighten</a:t>
            </a:r>
          </a:p>
        </p:txBody>
      </p:sp>
      <p:pic>
        <p:nvPicPr>
          <p:cNvPr id="84995" name="Picture 3" descr="plain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7550" y="1295400"/>
            <a:ext cx="3511550" cy="2357438"/>
          </a:xfrm>
          <a:noFill/>
        </p:spPr>
      </p:pic>
      <p:pic>
        <p:nvPicPr>
          <p:cNvPr id="84997" name="Picture 5" descr="lighter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913313" y="1295400"/>
            <a:ext cx="3511550" cy="2357438"/>
          </a:xfrm>
          <a:noFill/>
        </p:spPr>
      </p:pic>
      <p:pic>
        <p:nvPicPr>
          <p:cNvPr id="84998" name="Picture 6" descr="lighter_hist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5308600" y="3810000"/>
            <a:ext cx="3149600" cy="2362200"/>
          </a:xfrm>
          <a:noFill/>
        </p:spPr>
      </p:pic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C9263E-27C2-41FC-9480-1045C9FF2926}" type="slidenum">
              <a:rPr lang="en-US" altLang="en-US"/>
              <a:pPr>
                <a:defRPr/>
              </a:pPr>
              <a:t>82</a:t>
            </a:fld>
            <a:endParaRPr lang="en-US" altLang="en-US"/>
          </a:p>
        </p:txBody>
      </p:sp>
      <p:pic>
        <p:nvPicPr>
          <p:cNvPr id="84999" name="Picture 7" descr="lighter_func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9150" y="3962400"/>
            <a:ext cx="2203450" cy="165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4" descr="plain_hist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/>
          <a:srcRect/>
          <a:stretch>
            <a:fillRect/>
          </a:stretch>
        </p:blipFill>
        <p:spPr>
          <a:xfrm>
            <a:off x="533400" y="3812968"/>
            <a:ext cx="2946400" cy="2209800"/>
          </a:xfrm>
          <a:noFill/>
        </p:spPr>
      </p:pic>
      <p:pic>
        <p:nvPicPr>
          <p:cNvPr id="17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Linear vs. Non-Linear</a:t>
            </a:r>
          </a:p>
        </p:txBody>
      </p:sp>
      <p:pic>
        <p:nvPicPr>
          <p:cNvPr id="86019" name="Picture 3" descr="lighter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7550" y="1295400"/>
            <a:ext cx="3511550" cy="2357438"/>
          </a:xfrm>
          <a:noFill/>
        </p:spPr>
      </p:pic>
      <p:pic>
        <p:nvPicPr>
          <p:cNvPr id="86020" name="Picture 4" descr="lightf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913313" y="1295400"/>
            <a:ext cx="3511550" cy="2357438"/>
          </a:xfrm>
          <a:noFill/>
        </p:spPr>
      </p:pic>
      <p:pic>
        <p:nvPicPr>
          <p:cNvPr id="86021" name="Picture 5" descr="lightf_hist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tretch>
            <a:fillRect/>
          </a:stretch>
        </p:blipFill>
        <p:spPr>
          <a:xfrm>
            <a:off x="901700" y="3810000"/>
            <a:ext cx="3149600" cy="2362200"/>
          </a:xfrm>
          <a:noFill/>
        </p:spPr>
      </p:pic>
      <p:pic>
        <p:nvPicPr>
          <p:cNvPr id="86022" name="Picture 6" descr="lighter_hist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>
          <a:xfrm>
            <a:off x="1295400" y="3905250"/>
            <a:ext cx="3733800" cy="2800350"/>
          </a:xfrm>
          <a:noFill/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A4A63A-BF27-4BC1-AA6C-EB8B5AF368A2}" type="slidenum">
              <a:rPr lang="en-US" altLang="en-US"/>
              <a:pPr>
                <a:defRPr/>
              </a:pPr>
              <a:t>83</a:t>
            </a:fld>
            <a:endParaRPr lang="en-US" altLang="en-US"/>
          </a:p>
        </p:txBody>
      </p:sp>
      <p:pic>
        <p:nvPicPr>
          <p:cNvPr id="12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wide_05_100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7600" y="2617788"/>
            <a:ext cx="2689225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3" name="Picture 3" descr="wide_05_200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6764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4" name="Picture 4" descr="wide_05_20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54775" y="3581400"/>
            <a:ext cx="2689225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5" name="Text Box 5"/>
          <p:cNvSpPr txBox="1">
            <a:spLocks noChangeArrowheads="1"/>
          </p:cNvSpPr>
          <p:nvPr/>
        </p:nvSpPr>
        <p:spPr bwMode="auto">
          <a:xfrm>
            <a:off x="914400" y="5654675"/>
            <a:ext cx="513268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dirty="0">
                <a:latin typeface="Calibri" pitchFamily="34" charset="0"/>
                <a:cs typeface="Calibri" pitchFamily="34" charset="0"/>
              </a:rPr>
              <a:t>Picture Element (PIXEL)</a:t>
            </a:r>
          </a:p>
          <a:p>
            <a:pPr eaLnBrk="0" hangingPunct="0"/>
            <a:r>
              <a:rPr lang="en-US" sz="2400" dirty="0">
                <a:latin typeface="Calibri" pitchFamily="34" charset="0"/>
                <a:cs typeface="Calibri" pitchFamily="34" charset="0"/>
              </a:rPr>
              <a:t>Position &amp; color value (red, green, blue)</a:t>
            </a:r>
          </a:p>
        </p:txBody>
      </p:sp>
      <p:sp>
        <p:nvSpPr>
          <p:cNvPr id="87046" name="Rectangle 6"/>
          <p:cNvSpPr>
            <a:spLocks noChangeArrowheads="1"/>
          </p:cNvSpPr>
          <p:nvPr/>
        </p:nvSpPr>
        <p:spPr bwMode="auto">
          <a:xfrm>
            <a:off x="7534275" y="4371975"/>
            <a:ext cx="292100" cy="285750"/>
          </a:xfrm>
          <a:prstGeom prst="rect">
            <a:avLst/>
          </a:prstGeom>
          <a:noFill/>
          <a:ln w="254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7047" name="Line 7"/>
          <p:cNvSpPr>
            <a:spLocks noChangeShapeType="1"/>
          </p:cNvSpPr>
          <p:nvPr/>
        </p:nvSpPr>
        <p:spPr bwMode="auto">
          <a:xfrm flipV="1">
            <a:off x="4953000" y="4648200"/>
            <a:ext cx="2590800" cy="144780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87048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Color Images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217176-81DB-4E9E-B7A2-D36AE45C341C}" type="slidenum">
              <a:rPr lang="en-US" altLang="en-US"/>
              <a:pPr>
                <a:defRPr/>
              </a:pPr>
              <a:t>84</a:t>
            </a:fld>
            <a:endParaRPr lang="en-US" altLang="en-US"/>
          </a:p>
        </p:txBody>
      </p:sp>
      <p:pic>
        <p:nvPicPr>
          <p:cNvPr id="14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RGB Representation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353ADD-C4F4-41BE-AFDA-16021F4B5E37}" type="slidenum">
              <a:rPr lang="en-US" altLang="en-US"/>
              <a:pPr>
                <a:defRPr/>
              </a:pPr>
              <a:t>85</a:t>
            </a:fld>
            <a:endParaRPr lang="en-US" altLang="en-US"/>
          </a:p>
        </p:txBody>
      </p:sp>
      <p:pic>
        <p:nvPicPr>
          <p:cNvPr id="88067" name="Picture 3" descr="TH_original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2057400"/>
            <a:ext cx="2860675" cy="3813175"/>
          </a:xfrm>
          <a:noFill/>
        </p:spPr>
      </p:pic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1752600" y="6019800"/>
            <a:ext cx="1169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original</a:t>
            </a:r>
          </a:p>
        </p:txBody>
      </p:sp>
      <p:pic>
        <p:nvPicPr>
          <p:cNvPr id="88069" name="Picture 5" descr="TH_re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27463" y="1371600"/>
            <a:ext cx="2276475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0" name="Picture 6" descr="TH_blu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27463" y="4876800"/>
            <a:ext cx="2276475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1" name="Picture 7" descr="TH_green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27463" y="3124200"/>
            <a:ext cx="2276475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72" name="Text Box 8"/>
          <p:cNvSpPr txBox="1">
            <a:spLocks noChangeArrowheads="1"/>
          </p:cNvSpPr>
          <p:nvPr/>
        </p:nvSpPr>
        <p:spPr bwMode="auto">
          <a:xfrm>
            <a:off x="5894388" y="2676525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88073" name="Text Box 9"/>
          <p:cNvSpPr txBox="1">
            <a:spLocks noChangeArrowheads="1"/>
          </p:cNvSpPr>
          <p:nvPr/>
        </p:nvSpPr>
        <p:spPr bwMode="auto">
          <a:xfrm>
            <a:off x="5892800" y="6200775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88074" name="Text Box 10"/>
          <p:cNvSpPr txBox="1">
            <a:spLocks noChangeArrowheads="1"/>
          </p:cNvSpPr>
          <p:nvPr/>
        </p:nvSpPr>
        <p:spPr bwMode="auto">
          <a:xfrm>
            <a:off x="5878513" y="4419600"/>
            <a:ext cx="420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chemeClr val="bg1"/>
                </a:solidFill>
              </a:rPr>
              <a:t>G</a:t>
            </a:r>
          </a:p>
        </p:txBody>
      </p:sp>
      <p:sp>
        <p:nvSpPr>
          <p:cNvPr id="88075" name="Text Box 11"/>
          <p:cNvSpPr txBox="1">
            <a:spLocks noChangeArrowheads="1"/>
          </p:cNvSpPr>
          <p:nvPr/>
        </p:nvSpPr>
        <p:spPr bwMode="auto">
          <a:xfrm>
            <a:off x="5919788" y="2686050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R</a:t>
            </a:r>
          </a:p>
        </p:txBody>
      </p:sp>
      <p:sp>
        <p:nvSpPr>
          <p:cNvPr id="88076" name="Text Box 12"/>
          <p:cNvSpPr txBox="1">
            <a:spLocks noChangeArrowheads="1"/>
          </p:cNvSpPr>
          <p:nvPr/>
        </p:nvSpPr>
        <p:spPr bwMode="auto">
          <a:xfrm>
            <a:off x="5918200" y="63627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B</a:t>
            </a:r>
          </a:p>
        </p:txBody>
      </p:sp>
      <p:sp>
        <p:nvSpPr>
          <p:cNvPr id="88077" name="Text Box 13"/>
          <p:cNvSpPr txBox="1">
            <a:spLocks noChangeArrowheads="1"/>
          </p:cNvSpPr>
          <p:nvPr/>
        </p:nvSpPr>
        <p:spPr bwMode="auto">
          <a:xfrm>
            <a:off x="5903913" y="4429125"/>
            <a:ext cx="420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G</a:t>
            </a:r>
          </a:p>
        </p:txBody>
      </p:sp>
      <p:pic>
        <p:nvPicPr>
          <p:cNvPr id="19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4" name="Rectangle 6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304800"/>
            <a:ext cx="8458200" cy="838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800" smtClean="0"/>
              <a:t>RGB Manipulation Example: Color Balance</a:t>
            </a:r>
          </a:p>
        </p:txBody>
      </p:sp>
      <p:pic>
        <p:nvPicPr>
          <p:cNvPr id="89090" name="Picture 2" descr="TH_balance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7162800" y="1219200"/>
            <a:ext cx="1771650" cy="2362200"/>
          </a:xfrm>
          <a:noFill/>
        </p:spPr>
      </p:pic>
      <p:pic>
        <p:nvPicPr>
          <p:cNvPr id="89091" name="Picture 3" descr="TH_blue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 t="25000" b="25000"/>
          <a:stretch>
            <a:fillRect/>
          </a:stretch>
        </p:blipFill>
        <p:spPr>
          <a:xfrm>
            <a:off x="5029200" y="5029200"/>
            <a:ext cx="2286000" cy="1524000"/>
          </a:xfrm>
          <a:noFill/>
        </p:spPr>
      </p:pic>
      <p:pic>
        <p:nvPicPr>
          <p:cNvPr id="89092" name="Picture 4" descr="TH_green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4572000" y="3165475"/>
            <a:ext cx="2420938" cy="1625600"/>
          </a:xfrm>
          <a:noFill/>
        </p:spPr>
      </p:pic>
      <p:pic>
        <p:nvPicPr>
          <p:cNvPr id="89093" name="Picture 5" descr="TH_red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rcRect t="25000" b="25000"/>
          <a:stretch>
            <a:fillRect/>
          </a:stretch>
        </p:blipFill>
        <p:spPr>
          <a:xfrm>
            <a:off x="4572000" y="1295400"/>
            <a:ext cx="2420938" cy="1625600"/>
          </a:xfrm>
          <a:noFill/>
        </p:spPr>
      </p:pic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383FC4-75B2-44D6-A801-A5B6D446440E}" type="slidenum">
              <a:rPr lang="en-US" altLang="en-US"/>
              <a:pPr>
                <a:defRPr/>
              </a:pPr>
              <a:t>86</a:t>
            </a:fld>
            <a:endParaRPr lang="en-US" altLang="en-US"/>
          </a:p>
        </p:txBody>
      </p:sp>
      <p:pic>
        <p:nvPicPr>
          <p:cNvPr id="89095" name="Picture 7" descr="TH_original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6"/>
          <a:srcRect/>
          <a:stretch>
            <a:fillRect/>
          </a:stretch>
        </p:blipFill>
        <p:spPr>
          <a:xfrm>
            <a:off x="0" y="2057400"/>
            <a:ext cx="2860675" cy="3813175"/>
          </a:xfrm>
          <a:noFill/>
        </p:spPr>
      </p:pic>
      <p:sp>
        <p:nvSpPr>
          <p:cNvPr id="89096" name="Text Box 8"/>
          <p:cNvSpPr txBox="1">
            <a:spLocks noChangeArrowheads="1"/>
          </p:cNvSpPr>
          <p:nvPr/>
        </p:nvSpPr>
        <p:spPr bwMode="auto">
          <a:xfrm>
            <a:off x="1752600" y="6019800"/>
            <a:ext cx="1169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original</a:t>
            </a:r>
          </a:p>
        </p:txBody>
      </p:sp>
      <p:pic>
        <p:nvPicPr>
          <p:cNvPr id="89097" name="Picture 9" descr="TH_red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43200" y="1524000"/>
            <a:ext cx="2276475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8" name="Picture 10" descr="TH_blue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43200" y="5029200"/>
            <a:ext cx="2276475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9" name="Picture 11" descr="TH_gree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43200" y="3276600"/>
            <a:ext cx="2276475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100" name="Text Box 12"/>
          <p:cNvSpPr txBox="1">
            <a:spLocks noChangeArrowheads="1"/>
          </p:cNvSpPr>
          <p:nvPr/>
        </p:nvSpPr>
        <p:spPr bwMode="auto">
          <a:xfrm>
            <a:off x="4810125" y="2828925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89101" name="Text Box 13"/>
          <p:cNvSpPr txBox="1">
            <a:spLocks noChangeArrowheads="1"/>
          </p:cNvSpPr>
          <p:nvPr/>
        </p:nvSpPr>
        <p:spPr bwMode="auto">
          <a:xfrm>
            <a:off x="4808538" y="6353175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89102" name="Text Box 14"/>
          <p:cNvSpPr txBox="1">
            <a:spLocks noChangeArrowheads="1"/>
          </p:cNvSpPr>
          <p:nvPr/>
        </p:nvSpPr>
        <p:spPr bwMode="auto">
          <a:xfrm>
            <a:off x="4794250" y="4572000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chemeClr val="bg1"/>
                </a:solidFill>
              </a:rPr>
              <a:t>G</a:t>
            </a:r>
          </a:p>
        </p:txBody>
      </p:sp>
      <p:sp>
        <p:nvSpPr>
          <p:cNvPr id="89103" name="Text Box 15"/>
          <p:cNvSpPr txBox="1">
            <a:spLocks noChangeArrowheads="1"/>
          </p:cNvSpPr>
          <p:nvPr/>
        </p:nvSpPr>
        <p:spPr bwMode="auto">
          <a:xfrm>
            <a:off x="4835525" y="283845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R</a:t>
            </a:r>
          </a:p>
        </p:txBody>
      </p:sp>
      <p:sp>
        <p:nvSpPr>
          <p:cNvPr id="89104" name="Text Box 16"/>
          <p:cNvSpPr txBox="1">
            <a:spLocks noChangeArrowheads="1"/>
          </p:cNvSpPr>
          <p:nvPr/>
        </p:nvSpPr>
        <p:spPr bwMode="auto">
          <a:xfrm>
            <a:off x="4833938" y="63627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B</a:t>
            </a:r>
          </a:p>
        </p:txBody>
      </p:sp>
      <p:sp>
        <p:nvSpPr>
          <p:cNvPr id="89105" name="Text Box 17"/>
          <p:cNvSpPr txBox="1">
            <a:spLocks noChangeArrowheads="1"/>
          </p:cNvSpPr>
          <p:nvPr/>
        </p:nvSpPr>
        <p:spPr bwMode="auto">
          <a:xfrm>
            <a:off x="4819650" y="4581525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G</a:t>
            </a:r>
          </a:p>
        </p:txBody>
      </p:sp>
      <p:pic>
        <p:nvPicPr>
          <p:cNvPr id="23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CMYK color space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idx="1"/>
          </p:nvPr>
        </p:nvSpPr>
        <p:spPr>
          <a:xfrm>
            <a:off x="4953000" y="1863725"/>
            <a:ext cx="3962400" cy="4308475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Represent colors in terms of cyan, magenta, and yellow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The “K” stands for “Key”, not “black”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D2DD72-E07B-4AC1-9C79-A0D4E8712077}" type="slidenum">
              <a:rPr lang="en-US" altLang="en-US"/>
              <a:pPr>
                <a:defRPr/>
              </a:pPr>
              <a:t>87</a:t>
            </a:fld>
            <a:endParaRPr lang="en-US" altLang="en-US"/>
          </a:p>
        </p:txBody>
      </p:sp>
      <p:pic>
        <p:nvPicPr>
          <p:cNvPr id="90116" name="Picture 4" descr="hsvto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905000"/>
            <a:ext cx="4267200" cy="347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7" name="Text Box 5"/>
          <p:cNvSpPr txBox="1">
            <a:spLocks noChangeArrowheads="1"/>
          </p:cNvSpPr>
          <p:nvPr/>
        </p:nvSpPr>
        <p:spPr bwMode="auto">
          <a:xfrm>
            <a:off x="1676400" y="4495800"/>
            <a:ext cx="514350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/>
              <a:t>Blue</a:t>
            </a:r>
          </a:p>
        </p:txBody>
      </p:sp>
      <p:pic>
        <p:nvPicPr>
          <p:cNvPr id="11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76200"/>
            <a:ext cx="7772400" cy="685800"/>
          </a:xfrm>
        </p:spPr>
        <p:txBody>
          <a:bodyPr/>
          <a:lstStyle/>
          <a:p>
            <a:pPr eaLnBrk="1" hangingPunct="1"/>
            <a:r>
              <a:rPr lang="en-US" sz="3800" smtClean="0"/>
              <a:t>CMYK is a </a:t>
            </a:r>
            <a:r>
              <a:rPr lang="en-US" sz="3800" i="1" smtClean="0"/>
              <a:t>subtractive </a:t>
            </a:r>
            <a:r>
              <a:rPr lang="en-US" sz="3800" smtClean="0"/>
              <a:t>representation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590800"/>
            <a:ext cx="84582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1900" dirty="0" smtClean="0">
                <a:latin typeface="Calibri" pitchFamily="34" charset="0"/>
                <a:cs typeface="Calibri" pitchFamily="34" charset="0"/>
              </a:rPr>
              <a:t>RGB is based on </a:t>
            </a:r>
            <a:r>
              <a:rPr lang="en-US" sz="1900" i="1" dirty="0" smtClean="0">
                <a:latin typeface="Calibri" pitchFamily="34" charset="0"/>
                <a:cs typeface="Calibri" pitchFamily="34" charset="0"/>
              </a:rPr>
              <a:t>composition</a:t>
            </a:r>
            <a:r>
              <a:rPr lang="en-US" sz="1900" dirty="0" smtClean="0">
                <a:latin typeface="Calibri" pitchFamily="34" charset="0"/>
                <a:cs typeface="Calibri" pitchFamily="34" charset="0"/>
              </a:rPr>
              <a:t>, i.e. it is an additive representation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dirty="0" smtClean="0">
                <a:latin typeface="Calibri" pitchFamily="34" charset="0"/>
                <a:cs typeface="Calibri" pitchFamily="34" charset="0"/>
              </a:rPr>
              <a:t>Adding equal parts of red, green and blue creates white</a:t>
            </a:r>
          </a:p>
          <a:p>
            <a:pPr eaLnBrk="1" hangingPunct="1">
              <a:lnSpc>
                <a:spcPct val="80000"/>
              </a:lnSpc>
            </a:pPr>
            <a:r>
              <a:rPr lang="en-US" sz="1900" dirty="0" smtClean="0">
                <a:latin typeface="Calibri" pitchFamily="34" charset="0"/>
                <a:cs typeface="Calibri" pitchFamily="34" charset="0"/>
              </a:rPr>
              <a:t>What happens when you mix red, green and blue paint?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dirty="0" smtClean="0">
                <a:latin typeface="Calibri" pitchFamily="34" charset="0"/>
                <a:cs typeface="Calibri" pitchFamily="34" charset="0"/>
              </a:rPr>
              <a:t>Clue – paint </a:t>
            </a:r>
            <a:r>
              <a:rPr lang="en-US" sz="1700" dirty="0" err="1" smtClean="0">
                <a:latin typeface="Calibri" pitchFamily="34" charset="0"/>
                <a:cs typeface="Calibri" pitchFamily="34" charset="0"/>
              </a:rPr>
              <a:t>colouring</a:t>
            </a:r>
            <a:r>
              <a:rPr lang="en-US" sz="1700" dirty="0" smtClean="0">
                <a:latin typeface="Calibri" pitchFamily="34" charset="0"/>
                <a:cs typeface="Calibri" pitchFamily="34" charset="0"/>
              </a:rPr>
              <a:t> is subtractive..</a:t>
            </a:r>
          </a:p>
          <a:p>
            <a:pPr eaLnBrk="1" hangingPunct="1">
              <a:lnSpc>
                <a:spcPct val="80000"/>
              </a:lnSpc>
            </a:pPr>
            <a:r>
              <a:rPr lang="en-US" sz="1900" dirty="0" smtClean="0">
                <a:latin typeface="Calibri" pitchFamily="34" charset="0"/>
                <a:cs typeface="Calibri" pitchFamily="34" charset="0"/>
              </a:rPr>
              <a:t>CMYK is based on </a:t>
            </a:r>
            <a:r>
              <a:rPr lang="en-US" sz="1900" i="1" dirty="0" smtClean="0">
                <a:latin typeface="Calibri" pitchFamily="34" charset="0"/>
                <a:cs typeface="Calibri" pitchFamily="34" charset="0"/>
              </a:rPr>
              <a:t>masking, </a:t>
            </a:r>
            <a:r>
              <a:rPr lang="en-US" sz="1900" dirty="0" smtClean="0">
                <a:latin typeface="Calibri" pitchFamily="34" charset="0"/>
                <a:cs typeface="Calibri" pitchFamily="34" charset="0"/>
              </a:rPr>
              <a:t>i.e. it is subtractive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dirty="0" smtClean="0">
                <a:latin typeface="Calibri" pitchFamily="34" charset="0"/>
                <a:cs typeface="Calibri" pitchFamily="34" charset="0"/>
              </a:rPr>
              <a:t>The base is white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dirty="0" smtClean="0">
                <a:latin typeface="Calibri" pitchFamily="34" charset="0"/>
                <a:cs typeface="Calibri" pitchFamily="34" charset="0"/>
              </a:rPr>
              <a:t>Masking it with equal parts of C, M and Y creates Black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dirty="0" smtClean="0">
                <a:latin typeface="Calibri" pitchFamily="34" charset="0"/>
                <a:cs typeface="Calibri" pitchFamily="34" charset="0"/>
              </a:rPr>
              <a:t>Masking it with C and Y creates Green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500" dirty="0" smtClean="0">
                <a:latin typeface="Calibri" pitchFamily="34" charset="0"/>
                <a:cs typeface="Calibri" pitchFamily="34" charset="0"/>
              </a:rPr>
              <a:t>Yellow masks blue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dirty="0" smtClean="0">
                <a:latin typeface="Calibri" pitchFamily="34" charset="0"/>
                <a:cs typeface="Calibri" pitchFamily="34" charset="0"/>
              </a:rPr>
              <a:t>Masking it with M and Y creates Red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500" dirty="0" smtClean="0">
                <a:latin typeface="Calibri" pitchFamily="34" charset="0"/>
                <a:cs typeface="Calibri" pitchFamily="34" charset="0"/>
              </a:rPr>
              <a:t>Magenta masks green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dirty="0" smtClean="0">
                <a:latin typeface="Calibri" pitchFamily="34" charset="0"/>
                <a:cs typeface="Calibri" pitchFamily="34" charset="0"/>
              </a:rPr>
              <a:t>Masking it with M and C creates Blue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500" dirty="0" smtClean="0">
                <a:latin typeface="Calibri" pitchFamily="34" charset="0"/>
                <a:cs typeface="Calibri" pitchFamily="34" charset="0"/>
              </a:rPr>
              <a:t>Cyan masks green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dirty="0" smtClean="0">
                <a:latin typeface="Calibri" pitchFamily="34" charset="0"/>
                <a:cs typeface="Calibri" pitchFamily="34" charset="0"/>
              </a:rPr>
              <a:t>Designed specifically for </a:t>
            </a:r>
            <a:r>
              <a:rPr lang="en-US" sz="1700" i="1" dirty="0" smtClean="0">
                <a:latin typeface="Calibri" pitchFamily="34" charset="0"/>
                <a:cs typeface="Calibri" pitchFamily="34" charset="0"/>
              </a:rPr>
              <a:t>printing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700" dirty="0" smtClean="0">
                <a:latin typeface="Calibri" pitchFamily="34" charset="0"/>
                <a:cs typeface="Calibri" pitchFamily="34" charset="0"/>
              </a:rPr>
              <a:t>As opposed to rendering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/>
              <a:t>11-755/18-797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8BF3BC-AA53-400F-B45C-BCB5F957746C}" type="slidenum">
              <a:rPr lang="en-US" altLang="en-US"/>
              <a:pPr>
                <a:defRPr/>
              </a:pPr>
              <a:t>88</a:t>
            </a:fld>
            <a:endParaRPr lang="en-US" altLang="en-US"/>
          </a:p>
        </p:txBody>
      </p:sp>
      <p:pic>
        <p:nvPicPr>
          <p:cNvPr id="9114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7600" y="609600"/>
            <a:ext cx="1981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1" name="Picture 5" descr="hsvto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9400" y="838200"/>
            <a:ext cx="1600200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76200"/>
            <a:ext cx="7772400" cy="685800"/>
          </a:xfrm>
        </p:spPr>
        <p:txBody>
          <a:bodyPr/>
          <a:lstStyle/>
          <a:p>
            <a:pPr eaLnBrk="1" hangingPunct="1"/>
            <a:r>
              <a:rPr lang="en-US" sz="3800" smtClean="0"/>
              <a:t>An Interesting Aside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657600"/>
            <a:ext cx="8458200" cy="2819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Paints create subtractive coloring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Each paint masks out some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colours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Mixing paint subtracts combinations of colors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Paintings represent subtractive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colour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masks</a:t>
            </a:r>
          </a:p>
          <a:p>
            <a:pPr lvl="4" eaLnBrk="1" hangingPunct="1">
              <a:lnSpc>
                <a:spcPct val="90000"/>
              </a:lnSpc>
            </a:pPr>
            <a:endParaRPr lang="en-US" sz="16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In the 1880s Georges-Pierre Seurat pioneered an </a:t>
            </a:r>
            <a:r>
              <a:rPr lang="en-US" sz="2400" i="1" dirty="0" smtClean="0">
                <a:latin typeface="Calibri" pitchFamily="34" charset="0"/>
                <a:cs typeface="Calibri" pitchFamily="34" charset="0"/>
              </a:rPr>
              <a:t>additive-</a:t>
            </a:r>
            <a:r>
              <a:rPr lang="en-US" sz="2400" i="1" dirty="0" err="1" smtClean="0">
                <a:latin typeface="Calibri" pitchFamily="34" charset="0"/>
                <a:cs typeface="Calibri" pitchFamily="34" charset="0"/>
              </a:rPr>
              <a:t>colour</a:t>
            </a:r>
            <a:r>
              <a:rPr lang="en-US" sz="2400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technique for painting based on “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pointilism</a:t>
            </a:r>
            <a:r>
              <a:rPr lang="en-US" sz="2500" dirty="0" smtClean="0">
                <a:latin typeface="Calibri" pitchFamily="34" charset="0"/>
                <a:cs typeface="Calibri" pitchFamily="34" charset="0"/>
              </a:rPr>
              <a:t>”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How do you think he did it?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432772-2993-449D-9B37-FEEABDDE0A54}" type="slidenum">
              <a:rPr lang="en-US" altLang="en-US"/>
              <a:pPr>
                <a:defRPr/>
              </a:pPr>
              <a:t>89</a:t>
            </a:fld>
            <a:endParaRPr lang="en-US" altLang="en-US"/>
          </a:p>
        </p:txBody>
      </p:sp>
      <p:pic>
        <p:nvPicPr>
          <p:cNvPr id="92164" name="Picture 7" descr="400px-Georges_Seurat_-_Un_dimanche_apr%C3%A8s-midi_%C3%A0_l%27%C3%8Ele_de_la_Grande_Jatte">
            <a:hlinkClick r:id="rId2" tooltip="Sunday Afternoon on the Island of La Grande Jatte, 1884-1886, The Art Institute of Chicago.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0" y="990600"/>
            <a:ext cx="381000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732866" y="1676400"/>
            <a:ext cx="3649134" cy="13716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Tasks in a typical Signal Processing Paradigm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124200"/>
            <a:ext cx="8229600" cy="3001963"/>
          </a:xfrm>
        </p:spPr>
        <p:txBody>
          <a:bodyPr>
            <a:normAutofit/>
          </a:bodyPr>
          <a:lstStyle/>
          <a:p>
            <a:r>
              <a:rPr lang="en-US" dirty="0" smtClean="0"/>
              <a:t>Capture: Recovery, enhancement</a:t>
            </a:r>
          </a:p>
          <a:p>
            <a:r>
              <a:rPr lang="en-US" dirty="0" smtClean="0"/>
              <a:t>Channel:  Coding-decoding, compression-decompression, storage</a:t>
            </a:r>
          </a:p>
          <a:p>
            <a:r>
              <a:rPr lang="en-US" dirty="0" smtClean="0"/>
              <a:t>Regression: Prediction, classification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276EB2-58D7-46D0-86D5-A99807A51B8D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  <p:sp>
        <p:nvSpPr>
          <p:cNvPr id="7" name="Rectangle 6"/>
          <p:cNvSpPr/>
          <p:nvPr/>
        </p:nvSpPr>
        <p:spPr>
          <a:xfrm>
            <a:off x="1828800" y="2057400"/>
            <a:ext cx="1007533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Signal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Capture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196" name="Picture 4" descr="man-with-a-movie-camera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182205"/>
            <a:ext cx="503767" cy="28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5029200" y="2057400"/>
            <a:ext cx="11430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Feature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Extraction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429000" y="2057400"/>
            <a:ext cx="1007533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Channel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781800" y="2057400"/>
            <a:ext cx="12192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Modeling/Regression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9" name="Straight Arrow Connector 8"/>
          <p:cNvCxnSpPr>
            <a:stCxn id="8196" idx="3"/>
            <a:endCxn id="7" idx="1"/>
          </p:cNvCxnSpPr>
          <p:nvPr/>
        </p:nvCxnSpPr>
        <p:spPr>
          <a:xfrm>
            <a:off x="1341967" y="2324100"/>
            <a:ext cx="48683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7" idx="3"/>
            <a:endCxn id="12" idx="1"/>
          </p:cNvCxnSpPr>
          <p:nvPr/>
        </p:nvCxnSpPr>
        <p:spPr>
          <a:xfrm>
            <a:off x="2836333" y="2324100"/>
            <a:ext cx="59266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2" idx="3"/>
            <a:endCxn id="11" idx="1"/>
          </p:cNvCxnSpPr>
          <p:nvPr/>
        </p:nvCxnSpPr>
        <p:spPr>
          <a:xfrm>
            <a:off x="4436533" y="2324100"/>
            <a:ext cx="59266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11" idx="3"/>
            <a:endCxn id="13" idx="1"/>
          </p:cNvCxnSpPr>
          <p:nvPr/>
        </p:nvCxnSpPr>
        <p:spPr>
          <a:xfrm>
            <a:off x="6172200" y="2324100"/>
            <a:ext cx="6096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09600" y="18288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sensor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55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NTSC color components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4033838" cy="4876800"/>
          </a:xfrm>
        </p:spPr>
        <p:txBody>
          <a:bodyPr/>
          <a:lstStyle/>
          <a:p>
            <a:pPr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en-US" smtClean="0"/>
              <a:t>Y = “luminance” 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en-US" smtClean="0"/>
              <a:t>I = “red-green” 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en-US" smtClean="0"/>
              <a:t>Q = “blue-yellow”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</a:pPr>
            <a:endParaRPr lang="en-US" smtClean="0"/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en-US" smtClean="0"/>
              <a:t>a.k.a. YUV although YUV is actually the color specification for PAL video</a:t>
            </a:r>
          </a:p>
        </p:txBody>
      </p:sp>
      <p:pic>
        <p:nvPicPr>
          <p:cNvPr id="93188" name="Picture 4" descr="lab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l="13078" t="4688" r="14052" b="14063"/>
          <a:stretch>
            <a:fillRect/>
          </a:stretch>
        </p:blipFill>
        <p:spPr>
          <a:xfrm>
            <a:off x="5181600" y="1219200"/>
            <a:ext cx="3714750" cy="4953000"/>
          </a:xfrm>
          <a:noFill/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2B842C-1D93-415E-AD5A-92A4E37FBB80}" type="slidenum">
              <a:rPr lang="en-US" altLang="en-US"/>
              <a:pPr>
                <a:defRPr/>
              </a:pPr>
              <a:t>90</a:t>
            </a:fld>
            <a:endParaRPr lang="en-US" altLang="en-US"/>
          </a:p>
        </p:txBody>
      </p:sp>
      <p:pic>
        <p:nvPicPr>
          <p:cNvPr id="10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YIQ Color Space</a:t>
            </a:r>
            <a:endParaRPr lang="en-US" sz="2100" smtClean="0"/>
          </a:p>
        </p:txBody>
      </p:sp>
      <p:graphicFrame>
        <p:nvGraphicFramePr>
          <p:cNvPr id="3074" name="Object 5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6562674"/>
              </p:ext>
            </p:extLst>
          </p:nvPr>
        </p:nvGraphicFramePr>
        <p:xfrm>
          <a:off x="3671888" y="4686300"/>
          <a:ext cx="20828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name="Equation" r:id="rId4" imgW="2082600" imgH="711000" progId="Equation.DSMT4">
                  <p:embed/>
                </p:oleObj>
              </mc:Choice>
              <mc:Fallback>
                <p:oleObj name="Equation" r:id="rId4" imgW="2082600" imgH="711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1888" y="4686300"/>
                        <a:ext cx="2082800" cy="711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2DB78F-02D1-455C-A7A4-5829D2B06FB3}" type="slidenum">
              <a:rPr lang="en-US" altLang="en-US"/>
              <a:pPr>
                <a:defRPr/>
              </a:pPr>
              <a:t>91</a:t>
            </a:fld>
            <a:endParaRPr lang="en-US" altLang="en-US"/>
          </a:p>
        </p:txBody>
      </p:sp>
      <p:pic>
        <p:nvPicPr>
          <p:cNvPr id="3076" name="Picture 4" descr="yuv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34000" y="1524000"/>
            <a:ext cx="31623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6" descr="rgb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2000" y="1371600"/>
            <a:ext cx="31623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" name="Text Box 7"/>
          <p:cNvSpPr txBox="1">
            <a:spLocks noChangeArrowheads="1"/>
          </p:cNvSpPr>
          <p:nvPr/>
        </p:nvSpPr>
        <p:spPr bwMode="auto">
          <a:xfrm>
            <a:off x="3832225" y="3582988"/>
            <a:ext cx="744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Red</a:t>
            </a:r>
          </a:p>
        </p:txBody>
      </p:sp>
      <p:sp>
        <p:nvSpPr>
          <p:cNvPr id="3079" name="Text Box 8"/>
          <p:cNvSpPr txBox="1">
            <a:spLocks noChangeArrowheads="1"/>
          </p:cNvSpPr>
          <p:nvPr/>
        </p:nvSpPr>
        <p:spPr bwMode="auto">
          <a:xfrm>
            <a:off x="1790700" y="876300"/>
            <a:ext cx="1031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Green</a:t>
            </a:r>
          </a:p>
        </p:txBody>
      </p:sp>
      <p:sp>
        <p:nvSpPr>
          <p:cNvPr id="3080" name="Text Box 9"/>
          <p:cNvSpPr txBox="1">
            <a:spLocks noChangeArrowheads="1"/>
          </p:cNvSpPr>
          <p:nvPr/>
        </p:nvSpPr>
        <p:spPr bwMode="auto">
          <a:xfrm>
            <a:off x="250825" y="3811588"/>
            <a:ext cx="795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Blue</a:t>
            </a:r>
          </a:p>
        </p:txBody>
      </p:sp>
      <p:sp>
        <p:nvSpPr>
          <p:cNvPr id="3081" name="Text Box 12"/>
          <p:cNvSpPr txBox="1">
            <a:spLocks noChangeArrowheads="1"/>
          </p:cNvSpPr>
          <p:nvPr/>
        </p:nvSpPr>
        <p:spPr bwMode="auto">
          <a:xfrm>
            <a:off x="8077200" y="3505200"/>
            <a:ext cx="268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I</a:t>
            </a:r>
          </a:p>
        </p:txBody>
      </p:sp>
      <p:sp>
        <p:nvSpPr>
          <p:cNvPr id="3082" name="Text Box 13"/>
          <p:cNvSpPr txBox="1">
            <a:spLocks noChangeArrowheads="1"/>
          </p:cNvSpPr>
          <p:nvPr/>
        </p:nvSpPr>
        <p:spPr bwMode="auto">
          <a:xfrm>
            <a:off x="5334000" y="3657600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Q</a:t>
            </a:r>
          </a:p>
        </p:txBody>
      </p:sp>
      <p:sp>
        <p:nvSpPr>
          <p:cNvPr id="3083" name="Text Box 14"/>
          <p:cNvSpPr txBox="1">
            <a:spLocks noChangeArrowheads="1"/>
          </p:cNvSpPr>
          <p:nvPr/>
        </p:nvSpPr>
        <p:spPr bwMode="auto">
          <a:xfrm>
            <a:off x="6858000" y="12192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Y</a:t>
            </a:r>
          </a:p>
        </p:txBody>
      </p:sp>
      <p:pic>
        <p:nvPicPr>
          <p:cNvPr id="17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Color Representations</a:t>
            </a:r>
          </a:p>
        </p:txBody>
      </p:sp>
      <p:sp>
        <p:nvSpPr>
          <p:cNvPr id="94211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4114800"/>
            <a:ext cx="8229600" cy="2286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smtClean="0"/>
              <a:t>Y value lies in the same range as R,G,B ([0,1])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/>
              <a:t>I is to [-0.59 0.59]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/>
              <a:t>Q is limited to [-0.52 0.52]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/>
              <a:t>Takes advantage of lower human sensitivity to I and Q axes </a:t>
            </a:r>
          </a:p>
        </p:txBody>
      </p:sp>
      <p:sp>
        <p:nvSpPr>
          <p:cNvPr id="29" name="Date Placeholder 2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41ADCC-8013-4749-AD75-0917600880DE}" type="slidenum">
              <a:rPr lang="en-US" altLang="en-US"/>
              <a:pPr>
                <a:defRPr/>
              </a:pPr>
              <a:t>92</a:t>
            </a:fld>
            <a:endParaRPr lang="en-US" altLang="en-US"/>
          </a:p>
        </p:txBody>
      </p:sp>
      <p:sp>
        <p:nvSpPr>
          <p:cNvPr id="94212" name="Line 7"/>
          <p:cNvSpPr>
            <a:spLocks noChangeShapeType="1"/>
          </p:cNvSpPr>
          <p:nvPr/>
        </p:nvSpPr>
        <p:spPr bwMode="auto">
          <a:xfrm flipV="1">
            <a:off x="2209800" y="1524000"/>
            <a:ext cx="0" cy="1371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13" name="Line 8"/>
          <p:cNvSpPr>
            <a:spLocks noChangeShapeType="1"/>
          </p:cNvSpPr>
          <p:nvPr/>
        </p:nvSpPr>
        <p:spPr bwMode="auto">
          <a:xfrm flipV="1">
            <a:off x="2209800" y="2895600"/>
            <a:ext cx="1295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14" name="Line 9"/>
          <p:cNvSpPr>
            <a:spLocks noChangeShapeType="1"/>
          </p:cNvSpPr>
          <p:nvPr/>
        </p:nvSpPr>
        <p:spPr bwMode="auto">
          <a:xfrm flipH="1">
            <a:off x="1524000" y="2895600"/>
            <a:ext cx="68580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15" name="Text Box 10"/>
          <p:cNvSpPr txBox="1">
            <a:spLocks noChangeArrowheads="1"/>
          </p:cNvSpPr>
          <p:nvPr/>
        </p:nvSpPr>
        <p:spPr bwMode="auto">
          <a:xfrm>
            <a:off x="1889125" y="1182688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R</a:t>
            </a:r>
          </a:p>
        </p:txBody>
      </p:sp>
      <p:sp>
        <p:nvSpPr>
          <p:cNvPr id="94216" name="Text Box 11"/>
          <p:cNvSpPr txBox="1">
            <a:spLocks noChangeArrowheads="1"/>
          </p:cNvSpPr>
          <p:nvPr/>
        </p:nvSpPr>
        <p:spPr bwMode="auto">
          <a:xfrm>
            <a:off x="3108325" y="2401888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G</a:t>
            </a:r>
          </a:p>
        </p:txBody>
      </p:sp>
      <p:sp>
        <p:nvSpPr>
          <p:cNvPr id="94217" name="Text Box 12"/>
          <p:cNvSpPr txBox="1">
            <a:spLocks noChangeArrowheads="1"/>
          </p:cNvSpPr>
          <p:nvPr/>
        </p:nvSpPr>
        <p:spPr bwMode="auto">
          <a:xfrm>
            <a:off x="1355725" y="3165475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B</a:t>
            </a:r>
          </a:p>
        </p:txBody>
      </p:sp>
      <p:sp>
        <p:nvSpPr>
          <p:cNvPr id="94218" name="Line 13"/>
          <p:cNvSpPr>
            <a:spLocks noChangeShapeType="1"/>
          </p:cNvSpPr>
          <p:nvPr/>
        </p:nvSpPr>
        <p:spPr bwMode="auto">
          <a:xfrm flipV="1">
            <a:off x="2209800" y="1828800"/>
            <a:ext cx="4572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19" name="Line 14"/>
          <p:cNvSpPr>
            <a:spLocks noChangeShapeType="1"/>
          </p:cNvSpPr>
          <p:nvPr/>
        </p:nvSpPr>
        <p:spPr bwMode="auto">
          <a:xfrm>
            <a:off x="2667000" y="1828800"/>
            <a:ext cx="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20" name="Line 15"/>
          <p:cNvSpPr>
            <a:spLocks noChangeShapeType="1"/>
          </p:cNvSpPr>
          <p:nvPr/>
        </p:nvSpPr>
        <p:spPr bwMode="auto">
          <a:xfrm flipH="1">
            <a:off x="2667000" y="2895600"/>
            <a:ext cx="228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21" name="Line 16"/>
          <p:cNvSpPr>
            <a:spLocks noChangeShapeType="1"/>
          </p:cNvSpPr>
          <p:nvPr/>
        </p:nvSpPr>
        <p:spPr bwMode="auto">
          <a:xfrm flipH="1">
            <a:off x="1905000" y="32004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22" name="Line 17"/>
          <p:cNvSpPr>
            <a:spLocks noChangeShapeType="1"/>
          </p:cNvSpPr>
          <p:nvPr/>
        </p:nvSpPr>
        <p:spPr bwMode="auto">
          <a:xfrm flipH="1" flipV="1">
            <a:off x="2209800" y="1676400"/>
            <a:ext cx="457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23" name="Line 18"/>
          <p:cNvSpPr>
            <a:spLocks noChangeShapeType="1"/>
          </p:cNvSpPr>
          <p:nvPr/>
        </p:nvSpPr>
        <p:spPr bwMode="auto">
          <a:xfrm flipV="1">
            <a:off x="5791200" y="1676400"/>
            <a:ext cx="0" cy="137160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24" name="Line 19"/>
          <p:cNvSpPr>
            <a:spLocks noChangeShapeType="1"/>
          </p:cNvSpPr>
          <p:nvPr/>
        </p:nvSpPr>
        <p:spPr bwMode="auto">
          <a:xfrm flipV="1">
            <a:off x="5791200" y="3048000"/>
            <a:ext cx="1295400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25" name="Line 20"/>
          <p:cNvSpPr>
            <a:spLocks noChangeShapeType="1"/>
          </p:cNvSpPr>
          <p:nvPr/>
        </p:nvSpPr>
        <p:spPr bwMode="auto">
          <a:xfrm flipH="1">
            <a:off x="5105400" y="3048000"/>
            <a:ext cx="685800" cy="76200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26" name="Line 21"/>
          <p:cNvSpPr>
            <a:spLocks noChangeShapeType="1"/>
          </p:cNvSpPr>
          <p:nvPr/>
        </p:nvSpPr>
        <p:spPr bwMode="auto">
          <a:xfrm flipV="1">
            <a:off x="5791200" y="1981200"/>
            <a:ext cx="4572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27" name="Text Box 22"/>
          <p:cNvSpPr txBox="1">
            <a:spLocks noChangeArrowheads="1"/>
          </p:cNvSpPr>
          <p:nvPr/>
        </p:nvSpPr>
        <p:spPr bwMode="auto">
          <a:xfrm>
            <a:off x="6308725" y="20986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2400">
              <a:latin typeface="Times New Roman" pitchFamily="18" charset="0"/>
            </a:endParaRPr>
          </a:p>
        </p:txBody>
      </p:sp>
      <p:sp>
        <p:nvSpPr>
          <p:cNvPr id="94228" name="Line 23"/>
          <p:cNvSpPr>
            <a:spLocks noChangeShapeType="1"/>
          </p:cNvSpPr>
          <p:nvPr/>
        </p:nvSpPr>
        <p:spPr bwMode="auto">
          <a:xfrm flipV="1">
            <a:off x="5791200" y="1600200"/>
            <a:ext cx="1295400" cy="1447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29" name="Line 24"/>
          <p:cNvSpPr>
            <a:spLocks noChangeShapeType="1"/>
          </p:cNvSpPr>
          <p:nvPr/>
        </p:nvSpPr>
        <p:spPr bwMode="auto">
          <a:xfrm flipH="1" flipV="1">
            <a:off x="5257800" y="2057400"/>
            <a:ext cx="533400" cy="990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30" name="Line 25"/>
          <p:cNvSpPr>
            <a:spLocks noChangeShapeType="1"/>
          </p:cNvSpPr>
          <p:nvPr/>
        </p:nvSpPr>
        <p:spPr bwMode="auto">
          <a:xfrm flipH="1">
            <a:off x="5791200" y="2438400"/>
            <a:ext cx="1143000" cy="609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31" name="Text Box 26"/>
          <p:cNvSpPr txBox="1">
            <a:spLocks noChangeArrowheads="1"/>
          </p:cNvSpPr>
          <p:nvPr/>
        </p:nvSpPr>
        <p:spPr bwMode="auto">
          <a:xfrm>
            <a:off x="6842125" y="1182688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Y</a:t>
            </a:r>
          </a:p>
        </p:txBody>
      </p:sp>
      <p:sp>
        <p:nvSpPr>
          <p:cNvPr id="94232" name="Text Box 27"/>
          <p:cNvSpPr txBox="1">
            <a:spLocks noChangeArrowheads="1"/>
          </p:cNvSpPr>
          <p:nvPr/>
        </p:nvSpPr>
        <p:spPr bwMode="auto">
          <a:xfrm>
            <a:off x="6918325" y="2209800"/>
            <a:ext cx="268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I</a:t>
            </a:r>
          </a:p>
        </p:txBody>
      </p:sp>
      <p:sp>
        <p:nvSpPr>
          <p:cNvPr id="94233" name="Text Box 28"/>
          <p:cNvSpPr txBox="1">
            <a:spLocks noChangeArrowheads="1"/>
          </p:cNvSpPr>
          <p:nvPr/>
        </p:nvSpPr>
        <p:spPr bwMode="auto">
          <a:xfrm>
            <a:off x="5089525" y="2173288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Q</a:t>
            </a:r>
          </a:p>
        </p:txBody>
      </p:sp>
      <p:sp>
        <p:nvSpPr>
          <p:cNvPr id="94234" name="Line 29"/>
          <p:cNvSpPr>
            <a:spLocks noChangeShapeType="1"/>
          </p:cNvSpPr>
          <p:nvPr/>
        </p:nvSpPr>
        <p:spPr bwMode="auto">
          <a:xfrm>
            <a:off x="6248400" y="1981200"/>
            <a:ext cx="228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32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YIQ</a:t>
            </a:r>
          </a:p>
        </p:txBody>
      </p:sp>
      <p:sp>
        <p:nvSpPr>
          <p:cNvPr id="95235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276600" y="1295400"/>
            <a:ext cx="541020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smtClean="0"/>
              <a:t>Top: Original image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/>
              <a:t>Second: Y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/>
              <a:t>Third: I (displayed as red-cyan)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/>
              <a:t>Fourth: Q (displayed as green-magenta)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From </a:t>
            </a:r>
            <a:r>
              <a:rPr lang="en-US" sz="2200" smtClean="0">
                <a:hlinkClick r:id="rId2"/>
              </a:rPr>
              <a:t>http://wikipedia.org/</a:t>
            </a:r>
            <a:endParaRPr lang="en-US" sz="2200" smtClean="0"/>
          </a:p>
          <a:p>
            <a:pPr lvl="3" eaLnBrk="1" hangingPunct="1">
              <a:lnSpc>
                <a:spcPct val="90000"/>
              </a:lnSpc>
            </a:pPr>
            <a:endParaRPr lang="en-US" sz="1800" smtClean="0"/>
          </a:p>
          <a:p>
            <a:pPr eaLnBrk="1" hangingPunct="1">
              <a:lnSpc>
                <a:spcPct val="90000"/>
              </a:lnSpc>
            </a:pPr>
            <a:r>
              <a:rPr lang="en-US" sz="2600" smtClean="0"/>
              <a:t>Processing (e.g. histogram equalization) only needed on 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In RGB must be done on all three colors. Can distort image colors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A black and white TV only needs Y</a:t>
            </a:r>
          </a:p>
          <a:p>
            <a:pPr eaLnBrk="1" hangingPunct="1">
              <a:lnSpc>
                <a:spcPct val="90000"/>
              </a:lnSpc>
            </a:pPr>
            <a:endParaRPr lang="en-US" sz="2600" smtClean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B46042-C3DD-49A0-8454-E2221BBA1AB5}" type="slidenum">
              <a:rPr lang="en-US" altLang="en-US"/>
              <a:pPr>
                <a:defRPr/>
              </a:pPr>
              <a:t>93</a:t>
            </a:fld>
            <a:endParaRPr lang="en-US" altLang="en-US"/>
          </a:p>
        </p:txBody>
      </p:sp>
      <p:pic>
        <p:nvPicPr>
          <p:cNvPr id="95236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914400"/>
            <a:ext cx="2435225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7588" y="1517650"/>
            <a:ext cx="7302500" cy="3644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96259" name="Rectangle 3"/>
          <p:cNvSpPr>
            <a:spLocks noGrp="1" noChangeArrowheads="1"/>
          </p:cNvSpPr>
          <p:nvPr>
            <p:ph type="title"/>
          </p:nvPr>
        </p:nvSpPr>
        <p:spPr>
          <a:xfrm>
            <a:off x="496888" y="333375"/>
            <a:ext cx="7826375" cy="725488"/>
          </a:xfrm>
          <a:noFill/>
        </p:spPr>
        <p:txBody>
          <a:bodyPr lIns="90488" tIns="44450" rIns="90488" bIns="44450" anchor="b">
            <a:normAutofit fontScale="90000"/>
          </a:bodyPr>
          <a:lstStyle/>
          <a:p>
            <a:pPr eaLnBrk="1" hangingPunct="1"/>
            <a:r>
              <a:rPr lang="en-US" sz="2500" smtClean="0"/>
              <a:t>Bandwidth (transmission resources) for the components of the television signal</a:t>
            </a: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91EE7E-FE31-439C-92C2-FE3854320CD4}" type="slidenum">
              <a:rPr lang="en-US" altLang="en-US"/>
              <a:pPr>
                <a:defRPr/>
              </a:pPr>
              <a:t>94</a:t>
            </a:fld>
            <a:endParaRPr lang="en-US" altLang="en-US"/>
          </a:p>
        </p:txBody>
      </p:sp>
      <p:sp>
        <p:nvSpPr>
          <p:cNvPr id="96260" name="Rectangle 5"/>
          <p:cNvSpPr>
            <a:spLocks noChangeArrowheads="1"/>
          </p:cNvSpPr>
          <p:nvPr/>
        </p:nvSpPr>
        <p:spPr bwMode="auto">
          <a:xfrm>
            <a:off x="1519238" y="4432300"/>
            <a:ext cx="670560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eaLnBrk="0" hangingPunct="0">
              <a:lnSpc>
                <a:spcPct val="90000"/>
              </a:lnSpc>
            </a:pPr>
            <a:r>
              <a:rPr lang="en-US" sz="1400" b="1">
                <a:solidFill>
                  <a:schemeClr val="tx2"/>
                </a:solidFill>
              </a:rPr>
              <a:t>0                   1                   2                  3                   4</a:t>
            </a:r>
          </a:p>
        </p:txBody>
      </p:sp>
      <p:sp>
        <p:nvSpPr>
          <p:cNvPr id="96261" name="Rectangle 6"/>
          <p:cNvSpPr>
            <a:spLocks noChangeArrowheads="1"/>
          </p:cNvSpPr>
          <p:nvPr/>
        </p:nvSpPr>
        <p:spPr bwMode="auto">
          <a:xfrm>
            <a:off x="1214438" y="2603500"/>
            <a:ext cx="228600" cy="1371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6262" name="Rectangle 7"/>
          <p:cNvSpPr>
            <a:spLocks noChangeArrowheads="1"/>
          </p:cNvSpPr>
          <p:nvPr/>
        </p:nvSpPr>
        <p:spPr bwMode="auto">
          <a:xfrm>
            <a:off x="3576638" y="4806950"/>
            <a:ext cx="2971800" cy="38735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6263" name="Rectangle 8"/>
          <p:cNvSpPr>
            <a:spLocks noChangeArrowheads="1"/>
          </p:cNvSpPr>
          <p:nvPr/>
        </p:nvSpPr>
        <p:spPr bwMode="auto">
          <a:xfrm rot="-5400000">
            <a:off x="147638" y="3060700"/>
            <a:ext cx="220980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algn="ctr" eaLnBrk="0" hangingPunct="0">
              <a:lnSpc>
                <a:spcPct val="90000"/>
              </a:lnSpc>
            </a:pPr>
            <a:r>
              <a:rPr lang="en-US" sz="1400" b="1">
                <a:solidFill>
                  <a:schemeClr val="tx2"/>
                </a:solidFill>
              </a:rPr>
              <a:t>amplitude</a:t>
            </a:r>
          </a:p>
        </p:txBody>
      </p:sp>
      <p:sp>
        <p:nvSpPr>
          <p:cNvPr id="96264" name="Rectangle 9"/>
          <p:cNvSpPr>
            <a:spLocks noChangeArrowheads="1"/>
          </p:cNvSpPr>
          <p:nvPr/>
        </p:nvSpPr>
        <p:spPr bwMode="auto">
          <a:xfrm>
            <a:off x="3119438" y="4578350"/>
            <a:ext cx="327660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algn="ctr" eaLnBrk="0" hangingPunct="0">
              <a:lnSpc>
                <a:spcPct val="90000"/>
              </a:lnSpc>
            </a:pPr>
            <a:r>
              <a:rPr lang="en-US" sz="1400" b="1">
                <a:solidFill>
                  <a:schemeClr val="tx2"/>
                </a:solidFill>
              </a:rPr>
              <a:t>frequency (MHz)</a:t>
            </a:r>
          </a:p>
        </p:txBody>
      </p:sp>
      <p:sp>
        <p:nvSpPr>
          <p:cNvPr id="96265" name="Rectangle 10"/>
          <p:cNvSpPr>
            <a:spLocks noChangeArrowheads="1"/>
          </p:cNvSpPr>
          <p:nvPr/>
        </p:nvSpPr>
        <p:spPr bwMode="auto">
          <a:xfrm>
            <a:off x="1697038" y="1447800"/>
            <a:ext cx="6692900" cy="660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6266" name="Rectangle 11"/>
          <p:cNvSpPr>
            <a:spLocks noChangeArrowheads="1"/>
          </p:cNvSpPr>
          <p:nvPr/>
        </p:nvSpPr>
        <p:spPr bwMode="auto">
          <a:xfrm>
            <a:off x="552450" y="1674813"/>
            <a:ext cx="1116013" cy="2809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1400" b="1">
                <a:solidFill>
                  <a:schemeClr val="tx2"/>
                </a:solidFill>
              </a:rPr>
              <a:t>Luminance</a:t>
            </a:r>
          </a:p>
        </p:txBody>
      </p:sp>
      <p:sp>
        <p:nvSpPr>
          <p:cNvPr id="96267" name="Rectangle 12"/>
          <p:cNvSpPr>
            <a:spLocks noChangeArrowheads="1"/>
          </p:cNvSpPr>
          <p:nvPr/>
        </p:nvSpPr>
        <p:spPr bwMode="auto">
          <a:xfrm>
            <a:off x="7143750" y="1674813"/>
            <a:ext cx="1314450" cy="2809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1400" b="1">
                <a:solidFill>
                  <a:schemeClr val="tx2"/>
                </a:solidFill>
              </a:rPr>
              <a:t>Chrominance</a:t>
            </a:r>
          </a:p>
        </p:txBody>
      </p:sp>
      <p:sp>
        <p:nvSpPr>
          <p:cNvPr id="96268" name="Arc 13"/>
          <p:cNvSpPr>
            <a:spLocks/>
          </p:cNvSpPr>
          <p:nvPr/>
        </p:nvSpPr>
        <p:spPr bwMode="auto">
          <a:xfrm>
            <a:off x="2014538" y="1881188"/>
            <a:ext cx="774700" cy="15494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6269" name="Arc 14"/>
          <p:cNvSpPr>
            <a:spLocks/>
          </p:cNvSpPr>
          <p:nvPr/>
        </p:nvSpPr>
        <p:spPr bwMode="auto">
          <a:xfrm>
            <a:off x="6599238" y="1804988"/>
            <a:ext cx="547687" cy="1816100"/>
          </a:xfrm>
          <a:custGeom>
            <a:avLst/>
            <a:gdLst>
              <a:gd name="T0" fmla="*/ 0 w 20426"/>
              <a:gd name="T1" fmla="*/ 2147483647 h 21600"/>
              <a:gd name="T2" fmla="*/ 2147483647 w 20426"/>
              <a:gd name="T3" fmla="*/ 0 h 21600"/>
              <a:gd name="T4" fmla="*/ 2147483647 w 20426"/>
              <a:gd name="T5" fmla="*/ 2147483647 h 21600"/>
              <a:gd name="T6" fmla="*/ 0 60000 65536"/>
              <a:gd name="T7" fmla="*/ 0 60000 65536"/>
              <a:gd name="T8" fmla="*/ 0 60000 65536"/>
              <a:gd name="T9" fmla="*/ 0 w 20426"/>
              <a:gd name="T10" fmla="*/ 0 h 21600"/>
              <a:gd name="T11" fmla="*/ 20426 w 20426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426" h="21600" fill="none" extrusionOk="0">
                <a:moveTo>
                  <a:pt x="0" y="14575"/>
                </a:moveTo>
                <a:cubicBezTo>
                  <a:pt x="2992" y="5875"/>
                  <a:pt x="11166" y="25"/>
                  <a:pt x="20367" y="0"/>
                </a:cubicBezTo>
              </a:path>
              <a:path w="20426" h="21600" stroke="0" extrusionOk="0">
                <a:moveTo>
                  <a:pt x="0" y="14575"/>
                </a:moveTo>
                <a:cubicBezTo>
                  <a:pt x="2992" y="5875"/>
                  <a:pt x="11166" y="25"/>
                  <a:pt x="20367" y="0"/>
                </a:cubicBezTo>
                <a:lnTo>
                  <a:pt x="20426" y="21600"/>
                </a:lnTo>
                <a:close/>
              </a:path>
            </a:pathLst>
          </a:custGeom>
          <a:noFill/>
          <a:ln w="25400" cap="rnd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6270" name="Rectangle 4"/>
          <p:cNvSpPr>
            <a:spLocks noChangeArrowheads="1"/>
          </p:cNvSpPr>
          <p:nvPr/>
        </p:nvSpPr>
        <p:spPr bwMode="auto">
          <a:xfrm>
            <a:off x="609600" y="5181600"/>
            <a:ext cx="8128000" cy="1327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b="1">
                <a:solidFill>
                  <a:schemeClr val="tx2"/>
                </a:solidFill>
              </a:rPr>
              <a:t>Understanding image perception allowed NTSC to add color to the black and white television signal. The eye is more sensitive to I than Q, so lesser bandwidth is needed for Q. Both together used much less than Y, allowing for color to be added for minimal increase in transmission bandwidth.</a:t>
            </a:r>
          </a:p>
        </p:txBody>
      </p:sp>
      <p:pic>
        <p:nvPicPr>
          <p:cNvPr id="20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Hue, Saturation, Value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66F073-EDFD-456B-B1F5-ACBB4D6BD5E7}" type="slidenum">
              <a:rPr lang="en-US" altLang="en-US"/>
              <a:pPr>
                <a:defRPr/>
              </a:pPr>
              <a:t>95</a:t>
            </a:fld>
            <a:endParaRPr lang="en-US" altLang="en-US"/>
          </a:p>
        </p:txBody>
      </p:sp>
      <p:sp>
        <p:nvSpPr>
          <p:cNvPr id="97283" name="Text Box 3"/>
          <p:cNvSpPr txBox="1">
            <a:spLocks noChangeArrowheads="1"/>
          </p:cNvSpPr>
          <p:nvPr/>
        </p:nvSpPr>
        <p:spPr bwMode="auto">
          <a:xfrm>
            <a:off x="762000" y="5791200"/>
            <a:ext cx="5029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400" b="1"/>
              <a:t>The HSV Colour Model    </a:t>
            </a:r>
            <a:r>
              <a:rPr lang="en-US" sz="1400"/>
              <a:t>By Mark Roberts     </a:t>
            </a:r>
          </a:p>
          <a:p>
            <a:pPr eaLnBrk="0" hangingPunct="0"/>
            <a:r>
              <a:rPr lang="en-US" sz="1400"/>
              <a:t>http://www.cs.bham.ac.uk/~mer/colour/hsv.html</a:t>
            </a:r>
          </a:p>
        </p:txBody>
      </p:sp>
      <p:sp>
        <p:nvSpPr>
          <p:cNvPr id="97284" name="Rectangle 5"/>
          <p:cNvSpPr>
            <a:spLocks noChangeArrowheads="1"/>
          </p:cNvSpPr>
          <p:nvPr/>
        </p:nvSpPr>
        <p:spPr bwMode="auto">
          <a:xfrm>
            <a:off x="-228600" y="22463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bIns="0">
            <a:spAutoFit/>
          </a:bodyPr>
          <a:lstStyle/>
          <a:p>
            <a:endParaRPr lang="en-US"/>
          </a:p>
        </p:txBody>
      </p:sp>
      <p:pic>
        <p:nvPicPr>
          <p:cNvPr id="97285" name="Picture 6" descr="hsvto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524000"/>
            <a:ext cx="4229100" cy="344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6" name="Picture 7" descr="hsvwi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67300" y="1524000"/>
            <a:ext cx="3486150" cy="367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287" name="Text Box 8"/>
          <p:cNvSpPr txBox="1">
            <a:spLocks noChangeArrowheads="1"/>
          </p:cNvSpPr>
          <p:nvPr/>
        </p:nvSpPr>
        <p:spPr bwMode="auto">
          <a:xfrm>
            <a:off x="5562600" y="5334000"/>
            <a:ext cx="26352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V = [0,1], S = [0,1]</a:t>
            </a:r>
            <a:br>
              <a:rPr lang="en-US" sz="2400"/>
            </a:br>
            <a:r>
              <a:rPr lang="en-US" sz="2400"/>
              <a:t> H = [0,360]</a:t>
            </a:r>
          </a:p>
        </p:txBody>
      </p:sp>
      <p:sp>
        <p:nvSpPr>
          <p:cNvPr id="97288" name="Text Box 9"/>
          <p:cNvSpPr txBox="1">
            <a:spLocks noChangeArrowheads="1"/>
          </p:cNvSpPr>
          <p:nvPr/>
        </p:nvSpPr>
        <p:spPr bwMode="auto">
          <a:xfrm>
            <a:off x="1447800" y="4114800"/>
            <a:ext cx="514350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/>
              <a:t>Blue</a:t>
            </a:r>
          </a:p>
        </p:txBody>
      </p:sp>
      <p:pic>
        <p:nvPicPr>
          <p:cNvPr id="14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HSV</a:t>
            </a:r>
          </a:p>
        </p:txBody>
      </p:sp>
      <p:sp>
        <p:nvSpPr>
          <p:cNvPr id="98307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600" smtClean="0"/>
              <a:t>V = Intensity</a:t>
            </a:r>
          </a:p>
          <a:p>
            <a:pPr lvl="1" eaLnBrk="1" hangingPunct="1"/>
            <a:r>
              <a:rPr lang="en-US" sz="2200" smtClean="0"/>
              <a:t>0 = Black</a:t>
            </a:r>
          </a:p>
          <a:p>
            <a:pPr lvl="1" eaLnBrk="1" hangingPunct="1"/>
            <a:r>
              <a:rPr lang="en-US" sz="2200" smtClean="0"/>
              <a:t>1 = Max (white at S = 0)</a:t>
            </a:r>
          </a:p>
          <a:p>
            <a:pPr eaLnBrk="1" hangingPunct="1"/>
            <a:r>
              <a:rPr lang="en-US" sz="2600" smtClean="0"/>
              <a:t>S = 1:</a:t>
            </a:r>
          </a:p>
          <a:p>
            <a:pPr lvl="1" eaLnBrk="1" hangingPunct="1"/>
            <a:r>
              <a:rPr lang="en-US" sz="2200" smtClean="0"/>
              <a:t>As H goes from 0 (Red) to 360, it represents a different combinations of 2 colors</a:t>
            </a:r>
          </a:p>
          <a:p>
            <a:pPr eaLnBrk="1" hangingPunct="1"/>
            <a:r>
              <a:rPr lang="en-US" sz="2600" smtClean="0"/>
              <a:t>As S-&gt;0, the color components from the opposite side of the polygon increase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9B6193-3E5A-470D-8D08-4C007F8A791F}" type="slidenum">
              <a:rPr lang="en-US" altLang="en-US"/>
              <a:pPr>
                <a:defRPr/>
              </a:pPr>
              <a:t>96</a:t>
            </a:fld>
            <a:endParaRPr lang="en-US" altLang="en-US"/>
          </a:p>
        </p:txBody>
      </p:sp>
      <p:pic>
        <p:nvPicPr>
          <p:cNvPr id="98308" name="Picture 7" descr="hsvwi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67300" y="1371600"/>
            <a:ext cx="3486150" cy="367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09" name="Text Box 8"/>
          <p:cNvSpPr txBox="1">
            <a:spLocks noChangeArrowheads="1"/>
          </p:cNvSpPr>
          <p:nvPr/>
        </p:nvSpPr>
        <p:spPr bwMode="auto">
          <a:xfrm>
            <a:off x="5562600" y="5181600"/>
            <a:ext cx="26352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V = [0,1], S = [0,1]</a:t>
            </a:r>
            <a:br>
              <a:rPr lang="en-US" sz="2400"/>
            </a:br>
            <a:r>
              <a:rPr lang="en-US" sz="2400"/>
              <a:t> H = [0,360]</a:t>
            </a:r>
          </a:p>
        </p:txBody>
      </p:sp>
      <p:pic>
        <p:nvPicPr>
          <p:cNvPr id="11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cone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0200" y="1371600"/>
            <a:ext cx="3532188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1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anchor="ctr"/>
          <a:lstStyle/>
          <a:p>
            <a:pPr eaLnBrk="1" hangingPunct="1"/>
            <a:r>
              <a:rPr lang="en-US" smtClean="0"/>
              <a:t>Hue, Saturation, Value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8853E0-6E73-45C1-B10B-5983592143E8}" type="slidenum">
              <a:rPr lang="en-US" altLang="en-US"/>
              <a:pPr>
                <a:defRPr/>
              </a:pPr>
              <a:t>97</a:t>
            </a:fld>
            <a:endParaRPr lang="en-US" altLang="en-US"/>
          </a:p>
        </p:txBody>
      </p:sp>
      <p:pic>
        <p:nvPicPr>
          <p:cNvPr id="99332" name="Picture 5" descr="h =&#10;\begin{cases}&#10;0, &amp; \mbox{if } \max = \min \\&#10;(60^\circ \times \frac{g - b}{\max - \min} + 360^\circ)\;\bmod\;360^\circ,   &amp; \mbox{if } \max = r \\&#10;60^\circ \times \frac{b - r}{\max - \min} + 120^\circ, &amp; \mbox{if } \max = g \\&#10;60^\circ \times \frac{r - g}{\max - \min} + 240^\circ, &amp; \mbox{if } \max = b&#10;\end{cases}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1524000"/>
            <a:ext cx="4572000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33" name="Picture 7" descr="s = &#10;\begin{cases}&#10;0, &amp; \mbox{if } \max = 0 \\&#10;\frac{\max - \min}{\max} = 1 - \frac{\min}{\max}, &amp; \mbox{otherwise}&#10;\end{cases}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2895600"/>
            <a:ext cx="31242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34" name="Picture 9" descr="v = \max \,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" y="3962400"/>
            <a:ext cx="695325" cy="10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5" name="Text Box 10"/>
          <p:cNvSpPr txBox="1">
            <a:spLocks noChangeArrowheads="1"/>
          </p:cNvSpPr>
          <p:nvPr/>
        </p:nvSpPr>
        <p:spPr bwMode="auto">
          <a:xfrm>
            <a:off x="517525" y="4760913"/>
            <a:ext cx="3435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/>
              <a:t>Max  </a:t>
            </a:r>
            <a:r>
              <a:rPr lang="en-US"/>
              <a:t>is the maximum of (R,G,B)</a:t>
            </a:r>
            <a:br>
              <a:rPr lang="en-US"/>
            </a:br>
            <a:r>
              <a:rPr lang="en-US" i="1"/>
              <a:t>Min </a:t>
            </a:r>
            <a:r>
              <a:rPr lang="en-US"/>
              <a:t>is the minimum of (R,G,B)</a:t>
            </a:r>
            <a:endParaRPr lang="en-US" i="1"/>
          </a:p>
        </p:txBody>
      </p:sp>
      <p:pic>
        <p:nvPicPr>
          <p:cNvPr id="13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HSV</a:t>
            </a:r>
          </a:p>
        </p:txBody>
      </p:sp>
      <p:sp>
        <p:nvSpPr>
          <p:cNvPr id="10035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5638800" cy="4876800"/>
          </a:xfrm>
        </p:spPr>
        <p:txBody>
          <a:bodyPr/>
          <a:lstStyle/>
          <a:p>
            <a:pPr eaLnBrk="1" hangingPunct="1"/>
            <a:r>
              <a:rPr lang="en-US" sz="2600" smtClean="0"/>
              <a:t>Top: Original image</a:t>
            </a:r>
          </a:p>
          <a:p>
            <a:pPr eaLnBrk="1" hangingPunct="1"/>
            <a:r>
              <a:rPr lang="en-US" sz="2600" smtClean="0"/>
              <a:t>Second H (assuming S = 1, V = 1)</a:t>
            </a:r>
          </a:p>
          <a:p>
            <a:pPr eaLnBrk="1" hangingPunct="1"/>
            <a:r>
              <a:rPr lang="en-US" sz="2600" smtClean="0"/>
              <a:t>Third S (H=0, V=1)</a:t>
            </a:r>
          </a:p>
          <a:p>
            <a:pPr eaLnBrk="1" hangingPunct="1"/>
            <a:r>
              <a:rPr lang="en-US" sz="2600" smtClean="0"/>
              <a:t>Fourth V (H=0, S=1)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AE5A1E-3792-486A-9808-EC68E3378A6D}" type="slidenum">
              <a:rPr lang="en-US" altLang="en-US"/>
              <a:pPr>
                <a:defRPr/>
              </a:pPr>
              <a:t>98</a:t>
            </a:fld>
            <a:endParaRPr lang="en-US" altLang="en-US"/>
          </a:p>
        </p:txBody>
      </p:sp>
      <p:pic>
        <p:nvPicPr>
          <p:cNvPr id="100356" name="Picture 8" descr="File:Barns grand tetons HSV separation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53200" y="533400"/>
            <a:ext cx="1905000" cy="569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57" name="Text Box 9"/>
          <p:cNvSpPr txBox="1">
            <a:spLocks noChangeArrowheads="1"/>
          </p:cNvSpPr>
          <p:nvPr/>
        </p:nvSpPr>
        <p:spPr bwMode="auto">
          <a:xfrm>
            <a:off x="8610600" y="2133600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H</a:t>
            </a:r>
          </a:p>
        </p:txBody>
      </p:sp>
      <p:sp>
        <p:nvSpPr>
          <p:cNvPr id="100358" name="Text Box 10"/>
          <p:cNvSpPr txBox="1">
            <a:spLocks noChangeArrowheads="1"/>
          </p:cNvSpPr>
          <p:nvPr/>
        </p:nvSpPr>
        <p:spPr bwMode="auto">
          <a:xfrm>
            <a:off x="8610600" y="3733800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S</a:t>
            </a:r>
          </a:p>
        </p:txBody>
      </p:sp>
      <p:sp>
        <p:nvSpPr>
          <p:cNvPr id="100359" name="Text Box 11"/>
          <p:cNvSpPr txBox="1">
            <a:spLocks noChangeArrowheads="1"/>
          </p:cNvSpPr>
          <p:nvPr/>
        </p:nvSpPr>
        <p:spPr bwMode="auto">
          <a:xfrm>
            <a:off x="8610600" y="5486400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V</a:t>
            </a:r>
          </a:p>
        </p:txBody>
      </p:sp>
      <p:pic>
        <p:nvPicPr>
          <p:cNvPr id="13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Quantization and Saturation 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8229600" cy="40386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800" dirty="0" smtClean="0"/>
              <a:t>Captured images are typically quantized to N-bits</a:t>
            </a:r>
          </a:p>
          <a:p>
            <a:pPr eaLnBrk="1" hangingPunct="1"/>
            <a:r>
              <a:rPr lang="en-US" sz="2800" dirty="0" smtClean="0"/>
              <a:t>Standard value: 8 bits</a:t>
            </a:r>
          </a:p>
          <a:p>
            <a:pPr eaLnBrk="1" hangingPunct="1"/>
            <a:r>
              <a:rPr lang="en-US" sz="2800" dirty="0" smtClean="0"/>
              <a:t>8-bits is not very much &lt; 1000:1</a:t>
            </a:r>
          </a:p>
          <a:p>
            <a:pPr eaLnBrk="1" hangingPunct="1"/>
            <a:r>
              <a:rPr lang="en-US" sz="2800" dirty="0" smtClean="0"/>
              <a:t>Humans can easily accept 100,000:1</a:t>
            </a:r>
          </a:p>
          <a:p>
            <a:pPr eaLnBrk="1" hangingPunct="1"/>
            <a:r>
              <a:rPr lang="en-US" sz="2800" dirty="0" smtClean="0"/>
              <a:t>And most cameras will give you 6-bits anyway…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28 Aug 2014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EBA3B6-76CB-40B9-A199-F453C60D4BCB}" type="slidenum">
              <a:rPr lang="en-US" altLang="en-US"/>
              <a:pPr>
                <a:defRPr/>
              </a:pPr>
              <a:t>99</a:t>
            </a:fld>
            <a:endParaRPr lang="en-US" altLang="en-US"/>
          </a:p>
        </p:txBody>
      </p:sp>
      <p:pic>
        <p:nvPicPr>
          <p:cNvPr id="9" name="Picture 2" descr="http://mlsp.cs.cmu.edu/images/logo-alt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2" y="1"/>
            <a:ext cx="69272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59379</TotalTime>
  <Words>4579</Words>
  <Application>Microsoft Office PowerPoint</Application>
  <PresentationFormat>On-screen Show (4:3)</PresentationFormat>
  <Paragraphs>1292</Paragraphs>
  <Slides>103</Slides>
  <Notes>34</Notes>
  <HiddenSlides>0</HiddenSlides>
  <MMClips>27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103</vt:i4>
      </vt:variant>
    </vt:vector>
  </HeadingPairs>
  <TitlesOfParts>
    <vt:vector size="106" baseType="lpstr">
      <vt:lpstr>Office Theme</vt:lpstr>
      <vt:lpstr>Image</vt:lpstr>
      <vt:lpstr>Equation</vt:lpstr>
      <vt:lpstr>Machine Learning for Signal Processing Lecture 1: Introduction Representing sound and images</vt:lpstr>
      <vt:lpstr>What is a signal</vt:lpstr>
      <vt:lpstr>Signal Examples: Audio</vt:lpstr>
      <vt:lpstr>Example: Images</vt:lpstr>
      <vt:lpstr>Example: Biosignals</vt:lpstr>
      <vt:lpstr>Financial Data</vt:lpstr>
      <vt:lpstr>Many others</vt:lpstr>
      <vt:lpstr>What is Signal Processing</vt:lpstr>
      <vt:lpstr>The Tasks in a typical Signal Processing Paradigm</vt:lpstr>
      <vt:lpstr>What is Machine Learning</vt:lpstr>
      <vt:lpstr>MLSP</vt:lpstr>
      <vt:lpstr>MLSP</vt:lpstr>
      <vt:lpstr>MLSP</vt:lpstr>
      <vt:lpstr>MLSP</vt:lpstr>
      <vt:lpstr>MLSP</vt:lpstr>
      <vt:lpstr>In this course</vt:lpstr>
      <vt:lpstr>Recommended Background</vt:lpstr>
      <vt:lpstr>Guest Lectures</vt:lpstr>
      <vt:lpstr>Schedule of Other Lectures</vt:lpstr>
      <vt:lpstr>Grading</vt:lpstr>
      <vt:lpstr>Instructor and TA</vt:lpstr>
      <vt:lpstr>Additional Administrivia</vt:lpstr>
      <vt:lpstr>Additional Administrivia</vt:lpstr>
      <vt:lpstr>Representing Data</vt:lpstr>
      <vt:lpstr>What is an audio signal</vt:lpstr>
      <vt:lpstr>Where do these numbers come from?</vt:lpstr>
      <vt:lpstr>SOUND PERCEPTION</vt:lpstr>
      <vt:lpstr>Storing pressure waves on a computer</vt:lpstr>
      <vt:lpstr>Are these numbers sound?</vt:lpstr>
      <vt:lpstr>Are these numbers sound?</vt:lpstr>
      <vt:lpstr>How many samples a second</vt:lpstr>
      <vt:lpstr>Signal representation - Sampling</vt:lpstr>
      <vt:lpstr>Aliasing</vt:lpstr>
      <vt:lpstr>Aliasing examples</vt:lpstr>
      <vt:lpstr>Avoiding Aliasing</vt:lpstr>
      <vt:lpstr>Typical Sampling Rates</vt:lpstr>
      <vt:lpstr>Storing numbers on the Computer</vt:lpstr>
      <vt:lpstr>Mapping signals into bits</vt:lpstr>
      <vt:lpstr>Mapping signals into bits</vt:lpstr>
      <vt:lpstr>Storing the signal on a computer</vt:lpstr>
      <vt:lpstr>Tom Sullivan Says his Name</vt:lpstr>
      <vt:lpstr>A Schubert Piece</vt:lpstr>
      <vt:lpstr>Quantization Formats</vt:lpstr>
      <vt:lpstr>Uniform Quantization</vt:lpstr>
      <vt:lpstr>Non-uniform Quantiztion</vt:lpstr>
      <vt:lpstr>Uniform Quantization</vt:lpstr>
      <vt:lpstr>Uniform Quantization</vt:lpstr>
      <vt:lpstr>Non-uniform Quantization</vt:lpstr>
      <vt:lpstr>Non-uniform Quantization</vt:lpstr>
      <vt:lpstr>Non-uniform Sampling</vt:lpstr>
      <vt:lpstr>Dealing with audio</vt:lpstr>
      <vt:lpstr>Images</vt:lpstr>
      <vt:lpstr>Images</vt:lpstr>
      <vt:lpstr>The Eye</vt:lpstr>
      <vt:lpstr>The Retina</vt:lpstr>
      <vt:lpstr>Rods and Cones</vt:lpstr>
      <vt:lpstr>The Eye</vt:lpstr>
      <vt:lpstr>Spatial Arrangement of the Retina</vt:lpstr>
      <vt:lpstr>Three Types of Cones (trichromatic vision)</vt:lpstr>
      <vt:lpstr>Trichromatic Vision</vt:lpstr>
      <vt:lpstr>White Light</vt:lpstr>
      <vt:lpstr>PowerPoint Presentation</vt:lpstr>
      <vt:lpstr>Response to White Light</vt:lpstr>
      <vt:lpstr>Response to Sparse Light</vt:lpstr>
      <vt:lpstr>Response to Sparse Light</vt:lpstr>
      <vt:lpstr>Human perception anomalies</vt:lpstr>
      <vt:lpstr>Representing Images</vt:lpstr>
      <vt:lpstr>The “CIE” colour space</vt:lpstr>
      <vt:lpstr>What is displayed</vt:lpstr>
      <vt:lpstr>Representing Images on Computers</vt:lpstr>
      <vt:lpstr>Computer Images: Grey Scale</vt:lpstr>
      <vt:lpstr>PowerPoint Presentation</vt:lpstr>
      <vt:lpstr>Image Histograms</vt:lpstr>
      <vt:lpstr>Example histograms</vt:lpstr>
      <vt:lpstr>Pixel operations</vt:lpstr>
      <vt:lpstr>J=1.5*I</vt:lpstr>
      <vt:lpstr>Saturation</vt:lpstr>
      <vt:lpstr>J=0.5*I</vt:lpstr>
      <vt:lpstr>J=uint8(0.75*I)</vt:lpstr>
      <vt:lpstr>What’s this?</vt:lpstr>
      <vt:lpstr>Non-Linear Darken</vt:lpstr>
      <vt:lpstr>Non-Linear Lighten</vt:lpstr>
      <vt:lpstr>Linear vs. Non-Linear</vt:lpstr>
      <vt:lpstr>Color Images</vt:lpstr>
      <vt:lpstr>RGB Representation</vt:lpstr>
      <vt:lpstr>RGB Manipulation Example: Color Balance</vt:lpstr>
      <vt:lpstr>The CMYK color space</vt:lpstr>
      <vt:lpstr>CMYK is a subtractive representation</vt:lpstr>
      <vt:lpstr>An Interesting Aside</vt:lpstr>
      <vt:lpstr>NTSC color components</vt:lpstr>
      <vt:lpstr>YIQ Color Space</vt:lpstr>
      <vt:lpstr>Color Representations</vt:lpstr>
      <vt:lpstr>YIQ</vt:lpstr>
      <vt:lpstr>Bandwidth (transmission resources) for the components of the television signal</vt:lpstr>
      <vt:lpstr>Hue, Saturation, Value</vt:lpstr>
      <vt:lpstr>HSV</vt:lpstr>
      <vt:lpstr>Hue, Saturation, Value</vt:lpstr>
      <vt:lpstr>HSV</vt:lpstr>
      <vt:lpstr>Quantization and Saturation </vt:lpstr>
      <vt:lpstr>Processing Colour Images</vt:lpstr>
      <vt:lpstr>Other Signals</vt:lpstr>
      <vt:lpstr>The General Theory of Sensing</vt:lpstr>
      <vt:lpstr>Next Class..</vt:lpstr>
    </vt:vector>
  </TitlesOfParts>
  <Company>CMU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Introduction: Basics</dc:title>
  <dc:creator>Bhiksha Raj</dc:creator>
  <cp:lastModifiedBy>bhiksha</cp:lastModifiedBy>
  <cp:revision>141</cp:revision>
  <cp:lastPrinted>2013-08-29T18:37:19Z</cp:lastPrinted>
  <dcterms:created xsi:type="dcterms:W3CDTF">2009-06-18T09:28:00Z</dcterms:created>
  <dcterms:modified xsi:type="dcterms:W3CDTF">2014-08-28T18:32:07Z</dcterms:modified>
</cp:coreProperties>
</file>