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93"/>
  </p:notesMasterIdLst>
  <p:handoutMasterIdLst>
    <p:handoutMasterId r:id="rId94"/>
  </p:handoutMasterIdLst>
  <p:sldIdLst>
    <p:sldId id="256" r:id="rId2"/>
    <p:sldId id="675" r:id="rId3"/>
    <p:sldId id="512" r:id="rId4"/>
    <p:sldId id="663" r:id="rId5"/>
    <p:sldId id="516" r:id="rId6"/>
    <p:sldId id="667" r:id="rId7"/>
    <p:sldId id="666" r:id="rId8"/>
    <p:sldId id="665" r:id="rId9"/>
    <p:sldId id="668" r:id="rId10"/>
    <p:sldId id="518" r:id="rId11"/>
    <p:sldId id="670" r:id="rId12"/>
    <p:sldId id="664" r:id="rId13"/>
    <p:sldId id="669" r:id="rId14"/>
    <p:sldId id="671" r:id="rId15"/>
    <p:sldId id="673" r:id="rId16"/>
    <p:sldId id="605" r:id="rId17"/>
    <p:sldId id="672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54" r:id="rId26"/>
    <p:sldId id="555" r:id="rId27"/>
    <p:sldId id="556" r:id="rId28"/>
    <p:sldId id="558" r:id="rId29"/>
    <p:sldId id="559" r:id="rId30"/>
    <p:sldId id="562" r:id="rId31"/>
    <p:sldId id="607" r:id="rId32"/>
    <p:sldId id="608" r:id="rId33"/>
    <p:sldId id="609" r:id="rId34"/>
    <p:sldId id="610" r:id="rId35"/>
    <p:sldId id="633" r:id="rId36"/>
    <p:sldId id="634" r:id="rId37"/>
    <p:sldId id="611" r:id="rId38"/>
    <p:sldId id="635" r:id="rId39"/>
    <p:sldId id="563" r:id="rId40"/>
    <p:sldId id="612" r:id="rId41"/>
    <p:sldId id="574" r:id="rId42"/>
    <p:sldId id="615" r:id="rId43"/>
    <p:sldId id="616" r:id="rId44"/>
    <p:sldId id="617" r:id="rId45"/>
    <p:sldId id="618" r:id="rId46"/>
    <p:sldId id="619" r:id="rId47"/>
    <p:sldId id="620" r:id="rId48"/>
    <p:sldId id="621" r:id="rId49"/>
    <p:sldId id="623" r:id="rId50"/>
    <p:sldId id="624" r:id="rId51"/>
    <p:sldId id="625" r:id="rId52"/>
    <p:sldId id="590" r:id="rId53"/>
    <p:sldId id="594" r:id="rId54"/>
    <p:sldId id="595" r:id="rId55"/>
    <p:sldId id="676" r:id="rId56"/>
    <p:sldId id="596" r:id="rId57"/>
    <p:sldId id="628" r:id="rId58"/>
    <p:sldId id="629" r:id="rId59"/>
    <p:sldId id="630" r:id="rId60"/>
    <p:sldId id="600" r:id="rId61"/>
    <p:sldId id="631" r:id="rId62"/>
    <p:sldId id="632" r:id="rId63"/>
    <p:sldId id="603" r:id="rId64"/>
    <p:sldId id="641" r:id="rId65"/>
    <p:sldId id="636" r:id="rId66"/>
    <p:sldId id="642" r:id="rId67"/>
    <p:sldId id="643" r:id="rId68"/>
    <p:sldId id="644" r:id="rId69"/>
    <p:sldId id="645" r:id="rId70"/>
    <p:sldId id="646" r:id="rId71"/>
    <p:sldId id="647" r:id="rId72"/>
    <p:sldId id="648" r:id="rId73"/>
    <p:sldId id="650" r:id="rId74"/>
    <p:sldId id="677" r:id="rId75"/>
    <p:sldId id="674" r:id="rId76"/>
    <p:sldId id="651" r:id="rId77"/>
    <p:sldId id="678" r:id="rId78"/>
    <p:sldId id="652" r:id="rId79"/>
    <p:sldId id="653" r:id="rId80"/>
    <p:sldId id="654" r:id="rId81"/>
    <p:sldId id="655" r:id="rId82"/>
    <p:sldId id="656" r:id="rId83"/>
    <p:sldId id="657" r:id="rId84"/>
    <p:sldId id="658" r:id="rId85"/>
    <p:sldId id="659" r:id="rId86"/>
    <p:sldId id="660" r:id="rId87"/>
    <p:sldId id="661" r:id="rId88"/>
    <p:sldId id="649" r:id="rId89"/>
    <p:sldId id="637" r:id="rId90"/>
    <p:sldId id="640" r:id="rId91"/>
    <p:sldId id="662" r:id="rId92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  <a:srgbClr val="6600CC"/>
    <a:srgbClr val="FFFF00"/>
    <a:srgbClr val="FF9999"/>
    <a:srgbClr val="CCECFF"/>
    <a:srgbClr val="3333FF"/>
    <a:srgbClr val="FF993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69770" autoAdjust="0"/>
  </p:normalViewPr>
  <p:slideViewPr>
    <p:cSldViewPr snapToGrid="0">
      <p:cViewPr>
        <p:scale>
          <a:sx n="110" d="100"/>
          <a:sy n="110" d="100"/>
        </p:scale>
        <p:origin x="-252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672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8.xml"/><Relationship Id="rId13" Type="http://schemas.openxmlformats.org/officeDocument/2006/relationships/slide" Target="slides/slide77.xml"/><Relationship Id="rId18" Type="http://schemas.openxmlformats.org/officeDocument/2006/relationships/slide" Target="slides/slide82.xml"/><Relationship Id="rId3" Type="http://schemas.openxmlformats.org/officeDocument/2006/relationships/slide" Target="slides/slide43.xml"/><Relationship Id="rId21" Type="http://schemas.openxmlformats.org/officeDocument/2006/relationships/slide" Target="slides/slide85.xml"/><Relationship Id="rId7" Type="http://schemas.openxmlformats.org/officeDocument/2006/relationships/slide" Target="slides/slide47.xml"/><Relationship Id="rId12" Type="http://schemas.openxmlformats.org/officeDocument/2006/relationships/slide" Target="slides/slide76.xml"/><Relationship Id="rId17" Type="http://schemas.openxmlformats.org/officeDocument/2006/relationships/slide" Target="slides/slide81.xml"/><Relationship Id="rId2" Type="http://schemas.openxmlformats.org/officeDocument/2006/relationships/slide" Target="slides/slide42.xml"/><Relationship Id="rId16" Type="http://schemas.openxmlformats.org/officeDocument/2006/relationships/slide" Target="slides/slide80.xml"/><Relationship Id="rId20" Type="http://schemas.openxmlformats.org/officeDocument/2006/relationships/slide" Target="slides/slide84.xml"/><Relationship Id="rId1" Type="http://schemas.openxmlformats.org/officeDocument/2006/relationships/slide" Target="slides/slide41.xml"/><Relationship Id="rId6" Type="http://schemas.openxmlformats.org/officeDocument/2006/relationships/slide" Target="slides/slide46.xml"/><Relationship Id="rId11" Type="http://schemas.openxmlformats.org/officeDocument/2006/relationships/slide" Target="slides/slide51.xml"/><Relationship Id="rId5" Type="http://schemas.openxmlformats.org/officeDocument/2006/relationships/slide" Target="slides/slide45.xml"/><Relationship Id="rId15" Type="http://schemas.openxmlformats.org/officeDocument/2006/relationships/slide" Target="slides/slide79.xml"/><Relationship Id="rId23" Type="http://schemas.openxmlformats.org/officeDocument/2006/relationships/slide" Target="slides/slide87.xml"/><Relationship Id="rId10" Type="http://schemas.openxmlformats.org/officeDocument/2006/relationships/slide" Target="slides/slide50.xml"/><Relationship Id="rId19" Type="http://schemas.openxmlformats.org/officeDocument/2006/relationships/slide" Target="slides/slide83.xml"/><Relationship Id="rId4" Type="http://schemas.openxmlformats.org/officeDocument/2006/relationships/slide" Target="slides/slide44.xml"/><Relationship Id="rId9" Type="http://schemas.openxmlformats.org/officeDocument/2006/relationships/slide" Target="slides/slide49.xml"/><Relationship Id="rId14" Type="http://schemas.openxmlformats.org/officeDocument/2006/relationships/slide" Target="slides/slide78.xml"/><Relationship Id="rId22" Type="http://schemas.openxmlformats.org/officeDocument/2006/relationships/slide" Target="slides/slide8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7E79D6-1DF7-498D-81A9-1411E88BF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21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3FBD0C-F910-4215-A9BD-9559D7EB1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01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792110-6B42-437D-96B8-84246995929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395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39A75-C42E-46C5-A75A-46CA838C9DB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26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F0292-058D-44D0-963B-E3C9C0A1A98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940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11755/18797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F31DA-80B5-43E2-8C14-55C2B7EF8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41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8A4391-3149-43AC-BE4F-5319D103EC4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3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CEF70-FF47-4B68-827E-61EE6A7BF9C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41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7F9460-D800-4AFF-9195-46AE83E15F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52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8D6B1-89A2-4489-B0F3-0C7FE1FA9AE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725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7CA14-99EC-4D6F-A36A-38208F83E98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02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0B434F-2FDA-4A00-9228-1D4C51BC619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0226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5E2DE8-4379-438C-8242-A84315422C2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79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E66C12-E1BE-47CE-B9EB-9A9CD997B5C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69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00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5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5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5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5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7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0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0.w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35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15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15.w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15.w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15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15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15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15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15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5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15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15.w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369803"/>
            <a:ext cx="7623175" cy="1752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Machine Learning for Signal Processing</a:t>
            </a:r>
            <a:br>
              <a:rPr lang="en-US" dirty="0" smtClean="0"/>
            </a:br>
            <a:r>
              <a:rPr lang="en-US" dirty="0" smtClean="0">
                <a:solidFill>
                  <a:srgbClr val="0000CC"/>
                </a:solidFill>
              </a:rPr>
              <a:t>Clustering</a:t>
            </a:r>
            <a:endParaRPr lang="en-US" dirty="0" smtClean="0">
              <a:solidFill>
                <a:srgbClr val="0000CC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Bhiksha</a:t>
            </a:r>
            <a:r>
              <a:rPr lang="en-US" dirty="0" smtClean="0"/>
              <a:t> Raj</a:t>
            </a:r>
          </a:p>
          <a:p>
            <a:pPr eaLnBrk="1" hangingPunct="1"/>
            <a:r>
              <a:rPr lang="en-US" dirty="0" smtClean="0"/>
              <a:t>Class 12.  10 </a:t>
            </a:r>
            <a:r>
              <a:rPr lang="en-US" dirty="0" smtClean="0"/>
              <a:t>Oct </a:t>
            </a:r>
            <a:r>
              <a:rPr lang="en-US" dirty="0" smtClean="0"/>
              <a:t>2013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4DFF1-2A39-4786-80CC-D7159964BDDB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Why Clustering</a:t>
            </a:r>
          </a:p>
        </p:txBody>
      </p:sp>
      <p:sp>
        <p:nvSpPr>
          <p:cNvPr id="1049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Automatic grouping into “Classes”</a:t>
            </a:r>
          </a:p>
          <a:p>
            <a:pPr lvl="1"/>
            <a:r>
              <a:rPr lang="en-US"/>
              <a:t>Different clusters may show different behavior</a:t>
            </a:r>
          </a:p>
          <a:p>
            <a:pPr lvl="1"/>
            <a:endParaRPr lang="en-US"/>
          </a:p>
          <a:p>
            <a:r>
              <a:rPr lang="en-US"/>
              <a:t>Quantization</a:t>
            </a:r>
          </a:p>
          <a:p>
            <a:pPr lvl="1"/>
            <a:r>
              <a:rPr lang="en-US"/>
              <a:t>All data within a cluster are represented by a single point</a:t>
            </a:r>
          </a:p>
          <a:p>
            <a:pPr lvl="1"/>
            <a:endParaRPr lang="en-US"/>
          </a:p>
          <a:p>
            <a:r>
              <a:rPr lang="en-US"/>
              <a:t>Preprocessing step for other algorithms</a:t>
            </a:r>
          </a:p>
          <a:p>
            <a:pPr lvl="1"/>
            <a:r>
              <a:rPr lang="en-US"/>
              <a:t>Indexing, categorization, etc.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Finding natural structure in data</a:t>
            </a:r>
            <a:endParaRPr lang="en-US" sz="4000" dirty="0"/>
          </a:p>
        </p:txBody>
      </p:sp>
      <p:sp>
        <p:nvSpPr>
          <p:cNvPr id="1049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823791"/>
            <a:ext cx="8229600" cy="130237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Find natural groupings in data for further analysis</a:t>
            </a:r>
          </a:p>
          <a:p>
            <a:r>
              <a:rPr lang="en-US" dirty="0" smtClean="0"/>
              <a:t>Discover </a:t>
            </a:r>
            <a:r>
              <a:rPr lang="en-US" i="1" dirty="0" smtClean="0"/>
              <a:t>latent </a:t>
            </a:r>
            <a:r>
              <a:rPr lang="en-US" dirty="0" smtClean="0"/>
              <a:t>structure in data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158722" name="Picture 2" descr="Fig3_clustering_graph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4" y="1679162"/>
            <a:ext cx="4115889" cy="211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724" name="Picture 4" descr="http://www.biomedcentral.com/content/figures/1471-2202-13-96-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3" t="51702" r="843" b="815"/>
          <a:stretch/>
        </p:blipFill>
        <p:spPr bwMode="auto">
          <a:xfrm>
            <a:off x="4724734" y="1790586"/>
            <a:ext cx="3736877" cy="268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64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Applications of Clustering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segmentation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6" name="Picture 2" descr="http://vision.ics.uci.edu/papers/ArbelaezMFM_PAMI_2011/icon_d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435" y="2223443"/>
            <a:ext cx="2433389" cy="3585481"/>
          </a:xfrm>
          <a:prstGeom prst="rect">
            <a:avLst/>
          </a:prstGeom>
          <a:noFill/>
        </p:spPr>
      </p:pic>
      <p:sp>
        <p:nvSpPr>
          <p:cNvPr id="7" name="AutoShape 2" descr="http://www.mathworks.com/matlabcentral/fx_files/25257/2/ScreenShot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5652" name="Picture 4" descr="http://www.mathworks.com/matlabcentral/fx_files/25257/2/ScreenSh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03" y="2518611"/>
            <a:ext cx="3464472" cy="267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6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Quantization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675" y="5095876"/>
            <a:ext cx="8229600" cy="16383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i="1" dirty="0" smtClean="0"/>
              <a:t>Quantize </a:t>
            </a:r>
            <a:r>
              <a:rPr lang="en-US" dirty="0" smtClean="0"/>
              <a:t>every </a:t>
            </a:r>
            <a:r>
              <a:rPr lang="en-US" i="1" dirty="0" smtClean="0"/>
              <a:t>vector </a:t>
            </a:r>
            <a:r>
              <a:rPr lang="en-US" dirty="0" smtClean="0"/>
              <a:t>to one of K (vector) values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What are the optimal  K  vectors?  How do we find them?  How do we perform the quantization?</a:t>
            </a:r>
          </a:p>
          <a:p>
            <a:pPr>
              <a:lnSpc>
                <a:spcPct val="120000"/>
              </a:lnSpc>
            </a:pPr>
            <a:r>
              <a:rPr lang="en-US" b="1" dirty="0" smtClean="0"/>
              <a:t>LBG algorithm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245704" y="1152525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34539" y="1152525"/>
            <a:ext cx="188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QUANTIZATION</a:t>
            </a:r>
            <a:endParaRPr lang="en-US" dirty="0"/>
          </a:p>
        </p:txBody>
      </p:sp>
      <p:pic>
        <p:nvPicPr>
          <p:cNvPr id="159746" name="Picture 2" descr="http://www.data-compression.com/lbgvq.gif.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22" y="1537250"/>
            <a:ext cx="3354252" cy="335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2-D VQ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115465" y="3827393"/>
            <a:ext cx="838450" cy="78972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15465" y="3193368"/>
            <a:ext cx="854850" cy="31392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15465" y="2912246"/>
            <a:ext cx="854850" cy="2232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115465" y="2681761"/>
            <a:ext cx="896607" cy="10790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12072" y="1626597"/>
            <a:ext cx="153079" cy="6287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831782" y="1626596"/>
            <a:ext cx="200873" cy="69515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203904" y="1626596"/>
            <a:ext cx="862035" cy="110911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054524" y="3135532"/>
            <a:ext cx="103328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7203904" y="3600236"/>
            <a:ext cx="883907" cy="8528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6870410" y="3922795"/>
            <a:ext cx="441952" cy="79820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6428458" y="4054006"/>
            <a:ext cx="1" cy="66699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012072" y="2255327"/>
            <a:ext cx="153079" cy="42643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203904" y="3119131"/>
            <a:ext cx="250602" cy="3881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7216686" y="2718165"/>
            <a:ext cx="237820" cy="417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6966167" y="2671118"/>
            <a:ext cx="237736" cy="645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6832139" y="2311149"/>
            <a:ext cx="134385" cy="366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6165150" y="2255326"/>
            <a:ext cx="263309" cy="27335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6574298" y="2304531"/>
            <a:ext cx="257484" cy="21178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6428460" y="2516313"/>
            <a:ext cx="166883" cy="123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6351033" y="2517899"/>
            <a:ext cx="89447" cy="21781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061279" y="2735714"/>
            <a:ext cx="2897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088611" y="3001300"/>
            <a:ext cx="229628" cy="1129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058322" y="3279961"/>
            <a:ext cx="172878" cy="1066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987027" y="3572899"/>
            <a:ext cx="35853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921421" y="3846257"/>
            <a:ext cx="358538" cy="7653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274492" y="3917327"/>
            <a:ext cx="161260" cy="142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6428458" y="3884525"/>
            <a:ext cx="234200" cy="16948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652046" y="3884525"/>
            <a:ext cx="234200" cy="3280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6870410" y="3682243"/>
            <a:ext cx="117268" cy="23508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6966167" y="3600237"/>
            <a:ext cx="244459" cy="8200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7210626" y="3507295"/>
            <a:ext cx="0" cy="9294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6058322" y="2743554"/>
            <a:ext cx="30289" cy="25774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 flipV="1">
            <a:off x="6012072" y="2671118"/>
            <a:ext cx="49208" cy="7243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951934" y="3001300"/>
            <a:ext cx="148756" cy="13077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5951934" y="3290625"/>
            <a:ext cx="90210" cy="2166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 flipV="1">
            <a:off x="5953916" y="3494939"/>
            <a:ext cx="31734" cy="776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5943290" y="3559592"/>
            <a:ext cx="42360" cy="2866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 flipV="1">
            <a:off x="5943290" y="3128559"/>
            <a:ext cx="118868" cy="1620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6392980" y="2856025"/>
            <a:ext cx="18131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6345093" y="3128559"/>
            <a:ext cx="138546" cy="6480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6224307" y="3290990"/>
            <a:ext cx="136283" cy="16710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6477417" y="3193368"/>
            <a:ext cx="6222" cy="20559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6296805" y="2861459"/>
            <a:ext cx="115398" cy="16242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 flipV="1">
            <a:off x="6345093" y="2735714"/>
            <a:ext cx="67110" cy="1367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 flipV="1">
            <a:off x="6304693" y="3008316"/>
            <a:ext cx="67110" cy="1367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V="1">
            <a:off x="6231199" y="3119131"/>
            <a:ext cx="122825" cy="1608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6279959" y="3641239"/>
            <a:ext cx="98688" cy="2737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V="1">
            <a:off x="6338871" y="3398959"/>
            <a:ext cx="138546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6326984" y="3439722"/>
            <a:ext cx="33606" cy="1418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 flipV="1">
            <a:off x="6329304" y="3572899"/>
            <a:ext cx="49344" cy="817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 flipV="1">
            <a:off x="6584171" y="2522497"/>
            <a:ext cx="78487" cy="22105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V="1">
            <a:off x="6570119" y="2743554"/>
            <a:ext cx="92539" cy="11165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6574298" y="2863077"/>
            <a:ext cx="42091" cy="13822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V="1">
            <a:off x="6495911" y="2994504"/>
            <a:ext cx="116837" cy="19339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6480528" y="3187901"/>
            <a:ext cx="206058" cy="9206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6477417" y="3398959"/>
            <a:ext cx="174630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H="1" flipV="1">
            <a:off x="6966168" y="3281974"/>
            <a:ext cx="237735" cy="22532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6816264" y="3528579"/>
            <a:ext cx="171415" cy="15366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 flipV="1">
            <a:off x="6600879" y="3702924"/>
            <a:ext cx="61780" cy="18160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V="1">
            <a:off x="6816264" y="2671120"/>
            <a:ext cx="171604" cy="10516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6662658" y="2739277"/>
            <a:ext cx="169124" cy="3701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7032654" y="2718164"/>
            <a:ext cx="184032" cy="27634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>
            <a:off x="6831782" y="2767289"/>
            <a:ext cx="38629" cy="17538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>
            <a:off x="6613856" y="3008316"/>
            <a:ext cx="155290" cy="2583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 flipV="1">
            <a:off x="6763328" y="2945482"/>
            <a:ext cx="107082" cy="9304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6870410" y="2938607"/>
            <a:ext cx="174630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6378648" y="3649838"/>
            <a:ext cx="234100" cy="530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flipV="1">
            <a:off x="6607720" y="3538191"/>
            <a:ext cx="95320" cy="1696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>
            <a:off x="6634586" y="3448161"/>
            <a:ext cx="68453" cy="900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/>
          <p:nvPr/>
        </p:nvCxnSpPr>
        <p:spPr>
          <a:xfrm flipV="1">
            <a:off x="6688799" y="3528579"/>
            <a:ext cx="135342" cy="2295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V="1">
            <a:off x="6818294" y="3281974"/>
            <a:ext cx="148231" cy="2529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/>
          <p:nvPr/>
        </p:nvCxnSpPr>
        <p:spPr>
          <a:xfrm flipV="1">
            <a:off x="6971560" y="3136403"/>
            <a:ext cx="104821" cy="17681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>
            <a:off x="7028011" y="2986375"/>
            <a:ext cx="42091" cy="13822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H="1">
            <a:off x="6631768" y="3285659"/>
            <a:ext cx="42465" cy="17243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/>
          <p:nvPr/>
        </p:nvCxnSpPr>
        <p:spPr>
          <a:xfrm>
            <a:off x="6800107" y="3209592"/>
            <a:ext cx="174630" cy="791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V="1">
            <a:off x="6668812" y="3200759"/>
            <a:ext cx="138087" cy="88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>
            <a:off x="6763328" y="3038530"/>
            <a:ext cx="36778" cy="18584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Oval 194"/>
          <p:cNvSpPr/>
          <p:nvPr/>
        </p:nvSpPr>
        <p:spPr>
          <a:xfrm>
            <a:off x="6491475" y="229413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/>
          <p:cNvSpPr/>
          <p:nvPr/>
        </p:nvSpPr>
        <p:spPr>
          <a:xfrm>
            <a:off x="7048773" y="248007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7421146" y="279384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/>
          <p:cNvSpPr/>
          <p:nvPr/>
        </p:nvSpPr>
        <p:spPr>
          <a:xfrm>
            <a:off x="5845136" y="246268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/>
          <p:cNvSpPr/>
          <p:nvPr/>
        </p:nvSpPr>
        <p:spPr>
          <a:xfrm>
            <a:off x="6218368" y="258316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/>
          <p:cNvSpPr/>
          <p:nvPr/>
        </p:nvSpPr>
        <p:spPr>
          <a:xfrm>
            <a:off x="6742014" y="258029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/>
          <p:cNvSpPr/>
          <p:nvPr/>
        </p:nvSpPr>
        <p:spPr>
          <a:xfrm>
            <a:off x="6483639" y="269055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/>
          <p:cNvSpPr/>
          <p:nvPr/>
        </p:nvSpPr>
        <p:spPr>
          <a:xfrm>
            <a:off x="6925682" y="280830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/>
          <p:cNvSpPr/>
          <p:nvPr/>
        </p:nvSpPr>
        <p:spPr>
          <a:xfrm>
            <a:off x="7148687" y="296439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/>
          <p:cNvSpPr/>
          <p:nvPr/>
        </p:nvSpPr>
        <p:spPr>
          <a:xfrm>
            <a:off x="6691500" y="28769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6196698" y="286307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5895064" y="289775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/>
          <p:cNvSpPr/>
          <p:nvPr/>
        </p:nvSpPr>
        <p:spPr>
          <a:xfrm>
            <a:off x="6434671" y="298672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/>
          <p:cNvSpPr/>
          <p:nvPr/>
        </p:nvSpPr>
        <p:spPr>
          <a:xfrm>
            <a:off x="5815330" y="3263015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/>
          <p:cNvSpPr/>
          <p:nvPr/>
        </p:nvSpPr>
        <p:spPr>
          <a:xfrm>
            <a:off x="6153478" y="311563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/>
          <p:cNvSpPr/>
          <p:nvPr/>
        </p:nvSpPr>
        <p:spPr>
          <a:xfrm>
            <a:off x="6880495" y="308118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6641203" y="310792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/>
          <p:cNvSpPr/>
          <p:nvPr/>
        </p:nvSpPr>
        <p:spPr>
          <a:xfrm>
            <a:off x="7407916" y="343972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/>
          <p:cNvSpPr/>
          <p:nvPr/>
        </p:nvSpPr>
        <p:spPr>
          <a:xfrm>
            <a:off x="7143712" y="324607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6740925" y="333941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/>
          <p:cNvSpPr/>
          <p:nvPr/>
        </p:nvSpPr>
        <p:spPr>
          <a:xfrm>
            <a:off x="6527272" y="3292145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/>
          <p:cNvSpPr/>
          <p:nvPr/>
        </p:nvSpPr>
        <p:spPr>
          <a:xfrm>
            <a:off x="6349407" y="3273159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6169090" y="340846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5700313" y="357262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6503937" y="351404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6957250" y="345882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063777" y="381864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/>
          <p:cNvSpPr/>
          <p:nvPr/>
        </p:nvSpPr>
        <p:spPr>
          <a:xfrm>
            <a:off x="6754109" y="368019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6178547" y="365463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/>
          <p:cNvSpPr/>
          <p:nvPr/>
        </p:nvSpPr>
        <p:spPr>
          <a:xfrm>
            <a:off x="6440480" y="377217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/>
          <p:cNvSpPr/>
          <p:nvPr/>
        </p:nvSpPr>
        <p:spPr>
          <a:xfrm>
            <a:off x="6662658" y="40594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6127102" y="40594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5115465" y="1626596"/>
            <a:ext cx="2972346" cy="309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xtBox 142"/>
          <p:cNvSpPr txBox="1"/>
          <p:nvPr/>
        </p:nvSpPr>
        <p:spPr>
          <a:xfrm>
            <a:off x="7524825" y="249029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x</a:t>
            </a:r>
            <a:endParaRPr lang="en-US" sz="1200" b="1" dirty="0"/>
          </a:p>
        </p:txBody>
      </p:sp>
      <p:sp>
        <p:nvSpPr>
          <p:cNvPr id="230" name="TextBox 229"/>
          <p:cNvSpPr txBox="1"/>
          <p:nvPr/>
        </p:nvSpPr>
        <p:spPr>
          <a:xfrm>
            <a:off x="5884827" y="334589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x</a:t>
            </a:r>
            <a:endParaRPr lang="en-US" sz="1200" b="1" dirty="0"/>
          </a:p>
        </p:txBody>
      </p:sp>
      <p:cxnSp>
        <p:nvCxnSpPr>
          <p:cNvPr id="147" name="Straight Arrow Connector 146"/>
          <p:cNvCxnSpPr>
            <a:endCxn id="217" idx="0"/>
          </p:cNvCxnSpPr>
          <p:nvPr/>
        </p:nvCxnSpPr>
        <p:spPr>
          <a:xfrm flipV="1">
            <a:off x="6058322" y="3408464"/>
            <a:ext cx="138377" cy="83508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Arrow Connector 234"/>
          <p:cNvCxnSpPr>
            <a:endCxn id="197" idx="7"/>
          </p:cNvCxnSpPr>
          <p:nvPr/>
        </p:nvCxnSpPr>
        <p:spPr>
          <a:xfrm flipH="1">
            <a:off x="7468277" y="2645495"/>
            <a:ext cx="166644" cy="156433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3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BOW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2484"/>
            <a:ext cx="8229600" cy="111641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How to retrieve all music videos by this guy?</a:t>
            </a:r>
            <a:endParaRPr lang="en-US" dirty="0"/>
          </a:p>
          <a:p>
            <a:r>
              <a:rPr lang="en-US" dirty="0" smtClean="0"/>
              <a:t>Build a classifier</a:t>
            </a:r>
          </a:p>
          <a:p>
            <a:pPr lvl="1"/>
            <a:r>
              <a:rPr lang="en-US" dirty="0" smtClean="0"/>
              <a:t>But how do you </a:t>
            </a:r>
            <a:r>
              <a:rPr lang="en-US" b="1" i="1" dirty="0" smtClean="0"/>
              <a:t>represent</a:t>
            </a:r>
            <a:r>
              <a:rPr lang="en-US" i="1" dirty="0" smtClean="0"/>
              <a:t> </a:t>
            </a:r>
            <a:r>
              <a:rPr lang="en-US" dirty="0" smtClean="0"/>
              <a:t>the video?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160770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007" y="1310284"/>
            <a:ext cx="5466091" cy="364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1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BOW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2484"/>
            <a:ext cx="8229600" cy="1116418"/>
          </a:xfrm>
        </p:spPr>
        <p:txBody>
          <a:bodyPr>
            <a:normAutofit/>
          </a:bodyPr>
          <a:lstStyle/>
          <a:p>
            <a:r>
              <a:rPr lang="en-US" dirty="0" smtClean="0"/>
              <a:t>Bag of words representations of video/audio/data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7" name="Picture 2" descr="http://www.data-compression.com/lbgvq.gif.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2732579"/>
            <a:ext cx="2407027" cy="240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5773521" y="2881091"/>
            <a:ext cx="2144521" cy="2232582"/>
            <a:chOff x="5626729" y="2236196"/>
            <a:chExt cx="2461081" cy="2562141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626729" y="4074059"/>
              <a:ext cx="669956" cy="63827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26729" y="3533472"/>
              <a:ext cx="707810" cy="25992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626729" y="3300705"/>
              <a:ext cx="707810" cy="18487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5626729" y="3109865"/>
              <a:ext cx="742384" cy="8934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369113" y="2236196"/>
              <a:ext cx="126748" cy="52058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7052650" y="2236196"/>
              <a:ext cx="161498" cy="56132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7355941" y="2236196"/>
              <a:ext cx="713759" cy="91834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7232256" y="3485584"/>
              <a:ext cx="855553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7355941" y="3870356"/>
              <a:ext cx="731869" cy="70617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7079811" y="4137432"/>
              <a:ext cx="365933" cy="66090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6713878" y="4246074"/>
              <a:ext cx="1" cy="55226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6369113" y="2756781"/>
              <a:ext cx="126748" cy="35308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7355941" y="3472004"/>
              <a:ext cx="207497" cy="32139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 flipV="1">
              <a:off x="7366525" y="3140007"/>
              <a:ext cx="196913" cy="34557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7159097" y="3101053"/>
              <a:ext cx="196844" cy="5348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7048123" y="2803001"/>
              <a:ext cx="111270" cy="30353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6495861" y="2756780"/>
              <a:ext cx="218018" cy="22633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6834632" y="2797521"/>
              <a:ext cx="213195" cy="17535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6713879" y="2972875"/>
              <a:ext cx="120753" cy="1024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6649770" y="2993360"/>
              <a:ext cx="70148" cy="16117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409856" y="3154538"/>
              <a:ext cx="23991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432487" y="3374441"/>
              <a:ext cx="172383" cy="1870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378166" y="3613999"/>
              <a:ext cx="172383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348376" y="3847721"/>
              <a:ext cx="29686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294055" y="4074059"/>
              <a:ext cx="296867" cy="6337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586395" y="4132905"/>
              <a:ext cx="133522" cy="11769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6713878" y="4105745"/>
              <a:ext cx="193916" cy="14032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6899007" y="4105745"/>
              <a:ext cx="193916" cy="2716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079811" y="3938257"/>
              <a:ext cx="97097" cy="19464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7159097" y="3870357"/>
              <a:ext cx="202410" cy="6789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7361507" y="3793401"/>
              <a:ext cx="0" cy="7695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 flipV="1">
              <a:off x="6407408" y="3161029"/>
              <a:ext cx="25079" cy="21341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6378168" y="3109865"/>
              <a:ext cx="31688" cy="511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6319319" y="3374441"/>
              <a:ext cx="123169" cy="10828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6319319" y="3614000"/>
              <a:ext cx="74693" cy="1794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6305116" y="3793401"/>
              <a:ext cx="31688" cy="511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6312162" y="3836703"/>
              <a:ext cx="35074" cy="23735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 flipV="1">
              <a:off x="6312162" y="3479811"/>
              <a:ext cx="98422" cy="13418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684502" y="3254154"/>
              <a:ext cx="15013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644852" y="3479811"/>
              <a:ext cx="114715" cy="5366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544842" y="3614302"/>
              <a:ext cx="112841" cy="13836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754415" y="3506641"/>
              <a:ext cx="0" cy="19705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6604870" y="3258654"/>
              <a:ext cx="95549" cy="13449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 flipV="1">
              <a:off x="6644852" y="3154538"/>
              <a:ext cx="55567" cy="11319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 flipV="1">
              <a:off x="6611401" y="3380250"/>
              <a:ext cx="55567" cy="11319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6550549" y="3472004"/>
              <a:ext cx="101698" cy="1331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6590922" y="3904306"/>
              <a:ext cx="81713" cy="22669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6639700" y="3703700"/>
              <a:ext cx="114715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6622617" y="3752662"/>
              <a:ext cx="39824" cy="977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 flipV="1">
              <a:off x="6631778" y="3847721"/>
              <a:ext cx="40857" cy="5658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 flipV="1">
              <a:off x="6842807" y="2977996"/>
              <a:ext cx="64987" cy="18303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6831172" y="3161029"/>
              <a:ext cx="76622" cy="9244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834632" y="3259993"/>
              <a:ext cx="34851" cy="11444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6769728" y="3368814"/>
              <a:ext cx="96740" cy="16013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755223" y="3519593"/>
              <a:ext cx="172383" cy="8557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6754415" y="3703700"/>
              <a:ext cx="144592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 flipV="1">
              <a:off x="7159098" y="3606837"/>
              <a:ext cx="196843" cy="1865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 flipV="1">
              <a:off x="7034978" y="3811024"/>
              <a:ext cx="141930" cy="12723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 flipV="1">
              <a:off x="6856641" y="3955381"/>
              <a:ext cx="51153" cy="1503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7034978" y="3101054"/>
              <a:ext cx="142087" cy="8707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6907794" y="3157488"/>
              <a:ext cx="127184" cy="3064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7214148" y="3156039"/>
              <a:ext cx="133753" cy="21277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019829" y="3197158"/>
              <a:ext cx="59982" cy="12874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6867386" y="3380250"/>
              <a:ext cx="128579" cy="2139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V="1">
              <a:off x="6991148" y="3328224"/>
              <a:ext cx="88663" cy="7704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7079811" y="3322532"/>
              <a:ext cx="144592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6672635" y="3911426"/>
              <a:ext cx="193833" cy="4395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V="1">
              <a:off x="6862305" y="3818983"/>
              <a:ext cx="78924" cy="1404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6884550" y="3744439"/>
              <a:ext cx="56679" cy="7454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V="1">
              <a:off x="6929438" y="3811024"/>
              <a:ext cx="112062" cy="1900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7036659" y="3606837"/>
              <a:ext cx="122734" cy="2094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7163562" y="3485584"/>
              <a:ext cx="99215" cy="14711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7210303" y="3362083"/>
              <a:ext cx="34851" cy="11444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>
              <a:off x="6882217" y="3609888"/>
              <a:ext cx="35161" cy="14277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7021600" y="3546905"/>
              <a:ext cx="144592" cy="6555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6912889" y="3539592"/>
              <a:ext cx="114335" cy="7286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6991148" y="3405267"/>
              <a:ext cx="30452" cy="15387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/>
            <p:cNvSpPr/>
            <p:nvPr/>
          </p:nvSpPr>
          <p:spPr>
            <a:xfrm>
              <a:off x="6766055" y="278891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7227494" y="294287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7535816" y="320266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6230891" y="292846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6539925" y="302823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6973500" y="30258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6759567" y="311714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7125576" y="321464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7310222" y="334388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931675" y="327149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6521982" y="325999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6272231" y="328870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6719022" y="336237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6206212" y="359113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6486196" y="346911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7088161" y="344058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6890029" y="3462724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7524862" y="373745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7306103" y="357711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6972598" y="36544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795695" y="361525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6648424" y="359953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6499123" y="371157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6110979" y="384749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6776374" y="379898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7151714" y="375326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7239917" y="405119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6983514" y="393656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6506953" y="391539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6723832" y="401272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07794" y="42506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6464357" y="42506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626729" y="2236196"/>
              <a:ext cx="2461081" cy="25621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4958596" y="2225762"/>
            <a:ext cx="3865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Representation: Each number is the</a:t>
            </a:r>
            <a:br>
              <a:rPr lang="en-US" dirty="0" smtClean="0"/>
            </a:br>
            <a:r>
              <a:rPr lang="en-US" dirty="0" smtClean="0"/>
              <a:t>#frames assigned to the </a:t>
            </a:r>
            <a:r>
              <a:rPr lang="en-US" dirty="0" err="1" smtClean="0"/>
              <a:t>codeword</a:t>
            </a:r>
            <a:endParaRPr lang="en-US" dirty="0"/>
          </a:p>
        </p:txBody>
      </p:sp>
      <p:sp>
        <p:nvSpPr>
          <p:cNvPr id="121" name="TextBox 120"/>
          <p:cNvSpPr txBox="1"/>
          <p:nvPr/>
        </p:nvSpPr>
        <p:spPr>
          <a:xfrm>
            <a:off x="7447423" y="342888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7128455" y="3005658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5761584" y="4250129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6899054" y="405916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125" name="TextBox 124"/>
          <p:cNvSpPr txBox="1"/>
          <p:nvPr/>
        </p:nvSpPr>
        <p:spPr>
          <a:xfrm>
            <a:off x="6048545" y="365387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</a:t>
            </a:r>
            <a:endParaRPr lang="en-US" dirty="0"/>
          </a:p>
        </p:txBody>
      </p:sp>
      <p:pic>
        <p:nvPicPr>
          <p:cNvPr id="160770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351" y="1087002"/>
            <a:ext cx="2001483" cy="133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2057" y="2459688"/>
            <a:ext cx="392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Training: Each point is a video 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4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Obtaining “Meaningful” Clusters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2234"/>
            <a:ext cx="8229600" cy="4743930"/>
          </a:xfrm>
        </p:spPr>
        <p:txBody>
          <a:bodyPr>
            <a:normAutofit/>
          </a:bodyPr>
          <a:lstStyle/>
          <a:p>
            <a:r>
              <a:rPr lang="en-US" dirty="0" smtClean="0"/>
              <a:t>Two key aspects:</a:t>
            </a:r>
          </a:p>
          <a:p>
            <a:pPr lvl="1"/>
            <a:r>
              <a:rPr lang="en-US" dirty="0" smtClean="0"/>
              <a:t>1. The feature representation used to characterize your data</a:t>
            </a:r>
          </a:p>
          <a:p>
            <a:pPr lvl="1"/>
            <a:r>
              <a:rPr lang="en-US" dirty="0" smtClean="0"/>
              <a:t>2.  The “clustering criteria” employed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6330950" y="3905250"/>
            <a:ext cx="1765300" cy="571500"/>
            <a:chOff x="4024" y="2792"/>
            <a:chExt cx="1112" cy="360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 flipV="1">
            <a:off x="6330950" y="5454650"/>
            <a:ext cx="1765300" cy="571500"/>
            <a:chOff x="4024" y="2792"/>
            <a:chExt cx="1112" cy="360"/>
          </a:xfrm>
        </p:grpSpPr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" name="Oval 24"/>
          <p:cNvSpPr>
            <a:spLocks noChangeArrowheads="1"/>
          </p:cNvSpPr>
          <p:nvPr/>
        </p:nvSpPr>
        <p:spPr bwMode="auto">
          <a:xfrm>
            <a:off x="6864350" y="44767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054850" y="4400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7258050" y="4400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7"/>
          <p:cNvSpPr>
            <a:spLocks noChangeArrowheads="1"/>
          </p:cNvSpPr>
          <p:nvPr/>
        </p:nvSpPr>
        <p:spPr bwMode="auto">
          <a:xfrm>
            <a:off x="7435850" y="44767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28"/>
          <p:cNvSpPr>
            <a:spLocks noChangeArrowheads="1"/>
          </p:cNvSpPr>
          <p:nvPr/>
        </p:nvSpPr>
        <p:spPr bwMode="auto">
          <a:xfrm>
            <a:off x="6953250" y="5416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Oval 29"/>
          <p:cNvSpPr>
            <a:spLocks noChangeArrowheads="1"/>
          </p:cNvSpPr>
          <p:nvPr/>
        </p:nvSpPr>
        <p:spPr bwMode="auto">
          <a:xfrm>
            <a:off x="7143750" y="54546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30"/>
          <p:cNvSpPr>
            <a:spLocks noChangeArrowheads="1"/>
          </p:cNvSpPr>
          <p:nvPr/>
        </p:nvSpPr>
        <p:spPr bwMode="auto">
          <a:xfrm>
            <a:off x="7346950" y="54038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518150" y="371475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5835650" y="385445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5835650" y="525145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33"/>
          <p:cNvSpPr>
            <a:spLocks noChangeArrowheads="1"/>
          </p:cNvSpPr>
          <p:nvPr/>
        </p:nvSpPr>
        <p:spPr bwMode="auto">
          <a:xfrm>
            <a:off x="6654800" y="4432300"/>
            <a:ext cx="1066800" cy="1066800"/>
          </a:xfrm>
          <a:prstGeom prst="ellips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" name="Group 31"/>
          <p:cNvGrpSpPr>
            <a:grpSpLocks/>
          </p:cNvGrpSpPr>
          <p:nvPr/>
        </p:nvGrpSpPr>
        <p:grpSpPr bwMode="auto">
          <a:xfrm>
            <a:off x="6165850" y="3943350"/>
            <a:ext cx="2044700" cy="2044700"/>
            <a:chOff x="3920" y="2816"/>
            <a:chExt cx="1288" cy="128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1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81" y="3714750"/>
            <a:ext cx="35433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Clustering Criterion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2234"/>
            <a:ext cx="8229600" cy="47439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“Clustering criterion” actually has two aspects</a:t>
            </a:r>
          </a:p>
          <a:p>
            <a:endParaRPr lang="en-US" dirty="0"/>
          </a:p>
          <a:p>
            <a:r>
              <a:rPr lang="en-US" dirty="0" smtClean="0"/>
              <a:t>Cluster compactness </a:t>
            </a:r>
            <a:r>
              <a:rPr lang="en-US" dirty="0" smtClean="0"/>
              <a:t>criterion</a:t>
            </a:r>
          </a:p>
          <a:p>
            <a:pPr lvl="1"/>
            <a:r>
              <a:rPr lang="en-US" dirty="0" smtClean="0"/>
              <a:t>Measure that shows how “good” clusters are</a:t>
            </a:r>
          </a:p>
          <a:p>
            <a:pPr lvl="2"/>
            <a:r>
              <a:rPr lang="en-US" dirty="0" smtClean="0"/>
              <a:t>The objective function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Distance of a point from a cluster</a:t>
            </a:r>
          </a:p>
          <a:p>
            <a:pPr lvl="1"/>
            <a:r>
              <a:rPr lang="en-US" dirty="0" smtClean="0"/>
              <a:t>To determine the cluster a data vector belongs to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746" name="Rectangle 114"/>
          <p:cNvSpPr>
            <a:spLocks noChangeArrowheads="1"/>
          </p:cNvSpPr>
          <p:nvPr/>
        </p:nvSpPr>
        <p:spPr bwMode="auto">
          <a:xfrm>
            <a:off x="605118" y="1662206"/>
            <a:ext cx="4453216" cy="1371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745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363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  <a:buFontTx/>
              <a:buNone/>
            </a:pPr>
            <a:r>
              <a:rPr lang="en-US"/>
              <a:t> 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1093638" name="Oval 6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0" name="Oval 8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1" name="Oval 9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5" name="Oval 13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6" name="Oval 14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7" name="Oval 15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3" name="Oval 21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7" name="Oval 25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8" name="Oval 26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9" name="Oval 27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60" name="Oval 28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61" name="Rectangle 29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725" name="Line 93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24" name="Rectangle 48"/>
          <p:cNvSpPr>
            <a:spLocks noChangeArrowheads="1"/>
          </p:cNvSpPr>
          <p:nvPr/>
        </p:nvSpPr>
        <p:spPr bwMode="auto">
          <a:xfrm>
            <a:off x="558800" y="1689100"/>
            <a:ext cx="4416612" cy="1371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7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 dirty="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 dirty="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  <a:buFontTx/>
              <a:buNone/>
            </a:pPr>
            <a:r>
              <a:rPr lang="en-US" dirty="0"/>
              <a:t> </a:t>
            </a:r>
          </a:p>
        </p:txBody>
      </p:sp>
      <p:sp>
        <p:nvSpPr>
          <p:cNvPr id="37" name="Date Placeholder 3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1099793" name="Oval 17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4" name="Oval 18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5" name="Oval 19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6" name="Oval 20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7" name="Oval 21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8" name="Oval 22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9" name="Oval 23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0" name="Oval 24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1" name="Oval 25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2" name="Oval 26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3" name="Oval 27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4" name="Rectangle 28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5" name="Line 29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6" name="Line 30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7" name="Line 31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8" name="Line 32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9" name="Line 33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0" name="Line 34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1" name="Line 35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2" name="Line 36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3" name="Line 37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4" name="Line 38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5" name="Line 39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6" name="Line 40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7" name="Line 41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8" name="Line 42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9" name="Line 43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20" name="Line 44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21" name="Line 45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Rectangle 113"/>
          <p:cNvSpPr txBox="1">
            <a:spLocks noChangeArrowheads="1"/>
          </p:cNvSpPr>
          <p:nvPr/>
        </p:nvSpPr>
        <p:spPr bwMode="auto">
          <a:xfrm>
            <a:off x="446566" y="101004"/>
            <a:ext cx="8398834" cy="43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“Compactness” criteria for clustering</a:t>
            </a:r>
            <a:endParaRPr kumimoji="0" lang="en-US" sz="4200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Statistical </a:t>
            </a:r>
            <a:r>
              <a:rPr lang="en-US" dirty="0" err="1" smtClean="0"/>
              <a:t>Modelling</a:t>
            </a:r>
            <a:r>
              <a:rPr lang="en-US" dirty="0" smtClean="0"/>
              <a:t> and Latent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Much of statistical </a:t>
            </a:r>
            <a:r>
              <a:rPr lang="en-US" dirty="0" err="1" smtClean="0"/>
              <a:t>modelling</a:t>
            </a:r>
            <a:r>
              <a:rPr lang="en-US" dirty="0" smtClean="0"/>
              <a:t> attempts to identify </a:t>
            </a:r>
            <a:r>
              <a:rPr lang="en-US" i="1" dirty="0" smtClean="0"/>
              <a:t>latent </a:t>
            </a:r>
            <a:r>
              <a:rPr lang="en-US" dirty="0" smtClean="0"/>
              <a:t>structure in the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Structure that is not immediately apparent from the observed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But which, if known, helps us explain it better, and make predictions from or about it</a:t>
            </a:r>
          </a:p>
          <a:p>
            <a:pPr lvl="5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Clustering methods attempt to extract such structure from </a:t>
            </a:r>
            <a:r>
              <a:rPr lang="en-US" i="1" dirty="0" smtClean="0"/>
              <a:t>proximity</a:t>
            </a:r>
          </a:p>
          <a:p>
            <a:pPr lvl="1">
              <a:lnSpc>
                <a:spcPct val="120000"/>
              </a:lnSpc>
            </a:pPr>
            <a:r>
              <a:rPr lang="en-US" i="1" dirty="0" smtClean="0"/>
              <a:t>First-level </a:t>
            </a:r>
            <a:r>
              <a:rPr lang="en-US" dirty="0" smtClean="0"/>
              <a:t>structure (as opposed to deep structure)</a:t>
            </a:r>
          </a:p>
          <a:p>
            <a:pPr lvl="3">
              <a:lnSpc>
                <a:spcPct val="120000"/>
              </a:lnSpc>
            </a:pPr>
            <a:endParaRPr lang="en-US" i="1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We will see other forms of latent structure discovery later in the course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21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805" name="Rectangle 77"/>
          <p:cNvSpPr>
            <a:spLocks noChangeArrowheads="1"/>
          </p:cNvSpPr>
          <p:nvPr/>
        </p:nvSpPr>
        <p:spPr bwMode="auto">
          <a:xfrm>
            <a:off x="632012" y="3187700"/>
            <a:ext cx="4167094" cy="1003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77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1097732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3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4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5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6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7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8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0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1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2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3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4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45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6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7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8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9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0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1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2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3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4" name="Oval 26"/>
          <p:cNvSpPr>
            <a:spLocks noChangeArrowheads="1"/>
          </p:cNvSpPr>
          <p:nvPr/>
        </p:nvSpPr>
        <p:spPr bwMode="auto">
          <a:xfrm>
            <a:off x="6008705" y="3887788"/>
            <a:ext cx="63484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5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6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7" name="Oval 29"/>
          <p:cNvSpPr>
            <a:spLocks noChangeArrowheads="1"/>
          </p:cNvSpPr>
          <p:nvPr/>
        </p:nvSpPr>
        <p:spPr bwMode="auto">
          <a:xfrm>
            <a:off x="6046805" y="4213225"/>
            <a:ext cx="63484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8" name="Oval 30"/>
          <p:cNvSpPr>
            <a:spLocks noChangeArrowheads="1"/>
          </p:cNvSpPr>
          <p:nvPr/>
        </p:nvSpPr>
        <p:spPr bwMode="auto">
          <a:xfrm>
            <a:off x="6178567" y="4468813"/>
            <a:ext cx="63483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9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0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1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2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3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4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5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6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7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8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9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0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1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2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3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4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5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6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7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8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9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80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75" name="Rectangle 75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08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75" name="Date Placeholder 7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3" name="Slide Number Placeholder 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1100804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5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6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7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8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9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0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1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2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3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4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5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6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17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8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9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0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1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2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3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4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5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6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7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8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9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0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1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2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3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4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5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6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7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8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9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0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1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2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3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4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5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6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7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8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9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0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1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2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3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4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5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6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7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8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9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0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1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2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3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4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5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6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7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8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9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70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923" name="Rectangle 75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285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77" name="Date Placeholder 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1102852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3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4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5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6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7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8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9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0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1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2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3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4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65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6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7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8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9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0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1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2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3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4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5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6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7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8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9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0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1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2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3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4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5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6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7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8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9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0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1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2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3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4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5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6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7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8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9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00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01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2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3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4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5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6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7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8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9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0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1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2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3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4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5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6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7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8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19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20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842" name="Rectangle 90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87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91" name="Date Placeholder 9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1098756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7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8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9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0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1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2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3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4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5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6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7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8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69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0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1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2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3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4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5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6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7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8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9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0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1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2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3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4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5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6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7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8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9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0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1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2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3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4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5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6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7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8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9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0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1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2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3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4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5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6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7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8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9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0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1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2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3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4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5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6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7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8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9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0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1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2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3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4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5" name="Line 73"/>
          <p:cNvSpPr>
            <a:spLocks noChangeShapeType="1"/>
          </p:cNvSpPr>
          <p:nvPr/>
        </p:nvSpPr>
        <p:spPr bwMode="auto">
          <a:xfrm>
            <a:off x="6350000" y="6127750"/>
            <a:ext cx="1397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7" name="Line 75"/>
          <p:cNvSpPr>
            <a:spLocks noChangeShapeType="1"/>
          </p:cNvSpPr>
          <p:nvPr/>
        </p:nvSpPr>
        <p:spPr bwMode="auto">
          <a:xfrm flipV="1">
            <a:off x="6356350" y="6083300"/>
            <a:ext cx="3492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8" name="Line 76"/>
          <p:cNvSpPr>
            <a:spLocks noChangeShapeType="1"/>
          </p:cNvSpPr>
          <p:nvPr/>
        </p:nvSpPr>
        <p:spPr bwMode="auto">
          <a:xfrm flipV="1">
            <a:off x="6356350" y="5772150"/>
            <a:ext cx="10160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9" name="Line 77"/>
          <p:cNvSpPr>
            <a:spLocks noChangeShapeType="1"/>
          </p:cNvSpPr>
          <p:nvPr/>
        </p:nvSpPr>
        <p:spPr bwMode="auto">
          <a:xfrm flipH="1" flipV="1">
            <a:off x="6032500" y="5842000"/>
            <a:ext cx="32385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0" name="Line 78"/>
          <p:cNvSpPr>
            <a:spLocks noChangeShapeType="1"/>
          </p:cNvSpPr>
          <p:nvPr/>
        </p:nvSpPr>
        <p:spPr bwMode="auto">
          <a:xfrm flipH="1">
            <a:off x="6070600" y="6134100"/>
            <a:ext cx="28575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1" name="Line 79"/>
          <p:cNvSpPr>
            <a:spLocks noChangeShapeType="1"/>
          </p:cNvSpPr>
          <p:nvPr/>
        </p:nvSpPr>
        <p:spPr bwMode="auto">
          <a:xfrm flipH="1">
            <a:off x="6210300" y="6127750"/>
            <a:ext cx="1397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2" name="Line 80"/>
          <p:cNvSpPr>
            <a:spLocks noChangeShapeType="1"/>
          </p:cNvSpPr>
          <p:nvPr/>
        </p:nvSpPr>
        <p:spPr bwMode="auto">
          <a:xfrm>
            <a:off x="6350000" y="6127750"/>
            <a:ext cx="1905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3" name="Line 81"/>
          <p:cNvSpPr>
            <a:spLocks noChangeShapeType="1"/>
          </p:cNvSpPr>
          <p:nvPr/>
        </p:nvSpPr>
        <p:spPr bwMode="auto">
          <a:xfrm>
            <a:off x="6883400" y="5365750"/>
            <a:ext cx="571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4" name="Line 82"/>
          <p:cNvSpPr>
            <a:spLocks noChangeShapeType="1"/>
          </p:cNvSpPr>
          <p:nvPr/>
        </p:nvSpPr>
        <p:spPr bwMode="auto">
          <a:xfrm>
            <a:off x="6883400" y="5365750"/>
            <a:ext cx="3238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5" name="Line 83"/>
          <p:cNvSpPr>
            <a:spLocks noChangeShapeType="1"/>
          </p:cNvSpPr>
          <p:nvPr/>
        </p:nvSpPr>
        <p:spPr bwMode="auto">
          <a:xfrm flipV="1">
            <a:off x="6889750" y="5219700"/>
            <a:ext cx="247650" cy="146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6" name="Line 84"/>
          <p:cNvSpPr>
            <a:spLocks noChangeShapeType="1"/>
          </p:cNvSpPr>
          <p:nvPr/>
        </p:nvSpPr>
        <p:spPr bwMode="auto">
          <a:xfrm flipV="1">
            <a:off x="6889750" y="5060950"/>
            <a:ext cx="127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7" name="Line 85"/>
          <p:cNvSpPr>
            <a:spLocks noChangeShapeType="1"/>
          </p:cNvSpPr>
          <p:nvPr/>
        </p:nvSpPr>
        <p:spPr bwMode="auto">
          <a:xfrm flipH="1">
            <a:off x="6864350" y="5365750"/>
            <a:ext cx="317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8" name="Line 86"/>
          <p:cNvSpPr>
            <a:spLocks noChangeShapeType="1"/>
          </p:cNvSpPr>
          <p:nvPr/>
        </p:nvSpPr>
        <p:spPr bwMode="auto">
          <a:xfrm flipH="1">
            <a:off x="6604000" y="5359400"/>
            <a:ext cx="29210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9" name="Line 87"/>
          <p:cNvSpPr>
            <a:spLocks noChangeShapeType="1"/>
          </p:cNvSpPr>
          <p:nvPr/>
        </p:nvSpPr>
        <p:spPr bwMode="auto">
          <a:xfrm flipH="1" flipV="1">
            <a:off x="6623050" y="5257800"/>
            <a:ext cx="273050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915" name="Rectangle 91"/>
          <p:cNvSpPr>
            <a:spLocks noChangeArrowheads="1"/>
          </p:cNvSpPr>
          <p:nvPr/>
        </p:nvSpPr>
        <p:spPr bwMode="auto">
          <a:xfrm>
            <a:off x="897965" y="4645212"/>
            <a:ext cx="3632200" cy="6858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1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199" y="1371598"/>
            <a:ext cx="4666129" cy="5190565"/>
          </a:xfrm>
        </p:spPr>
        <p:txBody>
          <a:bodyPr/>
          <a:lstStyle/>
          <a:p>
            <a:r>
              <a:rPr lang="en-US" sz="2400" dirty="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>
              <a:lnSpc>
                <a:spcPct val="95000"/>
              </a:lnSpc>
            </a:pPr>
            <a:r>
              <a:rPr lang="en-US" sz="2000" dirty="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>
              <a:lnSpc>
                <a:spcPct val="95000"/>
              </a:lnSpc>
            </a:pPr>
            <a:r>
              <a:rPr lang="en-US" sz="2000" dirty="0"/>
              <a:t>Total distance of every element in the cluster from the </a:t>
            </a:r>
            <a:r>
              <a:rPr lang="en-US" sz="2000" dirty="0" err="1"/>
              <a:t>centroid</a:t>
            </a:r>
            <a:r>
              <a:rPr lang="en-US" sz="2000" dirty="0"/>
              <a:t> of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/>
            <a:r>
              <a:rPr lang="en-US" sz="2000" dirty="0"/>
              <a:t>Distance measures are often </a:t>
            </a:r>
            <a:r>
              <a:rPr lang="en-US" sz="2000" dirty="0" smtClean="0"/>
              <a:t>weighted </a:t>
            </a:r>
            <a:r>
              <a:rPr lang="en-US" sz="2000" dirty="0" err="1" smtClean="0"/>
              <a:t>Minkowski</a:t>
            </a:r>
            <a:r>
              <a:rPr lang="en-US" sz="2000" dirty="0" smtClean="0"/>
              <a:t> metrics</a:t>
            </a:r>
            <a:endParaRPr lang="en-US" sz="2000" dirty="0"/>
          </a:p>
        </p:txBody>
      </p:sp>
      <p:graphicFrame>
        <p:nvGraphicFramePr>
          <p:cNvPr id="1101911" name="Object 87"/>
          <p:cNvGraphicFramePr>
            <a:graphicFrameLocks noGrp="1" noChangeAspect="1"/>
          </p:cNvGraphicFramePr>
          <p:nvPr>
            <p:ph sz="half" idx="2"/>
          </p:nvPr>
        </p:nvGraphicFramePr>
        <p:xfrm>
          <a:off x="482600" y="5597525"/>
          <a:ext cx="48196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9" name="Equation" r:id="rId3" imgW="3162240" imgH="330120" progId="Equation.3">
                  <p:embed/>
                </p:oleObj>
              </mc:Choice>
              <mc:Fallback>
                <p:oleObj name="Equation" r:id="rId3" imgW="3162240" imgH="3301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5597525"/>
                        <a:ext cx="4819650" cy="5032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Date Placeholder 9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90" name="Slide Number Placeholder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1101828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29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0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1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2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3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4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5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6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7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8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9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0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41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2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3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4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5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6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7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8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9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0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1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2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3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4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5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6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7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8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59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0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1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2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3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4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5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6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7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8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9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0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1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2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3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4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5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6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7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78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79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0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1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2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3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4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5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6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7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8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9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0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1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2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3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4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5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6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7" name="Line 73"/>
          <p:cNvSpPr>
            <a:spLocks noChangeShapeType="1"/>
          </p:cNvSpPr>
          <p:nvPr/>
        </p:nvSpPr>
        <p:spPr bwMode="auto">
          <a:xfrm>
            <a:off x="6350000" y="6127750"/>
            <a:ext cx="1397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8" name="Line 74"/>
          <p:cNvSpPr>
            <a:spLocks noChangeShapeType="1"/>
          </p:cNvSpPr>
          <p:nvPr/>
        </p:nvSpPr>
        <p:spPr bwMode="auto">
          <a:xfrm flipV="1">
            <a:off x="6356350" y="6083300"/>
            <a:ext cx="3492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9" name="Line 75"/>
          <p:cNvSpPr>
            <a:spLocks noChangeShapeType="1"/>
          </p:cNvSpPr>
          <p:nvPr/>
        </p:nvSpPr>
        <p:spPr bwMode="auto">
          <a:xfrm flipV="1">
            <a:off x="6356350" y="5772150"/>
            <a:ext cx="10160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0" name="Line 76"/>
          <p:cNvSpPr>
            <a:spLocks noChangeShapeType="1"/>
          </p:cNvSpPr>
          <p:nvPr/>
        </p:nvSpPr>
        <p:spPr bwMode="auto">
          <a:xfrm flipH="1" flipV="1">
            <a:off x="6032500" y="5842000"/>
            <a:ext cx="32385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1" name="Line 77"/>
          <p:cNvSpPr>
            <a:spLocks noChangeShapeType="1"/>
          </p:cNvSpPr>
          <p:nvPr/>
        </p:nvSpPr>
        <p:spPr bwMode="auto">
          <a:xfrm flipH="1">
            <a:off x="6070600" y="6134100"/>
            <a:ext cx="28575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2" name="Line 78"/>
          <p:cNvSpPr>
            <a:spLocks noChangeShapeType="1"/>
          </p:cNvSpPr>
          <p:nvPr/>
        </p:nvSpPr>
        <p:spPr bwMode="auto">
          <a:xfrm flipH="1">
            <a:off x="6210300" y="6127750"/>
            <a:ext cx="1397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3" name="Line 79"/>
          <p:cNvSpPr>
            <a:spLocks noChangeShapeType="1"/>
          </p:cNvSpPr>
          <p:nvPr/>
        </p:nvSpPr>
        <p:spPr bwMode="auto">
          <a:xfrm>
            <a:off x="6350000" y="6127750"/>
            <a:ext cx="1905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4" name="Line 80"/>
          <p:cNvSpPr>
            <a:spLocks noChangeShapeType="1"/>
          </p:cNvSpPr>
          <p:nvPr/>
        </p:nvSpPr>
        <p:spPr bwMode="auto">
          <a:xfrm>
            <a:off x="6883400" y="5365750"/>
            <a:ext cx="571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5" name="Line 81"/>
          <p:cNvSpPr>
            <a:spLocks noChangeShapeType="1"/>
          </p:cNvSpPr>
          <p:nvPr/>
        </p:nvSpPr>
        <p:spPr bwMode="auto">
          <a:xfrm>
            <a:off x="6883400" y="5365750"/>
            <a:ext cx="3238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6" name="Line 82"/>
          <p:cNvSpPr>
            <a:spLocks noChangeShapeType="1"/>
          </p:cNvSpPr>
          <p:nvPr/>
        </p:nvSpPr>
        <p:spPr bwMode="auto">
          <a:xfrm flipV="1">
            <a:off x="6889750" y="5219700"/>
            <a:ext cx="247650" cy="146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7" name="Line 83"/>
          <p:cNvSpPr>
            <a:spLocks noChangeShapeType="1"/>
          </p:cNvSpPr>
          <p:nvPr/>
        </p:nvSpPr>
        <p:spPr bwMode="auto">
          <a:xfrm flipV="1">
            <a:off x="6889750" y="5060950"/>
            <a:ext cx="127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8" name="Line 84"/>
          <p:cNvSpPr>
            <a:spLocks noChangeShapeType="1"/>
          </p:cNvSpPr>
          <p:nvPr/>
        </p:nvSpPr>
        <p:spPr bwMode="auto">
          <a:xfrm flipH="1">
            <a:off x="6864350" y="5365750"/>
            <a:ext cx="317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9" name="Line 85"/>
          <p:cNvSpPr>
            <a:spLocks noChangeShapeType="1"/>
          </p:cNvSpPr>
          <p:nvPr/>
        </p:nvSpPr>
        <p:spPr bwMode="auto">
          <a:xfrm flipH="1">
            <a:off x="6604000" y="5359400"/>
            <a:ext cx="29210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10" name="Line 86"/>
          <p:cNvSpPr>
            <a:spLocks noChangeShapeType="1"/>
          </p:cNvSpPr>
          <p:nvPr/>
        </p:nvSpPr>
        <p:spPr bwMode="auto">
          <a:xfrm flipH="1" flipV="1">
            <a:off x="6623050" y="5257800"/>
            <a:ext cx="273050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93" name="Rectangle 17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78" name="Rectangle 2"/>
          <p:cNvSpPr>
            <a:spLocks noChangeArrowheads="1"/>
          </p:cNvSpPr>
          <p:nvPr/>
        </p:nvSpPr>
        <p:spPr bwMode="auto">
          <a:xfrm>
            <a:off x="708212" y="2006600"/>
            <a:ext cx="4952999" cy="952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1125381" name="Oval 5"/>
          <p:cNvSpPr>
            <a:spLocks noChangeArrowheads="1"/>
          </p:cNvSpPr>
          <p:nvPr/>
        </p:nvSpPr>
        <p:spPr bwMode="auto">
          <a:xfrm>
            <a:off x="7004984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2" name="Oval 6"/>
          <p:cNvSpPr>
            <a:spLocks noChangeArrowheads="1"/>
          </p:cNvSpPr>
          <p:nvPr/>
        </p:nvSpPr>
        <p:spPr bwMode="auto">
          <a:xfrm>
            <a:off x="6746222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3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4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5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6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7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8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9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5390" name="Oval 14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91" name="Oval 15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92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95835" y="2985247"/>
            <a:ext cx="5593976" cy="290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74" name="Rectangle 46"/>
          <p:cNvSpPr>
            <a:spLocks noChangeArrowheads="1"/>
          </p:cNvSpPr>
          <p:nvPr/>
        </p:nvSpPr>
        <p:spPr bwMode="auto">
          <a:xfrm>
            <a:off x="768723" y="2941171"/>
            <a:ext cx="4986617" cy="9779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73" name="Rectangle 45"/>
          <p:cNvSpPr>
            <a:spLocks noChangeArrowheads="1"/>
          </p:cNvSpPr>
          <p:nvPr/>
        </p:nvSpPr>
        <p:spPr bwMode="auto">
          <a:xfrm>
            <a:off x="6210300" y="22606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6" name="Rectangle 28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1123332" name="Oval 4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3" name="Oval 5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4" name="Oval 6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5" name="Oval 7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6" name="Oval 8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7" name="Oval 9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8" name="Oval 10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9" name="Oval 11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0" name="Line 12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41" name="Oval 13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2" name="Oval 14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3" name="Line 15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44" name="Oval 16"/>
          <p:cNvSpPr>
            <a:spLocks noChangeArrowheads="1"/>
          </p:cNvSpPr>
          <p:nvPr/>
        </p:nvSpPr>
        <p:spPr bwMode="auto">
          <a:xfrm>
            <a:off x="6937749" y="3018959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5" name="Oval 17"/>
          <p:cNvSpPr>
            <a:spLocks noChangeArrowheads="1"/>
          </p:cNvSpPr>
          <p:nvPr/>
        </p:nvSpPr>
        <p:spPr bwMode="auto">
          <a:xfrm>
            <a:off x="6678987" y="2895134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6" name="Oval 18"/>
          <p:cNvSpPr>
            <a:spLocks noChangeArrowheads="1"/>
          </p:cNvSpPr>
          <p:nvPr/>
        </p:nvSpPr>
        <p:spPr bwMode="auto">
          <a:xfrm>
            <a:off x="7026649" y="2788771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7" name="Oval 19"/>
          <p:cNvSpPr>
            <a:spLocks noChangeArrowheads="1"/>
          </p:cNvSpPr>
          <p:nvPr/>
        </p:nvSpPr>
        <p:spPr bwMode="auto">
          <a:xfrm>
            <a:off x="6709149" y="2612559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8" name="Oval 20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9" name="Oval 21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0" name="Oval 22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1" name="Oval 23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2" name="Line 24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54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7" name="Line 29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95835" y="3966882"/>
            <a:ext cx="5593976" cy="192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64" name="Rectangle 40"/>
          <p:cNvSpPr>
            <a:spLocks noChangeArrowheads="1"/>
          </p:cNvSpPr>
          <p:nvPr/>
        </p:nvSpPr>
        <p:spPr bwMode="auto">
          <a:xfrm>
            <a:off x="767229" y="4022912"/>
            <a:ext cx="4732617" cy="685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46" name="Date Placeholder 4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1127452" name="Rectangle 28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6" name="Rectangle 2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9" name="Oval 5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0" name="Oval 6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1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2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3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4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5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6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7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38" name="Oval 14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9" name="Oval 15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0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41" name="Oval 17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2" name="Oval 18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3" name="Oval 19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4" name="Oval 20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5" name="Oval 21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6" name="Oval 22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7" name="Oval 23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8" name="Oval 24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9" name="Line 25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50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1" name="Line 27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53" name="Oval 29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4" name="Oval 30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5" name="Oval 31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6" name="Oval 32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7" name="Oval 33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8" name="Oval 34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9" name="Oval 35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0" name="Oval 36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1" name="Line 37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62" name="Oval 38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3" name="Line 39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95835" y="4975412"/>
            <a:ext cx="5593976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1041400" y="4940300"/>
            <a:ext cx="4552576" cy="800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499" name="Rectangle 3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5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51" name="Date Placeholder 5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1130502" name="Oval 6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3" name="Oval 7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4" name="Oval 8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5" name="Oval 9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6" name="Oval 10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7" name="Oval 11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8" name="Oval 12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9" name="Oval 13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0" name="Line 14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11" name="Oval 15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2" name="Oval 16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3" name="Line 17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14" name="Oval 18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5" name="Oval 19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6" name="Oval 20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7" name="Oval 21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8" name="Oval 22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9" name="Oval 23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0" name="Oval 24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1" name="Oval 25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2" name="Line 26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23" name="Oval 27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4" name="Line 28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25" name="Rectangle 29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6" name="Oval 30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7" name="Oval 31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8" name="Oval 32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9" name="Oval 33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0" name="Oval 34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1" name="Oval 35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2" name="Oval 36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3" name="Oval 37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4" name="Line 38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5" name="Oval 39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6" name="Line 40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7" name="Rectangle 41"/>
          <p:cNvSpPr>
            <a:spLocks noChangeArrowheads="1"/>
          </p:cNvSpPr>
          <p:nvPr/>
        </p:nvSpPr>
        <p:spPr bwMode="auto">
          <a:xfrm>
            <a:off x="6210300" y="45212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8" name="Line 42"/>
          <p:cNvSpPr>
            <a:spLocks noChangeShapeType="1"/>
          </p:cNvSpPr>
          <p:nvPr/>
        </p:nvSpPr>
        <p:spPr bwMode="auto">
          <a:xfrm>
            <a:off x="6369050" y="4584700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9" name="Line 43"/>
          <p:cNvSpPr>
            <a:spLocks noChangeShapeType="1"/>
          </p:cNvSpPr>
          <p:nvPr/>
        </p:nvSpPr>
        <p:spPr bwMode="auto">
          <a:xfrm>
            <a:off x="6311900" y="5556250"/>
            <a:ext cx="170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40" name="Freeform 44"/>
          <p:cNvSpPr>
            <a:spLocks/>
          </p:cNvSpPr>
          <p:nvPr/>
        </p:nvSpPr>
        <p:spPr bwMode="auto">
          <a:xfrm>
            <a:off x="6369050" y="4611688"/>
            <a:ext cx="1625600" cy="944562"/>
          </a:xfrm>
          <a:custGeom>
            <a:avLst/>
            <a:gdLst/>
            <a:ahLst/>
            <a:cxnLst>
              <a:cxn ang="0">
                <a:pos x="0" y="595"/>
              </a:cxn>
              <a:cxn ang="0">
                <a:pos x="100" y="567"/>
              </a:cxn>
              <a:cxn ang="0">
                <a:pos x="148" y="531"/>
              </a:cxn>
              <a:cxn ang="0">
                <a:pos x="196" y="475"/>
              </a:cxn>
              <a:cxn ang="0">
                <a:pos x="260" y="347"/>
              </a:cxn>
              <a:cxn ang="0">
                <a:pos x="316" y="203"/>
              </a:cxn>
              <a:cxn ang="0">
                <a:pos x="396" y="51"/>
              </a:cxn>
              <a:cxn ang="0">
                <a:pos x="476" y="3"/>
              </a:cxn>
              <a:cxn ang="0">
                <a:pos x="568" y="35"/>
              </a:cxn>
              <a:cxn ang="0">
                <a:pos x="672" y="199"/>
              </a:cxn>
              <a:cxn ang="0">
                <a:pos x="748" y="399"/>
              </a:cxn>
              <a:cxn ang="0">
                <a:pos x="828" y="499"/>
              </a:cxn>
              <a:cxn ang="0">
                <a:pos x="948" y="563"/>
              </a:cxn>
              <a:cxn ang="0">
                <a:pos x="1024" y="595"/>
              </a:cxn>
            </a:cxnLst>
            <a:rect l="0" t="0" r="r" b="b"/>
            <a:pathLst>
              <a:path w="1024" h="595">
                <a:moveTo>
                  <a:pt x="0" y="595"/>
                </a:moveTo>
                <a:cubicBezTo>
                  <a:pt x="37" y="586"/>
                  <a:pt x="75" y="578"/>
                  <a:pt x="100" y="567"/>
                </a:cubicBezTo>
                <a:cubicBezTo>
                  <a:pt x="125" y="556"/>
                  <a:pt x="132" y="546"/>
                  <a:pt x="148" y="531"/>
                </a:cubicBezTo>
                <a:cubicBezTo>
                  <a:pt x="164" y="516"/>
                  <a:pt x="177" y="506"/>
                  <a:pt x="196" y="475"/>
                </a:cubicBezTo>
                <a:cubicBezTo>
                  <a:pt x="215" y="444"/>
                  <a:pt x="240" y="392"/>
                  <a:pt x="260" y="347"/>
                </a:cubicBezTo>
                <a:cubicBezTo>
                  <a:pt x="280" y="302"/>
                  <a:pt x="293" y="252"/>
                  <a:pt x="316" y="203"/>
                </a:cubicBezTo>
                <a:cubicBezTo>
                  <a:pt x="339" y="154"/>
                  <a:pt x="369" y="84"/>
                  <a:pt x="396" y="51"/>
                </a:cubicBezTo>
                <a:cubicBezTo>
                  <a:pt x="423" y="18"/>
                  <a:pt x="447" y="6"/>
                  <a:pt x="476" y="3"/>
                </a:cubicBezTo>
                <a:cubicBezTo>
                  <a:pt x="505" y="0"/>
                  <a:pt x="535" y="2"/>
                  <a:pt x="568" y="35"/>
                </a:cubicBezTo>
                <a:cubicBezTo>
                  <a:pt x="601" y="68"/>
                  <a:pt x="642" y="138"/>
                  <a:pt x="672" y="199"/>
                </a:cubicBezTo>
                <a:cubicBezTo>
                  <a:pt x="702" y="260"/>
                  <a:pt x="722" y="349"/>
                  <a:pt x="748" y="399"/>
                </a:cubicBezTo>
                <a:cubicBezTo>
                  <a:pt x="774" y="449"/>
                  <a:pt x="795" y="472"/>
                  <a:pt x="828" y="499"/>
                </a:cubicBezTo>
                <a:cubicBezTo>
                  <a:pt x="861" y="526"/>
                  <a:pt x="915" y="547"/>
                  <a:pt x="948" y="563"/>
                </a:cubicBezTo>
                <a:cubicBezTo>
                  <a:pt x="981" y="579"/>
                  <a:pt x="1002" y="587"/>
                  <a:pt x="1024" y="5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41" name="Oval 45"/>
          <p:cNvSpPr>
            <a:spLocks noChangeAspect="1" noChangeArrowheads="1"/>
          </p:cNvSpPr>
          <p:nvPr/>
        </p:nvSpPr>
        <p:spPr bwMode="auto">
          <a:xfrm>
            <a:off x="6880225" y="5500688"/>
            <a:ext cx="119063" cy="100012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42" name="Line 46"/>
          <p:cNvSpPr>
            <a:spLocks noChangeShapeType="1"/>
          </p:cNvSpPr>
          <p:nvPr/>
        </p:nvSpPr>
        <p:spPr bwMode="auto">
          <a:xfrm flipV="1">
            <a:off x="6934200" y="4781550"/>
            <a:ext cx="0" cy="768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19" name="Rectangle 47"/>
          <p:cNvSpPr>
            <a:spLocks noChangeArrowheads="1"/>
          </p:cNvSpPr>
          <p:nvPr/>
        </p:nvSpPr>
        <p:spPr bwMode="auto">
          <a:xfrm>
            <a:off x="804826" y="5369922"/>
            <a:ext cx="4216400" cy="838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4" name="Rectangle 2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11294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03410" y="1104900"/>
            <a:ext cx="5419165" cy="54610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Fit of data to cluster-based regression</a:t>
            </a:r>
          </a:p>
        </p:txBody>
      </p:sp>
      <p:sp>
        <p:nvSpPr>
          <p:cNvPr id="62" name="Date Placeholder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1129477" name="Oval 5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8" name="Oval 6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9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0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1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2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3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4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5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86" name="Oval 14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7" name="Oval 15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8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89" name="Oval 17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0" name="Oval 18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1" name="Oval 19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2" name="Oval 20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3" name="Oval 21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4" name="Oval 22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5" name="Oval 23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6" name="Oval 24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7" name="Line 25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98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9" name="Line 27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00" name="Rectangle 28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1" name="Oval 29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2" name="Oval 30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3" name="Oval 31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4" name="Oval 32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5" name="Oval 33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6" name="Oval 34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7" name="Oval 35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8" name="Oval 36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9" name="Line 37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0" name="Oval 38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1" name="Line 39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2" name="Rectangle 40"/>
          <p:cNvSpPr>
            <a:spLocks noChangeArrowheads="1"/>
          </p:cNvSpPr>
          <p:nvPr/>
        </p:nvSpPr>
        <p:spPr bwMode="auto">
          <a:xfrm>
            <a:off x="6210300" y="56769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4" name="Line 42"/>
          <p:cNvSpPr>
            <a:spLocks noChangeShapeType="1"/>
          </p:cNvSpPr>
          <p:nvPr/>
        </p:nvSpPr>
        <p:spPr bwMode="auto">
          <a:xfrm>
            <a:off x="6369050" y="4584700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5" name="Line 43"/>
          <p:cNvSpPr>
            <a:spLocks noChangeShapeType="1"/>
          </p:cNvSpPr>
          <p:nvPr/>
        </p:nvSpPr>
        <p:spPr bwMode="auto">
          <a:xfrm>
            <a:off x="6311900" y="5556250"/>
            <a:ext cx="170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6" name="Freeform 44"/>
          <p:cNvSpPr>
            <a:spLocks/>
          </p:cNvSpPr>
          <p:nvPr/>
        </p:nvSpPr>
        <p:spPr bwMode="auto">
          <a:xfrm>
            <a:off x="6369050" y="4611688"/>
            <a:ext cx="1625600" cy="944562"/>
          </a:xfrm>
          <a:custGeom>
            <a:avLst/>
            <a:gdLst/>
            <a:ahLst/>
            <a:cxnLst>
              <a:cxn ang="0">
                <a:pos x="0" y="595"/>
              </a:cxn>
              <a:cxn ang="0">
                <a:pos x="100" y="567"/>
              </a:cxn>
              <a:cxn ang="0">
                <a:pos x="148" y="531"/>
              </a:cxn>
              <a:cxn ang="0">
                <a:pos x="196" y="475"/>
              </a:cxn>
              <a:cxn ang="0">
                <a:pos x="260" y="347"/>
              </a:cxn>
              <a:cxn ang="0">
                <a:pos x="316" y="203"/>
              </a:cxn>
              <a:cxn ang="0">
                <a:pos x="396" y="51"/>
              </a:cxn>
              <a:cxn ang="0">
                <a:pos x="476" y="3"/>
              </a:cxn>
              <a:cxn ang="0">
                <a:pos x="568" y="35"/>
              </a:cxn>
              <a:cxn ang="0">
                <a:pos x="672" y="199"/>
              </a:cxn>
              <a:cxn ang="0">
                <a:pos x="748" y="399"/>
              </a:cxn>
              <a:cxn ang="0">
                <a:pos x="828" y="499"/>
              </a:cxn>
              <a:cxn ang="0">
                <a:pos x="948" y="563"/>
              </a:cxn>
              <a:cxn ang="0">
                <a:pos x="1024" y="595"/>
              </a:cxn>
            </a:cxnLst>
            <a:rect l="0" t="0" r="r" b="b"/>
            <a:pathLst>
              <a:path w="1024" h="595">
                <a:moveTo>
                  <a:pt x="0" y="595"/>
                </a:moveTo>
                <a:cubicBezTo>
                  <a:pt x="37" y="586"/>
                  <a:pt x="75" y="578"/>
                  <a:pt x="100" y="567"/>
                </a:cubicBezTo>
                <a:cubicBezTo>
                  <a:pt x="125" y="556"/>
                  <a:pt x="132" y="546"/>
                  <a:pt x="148" y="531"/>
                </a:cubicBezTo>
                <a:cubicBezTo>
                  <a:pt x="164" y="516"/>
                  <a:pt x="177" y="506"/>
                  <a:pt x="196" y="475"/>
                </a:cubicBezTo>
                <a:cubicBezTo>
                  <a:pt x="215" y="444"/>
                  <a:pt x="240" y="392"/>
                  <a:pt x="260" y="347"/>
                </a:cubicBezTo>
                <a:cubicBezTo>
                  <a:pt x="280" y="302"/>
                  <a:pt x="293" y="252"/>
                  <a:pt x="316" y="203"/>
                </a:cubicBezTo>
                <a:cubicBezTo>
                  <a:pt x="339" y="154"/>
                  <a:pt x="369" y="84"/>
                  <a:pt x="396" y="51"/>
                </a:cubicBezTo>
                <a:cubicBezTo>
                  <a:pt x="423" y="18"/>
                  <a:pt x="447" y="6"/>
                  <a:pt x="476" y="3"/>
                </a:cubicBezTo>
                <a:cubicBezTo>
                  <a:pt x="505" y="0"/>
                  <a:pt x="535" y="2"/>
                  <a:pt x="568" y="35"/>
                </a:cubicBezTo>
                <a:cubicBezTo>
                  <a:pt x="601" y="68"/>
                  <a:pt x="642" y="138"/>
                  <a:pt x="672" y="199"/>
                </a:cubicBezTo>
                <a:cubicBezTo>
                  <a:pt x="702" y="260"/>
                  <a:pt x="722" y="349"/>
                  <a:pt x="748" y="399"/>
                </a:cubicBezTo>
                <a:cubicBezTo>
                  <a:pt x="774" y="449"/>
                  <a:pt x="795" y="472"/>
                  <a:pt x="828" y="499"/>
                </a:cubicBezTo>
                <a:cubicBezTo>
                  <a:pt x="861" y="526"/>
                  <a:pt x="915" y="547"/>
                  <a:pt x="948" y="563"/>
                </a:cubicBezTo>
                <a:cubicBezTo>
                  <a:pt x="981" y="579"/>
                  <a:pt x="1002" y="587"/>
                  <a:pt x="1024" y="5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7" name="Oval 45"/>
          <p:cNvSpPr>
            <a:spLocks noChangeAspect="1" noChangeArrowheads="1"/>
          </p:cNvSpPr>
          <p:nvPr/>
        </p:nvSpPr>
        <p:spPr bwMode="auto">
          <a:xfrm>
            <a:off x="6880225" y="5500688"/>
            <a:ext cx="119063" cy="100012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8" name="Line 46"/>
          <p:cNvSpPr>
            <a:spLocks noChangeShapeType="1"/>
          </p:cNvSpPr>
          <p:nvPr/>
        </p:nvSpPr>
        <p:spPr bwMode="auto">
          <a:xfrm flipV="1">
            <a:off x="6934200" y="4781550"/>
            <a:ext cx="0" cy="768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22" name="Oval 50"/>
          <p:cNvSpPr>
            <a:spLocks noChangeArrowheads="1"/>
          </p:cNvSpPr>
          <p:nvPr/>
        </p:nvSpPr>
        <p:spPr bwMode="auto">
          <a:xfrm>
            <a:off x="6867525" y="62626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3" name="Oval 51"/>
          <p:cNvSpPr>
            <a:spLocks noChangeArrowheads="1"/>
          </p:cNvSpPr>
          <p:nvPr/>
        </p:nvSpPr>
        <p:spPr bwMode="auto">
          <a:xfrm>
            <a:off x="6786563" y="6418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4" name="Oval 52"/>
          <p:cNvSpPr>
            <a:spLocks noChangeArrowheads="1"/>
          </p:cNvSpPr>
          <p:nvPr/>
        </p:nvSpPr>
        <p:spPr bwMode="auto">
          <a:xfrm>
            <a:off x="7134225" y="6311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5" name="Oval 53"/>
          <p:cNvSpPr>
            <a:spLocks noChangeArrowheads="1"/>
          </p:cNvSpPr>
          <p:nvPr/>
        </p:nvSpPr>
        <p:spPr bwMode="auto">
          <a:xfrm>
            <a:off x="7064375" y="611663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6" name="Oval 54"/>
          <p:cNvSpPr>
            <a:spLocks noChangeArrowheads="1"/>
          </p:cNvSpPr>
          <p:nvPr/>
        </p:nvSpPr>
        <p:spPr bwMode="auto">
          <a:xfrm>
            <a:off x="7246938" y="601186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7" name="Oval 55"/>
          <p:cNvSpPr>
            <a:spLocks noChangeArrowheads="1"/>
          </p:cNvSpPr>
          <p:nvPr/>
        </p:nvSpPr>
        <p:spPr bwMode="auto">
          <a:xfrm>
            <a:off x="7331075" y="622141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8" name="Oval 56"/>
          <p:cNvSpPr>
            <a:spLocks noChangeArrowheads="1"/>
          </p:cNvSpPr>
          <p:nvPr/>
        </p:nvSpPr>
        <p:spPr bwMode="auto">
          <a:xfrm>
            <a:off x="7318375" y="6097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9" name="Oval 57"/>
          <p:cNvSpPr>
            <a:spLocks noChangeArrowheads="1"/>
          </p:cNvSpPr>
          <p:nvPr/>
        </p:nvSpPr>
        <p:spPr bwMode="auto">
          <a:xfrm>
            <a:off x="6562725" y="5749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30" name="Line 58"/>
          <p:cNvSpPr>
            <a:spLocks noChangeShapeType="1"/>
          </p:cNvSpPr>
          <p:nvPr/>
        </p:nvSpPr>
        <p:spPr bwMode="auto">
          <a:xfrm>
            <a:off x="7121525" y="5970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31" name="Oval 59"/>
          <p:cNvSpPr>
            <a:spLocks noChangeArrowheads="1"/>
          </p:cNvSpPr>
          <p:nvPr/>
        </p:nvSpPr>
        <p:spPr bwMode="auto">
          <a:xfrm>
            <a:off x="7702550" y="6135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33" name="Oval 61"/>
          <p:cNvSpPr>
            <a:spLocks noChangeArrowheads="1"/>
          </p:cNvSpPr>
          <p:nvPr/>
        </p:nvSpPr>
        <p:spPr bwMode="auto">
          <a:xfrm>
            <a:off x="7077075" y="644525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 flipV="1">
            <a:off x="6661150" y="5854700"/>
            <a:ext cx="1009650" cy="8001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Line 59"/>
          <p:cNvSpPr>
            <a:spLocks noChangeShapeType="1"/>
          </p:cNvSpPr>
          <p:nvPr/>
        </p:nvSpPr>
        <p:spPr bwMode="auto">
          <a:xfrm flipH="1" flipV="1">
            <a:off x="7569200" y="5930900"/>
            <a:ext cx="1651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Clustering</a:t>
            </a:r>
          </a:p>
        </p:txBody>
      </p:sp>
      <p:pic>
        <p:nvPicPr>
          <p:cNvPr id="970785" name="Picture 33" descr="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46200" y="1200150"/>
            <a:ext cx="4445000" cy="4445000"/>
          </a:xfrm>
          <a:noFill/>
          <a:ln/>
        </p:spPr>
      </p:pic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394200" y="2324100"/>
            <a:ext cx="3124200" cy="3070225"/>
            <a:chOff x="3667" y="2368"/>
            <a:chExt cx="1103" cy="974"/>
          </a:xfrm>
        </p:grpSpPr>
        <p:sp>
          <p:nvSpPr>
            <p:cNvPr id="970760" name="Freeform 8"/>
            <p:cNvSpPr>
              <a:spLocks/>
            </p:cNvSpPr>
            <p:nvPr/>
          </p:nvSpPr>
          <p:spPr bwMode="auto">
            <a:xfrm>
              <a:off x="4210" y="2943"/>
              <a:ext cx="5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2" y="5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2" y="5"/>
                  </a:lnTo>
                  <a:lnTo>
                    <a:pt x="5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1" name="Freeform 9"/>
            <p:cNvSpPr>
              <a:spLocks/>
            </p:cNvSpPr>
            <p:nvPr/>
          </p:nvSpPr>
          <p:spPr bwMode="auto">
            <a:xfrm>
              <a:off x="4270" y="2368"/>
              <a:ext cx="133" cy="123"/>
            </a:xfrm>
            <a:custGeom>
              <a:avLst/>
              <a:gdLst/>
              <a:ahLst/>
              <a:cxnLst>
                <a:cxn ang="0">
                  <a:pos x="265" y="185"/>
                </a:cxn>
                <a:cxn ang="0">
                  <a:pos x="114" y="246"/>
                </a:cxn>
                <a:cxn ang="0">
                  <a:pos x="0" y="237"/>
                </a:cxn>
                <a:cxn ang="0">
                  <a:pos x="2" y="171"/>
                </a:cxn>
                <a:cxn ang="0">
                  <a:pos x="18" y="159"/>
                </a:cxn>
                <a:cxn ang="0">
                  <a:pos x="33" y="149"/>
                </a:cxn>
                <a:cxn ang="0">
                  <a:pos x="50" y="137"/>
                </a:cxn>
                <a:cxn ang="0">
                  <a:pos x="66" y="127"/>
                </a:cxn>
                <a:cxn ang="0">
                  <a:pos x="82" y="116"/>
                </a:cxn>
                <a:cxn ang="0">
                  <a:pos x="98" y="105"/>
                </a:cxn>
                <a:cxn ang="0">
                  <a:pos x="113" y="95"/>
                </a:cxn>
                <a:cxn ang="0">
                  <a:pos x="129" y="83"/>
                </a:cxn>
                <a:cxn ang="0">
                  <a:pos x="145" y="73"/>
                </a:cxn>
                <a:cxn ang="0">
                  <a:pos x="161" y="63"/>
                </a:cxn>
                <a:cxn ang="0">
                  <a:pos x="177" y="52"/>
                </a:cxn>
                <a:cxn ang="0">
                  <a:pos x="194" y="42"/>
                </a:cxn>
                <a:cxn ang="0">
                  <a:pos x="210" y="31"/>
                </a:cxn>
                <a:cxn ang="0">
                  <a:pos x="226" y="21"/>
                </a:cxn>
                <a:cxn ang="0">
                  <a:pos x="242" y="11"/>
                </a:cxn>
                <a:cxn ang="0">
                  <a:pos x="258" y="0"/>
                </a:cxn>
                <a:cxn ang="0">
                  <a:pos x="262" y="45"/>
                </a:cxn>
                <a:cxn ang="0">
                  <a:pos x="263" y="91"/>
                </a:cxn>
                <a:cxn ang="0">
                  <a:pos x="263" y="139"/>
                </a:cxn>
                <a:cxn ang="0">
                  <a:pos x="265" y="185"/>
                </a:cxn>
              </a:cxnLst>
              <a:rect l="0" t="0" r="r" b="b"/>
              <a:pathLst>
                <a:path w="265" h="246">
                  <a:moveTo>
                    <a:pt x="265" y="185"/>
                  </a:moveTo>
                  <a:lnTo>
                    <a:pt x="114" y="246"/>
                  </a:lnTo>
                  <a:lnTo>
                    <a:pt x="0" y="237"/>
                  </a:lnTo>
                  <a:lnTo>
                    <a:pt x="2" y="171"/>
                  </a:lnTo>
                  <a:lnTo>
                    <a:pt x="18" y="159"/>
                  </a:lnTo>
                  <a:lnTo>
                    <a:pt x="33" y="149"/>
                  </a:lnTo>
                  <a:lnTo>
                    <a:pt x="50" y="137"/>
                  </a:lnTo>
                  <a:lnTo>
                    <a:pt x="66" y="127"/>
                  </a:lnTo>
                  <a:lnTo>
                    <a:pt x="82" y="116"/>
                  </a:lnTo>
                  <a:lnTo>
                    <a:pt x="98" y="105"/>
                  </a:lnTo>
                  <a:lnTo>
                    <a:pt x="113" y="95"/>
                  </a:lnTo>
                  <a:lnTo>
                    <a:pt x="129" y="83"/>
                  </a:lnTo>
                  <a:lnTo>
                    <a:pt x="145" y="73"/>
                  </a:lnTo>
                  <a:lnTo>
                    <a:pt x="161" y="63"/>
                  </a:lnTo>
                  <a:lnTo>
                    <a:pt x="177" y="52"/>
                  </a:lnTo>
                  <a:lnTo>
                    <a:pt x="194" y="42"/>
                  </a:lnTo>
                  <a:lnTo>
                    <a:pt x="210" y="31"/>
                  </a:lnTo>
                  <a:lnTo>
                    <a:pt x="226" y="21"/>
                  </a:lnTo>
                  <a:lnTo>
                    <a:pt x="242" y="11"/>
                  </a:lnTo>
                  <a:lnTo>
                    <a:pt x="258" y="0"/>
                  </a:lnTo>
                  <a:lnTo>
                    <a:pt x="262" y="45"/>
                  </a:lnTo>
                  <a:lnTo>
                    <a:pt x="263" y="91"/>
                  </a:lnTo>
                  <a:lnTo>
                    <a:pt x="263" y="139"/>
                  </a:lnTo>
                  <a:lnTo>
                    <a:pt x="265" y="1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2" name="Freeform 10"/>
            <p:cNvSpPr>
              <a:spLocks/>
            </p:cNvSpPr>
            <p:nvPr/>
          </p:nvSpPr>
          <p:spPr bwMode="auto">
            <a:xfrm>
              <a:off x="4117" y="2420"/>
              <a:ext cx="118" cy="14"/>
            </a:xfrm>
            <a:custGeom>
              <a:avLst/>
              <a:gdLst/>
              <a:ahLst/>
              <a:cxnLst>
                <a:cxn ang="0">
                  <a:pos x="236" y="13"/>
                </a:cxn>
                <a:cxn ang="0">
                  <a:pos x="222" y="16"/>
                </a:cxn>
                <a:cxn ang="0">
                  <a:pos x="207" y="18"/>
                </a:cxn>
                <a:cxn ang="0">
                  <a:pos x="193" y="21"/>
                </a:cxn>
                <a:cxn ang="0">
                  <a:pos x="178" y="23"/>
                </a:cxn>
                <a:cxn ang="0">
                  <a:pos x="164" y="24"/>
                </a:cxn>
                <a:cxn ang="0">
                  <a:pos x="149" y="27"/>
                </a:cxn>
                <a:cxn ang="0">
                  <a:pos x="134" y="28"/>
                </a:cxn>
                <a:cxn ang="0">
                  <a:pos x="119" y="28"/>
                </a:cxn>
                <a:cxn ang="0">
                  <a:pos x="104" y="29"/>
                </a:cxn>
                <a:cxn ang="0">
                  <a:pos x="89" y="29"/>
                </a:cxn>
                <a:cxn ang="0">
                  <a:pos x="74" y="29"/>
                </a:cxn>
                <a:cxn ang="0">
                  <a:pos x="59" y="29"/>
                </a:cxn>
                <a:cxn ang="0">
                  <a:pos x="44" y="28"/>
                </a:cxn>
                <a:cxn ang="0">
                  <a:pos x="29" y="27"/>
                </a:cxn>
                <a:cxn ang="0">
                  <a:pos x="15" y="25"/>
                </a:cxn>
                <a:cxn ang="0">
                  <a:pos x="0" y="23"/>
                </a:cxn>
                <a:cxn ang="0">
                  <a:pos x="12" y="17"/>
                </a:cxn>
                <a:cxn ang="0">
                  <a:pos x="26" y="12"/>
                </a:cxn>
                <a:cxn ang="0">
                  <a:pos x="40" y="7"/>
                </a:cxn>
                <a:cxn ang="0">
                  <a:pos x="55" y="5"/>
                </a:cxn>
                <a:cxn ang="0">
                  <a:pos x="69" y="2"/>
                </a:cxn>
                <a:cxn ang="0">
                  <a:pos x="84" y="0"/>
                </a:cxn>
                <a:cxn ang="0">
                  <a:pos x="99" y="0"/>
                </a:cxn>
                <a:cxn ang="0">
                  <a:pos x="115" y="0"/>
                </a:cxn>
                <a:cxn ang="0">
                  <a:pos x="130" y="0"/>
                </a:cxn>
                <a:cxn ang="0">
                  <a:pos x="145" y="1"/>
                </a:cxn>
                <a:cxn ang="0">
                  <a:pos x="160" y="2"/>
                </a:cxn>
                <a:cxn ang="0">
                  <a:pos x="176" y="5"/>
                </a:cxn>
                <a:cxn ang="0">
                  <a:pos x="191" y="6"/>
                </a:cxn>
                <a:cxn ang="0">
                  <a:pos x="206" y="8"/>
                </a:cxn>
                <a:cxn ang="0">
                  <a:pos x="221" y="10"/>
                </a:cxn>
                <a:cxn ang="0">
                  <a:pos x="236" y="13"/>
                </a:cxn>
              </a:cxnLst>
              <a:rect l="0" t="0" r="r" b="b"/>
              <a:pathLst>
                <a:path w="236" h="29">
                  <a:moveTo>
                    <a:pt x="236" y="13"/>
                  </a:moveTo>
                  <a:lnTo>
                    <a:pt x="222" y="16"/>
                  </a:lnTo>
                  <a:lnTo>
                    <a:pt x="207" y="18"/>
                  </a:lnTo>
                  <a:lnTo>
                    <a:pt x="193" y="21"/>
                  </a:lnTo>
                  <a:lnTo>
                    <a:pt x="178" y="23"/>
                  </a:lnTo>
                  <a:lnTo>
                    <a:pt x="164" y="24"/>
                  </a:lnTo>
                  <a:lnTo>
                    <a:pt x="149" y="27"/>
                  </a:lnTo>
                  <a:lnTo>
                    <a:pt x="134" y="28"/>
                  </a:lnTo>
                  <a:lnTo>
                    <a:pt x="119" y="28"/>
                  </a:lnTo>
                  <a:lnTo>
                    <a:pt x="104" y="29"/>
                  </a:lnTo>
                  <a:lnTo>
                    <a:pt x="89" y="29"/>
                  </a:lnTo>
                  <a:lnTo>
                    <a:pt x="74" y="29"/>
                  </a:lnTo>
                  <a:lnTo>
                    <a:pt x="59" y="29"/>
                  </a:lnTo>
                  <a:lnTo>
                    <a:pt x="44" y="28"/>
                  </a:lnTo>
                  <a:lnTo>
                    <a:pt x="29" y="27"/>
                  </a:lnTo>
                  <a:lnTo>
                    <a:pt x="15" y="25"/>
                  </a:lnTo>
                  <a:lnTo>
                    <a:pt x="0" y="23"/>
                  </a:lnTo>
                  <a:lnTo>
                    <a:pt x="12" y="17"/>
                  </a:lnTo>
                  <a:lnTo>
                    <a:pt x="26" y="12"/>
                  </a:lnTo>
                  <a:lnTo>
                    <a:pt x="40" y="7"/>
                  </a:lnTo>
                  <a:lnTo>
                    <a:pt x="55" y="5"/>
                  </a:lnTo>
                  <a:lnTo>
                    <a:pt x="69" y="2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5" y="0"/>
                  </a:lnTo>
                  <a:lnTo>
                    <a:pt x="130" y="0"/>
                  </a:lnTo>
                  <a:lnTo>
                    <a:pt x="145" y="1"/>
                  </a:lnTo>
                  <a:lnTo>
                    <a:pt x="160" y="2"/>
                  </a:lnTo>
                  <a:lnTo>
                    <a:pt x="176" y="5"/>
                  </a:lnTo>
                  <a:lnTo>
                    <a:pt x="191" y="6"/>
                  </a:lnTo>
                  <a:lnTo>
                    <a:pt x="206" y="8"/>
                  </a:lnTo>
                  <a:lnTo>
                    <a:pt x="221" y="10"/>
                  </a:lnTo>
                  <a:lnTo>
                    <a:pt x="236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3" name="Freeform 11"/>
            <p:cNvSpPr>
              <a:spLocks/>
            </p:cNvSpPr>
            <p:nvPr/>
          </p:nvSpPr>
          <p:spPr bwMode="auto">
            <a:xfrm>
              <a:off x="3936" y="2621"/>
              <a:ext cx="204" cy="287"/>
            </a:xfrm>
            <a:custGeom>
              <a:avLst/>
              <a:gdLst/>
              <a:ahLst/>
              <a:cxnLst>
                <a:cxn ang="0">
                  <a:pos x="70" y="575"/>
                </a:cxn>
                <a:cxn ang="0">
                  <a:pos x="0" y="325"/>
                </a:cxn>
                <a:cxn ang="0">
                  <a:pos x="398" y="0"/>
                </a:cxn>
                <a:cxn ang="0">
                  <a:pos x="408" y="134"/>
                </a:cxn>
                <a:cxn ang="0">
                  <a:pos x="404" y="138"/>
                </a:cxn>
                <a:cxn ang="0">
                  <a:pos x="394" y="152"/>
                </a:cxn>
                <a:cxn ang="0">
                  <a:pos x="378" y="173"/>
                </a:cxn>
                <a:cxn ang="0">
                  <a:pos x="357" y="201"/>
                </a:cxn>
                <a:cxn ang="0">
                  <a:pos x="333" y="233"/>
                </a:cxn>
                <a:cxn ang="0">
                  <a:pos x="305" y="269"/>
                </a:cxn>
                <a:cxn ang="0">
                  <a:pos x="275" y="308"/>
                </a:cxn>
                <a:cxn ang="0">
                  <a:pos x="245" y="348"/>
                </a:cxn>
                <a:cxn ang="0">
                  <a:pos x="214" y="388"/>
                </a:cxn>
                <a:cxn ang="0">
                  <a:pos x="184" y="429"/>
                </a:cxn>
                <a:cxn ang="0">
                  <a:pos x="155" y="466"/>
                </a:cxn>
                <a:cxn ang="0">
                  <a:pos x="130" y="499"/>
                </a:cxn>
                <a:cxn ang="0">
                  <a:pos x="107" y="528"/>
                </a:cxn>
                <a:cxn ang="0">
                  <a:pos x="90" y="552"/>
                </a:cxn>
                <a:cxn ang="0">
                  <a:pos x="77" y="567"/>
                </a:cxn>
                <a:cxn ang="0">
                  <a:pos x="70" y="575"/>
                </a:cxn>
              </a:cxnLst>
              <a:rect l="0" t="0" r="r" b="b"/>
              <a:pathLst>
                <a:path w="408" h="575">
                  <a:moveTo>
                    <a:pt x="70" y="575"/>
                  </a:moveTo>
                  <a:lnTo>
                    <a:pt x="0" y="325"/>
                  </a:lnTo>
                  <a:lnTo>
                    <a:pt x="398" y="0"/>
                  </a:lnTo>
                  <a:lnTo>
                    <a:pt x="408" y="134"/>
                  </a:lnTo>
                  <a:lnTo>
                    <a:pt x="404" y="138"/>
                  </a:lnTo>
                  <a:lnTo>
                    <a:pt x="394" y="152"/>
                  </a:lnTo>
                  <a:lnTo>
                    <a:pt x="378" y="173"/>
                  </a:lnTo>
                  <a:lnTo>
                    <a:pt x="357" y="201"/>
                  </a:lnTo>
                  <a:lnTo>
                    <a:pt x="333" y="233"/>
                  </a:lnTo>
                  <a:lnTo>
                    <a:pt x="305" y="269"/>
                  </a:lnTo>
                  <a:lnTo>
                    <a:pt x="275" y="308"/>
                  </a:lnTo>
                  <a:lnTo>
                    <a:pt x="245" y="348"/>
                  </a:lnTo>
                  <a:lnTo>
                    <a:pt x="214" y="388"/>
                  </a:lnTo>
                  <a:lnTo>
                    <a:pt x="184" y="429"/>
                  </a:lnTo>
                  <a:lnTo>
                    <a:pt x="155" y="466"/>
                  </a:lnTo>
                  <a:lnTo>
                    <a:pt x="130" y="499"/>
                  </a:lnTo>
                  <a:lnTo>
                    <a:pt x="107" y="528"/>
                  </a:lnTo>
                  <a:lnTo>
                    <a:pt x="90" y="552"/>
                  </a:lnTo>
                  <a:lnTo>
                    <a:pt x="77" y="567"/>
                  </a:lnTo>
                  <a:lnTo>
                    <a:pt x="70" y="5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4" name="Freeform 12"/>
            <p:cNvSpPr>
              <a:spLocks/>
            </p:cNvSpPr>
            <p:nvPr/>
          </p:nvSpPr>
          <p:spPr bwMode="auto">
            <a:xfrm>
              <a:off x="3667" y="2573"/>
              <a:ext cx="1103" cy="769"/>
            </a:xfrm>
            <a:custGeom>
              <a:avLst/>
              <a:gdLst/>
              <a:ahLst/>
              <a:cxnLst>
                <a:cxn ang="0">
                  <a:pos x="943" y="22"/>
                </a:cxn>
                <a:cxn ang="0">
                  <a:pos x="958" y="37"/>
                </a:cxn>
                <a:cxn ang="0">
                  <a:pos x="967" y="63"/>
                </a:cxn>
                <a:cxn ang="0">
                  <a:pos x="979" y="82"/>
                </a:cxn>
                <a:cxn ang="0">
                  <a:pos x="974" y="125"/>
                </a:cxn>
                <a:cxn ang="0">
                  <a:pos x="963" y="171"/>
                </a:cxn>
                <a:cxn ang="0">
                  <a:pos x="990" y="231"/>
                </a:cxn>
                <a:cxn ang="0">
                  <a:pos x="1026" y="279"/>
                </a:cxn>
                <a:cxn ang="0">
                  <a:pos x="1057" y="324"/>
                </a:cxn>
                <a:cxn ang="0">
                  <a:pos x="1041" y="357"/>
                </a:cxn>
                <a:cxn ang="0">
                  <a:pos x="1027" y="390"/>
                </a:cxn>
                <a:cxn ang="0">
                  <a:pos x="1059" y="410"/>
                </a:cxn>
                <a:cxn ang="0">
                  <a:pos x="1103" y="421"/>
                </a:cxn>
                <a:cxn ang="0">
                  <a:pos x="1087" y="551"/>
                </a:cxn>
                <a:cxn ang="0">
                  <a:pos x="1067" y="568"/>
                </a:cxn>
                <a:cxn ang="0">
                  <a:pos x="1035" y="575"/>
                </a:cxn>
                <a:cxn ang="0">
                  <a:pos x="995" y="571"/>
                </a:cxn>
                <a:cxn ang="0">
                  <a:pos x="1004" y="636"/>
                </a:cxn>
                <a:cxn ang="0">
                  <a:pos x="1033" y="664"/>
                </a:cxn>
                <a:cxn ang="0">
                  <a:pos x="1050" y="691"/>
                </a:cxn>
                <a:cxn ang="0">
                  <a:pos x="1039" y="739"/>
                </a:cxn>
                <a:cxn ang="0">
                  <a:pos x="1014" y="747"/>
                </a:cxn>
                <a:cxn ang="0">
                  <a:pos x="988" y="746"/>
                </a:cxn>
                <a:cxn ang="0">
                  <a:pos x="989" y="731"/>
                </a:cxn>
                <a:cxn ang="0">
                  <a:pos x="1004" y="712"/>
                </a:cxn>
                <a:cxn ang="0">
                  <a:pos x="977" y="690"/>
                </a:cxn>
                <a:cxn ang="0">
                  <a:pos x="956" y="697"/>
                </a:cxn>
                <a:cxn ang="0">
                  <a:pos x="946" y="734"/>
                </a:cxn>
                <a:cxn ang="0">
                  <a:pos x="944" y="762"/>
                </a:cxn>
                <a:cxn ang="0">
                  <a:pos x="887" y="767"/>
                </a:cxn>
                <a:cxn ang="0">
                  <a:pos x="853" y="759"/>
                </a:cxn>
                <a:cxn ang="0">
                  <a:pos x="878" y="746"/>
                </a:cxn>
                <a:cxn ang="0">
                  <a:pos x="903" y="724"/>
                </a:cxn>
                <a:cxn ang="0">
                  <a:pos x="873" y="685"/>
                </a:cxn>
                <a:cxn ang="0">
                  <a:pos x="379" y="769"/>
                </a:cxn>
                <a:cxn ang="0">
                  <a:pos x="832" y="634"/>
                </a:cxn>
                <a:cxn ang="0">
                  <a:pos x="818" y="584"/>
                </a:cxn>
                <a:cxn ang="0">
                  <a:pos x="806" y="508"/>
                </a:cxn>
                <a:cxn ang="0">
                  <a:pos x="781" y="497"/>
                </a:cxn>
                <a:cxn ang="0">
                  <a:pos x="772" y="462"/>
                </a:cxn>
                <a:cxn ang="0">
                  <a:pos x="751" y="460"/>
                </a:cxn>
                <a:cxn ang="0">
                  <a:pos x="751" y="445"/>
                </a:cxn>
                <a:cxn ang="0">
                  <a:pos x="785" y="417"/>
                </a:cxn>
                <a:cxn ang="0">
                  <a:pos x="802" y="381"/>
                </a:cxn>
                <a:cxn ang="0">
                  <a:pos x="807" y="345"/>
                </a:cxn>
                <a:cxn ang="0">
                  <a:pos x="796" y="292"/>
                </a:cxn>
                <a:cxn ang="0">
                  <a:pos x="0" y="381"/>
                </a:cxn>
                <a:cxn ang="0">
                  <a:pos x="795" y="269"/>
                </a:cxn>
                <a:cxn ang="0">
                  <a:pos x="808" y="186"/>
                </a:cxn>
                <a:cxn ang="0">
                  <a:pos x="833" y="174"/>
                </a:cxn>
                <a:cxn ang="0">
                  <a:pos x="849" y="188"/>
                </a:cxn>
                <a:cxn ang="0">
                  <a:pos x="840" y="224"/>
                </a:cxn>
                <a:cxn ang="0">
                  <a:pos x="840" y="258"/>
                </a:cxn>
                <a:cxn ang="0">
                  <a:pos x="856" y="246"/>
                </a:cxn>
                <a:cxn ang="0">
                  <a:pos x="877" y="211"/>
                </a:cxn>
                <a:cxn ang="0">
                  <a:pos x="878" y="179"/>
                </a:cxn>
                <a:cxn ang="0">
                  <a:pos x="835" y="162"/>
                </a:cxn>
                <a:cxn ang="0">
                  <a:pos x="831" y="101"/>
                </a:cxn>
                <a:cxn ang="0">
                  <a:pos x="824" y="85"/>
                </a:cxn>
                <a:cxn ang="0">
                  <a:pos x="859" y="52"/>
                </a:cxn>
                <a:cxn ang="0">
                  <a:pos x="873" y="14"/>
                </a:cxn>
                <a:cxn ang="0">
                  <a:pos x="905" y="2"/>
                </a:cxn>
                <a:cxn ang="0">
                  <a:pos x="927" y="21"/>
                </a:cxn>
              </a:cxnLst>
              <a:rect l="0" t="0" r="r" b="b"/>
              <a:pathLst>
                <a:path w="1103" h="769">
                  <a:moveTo>
                    <a:pt x="927" y="21"/>
                  </a:moveTo>
                  <a:lnTo>
                    <a:pt x="931" y="21"/>
                  </a:lnTo>
                  <a:lnTo>
                    <a:pt x="935" y="21"/>
                  </a:lnTo>
                  <a:lnTo>
                    <a:pt x="939" y="22"/>
                  </a:lnTo>
                  <a:lnTo>
                    <a:pt x="943" y="22"/>
                  </a:lnTo>
                  <a:lnTo>
                    <a:pt x="946" y="24"/>
                  </a:lnTo>
                  <a:lnTo>
                    <a:pt x="950" y="26"/>
                  </a:lnTo>
                  <a:lnTo>
                    <a:pt x="952" y="29"/>
                  </a:lnTo>
                  <a:lnTo>
                    <a:pt x="955" y="32"/>
                  </a:lnTo>
                  <a:lnTo>
                    <a:pt x="958" y="37"/>
                  </a:lnTo>
                  <a:lnTo>
                    <a:pt x="960" y="43"/>
                  </a:lnTo>
                  <a:lnTo>
                    <a:pt x="961" y="49"/>
                  </a:lnTo>
                  <a:lnTo>
                    <a:pt x="960" y="55"/>
                  </a:lnTo>
                  <a:lnTo>
                    <a:pt x="963" y="59"/>
                  </a:lnTo>
                  <a:lnTo>
                    <a:pt x="967" y="63"/>
                  </a:lnTo>
                  <a:lnTo>
                    <a:pt x="970" y="66"/>
                  </a:lnTo>
                  <a:lnTo>
                    <a:pt x="973" y="70"/>
                  </a:lnTo>
                  <a:lnTo>
                    <a:pt x="976" y="73"/>
                  </a:lnTo>
                  <a:lnTo>
                    <a:pt x="978" y="77"/>
                  </a:lnTo>
                  <a:lnTo>
                    <a:pt x="979" y="82"/>
                  </a:lnTo>
                  <a:lnTo>
                    <a:pt x="979" y="88"/>
                  </a:lnTo>
                  <a:lnTo>
                    <a:pt x="979" y="97"/>
                  </a:lnTo>
                  <a:lnTo>
                    <a:pt x="978" y="107"/>
                  </a:lnTo>
                  <a:lnTo>
                    <a:pt x="976" y="116"/>
                  </a:lnTo>
                  <a:lnTo>
                    <a:pt x="974" y="125"/>
                  </a:lnTo>
                  <a:lnTo>
                    <a:pt x="970" y="134"/>
                  </a:lnTo>
                  <a:lnTo>
                    <a:pt x="967" y="142"/>
                  </a:lnTo>
                  <a:lnTo>
                    <a:pt x="963" y="150"/>
                  </a:lnTo>
                  <a:lnTo>
                    <a:pt x="958" y="158"/>
                  </a:lnTo>
                  <a:lnTo>
                    <a:pt x="963" y="171"/>
                  </a:lnTo>
                  <a:lnTo>
                    <a:pt x="967" y="183"/>
                  </a:lnTo>
                  <a:lnTo>
                    <a:pt x="973" y="195"/>
                  </a:lnTo>
                  <a:lnTo>
                    <a:pt x="978" y="207"/>
                  </a:lnTo>
                  <a:lnTo>
                    <a:pt x="984" y="220"/>
                  </a:lnTo>
                  <a:lnTo>
                    <a:pt x="990" y="231"/>
                  </a:lnTo>
                  <a:lnTo>
                    <a:pt x="998" y="242"/>
                  </a:lnTo>
                  <a:lnTo>
                    <a:pt x="1007" y="253"/>
                  </a:lnTo>
                  <a:lnTo>
                    <a:pt x="1013" y="262"/>
                  </a:lnTo>
                  <a:lnTo>
                    <a:pt x="1019" y="270"/>
                  </a:lnTo>
                  <a:lnTo>
                    <a:pt x="1026" y="279"/>
                  </a:lnTo>
                  <a:lnTo>
                    <a:pt x="1033" y="288"/>
                  </a:lnTo>
                  <a:lnTo>
                    <a:pt x="1040" y="296"/>
                  </a:lnTo>
                  <a:lnTo>
                    <a:pt x="1047" y="305"/>
                  </a:lnTo>
                  <a:lnTo>
                    <a:pt x="1052" y="314"/>
                  </a:lnTo>
                  <a:lnTo>
                    <a:pt x="1057" y="324"/>
                  </a:lnTo>
                  <a:lnTo>
                    <a:pt x="1056" y="331"/>
                  </a:lnTo>
                  <a:lnTo>
                    <a:pt x="1054" y="339"/>
                  </a:lnTo>
                  <a:lnTo>
                    <a:pt x="1050" y="345"/>
                  </a:lnTo>
                  <a:lnTo>
                    <a:pt x="1046" y="351"/>
                  </a:lnTo>
                  <a:lnTo>
                    <a:pt x="1041" y="357"/>
                  </a:lnTo>
                  <a:lnTo>
                    <a:pt x="1037" y="362"/>
                  </a:lnTo>
                  <a:lnTo>
                    <a:pt x="1031" y="368"/>
                  </a:lnTo>
                  <a:lnTo>
                    <a:pt x="1026" y="373"/>
                  </a:lnTo>
                  <a:lnTo>
                    <a:pt x="1026" y="381"/>
                  </a:lnTo>
                  <a:lnTo>
                    <a:pt x="1027" y="390"/>
                  </a:lnTo>
                  <a:lnTo>
                    <a:pt x="1028" y="398"/>
                  </a:lnTo>
                  <a:lnTo>
                    <a:pt x="1032" y="405"/>
                  </a:lnTo>
                  <a:lnTo>
                    <a:pt x="1041" y="406"/>
                  </a:lnTo>
                  <a:lnTo>
                    <a:pt x="1050" y="408"/>
                  </a:lnTo>
                  <a:lnTo>
                    <a:pt x="1059" y="410"/>
                  </a:lnTo>
                  <a:lnTo>
                    <a:pt x="1068" y="412"/>
                  </a:lnTo>
                  <a:lnTo>
                    <a:pt x="1076" y="414"/>
                  </a:lnTo>
                  <a:lnTo>
                    <a:pt x="1085" y="417"/>
                  </a:lnTo>
                  <a:lnTo>
                    <a:pt x="1094" y="419"/>
                  </a:lnTo>
                  <a:lnTo>
                    <a:pt x="1103" y="421"/>
                  </a:lnTo>
                  <a:lnTo>
                    <a:pt x="1097" y="452"/>
                  </a:lnTo>
                  <a:lnTo>
                    <a:pt x="1093" y="490"/>
                  </a:lnTo>
                  <a:lnTo>
                    <a:pt x="1090" y="525"/>
                  </a:lnTo>
                  <a:lnTo>
                    <a:pt x="1090" y="547"/>
                  </a:lnTo>
                  <a:lnTo>
                    <a:pt x="1087" y="551"/>
                  </a:lnTo>
                  <a:lnTo>
                    <a:pt x="1083" y="554"/>
                  </a:lnTo>
                  <a:lnTo>
                    <a:pt x="1079" y="558"/>
                  </a:lnTo>
                  <a:lnTo>
                    <a:pt x="1075" y="561"/>
                  </a:lnTo>
                  <a:lnTo>
                    <a:pt x="1071" y="565"/>
                  </a:lnTo>
                  <a:lnTo>
                    <a:pt x="1067" y="568"/>
                  </a:lnTo>
                  <a:lnTo>
                    <a:pt x="1064" y="572"/>
                  </a:lnTo>
                  <a:lnTo>
                    <a:pt x="1061" y="576"/>
                  </a:lnTo>
                  <a:lnTo>
                    <a:pt x="1055" y="576"/>
                  </a:lnTo>
                  <a:lnTo>
                    <a:pt x="1046" y="576"/>
                  </a:lnTo>
                  <a:lnTo>
                    <a:pt x="1035" y="575"/>
                  </a:lnTo>
                  <a:lnTo>
                    <a:pt x="1024" y="575"/>
                  </a:lnTo>
                  <a:lnTo>
                    <a:pt x="1014" y="573"/>
                  </a:lnTo>
                  <a:lnTo>
                    <a:pt x="1005" y="572"/>
                  </a:lnTo>
                  <a:lnTo>
                    <a:pt x="998" y="572"/>
                  </a:lnTo>
                  <a:lnTo>
                    <a:pt x="995" y="571"/>
                  </a:lnTo>
                  <a:lnTo>
                    <a:pt x="995" y="585"/>
                  </a:lnTo>
                  <a:lnTo>
                    <a:pt x="995" y="600"/>
                  </a:lnTo>
                  <a:lnTo>
                    <a:pt x="996" y="616"/>
                  </a:lnTo>
                  <a:lnTo>
                    <a:pt x="998" y="630"/>
                  </a:lnTo>
                  <a:lnTo>
                    <a:pt x="1004" y="636"/>
                  </a:lnTo>
                  <a:lnTo>
                    <a:pt x="1011" y="641"/>
                  </a:lnTo>
                  <a:lnTo>
                    <a:pt x="1017" y="647"/>
                  </a:lnTo>
                  <a:lnTo>
                    <a:pt x="1023" y="652"/>
                  </a:lnTo>
                  <a:lnTo>
                    <a:pt x="1028" y="658"/>
                  </a:lnTo>
                  <a:lnTo>
                    <a:pt x="1033" y="664"/>
                  </a:lnTo>
                  <a:lnTo>
                    <a:pt x="1037" y="672"/>
                  </a:lnTo>
                  <a:lnTo>
                    <a:pt x="1039" y="679"/>
                  </a:lnTo>
                  <a:lnTo>
                    <a:pt x="1045" y="682"/>
                  </a:lnTo>
                  <a:lnTo>
                    <a:pt x="1048" y="686"/>
                  </a:lnTo>
                  <a:lnTo>
                    <a:pt x="1050" y="691"/>
                  </a:lnTo>
                  <a:lnTo>
                    <a:pt x="1051" y="698"/>
                  </a:lnTo>
                  <a:lnTo>
                    <a:pt x="1048" y="708"/>
                  </a:lnTo>
                  <a:lnTo>
                    <a:pt x="1044" y="717"/>
                  </a:lnTo>
                  <a:lnTo>
                    <a:pt x="1041" y="728"/>
                  </a:lnTo>
                  <a:lnTo>
                    <a:pt x="1039" y="739"/>
                  </a:lnTo>
                  <a:lnTo>
                    <a:pt x="1034" y="742"/>
                  </a:lnTo>
                  <a:lnTo>
                    <a:pt x="1030" y="744"/>
                  </a:lnTo>
                  <a:lnTo>
                    <a:pt x="1024" y="746"/>
                  </a:lnTo>
                  <a:lnTo>
                    <a:pt x="1019" y="746"/>
                  </a:lnTo>
                  <a:lnTo>
                    <a:pt x="1014" y="747"/>
                  </a:lnTo>
                  <a:lnTo>
                    <a:pt x="1008" y="747"/>
                  </a:lnTo>
                  <a:lnTo>
                    <a:pt x="1002" y="747"/>
                  </a:lnTo>
                  <a:lnTo>
                    <a:pt x="996" y="747"/>
                  </a:lnTo>
                  <a:lnTo>
                    <a:pt x="993" y="747"/>
                  </a:lnTo>
                  <a:lnTo>
                    <a:pt x="988" y="746"/>
                  </a:lnTo>
                  <a:lnTo>
                    <a:pt x="984" y="745"/>
                  </a:lnTo>
                  <a:lnTo>
                    <a:pt x="981" y="743"/>
                  </a:lnTo>
                  <a:lnTo>
                    <a:pt x="983" y="739"/>
                  </a:lnTo>
                  <a:lnTo>
                    <a:pt x="986" y="735"/>
                  </a:lnTo>
                  <a:lnTo>
                    <a:pt x="989" y="731"/>
                  </a:lnTo>
                  <a:lnTo>
                    <a:pt x="992" y="728"/>
                  </a:lnTo>
                  <a:lnTo>
                    <a:pt x="995" y="724"/>
                  </a:lnTo>
                  <a:lnTo>
                    <a:pt x="998" y="720"/>
                  </a:lnTo>
                  <a:lnTo>
                    <a:pt x="1001" y="716"/>
                  </a:lnTo>
                  <a:lnTo>
                    <a:pt x="1004" y="712"/>
                  </a:lnTo>
                  <a:lnTo>
                    <a:pt x="999" y="707"/>
                  </a:lnTo>
                  <a:lnTo>
                    <a:pt x="994" y="702"/>
                  </a:lnTo>
                  <a:lnTo>
                    <a:pt x="989" y="697"/>
                  </a:lnTo>
                  <a:lnTo>
                    <a:pt x="983" y="693"/>
                  </a:lnTo>
                  <a:lnTo>
                    <a:pt x="977" y="690"/>
                  </a:lnTo>
                  <a:lnTo>
                    <a:pt x="971" y="686"/>
                  </a:lnTo>
                  <a:lnTo>
                    <a:pt x="965" y="683"/>
                  </a:lnTo>
                  <a:lnTo>
                    <a:pt x="958" y="681"/>
                  </a:lnTo>
                  <a:lnTo>
                    <a:pt x="958" y="689"/>
                  </a:lnTo>
                  <a:lnTo>
                    <a:pt x="956" y="697"/>
                  </a:lnTo>
                  <a:lnTo>
                    <a:pt x="954" y="705"/>
                  </a:lnTo>
                  <a:lnTo>
                    <a:pt x="951" y="712"/>
                  </a:lnTo>
                  <a:lnTo>
                    <a:pt x="948" y="719"/>
                  </a:lnTo>
                  <a:lnTo>
                    <a:pt x="947" y="727"/>
                  </a:lnTo>
                  <a:lnTo>
                    <a:pt x="946" y="734"/>
                  </a:lnTo>
                  <a:lnTo>
                    <a:pt x="947" y="742"/>
                  </a:lnTo>
                  <a:lnTo>
                    <a:pt x="946" y="747"/>
                  </a:lnTo>
                  <a:lnTo>
                    <a:pt x="945" y="751"/>
                  </a:lnTo>
                  <a:lnTo>
                    <a:pt x="944" y="757"/>
                  </a:lnTo>
                  <a:lnTo>
                    <a:pt x="944" y="762"/>
                  </a:lnTo>
                  <a:lnTo>
                    <a:pt x="932" y="762"/>
                  </a:lnTo>
                  <a:lnTo>
                    <a:pt x="921" y="762"/>
                  </a:lnTo>
                  <a:lnTo>
                    <a:pt x="909" y="764"/>
                  </a:lnTo>
                  <a:lnTo>
                    <a:pt x="898" y="765"/>
                  </a:lnTo>
                  <a:lnTo>
                    <a:pt x="887" y="767"/>
                  </a:lnTo>
                  <a:lnTo>
                    <a:pt x="876" y="768"/>
                  </a:lnTo>
                  <a:lnTo>
                    <a:pt x="864" y="768"/>
                  </a:lnTo>
                  <a:lnTo>
                    <a:pt x="853" y="766"/>
                  </a:lnTo>
                  <a:lnTo>
                    <a:pt x="851" y="763"/>
                  </a:lnTo>
                  <a:lnTo>
                    <a:pt x="853" y="759"/>
                  </a:lnTo>
                  <a:lnTo>
                    <a:pt x="856" y="757"/>
                  </a:lnTo>
                  <a:lnTo>
                    <a:pt x="859" y="754"/>
                  </a:lnTo>
                  <a:lnTo>
                    <a:pt x="865" y="753"/>
                  </a:lnTo>
                  <a:lnTo>
                    <a:pt x="871" y="750"/>
                  </a:lnTo>
                  <a:lnTo>
                    <a:pt x="878" y="746"/>
                  </a:lnTo>
                  <a:lnTo>
                    <a:pt x="883" y="742"/>
                  </a:lnTo>
                  <a:lnTo>
                    <a:pt x="889" y="738"/>
                  </a:lnTo>
                  <a:lnTo>
                    <a:pt x="894" y="734"/>
                  </a:lnTo>
                  <a:lnTo>
                    <a:pt x="898" y="729"/>
                  </a:lnTo>
                  <a:lnTo>
                    <a:pt x="903" y="724"/>
                  </a:lnTo>
                  <a:lnTo>
                    <a:pt x="894" y="718"/>
                  </a:lnTo>
                  <a:lnTo>
                    <a:pt x="887" y="711"/>
                  </a:lnTo>
                  <a:lnTo>
                    <a:pt x="882" y="703"/>
                  </a:lnTo>
                  <a:lnTo>
                    <a:pt x="877" y="694"/>
                  </a:lnTo>
                  <a:lnTo>
                    <a:pt x="873" y="685"/>
                  </a:lnTo>
                  <a:lnTo>
                    <a:pt x="869" y="676"/>
                  </a:lnTo>
                  <a:lnTo>
                    <a:pt x="864" y="667"/>
                  </a:lnTo>
                  <a:lnTo>
                    <a:pt x="859" y="658"/>
                  </a:lnTo>
                  <a:lnTo>
                    <a:pt x="579" y="601"/>
                  </a:lnTo>
                  <a:lnTo>
                    <a:pt x="379" y="769"/>
                  </a:lnTo>
                  <a:lnTo>
                    <a:pt x="581" y="599"/>
                  </a:lnTo>
                  <a:lnTo>
                    <a:pt x="577" y="597"/>
                  </a:lnTo>
                  <a:lnTo>
                    <a:pt x="821" y="647"/>
                  </a:lnTo>
                  <a:lnTo>
                    <a:pt x="839" y="643"/>
                  </a:lnTo>
                  <a:lnTo>
                    <a:pt x="832" y="634"/>
                  </a:lnTo>
                  <a:lnTo>
                    <a:pt x="827" y="625"/>
                  </a:lnTo>
                  <a:lnTo>
                    <a:pt x="823" y="615"/>
                  </a:lnTo>
                  <a:lnTo>
                    <a:pt x="821" y="606"/>
                  </a:lnTo>
                  <a:lnTo>
                    <a:pt x="819" y="595"/>
                  </a:lnTo>
                  <a:lnTo>
                    <a:pt x="818" y="584"/>
                  </a:lnTo>
                  <a:lnTo>
                    <a:pt x="816" y="573"/>
                  </a:lnTo>
                  <a:lnTo>
                    <a:pt x="815" y="563"/>
                  </a:lnTo>
                  <a:lnTo>
                    <a:pt x="814" y="513"/>
                  </a:lnTo>
                  <a:lnTo>
                    <a:pt x="810" y="510"/>
                  </a:lnTo>
                  <a:lnTo>
                    <a:pt x="806" y="508"/>
                  </a:lnTo>
                  <a:lnTo>
                    <a:pt x="800" y="506"/>
                  </a:lnTo>
                  <a:lnTo>
                    <a:pt x="796" y="504"/>
                  </a:lnTo>
                  <a:lnTo>
                    <a:pt x="791" y="502"/>
                  </a:lnTo>
                  <a:lnTo>
                    <a:pt x="786" y="500"/>
                  </a:lnTo>
                  <a:lnTo>
                    <a:pt x="781" y="497"/>
                  </a:lnTo>
                  <a:lnTo>
                    <a:pt x="777" y="494"/>
                  </a:lnTo>
                  <a:lnTo>
                    <a:pt x="777" y="485"/>
                  </a:lnTo>
                  <a:lnTo>
                    <a:pt x="778" y="475"/>
                  </a:lnTo>
                  <a:lnTo>
                    <a:pt x="778" y="467"/>
                  </a:lnTo>
                  <a:lnTo>
                    <a:pt x="772" y="462"/>
                  </a:lnTo>
                  <a:lnTo>
                    <a:pt x="768" y="462"/>
                  </a:lnTo>
                  <a:lnTo>
                    <a:pt x="763" y="461"/>
                  </a:lnTo>
                  <a:lnTo>
                    <a:pt x="759" y="461"/>
                  </a:lnTo>
                  <a:lnTo>
                    <a:pt x="755" y="460"/>
                  </a:lnTo>
                  <a:lnTo>
                    <a:pt x="751" y="460"/>
                  </a:lnTo>
                  <a:lnTo>
                    <a:pt x="747" y="459"/>
                  </a:lnTo>
                  <a:lnTo>
                    <a:pt x="744" y="459"/>
                  </a:lnTo>
                  <a:lnTo>
                    <a:pt x="740" y="457"/>
                  </a:lnTo>
                  <a:lnTo>
                    <a:pt x="746" y="451"/>
                  </a:lnTo>
                  <a:lnTo>
                    <a:pt x="751" y="445"/>
                  </a:lnTo>
                  <a:lnTo>
                    <a:pt x="758" y="440"/>
                  </a:lnTo>
                  <a:lnTo>
                    <a:pt x="765" y="434"/>
                  </a:lnTo>
                  <a:lnTo>
                    <a:pt x="772" y="429"/>
                  </a:lnTo>
                  <a:lnTo>
                    <a:pt x="778" y="424"/>
                  </a:lnTo>
                  <a:lnTo>
                    <a:pt x="785" y="417"/>
                  </a:lnTo>
                  <a:lnTo>
                    <a:pt x="791" y="411"/>
                  </a:lnTo>
                  <a:lnTo>
                    <a:pt x="793" y="404"/>
                  </a:lnTo>
                  <a:lnTo>
                    <a:pt x="796" y="396"/>
                  </a:lnTo>
                  <a:lnTo>
                    <a:pt x="799" y="389"/>
                  </a:lnTo>
                  <a:lnTo>
                    <a:pt x="802" y="381"/>
                  </a:lnTo>
                  <a:lnTo>
                    <a:pt x="804" y="374"/>
                  </a:lnTo>
                  <a:lnTo>
                    <a:pt x="807" y="366"/>
                  </a:lnTo>
                  <a:lnTo>
                    <a:pt x="808" y="359"/>
                  </a:lnTo>
                  <a:lnTo>
                    <a:pt x="810" y="351"/>
                  </a:lnTo>
                  <a:lnTo>
                    <a:pt x="807" y="345"/>
                  </a:lnTo>
                  <a:lnTo>
                    <a:pt x="804" y="338"/>
                  </a:lnTo>
                  <a:lnTo>
                    <a:pt x="802" y="328"/>
                  </a:lnTo>
                  <a:lnTo>
                    <a:pt x="799" y="315"/>
                  </a:lnTo>
                  <a:lnTo>
                    <a:pt x="797" y="304"/>
                  </a:lnTo>
                  <a:lnTo>
                    <a:pt x="796" y="292"/>
                  </a:lnTo>
                  <a:lnTo>
                    <a:pt x="796" y="280"/>
                  </a:lnTo>
                  <a:lnTo>
                    <a:pt x="797" y="269"/>
                  </a:lnTo>
                  <a:lnTo>
                    <a:pt x="532" y="439"/>
                  </a:lnTo>
                  <a:lnTo>
                    <a:pt x="531" y="435"/>
                  </a:lnTo>
                  <a:lnTo>
                    <a:pt x="0" y="381"/>
                  </a:lnTo>
                  <a:lnTo>
                    <a:pt x="537" y="433"/>
                  </a:lnTo>
                  <a:lnTo>
                    <a:pt x="1" y="378"/>
                  </a:lnTo>
                  <a:lnTo>
                    <a:pt x="2" y="377"/>
                  </a:lnTo>
                  <a:lnTo>
                    <a:pt x="537" y="435"/>
                  </a:lnTo>
                  <a:lnTo>
                    <a:pt x="795" y="269"/>
                  </a:lnTo>
                  <a:lnTo>
                    <a:pt x="800" y="255"/>
                  </a:lnTo>
                  <a:lnTo>
                    <a:pt x="803" y="238"/>
                  </a:lnTo>
                  <a:lnTo>
                    <a:pt x="804" y="220"/>
                  </a:lnTo>
                  <a:lnTo>
                    <a:pt x="805" y="203"/>
                  </a:lnTo>
                  <a:lnTo>
                    <a:pt x="808" y="186"/>
                  </a:lnTo>
                  <a:lnTo>
                    <a:pt x="824" y="158"/>
                  </a:lnTo>
                  <a:lnTo>
                    <a:pt x="828" y="161"/>
                  </a:lnTo>
                  <a:lnTo>
                    <a:pt x="830" y="165"/>
                  </a:lnTo>
                  <a:lnTo>
                    <a:pt x="832" y="169"/>
                  </a:lnTo>
                  <a:lnTo>
                    <a:pt x="833" y="174"/>
                  </a:lnTo>
                  <a:lnTo>
                    <a:pt x="834" y="178"/>
                  </a:lnTo>
                  <a:lnTo>
                    <a:pt x="837" y="181"/>
                  </a:lnTo>
                  <a:lnTo>
                    <a:pt x="841" y="183"/>
                  </a:lnTo>
                  <a:lnTo>
                    <a:pt x="847" y="181"/>
                  </a:lnTo>
                  <a:lnTo>
                    <a:pt x="849" y="188"/>
                  </a:lnTo>
                  <a:lnTo>
                    <a:pt x="848" y="196"/>
                  </a:lnTo>
                  <a:lnTo>
                    <a:pt x="846" y="204"/>
                  </a:lnTo>
                  <a:lnTo>
                    <a:pt x="845" y="212"/>
                  </a:lnTo>
                  <a:lnTo>
                    <a:pt x="842" y="218"/>
                  </a:lnTo>
                  <a:lnTo>
                    <a:pt x="840" y="224"/>
                  </a:lnTo>
                  <a:lnTo>
                    <a:pt x="837" y="229"/>
                  </a:lnTo>
                  <a:lnTo>
                    <a:pt x="833" y="235"/>
                  </a:lnTo>
                  <a:lnTo>
                    <a:pt x="835" y="243"/>
                  </a:lnTo>
                  <a:lnTo>
                    <a:pt x="837" y="251"/>
                  </a:lnTo>
                  <a:lnTo>
                    <a:pt x="840" y="258"/>
                  </a:lnTo>
                  <a:lnTo>
                    <a:pt x="844" y="266"/>
                  </a:lnTo>
                  <a:lnTo>
                    <a:pt x="850" y="264"/>
                  </a:lnTo>
                  <a:lnTo>
                    <a:pt x="852" y="259"/>
                  </a:lnTo>
                  <a:lnTo>
                    <a:pt x="853" y="252"/>
                  </a:lnTo>
                  <a:lnTo>
                    <a:pt x="856" y="246"/>
                  </a:lnTo>
                  <a:lnTo>
                    <a:pt x="860" y="239"/>
                  </a:lnTo>
                  <a:lnTo>
                    <a:pt x="864" y="232"/>
                  </a:lnTo>
                  <a:lnTo>
                    <a:pt x="869" y="225"/>
                  </a:lnTo>
                  <a:lnTo>
                    <a:pt x="873" y="218"/>
                  </a:lnTo>
                  <a:lnTo>
                    <a:pt x="877" y="211"/>
                  </a:lnTo>
                  <a:lnTo>
                    <a:pt x="882" y="204"/>
                  </a:lnTo>
                  <a:lnTo>
                    <a:pt x="886" y="197"/>
                  </a:lnTo>
                  <a:lnTo>
                    <a:pt x="891" y="190"/>
                  </a:lnTo>
                  <a:lnTo>
                    <a:pt x="885" y="183"/>
                  </a:lnTo>
                  <a:lnTo>
                    <a:pt x="878" y="179"/>
                  </a:lnTo>
                  <a:lnTo>
                    <a:pt x="868" y="176"/>
                  </a:lnTo>
                  <a:lnTo>
                    <a:pt x="859" y="174"/>
                  </a:lnTo>
                  <a:lnTo>
                    <a:pt x="850" y="172"/>
                  </a:lnTo>
                  <a:lnTo>
                    <a:pt x="842" y="168"/>
                  </a:lnTo>
                  <a:lnTo>
                    <a:pt x="835" y="162"/>
                  </a:lnTo>
                  <a:lnTo>
                    <a:pt x="830" y="153"/>
                  </a:lnTo>
                  <a:lnTo>
                    <a:pt x="827" y="141"/>
                  </a:lnTo>
                  <a:lnTo>
                    <a:pt x="829" y="127"/>
                  </a:lnTo>
                  <a:lnTo>
                    <a:pt x="830" y="115"/>
                  </a:lnTo>
                  <a:lnTo>
                    <a:pt x="831" y="101"/>
                  </a:lnTo>
                  <a:lnTo>
                    <a:pt x="827" y="100"/>
                  </a:lnTo>
                  <a:lnTo>
                    <a:pt x="825" y="98"/>
                  </a:lnTo>
                  <a:lnTo>
                    <a:pt x="821" y="96"/>
                  </a:lnTo>
                  <a:lnTo>
                    <a:pt x="819" y="93"/>
                  </a:lnTo>
                  <a:lnTo>
                    <a:pt x="824" y="85"/>
                  </a:lnTo>
                  <a:lnTo>
                    <a:pt x="830" y="77"/>
                  </a:lnTo>
                  <a:lnTo>
                    <a:pt x="836" y="70"/>
                  </a:lnTo>
                  <a:lnTo>
                    <a:pt x="844" y="63"/>
                  </a:lnTo>
                  <a:lnTo>
                    <a:pt x="851" y="57"/>
                  </a:lnTo>
                  <a:lnTo>
                    <a:pt x="859" y="52"/>
                  </a:lnTo>
                  <a:lnTo>
                    <a:pt x="867" y="47"/>
                  </a:lnTo>
                  <a:lnTo>
                    <a:pt x="875" y="43"/>
                  </a:lnTo>
                  <a:lnTo>
                    <a:pt x="872" y="33"/>
                  </a:lnTo>
                  <a:lnTo>
                    <a:pt x="871" y="24"/>
                  </a:lnTo>
                  <a:lnTo>
                    <a:pt x="873" y="14"/>
                  </a:lnTo>
                  <a:lnTo>
                    <a:pt x="877" y="5"/>
                  </a:lnTo>
                  <a:lnTo>
                    <a:pt x="883" y="2"/>
                  </a:lnTo>
                  <a:lnTo>
                    <a:pt x="891" y="0"/>
                  </a:lnTo>
                  <a:lnTo>
                    <a:pt x="898" y="0"/>
                  </a:lnTo>
                  <a:lnTo>
                    <a:pt x="905" y="2"/>
                  </a:lnTo>
                  <a:lnTo>
                    <a:pt x="912" y="5"/>
                  </a:lnTo>
                  <a:lnTo>
                    <a:pt x="918" y="9"/>
                  </a:lnTo>
                  <a:lnTo>
                    <a:pt x="922" y="15"/>
                  </a:lnTo>
                  <a:lnTo>
                    <a:pt x="984" y="78"/>
                  </a:lnTo>
                  <a:lnTo>
                    <a:pt x="92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5" name="Freeform 13"/>
            <p:cNvSpPr>
              <a:spLocks/>
            </p:cNvSpPr>
            <p:nvPr/>
          </p:nvSpPr>
          <p:spPr bwMode="auto">
            <a:xfrm>
              <a:off x="4551" y="2581"/>
              <a:ext cx="86" cy="127"/>
            </a:xfrm>
            <a:custGeom>
              <a:avLst/>
              <a:gdLst/>
              <a:ahLst/>
              <a:cxnLst>
                <a:cxn ang="0">
                  <a:pos x="56" y="27"/>
                </a:cxn>
                <a:cxn ang="0">
                  <a:pos x="57" y="33"/>
                </a:cxn>
                <a:cxn ang="0">
                  <a:pos x="60" y="39"/>
                </a:cxn>
                <a:cxn ang="0">
                  <a:pos x="63" y="43"/>
                </a:cxn>
                <a:cxn ang="0">
                  <a:pos x="67" y="47"/>
                </a:cxn>
                <a:cxn ang="0">
                  <a:pos x="75" y="48"/>
                </a:cxn>
                <a:cxn ang="0">
                  <a:pos x="83" y="47"/>
                </a:cxn>
                <a:cxn ang="0">
                  <a:pos x="92" y="46"/>
                </a:cxn>
                <a:cxn ang="0">
                  <a:pos x="99" y="46"/>
                </a:cxn>
                <a:cxn ang="0">
                  <a:pos x="107" y="46"/>
                </a:cxn>
                <a:cxn ang="0">
                  <a:pos x="114" y="48"/>
                </a:cxn>
                <a:cxn ang="0">
                  <a:pos x="120" y="53"/>
                </a:cxn>
                <a:cxn ang="0">
                  <a:pos x="125" y="62"/>
                </a:cxn>
                <a:cxn ang="0">
                  <a:pos x="126" y="78"/>
                </a:cxn>
                <a:cxn ang="0">
                  <a:pos x="126" y="94"/>
                </a:cxn>
                <a:cxn ang="0">
                  <a:pos x="129" y="109"/>
                </a:cxn>
                <a:cxn ang="0">
                  <a:pos x="144" y="116"/>
                </a:cxn>
                <a:cxn ang="0">
                  <a:pos x="163" y="136"/>
                </a:cxn>
                <a:cxn ang="0">
                  <a:pos x="171" y="160"/>
                </a:cxn>
                <a:cxn ang="0">
                  <a:pos x="172" y="185"/>
                </a:cxn>
                <a:cxn ang="0">
                  <a:pos x="171" y="209"/>
                </a:cxn>
                <a:cxn ang="0">
                  <a:pos x="142" y="254"/>
                </a:cxn>
                <a:cxn ang="0">
                  <a:pos x="137" y="250"/>
                </a:cxn>
                <a:cxn ang="0">
                  <a:pos x="137" y="243"/>
                </a:cxn>
                <a:cxn ang="0">
                  <a:pos x="141" y="235"/>
                </a:cxn>
                <a:cxn ang="0">
                  <a:pos x="145" y="225"/>
                </a:cxn>
                <a:cxn ang="0">
                  <a:pos x="150" y="216"/>
                </a:cxn>
                <a:cxn ang="0">
                  <a:pos x="155" y="206"/>
                </a:cxn>
                <a:cxn ang="0">
                  <a:pos x="156" y="195"/>
                </a:cxn>
                <a:cxn ang="0">
                  <a:pos x="152" y="186"/>
                </a:cxn>
                <a:cxn ang="0">
                  <a:pos x="148" y="179"/>
                </a:cxn>
                <a:cxn ang="0">
                  <a:pos x="142" y="175"/>
                </a:cxn>
                <a:cxn ang="0">
                  <a:pos x="136" y="171"/>
                </a:cxn>
                <a:cxn ang="0">
                  <a:pos x="130" y="168"/>
                </a:cxn>
                <a:cxn ang="0">
                  <a:pos x="124" y="166"/>
                </a:cxn>
                <a:cxn ang="0">
                  <a:pos x="117" y="162"/>
                </a:cxn>
                <a:cxn ang="0">
                  <a:pos x="111" y="160"/>
                </a:cxn>
                <a:cxn ang="0">
                  <a:pos x="105" y="156"/>
                </a:cxn>
                <a:cxn ang="0">
                  <a:pos x="94" y="142"/>
                </a:cxn>
                <a:cxn ang="0">
                  <a:pos x="81" y="130"/>
                </a:cxn>
                <a:cxn ang="0">
                  <a:pos x="67" y="117"/>
                </a:cxn>
                <a:cxn ang="0">
                  <a:pos x="54" y="104"/>
                </a:cxn>
                <a:cxn ang="0">
                  <a:pos x="41" y="92"/>
                </a:cxn>
                <a:cxn ang="0">
                  <a:pos x="28" y="79"/>
                </a:cxn>
                <a:cxn ang="0">
                  <a:pos x="14" y="68"/>
                </a:cxn>
                <a:cxn ang="0">
                  <a:pos x="1" y="55"/>
                </a:cxn>
                <a:cxn ang="0">
                  <a:pos x="0" y="40"/>
                </a:cxn>
                <a:cxn ang="0">
                  <a:pos x="3" y="25"/>
                </a:cxn>
                <a:cxn ang="0">
                  <a:pos x="7" y="12"/>
                </a:cxn>
                <a:cxn ang="0">
                  <a:pos x="16" y="1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6" y="2"/>
                </a:cxn>
                <a:cxn ang="0">
                  <a:pos x="42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3" y="23"/>
                </a:cxn>
                <a:cxn ang="0">
                  <a:pos x="56" y="27"/>
                </a:cxn>
              </a:cxnLst>
              <a:rect l="0" t="0" r="r" b="b"/>
              <a:pathLst>
                <a:path w="172" h="254">
                  <a:moveTo>
                    <a:pt x="56" y="27"/>
                  </a:moveTo>
                  <a:lnTo>
                    <a:pt x="57" y="33"/>
                  </a:lnTo>
                  <a:lnTo>
                    <a:pt x="60" y="39"/>
                  </a:lnTo>
                  <a:lnTo>
                    <a:pt x="63" y="43"/>
                  </a:lnTo>
                  <a:lnTo>
                    <a:pt x="67" y="47"/>
                  </a:lnTo>
                  <a:lnTo>
                    <a:pt x="75" y="48"/>
                  </a:lnTo>
                  <a:lnTo>
                    <a:pt x="83" y="47"/>
                  </a:lnTo>
                  <a:lnTo>
                    <a:pt x="92" y="46"/>
                  </a:lnTo>
                  <a:lnTo>
                    <a:pt x="99" y="46"/>
                  </a:lnTo>
                  <a:lnTo>
                    <a:pt x="107" y="46"/>
                  </a:lnTo>
                  <a:lnTo>
                    <a:pt x="114" y="48"/>
                  </a:lnTo>
                  <a:lnTo>
                    <a:pt x="120" y="53"/>
                  </a:lnTo>
                  <a:lnTo>
                    <a:pt x="125" y="62"/>
                  </a:lnTo>
                  <a:lnTo>
                    <a:pt x="126" y="78"/>
                  </a:lnTo>
                  <a:lnTo>
                    <a:pt x="126" y="94"/>
                  </a:lnTo>
                  <a:lnTo>
                    <a:pt x="129" y="109"/>
                  </a:lnTo>
                  <a:lnTo>
                    <a:pt x="144" y="116"/>
                  </a:lnTo>
                  <a:lnTo>
                    <a:pt x="163" y="136"/>
                  </a:lnTo>
                  <a:lnTo>
                    <a:pt x="171" y="160"/>
                  </a:lnTo>
                  <a:lnTo>
                    <a:pt x="172" y="185"/>
                  </a:lnTo>
                  <a:lnTo>
                    <a:pt x="171" y="209"/>
                  </a:lnTo>
                  <a:lnTo>
                    <a:pt x="142" y="254"/>
                  </a:lnTo>
                  <a:lnTo>
                    <a:pt x="137" y="250"/>
                  </a:lnTo>
                  <a:lnTo>
                    <a:pt x="137" y="243"/>
                  </a:lnTo>
                  <a:lnTo>
                    <a:pt x="141" y="235"/>
                  </a:lnTo>
                  <a:lnTo>
                    <a:pt x="145" y="225"/>
                  </a:lnTo>
                  <a:lnTo>
                    <a:pt x="150" y="216"/>
                  </a:lnTo>
                  <a:lnTo>
                    <a:pt x="155" y="206"/>
                  </a:lnTo>
                  <a:lnTo>
                    <a:pt x="156" y="195"/>
                  </a:lnTo>
                  <a:lnTo>
                    <a:pt x="152" y="186"/>
                  </a:lnTo>
                  <a:lnTo>
                    <a:pt x="148" y="179"/>
                  </a:lnTo>
                  <a:lnTo>
                    <a:pt x="142" y="175"/>
                  </a:lnTo>
                  <a:lnTo>
                    <a:pt x="136" y="171"/>
                  </a:lnTo>
                  <a:lnTo>
                    <a:pt x="130" y="168"/>
                  </a:lnTo>
                  <a:lnTo>
                    <a:pt x="124" y="166"/>
                  </a:lnTo>
                  <a:lnTo>
                    <a:pt x="117" y="162"/>
                  </a:lnTo>
                  <a:lnTo>
                    <a:pt x="111" y="160"/>
                  </a:lnTo>
                  <a:lnTo>
                    <a:pt x="105" y="156"/>
                  </a:lnTo>
                  <a:lnTo>
                    <a:pt x="94" y="142"/>
                  </a:lnTo>
                  <a:lnTo>
                    <a:pt x="81" y="130"/>
                  </a:lnTo>
                  <a:lnTo>
                    <a:pt x="67" y="117"/>
                  </a:lnTo>
                  <a:lnTo>
                    <a:pt x="54" y="104"/>
                  </a:lnTo>
                  <a:lnTo>
                    <a:pt x="41" y="92"/>
                  </a:lnTo>
                  <a:lnTo>
                    <a:pt x="28" y="79"/>
                  </a:lnTo>
                  <a:lnTo>
                    <a:pt x="14" y="68"/>
                  </a:lnTo>
                  <a:lnTo>
                    <a:pt x="1" y="55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7" y="12"/>
                  </a:lnTo>
                  <a:lnTo>
                    <a:pt x="16" y="1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2" y="6"/>
                  </a:lnTo>
                  <a:lnTo>
                    <a:pt x="46" y="11"/>
                  </a:lnTo>
                  <a:lnTo>
                    <a:pt x="50" y="17"/>
                  </a:lnTo>
                  <a:lnTo>
                    <a:pt x="53" y="23"/>
                  </a:lnTo>
                  <a:lnTo>
                    <a:pt x="5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6" name="Freeform 14"/>
            <p:cNvSpPr>
              <a:spLocks/>
            </p:cNvSpPr>
            <p:nvPr/>
          </p:nvSpPr>
          <p:spPr bwMode="auto">
            <a:xfrm>
              <a:off x="4502" y="2623"/>
              <a:ext cx="112" cy="133"/>
            </a:xfrm>
            <a:custGeom>
              <a:avLst/>
              <a:gdLst/>
              <a:ahLst/>
              <a:cxnLst>
                <a:cxn ang="0">
                  <a:pos x="215" y="100"/>
                </a:cxn>
                <a:cxn ang="0">
                  <a:pos x="220" y="106"/>
                </a:cxn>
                <a:cxn ang="0">
                  <a:pos x="224" y="114"/>
                </a:cxn>
                <a:cxn ang="0">
                  <a:pos x="224" y="123"/>
                </a:cxn>
                <a:cxn ang="0">
                  <a:pos x="220" y="131"/>
                </a:cxn>
                <a:cxn ang="0">
                  <a:pos x="212" y="140"/>
                </a:cxn>
                <a:cxn ang="0">
                  <a:pos x="208" y="152"/>
                </a:cxn>
                <a:cxn ang="0">
                  <a:pos x="208" y="166"/>
                </a:cxn>
                <a:cxn ang="0">
                  <a:pos x="211" y="177"/>
                </a:cxn>
                <a:cxn ang="0">
                  <a:pos x="215" y="185"/>
                </a:cxn>
                <a:cxn ang="0">
                  <a:pos x="217" y="195"/>
                </a:cxn>
                <a:cxn ang="0">
                  <a:pos x="218" y="204"/>
                </a:cxn>
                <a:cxn ang="0">
                  <a:pos x="220" y="213"/>
                </a:cxn>
                <a:cxn ang="0">
                  <a:pos x="209" y="221"/>
                </a:cxn>
                <a:cxn ang="0">
                  <a:pos x="199" y="228"/>
                </a:cxn>
                <a:cxn ang="0">
                  <a:pos x="187" y="235"/>
                </a:cxn>
                <a:cxn ang="0">
                  <a:pos x="177" y="241"/>
                </a:cxn>
                <a:cxn ang="0">
                  <a:pos x="166" y="246"/>
                </a:cxn>
                <a:cxn ang="0">
                  <a:pos x="155" y="252"/>
                </a:cxn>
                <a:cxn ang="0">
                  <a:pos x="143" y="258"/>
                </a:cxn>
                <a:cxn ang="0">
                  <a:pos x="132" y="265"/>
                </a:cxn>
                <a:cxn ang="0">
                  <a:pos x="120" y="249"/>
                </a:cxn>
                <a:cxn ang="0">
                  <a:pos x="106" y="240"/>
                </a:cxn>
                <a:cxn ang="0">
                  <a:pos x="90" y="234"/>
                </a:cxn>
                <a:cxn ang="0">
                  <a:pos x="73" y="230"/>
                </a:cxn>
                <a:cxn ang="0">
                  <a:pos x="56" y="228"/>
                </a:cxn>
                <a:cxn ang="0">
                  <a:pos x="40" y="222"/>
                </a:cxn>
                <a:cxn ang="0">
                  <a:pos x="26" y="213"/>
                </a:cxn>
                <a:cxn ang="0">
                  <a:pos x="16" y="197"/>
                </a:cxn>
                <a:cxn ang="0">
                  <a:pos x="13" y="172"/>
                </a:cxn>
                <a:cxn ang="0">
                  <a:pos x="15" y="147"/>
                </a:cxn>
                <a:cxn ang="0">
                  <a:pos x="19" y="123"/>
                </a:cxn>
                <a:cxn ang="0">
                  <a:pos x="19" y="97"/>
                </a:cxn>
                <a:cxn ang="0">
                  <a:pos x="0" y="81"/>
                </a:cxn>
                <a:cxn ang="0">
                  <a:pos x="8" y="68"/>
                </a:cxn>
                <a:cxn ang="0">
                  <a:pos x="18" y="56"/>
                </a:cxn>
                <a:cxn ang="0">
                  <a:pos x="29" y="45"/>
                </a:cxn>
                <a:cxn ang="0">
                  <a:pos x="42" y="34"/>
                </a:cxn>
                <a:cxn ang="0">
                  <a:pos x="55" y="25"/>
                </a:cxn>
                <a:cxn ang="0">
                  <a:pos x="67" y="17"/>
                </a:cxn>
                <a:cxn ang="0">
                  <a:pos x="81" y="8"/>
                </a:cxn>
                <a:cxn ang="0">
                  <a:pos x="94" y="0"/>
                </a:cxn>
                <a:cxn ang="0">
                  <a:pos x="110" y="10"/>
                </a:cxn>
                <a:cxn ang="0">
                  <a:pos x="125" y="24"/>
                </a:cxn>
                <a:cxn ang="0">
                  <a:pos x="139" y="39"/>
                </a:cxn>
                <a:cxn ang="0">
                  <a:pos x="154" y="53"/>
                </a:cxn>
                <a:cxn ang="0">
                  <a:pos x="167" y="68"/>
                </a:cxn>
                <a:cxn ang="0">
                  <a:pos x="182" y="82"/>
                </a:cxn>
                <a:cxn ang="0">
                  <a:pos x="199" y="92"/>
                </a:cxn>
                <a:cxn ang="0">
                  <a:pos x="215" y="100"/>
                </a:cxn>
              </a:cxnLst>
              <a:rect l="0" t="0" r="r" b="b"/>
              <a:pathLst>
                <a:path w="224" h="265">
                  <a:moveTo>
                    <a:pt x="215" y="100"/>
                  </a:moveTo>
                  <a:lnTo>
                    <a:pt x="220" y="106"/>
                  </a:lnTo>
                  <a:lnTo>
                    <a:pt x="224" y="114"/>
                  </a:lnTo>
                  <a:lnTo>
                    <a:pt x="224" y="123"/>
                  </a:lnTo>
                  <a:lnTo>
                    <a:pt x="220" y="131"/>
                  </a:lnTo>
                  <a:lnTo>
                    <a:pt x="212" y="140"/>
                  </a:lnTo>
                  <a:lnTo>
                    <a:pt x="208" y="152"/>
                  </a:lnTo>
                  <a:lnTo>
                    <a:pt x="208" y="166"/>
                  </a:lnTo>
                  <a:lnTo>
                    <a:pt x="211" y="177"/>
                  </a:lnTo>
                  <a:lnTo>
                    <a:pt x="215" y="185"/>
                  </a:lnTo>
                  <a:lnTo>
                    <a:pt x="217" y="195"/>
                  </a:lnTo>
                  <a:lnTo>
                    <a:pt x="218" y="204"/>
                  </a:lnTo>
                  <a:lnTo>
                    <a:pt x="220" y="213"/>
                  </a:lnTo>
                  <a:lnTo>
                    <a:pt x="209" y="221"/>
                  </a:lnTo>
                  <a:lnTo>
                    <a:pt x="199" y="228"/>
                  </a:lnTo>
                  <a:lnTo>
                    <a:pt x="187" y="235"/>
                  </a:lnTo>
                  <a:lnTo>
                    <a:pt x="177" y="241"/>
                  </a:lnTo>
                  <a:lnTo>
                    <a:pt x="166" y="246"/>
                  </a:lnTo>
                  <a:lnTo>
                    <a:pt x="155" y="252"/>
                  </a:lnTo>
                  <a:lnTo>
                    <a:pt x="143" y="258"/>
                  </a:lnTo>
                  <a:lnTo>
                    <a:pt x="132" y="265"/>
                  </a:lnTo>
                  <a:lnTo>
                    <a:pt x="120" y="249"/>
                  </a:lnTo>
                  <a:lnTo>
                    <a:pt x="106" y="240"/>
                  </a:lnTo>
                  <a:lnTo>
                    <a:pt x="90" y="234"/>
                  </a:lnTo>
                  <a:lnTo>
                    <a:pt x="73" y="230"/>
                  </a:lnTo>
                  <a:lnTo>
                    <a:pt x="56" y="228"/>
                  </a:lnTo>
                  <a:lnTo>
                    <a:pt x="40" y="222"/>
                  </a:lnTo>
                  <a:lnTo>
                    <a:pt x="26" y="213"/>
                  </a:lnTo>
                  <a:lnTo>
                    <a:pt x="16" y="197"/>
                  </a:lnTo>
                  <a:lnTo>
                    <a:pt x="13" y="172"/>
                  </a:lnTo>
                  <a:lnTo>
                    <a:pt x="15" y="147"/>
                  </a:lnTo>
                  <a:lnTo>
                    <a:pt x="19" y="123"/>
                  </a:lnTo>
                  <a:lnTo>
                    <a:pt x="19" y="97"/>
                  </a:lnTo>
                  <a:lnTo>
                    <a:pt x="0" y="81"/>
                  </a:lnTo>
                  <a:lnTo>
                    <a:pt x="8" y="68"/>
                  </a:lnTo>
                  <a:lnTo>
                    <a:pt x="18" y="56"/>
                  </a:lnTo>
                  <a:lnTo>
                    <a:pt x="29" y="45"/>
                  </a:lnTo>
                  <a:lnTo>
                    <a:pt x="42" y="34"/>
                  </a:lnTo>
                  <a:lnTo>
                    <a:pt x="55" y="25"/>
                  </a:lnTo>
                  <a:lnTo>
                    <a:pt x="67" y="17"/>
                  </a:lnTo>
                  <a:lnTo>
                    <a:pt x="81" y="8"/>
                  </a:lnTo>
                  <a:lnTo>
                    <a:pt x="94" y="0"/>
                  </a:lnTo>
                  <a:lnTo>
                    <a:pt x="110" y="10"/>
                  </a:lnTo>
                  <a:lnTo>
                    <a:pt x="125" y="24"/>
                  </a:lnTo>
                  <a:lnTo>
                    <a:pt x="139" y="39"/>
                  </a:lnTo>
                  <a:lnTo>
                    <a:pt x="154" y="53"/>
                  </a:lnTo>
                  <a:lnTo>
                    <a:pt x="167" y="68"/>
                  </a:lnTo>
                  <a:lnTo>
                    <a:pt x="182" y="82"/>
                  </a:lnTo>
                  <a:lnTo>
                    <a:pt x="199" y="92"/>
                  </a:lnTo>
                  <a:lnTo>
                    <a:pt x="215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7" name="Freeform 15"/>
            <p:cNvSpPr>
              <a:spLocks/>
            </p:cNvSpPr>
            <p:nvPr/>
          </p:nvSpPr>
          <p:spPr bwMode="auto">
            <a:xfrm>
              <a:off x="4533" y="2640"/>
              <a:ext cx="16" cy="16"/>
            </a:xfrm>
            <a:custGeom>
              <a:avLst/>
              <a:gdLst/>
              <a:ahLst/>
              <a:cxnLst>
                <a:cxn ang="0">
                  <a:pos x="33" y="24"/>
                </a:cxn>
                <a:cxn ang="0">
                  <a:pos x="33" y="30"/>
                </a:cxn>
                <a:cxn ang="0">
                  <a:pos x="20" y="33"/>
                </a:cxn>
                <a:cxn ang="0">
                  <a:pos x="12" y="27"/>
                </a:cxn>
                <a:cxn ang="0">
                  <a:pos x="6" y="15"/>
                </a:cxn>
                <a:cxn ang="0">
                  <a:pos x="0" y="5"/>
                </a:cxn>
                <a:cxn ang="0">
                  <a:pos x="11" y="0"/>
                </a:cxn>
                <a:cxn ang="0">
                  <a:pos x="20" y="5"/>
                </a:cxn>
                <a:cxn ang="0">
                  <a:pos x="27" y="14"/>
                </a:cxn>
                <a:cxn ang="0">
                  <a:pos x="33" y="24"/>
                </a:cxn>
              </a:cxnLst>
              <a:rect l="0" t="0" r="r" b="b"/>
              <a:pathLst>
                <a:path w="33" h="33">
                  <a:moveTo>
                    <a:pt x="33" y="24"/>
                  </a:moveTo>
                  <a:lnTo>
                    <a:pt x="33" y="30"/>
                  </a:lnTo>
                  <a:lnTo>
                    <a:pt x="20" y="33"/>
                  </a:lnTo>
                  <a:lnTo>
                    <a:pt x="12" y="27"/>
                  </a:lnTo>
                  <a:lnTo>
                    <a:pt x="6" y="15"/>
                  </a:lnTo>
                  <a:lnTo>
                    <a:pt x="0" y="5"/>
                  </a:lnTo>
                  <a:lnTo>
                    <a:pt x="11" y="0"/>
                  </a:lnTo>
                  <a:lnTo>
                    <a:pt x="20" y="5"/>
                  </a:lnTo>
                  <a:lnTo>
                    <a:pt x="27" y="14"/>
                  </a:ln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8" name="Freeform 16"/>
            <p:cNvSpPr>
              <a:spLocks/>
            </p:cNvSpPr>
            <p:nvPr/>
          </p:nvSpPr>
          <p:spPr bwMode="auto">
            <a:xfrm>
              <a:off x="4519" y="2709"/>
              <a:ext cx="21" cy="15"/>
            </a:xfrm>
            <a:custGeom>
              <a:avLst/>
              <a:gdLst/>
              <a:ahLst/>
              <a:cxnLst>
                <a:cxn ang="0">
                  <a:pos x="42" y="10"/>
                </a:cxn>
                <a:cxn ang="0">
                  <a:pos x="38" y="15"/>
                </a:cxn>
                <a:cxn ang="0">
                  <a:pos x="32" y="21"/>
                </a:cxn>
                <a:cxn ang="0">
                  <a:pos x="25" y="27"/>
                </a:cxn>
                <a:cxn ang="0">
                  <a:pos x="18" y="32"/>
                </a:cxn>
                <a:cxn ang="0">
                  <a:pos x="1" y="30"/>
                </a:cxn>
                <a:cxn ang="0">
                  <a:pos x="0" y="20"/>
                </a:cxn>
                <a:cxn ang="0">
                  <a:pos x="6" y="14"/>
                </a:cxn>
                <a:cxn ang="0">
                  <a:pos x="14" y="8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3" y="3"/>
                </a:cxn>
                <a:cxn ang="0">
                  <a:pos x="38" y="5"/>
                </a:cxn>
                <a:cxn ang="0">
                  <a:pos x="42" y="10"/>
                </a:cxn>
              </a:cxnLst>
              <a:rect l="0" t="0" r="r" b="b"/>
              <a:pathLst>
                <a:path w="42" h="32">
                  <a:moveTo>
                    <a:pt x="42" y="10"/>
                  </a:move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8" y="32"/>
                  </a:lnTo>
                  <a:lnTo>
                    <a:pt x="1" y="30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3" y="3"/>
                  </a:lnTo>
                  <a:lnTo>
                    <a:pt x="38" y="5"/>
                  </a:lnTo>
                  <a:lnTo>
                    <a:pt x="42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9" name="Freeform 17"/>
            <p:cNvSpPr>
              <a:spLocks/>
            </p:cNvSpPr>
            <p:nvPr/>
          </p:nvSpPr>
          <p:spPr bwMode="auto">
            <a:xfrm>
              <a:off x="4484" y="2757"/>
              <a:ext cx="17" cy="40"/>
            </a:xfrm>
            <a:custGeom>
              <a:avLst/>
              <a:gdLst/>
              <a:ahLst/>
              <a:cxnLst>
                <a:cxn ang="0">
                  <a:pos x="22" y="20"/>
                </a:cxn>
                <a:cxn ang="0">
                  <a:pos x="33" y="21"/>
                </a:cxn>
                <a:cxn ang="0">
                  <a:pos x="32" y="37"/>
                </a:cxn>
                <a:cxn ang="0">
                  <a:pos x="27" y="52"/>
                </a:cxn>
                <a:cxn ang="0">
                  <a:pos x="20" y="67"/>
                </a:cxn>
                <a:cxn ang="0">
                  <a:pos x="13" y="81"/>
                </a:cxn>
                <a:cxn ang="0">
                  <a:pos x="5" y="81"/>
                </a:cxn>
                <a:cxn ang="0">
                  <a:pos x="2" y="75"/>
                </a:cxn>
                <a:cxn ang="0">
                  <a:pos x="1" y="65"/>
                </a:cxn>
                <a:cxn ang="0">
                  <a:pos x="0" y="57"/>
                </a:cxn>
                <a:cxn ang="0">
                  <a:pos x="11" y="0"/>
                </a:cxn>
                <a:cxn ang="0">
                  <a:pos x="13" y="6"/>
                </a:cxn>
                <a:cxn ang="0">
                  <a:pos x="15" y="10"/>
                </a:cxn>
                <a:cxn ang="0">
                  <a:pos x="17" y="15"/>
                </a:cxn>
                <a:cxn ang="0">
                  <a:pos x="22" y="20"/>
                </a:cxn>
              </a:cxnLst>
              <a:rect l="0" t="0" r="r" b="b"/>
              <a:pathLst>
                <a:path w="33" h="81">
                  <a:moveTo>
                    <a:pt x="22" y="20"/>
                  </a:moveTo>
                  <a:lnTo>
                    <a:pt x="33" y="21"/>
                  </a:lnTo>
                  <a:lnTo>
                    <a:pt x="32" y="37"/>
                  </a:lnTo>
                  <a:lnTo>
                    <a:pt x="27" y="52"/>
                  </a:lnTo>
                  <a:lnTo>
                    <a:pt x="20" y="67"/>
                  </a:lnTo>
                  <a:lnTo>
                    <a:pt x="13" y="81"/>
                  </a:lnTo>
                  <a:lnTo>
                    <a:pt x="5" y="81"/>
                  </a:lnTo>
                  <a:lnTo>
                    <a:pt x="2" y="75"/>
                  </a:lnTo>
                  <a:lnTo>
                    <a:pt x="1" y="65"/>
                  </a:lnTo>
                  <a:lnTo>
                    <a:pt x="0" y="57"/>
                  </a:lnTo>
                  <a:lnTo>
                    <a:pt x="11" y="0"/>
                  </a:lnTo>
                  <a:lnTo>
                    <a:pt x="13" y="6"/>
                  </a:lnTo>
                  <a:lnTo>
                    <a:pt x="15" y="10"/>
                  </a:lnTo>
                  <a:lnTo>
                    <a:pt x="17" y="15"/>
                  </a:lnTo>
                  <a:lnTo>
                    <a:pt x="2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0" name="Freeform 18"/>
            <p:cNvSpPr>
              <a:spLocks/>
            </p:cNvSpPr>
            <p:nvPr/>
          </p:nvSpPr>
          <p:spPr bwMode="auto">
            <a:xfrm>
              <a:off x="4671" y="2846"/>
              <a:ext cx="37" cy="83"/>
            </a:xfrm>
            <a:custGeom>
              <a:avLst/>
              <a:gdLst/>
              <a:ahLst/>
              <a:cxnLst>
                <a:cxn ang="0">
                  <a:pos x="75" y="123"/>
                </a:cxn>
                <a:cxn ang="0">
                  <a:pos x="68" y="135"/>
                </a:cxn>
                <a:cxn ang="0">
                  <a:pos x="61" y="145"/>
                </a:cxn>
                <a:cxn ang="0">
                  <a:pos x="52" y="156"/>
                </a:cxn>
                <a:cxn ang="0">
                  <a:pos x="43" y="167"/>
                </a:cxn>
                <a:cxn ang="0">
                  <a:pos x="37" y="146"/>
                </a:cxn>
                <a:cxn ang="0">
                  <a:pos x="32" y="127"/>
                </a:cxn>
                <a:cxn ang="0">
                  <a:pos x="26" y="105"/>
                </a:cxn>
                <a:cxn ang="0">
                  <a:pos x="22" y="84"/>
                </a:cxn>
                <a:cxn ang="0">
                  <a:pos x="16" y="62"/>
                </a:cxn>
                <a:cxn ang="0">
                  <a:pos x="11" y="41"/>
                </a:cxn>
                <a:cxn ang="0">
                  <a:pos x="6" y="2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28" y="26"/>
                </a:cxn>
                <a:cxn ang="0">
                  <a:pos x="40" y="41"/>
                </a:cxn>
                <a:cxn ang="0">
                  <a:pos x="52" y="56"/>
                </a:cxn>
                <a:cxn ang="0">
                  <a:pos x="61" y="71"/>
                </a:cxn>
                <a:cxn ang="0">
                  <a:pos x="69" y="88"/>
                </a:cxn>
                <a:cxn ang="0">
                  <a:pos x="74" y="106"/>
                </a:cxn>
                <a:cxn ang="0">
                  <a:pos x="75" y="123"/>
                </a:cxn>
              </a:cxnLst>
              <a:rect l="0" t="0" r="r" b="b"/>
              <a:pathLst>
                <a:path w="75" h="167">
                  <a:moveTo>
                    <a:pt x="75" y="123"/>
                  </a:moveTo>
                  <a:lnTo>
                    <a:pt x="68" y="135"/>
                  </a:lnTo>
                  <a:lnTo>
                    <a:pt x="61" y="145"/>
                  </a:lnTo>
                  <a:lnTo>
                    <a:pt x="52" y="156"/>
                  </a:lnTo>
                  <a:lnTo>
                    <a:pt x="43" y="167"/>
                  </a:lnTo>
                  <a:lnTo>
                    <a:pt x="37" y="146"/>
                  </a:lnTo>
                  <a:lnTo>
                    <a:pt x="32" y="127"/>
                  </a:lnTo>
                  <a:lnTo>
                    <a:pt x="26" y="105"/>
                  </a:lnTo>
                  <a:lnTo>
                    <a:pt x="22" y="84"/>
                  </a:lnTo>
                  <a:lnTo>
                    <a:pt x="16" y="62"/>
                  </a:lnTo>
                  <a:lnTo>
                    <a:pt x="11" y="41"/>
                  </a:lnTo>
                  <a:lnTo>
                    <a:pt x="6" y="2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28" y="26"/>
                  </a:lnTo>
                  <a:lnTo>
                    <a:pt x="40" y="41"/>
                  </a:lnTo>
                  <a:lnTo>
                    <a:pt x="52" y="56"/>
                  </a:lnTo>
                  <a:lnTo>
                    <a:pt x="61" y="71"/>
                  </a:lnTo>
                  <a:lnTo>
                    <a:pt x="69" y="88"/>
                  </a:lnTo>
                  <a:lnTo>
                    <a:pt x="74" y="106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1" name="Freeform 19"/>
            <p:cNvSpPr>
              <a:spLocks/>
            </p:cNvSpPr>
            <p:nvPr/>
          </p:nvSpPr>
          <p:spPr bwMode="auto">
            <a:xfrm>
              <a:off x="4696" y="2985"/>
              <a:ext cx="53" cy="22"/>
            </a:xfrm>
            <a:custGeom>
              <a:avLst/>
              <a:gdLst/>
              <a:ahLst/>
              <a:cxnLst>
                <a:cxn ang="0">
                  <a:pos x="106" y="25"/>
                </a:cxn>
                <a:cxn ang="0">
                  <a:pos x="94" y="39"/>
                </a:cxn>
                <a:cxn ang="0">
                  <a:pos x="83" y="45"/>
                </a:cxn>
                <a:cxn ang="0">
                  <a:pos x="69" y="45"/>
                </a:cxn>
                <a:cxn ang="0">
                  <a:pos x="56" y="42"/>
                </a:cxn>
                <a:cxn ang="0">
                  <a:pos x="42" y="35"/>
                </a:cxn>
                <a:cxn ang="0">
                  <a:pos x="28" y="29"/>
                </a:cxn>
                <a:cxn ang="0">
                  <a:pos x="15" y="24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26" y="7"/>
                </a:cxn>
                <a:cxn ang="0">
                  <a:pos x="39" y="11"/>
                </a:cxn>
                <a:cxn ang="0">
                  <a:pos x="51" y="14"/>
                </a:cxn>
                <a:cxn ang="0">
                  <a:pos x="65" y="17"/>
                </a:cxn>
                <a:cxn ang="0">
                  <a:pos x="78" y="20"/>
                </a:cxn>
                <a:cxn ang="0">
                  <a:pos x="92" y="22"/>
                </a:cxn>
                <a:cxn ang="0">
                  <a:pos x="106" y="25"/>
                </a:cxn>
              </a:cxnLst>
              <a:rect l="0" t="0" r="r" b="b"/>
              <a:pathLst>
                <a:path w="106" h="45">
                  <a:moveTo>
                    <a:pt x="106" y="25"/>
                  </a:moveTo>
                  <a:lnTo>
                    <a:pt x="94" y="39"/>
                  </a:lnTo>
                  <a:lnTo>
                    <a:pt x="83" y="45"/>
                  </a:lnTo>
                  <a:lnTo>
                    <a:pt x="69" y="45"/>
                  </a:lnTo>
                  <a:lnTo>
                    <a:pt x="56" y="42"/>
                  </a:lnTo>
                  <a:lnTo>
                    <a:pt x="42" y="35"/>
                  </a:lnTo>
                  <a:lnTo>
                    <a:pt x="28" y="29"/>
                  </a:lnTo>
                  <a:lnTo>
                    <a:pt x="15" y="24"/>
                  </a:lnTo>
                  <a:lnTo>
                    <a:pt x="2" y="2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26" y="7"/>
                  </a:lnTo>
                  <a:lnTo>
                    <a:pt x="39" y="11"/>
                  </a:lnTo>
                  <a:lnTo>
                    <a:pt x="51" y="14"/>
                  </a:lnTo>
                  <a:lnTo>
                    <a:pt x="65" y="17"/>
                  </a:lnTo>
                  <a:lnTo>
                    <a:pt x="78" y="20"/>
                  </a:lnTo>
                  <a:lnTo>
                    <a:pt x="92" y="22"/>
                  </a:lnTo>
                  <a:lnTo>
                    <a:pt x="106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2" name="Freeform 20"/>
            <p:cNvSpPr>
              <a:spLocks/>
            </p:cNvSpPr>
            <p:nvPr/>
          </p:nvSpPr>
          <p:spPr bwMode="auto">
            <a:xfrm>
              <a:off x="4657" y="3004"/>
              <a:ext cx="70" cy="134"/>
            </a:xfrm>
            <a:custGeom>
              <a:avLst/>
              <a:gdLst/>
              <a:ahLst/>
              <a:cxnLst>
                <a:cxn ang="0">
                  <a:pos x="135" y="69"/>
                </a:cxn>
                <a:cxn ang="0">
                  <a:pos x="127" y="116"/>
                </a:cxn>
                <a:cxn ang="0">
                  <a:pos x="123" y="166"/>
                </a:cxn>
                <a:cxn ang="0">
                  <a:pos x="121" y="218"/>
                </a:cxn>
                <a:cxn ang="0">
                  <a:pos x="118" y="267"/>
                </a:cxn>
                <a:cxn ang="0">
                  <a:pos x="7" y="260"/>
                </a:cxn>
                <a:cxn ang="0">
                  <a:pos x="6" y="254"/>
                </a:cxn>
                <a:cxn ang="0">
                  <a:pos x="4" y="249"/>
                </a:cxn>
                <a:cxn ang="0">
                  <a:pos x="2" y="244"/>
                </a:cxn>
                <a:cxn ang="0">
                  <a:pos x="0" y="238"/>
                </a:cxn>
                <a:cxn ang="0">
                  <a:pos x="6" y="236"/>
                </a:cxn>
                <a:cxn ang="0">
                  <a:pos x="14" y="234"/>
                </a:cxn>
                <a:cxn ang="0">
                  <a:pos x="21" y="231"/>
                </a:cxn>
                <a:cxn ang="0">
                  <a:pos x="29" y="229"/>
                </a:cxn>
                <a:cxn ang="0">
                  <a:pos x="35" y="227"/>
                </a:cxn>
                <a:cxn ang="0">
                  <a:pos x="40" y="222"/>
                </a:cxn>
                <a:cxn ang="0">
                  <a:pos x="43" y="215"/>
                </a:cxn>
                <a:cxn ang="0">
                  <a:pos x="44" y="207"/>
                </a:cxn>
                <a:cxn ang="0">
                  <a:pos x="51" y="182"/>
                </a:cxn>
                <a:cxn ang="0">
                  <a:pos x="58" y="156"/>
                </a:cxn>
                <a:cxn ang="0">
                  <a:pos x="65" y="130"/>
                </a:cxn>
                <a:cxn ang="0">
                  <a:pos x="72" y="105"/>
                </a:cxn>
                <a:cxn ang="0">
                  <a:pos x="76" y="79"/>
                </a:cxn>
                <a:cxn ang="0">
                  <a:pos x="81" y="53"/>
                </a:cxn>
                <a:cxn ang="0">
                  <a:pos x="82" y="26"/>
                </a:cxn>
                <a:cxn ang="0">
                  <a:pos x="81" y="0"/>
                </a:cxn>
                <a:cxn ang="0">
                  <a:pos x="92" y="4"/>
                </a:cxn>
                <a:cxn ang="0">
                  <a:pos x="105" y="9"/>
                </a:cxn>
                <a:cxn ang="0">
                  <a:pos x="118" y="14"/>
                </a:cxn>
                <a:cxn ang="0">
                  <a:pos x="129" y="20"/>
                </a:cxn>
                <a:cxn ang="0">
                  <a:pos x="137" y="28"/>
                </a:cxn>
                <a:cxn ang="0">
                  <a:pos x="142" y="39"/>
                </a:cxn>
                <a:cxn ang="0">
                  <a:pos x="142" y="53"/>
                </a:cxn>
                <a:cxn ang="0">
                  <a:pos x="135" y="69"/>
                </a:cxn>
              </a:cxnLst>
              <a:rect l="0" t="0" r="r" b="b"/>
              <a:pathLst>
                <a:path w="142" h="267">
                  <a:moveTo>
                    <a:pt x="135" y="69"/>
                  </a:moveTo>
                  <a:lnTo>
                    <a:pt x="127" y="116"/>
                  </a:lnTo>
                  <a:lnTo>
                    <a:pt x="123" y="166"/>
                  </a:lnTo>
                  <a:lnTo>
                    <a:pt x="121" y="218"/>
                  </a:lnTo>
                  <a:lnTo>
                    <a:pt x="118" y="267"/>
                  </a:lnTo>
                  <a:lnTo>
                    <a:pt x="7" y="260"/>
                  </a:lnTo>
                  <a:lnTo>
                    <a:pt x="6" y="254"/>
                  </a:lnTo>
                  <a:lnTo>
                    <a:pt x="4" y="249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6" y="236"/>
                  </a:lnTo>
                  <a:lnTo>
                    <a:pt x="14" y="234"/>
                  </a:lnTo>
                  <a:lnTo>
                    <a:pt x="21" y="231"/>
                  </a:lnTo>
                  <a:lnTo>
                    <a:pt x="29" y="229"/>
                  </a:lnTo>
                  <a:lnTo>
                    <a:pt x="35" y="227"/>
                  </a:lnTo>
                  <a:lnTo>
                    <a:pt x="40" y="222"/>
                  </a:lnTo>
                  <a:lnTo>
                    <a:pt x="43" y="215"/>
                  </a:lnTo>
                  <a:lnTo>
                    <a:pt x="44" y="207"/>
                  </a:lnTo>
                  <a:lnTo>
                    <a:pt x="51" y="182"/>
                  </a:lnTo>
                  <a:lnTo>
                    <a:pt x="58" y="156"/>
                  </a:lnTo>
                  <a:lnTo>
                    <a:pt x="65" y="130"/>
                  </a:lnTo>
                  <a:lnTo>
                    <a:pt x="72" y="105"/>
                  </a:lnTo>
                  <a:lnTo>
                    <a:pt x="76" y="79"/>
                  </a:lnTo>
                  <a:lnTo>
                    <a:pt x="81" y="53"/>
                  </a:lnTo>
                  <a:lnTo>
                    <a:pt x="82" y="26"/>
                  </a:lnTo>
                  <a:lnTo>
                    <a:pt x="81" y="0"/>
                  </a:lnTo>
                  <a:lnTo>
                    <a:pt x="92" y="4"/>
                  </a:lnTo>
                  <a:lnTo>
                    <a:pt x="105" y="9"/>
                  </a:lnTo>
                  <a:lnTo>
                    <a:pt x="118" y="14"/>
                  </a:lnTo>
                  <a:lnTo>
                    <a:pt x="129" y="20"/>
                  </a:lnTo>
                  <a:lnTo>
                    <a:pt x="137" y="28"/>
                  </a:lnTo>
                  <a:lnTo>
                    <a:pt x="142" y="39"/>
                  </a:lnTo>
                  <a:lnTo>
                    <a:pt x="142" y="53"/>
                  </a:lnTo>
                  <a:lnTo>
                    <a:pt x="135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3" name="Freeform 21"/>
            <p:cNvSpPr>
              <a:spLocks/>
            </p:cNvSpPr>
            <p:nvPr/>
          </p:nvSpPr>
          <p:spPr bwMode="auto">
            <a:xfrm>
              <a:off x="4727" y="3011"/>
              <a:ext cx="25" cy="120"/>
            </a:xfrm>
            <a:custGeom>
              <a:avLst/>
              <a:gdLst/>
              <a:ahLst/>
              <a:cxnLst>
                <a:cxn ang="0">
                  <a:pos x="35" y="209"/>
                </a:cxn>
                <a:cxn ang="0">
                  <a:pos x="31" y="214"/>
                </a:cxn>
                <a:cxn ang="0">
                  <a:pos x="26" y="217"/>
                </a:cxn>
                <a:cxn ang="0">
                  <a:pos x="22" y="220"/>
                </a:cxn>
                <a:cxn ang="0">
                  <a:pos x="17" y="224"/>
                </a:cxn>
                <a:cxn ang="0">
                  <a:pos x="12" y="227"/>
                </a:cxn>
                <a:cxn ang="0">
                  <a:pos x="8" y="231"/>
                </a:cxn>
                <a:cxn ang="0">
                  <a:pos x="4" y="235"/>
                </a:cxn>
                <a:cxn ang="0">
                  <a:pos x="0" y="240"/>
                </a:cxn>
                <a:cxn ang="0">
                  <a:pos x="2" y="185"/>
                </a:cxn>
                <a:cxn ang="0">
                  <a:pos x="10" y="131"/>
                </a:cxn>
                <a:cxn ang="0">
                  <a:pos x="18" y="76"/>
                </a:cxn>
                <a:cxn ang="0">
                  <a:pos x="26" y="22"/>
                </a:cxn>
                <a:cxn ang="0">
                  <a:pos x="49" y="0"/>
                </a:cxn>
                <a:cxn ang="0">
                  <a:pos x="48" y="55"/>
                </a:cxn>
                <a:cxn ang="0">
                  <a:pos x="41" y="105"/>
                </a:cxn>
                <a:cxn ang="0">
                  <a:pos x="34" y="156"/>
                </a:cxn>
                <a:cxn ang="0">
                  <a:pos x="35" y="209"/>
                </a:cxn>
              </a:cxnLst>
              <a:rect l="0" t="0" r="r" b="b"/>
              <a:pathLst>
                <a:path w="49" h="240">
                  <a:moveTo>
                    <a:pt x="35" y="209"/>
                  </a:moveTo>
                  <a:lnTo>
                    <a:pt x="31" y="214"/>
                  </a:lnTo>
                  <a:lnTo>
                    <a:pt x="26" y="217"/>
                  </a:lnTo>
                  <a:lnTo>
                    <a:pt x="22" y="220"/>
                  </a:lnTo>
                  <a:lnTo>
                    <a:pt x="17" y="224"/>
                  </a:lnTo>
                  <a:lnTo>
                    <a:pt x="12" y="227"/>
                  </a:lnTo>
                  <a:lnTo>
                    <a:pt x="8" y="231"/>
                  </a:lnTo>
                  <a:lnTo>
                    <a:pt x="4" y="235"/>
                  </a:lnTo>
                  <a:lnTo>
                    <a:pt x="0" y="240"/>
                  </a:lnTo>
                  <a:lnTo>
                    <a:pt x="2" y="185"/>
                  </a:lnTo>
                  <a:lnTo>
                    <a:pt x="10" y="131"/>
                  </a:lnTo>
                  <a:lnTo>
                    <a:pt x="18" y="76"/>
                  </a:lnTo>
                  <a:lnTo>
                    <a:pt x="26" y="22"/>
                  </a:lnTo>
                  <a:lnTo>
                    <a:pt x="49" y="0"/>
                  </a:lnTo>
                  <a:lnTo>
                    <a:pt x="48" y="55"/>
                  </a:lnTo>
                  <a:lnTo>
                    <a:pt x="41" y="105"/>
                  </a:lnTo>
                  <a:lnTo>
                    <a:pt x="34" y="156"/>
                  </a:lnTo>
                  <a:lnTo>
                    <a:pt x="35" y="2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4" name="Freeform 22"/>
            <p:cNvSpPr>
              <a:spLocks/>
            </p:cNvSpPr>
            <p:nvPr/>
          </p:nvSpPr>
          <p:spPr bwMode="auto">
            <a:xfrm>
              <a:off x="4422" y="3002"/>
              <a:ext cx="29" cy="2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8" y="0"/>
                </a:cxn>
                <a:cxn ang="0">
                  <a:pos x="49" y="50"/>
                </a:cxn>
                <a:cxn ang="0">
                  <a:pos x="0" y="44"/>
                </a:cxn>
              </a:cxnLst>
              <a:rect l="0" t="0" r="r" b="b"/>
              <a:pathLst>
                <a:path w="58" h="50">
                  <a:moveTo>
                    <a:pt x="0" y="44"/>
                  </a:moveTo>
                  <a:lnTo>
                    <a:pt x="58" y="0"/>
                  </a:lnTo>
                  <a:lnTo>
                    <a:pt x="49" y="5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5" name="Freeform 23"/>
            <p:cNvSpPr>
              <a:spLocks/>
            </p:cNvSpPr>
            <p:nvPr/>
          </p:nvSpPr>
          <p:spPr bwMode="auto">
            <a:xfrm>
              <a:off x="4495" y="3090"/>
              <a:ext cx="136" cy="202"/>
            </a:xfrm>
            <a:custGeom>
              <a:avLst/>
              <a:gdLst/>
              <a:ahLst/>
              <a:cxnLst>
                <a:cxn ang="0">
                  <a:pos x="224" y="48"/>
                </a:cxn>
                <a:cxn ang="0">
                  <a:pos x="273" y="57"/>
                </a:cxn>
                <a:cxn ang="0">
                  <a:pos x="271" y="75"/>
                </a:cxn>
                <a:cxn ang="0">
                  <a:pos x="267" y="93"/>
                </a:cxn>
                <a:cxn ang="0">
                  <a:pos x="261" y="110"/>
                </a:cxn>
                <a:cxn ang="0">
                  <a:pos x="254" y="126"/>
                </a:cxn>
                <a:cxn ang="0">
                  <a:pos x="248" y="143"/>
                </a:cxn>
                <a:cxn ang="0">
                  <a:pos x="242" y="161"/>
                </a:cxn>
                <a:cxn ang="0">
                  <a:pos x="238" y="178"/>
                </a:cxn>
                <a:cxn ang="0">
                  <a:pos x="235" y="196"/>
                </a:cxn>
                <a:cxn ang="0">
                  <a:pos x="235" y="248"/>
                </a:cxn>
                <a:cxn ang="0">
                  <a:pos x="235" y="302"/>
                </a:cxn>
                <a:cxn ang="0">
                  <a:pos x="230" y="355"/>
                </a:cxn>
                <a:cxn ang="0">
                  <a:pos x="215" y="404"/>
                </a:cxn>
                <a:cxn ang="0">
                  <a:pos x="207" y="405"/>
                </a:cxn>
                <a:cxn ang="0">
                  <a:pos x="200" y="404"/>
                </a:cxn>
                <a:cxn ang="0">
                  <a:pos x="193" y="401"/>
                </a:cxn>
                <a:cxn ang="0">
                  <a:pos x="187" y="399"/>
                </a:cxn>
                <a:cxn ang="0">
                  <a:pos x="181" y="396"/>
                </a:cxn>
                <a:cxn ang="0">
                  <a:pos x="176" y="393"/>
                </a:cxn>
                <a:cxn ang="0">
                  <a:pos x="170" y="391"/>
                </a:cxn>
                <a:cxn ang="0">
                  <a:pos x="163" y="391"/>
                </a:cxn>
                <a:cxn ang="0">
                  <a:pos x="144" y="375"/>
                </a:cxn>
                <a:cxn ang="0">
                  <a:pos x="131" y="354"/>
                </a:cxn>
                <a:cxn ang="0">
                  <a:pos x="119" y="332"/>
                </a:cxn>
                <a:cxn ang="0">
                  <a:pos x="110" y="309"/>
                </a:cxn>
                <a:cxn ang="0">
                  <a:pos x="98" y="287"/>
                </a:cxn>
                <a:cxn ang="0">
                  <a:pos x="86" y="267"/>
                </a:cxn>
                <a:cxn ang="0">
                  <a:pos x="67" y="251"/>
                </a:cxn>
                <a:cxn ang="0">
                  <a:pos x="43" y="238"/>
                </a:cxn>
                <a:cxn ang="0">
                  <a:pos x="33" y="223"/>
                </a:cxn>
                <a:cxn ang="0">
                  <a:pos x="25" y="206"/>
                </a:cxn>
                <a:cxn ang="0">
                  <a:pos x="18" y="189"/>
                </a:cxn>
                <a:cxn ang="0">
                  <a:pos x="13" y="171"/>
                </a:cxn>
                <a:cxn ang="0">
                  <a:pos x="8" y="154"/>
                </a:cxn>
                <a:cxn ang="0">
                  <a:pos x="6" y="135"/>
                </a:cxn>
                <a:cxn ang="0">
                  <a:pos x="4" y="117"/>
                </a:cxn>
                <a:cxn ang="0">
                  <a:pos x="2" y="98"/>
                </a:cxn>
                <a:cxn ang="0">
                  <a:pos x="0" y="0"/>
                </a:cxn>
                <a:cxn ang="0">
                  <a:pos x="15" y="3"/>
                </a:cxn>
                <a:cxn ang="0">
                  <a:pos x="29" y="5"/>
                </a:cxn>
                <a:cxn ang="0">
                  <a:pos x="44" y="7"/>
                </a:cxn>
                <a:cxn ang="0">
                  <a:pos x="58" y="8"/>
                </a:cxn>
                <a:cxn ang="0">
                  <a:pos x="73" y="11"/>
                </a:cxn>
                <a:cxn ang="0">
                  <a:pos x="87" y="13"/>
                </a:cxn>
                <a:cxn ang="0">
                  <a:pos x="102" y="15"/>
                </a:cxn>
                <a:cxn ang="0">
                  <a:pos x="116" y="18"/>
                </a:cxn>
                <a:cxn ang="0">
                  <a:pos x="129" y="20"/>
                </a:cxn>
                <a:cxn ang="0">
                  <a:pos x="143" y="23"/>
                </a:cxn>
                <a:cxn ang="0">
                  <a:pos x="157" y="26"/>
                </a:cxn>
                <a:cxn ang="0">
                  <a:pos x="171" y="29"/>
                </a:cxn>
                <a:cxn ang="0">
                  <a:pos x="185" y="34"/>
                </a:cxn>
                <a:cxn ang="0">
                  <a:pos x="197" y="37"/>
                </a:cxn>
                <a:cxn ang="0">
                  <a:pos x="211" y="42"/>
                </a:cxn>
                <a:cxn ang="0">
                  <a:pos x="224" y="48"/>
                </a:cxn>
              </a:cxnLst>
              <a:rect l="0" t="0" r="r" b="b"/>
              <a:pathLst>
                <a:path w="273" h="405">
                  <a:moveTo>
                    <a:pt x="224" y="48"/>
                  </a:moveTo>
                  <a:lnTo>
                    <a:pt x="273" y="57"/>
                  </a:lnTo>
                  <a:lnTo>
                    <a:pt x="271" y="75"/>
                  </a:lnTo>
                  <a:lnTo>
                    <a:pt x="267" y="93"/>
                  </a:lnTo>
                  <a:lnTo>
                    <a:pt x="261" y="110"/>
                  </a:lnTo>
                  <a:lnTo>
                    <a:pt x="254" y="126"/>
                  </a:lnTo>
                  <a:lnTo>
                    <a:pt x="248" y="143"/>
                  </a:lnTo>
                  <a:lnTo>
                    <a:pt x="242" y="161"/>
                  </a:lnTo>
                  <a:lnTo>
                    <a:pt x="238" y="178"/>
                  </a:lnTo>
                  <a:lnTo>
                    <a:pt x="235" y="196"/>
                  </a:lnTo>
                  <a:lnTo>
                    <a:pt x="235" y="248"/>
                  </a:lnTo>
                  <a:lnTo>
                    <a:pt x="235" y="302"/>
                  </a:lnTo>
                  <a:lnTo>
                    <a:pt x="230" y="355"/>
                  </a:lnTo>
                  <a:lnTo>
                    <a:pt x="215" y="404"/>
                  </a:lnTo>
                  <a:lnTo>
                    <a:pt x="207" y="405"/>
                  </a:lnTo>
                  <a:lnTo>
                    <a:pt x="200" y="404"/>
                  </a:lnTo>
                  <a:lnTo>
                    <a:pt x="193" y="401"/>
                  </a:lnTo>
                  <a:lnTo>
                    <a:pt x="187" y="399"/>
                  </a:lnTo>
                  <a:lnTo>
                    <a:pt x="181" y="396"/>
                  </a:lnTo>
                  <a:lnTo>
                    <a:pt x="176" y="393"/>
                  </a:lnTo>
                  <a:lnTo>
                    <a:pt x="170" y="391"/>
                  </a:lnTo>
                  <a:lnTo>
                    <a:pt x="163" y="391"/>
                  </a:lnTo>
                  <a:lnTo>
                    <a:pt x="144" y="375"/>
                  </a:lnTo>
                  <a:lnTo>
                    <a:pt x="131" y="354"/>
                  </a:lnTo>
                  <a:lnTo>
                    <a:pt x="119" y="332"/>
                  </a:lnTo>
                  <a:lnTo>
                    <a:pt x="110" y="309"/>
                  </a:lnTo>
                  <a:lnTo>
                    <a:pt x="98" y="287"/>
                  </a:lnTo>
                  <a:lnTo>
                    <a:pt x="86" y="267"/>
                  </a:lnTo>
                  <a:lnTo>
                    <a:pt x="67" y="251"/>
                  </a:lnTo>
                  <a:lnTo>
                    <a:pt x="43" y="238"/>
                  </a:lnTo>
                  <a:lnTo>
                    <a:pt x="33" y="223"/>
                  </a:lnTo>
                  <a:lnTo>
                    <a:pt x="25" y="206"/>
                  </a:lnTo>
                  <a:lnTo>
                    <a:pt x="18" y="189"/>
                  </a:lnTo>
                  <a:lnTo>
                    <a:pt x="13" y="171"/>
                  </a:lnTo>
                  <a:lnTo>
                    <a:pt x="8" y="154"/>
                  </a:lnTo>
                  <a:lnTo>
                    <a:pt x="6" y="135"/>
                  </a:lnTo>
                  <a:lnTo>
                    <a:pt x="4" y="117"/>
                  </a:lnTo>
                  <a:lnTo>
                    <a:pt x="2" y="98"/>
                  </a:lnTo>
                  <a:lnTo>
                    <a:pt x="0" y="0"/>
                  </a:lnTo>
                  <a:lnTo>
                    <a:pt x="15" y="3"/>
                  </a:lnTo>
                  <a:lnTo>
                    <a:pt x="29" y="5"/>
                  </a:lnTo>
                  <a:lnTo>
                    <a:pt x="44" y="7"/>
                  </a:lnTo>
                  <a:lnTo>
                    <a:pt x="58" y="8"/>
                  </a:lnTo>
                  <a:lnTo>
                    <a:pt x="73" y="11"/>
                  </a:lnTo>
                  <a:lnTo>
                    <a:pt x="87" y="13"/>
                  </a:lnTo>
                  <a:lnTo>
                    <a:pt x="102" y="15"/>
                  </a:lnTo>
                  <a:lnTo>
                    <a:pt x="116" y="18"/>
                  </a:lnTo>
                  <a:lnTo>
                    <a:pt x="129" y="20"/>
                  </a:lnTo>
                  <a:lnTo>
                    <a:pt x="143" y="23"/>
                  </a:lnTo>
                  <a:lnTo>
                    <a:pt x="157" y="26"/>
                  </a:lnTo>
                  <a:lnTo>
                    <a:pt x="171" y="29"/>
                  </a:lnTo>
                  <a:lnTo>
                    <a:pt x="185" y="34"/>
                  </a:lnTo>
                  <a:lnTo>
                    <a:pt x="197" y="37"/>
                  </a:lnTo>
                  <a:lnTo>
                    <a:pt x="211" y="42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6" name="Freeform 24"/>
            <p:cNvSpPr>
              <a:spLocks/>
            </p:cNvSpPr>
            <p:nvPr/>
          </p:nvSpPr>
          <p:spPr bwMode="auto">
            <a:xfrm>
              <a:off x="4625" y="3128"/>
              <a:ext cx="70" cy="143"/>
            </a:xfrm>
            <a:custGeom>
              <a:avLst/>
              <a:gdLst/>
              <a:ahLst/>
              <a:cxnLst>
                <a:cxn ang="0">
                  <a:pos x="54" y="159"/>
                </a:cxn>
                <a:cxn ang="0">
                  <a:pos x="67" y="171"/>
                </a:cxn>
                <a:cxn ang="0">
                  <a:pos x="79" y="181"/>
                </a:cxn>
                <a:cxn ang="0">
                  <a:pos x="93" y="192"/>
                </a:cxn>
                <a:cxn ang="0">
                  <a:pos x="105" y="203"/>
                </a:cxn>
                <a:cxn ang="0">
                  <a:pos x="116" y="216"/>
                </a:cxn>
                <a:cxn ang="0">
                  <a:pos x="127" y="229"/>
                </a:cxn>
                <a:cxn ang="0">
                  <a:pos x="134" y="242"/>
                </a:cxn>
                <a:cxn ang="0">
                  <a:pos x="138" y="258"/>
                </a:cxn>
                <a:cxn ang="0">
                  <a:pos x="102" y="286"/>
                </a:cxn>
                <a:cxn ang="0">
                  <a:pos x="91" y="278"/>
                </a:cxn>
                <a:cxn ang="0">
                  <a:pos x="78" y="270"/>
                </a:cxn>
                <a:cxn ang="0">
                  <a:pos x="67" y="263"/>
                </a:cxn>
                <a:cxn ang="0">
                  <a:pos x="54" y="256"/>
                </a:cxn>
                <a:cxn ang="0">
                  <a:pos x="41" y="249"/>
                </a:cxn>
                <a:cxn ang="0">
                  <a:pos x="28" y="245"/>
                </a:cxn>
                <a:cxn ang="0">
                  <a:pos x="15" y="239"/>
                </a:cxn>
                <a:cxn ang="0">
                  <a:pos x="1" y="235"/>
                </a:cxn>
                <a:cxn ang="0">
                  <a:pos x="0" y="205"/>
                </a:cxn>
                <a:cxn ang="0">
                  <a:pos x="1" y="176"/>
                </a:cxn>
                <a:cxn ang="0">
                  <a:pos x="2" y="146"/>
                </a:cxn>
                <a:cxn ang="0">
                  <a:pos x="6" y="114"/>
                </a:cxn>
                <a:cxn ang="0">
                  <a:pos x="10" y="84"/>
                </a:cxn>
                <a:cxn ang="0">
                  <a:pos x="17" y="56"/>
                </a:cxn>
                <a:cxn ang="0">
                  <a:pos x="25" y="27"/>
                </a:cxn>
                <a:cxn ang="0">
                  <a:pos x="36" y="0"/>
                </a:cxn>
                <a:cxn ang="0">
                  <a:pos x="44" y="40"/>
                </a:cxn>
                <a:cxn ang="0">
                  <a:pos x="47" y="80"/>
                </a:cxn>
                <a:cxn ang="0">
                  <a:pos x="49" y="120"/>
                </a:cxn>
                <a:cxn ang="0">
                  <a:pos x="54" y="159"/>
                </a:cxn>
              </a:cxnLst>
              <a:rect l="0" t="0" r="r" b="b"/>
              <a:pathLst>
                <a:path w="138" h="286">
                  <a:moveTo>
                    <a:pt x="54" y="159"/>
                  </a:moveTo>
                  <a:lnTo>
                    <a:pt x="67" y="171"/>
                  </a:lnTo>
                  <a:lnTo>
                    <a:pt x="79" y="181"/>
                  </a:lnTo>
                  <a:lnTo>
                    <a:pt x="93" y="192"/>
                  </a:lnTo>
                  <a:lnTo>
                    <a:pt x="105" y="203"/>
                  </a:lnTo>
                  <a:lnTo>
                    <a:pt x="116" y="216"/>
                  </a:lnTo>
                  <a:lnTo>
                    <a:pt x="127" y="229"/>
                  </a:lnTo>
                  <a:lnTo>
                    <a:pt x="134" y="242"/>
                  </a:lnTo>
                  <a:lnTo>
                    <a:pt x="138" y="258"/>
                  </a:lnTo>
                  <a:lnTo>
                    <a:pt x="102" y="286"/>
                  </a:lnTo>
                  <a:lnTo>
                    <a:pt x="91" y="278"/>
                  </a:lnTo>
                  <a:lnTo>
                    <a:pt x="78" y="270"/>
                  </a:lnTo>
                  <a:lnTo>
                    <a:pt x="67" y="263"/>
                  </a:lnTo>
                  <a:lnTo>
                    <a:pt x="54" y="256"/>
                  </a:lnTo>
                  <a:lnTo>
                    <a:pt x="41" y="249"/>
                  </a:lnTo>
                  <a:lnTo>
                    <a:pt x="28" y="245"/>
                  </a:lnTo>
                  <a:lnTo>
                    <a:pt x="15" y="239"/>
                  </a:lnTo>
                  <a:lnTo>
                    <a:pt x="1" y="235"/>
                  </a:lnTo>
                  <a:lnTo>
                    <a:pt x="0" y="205"/>
                  </a:lnTo>
                  <a:lnTo>
                    <a:pt x="1" y="176"/>
                  </a:lnTo>
                  <a:lnTo>
                    <a:pt x="2" y="146"/>
                  </a:lnTo>
                  <a:lnTo>
                    <a:pt x="6" y="114"/>
                  </a:lnTo>
                  <a:lnTo>
                    <a:pt x="10" y="84"/>
                  </a:lnTo>
                  <a:lnTo>
                    <a:pt x="17" y="56"/>
                  </a:lnTo>
                  <a:lnTo>
                    <a:pt x="25" y="27"/>
                  </a:lnTo>
                  <a:lnTo>
                    <a:pt x="36" y="0"/>
                  </a:lnTo>
                  <a:lnTo>
                    <a:pt x="44" y="40"/>
                  </a:lnTo>
                  <a:lnTo>
                    <a:pt x="47" y="80"/>
                  </a:lnTo>
                  <a:lnTo>
                    <a:pt x="49" y="120"/>
                  </a:lnTo>
                  <a:lnTo>
                    <a:pt x="54" y="1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7" name="Freeform 25"/>
            <p:cNvSpPr>
              <a:spLocks/>
            </p:cNvSpPr>
            <p:nvPr/>
          </p:nvSpPr>
          <p:spPr bwMode="auto">
            <a:xfrm>
              <a:off x="4670" y="3268"/>
              <a:ext cx="34" cy="42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1" y="11"/>
                </a:cxn>
                <a:cxn ang="0">
                  <a:pos x="56" y="26"/>
                </a:cxn>
                <a:cxn ang="0">
                  <a:pos x="53" y="42"/>
                </a:cxn>
                <a:cxn ang="0">
                  <a:pos x="49" y="58"/>
                </a:cxn>
                <a:cxn ang="0">
                  <a:pos x="43" y="72"/>
                </a:cxn>
                <a:cxn ang="0">
                  <a:pos x="35" y="80"/>
                </a:cxn>
                <a:cxn ang="0">
                  <a:pos x="20" y="83"/>
                </a:cxn>
                <a:cxn ang="0">
                  <a:pos x="0" y="77"/>
                </a:cxn>
                <a:cxn ang="0">
                  <a:pos x="10" y="66"/>
                </a:cxn>
                <a:cxn ang="0">
                  <a:pos x="18" y="55"/>
                </a:cxn>
                <a:cxn ang="0">
                  <a:pos x="24" y="43"/>
                </a:cxn>
                <a:cxn ang="0">
                  <a:pos x="30" y="33"/>
                </a:cxn>
                <a:cxn ang="0">
                  <a:pos x="35" y="23"/>
                </a:cxn>
                <a:cxn ang="0">
                  <a:pos x="43" y="12"/>
                </a:cxn>
                <a:cxn ang="0">
                  <a:pos x="54" y="5"/>
                </a:cxn>
                <a:cxn ang="0">
                  <a:pos x="69" y="0"/>
                </a:cxn>
              </a:cxnLst>
              <a:rect l="0" t="0" r="r" b="b"/>
              <a:pathLst>
                <a:path w="69" h="83">
                  <a:moveTo>
                    <a:pt x="69" y="0"/>
                  </a:moveTo>
                  <a:lnTo>
                    <a:pt x="61" y="11"/>
                  </a:lnTo>
                  <a:lnTo>
                    <a:pt x="56" y="26"/>
                  </a:lnTo>
                  <a:lnTo>
                    <a:pt x="53" y="42"/>
                  </a:lnTo>
                  <a:lnTo>
                    <a:pt x="49" y="58"/>
                  </a:lnTo>
                  <a:lnTo>
                    <a:pt x="43" y="72"/>
                  </a:lnTo>
                  <a:lnTo>
                    <a:pt x="35" y="80"/>
                  </a:lnTo>
                  <a:lnTo>
                    <a:pt x="20" y="83"/>
                  </a:lnTo>
                  <a:lnTo>
                    <a:pt x="0" y="77"/>
                  </a:lnTo>
                  <a:lnTo>
                    <a:pt x="10" y="66"/>
                  </a:lnTo>
                  <a:lnTo>
                    <a:pt x="18" y="55"/>
                  </a:lnTo>
                  <a:lnTo>
                    <a:pt x="24" y="43"/>
                  </a:lnTo>
                  <a:lnTo>
                    <a:pt x="30" y="33"/>
                  </a:lnTo>
                  <a:lnTo>
                    <a:pt x="35" y="23"/>
                  </a:lnTo>
                  <a:lnTo>
                    <a:pt x="43" y="12"/>
                  </a:lnTo>
                  <a:lnTo>
                    <a:pt x="54" y="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8" name="Freeform 26"/>
            <p:cNvSpPr>
              <a:spLocks/>
            </p:cNvSpPr>
            <p:nvPr/>
          </p:nvSpPr>
          <p:spPr bwMode="auto">
            <a:xfrm>
              <a:off x="4549" y="3298"/>
              <a:ext cx="52" cy="32"/>
            </a:xfrm>
            <a:custGeom>
              <a:avLst/>
              <a:gdLst/>
              <a:ahLst/>
              <a:cxnLst>
                <a:cxn ang="0">
                  <a:pos x="103" y="22"/>
                </a:cxn>
                <a:cxn ang="0">
                  <a:pos x="100" y="52"/>
                </a:cxn>
                <a:cxn ang="0">
                  <a:pos x="0" y="64"/>
                </a:cxn>
                <a:cxn ang="0">
                  <a:pos x="9" y="58"/>
                </a:cxn>
                <a:cxn ang="0">
                  <a:pos x="19" y="51"/>
                </a:cxn>
                <a:cxn ang="0">
                  <a:pos x="28" y="44"/>
                </a:cxn>
                <a:cxn ang="0">
                  <a:pos x="39" y="36"/>
                </a:cxn>
                <a:cxn ang="0">
                  <a:pos x="48" y="28"/>
                </a:cxn>
                <a:cxn ang="0">
                  <a:pos x="57" y="19"/>
                </a:cxn>
                <a:cxn ang="0">
                  <a:pos x="65" y="10"/>
                </a:cxn>
                <a:cxn ang="0">
                  <a:pos x="72" y="0"/>
                </a:cxn>
                <a:cxn ang="0">
                  <a:pos x="77" y="4"/>
                </a:cxn>
                <a:cxn ang="0">
                  <a:pos x="81" y="6"/>
                </a:cxn>
                <a:cxn ang="0">
                  <a:pos x="87" y="6"/>
                </a:cxn>
                <a:cxn ang="0">
                  <a:pos x="93" y="7"/>
                </a:cxn>
                <a:cxn ang="0">
                  <a:pos x="98" y="9"/>
                </a:cxn>
                <a:cxn ang="0">
                  <a:pos x="101" y="11"/>
                </a:cxn>
                <a:cxn ang="0">
                  <a:pos x="103" y="15"/>
                </a:cxn>
                <a:cxn ang="0">
                  <a:pos x="103" y="22"/>
                </a:cxn>
              </a:cxnLst>
              <a:rect l="0" t="0" r="r" b="b"/>
              <a:pathLst>
                <a:path w="103" h="64">
                  <a:moveTo>
                    <a:pt x="103" y="22"/>
                  </a:moveTo>
                  <a:lnTo>
                    <a:pt x="100" y="52"/>
                  </a:lnTo>
                  <a:lnTo>
                    <a:pt x="0" y="64"/>
                  </a:lnTo>
                  <a:lnTo>
                    <a:pt x="9" y="58"/>
                  </a:lnTo>
                  <a:lnTo>
                    <a:pt x="19" y="51"/>
                  </a:lnTo>
                  <a:lnTo>
                    <a:pt x="28" y="44"/>
                  </a:lnTo>
                  <a:lnTo>
                    <a:pt x="39" y="36"/>
                  </a:lnTo>
                  <a:lnTo>
                    <a:pt x="48" y="28"/>
                  </a:lnTo>
                  <a:lnTo>
                    <a:pt x="57" y="19"/>
                  </a:lnTo>
                  <a:lnTo>
                    <a:pt x="65" y="10"/>
                  </a:lnTo>
                  <a:lnTo>
                    <a:pt x="72" y="0"/>
                  </a:lnTo>
                  <a:lnTo>
                    <a:pt x="77" y="4"/>
                  </a:lnTo>
                  <a:lnTo>
                    <a:pt x="81" y="6"/>
                  </a:lnTo>
                  <a:lnTo>
                    <a:pt x="87" y="6"/>
                  </a:lnTo>
                  <a:lnTo>
                    <a:pt x="93" y="7"/>
                  </a:lnTo>
                  <a:lnTo>
                    <a:pt x="98" y="9"/>
                  </a:lnTo>
                  <a:lnTo>
                    <a:pt x="101" y="11"/>
                  </a:lnTo>
                  <a:lnTo>
                    <a:pt x="103" y="15"/>
                  </a:lnTo>
                  <a:lnTo>
                    <a:pt x="103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Optimal clustering: </a:t>
            </a:r>
            <a:r>
              <a:rPr lang="en-US" sz="4000" dirty="0"/>
              <a:t>Exhaustive enumeration</a:t>
            </a:r>
          </a:p>
        </p:txBody>
      </p:sp>
      <p:sp>
        <p:nvSpPr>
          <p:cNvPr id="1060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399" y="1427628"/>
            <a:ext cx="8287871" cy="5349688"/>
          </a:xfrm>
        </p:spPr>
        <p:txBody>
          <a:bodyPr>
            <a:normAutofit/>
          </a:bodyPr>
          <a:lstStyle/>
          <a:p>
            <a:r>
              <a:rPr lang="en-US" sz="2800" dirty="0"/>
              <a:t>All possible combinations of data must be evaluated</a:t>
            </a:r>
          </a:p>
          <a:p>
            <a:pPr lvl="1"/>
            <a:r>
              <a:rPr lang="en-US" sz="2400" dirty="0"/>
              <a:t>If there are M data points, and we desire N clusters, the number of ways of separating M instances into N clusters is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2400" dirty="0">
                <a:solidFill>
                  <a:srgbClr val="C00000"/>
                </a:solidFill>
              </a:rPr>
              <a:t>Exhaustive enumeration </a:t>
            </a:r>
            <a:r>
              <a:rPr lang="en-US" sz="2400" dirty="0"/>
              <a:t>based clustering requires that the objective function (the “Goodness measure”) be evaluated for every one of these, and the best one chosen</a:t>
            </a:r>
          </a:p>
          <a:p>
            <a:pPr lvl="4"/>
            <a:endParaRPr lang="en-US" sz="800" dirty="0"/>
          </a:p>
          <a:p>
            <a:r>
              <a:rPr lang="en-US" sz="2800" dirty="0" smtClean="0"/>
              <a:t>This </a:t>
            </a:r>
            <a:r>
              <a:rPr lang="en-US" sz="2800" dirty="0"/>
              <a:t>is the only correct way of optimal clustering</a:t>
            </a:r>
          </a:p>
          <a:p>
            <a:pPr lvl="1"/>
            <a:r>
              <a:rPr lang="en-US" sz="2400" dirty="0"/>
              <a:t>Unfortunately, it is also computationally unrealistic</a:t>
            </a:r>
          </a:p>
        </p:txBody>
      </p:sp>
      <p:graphicFrame>
        <p:nvGraphicFramePr>
          <p:cNvPr id="106086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014663" y="2825750"/>
          <a:ext cx="3071812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0" name="Equation" r:id="rId3" imgW="1549080" imgH="457200" progId="Equation.3">
                  <p:embed/>
                </p:oleObj>
              </mc:Choice>
              <mc:Fallback>
                <p:oleObj name="Equation" r:id="rId3" imgW="154908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663" y="2825750"/>
                        <a:ext cx="3071812" cy="906463"/>
                      </a:xfrm>
                      <a:prstGeom prst="rect">
                        <a:avLst/>
                      </a:prstGeom>
                      <a:solidFill>
                        <a:srgbClr val="FDF81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103095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Not-quite non </a:t>
            </a:r>
            <a:r>
              <a:rPr lang="en-US" dirty="0" smtClean="0"/>
              <a:t>sequitur</a:t>
            </a:r>
            <a:r>
              <a:rPr lang="en-US" dirty="0" smtClean="0"/>
              <a:t>:  Quantization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49623" y="4545106"/>
            <a:ext cx="8364071" cy="197671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Linear quantization (uniform quantization):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digital value represents an equally wide range of analog values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Regardless of distribution of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Digital-to-analog conversion represented by a “uniform” table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graphicFrame>
        <p:nvGraphicFramePr>
          <p:cNvPr id="10" name="Group 92"/>
          <p:cNvGraphicFramePr>
            <a:graphicFrameLocks noGrp="1"/>
          </p:cNvGraphicFramePr>
          <p:nvPr/>
        </p:nvGraphicFramePr>
        <p:xfrm>
          <a:off x="4849905" y="1483658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rot="5400000" flipH="1" flipV="1">
            <a:off x="84044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1324538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1808633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229272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277682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3260916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 flipH="1" flipV="1">
            <a:off x="3745011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64776" y="3119717"/>
            <a:ext cx="3738283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1095938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1580034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2064129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2548223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3032318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3516412" y="3326275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847165" y="1333500"/>
            <a:ext cx="334831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97541" y="3523130"/>
            <a:ext cx="4953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are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 flipH="1">
            <a:off x="-1166385" y="2138083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7"/>
          <p:cNvSpPr>
            <a:spLocks noGrp="1"/>
          </p:cNvSpPr>
          <p:nvPr>
            <p:ph type="title"/>
          </p:nvPr>
        </p:nvSpPr>
        <p:spPr>
          <a:xfrm>
            <a:off x="457200" y="103095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Not-quite non </a:t>
            </a:r>
            <a:r>
              <a:rPr lang="en-US" dirty="0" smtClean="0"/>
              <a:t>sequitur</a:t>
            </a:r>
            <a:r>
              <a:rPr lang="en-US" dirty="0" smtClean="0"/>
              <a:t>:  Quantization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49623" y="4545106"/>
            <a:ext cx="8364071" cy="197671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Non-Linear quantization: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digital value represents a different range of analog values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Finer resolution in high-density areas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Mu-law / A-law assumes a </a:t>
            </a:r>
            <a:r>
              <a:rPr lang="en-US" dirty="0" smtClean="0"/>
              <a:t>Gaussian-like </a:t>
            </a:r>
            <a:r>
              <a:rPr lang="en-US" dirty="0" smtClean="0"/>
              <a:t>distribution of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Digital-to-analog conversion represented by a “non-uniform” table</a:t>
            </a:r>
            <a:endParaRPr lang="en-US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32</a:t>
            </a:fld>
            <a:endParaRPr lang="en-US" alt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84044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1405220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196999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 flipH="1" flipV="1">
            <a:off x="229272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2615458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3139893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3745011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4776" y="3119717"/>
            <a:ext cx="3738283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1163173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1701057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2131364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 flipH="1" flipV="1">
            <a:off x="2454093" y="3314699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2870953" y="3314699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435729" y="3314700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847165" y="1333500"/>
            <a:ext cx="334831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97541" y="3523130"/>
            <a:ext cx="4953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are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 flipH="1">
            <a:off x="-1166385" y="2138083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aphicFrame>
        <p:nvGraphicFramePr>
          <p:cNvPr id="30" name="Group 30"/>
          <p:cNvGraphicFramePr>
            <a:graphicFrameLocks noGrp="1"/>
          </p:cNvGraphicFramePr>
          <p:nvPr/>
        </p:nvGraphicFramePr>
        <p:xfrm>
          <a:off x="4583113" y="10033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Non-uniform quantization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50976"/>
            <a:ext cx="8229600" cy="172122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If data distribution is not </a:t>
            </a:r>
            <a:r>
              <a:rPr lang="en-US" dirty="0" smtClean="0"/>
              <a:t>Gaussian-</a:t>
            </a:r>
            <a:r>
              <a:rPr lang="en-US" dirty="0" err="1" smtClean="0"/>
              <a:t>ish</a:t>
            </a:r>
            <a:r>
              <a:rPr lang="en-US" dirty="0" smtClean="0"/>
              <a:t>?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Mu-law / A-law are not optimal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How to compute the optimal ranges for </a:t>
            </a:r>
            <a:r>
              <a:rPr lang="en-US" dirty="0" smtClean="0"/>
              <a:t>quantization?</a:t>
            </a:r>
            <a:endParaRPr lang="en-US" dirty="0" smtClean="0"/>
          </a:p>
          <a:p>
            <a:pPr lvl="2">
              <a:lnSpc>
                <a:spcPct val="110000"/>
              </a:lnSpc>
            </a:pPr>
            <a:r>
              <a:rPr lang="en-US" dirty="0" smtClean="0"/>
              <a:t>Or the optimal table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33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06066" y="3482786"/>
            <a:ext cx="6199095" cy="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1788455" y="1696569"/>
            <a:ext cx="161364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020667" y="2581834"/>
            <a:ext cx="1613647" cy="887506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782232" y="1696569"/>
            <a:ext cx="161364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859305" y="3697942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 flipH="1">
            <a:off x="-157856" y="2393577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4558552"/>
            <a:ext cx="8444753" cy="181535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r>
              <a:rPr lang="en-US" dirty="0" smtClean="0"/>
              <a:t>: An iterative algorithm for computing optimal quantization tables for non-uniformly distributed data</a:t>
            </a:r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C00000"/>
                </a:solidFill>
              </a:rPr>
              <a:t>Learned from “training” data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34</a:t>
            </a:fld>
            <a:endParaRPr lang="en-US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380129" y="3953435"/>
            <a:ext cx="5123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show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 flipH="1">
            <a:off x="-157856" y="2393577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1627094" y="1696569"/>
            <a:ext cx="5768785" cy="2163529"/>
            <a:chOff x="1627094" y="1696569"/>
            <a:chExt cx="5768785" cy="2163529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1627094" y="3482787"/>
              <a:ext cx="5661209" cy="134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54"/>
            <p:cNvGrpSpPr/>
            <p:nvPr/>
          </p:nvGrpSpPr>
          <p:grpSpPr>
            <a:xfrm>
              <a:off x="1788455" y="1696569"/>
              <a:ext cx="5607424" cy="2163529"/>
              <a:chOff x="1788455" y="1696569"/>
              <a:chExt cx="5607424" cy="2163529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1788455" y="1696569"/>
                <a:ext cx="1613647" cy="1772771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020667" y="2581834"/>
                <a:ext cx="1613647" cy="887506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782232" y="1696569"/>
                <a:ext cx="1613647" cy="1772771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 rot="5400000" flipH="1" flipV="1">
                <a:off x="1865805" y="3678084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2380497" y="3678084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rot="5400000" flipH="1" flipV="1">
                <a:off x="3030748" y="3678085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5400000" flipH="1" flipV="1">
                <a:off x="2111073" y="3678084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rot="5400000" flipH="1" flipV="1">
                <a:off x="2694090" y="3678084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rot="5400000" flipH="1" flipV="1">
                <a:off x="4055942" y="3678085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 rot="5400000" flipH="1" flipV="1">
                <a:off x="5785220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rot="5400000" flipH="1" flipV="1">
                <a:off x="6467644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 rot="5400000" flipH="1" flipV="1">
                <a:off x="7086200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rot="5400000" flipH="1" flipV="1">
                <a:off x="6187504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rot="5400000" flipH="1" flipV="1">
                <a:off x="6783646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 rot="5400000" flipH="1" flipV="1">
                <a:off x="4625397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/>
              <p:nvPr/>
            </p:nvCxnSpPr>
            <p:spPr>
              <a:xfrm rot="5400000" flipH="1" flipV="1">
                <a:off x="5250673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728839" y="16002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951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35</a:t>
            </a:fld>
            <a:endParaRPr lang="en-US" altLang="en-US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43753" y="2958353"/>
            <a:ext cx="8337176" cy="34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14574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43753" y="4545106"/>
            <a:ext cx="8337176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25331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2" name="Date Placeholder 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4639235" y="5862919"/>
            <a:ext cx="4141694" cy="48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25331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38</a:t>
            </a:fld>
            <a:endParaRPr lang="en-US" altLang="en-US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4" y="5981861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5" y="5981861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3" y="5981862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40" y="5981889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7" y="5981889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907520" y="2569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 flipH="1" flipV="1">
            <a:off x="1238506" y="2569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 flipH="1" flipV="1">
            <a:off x="2066440" y="2569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2806344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3505370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 flipH="1" flipV="1">
            <a:off x="3924615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5400000" flipH="1" flipV="1">
            <a:off x="2470716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Curved Right Arrow 64"/>
          <p:cNvSpPr/>
          <p:nvPr/>
        </p:nvSpPr>
        <p:spPr>
          <a:xfrm flipV="1">
            <a:off x="67235" y="1909482"/>
            <a:ext cx="658906" cy="3711389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43753" y="304800"/>
            <a:ext cx="8659906" cy="8382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Generalized Lloyd Algorithm: </a:t>
            </a:r>
            <a:r>
              <a:rPr lang="en-US" sz="3200" b="1" dirty="0"/>
              <a:t>K–means clustering</a:t>
            </a:r>
          </a:p>
        </p:txBody>
      </p:sp>
      <p:sp>
        <p:nvSpPr>
          <p:cNvPr id="1059843" name="Rectangle 3"/>
          <p:cNvSpPr>
            <a:spLocks noGrp="1" noChangeArrowheads="1"/>
          </p:cNvSpPr>
          <p:nvPr>
            <p:ph idx="1"/>
          </p:nvPr>
        </p:nvSpPr>
        <p:spPr>
          <a:xfrm>
            <a:off x="482600" y="1104899"/>
            <a:ext cx="8191500" cy="5484159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K means is an iterative algorithm for </a:t>
            </a:r>
            <a:r>
              <a:rPr lang="en-US" sz="2800" dirty="0" smtClean="0"/>
              <a:t>clustering </a:t>
            </a:r>
            <a:r>
              <a:rPr lang="en-US" sz="2800" b="1" i="1" dirty="0" smtClean="0"/>
              <a:t>vector</a:t>
            </a:r>
            <a:r>
              <a:rPr lang="en-US" sz="2800" dirty="0" smtClean="0"/>
              <a:t> data</a:t>
            </a:r>
            <a:endParaRPr lang="en-US" sz="28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McQueen, J. 1967. “Some methods for classification and analysis of multivariate observations.” Proceedings of the Fifth Berkeley Symposium on Mathematical Statistics and Probability, 281-297 </a:t>
            </a:r>
          </a:p>
          <a:p>
            <a:pPr lvl="3">
              <a:lnSpc>
                <a:spcPct val="110000"/>
              </a:lnSpc>
            </a:pPr>
            <a:endParaRPr lang="en-US" sz="800" dirty="0"/>
          </a:p>
          <a:p>
            <a:pPr>
              <a:lnSpc>
                <a:spcPct val="110000"/>
              </a:lnSpc>
            </a:pPr>
            <a:r>
              <a:rPr lang="en-US" sz="2800" dirty="0"/>
              <a:t>General procedure: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Initially group data into the required number of clusters somehow (initialization)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Assign each data point to the closest cluster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Once all data points are assigned to clusters, redefine clusters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Iterate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155650" name="Picture 2" descr="http://vision.ics.uci.edu/papers/ArbelaezMFM_PAMI_2011/icon_d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974" y="2064418"/>
            <a:ext cx="2433389" cy="3585481"/>
          </a:xfrm>
          <a:prstGeom prst="rect">
            <a:avLst/>
          </a:prstGeom>
          <a:noFill/>
        </p:spPr>
      </p:pic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5254" y="1987396"/>
            <a:ext cx="2153165" cy="137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0491" y="3364505"/>
            <a:ext cx="2132706" cy="135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K–means</a:t>
            </a:r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4854389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Problem: Given a set of data vectors, find natural clusters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r>
              <a:rPr lang="en-US" sz="2400" dirty="0" smtClean="0"/>
              <a:t>Clustering criterion is </a:t>
            </a:r>
            <a:r>
              <a:rPr lang="en-US" sz="2400" b="1" dirty="0" smtClean="0"/>
              <a:t>scatter</a:t>
            </a:r>
            <a:r>
              <a:rPr lang="en-US" sz="2400" dirty="0" smtClean="0"/>
              <a:t>: distance from the </a:t>
            </a:r>
            <a:r>
              <a:rPr lang="en-US" sz="2400" dirty="0" err="1" smtClean="0"/>
              <a:t>centroid</a:t>
            </a:r>
            <a:endParaRPr lang="en-US" sz="2400" dirty="0" smtClean="0"/>
          </a:p>
          <a:p>
            <a:pPr marL="860425" lvl="1" indent="-533400"/>
            <a:r>
              <a:rPr lang="en-US" sz="2000" dirty="0" smtClean="0"/>
              <a:t>Every cluster has a </a:t>
            </a:r>
            <a:r>
              <a:rPr lang="en-US" sz="2000" dirty="0" err="1" smtClean="0"/>
              <a:t>centroid</a:t>
            </a:r>
            <a:endParaRPr lang="en-US" sz="2000" dirty="0" smtClean="0"/>
          </a:p>
          <a:p>
            <a:pPr marL="860425" lvl="1" indent="-533400"/>
            <a:r>
              <a:rPr lang="en-US" sz="2000" dirty="0" smtClean="0"/>
              <a:t>The </a:t>
            </a:r>
            <a:r>
              <a:rPr lang="en-US" sz="2000" dirty="0" err="1" smtClean="0"/>
              <a:t>centroid</a:t>
            </a:r>
            <a:r>
              <a:rPr lang="en-US" sz="2000" dirty="0" smtClean="0"/>
              <a:t> represents the cluster</a:t>
            </a:r>
          </a:p>
          <a:p>
            <a:pPr marL="3700463" lvl="8" indent="-533400"/>
            <a:endParaRPr lang="en-US" sz="1400" dirty="0" smtClean="0"/>
          </a:p>
          <a:p>
            <a:pPr marL="533400" indent="-533400"/>
            <a:r>
              <a:rPr lang="en-US" sz="2400" b="1" dirty="0" smtClean="0"/>
              <a:t>Definition</a:t>
            </a:r>
            <a:r>
              <a:rPr lang="en-US" sz="2400" dirty="0" smtClean="0"/>
              <a:t>:  The </a:t>
            </a:r>
            <a:r>
              <a:rPr lang="en-US" sz="2400" b="1" dirty="0" err="1" smtClean="0"/>
              <a:t>centroid</a:t>
            </a:r>
            <a:r>
              <a:rPr lang="en-US" sz="2400" dirty="0" smtClean="0"/>
              <a:t> is the weighted mean of the cluster</a:t>
            </a:r>
          </a:p>
          <a:p>
            <a:pPr marL="860425" lvl="1" indent="-533400"/>
            <a:r>
              <a:rPr lang="en-US" sz="2000" dirty="0" smtClean="0"/>
              <a:t>Weight = 1 for basic scheme</a:t>
            </a:r>
          </a:p>
          <a:p>
            <a:pPr marL="1925638" lvl="4" indent="-457200"/>
            <a:endParaRPr lang="en-US" sz="1400" dirty="0"/>
          </a:p>
          <a:p>
            <a:pPr marL="2171700" lvl="4" indent="-342900"/>
            <a:endParaRPr lang="en-US" sz="900" dirty="0"/>
          </a:p>
        </p:txBody>
      </p:sp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/>
        </p:nvGraphicFramePr>
        <p:xfrm>
          <a:off x="4951413" y="5029200"/>
          <a:ext cx="3949700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5" name="Equation" r:id="rId3" imgW="1536480" imgH="533160" progId="Equation.3">
                  <p:embed/>
                </p:oleObj>
              </mc:Choice>
              <mc:Fallback>
                <p:oleObj name="Equation" r:id="rId3" imgW="1536480" imgH="5331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413" y="5029200"/>
                        <a:ext cx="3949700" cy="13700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13"/>
          <p:cNvSpPr>
            <a:spLocks noChangeShapeType="1"/>
          </p:cNvSpPr>
          <p:nvPr/>
        </p:nvSpPr>
        <p:spPr bwMode="auto">
          <a:xfrm flipH="1">
            <a:off x="5889812" y="1993900"/>
            <a:ext cx="193488" cy="5207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Line 14"/>
          <p:cNvSpPr>
            <a:spLocks noChangeShapeType="1"/>
          </p:cNvSpPr>
          <p:nvPr/>
        </p:nvSpPr>
        <p:spPr bwMode="auto">
          <a:xfrm>
            <a:off x="7213600" y="1993900"/>
            <a:ext cx="585694" cy="574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" name="Line 20"/>
          <p:cNvSpPr>
            <a:spLocks noChangeShapeType="1"/>
          </p:cNvSpPr>
          <p:nvPr/>
        </p:nvSpPr>
        <p:spPr bwMode="auto">
          <a:xfrm flipV="1">
            <a:off x="5714999" y="2528047"/>
            <a:ext cx="188259" cy="53265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21"/>
          <p:cNvSpPr>
            <a:spLocks noChangeShapeType="1"/>
          </p:cNvSpPr>
          <p:nvPr/>
        </p:nvSpPr>
        <p:spPr bwMode="auto">
          <a:xfrm flipV="1">
            <a:off x="6451600" y="3065929"/>
            <a:ext cx="500529" cy="159871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Line 22"/>
          <p:cNvSpPr>
            <a:spLocks noChangeShapeType="1"/>
          </p:cNvSpPr>
          <p:nvPr/>
        </p:nvSpPr>
        <p:spPr bwMode="auto">
          <a:xfrm flipH="1" flipV="1">
            <a:off x="7005918" y="3092824"/>
            <a:ext cx="448982" cy="869576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" name="Line 23"/>
          <p:cNvSpPr>
            <a:spLocks noChangeShapeType="1"/>
          </p:cNvSpPr>
          <p:nvPr/>
        </p:nvSpPr>
        <p:spPr bwMode="auto">
          <a:xfrm flipH="1" flipV="1">
            <a:off x="7785847" y="2541494"/>
            <a:ext cx="202453" cy="773206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24"/>
          <p:cNvSpPr>
            <a:spLocks noChangeShapeType="1"/>
          </p:cNvSpPr>
          <p:nvPr/>
        </p:nvSpPr>
        <p:spPr bwMode="auto">
          <a:xfrm flipH="1" flipV="1">
            <a:off x="7772400" y="2528047"/>
            <a:ext cx="698500" cy="16435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3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3523129"/>
            <a:ext cx="4639235" cy="316005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096000" y="1981200"/>
            <a:ext cx="914400" cy="12827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096000" y="1968500"/>
            <a:ext cx="1879600" cy="7239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8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8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 flipH="1">
            <a:off x="5562600" y="2184400"/>
            <a:ext cx="12065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38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1"/>
          <p:cNvSpPr>
            <a:spLocks noChangeShapeType="1"/>
          </p:cNvSpPr>
          <p:nvPr/>
        </p:nvSpPr>
        <p:spPr bwMode="auto">
          <a:xfrm>
            <a:off x="6756400" y="2184400"/>
            <a:ext cx="12192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0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0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9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39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41"/>
          <p:cNvSpPr>
            <a:spLocks noChangeShapeType="1"/>
          </p:cNvSpPr>
          <p:nvPr/>
        </p:nvSpPr>
        <p:spPr bwMode="auto">
          <a:xfrm flipH="1">
            <a:off x="6997700" y="2006600"/>
            <a:ext cx="190500" cy="12573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2"/>
          <p:cNvSpPr>
            <a:spLocks noChangeShapeType="1"/>
          </p:cNvSpPr>
          <p:nvPr/>
        </p:nvSpPr>
        <p:spPr bwMode="auto">
          <a:xfrm flipH="1">
            <a:off x="5549900" y="1993900"/>
            <a:ext cx="16383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5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5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 flipV="1">
            <a:off x="5588000" y="2692400"/>
            <a:ext cx="127000" cy="3683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6451600" y="3225800"/>
            <a:ext cx="558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7010400" y="3238500"/>
            <a:ext cx="444500" cy="723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H="1" flipV="1">
            <a:off x="7937500" y="2717800"/>
            <a:ext cx="50800" cy="596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30"/>
          <p:cNvSpPr>
            <a:spLocks noChangeShapeType="1"/>
          </p:cNvSpPr>
          <p:nvPr/>
        </p:nvSpPr>
        <p:spPr bwMode="auto">
          <a:xfrm flipH="1">
            <a:off x="7962900" y="2692400"/>
            <a:ext cx="508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2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2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1"/>
            <a:ext cx="4635500" cy="20129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are 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centroids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49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6266329"/>
            <a:ext cx="4639235" cy="41685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8004" name="Object 2"/>
          <p:cNvGraphicFramePr>
            <a:graphicFrameLocks noChangeAspect="1"/>
          </p:cNvGraphicFramePr>
          <p:nvPr/>
        </p:nvGraphicFramePr>
        <p:xfrm>
          <a:off x="1680882" y="5498697"/>
          <a:ext cx="1975878" cy="68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0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882" y="5498697"/>
                        <a:ext cx="1975878" cy="6853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903767"/>
            <a:ext cx="4432300" cy="557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centroids </a:t>
            </a:r>
            <a:r>
              <a:rPr lang="en-US" sz="2000" b="0" dirty="0" smtClean="0"/>
              <a:t>randomly</a:t>
            </a: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</a:t>
            </a:r>
            <a:r>
              <a:rPr lang="en-US" sz="2000" dirty="0" smtClean="0"/>
              <a:t>minimum</a:t>
            </a: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are 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centroids</a:t>
            </a:r>
            <a:endParaRPr lang="en-US" sz="2000" b="0" dirty="0" smtClean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endParaRPr lang="en-US" sz="2000" dirty="0" smtClean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914400" lvl="1" indent="-457200" algn="l"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506586"/>
              </p:ext>
            </p:extLst>
          </p:nvPr>
        </p:nvGraphicFramePr>
        <p:xfrm>
          <a:off x="1246094" y="2607737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75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607737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902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993462"/>
              </p:ext>
            </p:extLst>
          </p:nvPr>
        </p:nvGraphicFramePr>
        <p:xfrm>
          <a:off x="1613928" y="5177919"/>
          <a:ext cx="1974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76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928" y="5177919"/>
                        <a:ext cx="1974850" cy="6842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comments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8316"/>
            <a:ext cx="8229600" cy="531627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The distance metric determines the clusters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In the original formulation, the distance is L</a:t>
            </a:r>
            <a:r>
              <a:rPr lang="en-US" baseline="-25000" dirty="0" smtClean="0"/>
              <a:t>2</a:t>
            </a:r>
            <a:r>
              <a:rPr lang="en-US" dirty="0" smtClean="0"/>
              <a:t> distance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Euclidean norm,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= 1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smtClean="0"/>
              <a:t>If we replace every x by </a:t>
            </a:r>
            <a:r>
              <a:rPr lang="en-US" i="1" dirty="0" err="1" smtClean="0"/>
              <a:t>m</a:t>
            </a:r>
            <a:r>
              <a:rPr lang="en-US" baseline="-25000" dirty="0" err="1" smtClean="0"/>
              <a:t>cluster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dirty="0" smtClean="0"/>
              <a:t>), we get </a:t>
            </a:r>
            <a:r>
              <a:rPr lang="en-US" i="1" dirty="0" smtClean="0"/>
              <a:t>Vector Quantization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K-means is an instance of </a:t>
            </a:r>
            <a:r>
              <a:rPr lang="en-US" i="1" dirty="0" smtClean="0"/>
              <a:t>generalized </a:t>
            </a:r>
            <a:r>
              <a:rPr lang="en-US" dirty="0" smtClean="0"/>
              <a:t>EM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Not guaranteed to converge for all distance metrics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549451"/>
              </p:ext>
            </p:extLst>
          </p:nvPr>
        </p:nvGraphicFramePr>
        <p:xfrm>
          <a:off x="5702300" y="2625292"/>
          <a:ext cx="2692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8" name="Equation" r:id="rId3" imgW="1384200" imgH="431640" progId="Equation.3">
                  <p:embed/>
                </p:oleObj>
              </mc:Choice>
              <mc:Fallback>
                <p:oleObj name="Equation" r:id="rId3" imgW="138420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300" y="2625292"/>
                        <a:ext cx="2692400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198520"/>
              </p:ext>
            </p:extLst>
          </p:nvPr>
        </p:nvGraphicFramePr>
        <p:xfrm>
          <a:off x="474663" y="2861829"/>
          <a:ext cx="4622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49" name="Equation" r:id="rId5" imgW="2374560" imgH="228600" progId="Equation.3">
                  <p:embed/>
                </p:oleObj>
              </mc:Choice>
              <mc:Fallback>
                <p:oleObj name="Equation" r:id="rId5" imgW="23745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1829"/>
                        <a:ext cx="4622800" cy="444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Initialization</a:t>
            </a:r>
            <a:endParaRPr lang="en-US" sz="4000" dirty="0"/>
          </a:p>
        </p:txBody>
      </p:sp>
      <p:sp>
        <p:nvSpPr>
          <p:cNvPr id="10670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4900"/>
            <a:ext cx="7950200" cy="4889500"/>
          </a:xfrm>
        </p:spPr>
        <p:txBody>
          <a:bodyPr/>
          <a:lstStyle/>
          <a:p>
            <a:r>
              <a:rPr lang="en-US" dirty="0" smtClean="0"/>
              <a:t>Random initialization</a:t>
            </a:r>
          </a:p>
          <a:p>
            <a:r>
              <a:rPr lang="en-US" dirty="0" smtClean="0"/>
              <a:t>Top-down clustering</a:t>
            </a:r>
            <a:endParaRPr lang="en-US" dirty="0"/>
          </a:p>
          <a:p>
            <a:pPr lvl="1"/>
            <a:r>
              <a:rPr lang="en-US" dirty="0"/>
              <a:t> Initially partition the data into two (or a small number of) clusters using K means</a:t>
            </a:r>
          </a:p>
          <a:p>
            <a:pPr lvl="1"/>
            <a:r>
              <a:rPr lang="en-US" dirty="0"/>
              <a:t>Partition each of the resulting clusters into two (or a small number of) clusters, also using K means</a:t>
            </a:r>
          </a:p>
          <a:p>
            <a:pPr lvl="1"/>
            <a:r>
              <a:rPr lang="en-US" dirty="0"/>
              <a:t>Terminate when the desired number of clusters is obtained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sp>
        <p:nvSpPr>
          <p:cNvPr id="1069061" name="Oval 5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3" name="Oval 7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4" name="Oval 8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5" name="Oval 9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6" name="Oval 10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7" name="Oval 11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8" name="Oval 12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235" y="1828800"/>
            <a:ext cx="5580529" cy="428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sp>
        <p:nvSpPr>
          <p:cNvPr id="1069061" name="Oval 5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3" name="Oval 7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4" name="Oval 8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5" name="Oval 9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6" name="Oval 10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7" name="Oval 11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8" name="Oval 12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235" y="1828800"/>
            <a:ext cx="5580529" cy="428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3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sp>
        <p:nvSpPr>
          <p:cNvPr id="1187844" name="Oval 4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5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6" name="Oval 6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7" name="Oval 7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8" name="Oval 8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9" name="Oval 9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0" name="Oval 10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1" name="Oval 11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3" name="Oval 13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092824"/>
            <a:ext cx="5580529" cy="302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092824"/>
            <a:ext cx="5580529" cy="302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10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Oval 21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22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23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24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2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of cluster slightly  (by &lt; 5%) to generate two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centroids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Kmeans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913094"/>
            <a:ext cx="5580529" cy="2205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Oval 26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27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30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31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Oval 39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40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Oval 41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42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Oval 44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45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47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of cluster slightly  (by &lt; 5%) to generate two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centroids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Kmeans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4679576"/>
            <a:ext cx="5580529" cy="1438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Oval 26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27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30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31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Oval 39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40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Oval 41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42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Oval 44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45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47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31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35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36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Oval 37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Oval 38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Oval 39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Line 40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" name="Line 41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Line 42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" name="Line 43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" name="Line 44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" name="Line 45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46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Oval 47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Oval 48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1"/>
            <a:ext cx="4635500" cy="20129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9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idx="1"/>
          </p:nvPr>
        </p:nvSpPr>
        <p:spPr>
          <a:xfrm>
            <a:off x="165100" y="1104900"/>
            <a:ext cx="5442324" cy="5410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Start with one cluster </a:t>
            </a:r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Split each cluster into two:</a:t>
            </a:r>
          </a:p>
          <a:p>
            <a:pPr lvl="1"/>
            <a:r>
              <a:rPr lang="en-US" sz="1800" dirty="0" smtClean="0"/>
              <a:t>Perturb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 </a:t>
            </a:r>
            <a:r>
              <a:rPr lang="en-US" sz="1800" dirty="0"/>
              <a:t>of cluster </a:t>
            </a:r>
            <a:r>
              <a:rPr lang="en-US" sz="1800" dirty="0" smtClean="0"/>
              <a:t>slightly  </a:t>
            </a:r>
            <a:r>
              <a:rPr lang="en-US" sz="1800" dirty="0"/>
              <a:t>(by &lt; 5%) to generate two </a:t>
            </a:r>
            <a:r>
              <a:rPr lang="en-US" sz="1800" dirty="0" err="1" smtClean="0"/>
              <a:t>centroids</a:t>
            </a:r>
            <a:endParaRPr lang="en-US" sz="1800" dirty="0" smtClean="0"/>
          </a:p>
          <a:p>
            <a:pPr lvl="8"/>
            <a:endParaRPr lang="en-US" sz="12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Initialize K means with </a:t>
            </a:r>
            <a:r>
              <a:rPr lang="en-US" sz="2400" dirty="0" smtClean="0"/>
              <a:t>new set of </a:t>
            </a:r>
            <a:r>
              <a:rPr lang="en-US" sz="2400" dirty="0" err="1" smtClean="0"/>
              <a:t>centroids</a:t>
            </a:r>
            <a:endParaRPr lang="en-US" sz="2400" dirty="0" smtClean="0"/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Iterate </a:t>
            </a:r>
            <a:r>
              <a:rPr lang="en-US" sz="2400" dirty="0" err="1" smtClean="0"/>
              <a:t>Kmeans</a:t>
            </a:r>
            <a:r>
              <a:rPr lang="en-US" sz="2400" dirty="0" smtClean="0"/>
              <a:t> until convergence</a:t>
            </a:r>
          </a:p>
          <a:p>
            <a:pPr marL="2252663" lvl="5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the desired number of clusters is not obtained, return to 2</a:t>
            </a:r>
            <a:endParaRPr lang="en-US" sz="24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  <p:sp>
        <p:nvSpPr>
          <p:cNvPr id="1190916" name="Oval 4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7" name="Oval 5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8" name="Oval 6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9" name="Oval 7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0" name="Oval 8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1" name="Oval 9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2" name="Oval 10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3" name="Oval 11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4" name="Oval 12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5" name="Oval 13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6" name="Line 14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7" name="Line 15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8" name="Line 16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9" name="Line 17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0" name="Line 18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1" name="Line 19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2" name="Line 20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3" name="Oval 21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4" name="Oval 22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5" name="Oval 23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6" name="Oval 24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7" name="Oval 25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8" name="Oval 26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9" name="Oval 27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0" name="Oval 28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1" name="Oval 29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2" name="Oval 30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3" name="Oval 31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4" name="Oval 32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5" name="Oval 33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6" name="Oval 34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7" name="Oval 35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8" name="Oval 36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9" name="Oval 37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0" name="Oval 38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1" name="Line 39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2" name="Line 40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3" name="Line 41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4" name="Line 42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5" name="Line 43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6" name="Line 44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7" name="Line 45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8" name="Oval 46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9" name="Oval 47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0" name="Oval 48"/>
          <p:cNvSpPr>
            <a:spLocks noChangeArrowheads="1"/>
          </p:cNvSpPr>
          <p:nvPr/>
        </p:nvSpPr>
        <p:spPr bwMode="auto">
          <a:xfrm>
            <a:off x="6121400" y="5842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1" name="Oval 49"/>
          <p:cNvSpPr>
            <a:spLocks noChangeArrowheads="1"/>
          </p:cNvSpPr>
          <p:nvPr/>
        </p:nvSpPr>
        <p:spPr bwMode="auto">
          <a:xfrm>
            <a:off x="6489700" y="6057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2" name="Oval 50"/>
          <p:cNvSpPr>
            <a:spLocks noChangeArrowheads="1"/>
          </p:cNvSpPr>
          <p:nvPr/>
        </p:nvSpPr>
        <p:spPr bwMode="auto">
          <a:xfrm>
            <a:off x="6515100" y="5638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3" name="Oval 51"/>
          <p:cNvSpPr>
            <a:spLocks noChangeArrowheads="1"/>
          </p:cNvSpPr>
          <p:nvPr/>
        </p:nvSpPr>
        <p:spPr bwMode="auto">
          <a:xfrm>
            <a:off x="7188200" y="5905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4" name="Oval 52"/>
          <p:cNvSpPr>
            <a:spLocks noChangeArrowheads="1"/>
          </p:cNvSpPr>
          <p:nvPr/>
        </p:nvSpPr>
        <p:spPr bwMode="auto">
          <a:xfrm>
            <a:off x="7048500" y="5511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5" name="Oval 53"/>
          <p:cNvSpPr>
            <a:spLocks noChangeArrowheads="1"/>
          </p:cNvSpPr>
          <p:nvPr/>
        </p:nvSpPr>
        <p:spPr bwMode="auto">
          <a:xfrm>
            <a:off x="6921500" y="6197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6" name="Oval 54"/>
          <p:cNvSpPr>
            <a:spLocks noChangeArrowheads="1"/>
          </p:cNvSpPr>
          <p:nvPr/>
        </p:nvSpPr>
        <p:spPr bwMode="auto">
          <a:xfrm>
            <a:off x="7581900" y="5854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6" name="Oval 64"/>
          <p:cNvSpPr>
            <a:spLocks noChangeArrowheads="1"/>
          </p:cNvSpPr>
          <p:nvPr/>
        </p:nvSpPr>
        <p:spPr bwMode="auto">
          <a:xfrm>
            <a:off x="6045200" y="55880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7" name="Oval 65"/>
          <p:cNvSpPr>
            <a:spLocks noChangeArrowheads="1"/>
          </p:cNvSpPr>
          <p:nvPr/>
        </p:nvSpPr>
        <p:spPr bwMode="auto">
          <a:xfrm>
            <a:off x="6883400" y="53086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7235" y="4867835"/>
            <a:ext cx="5580529" cy="1250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idx="1"/>
          </p:nvPr>
        </p:nvSpPr>
        <p:spPr>
          <a:xfrm>
            <a:off x="165100" y="1104900"/>
            <a:ext cx="5442324" cy="5410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Start with one cluster </a:t>
            </a:r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Split each cluster into two:</a:t>
            </a:r>
          </a:p>
          <a:p>
            <a:pPr lvl="1"/>
            <a:r>
              <a:rPr lang="en-US" sz="1800" dirty="0" smtClean="0"/>
              <a:t>Perturb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 </a:t>
            </a:r>
            <a:r>
              <a:rPr lang="en-US" sz="1800" dirty="0"/>
              <a:t>of cluster </a:t>
            </a:r>
            <a:r>
              <a:rPr lang="en-US" sz="1800" dirty="0" smtClean="0"/>
              <a:t>slightly  </a:t>
            </a:r>
            <a:r>
              <a:rPr lang="en-US" sz="1800" dirty="0"/>
              <a:t>(by &lt; 5%) to generate two </a:t>
            </a:r>
            <a:r>
              <a:rPr lang="en-US" sz="1800" dirty="0" err="1" smtClean="0"/>
              <a:t>centroids</a:t>
            </a:r>
            <a:endParaRPr lang="en-US" sz="1800" dirty="0" smtClean="0"/>
          </a:p>
          <a:p>
            <a:pPr lvl="8"/>
            <a:endParaRPr lang="en-US" sz="12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Initialize K means with </a:t>
            </a:r>
            <a:r>
              <a:rPr lang="en-US" sz="2400" dirty="0" smtClean="0"/>
              <a:t>new set of </a:t>
            </a:r>
            <a:r>
              <a:rPr lang="en-US" sz="2400" dirty="0" err="1" smtClean="0"/>
              <a:t>centroids</a:t>
            </a:r>
            <a:endParaRPr lang="en-US" sz="2400" dirty="0" smtClean="0"/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Iterate </a:t>
            </a:r>
            <a:r>
              <a:rPr lang="en-US" sz="2400" dirty="0" err="1" smtClean="0"/>
              <a:t>Kmeans</a:t>
            </a:r>
            <a:r>
              <a:rPr lang="en-US" sz="2400" dirty="0" smtClean="0"/>
              <a:t> until convergence</a:t>
            </a:r>
          </a:p>
          <a:p>
            <a:pPr marL="2252663" lvl="5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the desired number of clusters is not obtained, return to 2</a:t>
            </a:r>
            <a:endParaRPr lang="en-US" sz="2400" dirty="0"/>
          </a:p>
        </p:txBody>
      </p:sp>
      <p:sp>
        <p:nvSpPr>
          <p:cNvPr id="59" name="Date Placeholder 5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sp>
        <p:nvSpPr>
          <p:cNvPr id="1190916" name="Oval 4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7" name="Oval 5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8" name="Oval 6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9" name="Oval 7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0" name="Oval 8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1" name="Oval 9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2" name="Oval 10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3" name="Oval 11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4" name="Oval 12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5" name="Oval 13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6" name="Line 14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7" name="Line 15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8" name="Line 16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9" name="Line 17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0" name="Line 18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1" name="Line 19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2" name="Line 20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3" name="Oval 21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4" name="Oval 22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5" name="Oval 23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6" name="Oval 24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7" name="Oval 25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8" name="Oval 26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9" name="Oval 27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0" name="Oval 28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1" name="Oval 29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2" name="Oval 30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3" name="Oval 31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4" name="Oval 32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5" name="Oval 33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6" name="Oval 34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7" name="Oval 35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8" name="Oval 36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9" name="Oval 37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0" name="Oval 38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1" name="Line 39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2" name="Line 40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3" name="Line 41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4" name="Line 42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5" name="Line 43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6" name="Line 44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7" name="Line 45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8" name="Oval 46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9" name="Oval 47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0" name="Oval 48"/>
          <p:cNvSpPr>
            <a:spLocks noChangeArrowheads="1"/>
          </p:cNvSpPr>
          <p:nvPr/>
        </p:nvSpPr>
        <p:spPr bwMode="auto">
          <a:xfrm>
            <a:off x="6121400" y="5842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1" name="Oval 49"/>
          <p:cNvSpPr>
            <a:spLocks noChangeArrowheads="1"/>
          </p:cNvSpPr>
          <p:nvPr/>
        </p:nvSpPr>
        <p:spPr bwMode="auto">
          <a:xfrm>
            <a:off x="6489700" y="6057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2" name="Oval 50"/>
          <p:cNvSpPr>
            <a:spLocks noChangeArrowheads="1"/>
          </p:cNvSpPr>
          <p:nvPr/>
        </p:nvSpPr>
        <p:spPr bwMode="auto">
          <a:xfrm>
            <a:off x="6515100" y="5638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3" name="Oval 51"/>
          <p:cNvSpPr>
            <a:spLocks noChangeArrowheads="1"/>
          </p:cNvSpPr>
          <p:nvPr/>
        </p:nvSpPr>
        <p:spPr bwMode="auto">
          <a:xfrm>
            <a:off x="7188200" y="5905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4" name="Oval 52"/>
          <p:cNvSpPr>
            <a:spLocks noChangeArrowheads="1"/>
          </p:cNvSpPr>
          <p:nvPr/>
        </p:nvSpPr>
        <p:spPr bwMode="auto">
          <a:xfrm>
            <a:off x="7048500" y="5511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5" name="Oval 53"/>
          <p:cNvSpPr>
            <a:spLocks noChangeArrowheads="1"/>
          </p:cNvSpPr>
          <p:nvPr/>
        </p:nvSpPr>
        <p:spPr bwMode="auto">
          <a:xfrm>
            <a:off x="6921500" y="6197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6" name="Oval 54"/>
          <p:cNvSpPr>
            <a:spLocks noChangeArrowheads="1"/>
          </p:cNvSpPr>
          <p:nvPr/>
        </p:nvSpPr>
        <p:spPr bwMode="auto">
          <a:xfrm>
            <a:off x="7581900" y="5854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6" name="Oval 64"/>
          <p:cNvSpPr>
            <a:spLocks noChangeArrowheads="1"/>
          </p:cNvSpPr>
          <p:nvPr/>
        </p:nvSpPr>
        <p:spPr bwMode="auto">
          <a:xfrm>
            <a:off x="6045200" y="55880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7" name="Oval 65"/>
          <p:cNvSpPr>
            <a:spLocks noChangeArrowheads="1"/>
          </p:cNvSpPr>
          <p:nvPr/>
        </p:nvSpPr>
        <p:spPr bwMode="auto">
          <a:xfrm>
            <a:off x="6883400" y="53086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7"/>
            <a:ext cx="8229600" cy="944871"/>
          </a:xfrm>
        </p:spPr>
        <p:txBody>
          <a:bodyPr/>
          <a:lstStyle/>
          <a:p>
            <a:r>
              <a:rPr lang="en-US" sz="4000" dirty="0" smtClean="0"/>
              <a:t>Non-Euclidean clusters</a:t>
            </a:r>
            <a:endParaRPr lang="en-US" sz="4000" dirty="0"/>
          </a:p>
        </p:txBody>
      </p:sp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44152"/>
            <a:ext cx="8229600" cy="274601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Basic K-means results in good clusters in Euclidean spaces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Alternately stated, will only find clusters that are “good” in terms of Euclidean distances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Will not find other types of clusters</a:t>
            </a:r>
            <a:endParaRPr lang="en-US" dirty="0"/>
          </a:p>
        </p:txBody>
      </p:sp>
      <p:sp>
        <p:nvSpPr>
          <p:cNvPr id="70" name="Date Placeholder 6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9" name="Slide Number Placeholder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747" y="1196041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 flipV="1">
            <a:off x="1524747" y="2745441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58147" y="17675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48647" y="1691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51847" y="1691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629647" y="17675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47047" y="2707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37547" y="27454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40747" y="26946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1029447" y="1145241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1029447" y="2542241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5993634" y="1200524"/>
            <a:ext cx="1765300" cy="571500"/>
            <a:chOff x="4024" y="2792"/>
            <a:chExt cx="1112" cy="360"/>
          </a:xfrm>
        </p:grpSpPr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9" name="Group 48"/>
          <p:cNvGrpSpPr>
            <a:grpSpLocks/>
          </p:cNvGrpSpPr>
          <p:nvPr/>
        </p:nvGrpSpPr>
        <p:grpSpPr bwMode="auto">
          <a:xfrm flipV="1">
            <a:off x="5993634" y="2749924"/>
            <a:ext cx="1765300" cy="571500"/>
            <a:chOff x="4024" y="2792"/>
            <a:chExt cx="1112" cy="360"/>
          </a:xfrm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6527034" y="17720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6717534" y="1695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60"/>
          <p:cNvSpPr>
            <a:spLocks noChangeArrowheads="1"/>
          </p:cNvSpPr>
          <p:nvPr/>
        </p:nvSpPr>
        <p:spPr bwMode="auto">
          <a:xfrm>
            <a:off x="6920734" y="1695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7098534" y="17720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62"/>
          <p:cNvSpPr>
            <a:spLocks noChangeArrowheads="1"/>
          </p:cNvSpPr>
          <p:nvPr/>
        </p:nvSpPr>
        <p:spPr bwMode="auto">
          <a:xfrm>
            <a:off x="6615934" y="2711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6806434" y="27499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7009634" y="26991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5828534" y="1238624"/>
            <a:ext cx="2044700" cy="2044700"/>
            <a:chOff x="3920" y="2816"/>
            <a:chExt cx="1288" cy="1288"/>
          </a:xfrm>
        </p:grpSpPr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74" name="Straight Arrow Connector 73"/>
          <p:cNvCxnSpPr/>
          <p:nvPr/>
        </p:nvCxnSpPr>
        <p:spPr>
          <a:xfrm>
            <a:off x="5741894" y="1210235"/>
            <a:ext cx="2487706" cy="22187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719483" y="1187824"/>
            <a:ext cx="2487706" cy="22187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240740"/>
            <a:ext cx="8229600" cy="3455895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For other forms of clusters we must modify the distance measure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distance from a circle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May be viewed as a distance in a higher dimensional space</a:t>
            </a:r>
          </a:p>
          <a:p>
            <a:pPr lvl="1">
              <a:lnSpc>
                <a:spcPct val="120000"/>
              </a:lnSpc>
            </a:pPr>
            <a:r>
              <a:rPr lang="en-US" dirty="0" err="1" smtClean="0"/>
              <a:t>I.e</a:t>
            </a:r>
            <a:r>
              <a:rPr lang="en-US" i="1" dirty="0" smtClean="0"/>
              <a:t> Kernel </a:t>
            </a:r>
            <a:r>
              <a:rPr lang="en-US" dirty="0" smtClean="0"/>
              <a:t>distances</a:t>
            </a:r>
          </a:p>
          <a:p>
            <a:pPr lvl="1">
              <a:lnSpc>
                <a:spcPct val="120000"/>
              </a:lnSpc>
            </a:pPr>
            <a:r>
              <a:rPr lang="en-US" i="1" dirty="0" smtClean="0"/>
              <a:t>Kernel </a:t>
            </a:r>
            <a:r>
              <a:rPr lang="en-US" dirty="0" smtClean="0"/>
              <a:t>K-means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Other related clustering </a:t>
            </a:r>
            <a:r>
              <a:rPr lang="en-US" dirty="0" err="1" smtClean="0"/>
              <a:t>mechansims</a:t>
            </a:r>
            <a:r>
              <a:rPr lang="en-US" dirty="0" smtClean="0"/>
              <a:t>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Spectral clustering</a:t>
            </a:r>
          </a:p>
          <a:p>
            <a:pPr lvl="3">
              <a:lnSpc>
                <a:spcPct val="120000"/>
              </a:lnSpc>
            </a:pPr>
            <a:r>
              <a:rPr lang="en-US" dirty="0" smtClean="0"/>
              <a:t>Non-linear weighting of adjacency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Normalized cuts..</a:t>
            </a:r>
            <a:endParaRPr lang="en-US" dirty="0"/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488870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 flipV="1">
            <a:off x="1488870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222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127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159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5937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11170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01670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04870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1323770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22568" y="212495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52165" y="514123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190120" y="226390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42520" y="230873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30778" y="232217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32483" y="233562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6974529" y="232217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03128" y="22952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18280" y="224149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979451" y="218770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25663" y="171706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087027" y="163638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61838" y="158259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63543" y="15556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65248" y="154225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66953" y="15556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08999" y="15691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10704" y="159604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12409" y="163638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073580" y="236251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34944" y="241630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36649" y="24835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24907" y="251043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799718" y="249698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01423" y="249698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16575" y="24835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391386" y="242975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087027" y="209357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61838" y="199945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476990" y="19322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772824" y="191876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61082" y="195910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176234" y="195910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51045" y="199945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12409" y="206668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415553" y="1344706"/>
            <a:ext cx="17513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f([</a:t>
            </a:r>
            <a:r>
              <a:rPr lang="en-US" dirty="0" err="1" smtClean="0"/>
              <a:t>x,y</a:t>
            </a:r>
            <a:r>
              <a:rPr lang="en-US" dirty="0" smtClean="0"/>
              <a:t>]) -&gt; [</a:t>
            </a:r>
            <a:r>
              <a:rPr lang="en-US" dirty="0" err="1" smtClean="0"/>
              <a:t>x,y,z</a:t>
            </a:r>
            <a:r>
              <a:rPr lang="en-US" dirty="0" smtClean="0"/>
              <a:t>]</a:t>
            </a:r>
          </a:p>
          <a:p>
            <a:r>
              <a:rPr lang="en-US" dirty="0" smtClean="0"/>
              <a:t>x = x</a:t>
            </a:r>
          </a:p>
          <a:p>
            <a:r>
              <a:rPr lang="en-US" dirty="0" smtClean="0"/>
              <a:t>y = y</a:t>
            </a:r>
          </a:p>
          <a:p>
            <a:r>
              <a:rPr lang="en-US" dirty="0" smtClean="0"/>
              <a:t>z = 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(x</a:t>
            </a:r>
            <a:r>
              <a:rPr lang="en-US" baseline="30000" dirty="0" smtClean="0"/>
              <a:t>2 </a:t>
            </a:r>
            <a:r>
              <a:rPr lang="en-US" dirty="0" smtClean="0"/>
              <a:t>+ y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sz="4000" dirty="0" smtClean="0"/>
              <a:t>Non-Euclidean </a:t>
            </a:r>
            <a:r>
              <a:rPr lang="en-US" sz="4000" dirty="0" smtClean="0"/>
              <a:t>clusters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28876"/>
            <a:ext cx="8229600" cy="3455895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Transform the data into a synthetic higher-dimensional space where the desired patterns become natural clusters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the quadratic transform above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Problem: What is the function/space?</a:t>
            </a:r>
          </a:p>
          <a:p>
            <a:pPr lvl="4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Problem: Distances in higher dimensional-space are more expensive to compute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Yet only carry the same information in the lower-dimensional space </a:t>
            </a:r>
            <a:endParaRPr lang="en-US" dirty="0"/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88870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1488870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222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127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159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5937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11170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01670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04870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1323770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22568" y="208242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52165" y="482224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190120" y="222137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42520" y="22661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30778" y="22796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32483" y="229309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6974529" y="22796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03128" y="225275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18280" y="219896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979451" y="21451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25663" y="167453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087027" y="15938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61838" y="154006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63543" y="151316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65248" y="149972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66953" y="151316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08999" y="152661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10704" y="155350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12409" y="15938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073580" y="231998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34944" y="237377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36649" y="244101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24907" y="246790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799718" y="245445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01423" y="245445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16575" y="244101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391386" y="238722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087027" y="205104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61838" y="19569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476990" y="188968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772824" y="187623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61082" y="191657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176234" y="191657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51045" y="19569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12409" y="202415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415553" y="1344706"/>
            <a:ext cx="17513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f([</a:t>
            </a:r>
            <a:r>
              <a:rPr lang="en-US" dirty="0" err="1" smtClean="0"/>
              <a:t>x,y</a:t>
            </a:r>
            <a:r>
              <a:rPr lang="en-US" dirty="0" smtClean="0"/>
              <a:t>]) -&gt; [</a:t>
            </a:r>
            <a:r>
              <a:rPr lang="en-US" dirty="0" err="1" smtClean="0"/>
              <a:t>x,y,z</a:t>
            </a:r>
            <a:r>
              <a:rPr lang="en-US" dirty="0" smtClean="0"/>
              <a:t>]</a:t>
            </a:r>
          </a:p>
          <a:p>
            <a:r>
              <a:rPr lang="en-US" dirty="0" smtClean="0"/>
              <a:t>x = x</a:t>
            </a:r>
          </a:p>
          <a:p>
            <a:r>
              <a:rPr lang="en-US" dirty="0" smtClean="0"/>
              <a:t>y = y</a:t>
            </a:r>
          </a:p>
          <a:p>
            <a:r>
              <a:rPr lang="en-US" dirty="0" smtClean="0"/>
              <a:t>z = 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(x</a:t>
            </a:r>
            <a:r>
              <a:rPr lang="en-US" baseline="30000" dirty="0" smtClean="0"/>
              <a:t>2 </a:t>
            </a:r>
            <a:r>
              <a:rPr lang="en-US" dirty="0" smtClean="0"/>
              <a:t>+ y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963301"/>
          </a:xfrm>
        </p:spPr>
        <p:txBody>
          <a:bodyPr/>
          <a:lstStyle/>
          <a:p>
            <a:r>
              <a:rPr lang="en-US" sz="4000" dirty="0" smtClean="0"/>
              <a:t>The Kernel Trick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Distance in higher-dimensional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2112"/>
            <a:ext cx="8229600" cy="512489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Transform data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 through </a:t>
            </a:r>
            <a:r>
              <a:rPr lang="en-US" dirty="0" smtClean="0"/>
              <a:t>a </a:t>
            </a:r>
            <a:r>
              <a:rPr lang="en-US" i="1" dirty="0" smtClean="0"/>
              <a:t>possibly </a:t>
            </a:r>
            <a:r>
              <a:rPr lang="en-US" i="1" dirty="0" smtClean="0"/>
              <a:t>unknown </a:t>
            </a:r>
            <a:r>
              <a:rPr lang="en-US" dirty="0" smtClean="0"/>
              <a:t>function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into a higher (potentially infinite) dimensional space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</a:t>
            </a:r>
          </a:p>
          <a:p>
            <a:pPr lvl="7"/>
            <a:endParaRPr lang="en-US" dirty="0" smtClean="0"/>
          </a:p>
          <a:p>
            <a:r>
              <a:rPr lang="en-US" dirty="0" smtClean="0"/>
              <a:t>The distance between two points is computed in the higher-dimensional space</a:t>
            </a:r>
          </a:p>
          <a:p>
            <a:pPr lvl="1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= 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</a:p>
          <a:p>
            <a:pPr lvl="5"/>
            <a:endParaRPr lang="en-US" baseline="30000" dirty="0" smtClean="0"/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can be computed without computing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</a:p>
          <a:p>
            <a:pPr lvl="1"/>
            <a:r>
              <a:rPr lang="en-US" dirty="0" smtClean="0"/>
              <a:t>Since it is a direct function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dirty="0" smtClean="0"/>
              <a:t>and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02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Distance in higher-dimensional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2112"/>
            <a:ext cx="8229600" cy="518868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Distance in lower-dimensional space: A combination of dot products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= 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30000" dirty="0" smtClean="0"/>
              <a:t>T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) 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1</a:t>
            </a:r>
            <a:r>
              <a:rPr lang="en-US" dirty="0" smtClean="0"/>
              <a:t> +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2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Distance in higher-dimensional space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lvl="5">
              <a:lnSpc>
                <a:spcPct val="120000"/>
              </a:lnSpc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) can be computed </a:t>
            </a:r>
            <a:r>
              <a:rPr lang="en-US" dirty="0" smtClean="0">
                <a:solidFill>
                  <a:srgbClr val="0000CC"/>
                </a:solidFill>
              </a:rPr>
              <a:t>without knowing </a:t>
            </a:r>
            <a:r>
              <a:rPr lang="en-US" dirty="0" smtClean="0">
                <a:solidFill>
                  <a:srgbClr val="0000CC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0000CC"/>
                </a:solidFill>
              </a:rPr>
              <a:t>(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solidFill>
                  <a:srgbClr val="0000CC"/>
                </a:solidFill>
              </a:rPr>
              <a:t>) </a:t>
            </a:r>
            <a:r>
              <a:rPr lang="en-US" dirty="0" smtClean="0">
                <a:solidFill>
                  <a:srgbClr val="C00000"/>
                </a:solidFill>
              </a:rPr>
              <a:t>if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C00000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 F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) can be computed for any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 and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 smtClean="0">
                <a:solidFill>
                  <a:srgbClr val="C00000"/>
                </a:solidFill>
              </a:rPr>
              <a:t>without knowing 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(.)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34235"/>
          </a:xfrm>
        </p:spPr>
        <p:txBody>
          <a:bodyPr/>
          <a:lstStyle/>
          <a:p>
            <a:r>
              <a:rPr lang="en-US" dirty="0" smtClean="0"/>
              <a:t>The Kernel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480"/>
            <a:ext cx="8229600" cy="509299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A kernel function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is a function such that: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Once such a kernel function is found, the distance in higher-dimensional space can be found in terms of the kernels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- 2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lvl="5">
              <a:lnSpc>
                <a:spcPct val="120000"/>
              </a:lnSpc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dirty="0" smtClean="0"/>
              <a:t>But what is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property of the dot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6540"/>
            <a:ext cx="8229600" cy="4954772"/>
          </a:xfrm>
        </p:spPr>
        <p:txBody>
          <a:bodyPr>
            <a:normAutofit/>
          </a:bodyPr>
          <a:lstStyle/>
          <a:p>
            <a:r>
              <a:rPr lang="en-US" dirty="0" smtClean="0"/>
              <a:t>For any vector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 =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 &gt;= 0</a:t>
            </a:r>
          </a:p>
          <a:p>
            <a:pPr lvl="1"/>
            <a:r>
              <a:rPr lang="en-US" dirty="0" smtClean="0"/>
              <a:t>This is just the length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 and is therefore non-negative</a:t>
            </a:r>
          </a:p>
          <a:p>
            <a:pPr lvl="5"/>
            <a:endParaRPr lang="en-US" dirty="0" smtClean="0"/>
          </a:p>
          <a:p>
            <a:r>
              <a:rPr lang="en-US" dirty="0" smtClean="0"/>
              <a:t>For any vector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, 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&gt;=0</a:t>
            </a:r>
          </a:p>
          <a:p>
            <a:pPr marL="457200" lvl="1" indent="0">
              <a:buNone/>
            </a:pPr>
            <a:r>
              <a:rPr lang="en-US" dirty="0" smtClean="0"/>
              <a:t>=&gt; (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)</a:t>
            </a:r>
            <a:r>
              <a:rPr lang="en-US" baseline="30000" dirty="0" smtClean="0"/>
              <a:t>T</a:t>
            </a:r>
            <a:r>
              <a:rPr lang="en-US" dirty="0" smtClean="0"/>
              <a:t>(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) &gt;= 0</a:t>
            </a:r>
          </a:p>
          <a:p>
            <a:pPr marL="457200" lvl="1" indent="0">
              <a:buNone/>
            </a:pPr>
            <a:r>
              <a:rPr lang="en-US" dirty="0" smtClean="0"/>
              <a:t>=&gt; </a:t>
            </a:r>
            <a:r>
              <a:rPr lang="en-US" dirty="0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aseline="-25000" dirty="0" smtClean="0">
                <a:solidFill>
                  <a:srgbClr val="0000CC"/>
                </a:solidFill>
              </a:rPr>
              <a:t>i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>
                <a:solidFill>
                  <a:srgbClr val="0000CC"/>
                </a:solidFill>
              </a:rPr>
              <a:t>i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>
                <a:solidFill>
                  <a:srgbClr val="0000CC"/>
                </a:solidFill>
              </a:rPr>
              <a:t>i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dirty="0" smtClean="0">
                <a:solidFill>
                  <a:srgbClr val="0000CC"/>
                </a:solidFill>
              </a:rPr>
              <a:t>   &gt;= 0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holds for ANY real {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2</a:t>
            </a:r>
            <a:r>
              <a:rPr lang="en-US" dirty="0" smtClean="0"/>
              <a:t>, …}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92865" y="4497568"/>
            <a:ext cx="3381154" cy="5103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12970"/>
          </a:xfrm>
        </p:spPr>
        <p:txBody>
          <a:bodyPr/>
          <a:lstStyle/>
          <a:p>
            <a:r>
              <a:rPr lang="en-US" dirty="0" smtClean="0"/>
              <a:t>The Mercer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4213"/>
            <a:ext cx="8229600" cy="516279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b="1" dirty="0" smtClean="0">
                <a:solidFill>
                  <a:srgbClr val="0000CC"/>
                </a:solidFill>
              </a:rPr>
              <a:t>If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is a high-dimensional vector derived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b="1" dirty="0" smtClean="0">
                <a:solidFill>
                  <a:srgbClr val="0000CC"/>
                </a:solidFill>
              </a:rPr>
              <a:t>then</a:t>
            </a:r>
            <a:r>
              <a:rPr lang="en-US" dirty="0" smtClean="0"/>
              <a:t> for all real {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2</a:t>
            </a:r>
            <a:r>
              <a:rPr lang="en-US" dirty="0" smtClean="0"/>
              <a:t>, …}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and any set  {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en-US" dirty="0" smtClean="0"/>
              <a:t> } = {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),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),…}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err="1" smtClean="0"/>
              <a:t>i</a:t>
            </a:r>
            <a:r>
              <a:rPr lang="en-US" baseline="-25000" dirty="0" smtClean="0"/>
              <a:t> </a:t>
            </a:r>
            <a:r>
              <a:rPr lang="en-US" dirty="0" smtClean="0"/>
              <a:t>.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err="1" smtClean="0"/>
              <a:t>j</a:t>
            </a:r>
            <a:r>
              <a:rPr lang="en-US" dirty="0" smtClean="0"/>
              <a:t>   &gt;= 0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).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   &gt;= 0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If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dirty="0" smtClean="0">
                <a:latin typeface="Symbol" pitchFamily="18" charset="2"/>
              </a:rPr>
              <a:t>=&gt; </a:t>
            </a:r>
            <a:r>
              <a:rPr lang="en-US" b="1" dirty="0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="1" baseline="-25000" dirty="0" smtClean="0">
                <a:solidFill>
                  <a:srgbClr val="0000CC"/>
                </a:solidFill>
              </a:rPr>
              <a:t>i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j</a:t>
            </a:r>
            <a:r>
              <a:rPr lang="en-US" b="1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i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j</a:t>
            </a:r>
            <a:r>
              <a:rPr lang="en-US" b="1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b="1" dirty="0" smtClean="0">
                <a:solidFill>
                  <a:srgbClr val="0000CC"/>
                </a:solidFill>
              </a:rPr>
              <a:t>(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baseline="-25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err="1" smtClean="0">
                <a:solidFill>
                  <a:srgbClr val="0000CC"/>
                </a:solidFill>
              </a:rPr>
              <a:t>,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baseline="-25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b="1" dirty="0" smtClean="0">
                <a:solidFill>
                  <a:srgbClr val="0000CC"/>
                </a:solidFill>
              </a:rPr>
              <a:t>)   &gt;= 0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Any function K() that satisfies the above condition is a valid kernel function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403694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dirty="0" smtClean="0"/>
              <a:t>The Mercer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67" y="1067884"/>
            <a:ext cx="8229600" cy="525848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dirty="0" smtClean="0">
                <a:latin typeface="Symbol" pitchFamily="18" charset="2"/>
              </a:rPr>
              <a:t>=&gt; 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   &gt;= 0</a:t>
            </a:r>
          </a:p>
          <a:p>
            <a:pPr lvl="6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0000CC"/>
                </a:solidFill>
              </a:rPr>
              <a:t>A corollary</a:t>
            </a:r>
            <a:r>
              <a:rPr lang="en-US" dirty="0" smtClean="0"/>
              <a:t>: If any kernel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/>
              <a:t>) satisfies the Mercer condition </a:t>
            </a:r>
            <a:br>
              <a:rPr lang="en-US" dirty="0" smtClean="0"/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- 2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satisfies the following requirements for a “distance”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= 0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&gt;= 0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smtClean="0"/>
              <a:t>) +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&gt;=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</a:t>
            </a:r>
          </a:p>
          <a:p>
            <a:pPr lvl="1">
              <a:lnSpc>
                <a:spcPct val="120000"/>
              </a:lnSpc>
            </a:pP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Kernel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315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Linear: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lvl="5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Polynomial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/>
              <a:t>)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pPr lvl="6"/>
            <a:endParaRPr lang="en-US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Gaussian: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</a:t>
            </a:r>
            <a:r>
              <a:rPr lang="en-US" dirty="0" smtClean="0"/>
              <a:t>(-||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/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</a:p>
          <a:p>
            <a:pPr lvl="6"/>
            <a:endParaRPr lang="en-US" dirty="0" smtClean="0"/>
          </a:p>
          <a:p>
            <a:r>
              <a:rPr lang="en-US" dirty="0" smtClean="0"/>
              <a:t>Exponential: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</a:t>
            </a:r>
            <a:r>
              <a:rPr lang="en-US" dirty="0" smtClean="0"/>
              <a:t>(-||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||/</a:t>
            </a:r>
            <a:r>
              <a:rPr lang="en-US" dirty="0" smtClean="0">
                <a:latin typeface="Symbol" pitchFamily="18" charset="2"/>
              </a:rPr>
              <a:t>l</a:t>
            </a:r>
            <a:r>
              <a:rPr lang="en-US" dirty="0" smtClean="0"/>
              <a:t>)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Several others</a:t>
            </a:r>
          </a:p>
          <a:p>
            <a:pPr lvl="1"/>
            <a:r>
              <a:rPr lang="en-US" dirty="0" smtClean="0"/>
              <a:t>Choosing the right Kernel with the right parameters for your problem is an </a:t>
            </a:r>
            <a:r>
              <a:rPr lang="en-US" dirty="0" err="1" smtClean="0"/>
              <a:t>artform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28876"/>
            <a:ext cx="8229600" cy="3182093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Perform the K-mean in the Kernel space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 space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</a:t>
            </a:r>
            <a:endParaRPr lang="en-US" dirty="0"/>
          </a:p>
          <a:p>
            <a:pPr lvl="4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The algorithm..</a:t>
            </a:r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01779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1201779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735179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1925679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128879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306679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1824079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014579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217779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1036679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54467" y="210368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84064" y="503490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222019" y="224264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74419" y="228746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62677" y="230091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64382" y="231435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006428" y="230091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35027" y="22740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50179" y="222023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6011350" y="21664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57562" y="169579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118926" y="16151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93737" y="156132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95442" y="153443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97147" y="152098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98852" y="153443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40898" y="154788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42603" y="157477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44308" y="16151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105479" y="234125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66843" y="239504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68548" y="24622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56806" y="248917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831617" y="247572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33322" y="247572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48474" y="24622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423285" y="240848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118926" y="207231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93737" y="19781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508889" y="19109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804723" y="189750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92981" y="193784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208133" y="193784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82944" y="19781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44308" y="204541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2996258" y="1344706"/>
            <a:ext cx="2012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K(</a:t>
            </a:r>
            <a:r>
              <a:rPr lang="en-US" dirty="0" err="1" smtClean="0"/>
              <a:t>x,y</a:t>
            </a:r>
            <a:r>
              <a:rPr lang="en-US" dirty="0" smtClean="0"/>
              <a:t>)= (</a:t>
            </a:r>
            <a:r>
              <a:rPr lang="en-US" dirty="0" err="1" smtClean="0"/>
              <a:t>x</a:t>
            </a:r>
            <a:r>
              <a:rPr lang="en-US" baseline="30000" dirty="0" err="1" smtClean="0"/>
              <a:t>T</a:t>
            </a:r>
            <a:r>
              <a:rPr lang="en-US" baseline="30000" dirty="0" smtClean="0"/>
              <a:t> </a:t>
            </a:r>
            <a:r>
              <a:rPr lang="en-US" dirty="0" smtClean="0"/>
              <a:t>y + c)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9452"/>
            <a:ext cx="8229600" cy="838200"/>
          </a:xfrm>
        </p:spPr>
        <p:txBody>
          <a:bodyPr/>
          <a:lstStyle/>
          <a:p>
            <a:r>
              <a:rPr lang="en-US" sz="4000" dirty="0" smtClean="0"/>
              <a:t>Kernel K-means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mean of a cluster</a:t>
            </a:r>
            <a:endParaRPr lang="en-US" sz="4000" dirty="0"/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The average value of the points in the cluster </a:t>
            </a:r>
            <a:r>
              <a:rPr lang="en-US" sz="2400" i="1" dirty="0" smtClean="0"/>
              <a:t>computed in the high-dimensional space</a:t>
            </a:r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533400" indent="-533400"/>
            <a:r>
              <a:rPr lang="en-US" sz="2000" dirty="0" smtClean="0"/>
              <a:t>Alternately the weighted average</a:t>
            </a:r>
            <a:endParaRPr lang="en-US" sz="2000" dirty="0" smtClean="0"/>
          </a:p>
          <a:p>
            <a:pPr marL="3243263" lvl="7" indent="-533400"/>
            <a:endParaRPr lang="en-US" sz="1400" dirty="0" smtClean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31554"/>
              </p:ext>
            </p:extLst>
          </p:nvPr>
        </p:nvGraphicFramePr>
        <p:xfrm>
          <a:off x="2922293" y="2285704"/>
          <a:ext cx="354012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2" name="Equation" r:id="rId3" imgW="1612800" imgH="431640" progId="Equation.3">
                  <p:embed/>
                </p:oleObj>
              </mc:Choice>
              <mc:Fallback>
                <p:oleObj name="Equation" r:id="rId3" imgW="161280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2293" y="2285704"/>
                        <a:ext cx="3540125" cy="9477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539931"/>
              </p:ext>
            </p:extLst>
          </p:nvPr>
        </p:nvGraphicFramePr>
        <p:xfrm>
          <a:off x="1536035" y="4704464"/>
          <a:ext cx="6080125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3" name="Equation" r:id="rId5" imgW="2768400" imgH="533160" progId="Equation.3">
                  <p:embed/>
                </p:oleObj>
              </mc:Choice>
              <mc:Fallback>
                <p:oleObj name="Equation" r:id="rId5" imgW="27684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035" y="4704464"/>
                        <a:ext cx="6080125" cy="1169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mean of a cluster</a:t>
            </a:r>
            <a:endParaRPr lang="en-US" sz="4000" dirty="0"/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The average value of the points in the cluster </a:t>
            </a:r>
            <a:r>
              <a:rPr lang="en-US" sz="2400" i="1" dirty="0" smtClean="0"/>
              <a:t>computed in the high-dimensional space</a:t>
            </a:r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533400" indent="-533400"/>
            <a:r>
              <a:rPr lang="en-US" sz="2000" dirty="0" smtClean="0"/>
              <a:t>Alternately the weighted average</a:t>
            </a:r>
            <a:endParaRPr lang="en-US" sz="2000" dirty="0" smtClean="0"/>
          </a:p>
          <a:p>
            <a:pPr marL="3243263" lvl="7" indent="-533400"/>
            <a:endParaRPr lang="en-US" sz="1400" dirty="0" smtClean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60554"/>
              </p:ext>
            </p:extLst>
          </p:nvPr>
        </p:nvGraphicFramePr>
        <p:xfrm>
          <a:off x="2922293" y="2285704"/>
          <a:ext cx="354012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4" name="Equation" r:id="rId3" imgW="1612800" imgH="431640" progId="Equation.3">
                  <p:embed/>
                </p:oleObj>
              </mc:Choice>
              <mc:Fallback>
                <p:oleObj name="Equation" r:id="rId3" imgW="1612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2293" y="2285704"/>
                        <a:ext cx="3540125" cy="9477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125277"/>
              </p:ext>
            </p:extLst>
          </p:nvPr>
        </p:nvGraphicFramePr>
        <p:xfrm>
          <a:off x="1536035" y="4704464"/>
          <a:ext cx="6080125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5" name="Equation" r:id="rId5" imgW="2768400" imgH="533160" progId="Equation.3">
                  <p:embed/>
                </p:oleObj>
              </mc:Choice>
              <mc:Fallback>
                <p:oleObj name="Equation" r:id="rId5" imgW="27684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035" y="4704464"/>
                        <a:ext cx="6080125" cy="1169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8521" y="3361715"/>
            <a:ext cx="7151298" cy="646331"/>
          </a:xfrm>
          <a:prstGeom prst="rect">
            <a:avLst/>
          </a:prstGeom>
          <a:solidFill>
            <a:schemeClr val="bg2"/>
          </a:solidFill>
          <a:ln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lonna MT" panose="04020805060202030203" pitchFamily="82" charset="0"/>
              </a:rPr>
              <a:t>RECALL: We may never actually be able to compute this mean because </a:t>
            </a:r>
            <a:r>
              <a:rPr lang="en-US" dirty="0" smtClean="0">
                <a:latin typeface="Symbol" panose="05050102010706020507" pitchFamily="18" charset="2"/>
              </a:rPr>
              <a:t>F(</a:t>
            </a:r>
            <a:r>
              <a:rPr lang="en-US" i="1" dirty="0" smtClean="0">
                <a:latin typeface="Times" pitchFamily="18" charset="0"/>
              </a:rPr>
              <a:t>x</a:t>
            </a:r>
            <a:r>
              <a:rPr lang="en-US" dirty="0" smtClean="0">
                <a:latin typeface="Symbol" panose="05050102010706020507" pitchFamily="18" charset="2"/>
              </a:rPr>
              <a:t>) </a:t>
            </a:r>
            <a:r>
              <a:rPr lang="en-US" dirty="0" smtClean="0">
                <a:latin typeface="Colonna MT" panose="04020805060202030203" pitchFamily="82" charset="0"/>
              </a:rPr>
              <a:t>is not known </a:t>
            </a:r>
            <a:endParaRPr lang="en-US" dirty="0"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39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K–means</a:t>
            </a:r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Initialize the clusters with a </a:t>
            </a:r>
            <a:br>
              <a:rPr lang="en-US" sz="2400" dirty="0" smtClean="0"/>
            </a:br>
            <a:r>
              <a:rPr lang="en-US" sz="2400" dirty="0" smtClean="0"/>
              <a:t>random set of K points</a:t>
            </a:r>
          </a:p>
          <a:p>
            <a:pPr marL="860425" lvl="1" indent="-533400"/>
            <a:r>
              <a:rPr lang="en-US" sz="2000" dirty="0" smtClean="0"/>
              <a:t>Cluster has 1 point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r>
              <a:rPr lang="en-US" sz="2400" dirty="0" smtClean="0"/>
              <a:t>For each data point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smtClean="0"/>
              <a:t>, find the closest cluster</a:t>
            </a:r>
            <a:endParaRPr lang="en-US" sz="2000" dirty="0" smtClean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75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/>
        </p:nvGraphicFramePr>
        <p:xfrm>
          <a:off x="4885770" y="1174343"/>
          <a:ext cx="4015858" cy="11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5" name="Equation" r:id="rId3" imgW="1828800" imgH="533160" progId="Equation.3">
                  <p:embed/>
                </p:oleObj>
              </mc:Choice>
              <mc:Fallback>
                <p:oleObj name="Equation" r:id="rId3" imgW="18288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5770" y="1174343"/>
                        <a:ext cx="4015858" cy="11700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01650" y="3201988"/>
          <a:ext cx="82121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6" name="Equation" r:id="rId5" imgW="3784320" imgH="241200" progId="Equation.3">
                  <p:embed/>
                </p:oleObj>
              </mc:Choice>
              <mc:Fallback>
                <p:oleObj name="Equation" r:id="rId5" imgW="3784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3201988"/>
                        <a:ext cx="8212138" cy="5238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874713" y="3798356"/>
          <a:ext cx="744378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7" name="Equation" r:id="rId7" imgW="5092560" imgH="482400" progId="Equation.3">
                  <p:embed/>
                </p:oleObj>
              </mc:Choice>
              <mc:Fallback>
                <p:oleObj name="Equation" r:id="rId7" imgW="50925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3798356"/>
                        <a:ext cx="7443787" cy="704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520652" y="4645025"/>
          <a:ext cx="67373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8" name="Equation" r:id="rId9" imgW="4609800" imgH="482400" progId="Equation.3">
                  <p:embed/>
                </p:oleObj>
              </mc:Choice>
              <mc:Fallback>
                <p:oleObj name="Equation" r:id="rId9" imgW="46098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652" y="4645025"/>
                        <a:ext cx="6737350" cy="704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1532643" y="5481990"/>
          <a:ext cx="6624793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9" name="Equation" r:id="rId11" imgW="3695400" imgH="355320" progId="Equation.3">
                  <p:embed/>
                </p:oleObj>
              </mc:Choice>
              <mc:Fallback>
                <p:oleObj name="Equation" r:id="rId11" imgW="36954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643" y="5481990"/>
                        <a:ext cx="6624793" cy="6365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964266" y="6152444"/>
            <a:ext cx="517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Computed entirely using only the kernel function!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8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i="1" dirty="0" smtClean="0"/>
              <a:t>clusters </a:t>
            </a:r>
            <a:r>
              <a:rPr lang="en-US" sz="2000" b="0" dirty="0" smtClean="0"/>
              <a:t>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3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3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5390195" y="1798064"/>
            <a:ext cx="1302705" cy="1761145"/>
          </a:xfrm>
          <a:custGeom>
            <a:avLst/>
            <a:gdLst>
              <a:gd name="connsiteX0" fmla="*/ 690168 w 1302705"/>
              <a:gd name="connsiteY0" fmla="*/ 4857 h 1761145"/>
              <a:gd name="connsiteX1" fmla="*/ 55 w 1302705"/>
              <a:gd name="connsiteY1" fmla="*/ 910630 h 1761145"/>
              <a:gd name="connsiteX2" fmla="*/ 655663 w 1302705"/>
              <a:gd name="connsiteY2" fmla="*/ 1747393 h 1761145"/>
              <a:gd name="connsiteX3" fmla="*/ 1302644 w 1302705"/>
              <a:gd name="connsiteY3" fmla="*/ 1324698 h 1761145"/>
              <a:gd name="connsiteX4" fmla="*/ 690168 w 1302705"/>
              <a:gd name="connsiteY4" fmla="*/ 4857 h 176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705" h="1761145">
                <a:moveTo>
                  <a:pt x="690168" y="4857"/>
                </a:moveTo>
                <a:cubicBezTo>
                  <a:pt x="473070" y="-64154"/>
                  <a:pt x="5806" y="620207"/>
                  <a:pt x="55" y="910630"/>
                </a:cubicBezTo>
                <a:cubicBezTo>
                  <a:pt x="-5696" y="1201053"/>
                  <a:pt x="438565" y="1678382"/>
                  <a:pt x="655663" y="1747393"/>
                </a:cubicBezTo>
                <a:cubicBezTo>
                  <a:pt x="872761" y="1816404"/>
                  <a:pt x="1296893" y="1617996"/>
                  <a:pt x="1302644" y="1324698"/>
                </a:cubicBezTo>
                <a:cubicBezTo>
                  <a:pt x="1308395" y="1031400"/>
                  <a:pt x="907266" y="73868"/>
                  <a:pt x="690168" y="485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613956" y="1727978"/>
            <a:ext cx="1557833" cy="2465521"/>
          </a:xfrm>
          <a:custGeom>
            <a:avLst/>
            <a:gdLst>
              <a:gd name="connsiteX0" fmla="*/ 37010 w 1557833"/>
              <a:gd name="connsiteY0" fmla="*/ 66316 h 2465521"/>
              <a:gd name="connsiteX1" fmla="*/ 28384 w 1557833"/>
              <a:gd name="connsiteY1" fmla="*/ 118075 h 2465521"/>
              <a:gd name="connsiteX2" fmla="*/ 97395 w 1557833"/>
              <a:gd name="connsiteY2" fmla="*/ 1110113 h 2465521"/>
              <a:gd name="connsiteX3" fmla="*/ 356187 w 1557833"/>
              <a:gd name="connsiteY3" fmla="*/ 2076271 h 2465521"/>
              <a:gd name="connsiteX4" fmla="*/ 985916 w 1557833"/>
              <a:gd name="connsiteY4" fmla="*/ 2447207 h 2465521"/>
              <a:gd name="connsiteX5" fmla="*/ 1546633 w 1557833"/>
              <a:gd name="connsiteY5" fmla="*/ 1558686 h 2465521"/>
              <a:gd name="connsiteX6" fmla="*/ 459704 w 1557833"/>
              <a:gd name="connsiteY6" fmla="*/ 549396 h 2465521"/>
              <a:gd name="connsiteX7" fmla="*/ 37010 w 1557833"/>
              <a:gd name="connsiteY7" fmla="*/ 66316 h 246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7833" h="2465521">
                <a:moveTo>
                  <a:pt x="37010" y="66316"/>
                </a:moveTo>
                <a:cubicBezTo>
                  <a:pt x="-34877" y="-5571"/>
                  <a:pt x="18320" y="-55891"/>
                  <a:pt x="28384" y="118075"/>
                </a:cubicBezTo>
                <a:cubicBezTo>
                  <a:pt x="38448" y="292041"/>
                  <a:pt x="42761" y="783747"/>
                  <a:pt x="97395" y="1110113"/>
                </a:cubicBezTo>
                <a:cubicBezTo>
                  <a:pt x="152029" y="1436479"/>
                  <a:pt x="208100" y="1853422"/>
                  <a:pt x="356187" y="2076271"/>
                </a:cubicBezTo>
                <a:cubicBezTo>
                  <a:pt x="504274" y="2299120"/>
                  <a:pt x="787508" y="2533471"/>
                  <a:pt x="985916" y="2447207"/>
                </a:cubicBezTo>
                <a:cubicBezTo>
                  <a:pt x="1184324" y="2360943"/>
                  <a:pt x="1634335" y="1874988"/>
                  <a:pt x="1546633" y="1558686"/>
                </a:cubicBezTo>
                <a:cubicBezTo>
                  <a:pt x="1458931" y="1242384"/>
                  <a:pt x="712746" y="803875"/>
                  <a:pt x="459704" y="549396"/>
                </a:cubicBezTo>
                <a:cubicBezTo>
                  <a:pt x="206663" y="294917"/>
                  <a:pt x="108897" y="138203"/>
                  <a:pt x="37010" y="66316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987396" y="1751162"/>
            <a:ext cx="1765201" cy="1171695"/>
          </a:xfrm>
          <a:custGeom>
            <a:avLst/>
            <a:gdLst>
              <a:gd name="connsiteX0" fmla="*/ 25879 w 1765201"/>
              <a:gd name="connsiteY0" fmla="*/ 0 h 1171695"/>
              <a:gd name="connsiteX1" fmla="*/ 207034 w 1765201"/>
              <a:gd name="connsiteY1" fmla="*/ 526212 h 1171695"/>
              <a:gd name="connsiteX2" fmla="*/ 1061049 w 1765201"/>
              <a:gd name="connsiteY2" fmla="*/ 1155940 h 1171695"/>
              <a:gd name="connsiteX3" fmla="*/ 1751162 w 1765201"/>
              <a:gd name="connsiteY3" fmla="*/ 914400 h 1171695"/>
              <a:gd name="connsiteX4" fmla="*/ 414068 w 1765201"/>
              <a:gd name="connsiteY4" fmla="*/ 189781 h 1171695"/>
              <a:gd name="connsiteX5" fmla="*/ 0 w 1765201"/>
              <a:gd name="connsiteY5" fmla="*/ 43132 h 117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201" h="1171695">
                <a:moveTo>
                  <a:pt x="25879" y="0"/>
                </a:moveTo>
                <a:cubicBezTo>
                  <a:pt x="30192" y="166777"/>
                  <a:pt x="34506" y="333555"/>
                  <a:pt x="207034" y="526212"/>
                </a:cubicBezTo>
                <a:cubicBezTo>
                  <a:pt x="379562" y="718869"/>
                  <a:pt x="803694" y="1091242"/>
                  <a:pt x="1061049" y="1155940"/>
                </a:cubicBezTo>
                <a:cubicBezTo>
                  <a:pt x="1318404" y="1220638"/>
                  <a:pt x="1858992" y="1075426"/>
                  <a:pt x="1751162" y="914400"/>
                </a:cubicBezTo>
                <a:cubicBezTo>
                  <a:pt x="1643332" y="753374"/>
                  <a:pt x="705928" y="334992"/>
                  <a:pt x="414068" y="189781"/>
                </a:cubicBezTo>
                <a:cubicBezTo>
                  <a:pt x="122208" y="44570"/>
                  <a:pt x="61104" y="43851"/>
                  <a:pt x="0" y="431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i="1" dirty="0" smtClean="0"/>
              <a:t>clusters </a:t>
            </a:r>
            <a:r>
              <a:rPr lang="en-US" sz="2000" b="0" dirty="0" smtClean="0"/>
              <a:t>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2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2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5390195" y="1798064"/>
            <a:ext cx="1302705" cy="1761145"/>
          </a:xfrm>
          <a:custGeom>
            <a:avLst/>
            <a:gdLst>
              <a:gd name="connsiteX0" fmla="*/ 690168 w 1302705"/>
              <a:gd name="connsiteY0" fmla="*/ 4857 h 1761145"/>
              <a:gd name="connsiteX1" fmla="*/ 55 w 1302705"/>
              <a:gd name="connsiteY1" fmla="*/ 910630 h 1761145"/>
              <a:gd name="connsiteX2" fmla="*/ 655663 w 1302705"/>
              <a:gd name="connsiteY2" fmla="*/ 1747393 h 1761145"/>
              <a:gd name="connsiteX3" fmla="*/ 1302644 w 1302705"/>
              <a:gd name="connsiteY3" fmla="*/ 1324698 h 1761145"/>
              <a:gd name="connsiteX4" fmla="*/ 690168 w 1302705"/>
              <a:gd name="connsiteY4" fmla="*/ 4857 h 176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705" h="1761145">
                <a:moveTo>
                  <a:pt x="690168" y="4857"/>
                </a:moveTo>
                <a:cubicBezTo>
                  <a:pt x="473070" y="-64154"/>
                  <a:pt x="5806" y="620207"/>
                  <a:pt x="55" y="910630"/>
                </a:cubicBezTo>
                <a:cubicBezTo>
                  <a:pt x="-5696" y="1201053"/>
                  <a:pt x="438565" y="1678382"/>
                  <a:pt x="655663" y="1747393"/>
                </a:cubicBezTo>
                <a:cubicBezTo>
                  <a:pt x="872761" y="1816404"/>
                  <a:pt x="1296893" y="1617996"/>
                  <a:pt x="1302644" y="1324698"/>
                </a:cubicBezTo>
                <a:cubicBezTo>
                  <a:pt x="1308395" y="1031400"/>
                  <a:pt x="907266" y="73868"/>
                  <a:pt x="690168" y="485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613956" y="1727978"/>
            <a:ext cx="1557833" cy="2465521"/>
          </a:xfrm>
          <a:custGeom>
            <a:avLst/>
            <a:gdLst>
              <a:gd name="connsiteX0" fmla="*/ 37010 w 1557833"/>
              <a:gd name="connsiteY0" fmla="*/ 66316 h 2465521"/>
              <a:gd name="connsiteX1" fmla="*/ 28384 w 1557833"/>
              <a:gd name="connsiteY1" fmla="*/ 118075 h 2465521"/>
              <a:gd name="connsiteX2" fmla="*/ 97395 w 1557833"/>
              <a:gd name="connsiteY2" fmla="*/ 1110113 h 2465521"/>
              <a:gd name="connsiteX3" fmla="*/ 356187 w 1557833"/>
              <a:gd name="connsiteY3" fmla="*/ 2076271 h 2465521"/>
              <a:gd name="connsiteX4" fmla="*/ 985916 w 1557833"/>
              <a:gd name="connsiteY4" fmla="*/ 2447207 h 2465521"/>
              <a:gd name="connsiteX5" fmla="*/ 1546633 w 1557833"/>
              <a:gd name="connsiteY5" fmla="*/ 1558686 h 2465521"/>
              <a:gd name="connsiteX6" fmla="*/ 459704 w 1557833"/>
              <a:gd name="connsiteY6" fmla="*/ 549396 h 2465521"/>
              <a:gd name="connsiteX7" fmla="*/ 37010 w 1557833"/>
              <a:gd name="connsiteY7" fmla="*/ 66316 h 246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7833" h="2465521">
                <a:moveTo>
                  <a:pt x="37010" y="66316"/>
                </a:moveTo>
                <a:cubicBezTo>
                  <a:pt x="-34877" y="-5571"/>
                  <a:pt x="18320" y="-55891"/>
                  <a:pt x="28384" y="118075"/>
                </a:cubicBezTo>
                <a:cubicBezTo>
                  <a:pt x="38448" y="292041"/>
                  <a:pt x="42761" y="783747"/>
                  <a:pt x="97395" y="1110113"/>
                </a:cubicBezTo>
                <a:cubicBezTo>
                  <a:pt x="152029" y="1436479"/>
                  <a:pt x="208100" y="1853422"/>
                  <a:pt x="356187" y="2076271"/>
                </a:cubicBezTo>
                <a:cubicBezTo>
                  <a:pt x="504274" y="2299120"/>
                  <a:pt x="787508" y="2533471"/>
                  <a:pt x="985916" y="2447207"/>
                </a:cubicBezTo>
                <a:cubicBezTo>
                  <a:pt x="1184324" y="2360943"/>
                  <a:pt x="1634335" y="1874988"/>
                  <a:pt x="1546633" y="1558686"/>
                </a:cubicBezTo>
                <a:cubicBezTo>
                  <a:pt x="1458931" y="1242384"/>
                  <a:pt x="712746" y="803875"/>
                  <a:pt x="459704" y="549396"/>
                </a:cubicBezTo>
                <a:cubicBezTo>
                  <a:pt x="206663" y="294917"/>
                  <a:pt x="108897" y="138203"/>
                  <a:pt x="37010" y="66316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987396" y="1751162"/>
            <a:ext cx="1765201" cy="1171695"/>
          </a:xfrm>
          <a:custGeom>
            <a:avLst/>
            <a:gdLst>
              <a:gd name="connsiteX0" fmla="*/ 25879 w 1765201"/>
              <a:gd name="connsiteY0" fmla="*/ 0 h 1171695"/>
              <a:gd name="connsiteX1" fmla="*/ 207034 w 1765201"/>
              <a:gd name="connsiteY1" fmla="*/ 526212 h 1171695"/>
              <a:gd name="connsiteX2" fmla="*/ 1061049 w 1765201"/>
              <a:gd name="connsiteY2" fmla="*/ 1155940 h 1171695"/>
              <a:gd name="connsiteX3" fmla="*/ 1751162 w 1765201"/>
              <a:gd name="connsiteY3" fmla="*/ 914400 h 1171695"/>
              <a:gd name="connsiteX4" fmla="*/ 414068 w 1765201"/>
              <a:gd name="connsiteY4" fmla="*/ 189781 h 1171695"/>
              <a:gd name="connsiteX5" fmla="*/ 0 w 1765201"/>
              <a:gd name="connsiteY5" fmla="*/ 43132 h 117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201" h="1171695">
                <a:moveTo>
                  <a:pt x="25879" y="0"/>
                </a:moveTo>
                <a:cubicBezTo>
                  <a:pt x="30192" y="166777"/>
                  <a:pt x="34506" y="333555"/>
                  <a:pt x="207034" y="526212"/>
                </a:cubicBezTo>
                <a:cubicBezTo>
                  <a:pt x="379562" y="718869"/>
                  <a:pt x="803694" y="1091242"/>
                  <a:pt x="1061049" y="1155940"/>
                </a:cubicBezTo>
                <a:cubicBezTo>
                  <a:pt x="1318404" y="1220638"/>
                  <a:pt x="1858992" y="1075426"/>
                  <a:pt x="1751162" y="914400"/>
                </a:cubicBezTo>
                <a:cubicBezTo>
                  <a:pt x="1643332" y="753374"/>
                  <a:pt x="705928" y="334992"/>
                  <a:pt x="414068" y="189781"/>
                </a:cubicBezTo>
                <a:cubicBezTo>
                  <a:pt x="122208" y="44570"/>
                  <a:pt x="61104" y="43851"/>
                  <a:pt x="0" y="431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81650" y="4511615"/>
            <a:ext cx="3018775" cy="92333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The centroids are </a:t>
            </a:r>
            <a:r>
              <a:rPr lang="en-US" i="1" dirty="0" smtClean="0">
                <a:latin typeface="Comic Sans MS" panose="030F0702030302020204" pitchFamily="66" charset="0"/>
              </a:rPr>
              <a:t>virtual: </a:t>
            </a:r>
            <a:br>
              <a:rPr lang="en-US" i="1" dirty="0" smtClean="0">
                <a:latin typeface="Comic Sans MS" panose="030F0702030302020204" pitchFamily="66" charset="0"/>
              </a:rPr>
            </a:br>
            <a:r>
              <a:rPr lang="en-US" dirty="0" smtClean="0">
                <a:latin typeface="Comic Sans MS" panose="030F0702030302020204" pitchFamily="66" charset="0"/>
              </a:rPr>
              <a:t>we don’t actually compute </a:t>
            </a:r>
            <a:br>
              <a:rPr lang="en-US" dirty="0" smtClean="0">
                <a:latin typeface="Comic Sans MS" panose="030F0702030302020204" pitchFamily="66" charset="0"/>
              </a:rPr>
            </a:br>
            <a:r>
              <a:rPr lang="en-US" dirty="0" smtClean="0">
                <a:latin typeface="Comic Sans MS" panose="030F0702030302020204" pitchFamily="66" charset="0"/>
              </a:rPr>
              <a:t>them explicitly!</a:t>
            </a:r>
            <a:endParaRPr lang="en-US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325145"/>
              </p:ext>
            </p:extLst>
          </p:nvPr>
        </p:nvGraphicFramePr>
        <p:xfrm>
          <a:off x="6099175" y="5685437"/>
          <a:ext cx="19748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24" name="Equation" r:id="rId7" imgW="1536033" imgH="533169" progId="Equation.3">
                  <p:embed/>
                </p:oleObj>
              </mc:Choice>
              <mc:Fallback>
                <p:oleObj name="Equation" r:id="rId7" imgW="1536033" imgH="53316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9175" y="5685437"/>
                        <a:ext cx="19748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18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smtClean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59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3523129"/>
            <a:ext cx="4639235" cy="316005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096000" y="1981200"/>
            <a:ext cx="914400" cy="12827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096000" y="1968500"/>
            <a:ext cx="1879600" cy="7239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smtClean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5562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  <a:p>
            <a:pPr lvl="1">
              <a:lnSpc>
                <a:spcPct val="110000"/>
              </a:lnSpc>
            </a:pPr>
            <a:r>
              <a:rPr lang="en-US" sz="2000" dirty="0"/>
              <a:t>The objective function used affects the nature of the discovered clusters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E.g. Euclidean </a:t>
            </a:r>
            <a:r>
              <a:rPr lang="en-US" sz="1800" dirty="0" smtClean="0"/>
              <a:t>distance vs.</a:t>
            </a:r>
          </a:p>
          <a:p>
            <a:pPr lvl="2">
              <a:lnSpc>
                <a:spcPct val="110000"/>
              </a:lnSpc>
            </a:pPr>
            <a:r>
              <a:rPr lang="en-US" sz="1800" dirty="0" smtClean="0"/>
              <a:t>Distance </a:t>
            </a:r>
            <a:r>
              <a:rPr lang="en-US" sz="1800" dirty="0"/>
              <a:t>from </a:t>
            </a:r>
            <a:r>
              <a:rPr lang="en-US" sz="1800" dirty="0" smtClean="0"/>
              <a:t>center</a:t>
            </a:r>
            <a:endParaRPr lang="en-US" sz="18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>
          <a:xfrm>
            <a:off x="7010398" y="6378108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88100" y="4432300"/>
            <a:ext cx="1765300" cy="571500"/>
            <a:chOff x="4024" y="2792"/>
            <a:chExt cx="1112" cy="360"/>
          </a:xfrm>
        </p:grpSpPr>
        <p:sp>
          <p:nvSpPr>
            <p:cNvPr id="1054725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6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7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8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9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0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1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2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3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6388100" y="5981700"/>
            <a:ext cx="1765300" cy="571500"/>
            <a:chOff x="4024" y="2792"/>
            <a:chExt cx="1112" cy="360"/>
          </a:xfrm>
        </p:grpSpPr>
        <p:sp>
          <p:nvSpPr>
            <p:cNvPr id="1054735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6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7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8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9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0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1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2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3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4744" name="Oval 24"/>
          <p:cNvSpPr>
            <a:spLocks noChangeArrowheads="1"/>
          </p:cNvSpPr>
          <p:nvPr/>
        </p:nvSpPr>
        <p:spPr bwMode="auto">
          <a:xfrm>
            <a:off x="69215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5" name="Oval 25"/>
          <p:cNvSpPr>
            <a:spLocks noChangeArrowheads="1"/>
          </p:cNvSpPr>
          <p:nvPr/>
        </p:nvSpPr>
        <p:spPr bwMode="auto">
          <a:xfrm>
            <a:off x="71120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6" name="Oval 26"/>
          <p:cNvSpPr>
            <a:spLocks noChangeArrowheads="1"/>
          </p:cNvSpPr>
          <p:nvPr/>
        </p:nvSpPr>
        <p:spPr bwMode="auto">
          <a:xfrm>
            <a:off x="73152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7" name="Oval 27"/>
          <p:cNvSpPr>
            <a:spLocks noChangeArrowheads="1"/>
          </p:cNvSpPr>
          <p:nvPr/>
        </p:nvSpPr>
        <p:spPr bwMode="auto">
          <a:xfrm>
            <a:off x="74930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8" name="Oval 28"/>
          <p:cNvSpPr>
            <a:spLocks noChangeArrowheads="1"/>
          </p:cNvSpPr>
          <p:nvPr/>
        </p:nvSpPr>
        <p:spPr bwMode="auto">
          <a:xfrm>
            <a:off x="7010400" y="5943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9" name="Oval 29"/>
          <p:cNvSpPr>
            <a:spLocks noChangeArrowheads="1"/>
          </p:cNvSpPr>
          <p:nvPr/>
        </p:nvSpPr>
        <p:spPr bwMode="auto">
          <a:xfrm>
            <a:off x="7200900" y="5981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0" name="Oval 30"/>
          <p:cNvSpPr>
            <a:spLocks noChangeArrowheads="1"/>
          </p:cNvSpPr>
          <p:nvPr/>
        </p:nvSpPr>
        <p:spPr bwMode="auto">
          <a:xfrm>
            <a:off x="7404100" y="5930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3" name="Rectangle 33"/>
          <p:cNvSpPr>
            <a:spLocks noChangeArrowheads="1"/>
          </p:cNvSpPr>
          <p:nvPr/>
        </p:nvSpPr>
        <p:spPr bwMode="auto">
          <a:xfrm>
            <a:off x="5575300" y="424180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4" name="Oval 34"/>
          <p:cNvSpPr>
            <a:spLocks noChangeArrowheads="1"/>
          </p:cNvSpPr>
          <p:nvPr/>
        </p:nvSpPr>
        <p:spPr bwMode="auto">
          <a:xfrm>
            <a:off x="5892800" y="438150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5" name="Oval 35"/>
          <p:cNvSpPr>
            <a:spLocks noChangeArrowheads="1"/>
          </p:cNvSpPr>
          <p:nvPr/>
        </p:nvSpPr>
        <p:spPr bwMode="auto">
          <a:xfrm>
            <a:off x="5892800" y="577850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11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0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0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 flipH="1">
            <a:off x="5562600" y="2184400"/>
            <a:ext cx="12065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38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1"/>
          <p:cNvSpPr>
            <a:spLocks noChangeShapeType="1"/>
          </p:cNvSpPr>
          <p:nvPr/>
        </p:nvSpPr>
        <p:spPr bwMode="auto">
          <a:xfrm>
            <a:off x="6756400" y="2184400"/>
            <a:ext cx="12192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3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3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5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5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39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41"/>
          <p:cNvSpPr>
            <a:spLocks noChangeShapeType="1"/>
          </p:cNvSpPr>
          <p:nvPr/>
        </p:nvSpPr>
        <p:spPr bwMode="auto">
          <a:xfrm flipH="1">
            <a:off x="6997700" y="2006600"/>
            <a:ext cx="190500" cy="12573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2"/>
          <p:cNvSpPr>
            <a:spLocks noChangeShapeType="1"/>
          </p:cNvSpPr>
          <p:nvPr/>
        </p:nvSpPr>
        <p:spPr bwMode="auto">
          <a:xfrm flipH="1">
            <a:off x="5549900" y="1993900"/>
            <a:ext cx="16383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79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0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0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 flipV="1">
            <a:off x="5588000" y="2692400"/>
            <a:ext cx="127000" cy="3683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6451600" y="3225800"/>
            <a:ext cx="558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7010400" y="3238500"/>
            <a:ext cx="444500" cy="723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H="1" flipV="1">
            <a:off x="7937500" y="2717800"/>
            <a:ext cx="50800" cy="596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30"/>
          <p:cNvSpPr>
            <a:spLocks noChangeShapeType="1"/>
          </p:cNvSpPr>
          <p:nvPr/>
        </p:nvSpPr>
        <p:spPr bwMode="auto">
          <a:xfrm flipH="1">
            <a:off x="7962900" y="2692400"/>
            <a:ext cx="508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i="1" dirty="0">
                <a:solidFill>
                  <a:srgbClr val="0000CC"/>
                </a:solidFill>
              </a:rPr>
              <a:t>When all data points </a:t>
            </a:r>
            <a:r>
              <a:rPr lang="en-US" sz="2000" i="1" dirty="0" smtClean="0">
                <a:solidFill>
                  <a:srgbClr val="0000CC"/>
                </a:solidFill>
              </a:rPr>
              <a:t>are clustered, </a:t>
            </a:r>
            <a:r>
              <a:rPr lang="en-US" sz="2000" i="1" dirty="0" err="1" smtClean="0">
                <a:solidFill>
                  <a:srgbClr val="0000CC"/>
                </a:solidFill>
              </a:rPr>
              <a:t>recompute</a:t>
            </a:r>
            <a:r>
              <a:rPr lang="en-US" sz="2000" i="1" dirty="0" smtClean="0">
                <a:solidFill>
                  <a:srgbClr val="0000CC"/>
                </a:solidFill>
              </a:rPr>
              <a:t> </a:t>
            </a:r>
            <a:r>
              <a:rPr lang="en-US" sz="2000" i="1" dirty="0" err="1" smtClean="0">
                <a:solidFill>
                  <a:srgbClr val="0000CC"/>
                </a:solidFill>
              </a:rPr>
              <a:t>centroids</a:t>
            </a:r>
            <a:endParaRPr lang="en-US" sz="2000" i="1" dirty="0" smtClean="0">
              <a:solidFill>
                <a:srgbClr val="0000CC"/>
              </a:solidFill>
            </a:endParaRP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6266329"/>
            <a:ext cx="4639235" cy="41685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800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569692"/>
              </p:ext>
            </p:extLst>
          </p:nvPr>
        </p:nvGraphicFramePr>
        <p:xfrm>
          <a:off x="1648985" y="5580966"/>
          <a:ext cx="1975878" cy="68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1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8985" y="5580966"/>
                        <a:ext cx="1975878" cy="6853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077075" y="4375321"/>
            <a:ext cx="3843641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do not explicitly compute the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May be impossible – we do not know the high-dimensional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only know how to compute 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inner products in it</a:t>
            </a: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Kernel K–means</a:t>
            </a:r>
            <a:endParaRPr lang="en-US" sz="40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i="1" dirty="0">
                <a:solidFill>
                  <a:srgbClr val="0000CC"/>
                </a:solidFill>
              </a:rPr>
              <a:t>When all data points </a:t>
            </a:r>
            <a:r>
              <a:rPr lang="en-US" sz="2000" b="0" i="1" dirty="0" smtClean="0">
                <a:solidFill>
                  <a:srgbClr val="0000CC"/>
                </a:solidFill>
              </a:rPr>
              <a:t>are clustered, </a:t>
            </a:r>
            <a:r>
              <a:rPr lang="en-US" sz="2000" b="0" i="1" dirty="0" err="1" smtClean="0">
                <a:solidFill>
                  <a:srgbClr val="0000CC"/>
                </a:solidFill>
              </a:rPr>
              <a:t>recompute</a:t>
            </a:r>
            <a:r>
              <a:rPr lang="en-US" sz="2000" b="0" i="1" dirty="0" smtClean="0">
                <a:solidFill>
                  <a:srgbClr val="0000CC"/>
                </a:solidFill>
              </a:rPr>
              <a:t> </a:t>
            </a:r>
            <a:r>
              <a:rPr lang="en-US" sz="2000" b="0" i="1" dirty="0" err="1" smtClean="0">
                <a:solidFill>
                  <a:srgbClr val="0000CC"/>
                </a:solidFill>
              </a:rPr>
              <a:t>centroids</a:t>
            </a:r>
            <a:endParaRPr lang="en-US" sz="2000" b="0" i="1" dirty="0" smtClean="0">
              <a:solidFill>
                <a:srgbClr val="0000CC"/>
              </a:solidFill>
            </a:endParaRP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5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9028" name="Object 2"/>
          <p:cNvGraphicFramePr>
            <a:graphicFrameLocks noChangeAspect="1"/>
          </p:cNvGraphicFramePr>
          <p:nvPr/>
        </p:nvGraphicFramePr>
        <p:xfrm>
          <a:off x="1613928" y="5539441"/>
          <a:ext cx="1974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6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928" y="5539441"/>
                        <a:ext cx="1974850" cy="6842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077075" y="4375321"/>
            <a:ext cx="3843641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do not explicitly compute the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May be impossible – we do not know the high-dimensional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only know how to compute 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inner products in it</a:t>
            </a: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clusters?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0336"/>
            <a:ext cx="8229600" cy="4886562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Assumptions: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Dimensionality of kernel space &gt; no. of clusters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Clusters represent separate </a:t>
            </a:r>
            <a:r>
              <a:rPr lang="en-US" i="1" dirty="0" smtClean="0"/>
              <a:t>directions </a:t>
            </a:r>
            <a:r>
              <a:rPr lang="en-US" dirty="0" smtClean="0"/>
              <a:t>in Kernel spaces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Kernel correlation matrix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/>
              <a:t>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Find Eigen values </a:t>
            </a:r>
            <a:r>
              <a:rPr lang="en-US" dirty="0" smtClean="0">
                <a:latin typeface="Symbol" pitchFamily="18" charset="2"/>
              </a:rPr>
              <a:t>L</a:t>
            </a:r>
            <a:r>
              <a:rPr lang="en-US" dirty="0" smtClean="0"/>
              <a:t> and Eigen vectors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/>
              <a:t> of kernel matrix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No. of clusters = no. of dominant </a:t>
            </a:r>
            <a:r>
              <a:rPr lang="en-US" dirty="0" err="1" smtClean="0">
                <a:latin typeface="Symbol" pitchFamily="18" charset="2"/>
              </a:rPr>
              <a:t>l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(1</a:t>
            </a:r>
            <a:r>
              <a:rPr lang="en-US" baseline="30000" dirty="0" smtClean="0"/>
              <a:t>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) terms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66133"/>
          </a:xfrm>
        </p:spPr>
        <p:txBody>
          <a:bodyPr/>
          <a:lstStyle/>
          <a:p>
            <a:r>
              <a:rPr lang="en-US" dirty="0" smtClean="0"/>
              <a:t>Spectral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7806"/>
            <a:ext cx="8229600" cy="481835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“Spectral” methods attempt to find “principal” subspaces of the high-dimensional kernel space</a:t>
            </a:r>
          </a:p>
          <a:p>
            <a:r>
              <a:rPr lang="en-US" dirty="0" smtClean="0"/>
              <a:t>Clustering is performed in the principal subspaces</a:t>
            </a:r>
          </a:p>
          <a:p>
            <a:pPr lvl="1"/>
            <a:r>
              <a:rPr lang="en-US" dirty="0" smtClean="0"/>
              <a:t>Normalized cuts</a:t>
            </a:r>
          </a:p>
          <a:p>
            <a:pPr lvl="1"/>
            <a:r>
              <a:rPr lang="en-US" dirty="0" smtClean="0"/>
              <a:t>Spectral clustering</a:t>
            </a:r>
          </a:p>
          <a:p>
            <a:r>
              <a:rPr lang="en-US" dirty="0" smtClean="0"/>
              <a:t>Involves finding Eigenvectors and Eigen values of Kernel matrix</a:t>
            </a:r>
          </a:p>
          <a:p>
            <a:r>
              <a:rPr lang="en-US" dirty="0" smtClean="0"/>
              <a:t>Fortunately, provably analogous to Kernel K-means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5562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  <a:p>
            <a:pPr lvl="1">
              <a:lnSpc>
                <a:spcPct val="110000"/>
              </a:lnSpc>
            </a:pPr>
            <a:r>
              <a:rPr lang="en-US" sz="2000" dirty="0"/>
              <a:t>The objective function used affects the nature of the discovered clusters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E.g. Euclidean </a:t>
            </a:r>
            <a:r>
              <a:rPr lang="en-US" sz="1800" dirty="0" smtClean="0"/>
              <a:t>distance vs.</a:t>
            </a:r>
          </a:p>
          <a:p>
            <a:pPr lvl="2">
              <a:lnSpc>
                <a:spcPct val="110000"/>
              </a:lnSpc>
            </a:pPr>
            <a:r>
              <a:rPr lang="en-US" sz="1800" dirty="0" smtClean="0"/>
              <a:t>Distance </a:t>
            </a:r>
            <a:r>
              <a:rPr lang="en-US" sz="1800" dirty="0"/>
              <a:t>from </a:t>
            </a:r>
            <a:r>
              <a:rPr lang="en-US" sz="1800" dirty="0" smtClean="0"/>
              <a:t>center</a:t>
            </a:r>
            <a:endParaRPr lang="en-US" sz="18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>
          <a:xfrm>
            <a:off x="7010398" y="6378108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88100" y="4432300"/>
            <a:ext cx="1765300" cy="571500"/>
            <a:chOff x="4024" y="2792"/>
            <a:chExt cx="1112" cy="360"/>
          </a:xfrm>
        </p:grpSpPr>
        <p:sp>
          <p:nvSpPr>
            <p:cNvPr id="1054725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6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7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8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9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0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1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2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3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6388100" y="5981700"/>
            <a:ext cx="1765300" cy="571500"/>
            <a:chOff x="4024" y="2792"/>
            <a:chExt cx="1112" cy="360"/>
          </a:xfrm>
        </p:grpSpPr>
        <p:sp>
          <p:nvSpPr>
            <p:cNvPr id="1054735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6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7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8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9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0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1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2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3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4744" name="Oval 24"/>
          <p:cNvSpPr>
            <a:spLocks noChangeArrowheads="1"/>
          </p:cNvSpPr>
          <p:nvPr/>
        </p:nvSpPr>
        <p:spPr bwMode="auto">
          <a:xfrm>
            <a:off x="69215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5" name="Oval 25"/>
          <p:cNvSpPr>
            <a:spLocks noChangeArrowheads="1"/>
          </p:cNvSpPr>
          <p:nvPr/>
        </p:nvSpPr>
        <p:spPr bwMode="auto">
          <a:xfrm>
            <a:off x="71120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6" name="Oval 26"/>
          <p:cNvSpPr>
            <a:spLocks noChangeArrowheads="1"/>
          </p:cNvSpPr>
          <p:nvPr/>
        </p:nvSpPr>
        <p:spPr bwMode="auto">
          <a:xfrm>
            <a:off x="73152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7" name="Oval 27"/>
          <p:cNvSpPr>
            <a:spLocks noChangeArrowheads="1"/>
          </p:cNvSpPr>
          <p:nvPr/>
        </p:nvSpPr>
        <p:spPr bwMode="auto">
          <a:xfrm>
            <a:off x="74930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8" name="Oval 28"/>
          <p:cNvSpPr>
            <a:spLocks noChangeArrowheads="1"/>
          </p:cNvSpPr>
          <p:nvPr/>
        </p:nvSpPr>
        <p:spPr bwMode="auto">
          <a:xfrm>
            <a:off x="7010400" y="5943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9" name="Oval 29"/>
          <p:cNvSpPr>
            <a:spLocks noChangeArrowheads="1"/>
          </p:cNvSpPr>
          <p:nvPr/>
        </p:nvSpPr>
        <p:spPr bwMode="auto">
          <a:xfrm>
            <a:off x="7200900" y="5981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0" name="Oval 30"/>
          <p:cNvSpPr>
            <a:spLocks noChangeArrowheads="1"/>
          </p:cNvSpPr>
          <p:nvPr/>
        </p:nvSpPr>
        <p:spPr bwMode="auto">
          <a:xfrm>
            <a:off x="7404100" y="5930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3" name="Rectangle 33"/>
          <p:cNvSpPr>
            <a:spLocks noChangeArrowheads="1"/>
          </p:cNvSpPr>
          <p:nvPr/>
        </p:nvSpPr>
        <p:spPr bwMode="auto">
          <a:xfrm>
            <a:off x="5575300" y="424180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4" name="Oval 34"/>
          <p:cNvSpPr>
            <a:spLocks noChangeArrowheads="1"/>
          </p:cNvSpPr>
          <p:nvPr/>
        </p:nvSpPr>
        <p:spPr bwMode="auto">
          <a:xfrm>
            <a:off x="5892800" y="438150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5" name="Oval 35"/>
          <p:cNvSpPr>
            <a:spLocks noChangeArrowheads="1"/>
          </p:cNvSpPr>
          <p:nvPr/>
        </p:nvSpPr>
        <p:spPr bwMode="auto">
          <a:xfrm>
            <a:off x="5892800" y="577850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33"/>
          <p:cNvSpPr>
            <a:spLocks noChangeArrowheads="1"/>
          </p:cNvSpPr>
          <p:nvPr/>
        </p:nvSpPr>
        <p:spPr bwMode="auto">
          <a:xfrm>
            <a:off x="6711950" y="4959350"/>
            <a:ext cx="1066800" cy="1066800"/>
          </a:xfrm>
          <a:prstGeom prst="ellips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3" name="Group 31"/>
          <p:cNvGrpSpPr>
            <a:grpSpLocks/>
          </p:cNvGrpSpPr>
          <p:nvPr/>
        </p:nvGrpSpPr>
        <p:grpSpPr bwMode="auto">
          <a:xfrm>
            <a:off x="6223000" y="4470400"/>
            <a:ext cx="2044700" cy="2044700"/>
            <a:chOff x="3920" y="2816"/>
            <a:chExt cx="1288" cy="1288"/>
          </a:xfrm>
        </p:grpSpPr>
        <p:sp>
          <p:nvSpPr>
            <p:cNvPr id="64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5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clustering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950"/>
            <a:ext cx="8229600" cy="4967214"/>
          </a:xfrm>
        </p:spPr>
        <p:txBody>
          <a:bodyPr/>
          <a:lstStyle/>
          <a:p>
            <a:r>
              <a:rPr lang="en-US" dirty="0" smtClean="0"/>
              <a:t>Regression based clustering</a:t>
            </a:r>
          </a:p>
          <a:p>
            <a:r>
              <a:rPr lang="en-US" dirty="0" smtClean="0"/>
              <a:t>Find a regression representing each cluster</a:t>
            </a:r>
          </a:p>
          <a:p>
            <a:r>
              <a:rPr lang="en-US" dirty="0" smtClean="0"/>
              <a:t>Associate each point to the cluster with the best regression</a:t>
            </a:r>
          </a:p>
          <a:p>
            <a:pPr lvl="1"/>
            <a:r>
              <a:rPr lang="en-US" dirty="0" smtClean="0"/>
              <a:t>Related to kernel methods</a:t>
            </a:r>
          </a:p>
        </p:txBody>
      </p:sp>
      <p:sp>
        <p:nvSpPr>
          <p:cNvPr id="188" name="Date Placeholder 18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grpSp>
        <p:nvGrpSpPr>
          <p:cNvPr id="6" name="Group 195"/>
          <p:cNvGrpSpPr>
            <a:grpSpLocks/>
          </p:cNvGrpSpPr>
          <p:nvPr/>
        </p:nvGrpSpPr>
        <p:grpSpPr bwMode="auto">
          <a:xfrm>
            <a:off x="928172" y="4093738"/>
            <a:ext cx="2768503" cy="2415960"/>
            <a:chOff x="2224" y="2152"/>
            <a:chExt cx="2136" cy="1864"/>
          </a:xfrm>
        </p:grpSpPr>
        <p:sp>
          <p:nvSpPr>
            <p:cNvPr id="98" name="Line 196"/>
            <p:cNvSpPr>
              <a:spLocks noChangeShapeType="1"/>
            </p:cNvSpPr>
            <p:nvPr/>
          </p:nvSpPr>
          <p:spPr bwMode="auto">
            <a:xfrm flipH="1">
              <a:off x="3292" y="2152"/>
              <a:ext cx="0" cy="1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197"/>
            <p:cNvSpPr>
              <a:spLocks noChangeShapeType="1"/>
            </p:cNvSpPr>
            <p:nvPr/>
          </p:nvSpPr>
          <p:spPr bwMode="auto">
            <a:xfrm>
              <a:off x="2224" y="3084"/>
              <a:ext cx="2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198"/>
          <p:cNvGrpSpPr>
            <a:grpSpLocks/>
          </p:cNvGrpSpPr>
          <p:nvPr/>
        </p:nvGrpSpPr>
        <p:grpSpPr bwMode="auto">
          <a:xfrm>
            <a:off x="1021492" y="4021156"/>
            <a:ext cx="1441281" cy="2509280"/>
            <a:chOff x="1928" y="2088"/>
            <a:chExt cx="1112" cy="1936"/>
          </a:xfrm>
        </p:grpSpPr>
        <p:sp>
          <p:nvSpPr>
            <p:cNvPr id="54" name="Oval 199"/>
            <p:cNvSpPr>
              <a:spLocks noChangeArrowheads="1"/>
            </p:cNvSpPr>
            <p:nvPr/>
          </p:nvSpPr>
          <p:spPr bwMode="auto">
            <a:xfrm>
              <a:off x="2216" y="274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200"/>
            <p:cNvSpPr>
              <a:spLocks noChangeArrowheads="1"/>
            </p:cNvSpPr>
            <p:nvPr/>
          </p:nvSpPr>
          <p:spPr bwMode="auto">
            <a:xfrm>
              <a:off x="2376" y="25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201"/>
            <p:cNvSpPr>
              <a:spLocks noChangeArrowheads="1"/>
            </p:cNvSpPr>
            <p:nvPr/>
          </p:nvSpPr>
          <p:spPr bwMode="auto">
            <a:xfrm>
              <a:off x="2344" y="263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202"/>
            <p:cNvSpPr>
              <a:spLocks noChangeArrowheads="1"/>
            </p:cNvSpPr>
            <p:nvPr/>
          </p:nvSpPr>
          <p:spPr bwMode="auto">
            <a:xfrm>
              <a:off x="2232" y="2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203"/>
            <p:cNvSpPr>
              <a:spLocks noChangeArrowheads="1"/>
            </p:cNvSpPr>
            <p:nvPr/>
          </p:nvSpPr>
          <p:spPr bwMode="auto">
            <a:xfrm>
              <a:off x="2232" y="24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204"/>
            <p:cNvSpPr>
              <a:spLocks noChangeArrowheads="1"/>
            </p:cNvSpPr>
            <p:nvPr/>
          </p:nvSpPr>
          <p:spPr bwMode="auto">
            <a:xfrm>
              <a:off x="2136" y="24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205"/>
            <p:cNvSpPr>
              <a:spLocks noChangeArrowheads="1"/>
            </p:cNvSpPr>
            <p:nvPr/>
          </p:nvSpPr>
          <p:spPr bwMode="auto">
            <a:xfrm>
              <a:off x="2112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206"/>
            <p:cNvSpPr>
              <a:spLocks noChangeArrowheads="1"/>
            </p:cNvSpPr>
            <p:nvPr/>
          </p:nvSpPr>
          <p:spPr bwMode="auto">
            <a:xfrm>
              <a:off x="2064" y="2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207"/>
            <p:cNvSpPr>
              <a:spLocks noChangeArrowheads="1"/>
            </p:cNvSpPr>
            <p:nvPr/>
          </p:nvSpPr>
          <p:spPr bwMode="auto">
            <a:xfrm>
              <a:off x="2240" y="28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208"/>
            <p:cNvSpPr>
              <a:spLocks noChangeArrowheads="1"/>
            </p:cNvSpPr>
            <p:nvPr/>
          </p:nvSpPr>
          <p:spPr bwMode="auto">
            <a:xfrm>
              <a:off x="2040" y="29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209"/>
            <p:cNvSpPr>
              <a:spLocks noChangeArrowheads="1"/>
            </p:cNvSpPr>
            <p:nvPr/>
          </p:nvSpPr>
          <p:spPr bwMode="auto">
            <a:xfrm>
              <a:off x="1984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210"/>
            <p:cNvSpPr>
              <a:spLocks noChangeArrowheads="1"/>
            </p:cNvSpPr>
            <p:nvPr/>
          </p:nvSpPr>
          <p:spPr bwMode="auto">
            <a:xfrm>
              <a:off x="2240" y="3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211"/>
            <p:cNvSpPr>
              <a:spLocks noChangeArrowheads="1"/>
            </p:cNvSpPr>
            <p:nvPr/>
          </p:nvSpPr>
          <p:spPr bwMode="auto">
            <a:xfrm>
              <a:off x="2240" y="30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212"/>
            <p:cNvSpPr>
              <a:spLocks noChangeArrowheads="1"/>
            </p:cNvSpPr>
            <p:nvPr/>
          </p:nvSpPr>
          <p:spPr bwMode="auto">
            <a:xfrm>
              <a:off x="2016" y="3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213"/>
            <p:cNvSpPr>
              <a:spLocks noChangeArrowheads="1"/>
            </p:cNvSpPr>
            <p:nvPr/>
          </p:nvSpPr>
          <p:spPr bwMode="auto">
            <a:xfrm>
              <a:off x="2032" y="3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214"/>
            <p:cNvSpPr>
              <a:spLocks noChangeArrowheads="1"/>
            </p:cNvSpPr>
            <p:nvPr/>
          </p:nvSpPr>
          <p:spPr bwMode="auto">
            <a:xfrm>
              <a:off x="1928" y="31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215"/>
            <p:cNvSpPr>
              <a:spLocks noChangeArrowheads="1"/>
            </p:cNvSpPr>
            <p:nvPr/>
          </p:nvSpPr>
          <p:spPr bwMode="auto">
            <a:xfrm>
              <a:off x="2080" y="242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216"/>
            <p:cNvSpPr>
              <a:spLocks noChangeArrowheads="1"/>
            </p:cNvSpPr>
            <p:nvPr/>
          </p:nvSpPr>
          <p:spPr bwMode="auto">
            <a:xfrm>
              <a:off x="2320" y="235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217"/>
            <p:cNvSpPr>
              <a:spLocks noChangeArrowheads="1"/>
            </p:cNvSpPr>
            <p:nvPr/>
          </p:nvSpPr>
          <p:spPr bwMode="auto">
            <a:xfrm>
              <a:off x="2456" y="2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Oval 218"/>
            <p:cNvSpPr>
              <a:spLocks noChangeArrowheads="1"/>
            </p:cNvSpPr>
            <p:nvPr/>
          </p:nvSpPr>
          <p:spPr bwMode="auto">
            <a:xfrm>
              <a:off x="2840" y="2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Oval 219"/>
            <p:cNvSpPr>
              <a:spLocks noChangeArrowheads="1"/>
            </p:cNvSpPr>
            <p:nvPr/>
          </p:nvSpPr>
          <p:spPr bwMode="auto">
            <a:xfrm>
              <a:off x="2632" y="21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Oval 220"/>
            <p:cNvSpPr>
              <a:spLocks noChangeArrowheads="1"/>
            </p:cNvSpPr>
            <p:nvPr/>
          </p:nvSpPr>
          <p:spPr bwMode="auto">
            <a:xfrm>
              <a:off x="2568" y="2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Oval 221"/>
            <p:cNvSpPr>
              <a:spLocks noChangeArrowheads="1"/>
            </p:cNvSpPr>
            <p:nvPr/>
          </p:nvSpPr>
          <p:spPr bwMode="auto">
            <a:xfrm>
              <a:off x="2704" y="23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Oval 222"/>
            <p:cNvSpPr>
              <a:spLocks noChangeArrowheads="1"/>
            </p:cNvSpPr>
            <p:nvPr/>
          </p:nvSpPr>
          <p:spPr bwMode="auto">
            <a:xfrm>
              <a:off x="2824" y="20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Oval 223"/>
            <p:cNvSpPr>
              <a:spLocks noChangeArrowheads="1"/>
            </p:cNvSpPr>
            <p:nvPr/>
          </p:nvSpPr>
          <p:spPr bwMode="auto">
            <a:xfrm>
              <a:off x="2504" y="25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Oval 224"/>
            <p:cNvSpPr>
              <a:spLocks noChangeArrowheads="1"/>
            </p:cNvSpPr>
            <p:nvPr/>
          </p:nvSpPr>
          <p:spPr bwMode="auto">
            <a:xfrm>
              <a:off x="2528" y="2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Oval 225"/>
            <p:cNvSpPr>
              <a:spLocks noChangeArrowheads="1"/>
            </p:cNvSpPr>
            <p:nvPr/>
          </p:nvSpPr>
          <p:spPr bwMode="auto">
            <a:xfrm>
              <a:off x="2672" y="22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Oval 226"/>
            <p:cNvSpPr>
              <a:spLocks noChangeArrowheads="1"/>
            </p:cNvSpPr>
            <p:nvPr/>
          </p:nvSpPr>
          <p:spPr bwMode="auto">
            <a:xfrm>
              <a:off x="2112" y="351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Oval 227"/>
            <p:cNvSpPr>
              <a:spLocks noChangeArrowheads="1"/>
            </p:cNvSpPr>
            <p:nvPr/>
          </p:nvSpPr>
          <p:spPr bwMode="auto">
            <a:xfrm>
              <a:off x="2264" y="3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Oval 228"/>
            <p:cNvSpPr>
              <a:spLocks noChangeArrowheads="1"/>
            </p:cNvSpPr>
            <p:nvPr/>
          </p:nvSpPr>
          <p:spPr bwMode="auto">
            <a:xfrm>
              <a:off x="2264" y="37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Oval 229"/>
            <p:cNvSpPr>
              <a:spLocks noChangeArrowheads="1"/>
            </p:cNvSpPr>
            <p:nvPr/>
          </p:nvSpPr>
          <p:spPr bwMode="auto">
            <a:xfrm>
              <a:off x="2176" y="325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Oval 230"/>
            <p:cNvSpPr>
              <a:spLocks noChangeArrowheads="1"/>
            </p:cNvSpPr>
            <p:nvPr/>
          </p:nvSpPr>
          <p:spPr bwMode="auto">
            <a:xfrm>
              <a:off x="2416" y="35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Oval 231"/>
            <p:cNvSpPr>
              <a:spLocks noChangeArrowheads="1"/>
            </p:cNvSpPr>
            <p:nvPr/>
          </p:nvSpPr>
          <p:spPr bwMode="auto">
            <a:xfrm>
              <a:off x="2416" y="348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Oval 232"/>
            <p:cNvSpPr>
              <a:spLocks noChangeArrowheads="1"/>
            </p:cNvSpPr>
            <p:nvPr/>
          </p:nvSpPr>
          <p:spPr bwMode="auto">
            <a:xfrm>
              <a:off x="2136" y="364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Oval 233"/>
            <p:cNvSpPr>
              <a:spLocks noChangeArrowheads="1"/>
            </p:cNvSpPr>
            <p:nvPr/>
          </p:nvSpPr>
          <p:spPr bwMode="auto">
            <a:xfrm>
              <a:off x="2296" y="3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Oval 234"/>
            <p:cNvSpPr>
              <a:spLocks noChangeArrowheads="1"/>
            </p:cNvSpPr>
            <p:nvPr/>
          </p:nvSpPr>
          <p:spPr bwMode="auto">
            <a:xfrm>
              <a:off x="2544" y="37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Oval 235"/>
            <p:cNvSpPr>
              <a:spLocks noChangeArrowheads="1"/>
            </p:cNvSpPr>
            <p:nvPr/>
          </p:nvSpPr>
          <p:spPr bwMode="auto">
            <a:xfrm>
              <a:off x="2352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Oval 236"/>
            <p:cNvSpPr>
              <a:spLocks noChangeArrowheads="1"/>
            </p:cNvSpPr>
            <p:nvPr/>
          </p:nvSpPr>
          <p:spPr bwMode="auto">
            <a:xfrm>
              <a:off x="2584" y="3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Oval 237"/>
            <p:cNvSpPr>
              <a:spLocks noChangeArrowheads="1"/>
            </p:cNvSpPr>
            <p:nvPr/>
          </p:nvSpPr>
          <p:spPr bwMode="auto">
            <a:xfrm>
              <a:off x="2744" y="37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Oval 238"/>
            <p:cNvSpPr>
              <a:spLocks noChangeArrowheads="1"/>
            </p:cNvSpPr>
            <p:nvPr/>
          </p:nvSpPr>
          <p:spPr bwMode="auto">
            <a:xfrm>
              <a:off x="2984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Oval 239"/>
            <p:cNvSpPr>
              <a:spLocks noChangeArrowheads="1"/>
            </p:cNvSpPr>
            <p:nvPr/>
          </p:nvSpPr>
          <p:spPr bwMode="auto">
            <a:xfrm>
              <a:off x="2480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Oval 240"/>
            <p:cNvSpPr>
              <a:spLocks noChangeArrowheads="1"/>
            </p:cNvSpPr>
            <p:nvPr/>
          </p:nvSpPr>
          <p:spPr bwMode="auto">
            <a:xfrm>
              <a:off x="2560" y="387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Oval 241"/>
            <p:cNvSpPr>
              <a:spLocks noChangeArrowheads="1"/>
            </p:cNvSpPr>
            <p:nvPr/>
          </p:nvSpPr>
          <p:spPr bwMode="auto">
            <a:xfrm>
              <a:off x="2704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Oval 242"/>
            <p:cNvSpPr>
              <a:spLocks noChangeArrowheads="1"/>
            </p:cNvSpPr>
            <p:nvPr/>
          </p:nvSpPr>
          <p:spPr bwMode="auto">
            <a:xfrm>
              <a:off x="2792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243"/>
          <p:cNvGrpSpPr>
            <a:grpSpLocks/>
          </p:cNvGrpSpPr>
          <p:nvPr/>
        </p:nvGrpSpPr>
        <p:grpSpPr bwMode="auto">
          <a:xfrm flipH="1">
            <a:off x="2193181" y="4031525"/>
            <a:ext cx="1441281" cy="2509280"/>
            <a:chOff x="1928" y="2088"/>
            <a:chExt cx="1112" cy="1936"/>
          </a:xfrm>
        </p:grpSpPr>
        <p:sp>
          <p:nvSpPr>
            <p:cNvPr id="10" name="Oval 244"/>
            <p:cNvSpPr>
              <a:spLocks noChangeArrowheads="1"/>
            </p:cNvSpPr>
            <p:nvPr/>
          </p:nvSpPr>
          <p:spPr bwMode="auto">
            <a:xfrm>
              <a:off x="2216" y="274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245"/>
            <p:cNvSpPr>
              <a:spLocks noChangeArrowheads="1"/>
            </p:cNvSpPr>
            <p:nvPr/>
          </p:nvSpPr>
          <p:spPr bwMode="auto">
            <a:xfrm>
              <a:off x="2376" y="25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246"/>
            <p:cNvSpPr>
              <a:spLocks noChangeArrowheads="1"/>
            </p:cNvSpPr>
            <p:nvPr/>
          </p:nvSpPr>
          <p:spPr bwMode="auto">
            <a:xfrm>
              <a:off x="2344" y="263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247"/>
            <p:cNvSpPr>
              <a:spLocks noChangeArrowheads="1"/>
            </p:cNvSpPr>
            <p:nvPr/>
          </p:nvSpPr>
          <p:spPr bwMode="auto">
            <a:xfrm>
              <a:off x="2232" y="2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248"/>
            <p:cNvSpPr>
              <a:spLocks noChangeArrowheads="1"/>
            </p:cNvSpPr>
            <p:nvPr/>
          </p:nvSpPr>
          <p:spPr bwMode="auto">
            <a:xfrm>
              <a:off x="2232" y="24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249"/>
            <p:cNvSpPr>
              <a:spLocks noChangeArrowheads="1"/>
            </p:cNvSpPr>
            <p:nvPr/>
          </p:nvSpPr>
          <p:spPr bwMode="auto">
            <a:xfrm>
              <a:off x="2136" y="24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250"/>
            <p:cNvSpPr>
              <a:spLocks noChangeArrowheads="1"/>
            </p:cNvSpPr>
            <p:nvPr/>
          </p:nvSpPr>
          <p:spPr bwMode="auto">
            <a:xfrm>
              <a:off x="2112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251"/>
            <p:cNvSpPr>
              <a:spLocks noChangeArrowheads="1"/>
            </p:cNvSpPr>
            <p:nvPr/>
          </p:nvSpPr>
          <p:spPr bwMode="auto">
            <a:xfrm>
              <a:off x="2064" y="2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252"/>
            <p:cNvSpPr>
              <a:spLocks noChangeArrowheads="1"/>
            </p:cNvSpPr>
            <p:nvPr/>
          </p:nvSpPr>
          <p:spPr bwMode="auto">
            <a:xfrm>
              <a:off x="2240" y="28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253"/>
            <p:cNvSpPr>
              <a:spLocks noChangeArrowheads="1"/>
            </p:cNvSpPr>
            <p:nvPr/>
          </p:nvSpPr>
          <p:spPr bwMode="auto">
            <a:xfrm>
              <a:off x="2040" y="29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254"/>
            <p:cNvSpPr>
              <a:spLocks noChangeArrowheads="1"/>
            </p:cNvSpPr>
            <p:nvPr/>
          </p:nvSpPr>
          <p:spPr bwMode="auto">
            <a:xfrm>
              <a:off x="1984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55"/>
            <p:cNvSpPr>
              <a:spLocks noChangeArrowheads="1"/>
            </p:cNvSpPr>
            <p:nvPr/>
          </p:nvSpPr>
          <p:spPr bwMode="auto">
            <a:xfrm>
              <a:off x="2240" y="3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56"/>
            <p:cNvSpPr>
              <a:spLocks noChangeArrowheads="1"/>
            </p:cNvSpPr>
            <p:nvPr/>
          </p:nvSpPr>
          <p:spPr bwMode="auto">
            <a:xfrm>
              <a:off x="2240" y="30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57"/>
            <p:cNvSpPr>
              <a:spLocks noChangeArrowheads="1"/>
            </p:cNvSpPr>
            <p:nvPr/>
          </p:nvSpPr>
          <p:spPr bwMode="auto">
            <a:xfrm>
              <a:off x="2016" y="3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58"/>
            <p:cNvSpPr>
              <a:spLocks noChangeArrowheads="1"/>
            </p:cNvSpPr>
            <p:nvPr/>
          </p:nvSpPr>
          <p:spPr bwMode="auto">
            <a:xfrm>
              <a:off x="2032" y="3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59"/>
            <p:cNvSpPr>
              <a:spLocks noChangeArrowheads="1"/>
            </p:cNvSpPr>
            <p:nvPr/>
          </p:nvSpPr>
          <p:spPr bwMode="auto">
            <a:xfrm>
              <a:off x="1928" y="31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60"/>
            <p:cNvSpPr>
              <a:spLocks noChangeArrowheads="1"/>
            </p:cNvSpPr>
            <p:nvPr/>
          </p:nvSpPr>
          <p:spPr bwMode="auto">
            <a:xfrm>
              <a:off x="2080" y="242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61"/>
            <p:cNvSpPr>
              <a:spLocks noChangeArrowheads="1"/>
            </p:cNvSpPr>
            <p:nvPr/>
          </p:nvSpPr>
          <p:spPr bwMode="auto">
            <a:xfrm>
              <a:off x="2320" y="235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62"/>
            <p:cNvSpPr>
              <a:spLocks noChangeArrowheads="1"/>
            </p:cNvSpPr>
            <p:nvPr/>
          </p:nvSpPr>
          <p:spPr bwMode="auto">
            <a:xfrm>
              <a:off x="2456" y="2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63"/>
            <p:cNvSpPr>
              <a:spLocks noChangeArrowheads="1"/>
            </p:cNvSpPr>
            <p:nvPr/>
          </p:nvSpPr>
          <p:spPr bwMode="auto">
            <a:xfrm>
              <a:off x="2840" y="2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64"/>
            <p:cNvSpPr>
              <a:spLocks noChangeArrowheads="1"/>
            </p:cNvSpPr>
            <p:nvPr/>
          </p:nvSpPr>
          <p:spPr bwMode="auto">
            <a:xfrm>
              <a:off x="2632" y="21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265"/>
            <p:cNvSpPr>
              <a:spLocks noChangeArrowheads="1"/>
            </p:cNvSpPr>
            <p:nvPr/>
          </p:nvSpPr>
          <p:spPr bwMode="auto">
            <a:xfrm>
              <a:off x="2568" y="2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266"/>
            <p:cNvSpPr>
              <a:spLocks noChangeArrowheads="1"/>
            </p:cNvSpPr>
            <p:nvPr/>
          </p:nvSpPr>
          <p:spPr bwMode="auto">
            <a:xfrm>
              <a:off x="2704" y="23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67"/>
            <p:cNvSpPr>
              <a:spLocks noChangeArrowheads="1"/>
            </p:cNvSpPr>
            <p:nvPr/>
          </p:nvSpPr>
          <p:spPr bwMode="auto">
            <a:xfrm>
              <a:off x="2824" y="20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268"/>
            <p:cNvSpPr>
              <a:spLocks noChangeArrowheads="1"/>
            </p:cNvSpPr>
            <p:nvPr/>
          </p:nvSpPr>
          <p:spPr bwMode="auto">
            <a:xfrm>
              <a:off x="2504" y="25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269"/>
            <p:cNvSpPr>
              <a:spLocks noChangeArrowheads="1"/>
            </p:cNvSpPr>
            <p:nvPr/>
          </p:nvSpPr>
          <p:spPr bwMode="auto">
            <a:xfrm>
              <a:off x="2528" y="2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270"/>
            <p:cNvSpPr>
              <a:spLocks noChangeArrowheads="1"/>
            </p:cNvSpPr>
            <p:nvPr/>
          </p:nvSpPr>
          <p:spPr bwMode="auto">
            <a:xfrm>
              <a:off x="2672" y="22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Oval 271"/>
            <p:cNvSpPr>
              <a:spLocks noChangeArrowheads="1"/>
            </p:cNvSpPr>
            <p:nvPr/>
          </p:nvSpPr>
          <p:spPr bwMode="auto">
            <a:xfrm>
              <a:off x="2112" y="351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272"/>
            <p:cNvSpPr>
              <a:spLocks noChangeArrowheads="1"/>
            </p:cNvSpPr>
            <p:nvPr/>
          </p:nvSpPr>
          <p:spPr bwMode="auto">
            <a:xfrm>
              <a:off x="2264" y="3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273"/>
            <p:cNvSpPr>
              <a:spLocks noChangeArrowheads="1"/>
            </p:cNvSpPr>
            <p:nvPr/>
          </p:nvSpPr>
          <p:spPr bwMode="auto">
            <a:xfrm>
              <a:off x="2264" y="37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274"/>
            <p:cNvSpPr>
              <a:spLocks noChangeArrowheads="1"/>
            </p:cNvSpPr>
            <p:nvPr/>
          </p:nvSpPr>
          <p:spPr bwMode="auto">
            <a:xfrm>
              <a:off x="2176" y="325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275"/>
            <p:cNvSpPr>
              <a:spLocks noChangeArrowheads="1"/>
            </p:cNvSpPr>
            <p:nvPr/>
          </p:nvSpPr>
          <p:spPr bwMode="auto">
            <a:xfrm>
              <a:off x="2416" y="35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276"/>
            <p:cNvSpPr>
              <a:spLocks noChangeArrowheads="1"/>
            </p:cNvSpPr>
            <p:nvPr/>
          </p:nvSpPr>
          <p:spPr bwMode="auto">
            <a:xfrm>
              <a:off x="2416" y="348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277"/>
            <p:cNvSpPr>
              <a:spLocks noChangeArrowheads="1"/>
            </p:cNvSpPr>
            <p:nvPr/>
          </p:nvSpPr>
          <p:spPr bwMode="auto">
            <a:xfrm>
              <a:off x="2136" y="364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278"/>
            <p:cNvSpPr>
              <a:spLocks noChangeArrowheads="1"/>
            </p:cNvSpPr>
            <p:nvPr/>
          </p:nvSpPr>
          <p:spPr bwMode="auto">
            <a:xfrm>
              <a:off x="2296" y="3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279"/>
            <p:cNvSpPr>
              <a:spLocks noChangeArrowheads="1"/>
            </p:cNvSpPr>
            <p:nvPr/>
          </p:nvSpPr>
          <p:spPr bwMode="auto">
            <a:xfrm>
              <a:off x="2544" y="37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280"/>
            <p:cNvSpPr>
              <a:spLocks noChangeArrowheads="1"/>
            </p:cNvSpPr>
            <p:nvPr/>
          </p:nvSpPr>
          <p:spPr bwMode="auto">
            <a:xfrm>
              <a:off x="2352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281"/>
            <p:cNvSpPr>
              <a:spLocks noChangeArrowheads="1"/>
            </p:cNvSpPr>
            <p:nvPr/>
          </p:nvSpPr>
          <p:spPr bwMode="auto">
            <a:xfrm>
              <a:off x="2584" y="3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282"/>
            <p:cNvSpPr>
              <a:spLocks noChangeArrowheads="1"/>
            </p:cNvSpPr>
            <p:nvPr/>
          </p:nvSpPr>
          <p:spPr bwMode="auto">
            <a:xfrm>
              <a:off x="2744" y="37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Oval 283"/>
            <p:cNvSpPr>
              <a:spLocks noChangeArrowheads="1"/>
            </p:cNvSpPr>
            <p:nvPr/>
          </p:nvSpPr>
          <p:spPr bwMode="auto">
            <a:xfrm>
              <a:off x="2984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284"/>
            <p:cNvSpPr>
              <a:spLocks noChangeArrowheads="1"/>
            </p:cNvSpPr>
            <p:nvPr/>
          </p:nvSpPr>
          <p:spPr bwMode="auto">
            <a:xfrm>
              <a:off x="2480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285"/>
            <p:cNvSpPr>
              <a:spLocks noChangeArrowheads="1"/>
            </p:cNvSpPr>
            <p:nvPr/>
          </p:nvSpPr>
          <p:spPr bwMode="auto">
            <a:xfrm>
              <a:off x="2560" y="387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286"/>
            <p:cNvSpPr>
              <a:spLocks noChangeArrowheads="1"/>
            </p:cNvSpPr>
            <p:nvPr/>
          </p:nvSpPr>
          <p:spPr bwMode="auto">
            <a:xfrm>
              <a:off x="2704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287"/>
            <p:cNvSpPr>
              <a:spLocks noChangeArrowheads="1"/>
            </p:cNvSpPr>
            <p:nvPr/>
          </p:nvSpPr>
          <p:spPr bwMode="auto">
            <a:xfrm>
              <a:off x="2792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AutoShape 288"/>
          <p:cNvSpPr>
            <a:spLocks noChangeAspect="1" noChangeArrowheads="1"/>
          </p:cNvSpPr>
          <p:nvPr/>
        </p:nvSpPr>
        <p:spPr bwMode="auto">
          <a:xfrm rot="20269318">
            <a:off x="1317007" y="4306301"/>
            <a:ext cx="1992130" cy="1992130"/>
          </a:xfrm>
          <a:prstGeom prst="octagon">
            <a:avLst>
              <a:gd name="adj" fmla="val 2928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0" name="Group 195"/>
          <p:cNvGrpSpPr>
            <a:grpSpLocks/>
          </p:cNvGrpSpPr>
          <p:nvPr/>
        </p:nvGrpSpPr>
        <p:grpSpPr bwMode="auto">
          <a:xfrm>
            <a:off x="5103566" y="4093738"/>
            <a:ext cx="2768503" cy="2415960"/>
            <a:chOff x="2224" y="2152"/>
            <a:chExt cx="2136" cy="1864"/>
          </a:xfrm>
        </p:grpSpPr>
        <p:sp>
          <p:nvSpPr>
            <p:cNvPr id="101" name="Line 196"/>
            <p:cNvSpPr>
              <a:spLocks noChangeShapeType="1"/>
            </p:cNvSpPr>
            <p:nvPr/>
          </p:nvSpPr>
          <p:spPr bwMode="auto">
            <a:xfrm flipH="1">
              <a:off x="3292" y="2152"/>
              <a:ext cx="0" cy="1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Line 197"/>
            <p:cNvSpPr>
              <a:spLocks noChangeShapeType="1"/>
            </p:cNvSpPr>
            <p:nvPr/>
          </p:nvSpPr>
          <p:spPr bwMode="auto">
            <a:xfrm>
              <a:off x="2224" y="3084"/>
              <a:ext cx="2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5412688" y="5176631"/>
            <a:ext cx="1005786" cy="902096"/>
            <a:chOff x="5269468" y="4041894"/>
            <a:chExt cx="1005786" cy="902096"/>
          </a:xfrm>
        </p:grpSpPr>
        <p:sp>
          <p:nvSpPr>
            <p:cNvPr id="104" name="Oval 199"/>
            <p:cNvSpPr>
              <a:spLocks noChangeArrowheads="1"/>
            </p:cNvSpPr>
            <p:nvPr/>
          </p:nvSpPr>
          <p:spPr bwMode="auto">
            <a:xfrm>
              <a:off x="5570167" y="487140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Oval 200"/>
            <p:cNvSpPr>
              <a:spLocks noChangeArrowheads="1"/>
            </p:cNvSpPr>
            <p:nvPr/>
          </p:nvSpPr>
          <p:spPr bwMode="auto">
            <a:xfrm>
              <a:off x="5777546" y="459144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Oval 201"/>
            <p:cNvSpPr>
              <a:spLocks noChangeArrowheads="1"/>
            </p:cNvSpPr>
            <p:nvPr/>
          </p:nvSpPr>
          <p:spPr bwMode="auto">
            <a:xfrm>
              <a:off x="5736070" y="472624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Oval 202"/>
            <p:cNvSpPr>
              <a:spLocks noChangeArrowheads="1"/>
            </p:cNvSpPr>
            <p:nvPr/>
          </p:nvSpPr>
          <p:spPr bwMode="auto">
            <a:xfrm>
              <a:off x="5590905" y="464329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Oval 203"/>
            <p:cNvSpPr>
              <a:spLocks noChangeArrowheads="1"/>
            </p:cNvSpPr>
            <p:nvPr/>
          </p:nvSpPr>
          <p:spPr bwMode="auto">
            <a:xfrm>
              <a:off x="5590905" y="448775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Oval 204"/>
            <p:cNvSpPr>
              <a:spLocks noChangeArrowheads="1"/>
            </p:cNvSpPr>
            <p:nvPr/>
          </p:nvSpPr>
          <p:spPr bwMode="auto">
            <a:xfrm>
              <a:off x="5466478" y="453960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Oval 205"/>
            <p:cNvSpPr>
              <a:spLocks noChangeArrowheads="1"/>
            </p:cNvSpPr>
            <p:nvPr/>
          </p:nvSpPr>
          <p:spPr bwMode="auto">
            <a:xfrm>
              <a:off x="5435371" y="484030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Oval 206"/>
            <p:cNvSpPr>
              <a:spLocks noChangeArrowheads="1"/>
            </p:cNvSpPr>
            <p:nvPr/>
          </p:nvSpPr>
          <p:spPr bwMode="auto">
            <a:xfrm>
              <a:off x="5373158" y="465366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209"/>
            <p:cNvSpPr>
              <a:spLocks noChangeArrowheads="1"/>
            </p:cNvSpPr>
            <p:nvPr/>
          </p:nvSpPr>
          <p:spPr bwMode="auto">
            <a:xfrm>
              <a:off x="5269468" y="484030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Oval 215"/>
            <p:cNvSpPr>
              <a:spLocks noChangeArrowheads="1"/>
            </p:cNvSpPr>
            <p:nvPr/>
          </p:nvSpPr>
          <p:spPr bwMode="auto">
            <a:xfrm>
              <a:off x="5393896" y="445665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216"/>
            <p:cNvSpPr>
              <a:spLocks noChangeArrowheads="1"/>
            </p:cNvSpPr>
            <p:nvPr/>
          </p:nvSpPr>
          <p:spPr bwMode="auto">
            <a:xfrm>
              <a:off x="5704963" y="436333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Oval 217"/>
            <p:cNvSpPr>
              <a:spLocks noChangeArrowheads="1"/>
            </p:cNvSpPr>
            <p:nvPr/>
          </p:nvSpPr>
          <p:spPr bwMode="auto">
            <a:xfrm>
              <a:off x="5881235" y="416632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Oval 220"/>
            <p:cNvSpPr>
              <a:spLocks noChangeArrowheads="1"/>
            </p:cNvSpPr>
            <p:nvPr/>
          </p:nvSpPr>
          <p:spPr bwMode="auto">
            <a:xfrm>
              <a:off x="6026400" y="442554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Oval 221"/>
            <p:cNvSpPr>
              <a:spLocks noChangeArrowheads="1"/>
            </p:cNvSpPr>
            <p:nvPr/>
          </p:nvSpPr>
          <p:spPr bwMode="auto">
            <a:xfrm>
              <a:off x="6202672" y="44048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Oval 223"/>
            <p:cNvSpPr>
              <a:spLocks noChangeArrowheads="1"/>
            </p:cNvSpPr>
            <p:nvPr/>
          </p:nvSpPr>
          <p:spPr bwMode="auto">
            <a:xfrm>
              <a:off x="5943449" y="456034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Oval 224"/>
            <p:cNvSpPr>
              <a:spLocks noChangeArrowheads="1"/>
            </p:cNvSpPr>
            <p:nvPr/>
          </p:nvSpPr>
          <p:spPr bwMode="auto">
            <a:xfrm>
              <a:off x="5974556" y="404189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5560443" y="4126802"/>
            <a:ext cx="922834" cy="1202795"/>
            <a:chOff x="5196886" y="5327641"/>
            <a:chExt cx="922834" cy="1202795"/>
          </a:xfrm>
        </p:grpSpPr>
        <p:sp>
          <p:nvSpPr>
            <p:cNvPr id="115" name="Oval 210"/>
            <p:cNvSpPr>
              <a:spLocks noChangeArrowheads="1"/>
            </p:cNvSpPr>
            <p:nvPr/>
          </p:nvSpPr>
          <p:spPr bwMode="auto">
            <a:xfrm>
              <a:off x="5601274" y="54624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211"/>
            <p:cNvSpPr>
              <a:spLocks noChangeArrowheads="1"/>
            </p:cNvSpPr>
            <p:nvPr/>
          </p:nvSpPr>
          <p:spPr bwMode="auto">
            <a:xfrm>
              <a:off x="5601274" y="532764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212"/>
            <p:cNvSpPr>
              <a:spLocks noChangeArrowheads="1"/>
            </p:cNvSpPr>
            <p:nvPr/>
          </p:nvSpPr>
          <p:spPr bwMode="auto">
            <a:xfrm>
              <a:off x="5310944" y="533801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Oval 213"/>
            <p:cNvSpPr>
              <a:spLocks noChangeArrowheads="1"/>
            </p:cNvSpPr>
            <p:nvPr/>
          </p:nvSpPr>
          <p:spPr bwMode="auto">
            <a:xfrm>
              <a:off x="5331682" y="563870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Oval 214"/>
            <p:cNvSpPr>
              <a:spLocks noChangeArrowheads="1"/>
            </p:cNvSpPr>
            <p:nvPr/>
          </p:nvSpPr>
          <p:spPr bwMode="auto">
            <a:xfrm>
              <a:off x="5196886" y="542096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226"/>
            <p:cNvSpPr>
              <a:spLocks noChangeArrowheads="1"/>
            </p:cNvSpPr>
            <p:nvPr/>
          </p:nvSpPr>
          <p:spPr bwMode="auto">
            <a:xfrm>
              <a:off x="5435371" y="586682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Oval 227"/>
            <p:cNvSpPr>
              <a:spLocks noChangeArrowheads="1"/>
            </p:cNvSpPr>
            <p:nvPr/>
          </p:nvSpPr>
          <p:spPr bwMode="auto">
            <a:xfrm>
              <a:off x="5632381" y="572166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Oval 228"/>
            <p:cNvSpPr>
              <a:spLocks noChangeArrowheads="1"/>
            </p:cNvSpPr>
            <p:nvPr/>
          </p:nvSpPr>
          <p:spPr bwMode="auto">
            <a:xfrm>
              <a:off x="5632381" y="611567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Oval 229"/>
            <p:cNvSpPr>
              <a:spLocks noChangeArrowheads="1"/>
            </p:cNvSpPr>
            <p:nvPr/>
          </p:nvSpPr>
          <p:spPr bwMode="auto">
            <a:xfrm>
              <a:off x="5518323" y="553501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Oval 230"/>
            <p:cNvSpPr>
              <a:spLocks noChangeArrowheads="1"/>
            </p:cNvSpPr>
            <p:nvPr/>
          </p:nvSpPr>
          <p:spPr bwMode="auto">
            <a:xfrm>
              <a:off x="5829391" y="597051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Oval 231"/>
            <p:cNvSpPr>
              <a:spLocks noChangeArrowheads="1"/>
            </p:cNvSpPr>
            <p:nvPr/>
          </p:nvSpPr>
          <p:spPr bwMode="auto">
            <a:xfrm>
              <a:off x="5829391" y="582534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Oval 232"/>
            <p:cNvSpPr>
              <a:spLocks noChangeArrowheads="1"/>
            </p:cNvSpPr>
            <p:nvPr/>
          </p:nvSpPr>
          <p:spPr bwMode="auto">
            <a:xfrm>
              <a:off x="5466478" y="603272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Oval 233"/>
            <p:cNvSpPr>
              <a:spLocks noChangeArrowheads="1"/>
            </p:cNvSpPr>
            <p:nvPr/>
          </p:nvSpPr>
          <p:spPr bwMode="auto">
            <a:xfrm>
              <a:off x="5673857" y="593940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Oval 234"/>
            <p:cNvSpPr>
              <a:spLocks noChangeArrowheads="1"/>
            </p:cNvSpPr>
            <p:nvPr/>
          </p:nvSpPr>
          <p:spPr bwMode="auto">
            <a:xfrm>
              <a:off x="5995293" y="614678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Oval 235"/>
            <p:cNvSpPr>
              <a:spLocks noChangeArrowheads="1"/>
            </p:cNvSpPr>
            <p:nvPr/>
          </p:nvSpPr>
          <p:spPr bwMode="auto">
            <a:xfrm>
              <a:off x="5746439" y="62297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Oval 236"/>
            <p:cNvSpPr>
              <a:spLocks noChangeArrowheads="1"/>
            </p:cNvSpPr>
            <p:nvPr/>
          </p:nvSpPr>
          <p:spPr bwMode="auto">
            <a:xfrm>
              <a:off x="6047138" y="594977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Oval 239"/>
            <p:cNvSpPr>
              <a:spLocks noChangeArrowheads="1"/>
            </p:cNvSpPr>
            <p:nvPr/>
          </p:nvSpPr>
          <p:spPr bwMode="auto">
            <a:xfrm>
              <a:off x="5912342" y="645785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Oval 240"/>
            <p:cNvSpPr>
              <a:spLocks noChangeArrowheads="1"/>
            </p:cNvSpPr>
            <p:nvPr/>
          </p:nvSpPr>
          <p:spPr bwMode="auto">
            <a:xfrm>
              <a:off x="6016031" y="633342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411997" y="5231068"/>
            <a:ext cx="1005786" cy="902096"/>
            <a:chOff x="6731487" y="4052263"/>
            <a:chExt cx="1005786" cy="902096"/>
          </a:xfrm>
        </p:grpSpPr>
        <p:sp>
          <p:nvSpPr>
            <p:cNvPr id="149" name="Oval 244"/>
            <p:cNvSpPr>
              <a:spLocks noChangeArrowheads="1"/>
            </p:cNvSpPr>
            <p:nvPr/>
          </p:nvSpPr>
          <p:spPr bwMode="auto">
            <a:xfrm flipH="1">
              <a:off x="7363992" y="488177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Oval 245"/>
            <p:cNvSpPr>
              <a:spLocks noChangeArrowheads="1"/>
            </p:cNvSpPr>
            <p:nvPr/>
          </p:nvSpPr>
          <p:spPr bwMode="auto">
            <a:xfrm flipH="1">
              <a:off x="7156614" y="460181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Oval 246"/>
            <p:cNvSpPr>
              <a:spLocks noChangeArrowheads="1"/>
            </p:cNvSpPr>
            <p:nvPr/>
          </p:nvSpPr>
          <p:spPr bwMode="auto">
            <a:xfrm flipH="1">
              <a:off x="7198089" y="473661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Oval 247"/>
            <p:cNvSpPr>
              <a:spLocks noChangeArrowheads="1"/>
            </p:cNvSpPr>
            <p:nvPr/>
          </p:nvSpPr>
          <p:spPr bwMode="auto">
            <a:xfrm flipH="1">
              <a:off x="7343254" y="465366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Oval 248"/>
            <p:cNvSpPr>
              <a:spLocks noChangeArrowheads="1"/>
            </p:cNvSpPr>
            <p:nvPr/>
          </p:nvSpPr>
          <p:spPr bwMode="auto">
            <a:xfrm flipH="1">
              <a:off x="7343254" y="449812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Oval 249"/>
            <p:cNvSpPr>
              <a:spLocks noChangeArrowheads="1"/>
            </p:cNvSpPr>
            <p:nvPr/>
          </p:nvSpPr>
          <p:spPr bwMode="auto">
            <a:xfrm flipH="1">
              <a:off x="7467681" y="454997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Oval 250"/>
            <p:cNvSpPr>
              <a:spLocks noChangeArrowheads="1"/>
            </p:cNvSpPr>
            <p:nvPr/>
          </p:nvSpPr>
          <p:spPr bwMode="auto">
            <a:xfrm flipH="1">
              <a:off x="7498788" y="485067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Oval 251"/>
            <p:cNvSpPr>
              <a:spLocks noChangeArrowheads="1"/>
            </p:cNvSpPr>
            <p:nvPr/>
          </p:nvSpPr>
          <p:spPr bwMode="auto">
            <a:xfrm flipH="1">
              <a:off x="7561002" y="466402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Oval 254"/>
            <p:cNvSpPr>
              <a:spLocks noChangeArrowheads="1"/>
            </p:cNvSpPr>
            <p:nvPr/>
          </p:nvSpPr>
          <p:spPr bwMode="auto">
            <a:xfrm flipH="1">
              <a:off x="7664691" y="485067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Oval 260"/>
            <p:cNvSpPr>
              <a:spLocks noChangeArrowheads="1"/>
            </p:cNvSpPr>
            <p:nvPr/>
          </p:nvSpPr>
          <p:spPr bwMode="auto">
            <a:xfrm flipH="1">
              <a:off x="7540264" y="446702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Oval 261"/>
            <p:cNvSpPr>
              <a:spLocks noChangeArrowheads="1"/>
            </p:cNvSpPr>
            <p:nvPr/>
          </p:nvSpPr>
          <p:spPr bwMode="auto">
            <a:xfrm flipH="1">
              <a:off x="7229196" y="437370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Oval 262"/>
            <p:cNvSpPr>
              <a:spLocks noChangeArrowheads="1"/>
            </p:cNvSpPr>
            <p:nvPr/>
          </p:nvSpPr>
          <p:spPr bwMode="auto">
            <a:xfrm flipH="1">
              <a:off x="7052924" y="417669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Oval 264"/>
            <p:cNvSpPr>
              <a:spLocks noChangeArrowheads="1"/>
            </p:cNvSpPr>
            <p:nvPr/>
          </p:nvSpPr>
          <p:spPr bwMode="auto">
            <a:xfrm flipH="1">
              <a:off x="6824808" y="409373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Oval 265"/>
            <p:cNvSpPr>
              <a:spLocks noChangeArrowheads="1"/>
            </p:cNvSpPr>
            <p:nvPr/>
          </p:nvSpPr>
          <p:spPr bwMode="auto">
            <a:xfrm flipH="1">
              <a:off x="6907759" y="443591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Oval 266"/>
            <p:cNvSpPr>
              <a:spLocks noChangeArrowheads="1"/>
            </p:cNvSpPr>
            <p:nvPr/>
          </p:nvSpPr>
          <p:spPr bwMode="auto">
            <a:xfrm flipH="1">
              <a:off x="6731487" y="441517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Oval 268"/>
            <p:cNvSpPr>
              <a:spLocks noChangeArrowheads="1"/>
            </p:cNvSpPr>
            <p:nvPr/>
          </p:nvSpPr>
          <p:spPr bwMode="auto">
            <a:xfrm flipH="1">
              <a:off x="6990711" y="457070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Oval 269"/>
            <p:cNvSpPr>
              <a:spLocks noChangeArrowheads="1"/>
            </p:cNvSpPr>
            <p:nvPr/>
          </p:nvSpPr>
          <p:spPr bwMode="auto">
            <a:xfrm flipH="1">
              <a:off x="6959604" y="405226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Oval 270"/>
            <p:cNvSpPr>
              <a:spLocks noChangeArrowheads="1"/>
            </p:cNvSpPr>
            <p:nvPr/>
          </p:nvSpPr>
          <p:spPr bwMode="auto">
            <a:xfrm flipH="1">
              <a:off x="6772963" y="423890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6690669" y="3974512"/>
            <a:ext cx="995416" cy="1067999"/>
            <a:chOff x="7395748" y="5472806"/>
            <a:chExt cx="995416" cy="1067999"/>
          </a:xfrm>
        </p:grpSpPr>
        <p:sp>
          <p:nvSpPr>
            <p:cNvPr id="160" name="Oval 255"/>
            <p:cNvSpPr>
              <a:spLocks noChangeArrowheads="1"/>
            </p:cNvSpPr>
            <p:nvPr/>
          </p:nvSpPr>
          <p:spPr bwMode="auto">
            <a:xfrm flipH="1">
              <a:off x="8048990" y="54728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Oval 258"/>
            <p:cNvSpPr>
              <a:spLocks noChangeArrowheads="1"/>
            </p:cNvSpPr>
            <p:nvPr/>
          </p:nvSpPr>
          <p:spPr bwMode="auto">
            <a:xfrm flipH="1">
              <a:off x="8318582" y="564907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Oval 271"/>
            <p:cNvSpPr>
              <a:spLocks noChangeArrowheads="1"/>
            </p:cNvSpPr>
            <p:nvPr/>
          </p:nvSpPr>
          <p:spPr bwMode="auto">
            <a:xfrm flipH="1">
              <a:off x="8214893" y="587719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Oval 272"/>
            <p:cNvSpPr>
              <a:spLocks noChangeArrowheads="1"/>
            </p:cNvSpPr>
            <p:nvPr/>
          </p:nvSpPr>
          <p:spPr bwMode="auto">
            <a:xfrm flipH="1">
              <a:off x="8017884" y="573202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Oval 273"/>
            <p:cNvSpPr>
              <a:spLocks noChangeArrowheads="1"/>
            </p:cNvSpPr>
            <p:nvPr/>
          </p:nvSpPr>
          <p:spPr bwMode="auto">
            <a:xfrm flipH="1">
              <a:off x="8017884" y="612604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Oval 274"/>
            <p:cNvSpPr>
              <a:spLocks noChangeArrowheads="1"/>
            </p:cNvSpPr>
            <p:nvPr/>
          </p:nvSpPr>
          <p:spPr bwMode="auto">
            <a:xfrm flipH="1">
              <a:off x="8131942" y="554538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Oval 275"/>
            <p:cNvSpPr>
              <a:spLocks noChangeArrowheads="1"/>
            </p:cNvSpPr>
            <p:nvPr/>
          </p:nvSpPr>
          <p:spPr bwMode="auto">
            <a:xfrm flipH="1">
              <a:off x="7820874" y="598088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Oval 276"/>
            <p:cNvSpPr>
              <a:spLocks noChangeArrowheads="1"/>
            </p:cNvSpPr>
            <p:nvPr/>
          </p:nvSpPr>
          <p:spPr bwMode="auto">
            <a:xfrm flipH="1">
              <a:off x="7820874" y="583571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Oval 277"/>
            <p:cNvSpPr>
              <a:spLocks noChangeArrowheads="1"/>
            </p:cNvSpPr>
            <p:nvPr/>
          </p:nvSpPr>
          <p:spPr bwMode="auto">
            <a:xfrm flipH="1">
              <a:off x="8183786" y="604309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Oval 278"/>
            <p:cNvSpPr>
              <a:spLocks noChangeArrowheads="1"/>
            </p:cNvSpPr>
            <p:nvPr/>
          </p:nvSpPr>
          <p:spPr bwMode="auto">
            <a:xfrm flipH="1">
              <a:off x="7976408" y="594977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Oval 279"/>
            <p:cNvSpPr>
              <a:spLocks noChangeArrowheads="1"/>
            </p:cNvSpPr>
            <p:nvPr/>
          </p:nvSpPr>
          <p:spPr bwMode="auto">
            <a:xfrm flipH="1">
              <a:off x="7654971" y="615715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Oval 280"/>
            <p:cNvSpPr>
              <a:spLocks noChangeArrowheads="1"/>
            </p:cNvSpPr>
            <p:nvPr/>
          </p:nvSpPr>
          <p:spPr bwMode="auto">
            <a:xfrm flipH="1">
              <a:off x="7903825" y="62401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Oval 281"/>
            <p:cNvSpPr>
              <a:spLocks noChangeArrowheads="1"/>
            </p:cNvSpPr>
            <p:nvPr/>
          </p:nvSpPr>
          <p:spPr bwMode="auto">
            <a:xfrm flipH="1">
              <a:off x="7603126" y="596014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Oval 282"/>
            <p:cNvSpPr>
              <a:spLocks noChangeArrowheads="1"/>
            </p:cNvSpPr>
            <p:nvPr/>
          </p:nvSpPr>
          <p:spPr bwMode="auto">
            <a:xfrm flipH="1">
              <a:off x="7395748" y="62297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Oval 284"/>
            <p:cNvSpPr>
              <a:spLocks noChangeArrowheads="1"/>
            </p:cNvSpPr>
            <p:nvPr/>
          </p:nvSpPr>
          <p:spPr bwMode="auto">
            <a:xfrm flipH="1">
              <a:off x="7737922" y="646822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Oval 285"/>
            <p:cNvSpPr>
              <a:spLocks noChangeArrowheads="1"/>
            </p:cNvSpPr>
            <p:nvPr/>
          </p:nvSpPr>
          <p:spPr bwMode="auto">
            <a:xfrm flipH="1">
              <a:off x="7634233" y="634379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Oval 286"/>
            <p:cNvSpPr>
              <a:spLocks noChangeArrowheads="1"/>
            </p:cNvSpPr>
            <p:nvPr/>
          </p:nvSpPr>
          <p:spPr bwMode="auto">
            <a:xfrm flipH="1">
              <a:off x="7447592" y="646822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200" name="Straight Connector 199"/>
          <p:cNvCxnSpPr/>
          <p:nvPr/>
        </p:nvCxnSpPr>
        <p:spPr>
          <a:xfrm rot="16200000" flipH="1">
            <a:off x="5359705" y="4235985"/>
            <a:ext cx="2258458" cy="19169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 flipV="1">
            <a:off x="5365214" y="4032173"/>
            <a:ext cx="2302526" cy="218134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Clustering..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</a:t>
            </a:r>
            <a:r>
              <a:rPr lang="en-US" dirty="0" err="1" smtClean="0"/>
              <a:t>many</a:t>
            </a:r>
            <a:r>
              <a:rPr lang="en-US" dirty="0" smtClean="0"/>
              <a:t> other variants</a:t>
            </a:r>
          </a:p>
          <a:p>
            <a:r>
              <a:rPr lang="en-US" dirty="0" smtClean="0"/>
              <a:t>Many applications..</a:t>
            </a:r>
          </a:p>
          <a:p>
            <a:endParaRPr lang="en-US" dirty="0" smtClean="0"/>
          </a:p>
          <a:p>
            <a:r>
              <a:rPr lang="en-US" dirty="0" smtClean="0"/>
              <a:t>Important: Appropriate choice of feature</a:t>
            </a:r>
          </a:p>
          <a:p>
            <a:pPr lvl="1"/>
            <a:r>
              <a:rPr lang="en-US" dirty="0" smtClean="0"/>
              <a:t>Appropriate choice of feature may eliminate need for kernel trick..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Google is your friend.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10 Oct 2013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26635</TotalTime>
  <Words>3910</Words>
  <Application>Microsoft Office PowerPoint</Application>
  <PresentationFormat>On-screen Show (4:3)</PresentationFormat>
  <Paragraphs>1104</Paragraphs>
  <Slides>91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91</vt:i4>
      </vt:variant>
    </vt:vector>
  </HeadingPairs>
  <TitlesOfParts>
    <vt:vector size="94" baseType="lpstr">
      <vt:lpstr>Office Theme</vt:lpstr>
      <vt:lpstr>Equation</vt:lpstr>
      <vt:lpstr>Microsoft Equation 3.0</vt:lpstr>
      <vt:lpstr>Machine Learning for Signal Processing Clustering</vt:lpstr>
      <vt:lpstr>Statistical Modelling and Latent Structure</vt:lpstr>
      <vt:lpstr>Clustering</vt:lpstr>
      <vt:lpstr>How</vt:lpstr>
      <vt:lpstr>Clustering</vt:lpstr>
      <vt:lpstr>Clustering</vt:lpstr>
      <vt:lpstr>Clustering</vt:lpstr>
      <vt:lpstr>Clustering</vt:lpstr>
      <vt:lpstr>Clustering</vt:lpstr>
      <vt:lpstr>Why Clustering</vt:lpstr>
      <vt:lpstr>Finding natural structure in data</vt:lpstr>
      <vt:lpstr>Some Applications of Clustering</vt:lpstr>
      <vt:lpstr>Representation: Quantization</vt:lpstr>
      <vt:lpstr>Representation: BOW</vt:lpstr>
      <vt:lpstr>Representation: BOW</vt:lpstr>
      <vt:lpstr>Obtaining “Meaningful” Clusters</vt:lpstr>
      <vt:lpstr>Clustering Criterion</vt:lpstr>
      <vt:lpstr>“Compactness” criteria for clustering</vt:lpstr>
      <vt:lpstr>PowerPoint Presentation</vt:lpstr>
      <vt:lpstr>“Compactness” criteria for clustering</vt:lpstr>
      <vt:lpstr>“Compactness” criteria for clustering</vt:lpstr>
      <vt:lpstr>“Compactness” criteria for clustering</vt:lpstr>
      <vt:lpstr>“Compactness” criteria for clustering</vt:lpstr>
      <vt:lpstr>“Compactness” criteria for clustering</vt:lpstr>
      <vt:lpstr>Clustering: Distance from cluster</vt:lpstr>
      <vt:lpstr>Clustering: Distance from cluster</vt:lpstr>
      <vt:lpstr>Clustering: Distance from cluster</vt:lpstr>
      <vt:lpstr>Clustering: Distance from cluster</vt:lpstr>
      <vt:lpstr>Clustering: Distance from cluster</vt:lpstr>
      <vt:lpstr>Optimal clustering: Exhaustive enumeration</vt:lpstr>
      <vt:lpstr>Not-quite non sequitur:  Quantization</vt:lpstr>
      <vt:lpstr>Not-quite non sequitur:  Quantization</vt:lpstr>
      <vt:lpstr>Non-uniform quantization</vt:lpstr>
      <vt:lpstr>The Lloyd Quantizer</vt:lpstr>
      <vt:lpstr>Lloyd Quantizer</vt:lpstr>
      <vt:lpstr>Lloyd Quantizer</vt:lpstr>
      <vt:lpstr>Lloyd Quantizer</vt:lpstr>
      <vt:lpstr>Lloyd Quantizer</vt:lpstr>
      <vt:lpstr>Generalized Lloyd Algorithm: K–means clustering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K-Means comments</vt:lpstr>
      <vt:lpstr>Initialization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Non-Euclidean clusters</vt:lpstr>
      <vt:lpstr>Non-Euclidean clusters</vt:lpstr>
      <vt:lpstr>The Kernel Trick</vt:lpstr>
      <vt:lpstr>Distance in higher-dimensional space</vt:lpstr>
      <vt:lpstr>Distance in higher-dimensional space</vt:lpstr>
      <vt:lpstr>The Kernel function</vt:lpstr>
      <vt:lpstr>A property of the dot product</vt:lpstr>
      <vt:lpstr>The Mercer Condition</vt:lpstr>
      <vt:lpstr>The Mercer Condition</vt:lpstr>
      <vt:lpstr>Typical Kernel Functions</vt:lpstr>
      <vt:lpstr>Kernel K-means</vt:lpstr>
      <vt:lpstr>The mean of a cluster</vt:lpstr>
      <vt:lpstr>The mean of a cluster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Kernel K–means</vt:lpstr>
      <vt:lpstr>How many clusters?</vt:lpstr>
      <vt:lpstr>Spectral Methods</vt:lpstr>
      <vt:lpstr>Other clustering methods</vt:lpstr>
      <vt:lpstr>Clustering..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189</cp:revision>
  <dcterms:created xsi:type="dcterms:W3CDTF">2009-06-18T09:28:00Z</dcterms:created>
  <dcterms:modified xsi:type="dcterms:W3CDTF">2013-10-10T17:55:24Z</dcterms:modified>
</cp:coreProperties>
</file>