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notesMasterIdLst>
    <p:notesMasterId r:id="rId139"/>
  </p:notesMasterIdLst>
  <p:handoutMasterIdLst>
    <p:handoutMasterId r:id="rId140"/>
  </p:handoutMasterIdLst>
  <p:sldIdLst>
    <p:sldId id="646" r:id="rId2"/>
    <p:sldId id="644" r:id="rId3"/>
    <p:sldId id="654" r:id="rId4"/>
    <p:sldId id="472" r:id="rId5"/>
    <p:sldId id="466" r:id="rId6"/>
    <p:sldId id="476" r:id="rId7"/>
    <p:sldId id="655" r:id="rId8"/>
    <p:sldId id="477" r:id="rId9"/>
    <p:sldId id="474" r:id="rId10"/>
    <p:sldId id="475" r:id="rId11"/>
    <p:sldId id="478" r:id="rId12"/>
    <p:sldId id="479" r:id="rId13"/>
    <p:sldId id="480" r:id="rId14"/>
    <p:sldId id="481" r:id="rId15"/>
    <p:sldId id="482" r:id="rId16"/>
    <p:sldId id="604" r:id="rId17"/>
    <p:sldId id="647" r:id="rId18"/>
    <p:sldId id="648" r:id="rId19"/>
    <p:sldId id="649" r:id="rId20"/>
    <p:sldId id="650" r:id="rId21"/>
    <p:sldId id="485" r:id="rId22"/>
    <p:sldId id="483" r:id="rId23"/>
    <p:sldId id="484" r:id="rId24"/>
    <p:sldId id="490" r:id="rId25"/>
    <p:sldId id="494" r:id="rId26"/>
    <p:sldId id="493" r:id="rId27"/>
    <p:sldId id="608" r:id="rId28"/>
    <p:sldId id="488" r:id="rId29"/>
    <p:sldId id="605" r:id="rId30"/>
    <p:sldId id="606" r:id="rId31"/>
    <p:sldId id="607" r:id="rId32"/>
    <p:sldId id="486" r:id="rId33"/>
    <p:sldId id="487" r:id="rId34"/>
    <p:sldId id="638" r:id="rId35"/>
    <p:sldId id="639" r:id="rId36"/>
    <p:sldId id="640" r:id="rId37"/>
    <p:sldId id="641" r:id="rId38"/>
    <p:sldId id="489" r:id="rId39"/>
    <p:sldId id="491" r:id="rId40"/>
    <p:sldId id="610" r:id="rId41"/>
    <p:sldId id="492" r:id="rId42"/>
    <p:sldId id="611" r:id="rId43"/>
    <p:sldId id="495" r:id="rId44"/>
    <p:sldId id="602" r:id="rId45"/>
    <p:sldId id="612" r:id="rId46"/>
    <p:sldId id="497" r:id="rId47"/>
    <p:sldId id="642" r:id="rId48"/>
    <p:sldId id="496" r:id="rId49"/>
    <p:sldId id="498" r:id="rId50"/>
    <p:sldId id="499" r:id="rId51"/>
    <p:sldId id="613" r:id="rId52"/>
    <p:sldId id="614" r:id="rId53"/>
    <p:sldId id="504" r:id="rId54"/>
    <p:sldId id="643" r:id="rId55"/>
    <p:sldId id="501" r:id="rId56"/>
    <p:sldId id="502" r:id="rId57"/>
    <p:sldId id="503" r:id="rId58"/>
    <p:sldId id="615" r:id="rId59"/>
    <p:sldId id="505" r:id="rId60"/>
    <p:sldId id="652" r:id="rId61"/>
    <p:sldId id="637" r:id="rId62"/>
    <p:sldId id="506" r:id="rId63"/>
    <p:sldId id="507" r:id="rId64"/>
    <p:sldId id="508" r:id="rId65"/>
    <p:sldId id="514" r:id="rId66"/>
    <p:sldId id="515" r:id="rId67"/>
    <p:sldId id="516" r:id="rId68"/>
    <p:sldId id="517" r:id="rId69"/>
    <p:sldId id="518" r:id="rId70"/>
    <p:sldId id="519" r:id="rId71"/>
    <p:sldId id="520" r:id="rId72"/>
    <p:sldId id="521" r:id="rId73"/>
    <p:sldId id="522" r:id="rId74"/>
    <p:sldId id="523" r:id="rId75"/>
    <p:sldId id="524" r:id="rId76"/>
    <p:sldId id="525" r:id="rId77"/>
    <p:sldId id="526" r:id="rId78"/>
    <p:sldId id="527" r:id="rId79"/>
    <p:sldId id="529" r:id="rId80"/>
    <p:sldId id="530" r:id="rId81"/>
    <p:sldId id="531" r:id="rId82"/>
    <p:sldId id="532" r:id="rId83"/>
    <p:sldId id="533" r:id="rId84"/>
    <p:sldId id="534" r:id="rId85"/>
    <p:sldId id="536" r:id="rId86"/>
    <p:sldId id="537" r:id="rId87"/>
    <p:sldId id="538" r:id="rId88"/>
    <p:sldId id="651" r:id="rId89"/>
    <p:sldId id="653" r:id="rId90"/>
    <p:sldId id="574" r:id="rId91"/>
    <p:sldId id="575" r:id="rId92"/>
    <p:sldId id="576" r:id="rId93"/>
    <p:sldId id="577" r:id="rId94"/>
    <p:sldId id="578" r:id="rId95"/>
    <p:sldId id="579" r:id="rId96"/>
    <p:sldId id="580" r:id="rId97"/>
    <p:sldId id="581" r:id="rId98"/>
    <p:sldId id="582" r:id="rId99"/>
    <p:sldId id="583" r:id="rId100"/>
    <p:sldId id="617" r:id="rId101"/>
    <p:sldId id="618" r:id="rId102"/>
    <p:sldId id="619" r:id="rId103"/>
    <p:sldId id="620" r:id="rId104"/>
    <p:sldId id="621" r:id="rId105"/>
    <p:sldId id="622" r:id="rId106"/>
    <p:sldId id="623" r:id="rId107"/>
    <p:sldId id="624" r:id="rId108"/>
    <p:sldId id="625" r:id="rId109"/>
    <p:sldId id="626" r:id="rId110"/>
    <p:sldId id="627" r:id="rId111"/>
    <p:sldId id="628" r:id="rId112"/>
    <p:sldId id="629" r:id="rId113"/>
    <p:sldId id="630" r:id="rId114"/>
    <p:sldId id="631" r:id="rId115"/>
    <p:sldId id="632" r:id="rId116"/>
    <p:sldId id="633" r:id="rId117"/>
    <p:sldId id="634" r:id="rId118"/>
    <p:sldId id="587" r:id="rId119"/>
    <p:sldId id="589" r:id="rId120"/>
    <p:sldId id="590" r:id="rId121"/>
    <p:sldId id="588" r:id="rId122"/>
    <p:sldId id="592" r:id="rId123"/>
    <p:sldId id="591" r:id="rId124"/>
    <p:sldId id="645" r:id="rId125"/>
    <p:sldId id="657" r:id="rId126"/>
    <p:sldId id="658" r:id="rId127"/>
    <p:sldId id="659" r:id="rId128"/>
    <p:sldId id="660" r:id="rId129"/>
    <p:sldId id="661" r:id="rId130"/>
    <p:sldId id="662" r:id="rId131"/>
    <p:sldId id="663" r:id="rId132"/>
    <p:sldId id="664" r:id="rId133"/>
    <p:sldId id="656" r:id="rId134"/>
    <p:sldId id="666" r:id="rId135"/>
    <p:sldId id="669" r:id="rId136"/>
    <p:sldId id="667" r:id="rId137"/>
    <p:sldId id="668" r:id="rId138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3333CC"/>
    <a:srgbClr val="FFFF99"/>
    <a:srgbClr val="0000CC"/>
    <a:srgbClr val="CCCCFF"/>
    <a:srgbClr val="3333FF"/>
    <a:srgbClr val="FF0000"/>
    <a:srgbClr val="FFFF00"/>
    <a:srgbClr val="8282E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65" autoAdjust="0"/>
  </p:normalViewPr>
  <p:slideViewPr>
    <p:cSldViewPr snapToGrid="0">
      <p:cViewPr varScale="1">
        <p:scale>
          <a:sx n="65" d="100"/>
          <a:sy n="65" d="100"/>
        </p:scale>
        <p:origin x="-6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43.wmf"/><Relationship Id="rId1" Type="http://schemas.openxmlformats.org/officeDocument/2006/relationships/image" Target="../media/image8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4" Type="http://schemas.openxmlformats.org/officeDocument/2006/relationships/image" Target="../media/image93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wmf"/><Relationship Id="rId1" Type="http://schemas.openxmlformats.org/officeDocument/2006/relationships/image" Target="../media/image88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wmf"/><Relationship Id="rId1" Type="http://schemas.openxmlformats.org/officeDocument/2006/relationships/image" Target="../media/image137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41.wmf"/><Relationship Id="rId1" Type="http://schemas.openxmlformats.org/officeDocument/2006/relationships/image" Target="../media/image59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8E22E53-F518-4A07-82A6-3BFA1E509F74}" type="datetimeFigureOut">
              <a:rPr lang="en-US"/>
              <a:pPr>
                <a:defRPr/>
              </a:pPr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988" y="88058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9E63E60-FAA9-4830-90E9-9E42FFFCF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A10E9E8-465B-48B6-8839-580EE2A50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19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0EA7CA-2ACE-4FF7-B375-E6DD5DED66F3}" type="slidenum">
              <a:rPr lang="en-US" smtClean="0">
                <a:latin typeface="Arial" charset="0"/>
                <a:cs typeface="Arial" charset="0"/>
              </a:rPr>
              <a:pPr/>
              <a:t>4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5325"/>
            <a:ext cx="4635500" cy="3476625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F15EC0-A721-4DDB-BD43-F4420985CDFA}" type="slidenum">
              <a:rPr lang="en-US" smtClean="0">
                <a:latin typeface="Arial" charset="0"/>
                <a:cs typeface="Arial" charset="0"/>
              </a:rPr>
              <a:pPr/>
              <a:t>107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82C97-A6FE-4B50-9F8B-D8386AE0D9B1}" type="slidenum">
              <a:rPr lang="en-US" smtClean="0">
                <a:latin typeface="Arial" charset="0"/>
                <a:cs typeface="Arial" charset="0"/>
              </a:rPr>
              <a:pPr/>
              <a:t>108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21EEBB-E1CB-4AE0-8BA3-635F77CDA557}" type="slidenum">
              <a:rPr lang="en-US" smtClean="0">
                <a:latin typeface="Arial" charset="0"/>
                <a:cs typeface="Arial" charset="0"/>
              </a:rPr>
              <a:pPr/>
              <a:t>109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7FFEF9-5FBD-4D10-92D0-1DFB94C02253}" type="slidenum">
              <a:rPr lang="en-US" smtClean="0">
                <a:latin typeface="Arial" charset="0"/>
                <a:cs typeface="Arial" charset="0"/>
              </a:rPr>
              <a:pPr/>
              <a:t>110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7897D4-91A0-4360-A56A-A247C23FEED0}" type="slidenum">
              <a:rPr lang="en-US" smtClean="0">
                <a:latin typeface="Arial" charset="0"/>
                <a:cs typeface="Arial" charset="0"/>
              </a:rPr>
              <a:pPr/>
              <a:t>111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1410D3-AE22-4ED1-B4FD-5546606C8997}" type="slidenum">
              <a:rPr lang="en-US" smtClean="0">
                <a:latin typeface="Arial" charset="0"/>
                <a:cs typeface="Arial" charset="0"/>
              </a:rPr>
              <a:pPr/>
              <a:t>112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5A7518-A0D8-4407-9C3C-6E6683CAE752}" type="slidenum">
              <a:rPr lang="en-US" smtClean="0">
                <a:latin typeface="Arial" charset="0"/>
                <a:cs typeface="Arial" charset="0"/>
              </a:rPr>
              <a:pPr/>
              <a:t>113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F21FC6-5530-4CC6-ADE8-331B2FD115FD}" type="slidenum">
              <a:rPr lang="en-US" smtClean="0">
                <a:latin typeface="Arial" charset="0"/>
                <a:cs typeface="Arial" charset="0"/>
              </a:rPr>
              <a:pPr/>
              <a:t>114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5194AE-1291-4FE9-A4A4-B53AD13007DA}" type="slidenum">
              <a:rPr lang="en-US" smtClean="0">
                <a:latin typeface="Arial" charset="0"/>
                <a:cs typeface="Arial" charset="0"/>
              </a:rPr>
              <a:pPr/>
              <a:t>115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37A08A-B551-49B9-AAF2-5FE74566C5C2}" type="slidenum">
              <a:rPr lang="en-US" smtClean="0">
                <a:latin typeface="Arial" charset="0"/>
                <a:cs typeface="Arial" charset="0"/>
              </a:rPr>
              <a:pPr/>
              <a:t>116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10E9E8-465B-48B6-8839-580EE2A50FE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89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45BA89-BCCC-4E25-861B-8907F3E8C8C4}" type="slidenum">
              <a:rPr lang="en-US" smtClean="0">
                <a:latin typeface="Arial" charset="0"/>
                <a:cs typeface="Arial" charset="0"/>
              </a:rPr>
              <a:pPr/>
              <a:t>117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5325"/>
            <a:ext cx="4635500" cy="3476625"/>
          </a:xfrm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BBEB3-CC75-4363-8C0F-A32EA14B36F2}" type="slidenum">
              <a:rPr lang="en-US" smtClean="0">
                <a:latin typeface="Arial" charset="0"/>
                <a:cs typeface="Arial" charset="0"/>
              </a:rPr>
              <a:pPr/>
              <a:t>100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BE047C-C6E8-4AAE-8AAC-A4919733E44B}" type="slidenum">
              <a:rPr lang="en-US" smtClean="0">
                <a:latin typeface="Arial" charset="0"/>
                <a:cs typeface="Arial" charset="0"/>
              </a:rPr>
              <a:pPr/>
              <a:t>101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BEA1F-2449-4EB0-8E20-810397BFBD40}" type="slidenum">
              <a:rPr lang="en-US" smtClean="0">
                <a:latin typeface="Arial" charset="0"/>
                <a:cs typeface="Arial" charset="0"/>
              </a:rPr>
              <a:pPr/>
              <a:t>102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CA0F66-F26A-488E-95E9-6CA1A51830FC}" type="slidenum">
              <a:rPr lang="en-US" smtClean="0">
                <a:latin typeface="Arial" charset="0"/>
                <a:cs typeface="Arial" charset="0"/>
              </a:rPr>
              <a:pPr/>
              <a:t>103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7213DE-BCB2-4703-AF66-6EA162238F59}" type="slidenum">
              <a:rPr lang="en-US" smtClean="0">
                <a:latin typeface="Arial" charset="0"/>
                <a:cs typeface="Arial" charset="0"/>
              </a:rPr>
              <a:pPr/>
              <a:t>104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1A1FBD-F0A7-4A7C-B2C7-219FA973B469}" type="slidenum">
              <a:rPr lang="en-US" smtClean="0">
                <a:latin typeface="Arial" charset="0"/>
                <a:cs typeface="Arial" charset="0"/>
              </a:rPr>
              <a:pPr/>
              <a:t>105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86B592-6B24-4A04-BDBB-172FE5C12CEE}" type="slidenum">
              <a:rPr lang="en-US" smtClean="0">
                <a:latin typeface="Arial" charset="0"/>
                <a:cs typeface="Arial" charset="0"/>
              </a:rPr>
              <a:pPr/>
              <a:t>106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37088" cy="3478213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5313"/>
            <a:ext cx="5133975" cy="4170362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37436-207B-4C24-8004-8777942F674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784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0BD55-577B-458B-82BB-53CE2383C9A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3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D00BE-6EED-45D8-B2ED-2CF4701E886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80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5542A-B98F-4989-B5C0-691CC43AF5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8BBBA-46D7-4BD2-B07E-159D85A09B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2FC3B-F0A4-44E8-9241-AD22D959D8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3E94D-F782-49BC-8CBC-AE262280AD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08610-166F-4D14-A12B-3C8A0C4DA0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7548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5CAD86-1459-4581-A91C-A5D1F128E13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553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E3037C-0D5D-4435-A555-4F53C283D50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9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4678D4-F4CE-444A-B2D1-84790ECFD95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97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71C2F-E18A-4CDA-96EB-9FB31D8E6BC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049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34582B-8C51-4380-8BE0-0915F00BEDA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41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A7F4C3-54EE-4C9B-8A98-C187CCA14FC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46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DDE18B-D872-4AD8-9194-16BDF207DDC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656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670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930C0C5-64E7-4E5F-9339-49486ED6FE0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2140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3333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23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1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11" Type="http://schemas.openxmlformats.org/officeDocument/2006/relationships/image" Target="../media/image18.wmf"/><Relationship Id="rId5" Type="http://schemas.openxmlformats.org/officeDocument/2006/relationships/image" Target="../media/image19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6.wmf"/><Relationship Id="rId9" Type="http://schemas.openxmlformats.org/officeDocument/2006/relationships/image" Target="../media/image17.w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5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oleObject" Target="../embeddings/oleObject55.bin"/><Relationship Id="rId7" Type="http://schemas.openxmlformats.org/officeDocument/2006/relationships/image" Target="../media/image1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13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6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png"/><Relationship Id="rId11" Type="http://schemas.openxmlformats.org/officeDocument/2006/relationships/image" Target="../media/image29.png"/><Relationship Id="rId5" Type="http://schemas.openxmlformats.org/officeDocument/2006/relationships/image" Target="../media/image2.png"/><Relationship Id="rId10" Type="http://schemas.openxmlformats.org/officeDocument/2006/relationships/image" Target="../media/image25.wmf"/><Relationship Id="rId4" Type="http://schemas.openxmlformats.org/officeDocument/2006/relationships/image" Target="../media/image28.png"/><Relationship Id="rId9" Type="http://schemas.openxmlformats.org/officeDocument/2006/relationships/oleObject" Target="../embeddings/oleObject5.bin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57.bin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48.wmf"/><Relationship Id="rId4" Type="http://schemas.openxmlformats.org/officeDocument/2006/relationships/oleObject" Target="../embeddings/oleObject58.bin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50.png"/><Relationship Id="rId5" Type="http://schemas.openxmlformats.org/officeDocument/2006/relationships/image" Target="../media/image149.wmf"/><Relationship Id="rId4" Type="http://schemas.openxmlformats.org/officeDocument/2006/relationships/oleObject" Target="../embeddings/oleObject59.bin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png"/><Relationship Id="rId11" Type="http://schemas.openxmlformats.org/officeDocument/2006/relationships/image" Target="../media/image31.wmf"/><Relationship Id="rId5" Type="http://schemas.openxmlformats.org/officeDocument/2006/relationships/image" Target="../media/image33.png"/><Relationship Id="rId15" Type="http://schemas.openxmlformats.org/officeDocument/2006/relationships/image" Target="../media/image38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32.png"/><Relationship Id="rId9" Type="http://schemas.openxmlformats.org/officeDocument/2006/relationships/image" Target="../media/image30.wmf"/><Relationship Id="rId14" Type="http://schemas.openxmlformats.org/officeDocument/2006/relationships/image" Target="../media/image3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44.wmf"/><Relationship Id="rId3" Type="http://schemas.openxmlformats.org/officeDocument/2006/relationships/oleObject" Target="../embeddings/oleObject9.bin"/><Relationship Id="rId7" Type="http://schemas.openxmlformats.org/officeDocument/2006/relationships/image" Target="../media/image45.jpeg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11" Type="http://schemas.openxmlformats.org/officeDocument/2006/relationships/image" Target="../media/image43.wmf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40.wmf"/><Relationship Id="rId9" Type="http://schemas.openxmlformats.org/officeDocument/2006/relationships/image" Target="../media/image42.wmf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oleObject" Target="../embeddings/oleObject20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5.pn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4.png"/><Relationship Id="rId11" Type="http://schemas.openxmlformats.org/officeDocument/2006/relationships/image" Target="../media/image50.wmf"/><Relationship Id="rId5" Type="http://schemas.openxmlformats.org/officeDocument/2006/relationships/image" Target="../media/image53.png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52.png"/><Relationship Id="rId9" Type="http://schemas.openxmlformats.org/officeDocument/2006/relationships/image" Target="../media/image24.wmf"/><Relationship Id="rId14" Type="http://schemas.openxmlformats.org/officeDocument/2006/relationships/image" Target="../media/image51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44.wmf"/><Relationship Id="rId3" Type="http://schemas.openxmlformats.org/officeDocument/2006/relationships/oleObject" Target="../embeddings/oleObject21.bin"/><Relationship Id="rId7" Type="http://schemas.openxmlformats.org/officeDocument/2006/relationships/image" Target="../media/image45.jpeg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11" Type="http://schemas.openxmlformats.org/officeDocument/2006/relationships/image" Target="../media/image43.wmf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59.wmf"/><Relationship Id="rId9" Type="http://schemas.openxmlformats.org/officeDocument/2006/relationships/image" Target="../media/image60.wmf"/><Relationship Id="rId1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62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2.wmf"/><Relationship Id="rId4" Type="http://schemas.openxmlformats.org/officeDocument/2006/relationships/oleObject" Target="../embeddings/oleObject30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2.png"/><Relationship Id="rId7" Type="http://schemas.openxmlformats.org/officeDocument/2006/relationships/image" Target="../media/image7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75.wmf"/><Relationship Id="rId5" Type="http://schemas.openxmlformats.org/officeDocument/2006/relationships/image" Target="../media/image56.png"/><Relationship Id="rId10" Type="http://schemas.openxmlformats.org/officeDocument/2006/relationships/oleObject" Target="../embeddings/oleObject33.bin"/><Relationship Id="rId4" Type="http://schemas.openxmlformats.org/officeDocument/2006/relationships/image" Target="../media/image76.png"/><Relationship Id="rId9" Type="http://schemas.openxmlformats.org/officeDocument/2006/relationships/image" Target="../media/image7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9.jpeg"/><Relationship Id="rId4" Type="http://schemas.openxmlformats.org/officeDocument/2006/relationships/image" Target="../media/image7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.png"/><Relationship Id="rId4" Type="http://schemas.openxmlformats.org/officeDocument/2006/relationships/image" Target="../media/image80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81.wmf"/><Relationship Id="rId4" Type="http://schemas.openxmlformats.org/officeDocument/2006/relationships/oleObject" Target="../embeddings/oleObject35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2.png"/><Relationship Id="rId7" Type="http://schemas.openxmlformats.org/officeDocument/2006/relationships/image" Target="../media/image83.wmf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39.bin"/><Relationship Id="rId5" Type="http://schemas.openxmlformats.org/officeDocument/2006/relationships/image" Target="../media/image86.png"/><Relationship Id="rId10" Type="http://schemas.openxmlformats.org/officeDocument/2006/relationships/image" Target="../media/image43.wmf"/><Relationship Id="rId4" Type="http://schemas.openxmlformats.org/officeDocument/2006/relationships/image" Target="../media/image85.png"/><Relationship Id="rId9" Type="http://schemas.openxmlformats.org/officeDocument/2006/relationships/oleObject" Target="../embeddings/oleObject38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.png"/><Relationship Id="rId4" Type="http://schemas.openxmlformats.org/officeDocument/2006/relationships/image" Target="../media/image88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.png"/><Relationship Id="rId4" Type="http://schemas.openxmlformats.org/officeDocument/2006/relationships/image" Target="../media/image89.w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oleObject" Target="../embeddings/oleObject42.bin"/><Relationship Id="rId7" Type="http://schemas.openxmlformats.org/officeDocument/2006/relationships/image" Target="../media/image9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93.wmf"/><Relationship Id="rId5" Type="http://schemas.openxmlformats.org/officeDocument/2006/relationships/image" Target="../media/image2.png"/><Relationship Id="rId10" Type="http://schemas.openxmlformats.org/officeDocument/2006/relationships/oleObject" Target="../embeddings/oleObject45.bin"/><Relationship Id="rId4" Type="http://schemas.openxmlformats.org/officeDocument/2006/relationships/image" Target="../media/image90.wmf"/><Relationship Id="rId9" Type="http://schemas.openxmlformats.org/officeDocument/2006/relationships/image" Target="../media/image9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94.wmf"/><Relationship Id="rId4" Type="http://schemas.openxmlformats.org/officeDocument/2006/relationships/oleObject" Target="../embeddings/oleObject46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6.wmf"/><Relationship Id="rId4" Type="http://schemas.openxmlformats.org/officeDocument/2006/relationships/oleObject" Target="../embeddings/oleObject4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7.wmf"/><Relationship Id="rId4" Type="http://schemas.openxmlformats.org/officeDocument/2006/relationships/oleObject" Target="../embeddings/oleObject49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4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05.wmf"/><Relationship Id="rId4" Type="http://schemas.openxmlformats.org/officeDocument/2006/relationships/oleObject" Target="../embeddings/oleObject50.bin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2.png"/><Relationship Id="rId4" Type="http://schemas.openxmlformats.org/officeDocument/2006/relationships/image" Target="../media/image108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88.wmf"/><Relationship Id="rId4" Type="http://schemas.openxmlformats.org/officeDocument/2006/relationships/oleObject" Target="../embeddings/oleObject52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10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11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5.png"/><Relationship Id="rId7" Type="http://schemas.openxmlformats.org/officeDocument/2006/relationships/image" Target="../media/image126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3.png"/><Relationship Id="rId5" Type="http://schemas.openxmlformats.org/officeDocument/2006/relationships/image" Target="../media/image115.png"/><Relationship Id="rId4" Type="http://schemas.openxmlformats.org/officeDocument/2006/relationships/image" Target="../media/image11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8.png"/><Relationship Id="rId7" Type="http://schemas.openxmlformats.org/officeDocument/2006/relationships/image" Target="../media/image113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5.png"/><Relationship Id="rId5" Type="http://schemas.openxmlformats.org/officeDocument/2006/relationships/image" Target="../media/image120.png"/><Relationship Id="rId4" Type="http://schemas.openxmlformats.org/officeDocument/2006/relationships/image" Target="../media/image12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image" Target="../media/image13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3333CC"/>
                </a:solidFill>
              </a:rPr>
              <a:t>Machine Learning for Signal Processing</a:t>
            </a:r>
            <a:br>
              <a:rPr lang="en-US" b="1" dirty="0" smtClean="0">
                <a:solidFill>
                  <a:srgbClr val="3333CC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Representing Signals: Images and Sounds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Class 4.  10 Sep 2013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Instructor: </a:t>
            </a:r>
            <a:r>
              <a:rPr lang="en-US" dirty="0" err="1" smtClean="0"/>
              <a:t>Bhiksha</a:t>
            </a:r>
            <a:r>
              <a:rPr lang="en-US" dirty="0" smtClean="0"/>
              <a:t> Raj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CAB4E3-0E9D-4373-A6BB-51FEA2D2BE6D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  <p:pic>
        <p:nvPicPr>
          <p:cNvPr id="410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9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Representing images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648200"/>
            <a:ext cx="8229600" cy="1828800"/>
          </a:xfrm>
        </p:spPr>
        <p:txBody>
          <a:bodyPr/>
          <a:lstStyle/>
          <a:p>
            <a:pPr eaLnBrk="1" hangingPunct="1"/>
            <a:r>
              <a:rPr lang="en-US" sz="2600" smtClean="0"/>
              <a:t>The most common element in the image: background</a:t>
            </a:r>
          </a:p>
          <a:p>
            <a:pPr lvl="1" eaLnBrk="1" hangingPunct="1"/>
            <a:r>
              <a:rPr lang="en-US" sz="2200" smtClean="0"/>
              <a:t>Or rather large regions of relatively featureless shading</a:t>
            </a:r>
          </a:p>
          <a:p>
            <a:pPr lvl="1" eaLnBrk="1" hangingPunct="1"/>
            <a:r>
              <a:rPr lang="en-US" sz="2200" smtClean="0"/>
              <a:t>Uniform sequences of numbers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170CD-A788-4B50-8585-44B9A10EC0DC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34821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8" descr="plain"/>
          <p:cNvPicPr>
            <a:picLocks noChangeAspect="1" noChangeArrowheads="1"/>
          </p:cNvPicPr>
          <p:nvPr/>
        </p:nvPicPr>
        <p:blipFill>
          <a:blip r:embed="rId3"/>
          <a:srcRect r="33333"/>
          <a:stretch>
            <a:fillRect/>
          </a:stretch>
        </p:blipFill>
        <p:spPr bwMode="auto">
          <a:xfrm>
            <a:off x="900113" y="2090738"/>
            <a:ext cx="866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0"/>
          <p:cNvPicPr>
            <a:picLocks noChangeAspect="1" noChangeArrowheads="1"/>
          </p:cNvPicPr>
          <p:nvPr/>
        </p:nvPicPr>
        <p:blipFill>
          <a:blip r:embed="rId4"/>
          <a:srcRect l="6171" t="27432" r="15770" b="11887"/>
          <a:stretch>
            <a:fillRect/>
          </a:stretch>
        </p:blipFill>
        <p:spPr bwMode="auto">
          <a:xfrm>
            <a:off x="1924050" y="863600"/>
            <a:ext cx="5861050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99332" name="Picture 3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EC1C58-B813-4C02-B4D3-84D0C50798E2}" type="slidenum">
              <a:rPr lang="en-US" altLang="en-US" smtClean="0"/>
              <a:pPr>
                <a:defRPr/>
              </a:pPr>
              <a:t>100</a:t>
            </a:fld>
            <a:endParaRPr lang="en-US" altLang="en-US"/>
          </a:p>
        </p:txBody>
      </p:sp>
      <p:sp>
        <p:nvSpPr>
          <p:cNvPr id="99333" name="Text Box 4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pic>
        <p:nvPicPr>
          <p:cNvPr id="99334" name="Picture 5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0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035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902CC6-7B0B-4615-8529-0DBF0CB87B07}" type="slidenum">
              <a:rPr lang="en-US" altLang="en-US" smtClean="0"/>
              <a:pPr>
                <a:defRPr/>
              </a:pPr>
              <a:t>101</a:t>
            </a:fld>
            <a:endParaRPr lang="en-US" altLang="en-US"/>
          </a:p>
        </p:txBody>
      </p:sp>
      <p:sp>
        <p:nvSpPr>
          <p:cNvPr id="100356" name="Rectangle 3"/>
          <p:cNvSpPr>
            <a:spLocks noChangeArrowheads="1"/>
          </p:cNvSpPr>
          <p:nvPr/>
        </p:nvSpPr>
        <p:spPr bwMode="auto">
          <a:xfrm>
            <a:off x="4114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57" name="Rectangle 4"/>
          <p:cNvSpPr>
            <a:spLocks noChangeArrowheads="1"/>
          </p:cNvSpPr>
          <p:nvPr/>
        </p:nvSpPr>
        <p:spPr bwMode="auto">
          <a:xfrm>
            <a:off x="4419600" y="990600"/>
            <a:ext cx="4191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58" name="Rectangle 5"/>
          <p:cNvSpPr>
            <a:spLocks noChangeArrowheads="1"/>
          </p:cNvSpPr>
          <p:nvPr/>
        </p:nvSpPr>
        <p:spPr bwMode="auto">
          <a:xfrm>
            <a:off x="2590800" y="990600"/>
            <a:ext cx="1524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0359" name="AutoShape 6"/>
          <p:cNvCxnSpPr>
            <a:cxnSpLocks noChangeShapeType="1"/>
            <a:stCxn id="100356" idx="2"/>
          </p:cNvCxnSpPr>
          <p:nvPr/>
        </p:nvCxnSpPr>
        <p:spPr bwMode="auto">
          <a:xfrm>
            <a:off x="4267200" y="2743200"/>
            <a:ext cx="238125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0361" name="Text Box 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0362" name="Text Box 9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0363" name="Picture 10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4" name="Rectangle 11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65" name="Rectangle 12"/>
          <p:cNvSpPr>
            <a:spLocks noChangeArrowheads="1"/>
          </p:cNvSpPr>
          <p:nvPr/>
        </p:nvSpPr>
        <p:spPr bwMode="auto">
          <a:xfrm>
            <a:off x="3429000" y="4743450"/>
            <a:ext cx="4724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0366" name="Picture 13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4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1379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C6AC6-6136-4C1B-AFB9-657BC93D5B6B}" type="slidenum">
              <a:rPr lang="en-US" altLang="en-US" smtClean="0"/>
              <a:pPr>
                <a:defRPr/>
              </a:pPr>
              <a:t>102</a:t>
            </a:fld>
            <a:endParaRPr lang="en-US" altLang="en-US"/>
          </a:p>
        </p:txBody>
      </p:sp>
      <p:sp>
        <p:nvSpPr>
          <p:cNvPr id="101380" name="Rectangle 3"/>
          <p:cNvSpPr>
            <a:spLocks noChangeArrowheads="1"/>
          </p:cNvSpPr>
          <p:nvPr/>
        </p:nvSpPr>
        <p:spPr bwMode="auto">
          <a:xfrm>
            <a:off x="42672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81" name="Rectangle 4"/>
          <p:cNvSpPr>
            <a:spLocks noChangeArrowheads="1"/>
          </p:cNvSpPr>
          <p:nvPr/>
        </p:nvSpPr>
        <p:spPr bwMode="auto">
          <a:xfrm>
            <a:off x="4572000" y="990600"/>
            <a:ext cx="4038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82" name="Rectangle 5"/>
          <p:cNvSpPr>
            <a:spLocks noChangeArrowheads="1"/>
          </p:cNvSpPr>
          <p:nvPr/>
        </p:nvSpPr>
        <p:spPr bwMode="auto">
          <a:xfrm>
            <a:off x="2590800" y="9906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1383" name="AutoShape 6"/>
          <p:cNvCxnSpPr>
            <a:cxnSpLocks noChangeShapeType="1"/>
            <a:stCxn id="101380" idx="2"/>
          </p:cNvCxnSpPr>
          <p:nvPr/>
        </p:nvCxnSpPr>
        <p:spPr bwMode="auto">
          <a:xfrm>
            <a:off x="4419600" y="2743200"/>
            <a:ext cx="885825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1385" name="Text Box 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1386" name="Text Box 9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1387" name="Text Box 10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1388" name="Picture 11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9" name="Rectangle 12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90" name="Rectangle 13"/>
          <p:cNvSpPr>
            <a:spLocks noChangeArrowheads="1"/>
          </p:cNvSpPr>
          <p:nvPr/>
        </p:nvSpPr>
        <p:spPr bwMode="auto">
          <a:xfrm>
            <a:off x="3505200" y="4743450"/>
            <a:ext cx="46482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1391" name="Picture 1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8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2403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38AD68-D08B-41BA-AF14-A5F01B7A7228}" type="slidenum">
              <a:rPr lang="en-US" altLang="en-US" smtClean="0"/>
              <a:pPr>
                <a:defRPr/>
              </a:pPr>
              <a:t>103</a:t>
            </a:fld>
            <a:endParaRPr lang="en-US" altLang="en-US"/>
          </a:p>
        </p:txBody>
      </p:sp>
      <p:sp>
        <p:nvSpPr>
          <p:cNvPr id="102404" name="Rectangle 3"/>
          <p:cNvSpPr>
            <a:spLocks noChangeArrowheads="1"/>
          </p:cNvSpPr>
          <p:nvPr/>
        </p:nvSpPr>
        <p:spPr bwMode="auto">
          <a:xfrm>
            <a:off x="44196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05" name="Rectangle 4"/>
          <p:cNvSpPr>
            <a:spLocks noChangeArrowheads="1"/>
          </p:cNvSpPr>
          <p:nvPr/>
        </p:nvSpPr>
        <p:spPr bwMode="auto">
          <a:xfrm>
            <a:off x="4724400" y="990600"/>
            <a:ext cx="3886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06" name="Rectangle 5"/>
          <p:cNvSpPr>
            <a:spLocks noChangeArrowheads="1"/>
          </p:cNvSpPr>
          <p:nvPr/>
        </p:nvSpPr>
        <p:spPr bwMode="auto">
          <a:xfrm>
            <a:off x="2590800" y="990600"/>
            <a:ext cx="1828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2407" name="AutoShape 6"/>
          <p:cNvCxnSpPr>
            <a:cxnSpLocks noChangeShapeType="1"/>
            <a:stCxn id="102404" idx="2"/>
          </p:cNvCxnSpPr>
          <p:nvPr/>
        </p:nvCxnSpPr>
        <p:spPr bwMode="auto">
          <a:xfrm>
            <a:off x="4572000" y="2743200"/>
            <a:ext cx="1495425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2409" name="Text Box 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2410" name="Text Box 9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2411" name="Text Box 10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2412" name="Text Box 11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2413" name="Picture 12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4" name="Rectangle 13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15" name="Rectangle 14"/>
          <p:cNvSpPr>
            <a:spLocks noChangeArrowheads="1"/>
          </p:cNvSpPr>
          <p:nvPr/>
        </p:nvSpPr>
        <p:spPr bwMode="auto">
          <a:xfrm>
            <a:off x="3581400" y="4743450"/>
            <a:ext cx="4572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2416" name="Picture 1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3" name="Rectangle 8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3427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22657-DC2E-4B14-80AF-447DCC88516E}" type="slidenum">
              <a:rPr lang="en-US" altLang="en-US" smtClean="0"/>
              <a:pPr>
                <a:defRPr/>
              </a:pPr>
              <a:t>104</a:t>
            </a:fld>
            <a:endParaRPr lang="en-US" altLang="en-US"/>
          </a:p>
        </p:txBody>
      </p:sp>
      <p:sp>
        <p:nvSpPr>
          <p:cNvPr id="103428" name="Rectangle 3"/>
          <p:cNvSpPr>
            <a:spLocks noChangeArrowheads="1"/>
          </p:cNvSpPr>
          <p:nvPr/>
        </p:nvSpPr>
        <p:spPr bwMode="auto">
          <a:xfrm>
            <a:off x="45720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29" name="Rectangle 4"/>
          <p:cNvSpPr>
            <a:spLocks noChangeArrowheads="1"/>
          </p:cNvSpPr>
          <p:nvPr/>
        </p:nvSpPr>
        <p:spPr bwMode="auto">
          <a:xfrm>
            <a:off x="4876800" y="990600"/>
            <a:ext cx="3733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30" name="Rectangle 5"/>
          <p:cNvSpPr>
            <a:spLocks noChangeArrowheads="1"/>
          </p:cNvSpPr>
          <p:nvPr/>
        </p:nvSpPr>
        <p:spPr bwMode="auto">
          <a:xfrm>
            <a:off x="2590800" y="990600"/>
            <a:ext cx="1981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31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3432" name="AutoShape 7"/>
          <p:cNvCxnSpPr>
            <a:cxnSpLocks noChangeShapeType="1"/>
            <a:stCxn id="103428" idx="2"/>
            <a:endCxn id="103431" idx="0"/>
          </p:cNvCxnSpPr>
          <p:nvPr/>
        </p:nvCxnSpPr>
        <p:spPr bwMode="auto">
          <a:xfrm>
            <a:off x="4724400" y="2743200"/>
            <a:ext cx="17907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3434" name="Text Box 9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3435" name="Text Box 10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3436" name="Text Box 11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3437" name="Text Box 12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3438" name="Picture 13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9" name="Rectangle 14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40" name="Rectangle 15"/>
          <p:cNvSpPr>
            <a:spLocks noChangeArrowheads="1"/>
          </p:cNvSpPr>
          <p:nvPr/>
        </p:nvSpPr>
        <p:spPr bwMode="auto">
          <a:xfrm>
            <a:off x="3657600" y="4743450"/>
            <a:ext cx="4495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3441" name="Picture 1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8" name="Rectangle 9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4451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D5BC6-17EF-4F73-8CDD-BC3610534ADF}" type="slidenum">
              <a:rPr lang="en-US" altLang="en-US" smtClean="0"/>
              <a:pPr>
                <a:defRPr/>
              </a:pPr>
              <a:t>105</a:t>
            </a:fld>
            <a:endParaRPr lang="en-US" altLang="en-US"/>
          </a:p>
        </p:txBody>
      </p:sp>
      <p:sp>
        <p:nvSpPr>
          <p:cNvPr id="104452" name="Rectangle 3"/>
          <p:cNvSpPr>
            <a:spLocks noChangeArrowheads="1"/>
          </p:cNvSpPr>
          <p:nvPr/>
        </p:nvSpPr>
        <p:spPr bwMode="auto">
          <a:xfrm>
            <a:off x="47244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53" name="Rectangle 4"/>
          <p:cNvSpPr>
            <a:spLocks noChangeArrowheads="1"/>
          </p:cNvSpPr>
          <p:nvPr/>
        </p:nvSpPr>
        <p:spPr bwMode="auto">
          <a:xfrm>
            <a:off x="5029200" y="990600"/>
            <a:ext cx="3581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54" name="Rectangle 5"/>
          <p:cNvSpPr>
            <a:spLocks noChangeArrowheads="1"/>
          </p:cNvSpPr>
          <p:nvPr/>
        </p:nvSpPr>
        <p:spPr bwMode="auto">
          <a:xfrm>
            <a:off x="2590800" y="990600"/>
            <a:ext cx="2133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55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4456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4457" name="AutoShape 8"/>
          <p:cNvCxnSpPr>
            <a:cxnSpLocks noChangeShapeType="1"/>
            <a:stCxn id="104452" idx="2"/>
            <a:endCxn id="104456" idx="0"/>
          </p:cNvCxnSpPr>
          <p:nvPr/>
        </p:nvCxnSpPr>
        <p:spPr bwMode="auto">
          <a:xfrm>
            <a:off x="4876800" y="2743200"/>
            <a:ext cx="17653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4459" name="Text Box 10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4460" name="Text Box 11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4461" name="Text Box 12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4462" name="Text Box 13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4463" name="Picture 14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64" name="Rectangle 15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65" name="Rectangle 16"/>
          <p:cNvSpPr>
            <a:spLocks noChangeArrowheads="1"/>
          </p:cNvSpPr>
          <p:nvPr/>
        </p:nvSpPr>
        <p:spPr bwMode="auto">
          <a:xfrm>
            <a:off x="3733800" y="4743450"/>
            <a:ext cx="4419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4466" name="Picture 1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3" name="Rectangle 10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547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D6509-789B-4ECB-B015-13F84C63BADA}" type="slidenum">
              <a:rPr lang="en-US" altLang="en-US" smtClean="0"/>
              <a:pPr>
                <a:defRPr/>
              </a:pPr>
              <a:t>106</a:t>
            </a:fld>
            <a:endParaRPr lang="en-US" alt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4876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Rectangle 4"/>
          <p:cNvSpPr>
            <a:spLocks noChangeArrowheads="1"/>
          </p:cNvSpPr>
          <p:nvPr/>
        </p:nvSpPr>
        <p:spPr bwMode="auto">
          <a:xfrm>
            <a:off x="5181600" y="990600"/>
            <a:ext cx="3429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2590800" y="990600"/>
            <a:ext cx="2286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5480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5481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5482" name="AutoShape 9"/>
          <p:cNvCxnSpPr>
            <a:cxnSpLocks noChangeShapeType="1"/>
            <a:stCxn id="105476" idx="2"/>
            <a:endCxn id="105481" idx="0"/>
          </p:cNvCxnSpPr>
          <p:nvPr/>
        </p:nvCxnSpPr>
        <p:spPr bwMode="auto">
          <a:xfrm>
            <a:off x="5029200" y="2743200"/>
            <a:ext cx="17399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5484" name="Text Box 11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5485" name="Text Box 12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5486" name="Text Box 13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5487" name="Text Box 14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5488" name="Picture 15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9" name="Rectangle 16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90" name="Rectangle 17"/>
          <p:cNvSpPr>
            <a:spLocks noChangeArrowheads="1"/>
          </p:cNvSpPr>
          <p:nvPr/>
        </p:nvSpPr>
        <p:spPr bwMode="auto">
          <a:xfrm>
            <a:off x="3810000" y="4743450"/>
            <a:ext cx="4343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5491" name="Picture 1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8" name="Rectangle 11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6499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7D01F-236F-48C7-902D-A5017C1AD8BB}" type="slidenum">
              <a:rPr lang="en-US" altLang="en-US" smtClean="0"/>
              <a:pPr>
                <a:defRPr/>
              </a:pPr>
              <a:t>107</a:t>
            </a:fld>
            <a:endParaRPr lang="en-US" altLang="en-US"/>
          </a:p>
        </p:txBody>
      </p:sp>
      <p:sp>
        <p:nvSpPr>
          <p:cNvPr id="106500" name="Rectangle 3"/>
          <p:cNvSpPr>
            <a:spLocks noChangeArrowheads="1"/>
          </p:cNvSpPr>
          <p:nvPr/>
        </p:nvSpPr>
        <p:spPr bwMode="auto">
          <a:xfrm>
            <a:off x="50292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01" name="Rectangle 4"/>
          <p:cNvSpPr>
            <a:spLocks noChangeArrowheads="1"/>
          </p:cNvSpPr>
          <p:nvPr/>
        </p:nvSpPr>
        <p:spPr bwMode="auto">
          <a:xfrm>
            <a:off x="5334000" y="990600"/>
            <a:ext cx="3276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02" name="Rectangle 5"/>
          <p:cNvSpPr>
            <a:spLocks noChangeArrowheads="1"/>
          </p:cNvSpPr>
          <p:nvPr/>
        </p:nvSpPr>
        <p:spPr bwMode="auto">
          <a:xfrm>
            <a:off x="2590800" y="990600"/>
            <a:ext cx="2438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03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6504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6505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6506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6507" name="AutoShape 10"/>
          <p:cNvCxnSpPr>
            <a:cxnSpLocks noChangeShapeType="1"/>
            <a:stCxn id="106500" idx="2"/>
            <a:endCxn id="106506" idx="0"/>
          </p:cNvCxnSpPr>
          <p:nvPr/>
        </p:nvCxnSpPr>
        <p:spPr bwMode="auto">
          <a:xfrm>
            <a:off x="5181600" y="2743200"/>
            <a:ext cx="17145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6509" name="Text Box 12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6510" name="Text Box 13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6511" name="Text Box 14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6512" name="Text Box 15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6513" name="Picture 16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14" name="Rectangle 17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15" name="Rectangle 18"/>
          <p:cNvSpPr>
            <a:spLocks noChangeArrowheads="1"/>
          </p:cNvSpPr>
          <p:nvPr/>
        </p:nvSpPr>
        <p:spPr bwMode="auto">
          <a:xfrm>
            <a:off x="3886200" y="4743450"/>
            <a:ext cx="42672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6516" name="Picture 1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3" name="Rectangle 1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7523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D124C3-9802-4594-91DE-91504A0701A8}" type="slidenum">
              <a:rPr lang="en-US" altLang="en-US" smtClean="0"/>
              <a:pPr>
                <a:defRPr/>
              </a:pPr>
              <a:t>108</a:t>
            </a:fld>
            <a:endParaRPr lang="en-US" altLang="en-US"/>
          </a:p>
        </p:txBody>
      </p:sp>
      <p:sp>
        <p:nvSpPr>
          <p:cNvPr id="107524" name="Rectangle 3"/>
          <p:cNvSpPr>
            <a:spLocks noChangeArrowheads="1"/>
          </p:cNvSpPr>
          <p:nvPr/>
        </p:nvSpPr>
        <p:spPr bwMode="auto">
          <a:xfrm>
            <a:off x="51816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5" name="Rectangle 4"/>
          <p:cNvSpPr>
            <a:spLocks noChangeArrowheads="1"/>
          </p:cNvSpPr>
          <p:nvPr/>
        </p:nvSpPr>
        <p:spPr bwMode="auto">
          <a:xfrm>
            <a:off x="5486400" y="990600"/>
            <a:ext cx="3124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6" name="Rectangle 5"/>
          <p:cNvSpPr>
            <a:spLocks noChangeArrowheads="1"/>
          </p:cNvSpPr>
          <p:nvPr/>
        </p:nvSpPr>
        <p:spPr bwMode="auto">
          <a:xfrm>
            <a:off x="2590800" y="990600"/>
            <a:ext cx="2590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7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28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29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30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31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7532" name="AutoShape 11"/>
          <p:cNvCxnSpPr>
            <a:cxnSpLocks noChangeShapeType="1"/>
            <a:stCxn id="107524" idx="2"/>
            <a:endCxn id="107531" idx="0"/>
          </p:cNvCxnSpPr>
          <p:nvPr/>
        </p:nvCxnSpPr>
        <p:spPr bwMode="auto">
          <a:xfrm>
            <a:off x="5334000" y="2743200"/>
            <a:ext cx="16891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7534" name="Text Box 13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7535" name="Text Box 14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7536" name="Text Box 15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7537" name="Text Box 16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7538" name="Picture 17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39" name="Rectangle 18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40" name="Rectangle 19"/>
          <p:cNvSpPr>
            <a:spLocks noChangeArrowheads="1"/>
          </p:cNvSpPr>
          <p:nvPr/>
        </p:nvSpPr>
        <p:spPr bwMode="auto">
          <a:xfrm>
            <a:off x="3962400" y="4743450"/>
            <a:ext cx="4191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7541" name="Picture 2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8" name="Rectangle 13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8547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D151C8-CFD5-45F6-8CA6-602C2E9B79CE}" type="slidenum">
              <a:rPr lang="en-US" altLang="en-US" smtClean="0"/>
              <a:pPr>
                <a:defRPr/>
              </a:pPr>
              <a:t>109</a:t>
            </a:fld>
            <a:endParaRPr lang="en-US" altLang="en-US"/>
          </a:p>
        </p:txBody>
      </p:sp>
      <p:sp>
        <p:nvSpPr>
          <p:cNvPr id="108548" name="Rectangle 3"/>
          <p:cNvSpPr>
            <a:spLocks noChangeArrowheads="1"/>
          </p:cNvSpPr>
          <p:nvPr/>
        </p:nvSpPr>
        <p:spPr bwMode="auto">
          <a:xfrm>
            <a:off x="53340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49" name="Rectangle 4"/>
          <p:cNvSpPr>
            <a:spLocks noChangeArrowheads="1"/>
          </p:cNvSpPr>
          <p:nvPr/>
        </p:nvSpPr>
        <p:spPr bwMode="auto">
          <a:xfrm>
            <a:off x="5638800" y="990600"/>
            <a:ext cx="2971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50" name="Rectangle 5"/>
          <p:cNvSpPr>
            <a:spLocks noChangeArrowheads="1"/>
          </p:cNvSpPr>
          <p:nvPr/>
        </p:nvSpPr>
        <p:spPr bwMode="auto">
          <a:xfrm>
            <a:off x="2590800" y="990600"/>
            <a:ext cx="2743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51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2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3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4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5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6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8557" name="AutoShape 12"/>
          <p:cNvCxnSpPr>
            <a:cxnSpLocks noChangeShapeType="1"/>
            <a:stCxn id="108548" idx="2"/>
            <a:endCxn id="108556" idx="0"/>
          </p:cNvCxnSpPr>
          <p:nvPr/>
        </p:nvCxnSpPr>
        <p:spPr bwMode="auto">
          <a:xfrm>
            <a:off x="5486400" y="2743200"/>
            <a:ext cx="16637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8559" name="Text Box 14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8560" name="Text Box 15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8561" name="Text Box 16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8562" name="Text Box 17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8563" name="Picture 18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64" name="Rectangle 19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65" name="Rectangle 20"/>
          <p:cNvSpPr>
            <a:spLocks noChangeArrowheads="1"/>
          </p:cNvSpPr>
          <p:nvPr/>
        </p:nvSpPr>
        <p:spPr bwMode="auto">
          <a:xfrm>
            <a:off x="4038600" y="4743450"/>
            <a:ext cx="4114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8566" name="Picture 2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7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Representing images using a “plain” image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470355"/>
            <a:ext cx="8229600" cy="239661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Most of the figure is a more-or-less uniform shade</a:t>
            </a:r>
          </a:p>
          <a:p>
            <a:pPr lvl="1" eaLnBrk="1" hangingPunct="1"/>
            <a:r>
              <a:rPr lang="en-US" sz="2000" dirty="0" smtClean="0"/>
              <a:t>Dumb approximation – a image is a block of uniform shade</a:t>
            </a:r>
          </a:p>
          <a:p>
            <a:pPr lvl="2" eaLnBrk="1" hangingPunct="1"/>
            <a:r>
              <a:rPr lang="en-US" sz="1800" dirty="0" smtClean="0"/>
              <a:t>Will be mostly right!</a:t>
            </a:r>
          </a:p>
          <a:p>
            <a:pPr eaLnBrk="1" hangingPunct="1"/>
            <a:r>
              <a:rPr lang="en-US" sz="2400" dirty="0" smtClean="0"/>
              <a:t>How to compute the “best” description? Projection</a:t>
            </a:r>
          </a:p>
          <a:p>
            <a:pPr lvl="1" eaLnBrk="1" hangingPunct="1"/>
            <a:r>
              <a:rPr lang="en-US" sz="2000" dirty="0" smtClean="0"/>
              <a:t>Represent the images as vectors and compute the projection of the image on the “basis”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AB210-2F12-44BF-B656-1580EC516AD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sp>
        <p:nvSpPr>
          <p:cNvPr id="1030" name="Text Box 16"/>
          <p:cNvSpPr txBox="1">
            <a:spLocks noChangeArrowheads="1"/>
          </p:cNvSpPr>
          <p:nvPr/>
        </p:nvSpPr>
        <p:spPr bwMode="auto">
          <a:xfrm>
            <a:off x="6578600" y="1408113"/>
            <a:ext cx="101600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Image =</a:t>
            </a:r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7556500" y="990600"/>
          <a:ext cx="9779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3" imgW="507960" imgH="711000" progId="Equation.3">
                  <p:embed/>
                </p:oleObj>
              </mc:Choice>
              <mc:Fallback>
                <p:oleObj name="Equation" r:id="rId3" imgW="507960" imgH="711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0" y="990600"/>
                        <a:ext cx="977900" cy="1371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3" name="Picture 5" descr="telescop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990600"/>
            <a:ext cx="13620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pas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990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" descr="blan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0" y="914400"/>
            <a:ext cx="1676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7" name="Object 13"/>
          <p:cNvGraphicFramePr>
            <a:graphicFrameLocks noChangeAspect="1"/>
          </p:cNvGraphicFramePr>
          <p:nvPr/>
        </p:nvGraphicFramePr>
        <p:xfrm>
          <a:off x="6172200" y="990600"/>
          <a:ext cx="366713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8" imgW="190440" imgH="711000" progId="Equation.3">
                  <p:embed/>
                </p:oleObj>
              </mc:Choice>
              <mc:Fallback>
                <p:oleObj name="Equation" r:id="rId8" imgW="190440" imgH="711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990600"/>
                        <a:ext cx="366713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Text Box 15"/>
          <p:cNvSpPr txBox="1">
            <a:spLocks noChangeArrowheads="1"/>
          </p:cNvSpPr>
          <p:nvPr/>
        </p:nvSpPr>
        <p:spPr bwMode="auto">
          <a:xfrm>
            <a:off x="5699125" y="1408113"/>
            <a:ext cx="533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B =</a:t>
            </a:r>
          </a:p>
        </p:txBody>
      </p:sp>
      <p:graphicFrame>
        <p:nvGraphicFramePr>
          <p:cNvPr id="102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73137"/>
              </p:ext>
            </p:extLst>
          </p:nvPr>
        </p:nvGraphicFramePr>
        <p:xfrm>
          <a:off x="62276" y="5034107"/>
          <a:ext cx="5050110" cy="1248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10" imgW="2108160" imgH="520560" progId="Equation.3">
                  <p:embed/>
                </p:oleObj>
              </mc:Choice>
              <mc:Fallback>
                <p:oleObj name="Equation" r:id="rId10" imgW="2108160" imgH="52056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6" y="5034107"/>
                        <a:ext cx="5050110" cy="124869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7" name="Picture 18" descr="teleonblank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4355688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9" descr="pashaonblank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705600" y="4355688"/>
            <a:ext cx="1828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83" name="Rectangle 14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9571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22749D-0107-4107-A64B-EA8D996C9A26}" type="slidenum">
              <a:rPr lang="en-US" altLang="en-US" smtClean="0"/>
              <a:pPr>
                <a:defRPr/>
              </a:pPr>
              <a:t>110</a:t>
            </a:fld>
            <a:endParaRPr lang="en-US" altLang="en-US"/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54864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3" name="Rectangle 4"/>
          <p:cNvSpPr>
            <a:spLocks noChangeArrowheads="1"/>
          </p:cNvSpPr>
          <p:nvPr/>
        </p:nvSpPr>
        <p:spPr bwMode="auto">
          <a:xfrm>
            <a:off x="5791200" y="990600"/>
            <a:ext cx="2819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4" name="Rectangle 5"/>
          <p:cNvSpPr>
            <a:spLocks noChangeArrowheads="1"/>
          </p:cNvSpPr>
          <p:nvPr/>
        </p:nvSpPr>
        <p:spPr bwMode="auto">
          <a:xfrm>
            <a:off x="2590800" y="990600"/>
            <a:ext cx="2895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5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6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7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8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9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80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81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9582" name="AutoShape 13"/>
          <p:cNvCxnSpPr>
            <a:cxnSpLocks noChangeShapeType="1"/>
            <a:stCxn id="109572" idx="2"/>
            <a:endCxn id="109581" idx="0"/>
          </p:cNvCxnSpPr>
          <p:nvPr/>
        </p:nvCxnSpPr>
        <p:spPr bwMode="auto">
          <a:xfrm>
            <a:off x="5638800" y="2743200"/>
            <a:ext cx="16383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9584" name="Text Box 15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9585" name="Text Box 16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9586" name="Text Box 17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9587" name="Text Box 18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9588" name="Picture 19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89" name="Rectangle 20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90" name="Rectangle 21"/>
          <p:cNvSpPr>
            <a:spLocks noChangeArrowheads="1"/>
          </p:cNvSpPr>
          <p:nvPr/>
        </p:nvSpPr>
        <p:spPr bwMode="auto">
          <a:xfrm>
            <a:off x="4114800" y="4743450"/>
            <a:ext cx="4038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9591" name="Picture 2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08" name="Rectangle 15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059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C0F9AE-6E54-4418-BB03-CD8C55905EAF}" type="slidenum">
              <a:rPr lang="en-US" altLang="en-US" smtClean="0"/>
              <a:pPr>
                <a:defRPr/>
              </a:pPr>
              <a:t>111</a:t>
            </a:fld>
            <a:endParaRPr lang="en-US" altLang="en-US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5638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597" name="Rectangle 4"/>
          <p:cNvSpPr>
            <a:spLocks noChangeArrowheads="1"/>
          </p:cNvSpPr>
          <p:nvPr/>
        </p:nvSpPr>
        <p:spPr bwMode="auto">
          <a:xfrm>
            <a:off x="5943600" y="990600"/>
            <a:ext cx="2667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598" name="Rectangle 5"/>
          <p:cNvSpPr>
            <a:spLocks noChangeArrowheads="1"/>
          </p:cNvSpPr>
          <p:nvPr/>
        </p:nvSpPr>
        <p:spPr bwMode="auto">
          <a:xfrm>
            <a:off x="2590800" y="990600"/>
            <a:ext cx="3048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599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0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1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2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3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4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5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6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0607" name="AutoShape 14"/>
          <p:cNvCxnSpPr>
            <a:cxnSpLocks noChangeShapeType="1"/>
            <a:stCxn id="110596" idx="2"/>
            <a:endCxn id="110606" idx="0"/>
          </p:cNvCxnSpPr>
          <p:nvPr/>
        </p:nvCxnSpPr>
        <p:spPr bwMode="auto">
          <a:xfrm>
            <a:off x="5791200" y="2743200"/>
            <a:ext cx="16129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0609" name="Text Box 16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0610" name="Text Box 17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0611" name="Text Box 18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0612" name="Text Box 19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0613" name="Picture 20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614" name="Rectangle 21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615" name="Rectangle 22"/>
          <p:cNvSpPr>
            <a:spLocks noChangeArrowheads="1"/>
          </p:cNvSpPr>
          <p:nvPr/>
        </p:nvSpPr>
        <p:spPr bwMode="auto">
          <a:xfrm>
            <a:off x="4191000" y="4743450"/>
            <a:ext cx="3962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0616" name="Picture 23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3" name="Rectangle 16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1619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9C2685-3437-444A-81A5-EB088A4EBFB7}" type="slidenum">
              <a:rPr lang="en-US" altLang="en-US" smtClean="0"/>
              <a:pPr>
                <a:defRPr/>
              </a:pPr>
              <a:t>112</a:t>
            </a:fld>
            <a:endParaRPr lang="en-US" altLang="en-US"/>
          </a:p>
        </p:txBody>
      </p:sp>
      <p:sp>
        <p:nvSpPr>
          <p:cNvPr id="111620" name="Rectangle 3"/>
          <p:cNvSpPr>
            <a:spLocks noChangeArrowheads="1"/>
          </p:cNvSpPr>
          <p:nvPr/>
        </p:nvSpPr>
        <p:spPr bwMode="auto">
          <a:xfrm>
            <a:off x="57912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6096000" y="990600"/>
            <a:ext cx="2514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22" name="Rectangle 5"/>
          <p:cNvSpPr>
            <a:spLocks noChangeArrowheads="1"/>
          </p:cNvSpPr>
          <p:nvPr/>
        </p:nvSpPr>
        <p:spPr bwMode="auto">
          <a:xfrm>
            <a:off x="2590800" y="990600"/>
            <a:ext cx="3200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23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4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5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6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7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8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9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30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31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1632" name="AutoShape 15"/>
          <p:cNvCxnSpPr>
            <a:cxnSpLocks noChangeShapeType="1"/>
            <a:stCxn id="111620" idx="2"/>
            <a:endCxn id="111631" idx="0"/>
          </p:cNvCxnSpPr>
          <p:nvPr/>
        </p:nvCxnSpPr>
        <p:spPr bwMode="auto">
          <a:xfrm>
            <a:off x="5943600" y="2743200"/>
            <a:ext cx="15875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1634" name="Text Box 17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1635" name="Text Box 18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1636" name="Text Box 19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1637" name="Text Box 20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1638" name="Picture 21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39" name="Rectangle 22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40" name="Rectangle 23"/>
          <p:cNvSpPr>
            <a:spLocks noChangeArrowheads="1"/>
          </p:cNvSpPr>
          <p:nvPr/>
        </p:nvSpPr>
        <p:spPr bwMode="auto">
          <a:xfrm>
            <a:off x="4267200" y="4743450"/>
            <a:ext cx="38862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1641" name="Picture 2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8" name="Rectangle 1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2643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DA419E-3C3C-4168-B609-46223563D59A}" type="slidenum">
              <a:rPr lang="en-US" altLang="en-US" smtClean="0"/>
              <a:pPr>
                <a:defRPr/>
              </a:pPr>
              <a:t>113</a:t>
            </a:fld>
            <a:endParaRPr lang="en-US" altLang="en-US"/>
          </a:p>
        </p:txBody>
      </p:sp>
      <p:sp>
        <p:nvSpPr>
          <p:cNvPr id="112644" name="Rectangle 3"/>
          <p:cNvSpPr>
            <a:spLocks noChangeArrowheads="1"/>
          </p:cNvSpPr>
          <p:nvPr/>
        </p:nvSpPr>
        <p:spPr bwMode="auto">
          <a:xfrm>
            <a:off x="59436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45" name="Rectangle 4"/>
          <p:cNvSpPr>
            <a:spLocks noChangeArrowheads="1"/>
          </p:cNvSpPr>
          <p:nvPr/>
        </p:nvSpPr>
        <p:spPr bwMode="auto">
          <a:xfrm>
            <a:off x="6248400" y="990600"/>
            <a:ext cx="2362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46" name="Rectangle 5"/>
          <p:cNvSpPr>
            <a:spLocks noChangeArrowheads="1"/>
          </p:cNvSpPr>
          <p:nvPr/>
        </p:nvSpPr>
        <p:spPr bwMode="auto">
          <a:xfrm>
            <a:off x="2590800" y="990600"/>
            <a:ext cx="3352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47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48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49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0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1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2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3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4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5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6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2657" name="AutoShape 16"/>
          <p:cNvCxnSpPr>
            <a:cxnSpLocks noChangeShapeType="1"/>
            <a:stCxn id="112644" idx="2"/>
            <a:endCxn id="112656" idx="0"/>
          </p:cNvCxnSpPr>
          <p:nvPr/>
        </p:nvCxnSpPr>
        <p:spPr bwMode="auto">
          <a:xfrm>
            <a:off x="6096000" y="2743200"/>
            <a:ext cx="15621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659" name="Text Box 1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2660" name="Text Box 19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2661" name="Text Box 20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2662" name="Text Box 21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2663" name="Picture 22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4" name="Rectangle 23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65" name="Rectangle 24"/>
          <p:cNvSpPr>
            <a:spLocks noChangeArrowheads="1"/>
          </p:cNvSpPr>
          <p:nvPr/>
        </p:nvSpPr>
        <p:spPr bwMode="auto">
          <a:xfrm>
            <a:off x="4343400" y="4743450"/>
            <a:ext cx="3810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2666" name="Picture 2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3" name="Rectangle 18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3667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161FA-D92F-4BE3-A854-07678BC93D43}" type="slidenum">
              <a:rPr lang="en-US" altLang="en-US" smtClean="0"/>
              <a:pPr>
                <a:defRPr/>
              </a:pPr>
              <a:t>114</a:t>
            </a:fld>
            <a:endParaRPr lang="en-US" altLang="en-US"/>
          </a:p>
        </p:txBody>
      </p:sp>
      <p:sp>
        <p:nvSpPr>
          <p:cNvPr id="113668" name="Rectangle 3"/>
          <p:cNvSpPr>
            <a:spLocks noChangeArrowheads="1"/>
          </p:cNvSpPr>
          <p:nvPr/>
        </p:nvSpPr>
        <p:spPr bwMode="auto">
          <a:xfrm>
            <a:off x="60960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69" name="Rectangle 4"/>
          <p:cNvSpPr>
            <a:spLocks noChangeArrowheads="1"/>
          </p:cNvSpPr>
          <p:nvPr/>
        </p:nvSpPr>
        <p:spPr bwMode="auto">
          <a:xfrm>
            <a:off x="6400800" y="990600"/>
            <a:ext cx="2209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70" name="Rectangle 5"/>
          <p:cNvSpPr>
            <a:spLocks noChangeArrowheads="1"/>
          </p:cNvSpPr>
          <p:nvPr/>
        </p:nvSpPr>
        <p:spPr bwMode="auto">
          <a:xfrm>
            <a:off x="2590800" y="990600"/>
            <a:ext cx="3505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71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2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3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4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5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6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7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8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9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80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81" name="Text Box 16"/>
          <p:cNvSpPr txBox="1">
            <a:spLocks noChangeArrowheads="1"/>
          </p:cNvSpPr>
          <p:nvPr/>
        </p:nvSpPr>
        <p:spPr bwMode="auto">
          <a:xfrm>
            <a:off x="774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3682" name="AutoShape 17"/>
          <p:cNvCxnSpPr>
            <a:cxnSpLocks noChangeShapeType="1"/>
            <a:stCxn id="113668" idx="2"/>
            <a:endCxn id="113681" idx="0"/>
          </p:cNvCxnSpPr>
          <p:nvPr/>
        </p:nvCxnSpPr>
        <p:spPr bwMode="auto">
          <a:xfrm>
            <a:off x="6248400" y="2743200"/>
            <a:ext cx="15367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3684" name="Text Box 19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3685" name="Text Box 20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3686" name="Text Box 21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3687" name="Text Box 22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3688" name="Picture 23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89" name="Rectangle 24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90" name="Rectangle 25"/>
          <p:cNvSpPr>
            <a:spLocks noChangeArrowheads="1"/>
          </p:cNvSpPr>
          <p:nvPr/>
        </p:nvSpPr>
        <p:spPr bwMode="auto">
          <a:xfrm>
            <a:off x="4419600" y="4743450"/>
            <a:ext cx="3733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3691" name="Picture 2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8" name="Rectangle 19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4691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56D51-A3F2-46F9-A1C0-23B3AE2F3D07}" type="slidenum">
              <a:rPr lang="en-US" altLang="en-US" smtClean="0"/>
              <a:pPr>
                <a:defRPr/>
              </a:pPr>
              <a:t>115</a:t>
            </a:fld>
            <a:endParaRPr lang="en-US" altLang="en-US"/>
          </a:p>
        </p:txBody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62484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693" name="Rectangle 4"/>
          <p:cNvSpPr>
            <a:spLocks noChangeArrowheads="1"/>
          </p:cNvSpPr>
          <p:nvPr/>
        </p:nvSpPr>
        <p:spPr bwMode="auto">
          <a:xfrm>
            <a:off x="6553200" y="990600"/>
            <a:ext cx="2057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694" name="Rectangle 5"/>
          <p:cNvSpPr>
            <a:spLocks noChangeArrowheads="1"/>
          </p:cNvSpPr>
          <p:nvPr/>
        </p:nvSpPr>
        <p:spPr bwMode="auto">
          <a:xfrm>
            <a:off x="2590800" y="990600"/>
            <a:ext cx="3657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695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6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7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8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9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0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1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2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3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4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5" name="Text Box 16"/>
          <p:cNvSpPr txBox="1">
            <a:spLocks noChangeArrowheads="1"/>
          </p:cNvSpPr>
          <p:nvPr/>
        </p:nvSpPr>
        <p:spPr bwMode="auto">
          <a:xfrm>
            <a:off x="774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6" name="Text Box 17"/>
          <p:cNvSpPr txBox="1">
            <a:spLocks noChangeArrowheads="1"/>
          </p:cNvSpPr>
          <p:nvPr/>
        </p:nvSpPr>
        <p:spPr bwMode="auto">
          <a:xfrm>
            <a:off x="787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4707" name="AutoShape 18"/>
          <p:cNvCxnSpPr>
            <a:cxnSpLocks noChangeShapeType="1"/>
            <a:stCxn id="114692" idx="2"/>
            <a:endCxn id="114706" idx="0"/>
          </p:cNvCxnSpPr>
          <p:nvPr/>
        </p:nvCxnSpPr>
        <p:spPr bwMode="auto">
          <a:xfrm>
            <a:off x="6400800" y="2743200"/>
            <a:ext cx="15113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4709" name="Text Box 20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4710" name="Text Box 21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4711" name="Text Box 22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4712" name="Text Box 23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4713" name="Picture 24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14" name="Rectangle 25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715" name="Rectangle 26"/>
          <p:cNvSpPr>
            <a:spLocks noChangeArrowheads="1"/>
          </p:cNvSpPr>
          <p:nvPr/>
        </p:nvSpPr>
        <p:spPr bwMode="auto">
          <a:xfrm>
            <a:off x="4495800" y="4743450"/>
            <a:ext cx="3657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4716" name="Picture 2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3" name="Rectangle 20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/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571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79E050-F0D0-478F-AECA-104D193690DB}" type="slidenum">
              <a:rPr lang="en-US" altLang="en-US" smtClean="0"/>
              <a:pPr>
                <a:defRPr/>
              </a:pPr>
              <a:t>116</a:t>
            </a:fld>
            <a:endParaRPr lang="en-US" altLang="en-US"/>
          </a:p>
        </p:txBody>
      </p:sp>
      <p:sp>
        <p:nvSpPr>
          <p:cNvPr id="115716" name="Rectangle 3"/>
          <p:cNvSpPr>
            <a:spLocks noChangeArrowheads="1"/>
          </p:cNvSpPr>
          <p:nvPr/>
        </p:nvSpPr>
        <p:spPr bwMode="auto">
          <a:xfrm>
            <a:off x="6400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17" name="Rectangle 4"/>
          <p:cNvSpPr>
            <a:spLocks noChangeArrowheads="1"/>
          </p:cNvSpPr>
          <p:nvPr/>
        </p:nvSpPr>
        <p:spPr bwMode="auto">
          <a:xfrm>
            <a:off x="6705600" y="990600"/>
            <a:ext cx="1905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18" name="Rectangle 5"/>
          <p:cNvSpPr>
            <a:spLocks noChangeArrowheads="1"/>
          </p:cNvSpPr>
          <p:nvPr/>
        </p:nvSpPr>
        <p:spPr bwMode="auto">
          <a:xfrm>
            <a:off x="2590800" y="990600"/>
            <a:ext cx="3810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19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0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1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2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3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4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5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6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7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8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9" name="Text Box 16"/>
          <p:cNvSpPr txBox="1">
            <a:spLocks noChangeArrowheads="1"/>
          </p:cNvSpPr>
          <p:nvPr/>
        </p:nvSpPr>
        <p:spPr bwMode="auto">
          <a:xfrm>
            <a:off x="774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30" name="Text Box 17"/>
          <p:cNvSpPr txBox="1">
            <a:spLocks noChangeArrowheads="1"/>
          </p:cNvSpPr>
          <p:nvPr/>
        </p:nvSpPr>
        <p:spPr bwMode="auto">
          <a:xfrm>
            <a:off x="787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31" name="Text Box 18"/>
          <p:cNvSpPr txBox="1">
            <a:spLocks noChangeArrowheads="1"/>
          </p:cNvSpPr>
          <p:nvPr/>
        </p:nvSpPr>
        <p:spPr bwMode="auto">
          <a:xfrm>
            <a:off x="800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5732" name="AutoShape 19"/>
          <p:cNvCxnSpPr>
            <a:cxnSpLocks noChangeShapeType="1"/>
            <a:stCxn id="115716" idx="2"/>
            <a:endCxn id="115731" idx="0"/>
          </p:cNvCxnSpPr>
          <p:nvPr/>
        </p:nvCxnSpPr>
        <p:spPr bwMode="auto">
          <a:xfrm>
            <a:off x="6553200" y="2743200"/>
            <a:ext cx="14859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5734" name="Text Box 21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5735" name="Text Box 22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5736" name="Text Box 23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5737" name="Text Box 24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5738" name="Picture 25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39" name="Rectangle 26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40" name="Rectangle 27"/>
          <p:cNvSpPr>
            <a:spLocks noChangeArrowheads="1"/>
          </p:cNvSpPr>
          <p:nvPr/>
        </p:nvSpPr>
        <p:spPr bwMode="auto">
          <a:xfrm>
            <a:off x="4572000" y="4743450"/>
            <a:ext cx="3581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5741" name="Picture 2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</p:spPr>
        <p:txBody>
          <a:bodyPr/>
          <a:lstStyle/>
          <a:p>
            <a:pPr eaLnBrk="1" hangingPunct="1"/>
            <a:r>
              <a:rPr lang="en-US" smtClean="0"/>
              <a:t>Computing the Spectrogram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5CC76-585E-43E5-BE8D-A1ED029F388A}" type="slidenum">
              <a:rPr lang="en-US" altLang="en-US" smtClean="0"/>
              <a:pPr>
                <a:defRPr/>
              </a:pPr>
              <a:t>117</a:t>
            </a:fld>
            <a:endParaRPr lang="en-US" altLang="en-US"/>
          </a:p>
        </p:txBody>
      </p:sp>
      <p:sp>
        <p:nvSpPr>
          <p:cNvPr id="116740" name="AutoShape 3" descr="gif&amp;filename=image001"/>
          <p:cNvSpPr>
            <a:spLocks noChangeAspect="1" noChangeArrowheads="1"/>
          </p:cNvSpPr>
          <p:nvPr/>
        </p:nvSpPr>
        <p:spPr bwMode="auto">
          <a:xfrm>
            <a:off x="7383463" y="409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16741" name="Picture 4" descr="f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990600"/>
            <a:ext cx="7086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Text Box 5"/>
          <p:cNvSpPr txBox="1">
            <a:spLocks noChangeArrowheads="1"/>
          </p:cNvSpPr>
          <p:nvPr/>
        </p:nvSpPr>
        <p:spPr bwMode="auto">
          <a:xfrm>
            <a:off x="838200" y="4648200"/>
            <a:ext cx="78422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  <a:p>
            <a:pPr eaLnBrk="0" hangingPunct="0"/>
            <a:r>
              <a:rPr lang="en-US" sz="1600" b="0"/>
              <a:t>The Fourier spectrum of each window can be inverted to get back the signal.</a:t>
            </a:r>
          </a:p>
          <a:p>
            <a:pPr eaLnBrk="0" hangingPunct="0"/>
            <a:r>
              <a:rPr lang="en-US" sz="1600" b="0"/>
              <a:t>Hence the spectrogram can be inverted to obtain a time-domain signal</a:t>
            </a:r>
          </a:p>
          <a:p>
            <a:pPr eaLnBrk="0" hangingPunct="0"/>
            <a:endParaRPr lang="en-US" sz="1600" b="0"/>
          </a:p>
          <a:p>
            <a:pPr eaLnBrk="0" hangingPunct="0"/>
            <a:r>
              <a:rPr lang="en-US" sz="1600" b="0"/>
              <a:t>In this example each segment was 25 ms long and adjacent segments overlapped by</a:t>
            </a:r>
            <a:br>
              <a:rPr lang="en-US" sz="1600" b="0"/>
            </a:br>
            <a:r>
              <a:rPr lang="en-US" sz="1600" b="0"/>
              <a:t>15 ms</a:t>
            </a:r>
          </a:p>
          <a:p>
            <a:pPr eaLnBrk="0" hangingPunct="0"/>
            <a:endParaRPr lang="en-US" sz="1600" b="0"/>
          </a:p>
          <a:p>
            <a:pPr eaLnBrk="0" hangingPunct="0"/>
            <a:endParaRPr lang="en-US" sz="1600" b="0"/>
          </a:p>
        </p:txBody>
      </p:sp>
      <p:pic>
        <p:nvPicPr>
          <p:cNvPr id="116743" name="Picture 6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2194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4" name="Rectangle 7"/>
          <p:cNvSpPr>
            <a:spLocks noChangeArrowheads="1"/>
          </p:cNvSpPr>
          <p:nvPr/>
        </p:nvSpPr>
        <p:spPr bwMode="auto">
          <a:xfrm>
            <a:off x="4038600" y="3276600"/>
            <a:ext cx="152400" cy="10668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6745" name="Line 8"/>
          <p:cNvSpPr>
            <a:spLocks noChangeShapeType="1"/>
          </p:cNvSpPr>
          <p:nvPr/>
        </p:nvSpPr>
        <p:spPr bwMode="auto">
          <a:xfrm flipV="1">
            <a:off x="4114800" y="26670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6746" name="Rectangle 9"/>
          <p:cNvSpPr>
            <a:spLocks noChangeArrowheads="1"/>
          </p:cNvSpPr>
          <p:nvPr/>
        </p:nvSpPr>
        <p:spPr bwMode="auto">
          <a:xfrm>
            <a:off x="4572000" y="1143000"/>
            <a:ext cx="228600" cy="1447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6747" name="Picture 1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7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The result of parameterization</a:t>
            </a:r>
          </a:p>
        </p:txBody>
      </p:sp>
      <p:sp>
        <p:nvSpPr>
          <p:cNvPr id="11776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71024"/>
            <a:ext cx="8229600" cy="3647764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400" dirty="0" smtClean="0"/>
              <a:t>Each column here represents the FT of a single segment of signal 64ms wide.</a:t>
            </a:r>
          </a:p>
          <a:p>
            <a:pPr lvl="1" eaLnBrk="1" hangingPunct="1"/>
            <a:r>
              <a:rPr lang="en-US" sz="2000" dirty="0" smtClean="0"/>
              <a:t>Adjacent segments overlap by 48 </a:t>
            </a:r>
            <a:r>
              <a:rPr lang="en-US" sz="2000" dirty="0" err="1" smtClean="0"/>
              <a:t>ms.</a:t>
            </a:r>
            <a:endParaRPr lang="en-US" sz="2000" dirty="0" smtClean="0"/>
          </a:p>
          <a:p>
            <a:pPr eaLnBrk="1" hangingPunct="1"/>
            <a:r>
              <a:rPr lang="en-US" sz="2400" dirty="0" smtClean="0"/>
              <a:t>DFT details</a:t>
            </a:r>
          </a:p>
          <a:p>
            <a:pPr lvl="1" eaLnBrk="1" hangingPunct="1"/>
            <a:r>
              <a:rPr lang="en-US" sz="2000" dirty="0" smtClean="0"/>
              <a:t>1024 points (16000 samples a second).</a:t>
            </a:r>
          </a:p>
          <a:p>
            <a:pPr lvl="1" eaLnBrk="1" hangingPunct="1"/>
            <a:r>
              <a:rPr lang="en-US" sz="2000" dirty="0" smtClean="0"/>
              <a:t>2048 point DFT – 1024 points of zero padding.</a:t>
            </a:r>
          </a:p>
          <a:p>
            <a:pPr lvl="1" eaLnBrk="1" hangingPunct="1"/>
            <a:r>
              <a:rPr lang="en-US" sz="2000" dirty="0" smtClean="0"/>
              <a:t>Only 1025 points of each DFT are shown</a:t>
            </a:r>
          </a:p>
          <a:p>
            <a:pPr lvl="2" eaLnBrk="1" hangingPunct="1"/>
            <a:r>
              <a:rPr lang="en-US" sz="1800" dirty="0" smtClean="0"/>
              <a:t>The rest are “reflections” </a:t>
            </a:r>
          </a:p>
          <a:p>
            <a:pPr eaLnBrk="1" hangingPunct="1"/>
            <a:r>
              <a:rPr lang="en-US" sz="2400" dirty="0" smtClean="0"/>
              <a:t>The value shown is actually the magnitude of the complex spectral values</a:t>
            </a:r>
          </a:p>
          <a:p>
            <a:pPr lvl="1" eaLnBrk="1" hangingPunct="1"/>
            <a:r>
              <a:rPr lang="en-US" sz="2000" dirty="0" smtClean="0"/>
              <a:t>Most of our analysis / operations are performed on the magnitude</a:t>
            </a:r>
          </a:p>
          <a:p>
            <a:pPr lvl="1" eaLnBrk="1" hangingPunct="1">
              <a:lnSpc>
                <a:spcPct val="80000"/>
              </a:lnSpc>
            </a:pPr>
            <a:endParaRPr lang="en-US" sz="1700" dirty="0" smtClean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10 Sep 2013</a:t>
            </a:r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11-755/18-797</a:t>
            </a:r>
            <a:endParaRPr lang="en-US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B98FC-189B-4D19-9DD0-99D68035C0D0}" type="slidenum">
              <a:rPr lang="en-US" altLang="en-US" smtClean="0"/>
              <a:pPr>
                <a:defRPr/>
              </a:pPr>
              <a:t>118</a:t>
            </a:fld>
            <a:endParaRPr lang="en-US" altLang="en-US"/>
          </a:p>
        </p:txBody>
      </p:sp>
      <p:pic>
        <p:nvPicPr>
          <p:cNvPr id="117765" name="Picture 4" descr="polyespe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066800"/>
            <a:ext cx="7315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6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Magnitude and phase</a:t>
            </a:r>
          </a:p>
        </p:txBody>
      </p:sp>
      <p:sp>
        <p:nvSpPr>
          <p:cNvPr id="2458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3657600"/>
            <a:ext cx="8610600" cy="3048000"/>
          </a:xfrm>
        </p:spPr>
        <p:txBody>
          <a:bodyPr/>
          <a:lstStyle/>
          <a:p>
            <a:pPr eaLnBrk="1" hangingPunct="1"/>
            <a:r>
              <a:rPr lang="en-US" sz="2600" smtClean="0"/>
              <a:t>All the operations (e.g. the examples shown in the previous class) are performed on the magnitude</a:t>
            </a:r>
          </a:p>
          <a:p>
            <a:pPr eaLnBrk="1" hangingPunct="1"/>
            <a:r>
              <a:rPr lang="en-US" sz="2600" smtClean="0"/>
              <a:t>The phase of the complex spectrum is needed to invert a DFT to a signal</a:t>
            </a:r>
          </a:p>
          <a:p>
            <a:pPr lvl="1" eaLnBrk="1" hangingPunct="1"/>
            <a:r>
              <a:rPr lang="en-US" sz="2200" smtClean="0"/>
              <a:t>Where does that come from?</a:t>
            </a:r>
          </a:p>
          <a:p>
            <a:pPr eaLnBrk="1" hangingPunct="1"/>
            <a:r>
              <a:rPr lang="en-US" sz="2600" smtClean="0"/>
              <a:t>Deriving phase is a serious, not-quite solved problem.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66808F-81BC-4B9E-81EF-EB9AE8F62B5C}" type="slidenum">
              <a:rPr lang="en-US" altLang="en-US" smtClean="0"/>
              <a:pPr>
                <a:defRPr/>
              </a:pPr>
              <a:t>119</a:t>
            </a:fld>
            <a:endParaRPr lang="en-US" altLang="en-US"/>
          </a:p>
        </p:txBody>
      </p:sp>
      <p:sp>
        <p:nvSpPr>
          <p:cNvPr id="24581" name="Oval 13"/>
          <p:cNvSpPr>
            <a:spLocks noChangeArrowheads="1"/>
          </p:cNvSpPr>
          <p:nvPr/>
        </p:nvSpPr>
        <p:spPr bwMode="auto">
          <a:xfrm>
            <a:off x="6359525" y="1146175"/>
            <a:ext cx="925513" cy="3206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Oval 8"/>
          <p:cNvSpPr>
            <a:spLocks noChangeArrowheads="1"/>
          </p:cNvSpPr>
          <p:nvPr/>
        </p:nvSpPr>
        <p:spPr bwMode="auto">
          <a:xfrm>
            <a:off x="5365750" y="1089025"/>
            <a:ext cx="457200" cy="4572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Oval 6"/>
          <p:cNvSpPr>
            <a:spLocks noChangeArrowheads="1"/>
          </p:cNvSpPr>
          <p:nvPr/>
        </p:nvSpPr>
        <p:spPr bwMode="auto">
          <a:xfrm>
            <a:off x="3243263" y="2133600"/>
            <a:ext cx="457200" cy="4572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4578" name="Object 4"/>
          <p:cNvGraphicFramePr>
            <a:graphicFrameLocks noChangeAspect="1"/>
          </p:cNvGraphicFramePr>
          <p:nvPr/>
        </p:nvGraphicFramePr>
        <p:xfrm>
          <a:off x="0" y="1219200"/>
          <a:ext cx="4800600" cy="192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Equation" r:id="rId3" imgW="2666880" imgH="1066680" progId="Equation.3">
                  <p:embed/>
                </p:oleObj>
              </mc:Choice>
              <mc:Fallback>
                <p:oleObj name="Equation" r:id="rId3" imgW="2666880" imgH="10666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19200"/>
                        <a:ext cx="4800600" cy="1925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7"/>
          <p:cNvGraphicFramePr>
            <a:graphicFrameLocks noChangeAspect="1"/>
          </p:cNvGraphicFramePr>
          <p:nvPr/>
        </p:nvGraphicFramePr>
        <p:xfrm>
          <a:off x="4953000" y="1143000"/>
          <a:ext cx="25146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Equation" r:id="rId5" imgW="1295280" imgH="177480" progId="Equation.3">
                  <p:embed/>
                </p:oleObj>
              </mc:Choice>
              <mc:Fallback>
                <p:oleObj name="Equation" r:id="rId5" imgW="129528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143000"/>
                        <a:ext cx="2514600" cy="344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9" descr="polyespec"/>
          <p:cNvPicPr>
            <a:picLocks noChangeAspect="1" noChangeArrowheads="1"/>
          </p:cNvPicPr>
          <p:nvPr/>
        </p:nvPicPr>
        <p:blipFill>
          <a:blip r:embed="rId7"/>
          <a:srcRect l="12502" t="8334" r="12502" b="8334"/>
          <a:stretch>
            <a:fillRect/>
          </a:stretch>
        </p:blipFill>
        <p:spPr bwMode="auto">
          <a:xfrm>
            <a:off x="5105400" y="1905000"/>
            <a:ext cx="38100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Line 10"/>
          <p:cNvSpPr>
            <a:spLocks noChangeShapeType="1"/>
          </p:cNvSpPr>
          <p:nvPr/>
        </p:nvSpPr>
        <p:spPr bwMode="auto">
          <a:xfrm>
            <a:off x="5638800" y="15240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8" name="Line 11"/>
          <p:cNvSpPr>
            <a:spLocks noChangeShapeType="1"/>
          </p:cNvSpPr>
          <p:nvPr/>
        </p:nvSpPr>
        <p:spPr bwMode="auto">
          <a:xfrm flipV="1">
            <a:off x="3581400" y="1371600"/>
            <a:ext cx="1447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4589" name="Picture 1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7413625" y="623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?</a:t>
            </a:r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 flipV="1">
            <a:off x="7173913" y="863600"/>
            <a:ext cx="292100" cy="322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849496"/>
          </a:xfrm>
        </p:spPr>
        <p:txBody>
          <a:bodyPr/>
          <a:lstStyle/>
          <a:p>
            <a:pPr eaLnBrk="1" hangingPunct="1"/>
            <a:r>
              <a:rPr lang="en-US" dirty="0" smtClean="0"/>
              <a:t>Adding more bases</a:t>
            </a:r>
          </a:p>
        </p:txBody>
      </p:sp>
      <p:sp>
        <p:nvSpPr>
          <p:cNvPr id="205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8572"/>
            <a:ext cx="8229600" cy="20574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Lets improve the approximation</a:t>
            </a:r>
          </a:p>
          <a:p>
            <a:pPr eaLnBrk="1" hangingPunct="1"/>
            <a:r>
              <a:rPr lang="en-US" sz="2400" dirty="0" smtClean="0"/>
              <a:t>Images have some fast varying regions</a:t>
            </a:r>
          </a:p>
          <a:p>
            <a:pPr lvl="1" eaLnBrk="1" hangingPunct="1"/>
            <a:r>
              <a:rPr lang="en-US" sz="2000" dirty="0" smtClean="0"/>
              <a:t>Dramatic changes</a:t>
            </a:r>
          </a:p>
          <a:p>
            <a:pPr lvl="1" eaLnBrk="1" hangingPunct="1"/>
            <a:r>
              <a:rPr lang="en-US" sz="2000" dirty="0" smtClean="0"/>
              <a:t>Add a second picture that has very fast changes</a:t>
            </a:r>
          </a:p>
          <a:p>
            <a:pPr lvl="2" eaLnBrk="1" hangingPunct="1"/>
            <a:r>
              <a:rPr lang="en-US" sz="1800" b="1" dirty="0" smtClean="0">
                <a:solidFill>
                  <a:srgbClr val="3333CC"/>
                </a:solidFill>
              </a:rPr>
              <a:t>A checkerboard where every other pixel is black and the rest are white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54491-6C35-4896-A4CB-2F39DFD2F305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2054" name="Picture 9" descr="checkerfa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014413"/>
            <a:ext cx="18288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blan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1066800"/>
            <a:ext cx="1828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5" descr="telescop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1066800"/>
            <a:ext cx="13620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10"/>
          <p:cNvGraphicFramePr>
            <a:graphicFrameLocks noChangeAspect="1"/>
          </p:cNvGraphicFramePr>
          <p:nvPr/>
        </p:nvGraphicFramePr>
        <p:xfrm>
          <a:off x="6324600" y="990600"/>
          <a:ext cx="1173163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7" imgW="609480" imgH="888840" progId="Equation.3">
                  <p:embed/>
                </p:oleObj>
              </mc:Choice>
              <mc:Fallback>
                <p:oleObj name="Equation" r:id="rId7" imgW="609480" imgH="8888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990600"/>
                        <a:ext cx="1173163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574045"/>
              </p:ext>
            </p:extLst>
          </p:nvPr>
        </p:nvGraphicFramePr>
        <p:xfrm>
          <a:off x="193615" y="4566060"/>
          <a:ext cx="3556120" cy="1382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9" imgW="1701720" imgH="660240" progId="Equation.3">
                  <p:embed/>
                </p:oleObj>
              </mc:Choice>
              <mc:Fallback>
                <p:oleObj name="Equation" r:id="rId9" imgW="1701720" imgH="6602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15" y="4566060"/>
                        <a:ext cx="3556120" cy="13824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Text Box 13"/>
          <p:cNvSpPr txBox="1">
            <a:spLocks noChangeArrowheads="1"/>
          </p:cNvSpPr>
          <p:nvPr/>
        </p:nvSpPr>
        <p:spPr bwMode="auto">
          <a:xfrm>
            <a:off x="6613525" y="5826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2061" name="Text Box 14"/>
          <p:cNvSpPr txBox="1">
            <a:spLocks noChangeArrowheads="1"/>
          </p:cNvSpPr>
          <p:nvPr/>
        </p:nvSpPr>
        <p:spPr bwMode="auto">
          <a:xfrm>
            <a:off x="7010400" y="5826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2062" name="Text Box 15"/>
          <p:cNvSpPr txBox="1">
            <a:spLocks noChangeArrowheads="1"/>
          </p:cNvSpPr>
          <p:nvPr/>
        </p:nvSpPr>
        <p:spPr bwMode="auto">
          <a:xfrm>
            <a:off x="5257800" y="7620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2063" name="Text Box 16"/>
          <p:cNvSpPr txBox="1">
            <a:spLocks noChangeArrowheads="1"/>
          </p:cNvSpPr>
          <p:nvPr/>
        </p:nvSpPr>
        <p:spPr bwMode="auto">
          <a:xfrm>
            <a:off x="3505200" y="795338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pic>
        <p:nvPicPr>
          <p:cNvPr id="2064" name="Picture 17" descr="checkersproj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03637" y="4399936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06589"/>
              </p:ext>
            </p:extLst>
          </p:nvPr>
        </p:nvGraphicFramePr>
        <p:xfrm>
          <a:off x="4343400" y="4896463"/>
          <a:ext cx="4769627" cy="1187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12" imgW="2705040" imgH="672840" progId="Equation.3">
                  <p:embed/>
                </p:oleObj>
              </mc:Choice>
              <mc:Fallback>
                <p:oleObj name="Equation" r:id="rId12" imgW="2705040" imgH="6728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896463"/>
                        <a:ext cx="4769627" cy="11876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Phase</a:t>
            </a:r>
          </a:p>
        </p:txBody>
      </p:sp>
      <p:sp>
        <p:nvSpPr>
          <p:cNvPr id="11878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458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100" smtClean="0"/>
              <a:t>Common tricks: Obtain the phase from the original signal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Sft = DFT(signal)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Phase1 = phase(Sft)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Each term is of the form  </a:t>
            </a:r>
            <a:r>
              <a:rPr lang="en-US" sz="1800" smtClean="0">
                <a:latin typeface="Garamond" pitchFamily="18" charset="0"/>
              </a:rPr>
              <a:t>real + j imag</a:t>
            </a:r>
            <a:endParaRPr lang="en-US" sz="1800" smtClean="0"/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For each element, compute </a:t>
            </a:r>
            <a:r>
              <a:rPr lang="en-US" sz="1800" smtClean="0">
                <a:latin typeface="Garamond" pitchFamily="18" charset="0"/>
              </a:rPr>
              <a:t>arctan(imag/real)</a:t>
            </a:r>
            <a:endParaRPr lang="en-US" sz="18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Smagnitude = magnitude(Sft)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For each element compute </a:t>
            </a:r>
            <a:r>
              <a:rPr lang="en-US" sz="2000" smtClean="0">
                <a:latin typeface="Garamond" pitchFamily="18" charset="0"/>
              </a:rPr>
              <a:t>Sqrt(real*real + imag*imag)</a:t>
            </a:r>
            <a:endParaRPr lang="en-US" sz="18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ProcessedSpectrum = Process(Smagnitude)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New SFT = ProcessedSpectrum*exp(j*Phase)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Recover signal from SFT</a:t>
            </a:r>
          </a:p>
          <a:p>
            <a:pPr lvl="4" eaLnBrk="1" hangingPunct="1">
              <a:lnSpc>
                <a:spcPct val="90000"/>
              </a:lnSpc>
            </a:pPr>
            <a:endParaRPr lang="en-US" sz="1600" smtClean="0"/>
          </a:p>
          <a:p>
            <a:pPr eaLnBrk="1" hangingPunct="1">
              <a:lnSpc>
                <a:spcPct val="90000"/>
              </a:lnSpc>
            </a:pPr>
            <a:r>
              <a:rPr lang="en-US" sz="2100" smtClean="0"/>
              <a:t>Some other tricks: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Compute the FT of a different signal of the same length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Use the phase from that signal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4C2F2-9AF1-4585-9EC6-A2C28E8E46CF}" type="slidenum">
              <a:rPr lang="en-US" altLang="en-US" smtClean="0"/>
              <a:pPr>
                <a:defRPr/>
              </a:pPr>
              <a:t>120</a:t>
            </a:fld>
            <a:endParaRPr lang="en-US" altLang="en-US"/>
          </a:p>
        </p:txBody>
      </p:sp>
      <p:pic>
        <p:nvPicPr>
          <p:cNvPr id="11878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Returning to the speech signal</a:t>
            </a:r>
          </a:p>
        </p:txBody>
      </p:sp>
      <p:sp>
        <p:nvSpPr>
          <p:cNvPr id="11981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0"/>
            <a:ext cx="8229600" cy="249985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 smtClean="0"/>
              <a:t>For each complex spectral vector, compute a signal from the inverse DFT</a:t>
            </a:r>
          </a:p>
          <a:p>
            <a:pPr lvl="1" eaLnBrk="1" hangingPunct="1"/>
            <a:r>
              <a:rPr lang="en-US" sz="1800" dirty="0" smtClean="0"/>
              <a:t>Make sure to have the complete FT (including the reflected portion)</a:t>
            </a:r>
          </a:p>
          <a:p>
            <a:pPr eaLnBrk="1" hangingPunct="1"/>
            <a:r>
              <a:rPr lang="en-US" sz="2000" dirty="0" smtClean="0"/>
              <a:t>If need be window the retrieved signal</a:t>
            </a:r>
          </a:p>
          <a:p>
            <a:pPr eaLnBrk="1" hangingPunct="1"/>
            <a:r>
              <a:rPr lang="en-US" sz="2000" dirty="0" smtClean="0"/>
              <a:t>Overlap signals from adjacent vectors in exactly the same manner as during analysis</a:t>
            </a:r>
          </a:p>
          <a:p>
            <a:pPr lvl="1" eaLnBrk="1" hangingPunct="1"/>
            <a:r>
              <a:rPr lang="en-US" sz="1800" dirty="0" smtClean="0"/>
              <a:t>E.g. If a 48ms (768 sample) overlap was used during analysis, overlap adjacent segments by 768 samples</a:t>
            </a: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292DA4-8F35-46AF-870D-E6B2A473B502}" type="slidenum">
              <a:rPr lang="en-US" altLang="en-US" smtClean="0"/>
              <a:pPr>
                <a:defRPr/>
              </a:pPr>
              <a:t>121</a:t>
            </a:fld>
            <a:endParaRPr lang="en-US" altLang="en-US"/>
          </a:p>
        </p:txBody>
      </p:sp>
      <p:pic>
        <p:nvPicPr>
          <p:cNvPr id="119813" name="Picture 4" descr="polyespec"/>
          <p:cNvPicPr>
            <a:picLocks noChangeAspect="1" noChangeArrowheads="1"/>
          </p:cNvPicPr>
          <p:nvPr/>
        </p:nvPicPr>
        <p:blipFill>
          <a:blip r:embed="rId2"/>
          <a:srcRect l="12502" t="8334" r="12502" b="8334"/>
          <a:stretch>
            <a:fillRect/>
          </a:stretch>
        </p:blipFill>
        <p:spPr bwMode="auto">
          <a:xfrm>
            <a:off x="533400" y="990600"/>
            <a:ext cx="38100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Text Box 5"/>
          <p:cNvSpPr txBox="1">
            <a:spLocks noChangeArrowheads="1"/>
          </p:cNvSpPr>
          <p:nvPr/>
        </p:nvSpPr>
        <p:spPr bwMode="auto">
          <a:xfrm>
            <a:off x="4479925" y="1103313"/>
            <a:ext cx="398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Actually a matrix of complex numbers</a:t>
            </a:r>
          </a:p>
        </p:txBody>
      </p:sp>
      <p:pic>
        <p:nvPicPr>
          <p:cNvPr id="119815" name="Picture 6" descr="f6"/>
          <p:cNvPicPr>
            <a:picLocks noChangeAspect="1" noChangeArrowheads="1"/>
          </p:cNvPicPr>
          <p:nvPr/>
        </p:nvPicPr>
        <p:blipFill>
          <a:blip r:embed="rId3"/>
          <a:srcRect l="32001" t="9599" r="64000" b="12801"/>
          <a:stretch>
            <a:fillRect/>
          </a:stretch>
        </p:blipFill>
        <p:spPr bwMode="auto">
          <a:xfrm>
            <a:off x="609600" y="2057400"/>
            <a:ext cx="285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6" name="Picture 7" descr="f6"/>
          <p:cNvPicPr>
            <a:picLocks noChangeAspect="1" noChangeArrowheads="1"/>
          </p:cNvPicPr>
          <p:nvPr/>
        </p:nvPicPr>
        <p:blipFill>
          <a:blip r:embed="rId3"/>
          <a:srcRect l="36000" t="9599" r="60001" b="12801"/>
          <a:stretch>
            <a:fillRect/>
          </a:stretch>
        </p:blipFill>
        <p:spPr bwMode="auto">
          <a:xfrm>
            <a:off x="762000" y="2438400"/>
            <a:ext cx="2825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7" name="Picture 8" descr="f6"/>
          <p:cNvPicPr>
            <a:picLocks noChangeAspect="1" noChangeArrowheads="1"/>
          </p:cNvPicPr>
          <p:nvPr/>
        </p:nvPicPr>
        <p:blipFill>
          <a:blip r:embed="rId3"/>
          <a:srcRect l="39999" t="9599" r="56000" b="12801"/>
          <a:stretch>
            <a:fillRect/>
          </a:stretch>
        </p:blipFill>
        <p:spPr bwMode="auto">
          <a:xfrm>
            <a:off x="914400" y="3048000"/>
            <a:ext cx="284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8" name="Picture 9" descr="f6"/>
          <p:cNvPicPr>
            <a:picLocks noChangeAspect="1" noChangeArrowheads="1"/>
          </p:cNvPicPr>
          <p:nvPr/>
        </p:nvPicPr>
        <p:blipFill>
          <a:blip r:embed="rId3"/>
          <a:srcRect l="44000" t="9599" r="52000" b="12801"/>
          <a:stretch>
            <a:fillRect/>
          </a:stretch>
        </p:blipFill>
        <p:spPr bwMode="auto">
          <a:xfrm>
            <a:off x="1066800" y="3429000"/>
            <a:ext cx="282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9" name="Rectangle 10"/>
          <p:cNvSpPr>
            <a:spLocks noChangeArrowheads="1"/>
          </p:cNvSpPr>
          <p:nvPr/>
        </p:nvSpPr>
        <p:spPr bwMode="auto">
          <a:xfrm>
            <a:off x="5445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0" name="Rectangle 11"/>
          <p:cNvSpPr>
            <a:spLocks noChangeArrowheads="1"/>
          </p:cNvSpPr>
          <p:nvPr/>
        </p:nvSpPr>
        <p:spPr bwMode="auto">
          <a:xfrm>
            <a:off x="6207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1" name="Rectangle 12"/>
          <p:cNvSpPr>
            <a:spLocks noChangeArrowheads="1"/>
          </p:cNvSpPr>
          <p:nvPr/>
        </p:nvSpPr>
        <p:spPr bwMode="auto">
          <a:xfrm>
            <a:off x="6969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2" name="Rectangle 13"/>
          <p:cNvSpPr>
            <a:spLocks noChangeArrowheads="1"/>
          </p:cNvSpPr>
          <p:nvPr/>
        </p:nvSpPr>
        <p:spPr bwMode="auto">
          <a:xfrm>
            <a:off x="7731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3" name="Line 14"/>
          <p:cNvSpPr>
            <a:spLocks noChangeShapeType="1"/>
          </p:cNvSpPr>
          <p:nvPr/>
        </p:nvSpPr>
        <p:spPr bwMode="auto">
          <a:xfrm>
            <a:off x="609600" y="19050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4" name="Freeform 15"/>
          <p:cNvSpPr>
            <a:spLocks/>
          </p:cNvSpPr>
          <p:nvPr/>
        </p:nvSpPr>
        <p:spPr bwMode="auto">
          <a:xfrm>
            <a:off x="685800" y="1676400"/>
            <a:ext cx="304800" cy="762000"/>
          </a:xfrm>
          <a:custGeom>
            <a:avLst/>
            <a:gdLst>
              <a:gd name="T0" fmla="*/ 0 w 240"/>
              <a:gd name="T1" fmla="*/ 0 h 624"/>
              <a:gd name="T2" fmla="*/ 243840 w 240"/>
              <a:gd name="T3" fmla="*/ 586154 h 624"/>
              <a:gd name="T4" fmla="*/ 304800 w 240"/>
              <a:gd name="T5" fmla="*/ 762000 h 624"/>
              <a:gd name="T6" fmla="*/ 0 60000 65536"/>
              <a:gd name="T7" fmla="*/ 0 60000 65536"/>
              <a:gd name="T8" fmla="*/ 0 60000 65536"/>
              <a:gd name="T9" fmla="*/ 0 w 240"/>
              <a:gd name="T10" fmla="*/ 0 h 624"/>
              <a:gd name="T11" fmla="*/ 240 w 240"/>
              <a:gd name="T12" fmla="*/ 624 h 6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624">
                <a:moveTo>
                  <a:pt x="0" y="0"/>
                </a:moveTo>
                <a:cubicBezTo>
                  <a:pt x="76" y="188"/>
                  <a:pt x="152" y="376"/>
                  <a:pt x="192" y="480"/>
                </a:cubicBezTo>
                <a:cubicBezTo>
                  <a:pt x="232" y="584"/>
                  <a:pt x="236" y="604"/>
                  <a:pt x="240" y="62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5" name="Freeform 16"/>
          <p:cNvSpPr>
            <a:spLocks/>
          </p:cNvSpPr>
          <p:nvPr/>
        </p:nvSpPr>
        <p:spPr bwMode="auto">
          <a:xfrm>
            <a:off x="739775" y="1143000"/>
            <a:ext cx="596900" cy="1905000"/>
          </a:xfrm>
          <a:custGeom>
            <a:avLst/>
            <a:gdLst>
              <a:gd name="T0" fmla="*/ 0 w 376"/>
              <a:gd name="T1" fmla="*/ 0 h 1200"/>
              <a:gd name="T2" fmla="*/ 533400 w 376"/>
              <a:gd name="T3" fmla="*/ 1295400 h 1200"/>
              <a:gd name="T4" fmla="*/ 381000 w 376"/>
              <a:gd name="T5" fmla="*/ 1905000 h 1200"/>
              <a:gd name="T6" fmla="*/ 0 60000 65536"/>
              <a:gd name="T7" fmla="*/ 0 60000 65536"/>
              <a:gd name="T8" fmla="*/ 0 60000 65536"/>
              <a:gd name="T9" fmla="*/ 0 w 376"/>
              <a:gd name="T10" fmla="*/ 0 h 1200"/>
              <a:gd name="T11" fmla="*/ 376 w 376"/>
              <a:gd name="T12" fmla="*/ 1200 h 1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6" h="1200">
                <a:moveTo>
                  <a:pt x="0" y="0"/>
                </a:moveTo>
                <a:cubicBezTo>
                  <a:pt x="148" y="308"/>
                  <a:pt x="296" y="616"/>
                  <a:pt x="336" y="816"/>
                </a:cubicBezTo>
                <a:cubicBezTo>
                  <a:pt x="376" y="1016"/>
                  <a:pt x="308" y="1108"/>
                  <a:pt x="240" y="120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6" name="Freeform 17"/>
          <p:cNvSpPr>
            <a:spLocks/>
          </p:cNvSpPr>
          <p:nvPr/>
        </p:nvSpPr>
        <p:spPr bwMode="auto">
          <a:xfrm>
            <a:off x="815975" y="1066800"/>
            <a:ext cx="850900" cy="2362200"/>
          </a:xfrm>
          <a:custGeom>
            <a:avLst/>
            <a:gdLst>
              <a:gd name="T0" fmla="*/ 0 w 536"/>
              <a:gd name="T1" fmla="*/ 0 h 1488"/>
              <a:gd name="T2" fmla="*/ 762000 w 536"/>
              <a:gd name="T3" fmla="*/ 1676400 h 1488"/>
              <a:gd name="T4" fmla="*/ 533400 w 536"/>
              <a:gd name="T5" fmla="*/ 2362200 h 1488"/>
              <a:gd name="T6" fmla="*/ 0 60000 65536"/>
              <a:gd name="T7" fmla="*/ 0 60000 65536"/>
              <a:gd name="T8" fmla="*/ 0 60000 65536"/>
              <a:gd name="T9" fmla="*/ 0 w 536"/>
              <a:gd name="T10" fmla="*/ 0 h 1488"/>
              <a:gd name="T11" fmla="*/ 536 w 536"/>
              <a:gd name="T12" fmla="*/ 1488 h 14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36" h="1488">
                <a:moveTo>
                  <a:pt x="0" y="0"/>
                </a:moveTo>
                <a:cubicBezTo>
                  <a:pt x="212" y="404"/>
                  <a:pt x="424" y="808"/>
                  <a:pt x="480" y="1056"/>
                </a:cubicBezTo>
                <a:cubicBezTo>
                  <a:pt x="536" y="1304"/>
                  <a:pt x="436" y="1396"/>
                  <a:pt x="336" y="148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7" name="Line 18"/>
          <p:cNvSpPr>
            <a:spLocks noChangeShapeType="1"/>
          </p:cNvSpPr>
          <p:nvPr/>
        </p:nvSpPr>
        <p:spPr bwMode="auto">
          <a:xfrm>
            <a:off x="609600" y="2360613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28" name="Line 19"/>
          <p:cNvSpPr>
            <a:spLocks noChangeShapeType="1"/>
          </p:cNvSpPr>
          <p:nvPr/>
        </p:nvSpPr>
        <p:spPr bwMode="auto">
          <a:xfrm>
            <a:off x="762000" y="2360613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29" name="Text Box 20"/>
          <p:cNvSpPr txBox="1">
            <a:spLocks noChangeArrowheads="1"/>
          </p:cNvSpPr>
          <p:nvPr/>
        </p:nvSpPr>
        <p:spPr bwMode="auto">
          <a:xfrm>
            <a:off x="2895600" y="2590800"/>
            <a:ext cx="2254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16ms (256 samples)</a:t>
            </a:r>
          </a:p>
        </p:txBody>
      </p:sp>
      <p:sp>
        <p:nvSpPr>
          <p:cNvPr id="119830" name="Line 21"/>
          <p:cNvSpPr>
            <a:spLocks noChangeShapeType="1"/>
          </p:cNvSpPr>
          <p:nvPr/>
        </p:nvSpPr>
        <p:spPr bwMode="auto">
          <a:xfrm flipV="1">
            <a:off x="6096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31" name="Freeform 23"/>
          <p:cNvSpPr>
            <a:spLocks/>
          </p:cNvSpPr>
          <p:nvPr/>
        </p:nvSpPr>
        <p:spPr bwMode="auto">
          <a:xfrm>
            <a:off x="685800" y="2917825"/>
            <a:ext cx="3429000" cy="698500"/>
          </a:xfrm>
          <a:custGeom>
            <a:avLst/>
            <a:gdLst>
              <a:gd name="T0" fmla="*/ 0 w 2160"/>
              <a:gd name="T1" fmla="*/ 0 h 440"/>
              <a:gd name="T2" fmla="*/ 2438400 w 2160"/>
              <a:gd name="T3" fmla="*/ 685800 h 440"/>
              <a:gd name="T4" fmla="*/ 3429000 w 2160"/>
              <a:gd name="T5" fmla="*/ 76200 h 440"/>
              <a:gd name="T6" fmla="*/ 0 60000 65536"/>
              <a:gd name="T7" fmla="*/ 0 60000 65536"/>
              <a:gd name="T8" fmla="*/ 0 60000 65536"/>
              <a:gd name="T9" fmla="*/ 0 w 2160"/>
              <a:gd name="T10" fmla="*/ 0 h 440"/>
              <a:gd name="T11" fmla="*/ 2160 w 2160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" h="440">
                <a:moveTo>
                  <a:pt x="0" y="0"/>
                </a:moveTo>
                <a:cubicBezTo>
                  <a:pt x="588" y="212"/>
                  <a:pt x="1176" y="424"/>
                  <a:pt x="1536" y="432"/>
                </a:cubicBezTo>
                <a:cubicBezTo>
                  <a:pt x="1896" y="440"/>
                  <a:pt x="2028" y="244"/>
                  <a:pt x="2160" y="48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19832" name="Picture 2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330"/>
            <a:ext cx="8229600" cy="983312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Additional tricks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4572000" cy="4876800"/>
          </a:xfrm>
        </p:spPr>
        <p:txBody>
          <a:bodyPr/>
          <a:lstStyle/>
          <a:p>
            <a:pPr eaLnBrk="1" hangingPunct="1"/>
            <a:r>
              <a:rPr lang="en-US" sz="1900" smtClean="0"/>
              <a:t>The basic representation is the magnitude spectrogram</a:t>
            </a:r>
          </a:p>
          <a:p>
            <a:pPr eaLnBrk="1" hangingPunct="1"/>
            <a:r>
              <a:rPr lang="en-US" sz="1900" smtClean="0"/>
              <a:t>Often it is transformed to a </a:t>
            </a:r>
            <a:r>
              <a:rPr lang="en-US" sz="1900" i="1" smtClean="0"/>
              <a:t>log </a:t>
            </a:r>
            <a:r>
              <a:rPr lang="en-US" sz="1900" smtClean="0"/>
              <a:t>spectrum</a:t>
            </a:r>
          </a:p>
          <a:p>
            <a:pPr lvl="1" eaLnBrk="1" hangingPunct="1"/>
            <a:r>
              <a:rPr lang="en-US" sz="1700" smtClean="0"/>
              <a:t>By computing the log of each entry in the spectrogram matrix</a:t>
            </a:r>
          </a:p>
          <a:p>
            <a:pPr lvl="1" eaLnBrk="1" hangingPunct="1"/>
            <a:r>
              <a:rPr lang="en-US" sz="1700" smtClean="0"/>
              <a:t>After processing, the entry is exponentiated to get back the magnitude spectrum</a:t>
            </a:r>
          </a:p>
          <a:p>
            <a:pPr lvl="2" eaLnBrk="1" hangingPunct="1"/>
            <a:r>
              <a:rPr lang="en-US" sz="1500" smtClean="0"/>
              <a:t>To which phase may be factored in to get a signal</a:t>
            </a:r>
          </a:p>
          <a:p>
            <a:pPr lvl="4" eaLnBrk="1" hangingPunct="1"/>
            <a:endParaRPr lang="en-US" sz="1400" smtClean="0"/>
          </a:p>
          <a:p>
            <a:pPr eaLnBrk="1" hangingPunct="1"/>
            <a:r>
              <a:rPr lang="en-US" sz="1900" smtClean="0"/>
              <a:t>The log spectrum may be “compressed” by a dimensionality reducing matrix</a:t>
            </a:r>
          </a:p>
          <a:p>
            <a:pPr lvl="1" eaLnBrk="1" hangingPunct="1"/>
            <a:r>
              <a:rPr lang="en-US" sz="1700" smtClean="0"/>
              <a:t>Usually a DCT matrix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0CEF89-AF72-4C4B-AB91-DDA467B3E9C9}" type="slidenum">
              <a:rPr lang="en-US" altLang="en-US" smtClean="0"/>
              <a:pPr>
                <a:defRPr/>
              </a:pPr>
              <a:t>122</a:t>
            </a:fld>
            <a:endParaRPr lang="en-US" altLang="en-US"/>
          </a:p>
        </p:txBody>
      </p:sp>
      <p:pic>
        <p:nvPicPr>
          <p:cNvPr id="120837" name="Picture 4" descr="abs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762000"/>
            <a:ext cx="29257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8" name="Picture 5" descr="logabsf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2362200"/>
            <a:ext cx="29257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9" name="Picture 6" descr="ce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343400"/>
            <a:ext cx="29257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40" name="Text Box 7"/>
          <p:cNvSpPr txBox="1">
            <a:spLocks noChangeArrowheads="1"/>
          </p:cNvSpPr>
          <p:nvPr/>
        </p:nvSpPr>
        <p:spPr bwMode="auto">
          <a:xfrm>
            <a:off x="6400800" y="2057400"/>
            <a:ext cx="71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Log()</a:t>
            </a:r>
          </a:p>
        </p:txBody>
      </p:sp>
      <p:sp>
        <p:nvSpPr>
          <p:cNvPr id="120841" name="AutoShape 8"/>
          <p:cNvSpPr>
            <a:spLocks noChangeArrowheads="1"/>
          </p:cNvSpPr>
          <p:nvPr/>
        </p:nvSpPr>
        <p:spPr bwMode="auto">
          <a:xfrm>
            <a:off x="7467600" y="2057400"/>
            <a:ext cx="3048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0842" name="AutoShape 9"/>
          <p:cNvSpPr>
            <a:spLocks noChangeArrowheads="1"/>
          </p:cNvSpPr>
          <p:nvPr/>
        </p:nvSpPr>
        <p:spPr bwMode="auto">
          <a:xfrm>
            <a:off x="7467600" y="3810000"/>
            <a:ext cx="3048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0843" name="Text Box 10"/>
          <p:cNvSpPr txBox="1">
            <a:spLocks noChangeArrowheads="1"/>
          </p:cNvSpPr>
          <p:nvPr/>
        </p:nvSpPr>
        <p:spPr bwMode="auto">
          <a:xfrm>
            <a:off x="5486400" y="3733800"/>
            <a:ext cx="186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x DCT(24x1025)</a:t>
            </a:r>
          </a:p>
        </p:txBody>
      </p:sp>
      <p:pic>
        <p:nvPicPr>
          <p:cNvPr id="120844" name="Picture 1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What about images?</a:t>
            </a:r>
          </a:p>
        </p:txBody>
      </p:sp>
      <p:sp>
        <p:nvSpPr>
          <p:cNvPr id="541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957513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2600" dirty="0" smtClean="0"/>
              <a:t>DCT of small segments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200" dirty="0" smtClean="0"/>
              <a:t>8x8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200" dirty="0" smtClean="0"/>
              <a:t>Each image becomes a matrix of DCT vectors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2600" dirty="0" smtClean="0"/>
              <a:t>DCT of the image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2600" b="1" dirty="0" smtClean="0"/>
              <a:t>Pyramid representations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2600" dirty="0" err="1" smtClean="0"/>
              <a:t>Haar</a:t>
            </a:r>
            <a:r>
              <a:rPr lang="en-US" sz="2600" dirty="0" smtClean="0"/>
              <a:t> transform (checkerboard)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2600" dirty="0" smtClean="0"/>
              <a:t>Various wavelet representations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200" dirty="0" smtClean="0"/>
              <a:t>Gabor wavelets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2600" b="1" i="1" dirty="0" smtClean="0">
                <a:solidFill>
                  <a:srgbClr val="3333FF"/>
                </a:solidFill>
              </a:rPr>
              <a:t>Or data-driven representations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200" b="1" dirty="0" smtClean="0">
                <a:solidFill>
                  <a:srgbClr val="3333FF"/>
                </a:solidFill>
              </a:rPr>
              <a:t>Eigen faces, SIFT</a:t>
            </a:r>
          </a:p>
          <a:p>
            <a:pPr lvl="1" eaLnBrk="1" hangingPunct="1">
              <a:lnSpc>
                <a:spcPct val="120000"/>
              </a:lnSpc>
              <a:defRPr/>
            </a:pPr>
            <a:endParaRPr lang="en-US" sz="2200" b="1" dirty="0" smtClean="0">
              <a:solidFill>
                <a:srgbClr val="3333FF"/>
              </a:solidFill>
            </a:endParaRPr>
          </a:p>
        </p:txBody>
      </p:sp>
      <p:sp>
        <p:nvSpPr>
          <p:cNvPr id="277" name="Date Placeholder 27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8" name="Slide Number Placeholder 2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E0DA2-D6E3-4943-B31D-469C30C94BE5}" type="slidenum">
              <a:rPr lang="en-US" altLang="en-US" smtClean="0"/>
              <a:pPr>
                <a:defRPr/>
              </a:pPr>
              <a:t>123</a:t>
            </a:fld>
            <a:endParaRPr lang="en-US" altLang="en-US"/>
          </a:p>
        </p:txBody>
      </p:sp>
      <p:pic>
        <p:nvPicPr>
          <p:cNvPr id="121861" name="Picture 4" descr="telesco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24225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Rectangle 5"/>
          <p:cNvSpPr>
            <a:spLocks noChangeArrowheads="1"/>
          </p:cNvSpPr>
          <p:nvPr/>
        </p:nvSpPr>
        <p:spPr bwMode="auto">
          <a:xfrm>
            <a:off x="838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5105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4" name="Rectangle 10"/>
          <p:cNvSpPr>
            <a:spLocks noChangeArrowheads="1"/>
          </p:cNvSpPr>
          <p:nvPr/>
        </p:nvSpPr>
        <p:spPr bwMode="auto">
          <a:xfrm>
            <a:off x="5486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5" name="Rectangle 11"/>
          <p:cNvSpPr>
            <a:spLocks noChangeArrowheads="1"/>
          </p:cNvSpPr>
          <p:nvPr/>
        </p:nvSpPr>
        <p:spPr bwMode="auto">
          <a:xfrm>
            <a:off x="5867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6" name="Rectangle 12"/>
          <p:cNvSpPr>
            <a:spLocks noChangeArrowheads="1"/>
          </p:cNvSpPr>
          <p:nvPr/>
        </p:nvSpPr>
        <p:spPr bwMode="auto">
          <a:xfrm>
            <a:off x="6248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7" name="Rectangle 13"/>
          <p:cNvSpPr>
            <a:spLocks noChangeArrowheads="1"/>
          </p:cNvSpPr>
          <p:nvPr/>
        </p:nvSpPr>
        <p:spPr bwMode="auto">
          <a:xfrm>
            <a:off x="7010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8" name="Rectangle 14"/>
          <p:cNvSpPr>
            <a:spLocks noChangeArrowheads="1"/>
          </p:cNvSpPr>
          <p:nvPr/>
        </p:nvSpPr>
        <p:spPr bwMode="auto">
          <a:xfrm>
            <a:off x="7391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9" name="Rectangle 15"/>
          <p:cNvSpPr>
            <a:spLocks noChangeArrowheads="1"/>
          </p:cNvSpPr>
          <p:nvPr/>
        </p:nvSpPr>
        <p:spPr bwMode="auto">
          <a:xfrm>
            <a:off x="7772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70" name="Oval 17"/>
          <p:cNvSpPr>
            <a:spLocks noChangeArrowheads="1"/>
          </p:cNvSpPr>
          <p:nvPr/>
        </p:nvSpPr>
        <p:spPr bwMode="auto">
          <a:xfrm>
            <a:off x="6629400" y="213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1" name="Oval 18"/>
          <p:cNvSpPr>
            <a:spLocks noChangeArrowheads="1"/>
          </p:cNvSpPr>
          <p:nvPr/>
        </p:nvSpPr>
        <p:spPr bwMode="auto">
          <a:xfrm>
            <a:off x="6815138" y="213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2" name="Rectangle 19"/>
          <p:cNvSpPr>
            <a:spLocks noChangeArrowheads="1"/>
          </p:cNvSpPr>
          <p:nvPr/>
        </p:nvSpPr>
        <p:spPr bwMode="auto">
          <a:xfrm>
            <a:off x="9906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3" name="Rectangle 20"/>
          <p:cNvSpPr>
            <a:spLocks noChangeArrowheads="1"/>
          </p:cNvSpPr>
          <p:nvPr/>
        </p:nvSpPr>
        <p:spPr bwMode="auto">
          <a:xfrm>
            <a:off x="11430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4" name="Rectangle 21"/>
          <p:cNvSpPr>
            <a:spLocks noChangeArrowheads="1"/>
          </p:cNvSpPr>
          <p:nvPr/>
        </p:nvSpPr>
        <p:spPr bwMode="auto">
          <a:xfrm>
            <a:off x="12954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5" name="Rectangle 22"/>
          <p:cNvSpPr>
            <a:spLocks noChangeArrowheads="1"/>
          </p:cNvSpPr>
          <p:nvPr/>
        </p:nvSpPr>
        <p:spPr bwMode="auto">
          <a:xfrm>
            <a:off x="14478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6" name="Rectangle 23"/>
          <p:cNvSpPr>
            <a:spLocks noChangeArrowheads="1"/>
          </p:cNvSpPr>
          <p:nvPr/>
        </p:nvSpPr>
        <p:spPr bwMode="auto">
          <a:xfrm>
            <a:off x="1600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7" name="Rectangle 24"/>
          <p:cNvSpPr>
            <a:spLocks noChangeArrowheads="1"/>
          </p:cNvSpPr>
          <p:nvPr/>
        </p:nvSpPr>
        <p:spPr bwMode="auto">
          <a:xfrm>
            <a:off x="17526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8" name="Rectangle 25"/>
          <p:cNvSpPr>
            <a:spLocks noChangeArrowheads="1"/>
          </p:cNvSpPr>
          <p:nvPr/>
        </p:nvSpPr>
        <p:spPr bwMode="auto">
          <a:xfrm>
            <a:off x="19050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9" name="Rectangle 26"/>
          <p:cNvSpPr>
            <a:spLocks noChangeArrowheads="1"/>
          </p:cNvSpPr>
          <p:nvPr/>
        </p:nvSpPr>
        <p:spPr bwMode="auto">
          <a:xfrm>
            <a:off x="20574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0" name="Rectangle 27"/>
          <p:cNvSpPr>
            <a:spLocks noChangeArrowheads="1"/>
          </p:cNvSpPr>
          <p:nvPr/>
        </p:nvSpPr>
        <p:spPr bwMode="auto">
          <a:xfrm>
            <a:off x="22098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1" name="Rectangle 28"/>
          <p:cNvSpPr>
            <a:spLocks noChangeArrowheads="1"/>
          </p:cNvSpPr>
          <p:nvPr/>
        </p:nvSpPr>
        <p:spPr bwMode="auto">
          <a:xfrm>
            <a:off x="2362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2" name="Rectangle 29"/>
          <p:cNvSpPr>
            <a:spLocks noChangeArrowheads="1"/>
          </p:cNvSpPr>
          <p:nvPr/>
        </p:nvSpPr>
        <p:spPr bwMode="auto">
          <a:xfrm>
            <a:off x="25146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3" name="Rectangle 30"/>
          <p:cNvSpPr>
            <a:spLocks noChangeArrowheads="1"/>
          </p:cNvSpPr>
          <p:nvPr/>
        </p:nvSpPr>
        <p:spPr bwMode="auto">
          <a:xfrm>
            <a:off x="26670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4" name="Rectangle 31"/>
          <p:cNvSpPr>
            <a:spLocks noChangeArrowheads="1"/>
          </p:cNvSpPr>
          <p:nvPr/>
        </p:nvSpPr>
        <p:spPr bwMode="auto">
          <a:xfrm>
            <a:off x="28194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5" name="Rectangle 32"/>
          <p:cNvSpPr>
            <a:spLocks noChangeArrowheads="1"/>
          </p:cNvSpPr>
          <p:nvPr/>
        </p:nvSpPr>
        <p:spPr bwMode="auto">
          <a:xfrm>
            <a:off x="29718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6" name="Rectangle 33"/>
          <p:cNvSpPr>
            <a:spLocks noChangeArrowheads="1"/>
          </p:cNvSpPr>
          <p:nvPr/>
        </p:nvSpPr>
        <p:spPr bwMode="auto">
          <a:xfrm>
            <a:off x="3124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7" name="Rectangle 34"/>
          <p:cNvSpPr>
            <a:spLocks noChangeArrowheads="1"/>
          </p:cNvSpPr>
          <p:nvPr/>
        </p:nvSpPr>
        <p:spPr bwMode="auto">
          <a:xfrm>
            <a:off x="838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8" name="Rectangle 35"/>
          <p:cNvSpPr>
            <a:spLocks noChangeArrowheads="1"/>
          </p:cNvSpPr>
          <p:nvPr/>
        </p:nvSpPr>
        <p:spPr bwMode="auto">
          <a:xfrm>
            <a:off x="9906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9" name="Rectangle 36"/>
          <p:cNvSpPr>
            <a:spLocks noChangeArrowheads="1"/>
          </p:cNvSpPr>
          <p:nvPr/>
        </p:nvSpPr>
        <p:spPr bwMode="auto">
          <a:xfrm>
            <a:off x="11430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0" name="Rectangle 37"/>
          <p:cNvSpPr>
            <a:spLocks noChangeArrowheads="1"/>
          </p:cNvSpPr>
          <p:nvPr/>
        </p:nvSpPr>
        <p:spPr bwMode="auto">
          <a:xfrm>
            <a:off x="12954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1" name="Rectangle 38"/>
          <p:cNvSpPr>
            <a:spLocks noChangeArrowheads="1"/>
          </p:cNvSpPr>
          <p:nvPr/>
        </p:nvSpPr>
        <p:spPr bwMode="auto">
          <a:xfrm>
            <a:off x="14478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2" name="Rectangle 39"/>
          <p:cNvSpPr>
            <a:spLocks noChangeArrowheads="1"/>
          </p:cNvSpPr>
          <p:nvPr/>
        </p:nvSpPr>
        <p:spPr bwMode="auto">
          <a:xfrm>
            <a:off x="1600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3" name="Rectangle 40"/>
          <p:cNvSpPr>
            <a:spLocks noChangeArrowheads="1"/>
          </p:cNvSpPr>
          <p:nvPr/>
        </p:nvSpPr>
        <p:spPr bwMode="auto">
          <a:xfrm>
            <a:off x="17526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4" name="Rectangle 41"/>
          <p:cNvSpPr>
            <a:spLocks noChangeArrowheads="1"/>
          </p:cNvSpPr>
          <p:nvPr/>
        </p:nvSpPr>
        <p:spPr bwMode="auto">
          <a:xfrm>
            <a:off x="19050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5" name="Rectangle 42"/>
          <p:cNvSpPr>
            <a:spLocks noChangeArrowheads="1"/>
          </p:cNvSpPr>
          <p:nvPr/>
        </p:nvSpPr>
        <p:spPr bwMode="auto">
          <a:xfrm>
            <a:off x="20574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6" name="Rectangle 43"/>
          <p:cNvSpPr>
            <a:spLocks noChangeArrowheads="1"/>
          </p:cNvSpPr>
          <p:nvPr/>
        </p:nvSpPr>
        <p:spPr bwMode="auto">
          <a:xfrm>
            <a:off x="22098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7" name="Rectangle 44"/>
          <p:cNvSpPr>
            <a:spLocks noChangeArrowheads="1"/>
          </p:cNvSpPr>
          <p:nvPr/>
        </p:nvSpPr>
        <p:spPr bwMode="auto">
          <a:xfrm>
            <a:off x="2362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8" name="Rectangle 45"/>
          <p:cNvSpPr>
            <a:spLocks noChangeArrowheads="1"/>
          </p:cNvSpPr>
          <p:nvPr/>
        </p:nvSpPr>
        <p:spPr bwMode="auto">
          <a:xfrm>
            <a:off x="25146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9" name="Rectangle 46"/>
          <p:cNvSpPr>
            <a:spLocks noChangeArrowheads="1"/>
          </p:cNvSpPr>
          <p:nvPr/>
        </p:nvSpPr>
        <p:spPr bwMode="auto">
          <a:xfrm>
            <a:off x="26670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0" name="Rectangle 47"/>
          <p:cNvSpPr>
            <a:spLocks noChangeArrowheads="1"/>
          </p:cNvSpPr>
          <p:nvPr/>
        </p:nvSpPr>
        <p:spPr bwMode="auto">
          <a:xfrm>
            <a:off x="28194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1" name="Rectangle 48"/>
          <p:cNvSpPr>
            <a:spLocks noChangeArrowheads="1"/>
          </p:cNvSpPr>
          <p:nvPr/>
        </p:nvSpPr>
        <p:spPr bwMode="auto">
          <a:xfrm>
            <a:off x="29718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2" name="Rectangle 49"/>
          <p:cNvSpPr>
            <a:spLocks noChangeArrowheads="1"/>
          </p:cNvSpPr>
          <p:nvPr/>
        </p:nvSpPr>
        <p:spPr bwMode="auto">
          <a:xfrm>
            <a:off x="3124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3" name="Rectangle 50"/>
          <p:cNvSpPr>
            <a:spLocks noChangeArrowheads="1"/>
          </p:cNvSpPr>
          <p:nvPr/>
        </p:nvSpPr>
        <p:spPr bwMode="auto">
          <a:xfrm>
            <a:off x="838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4" name="Rectangle 51"/>
          <p:cNvSpPr>
            <a:spLocks noChangeArrowheads="1"/>
          </p:cNvSpPr>
          <p:nvPr/>
        </p:nvSpPr>
        <p:spPr bwMode="auto">
          <a:xfrm>
            <a:off x="9906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5" name="Rectangle 52"/>
          <p:cNvSpPr>
            <a:spLocks noChangeArrowheads="1"/>
          </p:cNvSpPr>
          <p:nvPr/>
        </p:nvSpPr>
        <p:spPr bwMode="auto">
          <a:xfrm>
            <a:off x="11430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6" name="Rectangle 53"/>
          <p:cNvSpPr>
            <a:spLocks noChangeArrowheads="1"/>
          </p:cNvSpPr>
          <p:nvPr/>
        </p:nvSpPr>
        <p:spPr bwMode="auto">
          <a:xfrm>
            <a:off x="12954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7" name="Rectangle 54"/>
          <p:cNvSpPr>
            <a:spLocks noChangeArrowheads="1"/>
          </p:cNvSpPr>
          <p:nvPr/>
        </p:nvSpPr>
        <p:spPr bwMode="auto">
          <a:xfrm>
            <a:off x="14478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8" name="Rectangle 55"/>
          <p:cNvSpPr>
            <a:spLocks noChangeArrowheads="1"/>
          </p:cNvSpPr>
          <p:nvPr/>
        </p:nvSpPr>
        <p:spPr bwMode="auto">
          <a:xfrm>
            <a:off x="1600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9" name="Rectangle 56"/>
          <p:cNvSpPr>
            <a:spLocks noChangeArrowheads="1"/>
          </p:cNvSpPr>
          <p:nvPr/>
        </p:nvSpPr>
        <p:spPr bwMode="auto">
          <a:xfrm>
            <a:off x="17526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0" name="Rectangle 57"/>
          <p:cNvSpPr>
            <a:spLocks noChangeArrowheads="1"/>
          </p:cNvSpPr>
          <p:nvPr/>
        </p:nvSpPr>
        <p:spPr bwMode="auto">
          <a:xfrm>
            <a:off x="19050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1" name="Rectangle 58"/>
          <p:cNvSpPr>
            <a:spLocks noChangeArrowheads="1"/>
          </p:cNvSpPr>
          <p:nvPr/>
        </p:nvSpPr>
        <p:spPr bwMode="auto">
          <a:xfrm>
            <a:off x="20574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2" name="Rectangle 59"/>
          <p:cNvSpPr>
            <a:spLocks noChangeArrowheads="1"/>
          </p:cNvSpPr>
          <p:nvPr/>
        </p:nvSpPr>
        <p:spPr bwMode="auto">
          <a:xfrm>
            <a:off x="22098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3" name="Rectangle 60"/>
          <p:cNvSpPr>
            <a:spLocks noChangeArrowheads="1"/>
          </p:cNvSpPr>
          <p:nvPr/>
        </p:nvSpPr>
        <p:spPr bwMode="auto">
          <a:xfrm>
            <a:off x="2362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4" name="Rectangle 61"/>
          <p:cNvSpPr>
            <a:spLocks noChangeArrowheads="1"/>
          </p:cNvSpPr>
          <p:nvPr/>
        </p:nvSpPr>
        <p:spPr bwMode="auto">
          <a:xfrm>
            <a:off x="25146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5" name="Rectangle 62"/>
          <p:cNvSpPr>
            <a:spLocks noChangeArrowheads="1"/>
          </p:cNvSpPr>
          <p:nvPr/>
        </p:nvSpPr>
        <p:spPr bwMode="auto">
          <a:xfrm>
            <a:off x="26670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6" name="Rectangle 63"/>
          <p:cNvSpPr>
            <a:spLocks noChangeArrowheads="1"/>
          </p:cNvSpPr>
          <p:nvPr/>
        </p:nvSpPr>
        <p:spPr bwMode="auto">
          <a:xfrm>
            <a:off x="28194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7" name="Rectangle 64"/>
          <p:cNvSpPr>
            <a:spLocks noChangeArrowheads="1"/>
          </p:cNvSpPr>
          <p:nvPr/>
        </p:nvSpPr>
        <p:spPr bwMode="auto">
          <a:xfrm>
            <a:off x="29718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8" name="Rectangle 65"/>
          <p:cNvSpPr>
            <a:spLocks noChangeArrowheads="1"/>
          </p:cNvSpPr>
          <p:nvPr/>
        </p:nvSpPr>
        <p:spPr bwMode="auto">
          <a:xfrm>
            <a:off x="3124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9" name="Rectangle 66"/>
          <p:cNvSpPr>
            <a:spLocks noChangeArrowheads="1"/>
          </p:cNvSpPr>
          <p:nvPr/>
        </p:nvSpPr>
        <p:spPr bwMode="auto">
          <a:xfrm>
            <a:off x="838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0" name="Rectangle 67"/>
          <p:cNvSpPr>
            <a:spLocks noChangeArrowheads="1"/>
          </p:cNvSpPr>
          <p:nvPr/>
        </p:nvSpPr>
        <p:spPr bwMode="auto">
          <a:xfrm>
            <a:off x="9906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1" name="Rectangle 68"/>
          <p:cNvSpPr>
            <a:spLocks noChangeArrowheads="1"/>
          </p:cNvSpPr>
          <p:nvPr/>
        </p:nvSpPr>
        <p:spPr bwMode="auto">
          <a:xfrm>
            <a:off x="11430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2" name="Rectangle 69"/>
          <p:cNvSpPr>
            <a:spLocks noChangeArrowheads="1"/>
          </p:cNvSpPr>
          <p:nvPr/>
        </p:nvSpPr>
        <p:spPr bwMode="auto">
          <a:xfrm>
            <a:off x="12954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3" name="Rectangle 70"/>
          <p:cNvSpPr>
            <a:spLocks noChangeArrowheads="1"/>
          </p:cNvSpPr>
          <p:nvPr/>
        </p:nvSpPr>
        <p:spPr bwMode="auto">
          <a:xfrm>
            <a:off x="14478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4" name="Rectangle 71"/>
          <p:cNvSpPr>
            <a:spLocks noChangeArrowheads="1"/>
          </p:cNvSpPr>
          <p:nvPr/>
        </p:nvSpPr>
        <p:spPr bwMode="auto">
          <a:xfrm>
            <a:off x="1600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5" name="Rectangle 72"/>
          <p:cNvSpPr>
            <a:spLocks noChangeArrowheads="1"/>
          </p:cNvSpPr>
          <p:nvPr/>
        </p:nvSpPr>
        <p:spPr bwMode="auto">
          <a:xfrm>
            <a:off x="17526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6" name="Rectangle 73"/>
          <p:cNvSpPr>
            <a:spLocks noChangeArrowheads="1"/>
          </p:cNvSpPr>
          <p:nvPr/>
        </p:nvSpPr>
        <p:spPr bwMode="auto">
          <a:xfrm>
            <a:off x="19050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7" name="Rectangle 74"/>
          <p:cNvSpPr>
            <a:spLocks noChangeArrowheads="1"/>
          </p:cNvSpPr>
          <p:nvPr/>
        </p:nvSpPr>
        <p:spPr bwMode="auto">
          <a:xfrm>
            <a:off x="20574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8" name="Rectangle 75"/>
          <p:cNvSpPr>
            <a:spLocks noChangeArrowheads="1"/>
          </p:cNvSpPr>
          <p:nvPr/>
        </p:nvSpPr>
        <p:spPr bwMode="auto">
          <a:xfrm>
            <a:off x="22098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9" name="Rectangle 76"/>
          <p:cNvSpPr>
            <a:spLocks noChangeArrowheads="1"/>
          </p:cNvSpPr>
          <p:nvPr/>
        </p:nvSpPr>
        <p:spPr bwMode="auto">
          <a:xfrm>
            <a:off x="2362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0" name="Rectangle 77"/>
          <p:cNvSpPr>
            <a:spLocks noChangeArrowheads="1"/>
          </p:cNvSpPr>
          <p:nvPr/>
        </p:nvSpPr>
        <p:spPr bwMode="auto">
          <a:xfrm>
            <a:off x="25146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1" name="Rectangle 78"/>
          <p:cNvSpPr>
            <a:spLocks noChangeArrowheads="1"/>
          </p:cNvSpPr>
          <p:nvPr/>
        </p:nvSpPr>
        <p:spPr bwMode="auto">
          <a:xfrm>
            <a:off x="26670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2" name="Rectangle 79"/>
          <p:cNvSpPr>
            <a:spLocks noChangeArrowheads="1"/>
          </p:cNvSpPr>
          <p:nvPr/>
        </p:nvSpPr>
        <p:spPr bwMode="auto">
          <a:xfrm>
            <a:off x="28194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3" name="Rectangle 80"/>
          <p:cNvSpPr>
            <a:spLocks noChangeArrowheads="1"/>
          </p:cNvSpPr>
          <p:nvPr/>
        </p:nvSpPr>
        <p:spPr bwMode="auto">
          <a:xfrm>
            <a:off x="29718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4" name="Rectangle 81"/>
          <p:cNvSpPr>
            <a:spLocks noChangeArrowheads="1"/>
          </p:cNvSpPr>
          <p:nvPr/>
        </p:nvSpPr>
        <p:spPr bwMode="auto">
          <a:xfrm>
            <a:off x="3124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5" name="Rectangle 82"/>
          <p:cNvSpPr>
            <a:spLocks noChangeArrowheads="1"/>
          </p:cNvSpPr>
          <p:nvPr/>
        </p:nvSpPr>
        <p:spPr bwMode="auto">
          <a:xfrm>
            <a:off x="838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6" name="Rectangle 83"/>
          <p:cNvSpPr>
            <a:spLocks noChangeArrowheads="1"/>
          </p:cNvSpPr>
          <p:nvPr/>
        </p:nvSpPr>
        <p:spPr bwMode="auto">
          <a:xfrm>
            <a:off x="9906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7" name="Rectangle 84"/>
          <p:cNvSpPr>
            <a:spLocks noChangeArrowheads="1"/>
          </p:cNvSpPr>
          <p:nvPr/>
        </p:nvSpPr>
        <p:spPr bwMode="auto">
          <a:xfrm>
            <a:off x="11430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8" name="Rectangle 85"/>
          <p:cNvSpPr>
            <a:spLocks noChangeArrowheads="1"/>
          </p:cNvSpPr>
          <p:nvPr/>
        </p:nvSpPr>
        <p:spPr bwMode="auto">
          <a:xfrm>
            <a:off x="12954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9" name="Rectangle 86"/>
          <p:cNvSpPr>
            <a:spLocks noChangeArrowheads="1"/>
          </p:cNvSpPr>
          <p:nvPr/>
        </p:nvSpPr>
        <p:spPr bwMode="auto">
          <a:xfrm>
            <a:off x="14478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0" name="Rectangle 87"/>
          <p:cNvSpPr>
            <a:spLocks noChangeArrowheads="1"/>
          </p:cNvSpPr>
          <p:nvPr/>
        </p:nvSpPr>
        <p:spPr bwMode="auto">
          <a:xfrm>
            <a:off x="1600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1" name="Rectangle 88"/>
          <p:cNvSpPr>
            <a:spLocks noChangeArrowheads="1"/>
          </p:cNvSpPr>
          <p:nvPr/>
        </p:nvSpPr>
        <p:spPr bwMode="auto">
          <a:xfrm>
            <a:off x="17526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2" name="Rectangle 89"/>
          <p:cNvSpPr>
            <a:spLocks noChangeArrowheads="1"/>
          </p:cNvSpPr>
          <p:nvPr/>
        </p:nvSpPr>
        <p:spPr bwMode="auto">
          <a:xfrm>
            <a:off x="19050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3" name="Rectangle 90"/>
          <p:cNvSpPr>
            <a:spLocks noChangeArrowheads="1"/>
          </p:cNvSpPr>
          <p:nvPr/>
        </p:nvSpPr>
        <p:spPr bwMode="auto">
          <a:xfrm>
            <a:off x="20574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4" name="Rectangle 91"/>
          <p:cNvSpPr>
            <a:spLocks noChangeArrowheads="1"/>
          </p:cNvSpPr>
          <p:nvPr/>
        </p:nvSpPr>
        <p:spPr bwMode="auto">
          <a:xfrm>
            <a:off x="22098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5" name="Rectangle 92"/>
          <p:cNvSpPr>
            <a:spLocks noChangeArrowheads="1"/>
          </p:cNvSpPr>
          <p:nvPr/>
        </p:nvSpPr>
        <p:spPr bwMode="auto">
          <a:xfrm>
            <a:off x="2362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6" name="Rectangle 93"/>
          <p:cNvSpPr>
            <a:spLocks noChangeArrowheads="1"/>
          </p:cNvSpPr>
          <p:nvPr/>
        </p:nvSpPr>
        <p:spPr bwMode="auto">
          <a:xfrm>
            <a:off x="25146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7" name="Rectangle 94"/>
          <p:cNvSpPr>
            <a:spLocks noChangeArrowheads="1"/>
          </p:cNvSpPr>
          <p:nvPr/>
        </p:nvSpPr>
        <p:spPr bwMode="auto">
          <a:xfrm>
            <a:off x="26670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8" name="Rectangle 95"/>
          <p:cNvSpPr>
            <a:spLocks noChangeArrowheads="1"/>
          </p:cNvSpPr>
          <p:nvPr/>
        </p:nvSpPr>
        <p:spPr bwMode="auto">
          <a:xfrm>
            <a:off x="28194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9" name="Rectangle 96"/>
          <p:cNvSpPr>
            <a:spLocks noChangeArrowheads="1"/>
          </p:cNvSpPr>
          <p:nvPr/>
        </p:nvSpPr>
        <p:spPr bwMode="auto">
          <a:xfrm>
            <a:off x="29718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0" name="Rectangle 97"/>
          <p:cNvSpPr>
            <a:spLocks noChangeArrowheads="1"/>
          </p:cNvSpPr>
          <p:nvPr/>
        </p:nvSpPr>
        <p:spPr bwMode="auto">
          <a:xfrm>
            <a:off x="3124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1" name="Rectangle 98"/>
          <p:cNvSpPr>
            <a:spLocks noChangeArrowheads="1"/>
          </p:cNvSpPr>
          <p:nvPr/>
        </p:nvSpPr>
        <p:spPr bwMode="auto">
          <a:xfrm>
            <a:off x="838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2" name="Rectangle 99"/>
          <p:cNvSpPr>
            <a:spLocks noChangeArrowheads="1"/>
          </p:cNvSpPr>
          <p:nvPr/>
        </p:nvSpPr>
        <p:spPr bwMode="auto">
          <a:xfrm>
            <a:off x="9906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3" name="Rectangle 100"/>
          <p:cNvSpPr>
            <a:spLocks noChangeArrowheads="1"/>
          </p:cNvSpPr>
          <p:nvPr/>
        </p:nvSpPr>
        <p:spPr bwMode="auto">
          <a:xfrm>
            <a:off x="11430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4" name="Rectangle 101"/>
          <p:cNvSpPr>
            <a:spLocks noChangeArrowheads="1"/>
          </p:cNvSpPr>
          <p:nvPr/>
        </p:nvSpPr>
        <p:spPr bwMode="auto">
          <a:xfrm>
            <a:off x="12954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5" name="Rectangle 102"/>
          <p:cNvSpPr>
            <a:spLocks noChangeArrowheads="1"/>
          </p:cNvSpPr>
          <p:nvPr/>
        </p:nvSpPr>
        <p:spPr bwMode="auto">
          <a:xfrm>
            <a:off x="14478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6" name="Rectangle 103"/>
          <p:cNvSpPr>
            <a:spLocks noChangeArrowheads="1"/>
          </p:cNvSpPr>
          <p:nvPr/>
        </p:nvSpPr>
        <p:spPr bwMode="auto">
          <a:xfrm>
            <a:off x="1600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7" name="Rectangle 104"/>
          <p:cNvSpPr>
            <a:spLocks noChangeArrowheads="1"/>
          </p:cNvSpPr>
          <p:nvPr/>
        </p:nvSpPr>
        <p:spPr bwMode="auto">
          <a:xfrm>
            <a:off x="17526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8" name="Rectangle 105"/>
          <p:cNvSpPr>
            <a:spLocks noChangeArrowheads="1"/>
          </p:cNvSpPr>
          <p:nvPr/>
        </p:nvSpPr>
        <p:spPr bwMode="auto">
          <a:xfrm>
            <a:off x="19050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9" name="Rectangle 106"/>
          <p:cNvSpPr>
            <a:spLocks noChangeArrowheads="1"/>
          </p:cNvSpPr>
          <p:nvPr/>
        </p:nvSpPr>
        <p:spPr bwMode="auto">
          <a:xfrm>
            <a:off x="20574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0" name="Rectangle 107"/>
          <p:cNvSpPr>
            <a:spLocks noChangeArrowheads="1"/>
          </p:cNvSpPr>
          <p:nvPr/>
        </p:nvSpPr>
        <p:spPr bwMode="auto">
          <a:xfrm>
            <a:off x="22098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1" name="Rectangle 108"/>
          <p:cNvSpPr>
            <a:spLocks noChangeArrowheads="1"/>
          </p:cNvSpPr>
          <p:nvPr/>
        </p:nvSpPr>
        <p:spPr bwMode="auto">
          <a:xfrm>
            <a:off x="2362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2" name="Rectangle 109"/>
          <p:cNvSpPr>
            <a:spLocks noChangeArrowheads="1"/>
          </p:cNvSpPr>
          <p:nvPr/>
        </p:nvSpPr>
        <p:spPr bwMode="auto">
          <a:xfrm>
            <a:off x="25146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3" name="Rectangle 110"/>
          <p:cNvSpPr>
            <a:spLocks noChangeArrowheads="1"/>
          </p:cNvSpPr>
          <p:nvPr/>
        </p:nvSpPr>
        <p:spPr bwMode="auto">
          <a:xfrm>
            <a:off x="26670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4" name="Rectangle 111"/>
          <p:cNvSpPr>
            <a:spLocks noChangeArrowheads="1"/>
          </p:cNvSpPr>
          <p:nvPr/>
        </p:nvSpPr>
        <p:spPr bwMode="auto">
          <a:xfrm>
            <a:off x="28194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5" name="Rectangle 112"/>
          <p:cNvSpPr>
            <a:spLocks noChangeArrowheads="1"/>
          </p:cNvSpPr>
          <p:nvPr/>
        </p:nvSpPr>
        <p:spPr bwMode="auto">
          <a:xfrm>
            <a:off x="29718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6" name="Rectangle 113"/>
          <p:cNvSpPr>
            <a:spLocks noChangeArrowheads="1"/>
          </p:cNvSpPr>
          <p:nvPr/>
        </p:nvSpPr>
        <p:spPr bwMode="auto">
          <a:xfrm>
            <a:off x="3124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7" name="Rectangle 114"/>
          <p:cNvSpPr>
            <a:spLocks noChangeArrowheads="1"/>
          </p:cNvSpPr>
          <p:nvPr/>
        </p:nvSpPr>
        <p:spPr bwMode="auto">
          <a:xfrm>
            <a:off x="838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8" name="Rectangle 115"/>
          <p:cNvSpPr>
            <a:spLocks noChangeArrowheads="1"/>
          </p:cNvSpPr>
          <p:nvPr/>
        </p:nvSpPr>
        <p:spPr bwMode="auto">
          <a:xfrm>
            <a:off x="9906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9" name="Rectangle 116"/>
          <p:cNvSpPr>
            <a:spLocks noChangeArrowheads="1"/>
          </p:cNvSpPr>
          <p:nvPr/>
        </p:nvSpPr>
        <p:spPr bwMode="auto">
          <a:xfrm>
            <a:off x="11430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0" name="Rectangle 117"/>
          <p:cNvSpPr>
            <a:spLocks noChangeArrowheads="1"/>
          </p:cNvSpPr>
          <p:nvPr/>
        </p:nvSpPr>
        <p:spPr bwMode="auto">
          <a:xfrm>
            <a:off x="12954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1" name="Rectangle 118"/>
          <p:cNvSpPr>
            <a:spLocks noChangeArrowheads="1"/>
          </p:cNvSpPr>
          <p:nvPr/>
        </p:nvSpPr>
        <p:spPr bwMode="auto">
          <a:xfrm>
            <a:off x="14478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2" name="Rectangle 119"/>
          <p:cNvSpPr>
            <a:spLocks noChangeArrowheads="1"/>
          </p:cNvSpPr>
          <p:nvPr/>
        </p:nvSpPr>
        <p:spPr bwMode="auto">
          <a:xfrm>
            <a:off x="1600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3" name="Rectangle 120"/>
          <p:cNvSpPr>
            <a:spLocks noChangeArrowheads="1"/>
          </p:cNvSpPr>
          <p:nvPr/>
        </p:nvSpPr>
        <p:spPr bwMode="auto">
          <a:xfrm>
            <a:off x="17526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4" name="Rectangle 121"/>
          <p:cNvSpPr>
            <a:spLocks noChangeArrowheads="1"/>
          </p:cNvSpPr>
          <p:nvPr/>
        </p:nvSpPr>
        <p:spPr bwMode="auto">
          <a:xfrm>
            <a:off x="19050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5" name="Rectangle 122"/>
          <p:cNvSpPr>
            <a:spLocks noChangeArrowheads="1"/>
          </p:cNvSpPr>
          <p:nvPr/>
        </p:nvSpPr>
        <p:spPr bwMode="auto">
          <a:xfrm>
            <a:off x="20574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6" name="Rectangle 123"/>
          <p:cNvSpPr>
            <a:spLocks noChangeArrowheads="1"/>
          </p:cNvSpPr>
          <p:nvPr/>
        </p:nvSpPr>
        <p:spPr bwMode="auto">
          <a:xfrm>
            <a:off x="22098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7" name="Rectangle 124"/>
          <p:cNvSpPr>
            <a:spLocks noChangeArrowheads="1"/>
          </p:cNvSpPr>
          <p:nvPr/>
        </p:nvSpPr>
        <p:spPr bwMode="auto">
          <a:xfrm>
            <a:off x="2362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8" name="Rectangle 125"/>
          <p:cNvSpPr>
            <a:spLocks noChangeArrowheads="1"/>
          </p:cNvSpPr>
          <p:nvPr/>
        </p:nvSpPr>
        <p:spPr bwMode="auto">
          <a:xfrm>
            <a:off x="25146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9" name="Rectangle 126"/>
          <p:cNvSpPr>
            <a:spLocks noChangeArrowheads="1"/>
          </p:cNvSpPr>
          <p:nvPr/>
        </p:nvSpPr>
        <p:spPr bwMode="auto">
          <a:xfrm>
            <a:off x="26670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0" name="Rectangle 127"/>
          <p:cNvSpPr>
            <a:spLocks noChangeArrowheads="1"/>
          </p:cNvSpPr>
          <p:nvPr/>
        </p:nvSpPr>
        <p:spPr bwMode="auto">
          <a:xfrm>
            <a:off x="28194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1" name="Rectangle 128"/>
          <p:cNvSpPr>
            <a:spLocks noChangeArrowheads="1"/>
          </p:cNvSpPr>
          <p:nvPr/>
        </p:nvSpPr>
        <p:spPr bwMode="auto">
          <a:xfrm>
            <a:off x="29718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2" name="Rectangle 129"/>
          <p:cNvSpPr>
            <a:spLocks noChangeArrowheads="1"/>
          </p:cNvSpPr>
          <p:nvPr/>
        </p:nvSpPr>
        <p:spPr bwMode="auto">
          <a:xfrm>
            <a:off x="3124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3" name="Rectangle 130"/>
          <p:cNvSpPr>
            <a:spLocks noChangeArrowheads="1"/>
          </p:cNvSpPr>
          <p:nvPr/>
        </p:nvSpPr>
        <p:spPr bwMode="auto">
          <a:xfrm>
            <a:off x="838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4" name="Rectangle 131"/>
          <p:cNvSpPr>
            <a:spLocks noChangeArrowheads="1"/>
          </p:cNvSpPr>
          <p:nvPr/>
        </p:nvSpPr>
        <p:spPr bwMode="auto">
          <a:xfrm>
            <a:off x="9906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5" name="Rectangle 132"/>
          <p:cNvSpPr>
            <a:spLocks noChangeArrowheads="1"/>
          </p:cNvSpPr>
          <p:nvPr/>
        </p:nvSpPr>
        <p:spPr bwMode="auto">
          <a:xfrm>
            <a:off x="11430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6" name="Rectangle 133"/>
          <p:cNvSpPr>
            <a:spLocks noChangeArrowheads="1"/>
          </p:cNvSpPr>
          <p:nvPr/>
        </p:nvSpPr>
        <p:spPr bwMode="auto">
          <a:xfrm>
            <a:off x="12954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7" name="Rectangle 134"/>
          <p:cNvSpPr>
            <a:spLocks noChangeArrowheads="1"/>
          </p:cNvSpPr>
          <p:nvPr/>
        </p:nvSpPr>
        <p:spPr bwMode="auto">
          <a:xfrm>
            <a:off x="14478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8" name="Rectangle 135"/>
          <p:cNvSpPr>
            <a:spLocks noChangeArrowheads="1"/>
          </p:cNvSpPr>
          <p:nvPr/>
        </p:nvSpPr>
        <p:spPr bwMode="auto">
          <a:xfrm>
            <a:off x="1600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9" name="Rectangle 136"/>
          <p:cNvSpPr>
            <a:spLocks noChangeArrowheads="1"/>
          </p:cNvSpPr>
          <p:nvPr/>
        </p:nvSpPr>
        <p:spPr bwMode="auto">
          <a:xfrm>
            <a:off x="17526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0" name="Rectangle 137"/>
          <p:cNvSpPr>
            <a:spLocks noChangeArrowheads="1"/>
          </p:cNvSpPr>
          <p:nvPr/>
        </p:nvSpPr>
        <p:spPr bwMode="auto">
          <a:xfrm>
            <a:off x="19050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1" name="Rectangle 138"/>
          <p:cNvSpPr>
            <a:spLocks noChangeArrowheads="1"/>
          </p:cNvSpPr>
          <p:nvPr/>
        </p:nvSpPr>
        <p:spPr bwMode="auto">
          <a:xfrm>
            <a:off x="20574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2" name="Rectangle 139"/>
          <p:cNvSpPr>
            <a:spLocks noChangeArrowheads="1"/>
          </p:cNvSpPr>
          <p:nvPr/>
        </p:nvSpPr>
        <p:spPr bwMode="auto">
          <a:xfrm>
            <a:off x="22098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3" name="Rectangle 140"/>
          <p:cNvSpPr>
            <a:spLocks noChangeArrowheads="1"/>
          </p:cNvSpPr>
          <p:nvPr/>
        </p:nvSpPr>
        <p:spPr bwMode="auto">
          <a:xfrm>
            <a:off x="2362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4" name="Rectangle 141"/>
          <p:cNvSpPr>
            <a:spLocks noChangeArrowheads="1"/>
          </p:cNvSpPr>
          <p:nvPr/>
        </p:nvSpPr>
        <p:spPr bwMode="auto">
          <a:xfrm>
            <a:off x="25146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5" name="Rectangle 142"/>
          <p:cNvSpPr>
            <a:spLocks noChangeArrowheads="1"/>
          </p:cNvSpPr>
          <p:nvPr/>
        </p:nvSpPr>
        <p:spPr bwMode="auto">
          <a:xfrm>
            <a:off x="26670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6" name="Rectangle 143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7" name="Rectangle 144"/>
          <p:cNvSpPr>
            <a:spLocks noChangeArrowheads="1"/>
          </p:cNvSpPr>
          <p:nvPr/>
        </p:nvSpPr>
        <p:spPr bwMode="auto">
          <a:xfrm>
            <a:off x="29718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8" name="Rectangle 145"/>
          <p:cNvSpPr>
            <a:spLocks noChangeArrowheads="1"/>
          </p:cNvSpPr>
          <p:nvPr/>
        </p:nvSpPr>
        <p:spPr bwMode="auto">
          <a:xfrm>
            <a:off x="3124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9" name="Rectangle 146"/>
          <p:cNvSpPr>
            <a:spLocks noChangeArrowheads="1"/>
          </p:cNvSpPr>
          <p:nvPr/>
        </p:nvSpPr>
        <p:spPr bwMode="auto">
          <a:xfrm>
            <a:off x="838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0" name="Rectangle 147"/>
          <p:cNvSpPr>
            <a:spLocks noChangeArrowheads="1"/>
          </p:cNvSpPr>
          <p:nvPr/>
        </p:nvSpPr>
        <p:spPr bwMode="auto">
          <a:xfrm>
            <a:off x="9906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1" name="Rectangle 148"/>
          <p:cNvSpPr>
            <a:spLocks noChangeArrowheads="1"/>
          </p:cNvSpPr>
          <p:nvPr/>
        </p:nvSpPr>
        <p:spPr bwMode="auto">
          <a:xfrm>
            <a:off x="11430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2" name="Rectangle 149"/>
          <p:cNvSpPr>
            <a:spLocks noChangeArrowheads="1"/>
          </p:cNvSpPr>
          <p:nvPr/>
        </p:nvSpPr>
        <p:spPr bwMode="auto">
          <a:xfrm>
            <a:off x="12954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3" name="Rectangle 150"/>
          <p:cNvSpPr>
            <a:spLocks noChangeArrowheads="1"/>
          </p:cNvSpPr>
          <p:nvPr/>
        </p:nvSpPr>
        <p:spPr bwMode="auto">
          <a:xfrm>
            <a:off x="14478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4" name="Rectangle 151"/>
          <p:cNvSpPr>
            <a:spLocks noChangeArrowheads="1"/>
          </p:cNvSpPr>
          <p:nvPr/>
        </p:nvSpPr>
        <p:spPr bwMode="auto">
          <a:xfrm>
            <a:off x="1600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5" name="Rectangle 152"/>
          <p:cNvSpPr>
            <a:spLocks noChangeArrowheads="1"/>
          </p:cNvSpPr>
          <p:nvPr/>
        </p:nvSpPr>
        <p:spPr bwMode="auto">
          <a:xfrm>
            <a:off x="17526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6" name="Rectangle 153"/>
          <p:cNvSpPr>
            <a:spLocks noChangeArrowheads="1"/>
          </p:cNvSpPr>
          <p:nvPr/>
        </p:nvSpPr>
        <p:spPr bwMode="auto">
          <a:xfrm>
            <a:off x="19050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7" name="Rectangle 154"/>
          <p:cNvSpPr>
            <a:spLocks noChangeArrowheads="1"/>
          </p:cNvSpPr>
          <p:nvPr/>
        </p:nvSpPr>
        <p:spPr bwMode="auto">
          <a:xfrm>
            <a:off x="20574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8" name="Rectangle 155"/>
          <p:cNvSpPr>
            <a:spLocks noChangeArrowheads="1"/>
          </p:cNvSpPr>
          <p:nvPr/>
        </p:nvSpPr>
        <p:spPr bwMode="auto">
          <a:xfrm>
            <a:off x="22098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9" name="Rectangle 156"/>
          <p:cNvSpPr>
            <a:spLocks noChangeArrowheads="1"/>
          </p:cNvSpPr>
          <p:nvPr/>
        </p:nvSpPr>
        <p:spPr bwMode="auto">
          <a:xfrm>
            <a:off x="2362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0" name="Rectangle 157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1" name="Rectangle 158"/>
          <p:cNvSpPr>
            <a:spLocks noChangeArrowheads="1"/>
          </p:cNvSpPr>
          <p:nvPr/>
        </p:nvSpPr>
        <p:spPr bwMode="auto">
          <a:xfrm>
            <a:off x="26670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2" name="Rectangle 159"/>
          <p:cNvSpPr>
            <a:spLocks noChangeArrowheads="1"/>
          </p:cNvSpPr>
          <p:nvPr/>
        </p:nvSpPr>
        <p:spPr bwMode="auto">
          <a:xfrm>
            <a:off x="28194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3" name="Rectangle 160"/>
          <p:cNvSpPr>
            <a:spLocks noChangeArrowheads="1"/>
          </p:cNvSpPr>
          <p:nvPr/>
        </p:nvSpPr>
        <p:spPr bwMode="auto">
          <a:xfrm>
            <a:off x="29718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4" name="Rectangle 161"/>
          <p:cNvSpPr>
            <a:spLocks noChangeArrowheads="1"/>
          </p:cNvSpPr>
          <p:nvPr/>
        </p:nvSpPr>
        <p:spPr bwMode="auto">
          <a:xfrm>
            <a:off x="3124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5" name="Rectangle 162"/>
          <p:cNvSpPr>
            <a:spLocks noChangeArrowheads="1"/>
          </p:cNvSpPr>
          <p:nvPr/>
        </p:nvSpPr>
        <p:spPr bwMode="auto">
          <a:xfrm>
            <a:off x="838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6" name="Rectangle 163"/>
          <p:cNvSpPr>
            <a:spLocks noChangeArrowheads="1"/>
          </p:cNvSpPr>
          <p:nvPr/>
        </p:nvSpPr>
        <p:spPr bwMode="auto">
          <a:xfrm>
            <a:off x="9906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7" name="Rectangle 164"/>
          <p:cNvSpPr>
            <a:spLocks noChangeArrowheads="1"/>
          </p:cNvSpPr>
          <p:nvPr/>
        </p:nvSpPr>
        <p:spPr bwMode="auto">
          <a:xfrm>
            <a:off x="11430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8" name="Rectangle 165"/>
          <p:cNvSpPr>
            <a:spLocks noChangeArrowheads="1"/>
          </p:cNvSpPr>
          <p:nvPr/>
        </p:nvSpPr>
        <p:spPr bwMode="auto">
          <a:xfrm>
            <a:off x="12954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9" name="Rectangle 166"/>
          <p:cNvSpPr>
            <a:spLocks noChangeArrowheads="1"/>
          </p:cNvSpPr>
          <p:nvPr/>
        </p:nvSpPr>
        <p:spPr bwMode="auto">
          <a:xfrm>
            <a:off x="14478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0" name="Rectangle 167"/>
          <p:cNvSpPr>
            <a:spLocks noChangeArrowheads="1"/>
          </p:cNvSpPr>
          <p:nvPr/>
        </p:nvSpPr>
        <p:spPr bwMode="auto">
          <a:xfrm>
            <a:off x="1600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1" name="Rectangle 168"/>
          <p:cNvSpPr>
            <a:spLocks noChangeArrowheads="1"/>
          </p:cNvSpPr>
          <p:nvPr/>
        </p:nvSpPr>
        <p:spPr bwMode="auto">
          <a:xfrm>
            <a:off x="17526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2" name="Rectangle 169"/>
          <p:cNvSpPr>
            <a:spLocks noChangeArrowheads="1"/>
          </p:cNvSpPr>
          <p:nvPr/>
        </p:nvSpPr>
        <p:spPr bwMode="auto">
          <a:xfrm>
            <a:off x="19050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3" name="Rectangle 170"/>
          <p:cNvSpPr>
            <a:spLocks noChangeArrowheads="1"/>
          </p:cNvSpPr>
          <p:nvPr/>
        </p:nvSpPr>
        <p:spPr bwMode="auto">
          <a:xfrm>
            <a:off x="20574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4" name="Rectangle 171"/>
          <p:cNvSpPr>
            <a:spLocks noChangeArrowheads="1"/>
          </p:cNvSpPr>
          <p:nvPr/>
        </p:nvSpPr>
        <p:spPr bwMode="auto">
          <a:xfrm>
            <a:off x="22098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5" name="Rectangle 172"/>
          <p:cNvSpPr>
            <a:spLocks noChangeArrowheads="1"/>
          </p:cNvSpPr>
          <p:nvPr/>
        </p:nvSpPr>
        <p:spPr bwMode="auto">
          <a:xfrm>
            <a:off x="2362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6" name="Rectangle 173"/>
          <p:cNvSpPr>
            <a:spLocks noChangeArrowheads="1"/>
          </p:cNvSpPr>
          <p:nvPr/>
        </p:nvSpPr>
        <p:spPr bwMode="auto">
          <a:xfrm>
            <a:off x="25146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7" name="Rectangle 174"/>
          <p:cNvSpPr>
            <a:spLocks noChangeArrowheads="1"/>
          </p:cNvSpPr>
          <p:nvPr/>
        </p:nvSpPr>
        <p:spPr bwMode="auto">
          <a:xfrm>
            <a:off x="26670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8" name="Rectangle 175"/>
          <p:cNvSpPr>
            <a:spLocks noChangeArrowheads="1"/>
          </p:cNvSpPr>
          <p:nvPr/>
        </p:nvSpPr>
        <p:spPr bwMode="auto">
          <a:xfrm>
            <a:off x="28194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9" name="Rectangle 176"/>
          <p:cNvSpPr>
            <a:spLocks noChangeArrowheads="1"/>
          </p:cNvSpPr>
          <p:nvPr/>
        </p:nvSpPr>
        <p:spPr bwMode="auto">
          <a:xfrm>
            <a:off x="29718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0" name="Rectangle 177"/>
          <p:cNvSpPr>
            <a:spLocks noChangeArrowheads="1"/>
          </p:cNvSpPr>
          <p:nvPr/>
        </p:nvSpPr>
        <p:spPr bwMode="auto">
          <a:xfrm>
            <a:off x="3124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1" name="Rectangle 178"/>
          <p:cNvSpPr>
            <a:spLocks noChangeArrowheads="1"/>
          </p:cNvSpPr>
          <p:nvPr/>
        </p:nvSpPr>
        <p:spPr bwMode="auto">
          <a:xfrm>
            <a:off x="838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2" name="Rectangle 179"/>
          <p:cNvSpPr>
            <a:spLocks noChangeArrowheads="1"/>
          </p:cNvSpPr>
          <p:nvPr/>
        </p:nvSpPr>
        <p:spPr bwMode="auto">
          <a:xfrm>
            <a:off x="9906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3" name="Rectangle 180"/>
          <p:cNvSpPr>
            <a:spLocks noChangeArrowheads="1"/>
          </p:cNvSpPr>
          <p:nvPr/>
        </p:nvSpPr>
        <p:spPr bwMode="auto">
          <a:xfrm>
            <a:off x="11430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4" name="Rectangle 181"/>
          <p:cNvSpPr>
            <a:spLocks noChangeArrowheads="1"/>
          </p:cNvSpPr>
          <p:nvPr/>
        </p:nvSpPr>
        <p:spPr bwMode="auto">
          <a:xfrm>
            <a:off x="12954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5" name="Rectangle 182"/>
          <p:cNvSpPr>
            <a:spLocks noChangeArrowheads="1"/>
          </p:cNvSpPr>
          <p:nvPr/>
        </p:nvSpPr>
        <p:spPr bwMode="auto">
          <a:xfrm>
            <a:off x="14478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6" name="Rectangle 183"/>
          <p:cNvSpPr>
            <a:spLocks noChangeArrowheads="1"/>
          </p:cNvSpPr>
          <p:nvPr/>
        </p:nvSpPr>
        <p:spPr bwMode="auto">
          <a:xfrm>
            <a:off x="1600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7" name="Rectangle 184"/>
          <p:cNvSpPr>
            <a:spLocks noChangeArrowheads="1"/>
          </p:cNvSpPr>
          <p:nvPr/>
        </p:nvSpPr>
        <p:spPr bwMode="auto">
          <a:xfrm>
            <a:off x="17526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8" name="Rectangle 185"/>
          <p:cNvSpPr>
            <a:spLocks noChangeArrowheads="1"/>
          </p:cNvSpPr>
          <p:nvPr/>
        </p:nvSpPr>
        <p:spPr bwMode="auto">
          <a:xfrm>
            <a:off x="19050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9" name="Rectangle 186"/>
          <p:cNvSpPr>
            <a:spLocks noChangeArrowheads="1"/>
          </p:cNvSpPr>
          <p:nvPr/>
        </p:nvSpPr>
        <p:spPr bwMode="auto">
          <a:xfrm>
            <a:off x="20574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0" name="Rectangle 187"/>
          <p:cNvSpPr>
            <a:spLocks noChangeArrowheads="1"/>
          </p:cNvSpPr>
          <p:nvPr/>
        </p:nvSpPr>
        <p:spPr bwMode="auto">
          <a:xfrm>
            <a:off x="22098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1" name="Rectangle 188"/>
          <p:cNvSpPr>
            <a:spLocks noChangeArrowheads="1"/>
          </p:cNvSpPr>
          <p:nvPr/>
        </p:nvSpPr>
        <p:spPr bwMode="auto">
          <a:xfrm>
            <a:off x="2362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2" name="Rectangle 189"/>
          <p:cNvSpPr>
            <a:spLocks noChangeArrowheads="1"/>
          </p:cNvSpPr>
          <p:nvPr/>
        </p:nvSpPr>
        <p:spPr bwMode="auto">
          <a:xfrm>
            <a:off x="25146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3" name="Rectangle 190"/>
          <p:cNvSpPr>
            <a:spLocks noChangeArrowheads="1"/>
          </p:cNvSpPr>
          <p:nvPr/>
        </p:nvSpPr>
        <p:spPr bwMode="auto">
          <a:xfrm>
            <a:off x="26670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4" name="Rectangle 191"/>
          <p:cNvSpPr>
            <a:spLocks noChangeArrowheads="1"/>
          </p:cNvSpPr>
          <p:nvPr/>
        </p:nvSpPr>
        <p:spPr bwMode="auto">
          <a:xfrm>
            <a:off x="28194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5" name="Rectangle 192"/>
          <p:cNvSpPr>
            <a:spLocks noChangeArrowheads="1"/>
          </p:cNvSpPr>
          <p:nvPr/>
        </p:nvSpPr>
        <p:spPr bwMode="auto">
          <a:xfrm>
            <a:off x="29718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6" name="Rectangle 193"/>
          <p:cNvSpPr>
            <a:spLocks noChangeArrowheads="1"/>
          </p:cNvSpPr>
          <p:nvPr/>
        </p:nvSpPr>
        <p:spPr bwMode="auto">
          <a:xfrm>
            <a:off x="3124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7" name="Rectangle 194"/>
          <p:cNvSpPr>
            <a:spLocks noChangeArrowheads="1"/>
          </p:cNvSpPr>
          <p:nvPr/>
        </p:nvSpPr>
        <p:spPr bwMode="auto">
          <a:xfrm>
            <a:off x="838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8" name="Rectangle 195"/>
          <p:cNvSpPr>
            <a:spLocks noChangeArrowheads="1"/>
          </p:cNvSpPr>
          <p:nvPr/>
        </p:nvSpPr>
        <p:spPr bwMode="auto">
          <a:xfrm>
            <a:off x="9906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9" name="Rectangle 196"/>
          <p:cNvSpPr>
            <a:spLocks noChangeArrowheads="1"/>
          </p:cNvSpPr>
          <p:nvPr/>
        </p:nvSpPr>
        <p:spPr bwMode="auto">
          <a:xfrm>
            <a:off x="11430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0" name="Rectangle 197"/>
          <p:cNvSpPr>
            <a:spLocks noChangeArrowheads="1"/>
          </p:cNvSpPr>
          <p:nvPr/>
        </p:nvSpPr>
        <p:spPr bwMode="auto">
          <a:xfrm>
            <a:off x="12954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1" name="Rectangle 198"/>
          <p:cNvSpPr>
            <a:spLocks noChangeArrowheads="1"/>
          </p:cNvSpPr>
          <p:nvPr/>
        </p:nvSpPr>
        <p:spPr bwMode="auto">
          <a:xfrm>
            <a:off x="14478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2" name="Rectangle 199"/>
          <p:cNvSpPr>
            <a:spLocks noChangeArrowheads="1"/>
          </p:cNvSpPr>
          <p:nvPr/>
        </p:nvSpPr>
        <p:spPr bwMode="auto">
          <a:xfrm>
            <a:off x="1600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3" name="Rectangle 200"/>
          <p:cNvSpPr>
            <a:spLocks noChangeArrowheads="1"/>
          </p:cNvSpPr>
          <p:nvPr/>
        </p:nvSpPr>
        <p:spPr bwMode="auto">
          <a:xfrm>
            <a:off x="17526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4" name="Rectangle 201"/>
          <p:cNvSpPr>
            <a:spLocks noChangeArrowheads="1"/>
          </p:cNvSpPr>
          <p:nvPr/>
        </p:nvSpPr>
        <p:spPr bwMode="auto">
          <a:xfrm>
            <a:off x="19050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5" name="Rectangle 202"/>
          <p:cNvSpPr>
            <a:spLocks noChangeArrowheads="1"/>
          </p:cNvSpPr>
          <p:nvPr/>
        </p:nvSpPr>
        <p:spPr bwMode="auto">
          <a:xfrm>
            <a:off x="20574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6" name="Rectangle 203"/>
          <p:cNvSpPr>
            <a:spLocks noChangeArrowheads="1"/>
          </p:cNvSpPr>
          <p:nvPr/>
        </p:nvSpPr>
        <p:spPr bwMode="auto">
          <a:xfrm>
            <a:off x="22098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7" name="Rectangle 204"/>
          <p:cNvSpPr>
            <a:spLocks noChangeArrowheads="1"/>
          </p:cNvSpPr>
          <p:nvPr/>
        </p:nvSpPr>
        <p:spPr bwMode="auto">
          <a:xfrm>
            <a:off x="2362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8" name="Rectangle 205"/>
          <p:cNvSpPr>
            <a:spLocks noChangeArrowheads="1"/>
          </p:cNvSpPr>
          <p:nvPr/>
        </p:nvSpPr>
        <p:spPr bwMode="auto">
          <a:xfrm>
            <a:off x="25146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9" name="Rectangle 206"/>
          <p:cNvSpPr>
            <a:spLocks noChangeArrowheads="1"/>
          </p:cNvSpPr>
          <p:nvPr/>
        </p:nvSpPr>
        <p:spPr bwMode="auto">
          <a:xfrm>
            <a:off x="26670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0" name="Rectangle 207"/>
          <p:cNvSpPr>
            <a:spLocks noChangeArrowheads="1"/>
          </p:cNvSpPr>
          <p:nvPr/>
        </p:nvSpPr>
        <p:spPr bwMode="auto">
          <a:xfrm>
            <a:off x="28194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1" name="Rectangle 208"/>
          <p:cNvSpPr>
            <a:spLocks noChangeArrowheads="1"/>
          </p:cNvSpPr>
          <p:nvPr/>
        </p:nvSpPr>
        <p:spPr bwMode="auto">
          <a:xfrm>
            <a:off x="29718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2" name="Rectangle 209"/>
          <p:cNvSpPr>
            <a:spLocks noChangeArrowheads="1"/>
          </p:cNvSpPr>
          <p:nvPr/>
        </p:nvSpPr>
        <p:spPr bwMode="auto">
          <a:xfrm>
            <a:off x="3124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3" name="Rectangle 210"/>
          <p:cNvSpPr>
            <a:spLocks noChangeArrowheads="1"/>
          </p:cNvSpPr>
          <p:nvPr/>
        </p:nvSpPr>
        <p:spPr bwMode="auto">
          <a:xfrm>
            <a:off x="838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4" name="Rectangle 211"/>
          <p:cNvSpPr>
            <a:spLocks noChangeArrowheads="1"/>
          </p:cNvSpPr>
          <p:nvPr/>
        </p:nvSpPr>
        <p:spPr bwMode="auto">
          <a:xfrm>
            <a:off x="9906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5" name="Rectangle 212"/>
          <p:cNvSpPr>
            <a:spLocks noChangeArrowheads="1"/>
          </p:cNvSpPr>
          <p:nvPr/>
        </p:nvSpPr>
        <p:spPr bwMode="auto">
          <a:xfrm>
            <a:off x="11430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6" name="Rectangle 213"/>
          <p:cNvSpPr>
            <a:spLocks noChangeArrowheads="1"/>
          </p:cNvSpPr>
          <p:nvPr/>
        </p:nvSpPr>
        <p:spPr bwMode="auto">
          <a:xfrm>
            <a:off x="12954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7" name="Rectangle 214"/>
          <p:cNvSpPr>
            <a:spLocks noChangeArrowheads="1"/>
          </p:cNvSpPr>
          <p:nvPr/>
        </p:nvSpPr>
        <p:spPr bwMode="auto">
          <a:xfrm>
            <a:off x="14478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8" name="Rectangle 215"/>
          <p:cNvSpPr>
            <a:spLocks noChangeArrowheads="1"/>
          </p:cNvSpPr>
          <p:nvPr/>
        </p:nvSpPr>
        <p:spPr bwMode="auto">
          <a:xfrm>
            <a:off x="1600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9" name="Rectangle 216"/>
          <p:cNvSpPr>
            <a:spLocks noChangeArrowheads="1"/>
          </p:cNvSpPr>
          <p:nvPr/>
        </p:nvSpPr>
        <p:spPr bwMode="auto">
          <a:xfrm>
            <a:off x="17526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0" name="Rectangle 217"/>
          <p:cNvSpPr>
            <a:spLocks noChangeArrowheads="1"/>
          </p:cNvSpPr>
          <p:nvPr/>
        </p:nvSpPr>
        <p:spPr bwMode="auto">
          <a:xfrm>
            <a:off x="19050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1" name="Rectangle 218"/>
          <p:cNvSpPr>
            <a:spLocks noChangeArrowheads="1"/>
          </p:cNvSpPr>
          <p:nvPr/>
        </p:nvSpPr>
        <p:spPr bwMode="auto">
          <a:xfrm>
            <a:off x="20574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2" name="Rectangle 219"/>
          <p:cNvSpPr>
            <a:spLocks noChangeArrowheads="1"/>
          </p:cNvSpPr>
          <p:nvPr/>
        </p:nvSpPr>
        <p:spPr bwMode="auto">
          <a:xfrm>
            <a:off x="22098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3" name="Rectangle 220"/>
          <p:cNvSpPr>
            <a:spLocks noChangeArrowheads="1"/>
          </p:cNvSpPr>
          <p:nvPr/>
        </p:nvSpPr>
        <p:spPr bwMode="auto">
          <a:xfrm>
            <a:off x="2362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4" name="Rectangle 221"/>
          <p:cNvSpPr>
            <a:spLocks noChangeArrowheads="1"/>
          </p:cNvSpPr>
          <p:nvPr/>
        </p:nvSpPr>
        <p:spPr bwMode="auto">
          <a:xfrm>
            <a:off x="25146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5" name="Rectangle 222"/>
          <p:cNvSpPr>
            <a:spLocks noChangeArrowheads="1"/>
          </p:cNvSpPr>
          <p:nvPr/>
        </p:nvSpPr>
        <p:spPr bwMode="auto">
          <a:xfrm>
            <a:off x="26670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6" name="Rectangle 223"/>
          <p:cNvSpPr>
            <a:spLocks noChangeArrowheads="1"/>
          </p:cNvSpPr>
          <p:nvPr/>
        </p:nvSpPr>
        <p:spPr bwMode="auto">
          <a:xfrm>
            <a:off x="28194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7" name="Rectangle 224"/>
          <p:cNvSpPr>
            <a:spLocks noChangeArrowheads="1"/>
          </p:cNvSpPr>
          <p:nvPr/>
        </p:nvSpPr>
        <p:spPr bwMode="auto">
          <a:xfrm>
            <a:off x="29718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8" name="Rectangle 225"/>
          <p:cNvSpPr>
            <a:spLocks noChangeArrowheads="1"/>
          </p:cNvSpPr>
          <p:nvPr/>
        </p:nvSpPr>
        <p:spPr bwMode="auto">
          <a:xfrm>
            <a:off x="3124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9" name="Rectangle 226"/>
          <p:cNvSpPr>
            <a:spLocks noChangeArrowheads="1"/>
          </p:cNvSpPr>
          <p:nvPr/>
        </p:nvSpPr>
        <p:spPr bwMode="auto">
          <a:xfrm>
            <a:off x="838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0" name="Rectangle 227"/>
          <p:cNvSpPr>
            <a:spLocks noChangeArrowheads="1"/>
          </p:cNvSpPr>
          <p:nvPr/>
        </p:nvSpPr>
        <p:spPr bwMode="auto">
          <a:xfrm>
            <a:off x="9906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1" name="Rectangle 228"/>
          <p:cNvSpPr>
            <a:spLocks noChangeArrowheads="1"/>
          </p:cNvSpPr>
          <p:nvPr/>
        </p:nvSpPr>
        <p:spPr bwMode="auto">
          <a:xfrm>
            <a:off x="11430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2" name="Rectangle 229"/>
          <p:cNvSpPr>
            <a:spLocks noChangeArrowheads="1"/>
          </p:cNvSpPr>
          <p:nvPr/>
        </p:nvSpPr>
        <p:spPr bwMode="auto">
          <a:xfrm>
            <a:off x="12954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3" name="Rectangle 230"/>
          <p:cNvSpPr>
            <a:spLocks noChangeArrowheads="1"/>
          </p:cNvSpPr>
          <p:nvPr/>
        </p:nvSpPr>
        <p:spPr bwMode="auto">
          <a:xfrm>
            <a:off x="14478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4" name="Rectangle 231"/>
          <p:cNvSpPr>
            <a:spLocks noChangeArrowheads="1"/>
          </p:cNvSpPr>
          <p:nvPr/>
        </p:nvSpPr>
        <p:spPr bwMode="auto">
          <a:xfrm>
            <a:off x="1600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5" name="Rectangle 232"/>
          <p:cNvSpPr>
            <a:spLocks noChangeArrowheads="1"/>
          </p:cNvSpPr>
          <p:nvPr/>
        </p:nvSpPr>
        <p:spPr bwMode="auto">
          <a:xfrm>
            <a:off x="17526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6" name="Rectangle 233"/>
          <p:cNvSpPr>
            <a:spLocks noChangeArrowheads="1"/>
          </p:cNvSpPr>
          <p:nvPr/>
        </p:nvSpPr>
        <p:spPr bwMode="auto">
          <a:xfrm>
            <a:off x="19050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7" name="Rectangle 234"/>
          <p:cNvSpPr>
            <a:spLocks noChangeArrowheads="1"/>
          </p:cNvSpPr>
          <p:nvPr/>
        </p:nvSpPr>
        <p:spPr bwMode="auto">
          <a:xfrm>
            <a:off x="20574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8" name="Rectangle 235"/>
          <p:cNvSpPr>
            <a:spLocks noChangeArrowheads="1"/>
          </p:cNvSpPr>
          <p:nvPr/>
        </p:nvSpPr>
        <p:spPr bwMode="auto">
          <a:xfrm>
            <a:off x="22098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9" name="Rectangle 236"/>
          <p:cNvSpPr>
            <a:spLocks noChangeArrowheads="1"/>
          </p:cNvSpPr>
          <p:nvPr/>
        </p:nvSpPr>
        <p:spPr bwMode="auto">
          <a:xfrm>
            <a:off x="2362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0" name="Rectangle 237"/>
          <p:cNvSpPr>
            <a:spLocks noChangeArrowheads="1"/>
          </p:cNvSpPr>
          <p:nvPr/>
        </p:nvSpPr>
        <p:spPr bwMode="auto">
          <a:xfrm>
            <a:off x="25146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1" name="Rectangle 238"/>
          <p:cNvSpPr>
            <a:spLocks noChangeArrowheads="1"/>
          </p:cNvSpPr>
          <p:nvPr/>
        </p:nvSpPr>
        <p:spPr bwMode="auto">
          <a:xfrm>
            <a:off x="26670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2" name="Rectangle 239"/>
          <p:cNvSpPr>
            <a:spLocks noChangeArrowheads="1"/>
          </p:cNvSpPr>
          <p:nvPr/>
        </p:nvSpPr>
        <p:spPr bwMode="auto">
          <a:xfrm>
            <a:off x="28194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3" name="Rectangle 240"/>
          <p:cNvSpPr>
            <a:spLocks noChangeArrowheads="1"/>
          </p:cNvSpPr>
          <p:nvPr/>
        </p:nvSpPr>
        <p:spPr bwMode="auto">
          <a:xfrm>
            <a:off x="29718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4" name="Rectangle 241"/>
          <p:cNvSpPr>
            <a:spLocks noChangeArrowheads="1"/>
          </p:cNvSpPr>
          <p:nvPr/>
        </p:nvSpPr>
        <p:spPr bwMode="auto">
          <a:xfrm>
            <a:off x="3124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5" name="Rectangle 242"/>
          <p:cNvSpPr>
            <a:spLocks noChangeArrowheads="1"/>
          </p:cNvSpPr>
          <p:nvPr/>
        </p:nvSpPr>
        <p:spPr bwMode="auto">
          <a:xfrm>
            <a:off x="838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6" name="Rectangle 243"/>
          <p:cNvSpPr>
            <a:spLocks noChangeArrowheads="1"/>
          </p:cNvSpPr>
          <p:nvPr/>
        </p:nvSpPr>
        <p:spPr bwMode="auto">
          <a:xfrm>
            <a:off x="9906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7" name="Rectangle 244"/>
          <p:cNvSpPr>
            <a:spLocks noChangeArrowheads="1"/>
          </p:cNvSpPr>
          <p:nvPr/>
        </p:nvSpPr>
        <p:spPr bwMode="auto">
          <a:xfrm>
            <a:off x="11430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8" name="Rectangle 245"/>
          <p:cNvSpPr>
            <a:spLocks noChangeArrowheads="1"/>
          </p:cNvSpPr>
          <p:nvPr/>
        </p:nvSpPr>
        <p:spPr bwMode="auto">
          <a:xfrm>
            <a:off x="12954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9" name="Rectangle 246"/>
          <p:cNvSpPr>
            <a:spLocks noChangeArrowheads="1"/>
          </p:cNvSpPr>
          <p:nvPr/>
        </p:nvSpPr>
        <p:spPr bwMode="auto">
          <a:xfrm>
            <a:off x="14478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0" name="Rectangle 247"/>
          <p:cNvSpPr>
            <a:spLocks noChangeArrowheads="1"/>
          </p:cNvSpPr>
          <p:nvPr/>
        </p:nvSpPr>
        <p:spPr bwMode="auto">
          <a:xfrm>
            <a:off x="1600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1" name="Rectangle 248"/>
          <p:cNvSpPr>
            <a:spLocks noChangeArrowheads="1"/>
          </p:cNvSpPr>
          <p:nvPr/>
        </p:nvSpPr>
        <p:spPr bwMode="auto">
          <a:xfrm>
            <a:off x="17526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2" name="Rectangle 249"/>
          <p:cNvSpPr>
            <a:spLocks noChangeArrowheads="1"/>
          </p:cNvSpPr>
          <p:nvPr/>
        </p:nvSpPr>
        <p:spPr bwMode="auto">
          <a:xfrm>
            <a:off x="19050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3" name="Rectangle 250"/>
          <p:cNvSpPr>
            <a:spLocks noChangeArrowheads="1"/>
          </p:cNvSpPr>
          <p:nvPr/>
        </p:nvSpPr>
        <p:spPr bwMode="auto">
          <a:xfrm>
            <a:off x="20574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4" name="Rectangle 251"/>
          <p:cNvSpPr>
            <a:spLocks noChangeArrowheads="1"/>
          </p:cNvSpPr>
          <p:nvPr/>
        </p:nvSpPr>
        <p:spPr bwMode="auto">
          <a:xfrm>
            <a:off x="22098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5" name="Rectangle 252"/>
          <p:cNvSpPr>
            <a:spLocks noChangeArrowheads="1"/>
          </p:cNvSpPr>
          <p:nvPr/>
        </p:nvSpPr>
        <p:spPr bwMode="auto">
          <a:xfrm>
            <a:off x="2362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6" name="Rectangle 253"/>
          <p:cNvSpPr>
            <a:spLocks noChangeArrowheads="1"/>
          </p:cNvSpPr>
          <p:nvPr/>
        </p:nvSpPr>
        <p:spPr bwMode="auto">
          <a:xfrm>
            <a:off x="25146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7" name="Rectangle 254"/>
          <p:cNvSpPr>
            <a:spLocks noChangeArrowheads="1"/>
          </p:cNvSpPr>
          <p:nvPr/>
        </p:nvSpPr>
        <p:spPr bwMode="auto">
          <a:xfrm>
            <a:off x="26670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8" name="Rectangle 255"/>
          <p:cNvSpPr>
            <a:spLocks noChangeArrowheads="1"/>
          </p:cNvSpPr>
          <p:nvPr/>
        </p:nvSpPr>
        <p:spPr bwMode="auto">
          <a:xfrm>
            <a:off x="28194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9" name="Rectangle 256"/>
          <p:cNvSpPr>
            <a:spLocks noChangeArrowheads="1"/>
          </p:cNvSpPr>
          <p:nvPr/>
        </p:nvSpPr>
        <p:spPr bwMode="auto">
          <a:xfrm>
            <a:off x="29718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0" name="Rectangle 257"/>
          <p:cNvSpPr>
            <a:spLocks noChangeArrowheads="1"/>
          </p:cNvSpPr>
          <p:nvPr/>
        </p:nvSpPr>
        <p:spPr bwMode="auto">
          <a:xfrm>
            <a:off x="3124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1" name="Rectangle 258"/>
          <p:cNvSpPr>
            <a:spLocks noChangeArrowheads="1"/>
          </p:cNvSpPr>
          <p:nvPr/>
        </p:nvSpPr>
        <p:spPr bwMode="auto">
          <a:xfrm>
            <a:off x="838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2" name="Rectangle 259"/>
          <p:cNvSpPr>
            <a:spLocks noChangeArrowheads="1"/>
          </p:cNvSpPr>
          <p:nvPr/>
        </p:nvSpPr>
        <p:spPr bwMode="auto">
          <a:xfrm>
            <a:off x="9906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3" name="Rectangle 260"/>
          <p:cNvSpPr>
            <a:spLocks noChangeArrowheads="1"/>
          </p:cNvSpPr>
          <p:nvPr/>
        </p:nvSpPr>
        <p:spPr bwMode="auto">
          <a:xfrm>
            <a:off x="11430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4" name="Rectangle 261"/>
          <p:cNvSpPr>
            <a:spLocks noChangeArrowheads="1"/>
          </p:cNvSpPr>
          <p:nvPr/>
        </p:nvSpPr>
        <p:spPr bwMode="auto">
          <a:xfrm>
            <a:off x="12954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5" name="Rectangle 262"/>
          <p:cNvSpPr>
            <a:spLocks noChangeArrowheads="1"/>
          </p:cNvSpPr>
          <p:nvPr/>
        </p:nvSpPr>
        <p:spPr bwMode="auto">
          <a:xfrm>
            <a:off x="14478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6" name="Rectangle 263"/>
          <p:cNvSpPr>
            <a:spLocks noChangeArrowheads="1"/>
          </p:cNvSpPr>
          <p:nvPr/>
        </p:nvSpPr>
        <p:spPr bwMode="auto">
          <a:xfrm>
            <a:off x="1600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7" name="Rectangle 264"/>
          <p:cNvSpPr>
            <a:spLocks noChangeArrowheads="1"/>
          </p:cNvSpPr>
          <p:nvPr/>
        </p:nvSpPr>
        <p:spPr bwMode="auto">
          <a:xfrm>
            <a:off x="17526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8" name="Rectangle 265"/>
          <p:cNvSpPr>
            <a:spLocks noChangeArrowheads="1"/>
          </p:cNvSpPr>
          <p:nvPr/>
        </p:nvSpPr>
        <p:spPr bwMode="auto">
          <a:xfrm>
            <a:off x="19050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9" name="Rectangle 266"/>
          <p:cNvSpPr>
            <a:spLocks noChangeArrowheads="1"/>
          </p:cNvSpPr>
          <p:nvPr/>
        </p:nvSpPr>
        <p:spPr bwMode="auto">
          <a:xfrm>
            <a:off x="20574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0" name="Rectangle 267"/>
          <p:cNvSpPr>
            <a:spLocks noChangeArrowheads="1"/>
          </p:cNvSpPr>
          <p:nvPr/>
        </p:nvSpPr>
        <p:spPr bwMode="auto">
          <a:xfrm>
            <a:off x="22098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1" name="Rectangle 268"/>
          <p:cNvSpPr>
            <a:spLocks noChangeArrowheads="1"/>
          </p:cNvSpPr>
          <p:nvPr/>
        </p:nvSpPr>
        <p:spPr bwMode="auto">
          <a:xfrm>
            <a:off x="2362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2" name="Rectangle 269"/>
          <p:cNvSpPr>
            <a:spLocks noChangeArrowheads="1"/>
          </p:cNvSpPr>
          <p:nvPr/>
        </p:nvSpPr>
        <p:spPr bwMode="auto">
          <a:xfrm>
            <a:off x="25146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3" name="Rectangle 270"/>
          <p:cNvSpPr>
            <a:spLocks noChangeArrowheads="1"/>
          </p:cNvSpPr>
          <p:nvPr/>
        </p:nvSpPr>
        <p:spPr bwMode="auto">
          <a:xfrm>
            <a:off x="26670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4" name="Rectangle 271"/>
          <p:cNvSpPr>
            <a:spLocks noChangeArrowheads="1"/>
          </p:cNvSpPr>
          <p:nvPr/>
        </p:nvSpPr>
        <p:spPr bwMode="auto">
          <a:xfrm>
            <a:off x="28194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5" name="Rectangle 272"/>
          <p:cNvSpPr>
            <a:spLocks noChangeArrowheads="1"/>
          </p:cNvSpPr>
          <p:nvPr/>
        </p:nvSpPr>
        <p:spPr bwMode="auto">
          <a:xfrm>
            <a:off x="29718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6" name="Rectangle 273"/>
          <p:cNvSpPr>
            <a:spLocks noChangeArrowheads="1"/>
          </p:cNvSpPr>
          <p:nvPr/>
        </p:nvSpPr>
        <p:spPr bwMode="auto">
          <a:xfrm>
            <a:off x="3124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7" name="Freeform 274"/>
          <p:cNvSpPr>
            <a:spLocks/>
          </p:cNvSpPr>
          <p:nvPr/>
        </p:nvSpPr>
        <p:spPr bwMode="auto">
          <a:xfrm>
            <a:off x="914400" y="889000"/>
            <a:ext cx="4191000" cy="254000"/>
          </a:xfrm>
          <a:custGeom>
            <a:avLst/>
            <a:gdLst>
              <a:gd name="T0" fmla="*/ 0 w 2640"/>
              <a:gd name="T1" fmla="*/ 101600 h 160"/>
              <a:gd name="T2" fmla="*/ 2590800 w 2640"/>
              <a:gd name="T3" fmla="*/ 25400 h 160"/>
              <a:gd name="T4" fmla="*/ 4191000 w 2640"/>
              <a:gd name="T5" fmla="*/ 254000 h 160"/>
              <a:gd name="T6" fmla="*/ 0 60000 65536"/>
              <a:gd name="T7" fmla="*/ 0 60000 65536"/>
              <a:gd name="T8" fmla="*/ 0 60000 65536"/>
              <a:gd name="T9" fmla="*/ 0 w 2640"/>
              <a:gd name="T10" fmla="*/ 0 h 160"/>
              <a:gd name="T11" fmla="*/ 2640 w 2640"/>
              <a:gd name="T12" fmla="*/ 160 h 1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40" h="160">
                <a:moveTo>
                  <a:pt x="0" y="64"/>
                </a:moveTo>
                <a:cubicBezTo>
                  <a:pt x="596" y="32"/>
                  <a:pt x="1192" y="0"/>
                  <a:pt x="1632" y="16"/>
                </a:cubicBezTo>
                <a:cubicBezTo>
                  <a:pt x="2072" y="32"/>
                  <a:pt x="2356" y="96"/>
                  <a:pt x="2640" y="16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128" name="Freeform 275"/>
          <p:cNvSpPr>
            <a:spLocks/>
          </p:cNvSpPr>
          <p:nvPr/>
        </p:nvSpPr>
        <p:spPr bwMode="auto">
          <a:xfrm>
            <a:off x="3200400" y="3276600"/>
            <a:ext cx="4648200" cy="355600"/>
          </a:xfrm>
          <a:custGeom>
            <a:avLst/>
            <a:gdLst>
              <a:gd name="T0" fmla="*/ 0 w 2928"/>
              <a:gd name="T1" fmla="*/ 152400 h 224"/>
              <a:gd name="T2" fmla="*/ 2514600 w 2928"/>
              <a:gd name="T3" fmla="*/ 304800 h 224"/>
              <a:gd name="T4" fmla="*/ 3505200 w 2928"/>
              <a:gd name="T5" fmla="*/ 304800 h 224"/>
              <a:gd name="T6" fmla="*/ 4648200 w 2928"/>
              <a:gd name="T7" fmla="*/ 0 h 224"/>
              <a:gd name="T8" fmla="*/ 0 60000 65536"/>
              <a:gd name="T9" fmla="*/ 0 60000 65536"/>
              <a:gd name="T10" fmla="*/ 0 60000 65536"/>
              <a:gd name="T11" fmla="*/ 0 60000 65536"/>
              <a:gd name="T12" fmla="*/ 0 w 2928"/>
              <a:gd name="T13" fmla="*/ 0 h 224"/>
              <a:gd name="T14" fmla="*/ 2928 w 2928"/>
              <a:gd name="T15" fmla="*/ 224 h 2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28" h="224">
                <a:moveTo>
                  <a:pt x="0" y="96"/>
                </a:moveTo>
                <a:cubicBezTo>
                  <a:pt x="608" y="136"/>
                  <a:pt x="1216" y="176"/>
                  <a:pt x="1584" y="192"/>
                </a:cubicBezTo>
                <a:cubicBezTo>
                  <a:pt x="1952" y="208"/>
                  <a:pt x="1984" y="224"/>
                  <a:pt x="2208" y="192"/>
                </a:cubicBezTo>
                <a:cubicBezTo>
                  <a:pt x="2432" y="160"/>
                  <a:pt x="2680" y="80"/>
                  <a:pt x="292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129" name="Text Box 276"/>
          <p:cNvSpPr txBox="1">
            <a:spLocks noChangeArrowheads="1"/>
          </p:cNvSpPr>
          <p:nvPr/>
        </p:nvSpPr>
        <p:spPr bwMode="auto">
          <a:xfrm>
            <a:off x="3657600" y="18288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DCT</a:t>
            </a:r>
          </a:p>
        </p:txBody>
      </p:sp>
      <p:sp>
        <p:nvSpPr>
          <p:cNvPr id="122130" name="Text Box 277"/>
          <p:cNvSpPr txBox="1">
            <a:spLocks noChangeArrowheads="1"/>
          </p:cNvSpPr>
          <p:nvPr/>
        </p:nvSpPr>
        <p:spPr bwMode="auto">
          <a:xfrm>
            <a:off x="5791200" y="685800"/>
            <a:ext cx="229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Npixels / 64 columns</a:t>
            </a:r>
          </a:p>
        </p:txBody>
      </p:sp>
      <p:pic>
        <p:nvPicPr>
          <p:cNvPr id="27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49" y="3937818"/>
            <a:ext cx="8229600" cy="2389240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 an example</a:t>
            </a:r>
          </a:p>
          <a:p>
            <a:pPr lvl="1"/>
            <a:r>
              <a:rPr lang="en-US" dirty="0" smtClean="0"/>
              <a:t>Trying to reduce size by factor of 4 each time</a:t>
            </a:r>
          </a:p>
          <a:p>
            <a:pPr lvl="2"/>
            <a:r>
              <a:rPr lang="en-US" dirty="0" smtClean="0"/>
              <a:t>Select every alternate sample row-wise and column-</a:t>
            </a:r>
            <a:r>
              <a:rPr lang="en-US" dirty="0" err="1" smtClean="0"/>
              <a:t>wisee</a:t>
            </a:r>
            <a:endParaRPr lang="en-US" dirty="0" smtClean="0"/>
          </a:p>
          <a:p>
            <a:pPr lvl="1"/>
            <a:r>
              <a:rPr lang="en-US" dirty="0" smtClean="0"/>
              <a:t>What exactly did we capture?</a:t>
            </a:r>
          </a:p>
          <a:p>
            <a:pPr lvl="2"/>
            <a:r>
              <a:rPr lang="en-US" dirty="0" smtClean="0"/>
              <a:t>Clue : Results are horrible.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124</a:t>
            </a:fld>
            <a:endParaRPr lang="en-US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3" y="1131937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423" y="2033431"/>
            <a:ext cx="1052206" cy="140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012" y="2734902"/>
            <a:ext cx="504837" cy="67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49" y="4475342"/>
            <a:ext cx="8229600" cy="1851715"/>
          </a:xfrm>
        </p:spPr>
        <p:txBody>
          <a:bodyPr>
            <a:normAutofit/>
          </a:bodyPr>
          <a:lstStyle/>
          <a:p>
            <a:r>
              <a:rPr lang="en-US" dirty="0" smtClean="0"/>
              <a:t>Nasty aliasing effects!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125</a:t>
            </a:fld>
            <a:endParaRPr lang="en-US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14" y="1294446"/>
            <a:ext cx="7003947" cy="318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08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Gaussian Kernel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1058"/>
            <a:ext cx="8229600" cy="231549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 two-dimensional image of a Gaussian</a:t>
            </a:r>
          </a:p>
          <a:p>
            <a:r>
              <a:rPr lang="en-US" dirty="0" smtClean="0"/>
              <a:t>Characterized by</a:t>
            </a:r>
          </a:p>
          <a:p>
            <a:pPr lvl="1"/>
            <a:r>
              <a:rPr lang="en-US" dirty="0" smtClean="0"/>
              <a:t>Center (mean)</a:t>
            </a:r>
          </a:p>
          <a:p>
            <a:pPr lvl="1"/>
            <a:r>
              <a:rPr lang="en-US" dirty="0" smtClean="0"/>
              <a:t>Standard deviation</a:t>
            </a:r>
            <a:r>
              <a:rPr lang="en-US" dirty="0" smtClean="0">
                <a:latin typeface="Symbol" pitchFamily="18" charset="2"/>
              </a:rPr>
              <a:t> s  </a:t>
            </a:r>
            <a:r>
              <a:rPr lang="en-US" dirty="0" smtClean="0"/>
              <a:t>(assumed same in both directions)</a:t>
            </a:r>
          </a:p>
          <a:p>
            <a:pPr lvl="2"/>
            <a:r>
              <a:rPr lang="en-US" dirty="0" smtClean="0"/>
              <a:t>I.e. </a:t>
            </a:r>
            <a:r>
              <a:rPr lang="en-US" dirty="0" err="1" smtClean="0"/>
              <a:t>sphereical</a:t>
            </a:r>
            <a:r>
              <a:rPr lang="en-US" dirty="0" smtClean="0"/>
              <a:t> Gaussian</a:t>
            </a:r>
          </a:p>
          <a:p>
            <a:r>
              <a:rPr lang="en-US" dirty="0" smtClean="0"/>
              <a:t>The image can be represented by a vector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126</a:t>
            </a:fld>
            <a:endParaRPr lang="en-US" altLang="en-US"/>
          </a:p>
        </p:txBody>
      </p:sp>
      <p:sp>
        <p:nvSpPr>
          <p:cNvPr id="7" name="AutoShape 2" descr="http://www.math.u-bordeaux1.fr/~pdelmora/Gaussian_3D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6" name="Picture 4" descr="http://www.math.u-bordeaux1.fr/~pdelmora/Gaussian_3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123" y="1150375"/>
            <a:ext cx="3833104" cy="239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095437"/>
              </p:ext>
            </p:extLst>
          </p:nvPr>
        </p:nvGraphicFramePr>
        <p:xfrm>
          <a:off x="1960716" y="1408419"/>
          <a:ext cx="870973" cy="2301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Equation" r:id="rId4" imgW="355320" imgH="939600" progId="Equation.3">
                  <p:embed/>
                </p:oleObj>
              </mc:Choice>
              <mc:Fallback>
                <p:oleObj name="Equation" r:id="rId4" imgW="355320" imgH="939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0716" y="1408419"/>
                        <a:ext cx="870973" cy="2301857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424313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58642" y="1519085"/>
            <a:ext cx="589936" cy="2109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848442" y="1524005"/>
            <a:ext cx="589936" cy="2109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470722" y="1524005"/>
            <a:ext cx="589936" cy="2109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Gaussian Kernel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1058"/>
            <a:ext cx="8229600" cy="231549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Each column is one Gaussian</a:t>
            </a:r>
            <a:endParaRPr lang="en-US" dirty="0"/>
          </a:p>
          <a:p>
            <a:pPr lvl="1"/>
            <a:r>
              <a:rPr lang="en-US" dirty="0" smtClean="0"/>
              <a:t>Representing a Gaussian centered at one of the pixels in the image</a:t>
            </a:r>
          </a:p>
          <a:p>
            <a:r>
              <a:rPr lang="en-US" dirty="0" smtClean="0"/>
              <a:t>As many columns as pixels</a:t>
            </a:r>
          </a:p>
          <a:p>
            <a:pPr lvl="1"/>
            <a:r>
              <a:rPr lang="en-US" dirty="0" smtClean="0"/>
              <a:t>Also as many rows as pixels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127</a:t>
            </a:fld>
            <a:endParaRPr lang="en-US" altLang="en-US"/>
          </a:p>
        </p:txBody>
      </p:sp>
      <p:sp>
        <p:nvSpPr>
          <p:cNvPr id="7" name="AutoShape 2" descr="http://www.math.u-bordeaux1.fr/~pdelmora/Gaussian_3D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6" name="Picture 4" descr="http://www.math.u-bordeaux1.fr/~pdelmora/Gaussian_3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123" y="1150375"/>
            <a:ext cx="3833104" cy="239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663291"/>
              </p:ext>
            </p:extLst>
          </p:nvPr>
        </p:nvGraphicFramePr>
        <p:xfrm>
          <a:off x="785655" y="1408113"/>
          <a:ext cx="3517900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5" name="Equation" r:id="rId4" imgW="1434960" imgH="939600" progId="Equation.3">
                  <p:embed/>
                </p:oleObj>
              </mc:Choice>
              <mc:Fallback>
                <p:oleObj name="Equation" r:id="rId4" imgW="1434960" imgH="939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5655" y="1408113"/>
                        <a:ext cx="3517900" cy="2301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244" y="2348220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=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9286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49" y="5058696"/>
            <a:ext cx="4601483" cy="126836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Transform with Gaussian kernel matrix</a:t>
            </a:r>
          </a:p>
          <a:p>
            <a:r>
              <a:rPr lang="en-US" dirty="0" smtClean="0"/>
              <a:t>Then </a:t>
            </a:r>
            <a:r>
              <a:rPr lang="en-US" dirty="0" err="1" smtClean="0"/>
              <a:t>downsample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128</a:t>
            </a:fld>
            <a:endParaRPr lang="en-US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3" y="1131937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34624" y="2119333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003772"/>
              </p:ext>
            </p:extLst>
          </p:nvPr>
        </p:nvGraphicFramePr>
        <p:xfrm>
          <a:off x="4479925" y="1131888"/>
          <a:ext cx="1587500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Equation" r:id="rId4" imgW="647640" imgH="939600" progId="Equation.3">
                  <p:embed/>
                </p:oleObj>
              </mc:Choice>
              <mc:Fallback>
                <p:oleObj name="Equation" r:id="rId4" imgW="647640" imgH="939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9925" y="1131888"/>
                        <a:ext cx="1587500" cy="2301875"/>
                      </a:xfrm>
                      <a:prstGeom prst="rect">
                        <a:avLst/>
                      </a:prstGeom>
                      <a:solidFill>
                        <a:srgbClr val="FDEAD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522" y="1150377"/>
            <a:ext cx="2160490" cy="282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996813" y="3613355"/>
            <a:ext cx="1489587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432" y="4262438"/>
            <a:ext cx="1524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ent-Up Arrow 8"/>
          <p:cNvSpPr/>
          <p:nvPr/>
        </p:nvSpPr>
        <p:spPr>
          <a:xfrm rot="16200000" flipH="1">
            <a:off x="6673794" y="4319957"/>
            <a:ext cx="822960" cy="70792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2852410" y="4478395"/>
            <a:ext cx="1385973" cy="188542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31439" y="1083810"/>
            <a:ext cx="2097972" cy="28540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129</a:t>
            </a:fld>
            <a:endParaRPr lang="en-US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3" y="1131937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69160" y="2119333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163" y="1150377"/>
            <a:ext cx="2160490" cy="282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252019" y="3082413"/>
            <a:ext cx="744793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425" y="1539514"/>
            <a:ext cx="1524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6673632" y="2372644"/>
            <a:ext cx="744793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804" y="4269658"/>
            <a:ext cx="1511828" cy="197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Bent-Up Arrow 17"/>
          <p:cNvSpPr/>
          <p:nvPr/>
        </p:nvSpPr>
        <p:spPr>
          <a:xfrm rot="16200000" flipH="1">
            <a:off x="7234234" y="4043464"/>
            <a:ext cx="822960" cy="70792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594719" y="4997269"/>
            <a:ext cx="11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160" y="4762506"/>
            <a:ext cx="7524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ight Arrow 21"/>
          <p:cNvSpPr/>
          <p:nvPr/>
        </p:nvSpPr>
        <p:spPr>
          <a:xfrm flipH="1" flipV="1">
            <a:off x="3974766" y="5096647"/>
            <a:ext cx="744793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4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3826"/>
            <a:ext cx="8229600" cy="882276"/>
          </a:xfrm>
        </p:spPr>
        <p:txBody>
          <a:bodyPr/>
          <a:lstStyle/>
          <a:p>
            <a:pPr eaLnBrk="1" hangingPunct="1"/>
            <a:r>
              <a:rPr lang="en-US" dirty="0" smtClean="0"/>
              <a:t>Adding still more bases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95600"/>
            <a:ext cx="8229600" cy="685800"/>
          </a:xfrm>
        </p:spPr>
        <p:txBody>
          <a:bodyPr/>
          <a:lstStyle/>
          <a:p>
            <a:pPr eaLnBrk="1" hangingPunct="1"/>
            <a:r>
              <a:rPr lang="en-US" smtClean="0"/>
              <a:t>Regions that change with different speeds</a:t>
            </a: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84C41-BCD8-4E81-84EC-1F5E3B2B557E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307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5" descr="tele1kcheck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733800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6" descr="checkerfas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1073150"/>
            <a:ext cx="838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7" descr="blan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1079500"/>
            <a:ext cx="8382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8" descr="telescop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1066800"/>
            <a:ext cx="13620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959694"/>
              </p:ext>
            </p:extLst>
          </p:nvPr>
        </p:nvGraphicFramePr>
        <p:xfrm>
          <a:off x="2146402" y="4997245"/>
          <a:ext cx="2876550" cy="154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8" imgW="1257120" imgH="672840" progId="Equation.3">
                  <p:embed/>
                </p:oleObj>
              </mc:Choice>
              <mc:Fallback>
                <p:oleObj name="Equation" r:id="rId8" imgW="1257120" imgH="6728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402" y="4997245"/>
                        <a:ext cx="2876550" cy="1541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0"/>
          <p:cNvGraphicFramePr>
            <a:graphicFrameLocks noChangeAspect="1"/>
          </p:cNvGraphicFramePr>
          <p:nvPr/>
        </p:nvGraphicFramePr>
        <p:xfrm>
          <a:off x="762000" y="3505200"/>
          <a:ext cx="3006725" cy="183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10" imgW="1562040" imgH="952200" progId="Equation.3">
                  <p:embed/>
                </p:oleObj>
              </mc:Choice>
              <mc:Fallback>
                <p:oleObj name="Equation" r:id="rId10" imgW="1562040" imgH="952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505200"/>
                        <a:ext cx="3006725" cy="183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11" descr="checkerboard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43400" y="1084263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2" descr="checkerboard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57800" y="1055688"/>
            <a:ext cx="9906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3" descr="checkerboard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248400" y="1055688"/>
            <a:ext cx="9906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4" descr="checkerboard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15200" y="1049338"/>
            <a:ext cx="9144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8" name="Text Box 15"/>
          <p:cNvSpPr txBox="1">
            <a:spLocks noChangeArrowheads="1"/>
          </p:cNvSpPr>
          <p:nvPr/>
        </p:nvSpPr>
        <p:spPr bwMode="auto">
          <a:xfrm>
            <a:off x="28956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3089" name="Text Box 16"/>
          <p:cNvSpPr txBox="1">
            <a:spLocks noChangeArrowheads="1"/>
          </p:cNvSpPr>
          <p:nvPr/>
        </p:nvSpPr>
        <p:spPr bwMode="auto">
          <a:xfrm>
            <a:off x="37338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3090" name="Text Box 17"/>
          <p:cNvSpPr txBox="1">
            <a:spLocks noChangeArrowheads="1"/>
          </p:cNvSpPr>
          <p:nvPr/>
        </p:nvSpPr>
        <p:spPr bwMode="auto">
          <a:xfrm>
            <a:off x="45720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3</a:t>
            </a:r>
          </a:p>
        </p:txBody>
      </p:sp>
      <p:sp>
        <p:nvSpPr>
          <p:cNvPr id="3091" name="Text Box 18"/>
          <p:cNvSpPr txBox="1">
            <a:spLocks noChangeArrowheads="1"/>
          </p:cNvSpPr>
          <p:nvPr/>
        </p:nvSpPr>
        <p:spPr bwMode="auto">
          <a:xfrm>
            <a:off x="5546725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4</a:t>
            </a:r>
          </a:p>
        </p:txBody>
      </p:sp>
      <p:sp>
        <p:nvSpPr>
          <p:cNvPr id="3092" name="Text Box 19"/>
          <p:cNvSpPr txBox="1">
            <a:spLocks noChangeArrowheads="1"/>
          </p:cNvSpPr>
          <p:nvPr/>
        </p:nvSpPr>
        <p:spPr bwMode="auto">
          <a:xfrm>
            <a:off x="66294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5</a:t>
            </a:r>
          </a:p>
        </p:txBody>
      </p:sp>
      <p:sp>
        <p:nvSpPr>
          <p:cNvPr id="3093" name="Text Box 20"/>
          <p:cNvSpPr txBox="1">
            <a:spLocks noChangeArrowheads="1"/>
          </p:cNvSpPr>
          <p:nvPr/>
        </p:nvSpPr>
        <p:spPr bwMode="auto">
          <a:xfrm>
            <a:off x="7604125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6</a:t>
            </a:r>
          </a:p>
        </p:txBody>
      </p:sp>
      <p:sp>
        <p:nvSpPr>
          <p:cNvPr id="3094" name="Oval 21"/>
          <p:cNvSpPr>
            <a:spLocks noChangeArrowheads="1"/>
          </p:cNvSpPr>
          <p:nvPr/>
        </p:nvSpPr>
        <p:spPr bwMode="auto">
          <a:xfrm>
            <a:off x="8305800" y="137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5" name="Oval 22"/>
          <p:cNvSpPr>
            <a:spLocks noChangeArrowheads="1"/>
          </p:cNvSpPr>
          <p:nvPr/>
        </p:nvSpPr>
        <p:spPr bwMode="auto">
          <a:xfrm>
            <a:off x="8534400" y="137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6" name="Text Box 23"/>
          <p:cNvSpPr txBox="1">
            <a:spLocks noChangeArrowheads="1"/>
          </p:cNvSpPr>
          <p:nvPr/>
        </p:nvSpPr>
        <p:spPr bwMode="auto">
          <a:xfrm>
            <a:off x="5410200" y="6019800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Getting closer at 625 bases!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Gaussian Pyramid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21277"/>
            <a:ext cx="8229600" cy="1804886"/>
          </a:xfrm>
        </p:spPr>
        <p:txBody>
          <a:bodyPr/>
          <a:lstStyle/>
          <a:p>
            <a:r>
              <a:rPr lang="en-US" dirty="0" smtClean="0"/>
              <a:t>Successive smoothing and scaling</a:t>
            </a:r>
          </a:p>
          <a:p>
            <a:r>
              <a:rPr lang="en-US" dirty="0" smtClean="0"/>
              <a:t>The entire collection of images is the Gaussian pyramid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130</a:t>
            </a:fld>
            <a:endParaRPr lang="en-US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96" y="1131935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206" y="2492918"/>
            <a:ext cx="1106142" cy="144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635" y="3215366"/>
            <a:ext cx="538429" cy="72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42" y="3576590"/>
            <a:ext cx="269215" cy="36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740" y="3757202"/>
            <a:ext cx="134608" cy="18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52762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Laplacians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131</a:t>
            </a:fld>
            <a:endParaRPr lang="en-US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653382" y="2154704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2836485" y="2979173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2" y="1305901"/>
            <a:ext cx="24003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ight Arrow 20"/>
          <p:cNvSpPr/>
          <p:nvPr/>
        </p:nvSpPr>
        <p:spPr>
          <a:xfrm>
            <a:off x="5872005" y="2984089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27" y="1368062"/>
            <a:ext cx="2381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352968" y="769372"/>
            <a:ext cx="1378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 - GX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 rot="3147210">
            <a:off x="2719340" y="3739962"/>
            <a:ext cx="399953" cy="870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452494" y="4937196"/>
            <a:ext cx="1116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418" y="4647332"/>
            <a:ext cx="11811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ight Arrow 29"/>
          <p:cNvSpPr/>
          <p:nvPr/>
        </p:nvSpPr>
        <p:spPr>
          <a:xfrm>
            <a:off x="5682422" y="5126118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565443" y="4111819"/>
            <a:ext cx="2003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 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647" y="1305900"/>
            <a:ext cx="23336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94" y="4521280"/>
            <a:ext cx="1209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99" y="4502867"/>
            <a:ext cx="1200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ight Arrow 23"/>
          <p:cNvSpPr/>
          <p:nvPr/>
        </p:nvSpPr>
        <p:spPr>
          <a:xfrm>
            <a:off x="2836485" y="5503967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54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Laplacian</a:t>
            </a:r>
            <a:r>
              <a:rPr lang="en-US" dirty="0" smtClean="0"/>
              <a:t> Pyramid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132</a:t>
            </a:fld>
            <a:endParaRPr lang="en-US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185" y="1763101"/>
            <a:ext cx="24003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39226"/>
            <a:ext cx="27051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6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92129"/>
            <a:ext cx="8229600" cy="2875936"/>
          </a:xfrm>
        </p:spPr>
        <p:txBody>
          <a:bodyPr>
            <a:normAutofit/>
          </a:bodyPr>
          <a:lstStyle/>
          <a:p>
            <a:r>
              <a:rPr lang="en-US" dirty="0" smtClean="0"/>
              <a:t>The Gaussian is an anti-aliasing filter</a:t>
            </a:r>
          </a:p>
          <a:p>
            <a:r>
              <a:rPr lang="en-US" dirty="0" smtClean="0"/>
              <a:t>The Gaussian pyramid is the </a:t>
            </a:r>
            <a:r>
              <a:rPr lang="en-US" i="1" dirty="0" smtClean="0"/>
              <a:t>low-pass filtered </a:t>
            </a:r>
            <a:r>
              <a:rPr lang="en-US" dirty="0" smtClean="0"/>
              <a:t>version of the image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Laplacian</a:t>
            </a:r>
            <a:r>
              <a:rPr lang="en-US" dirty="0" smtClean="0"/>
              <a:t> pyramid is the </a:t>
            </a:r>
            <a:r>
              <a:rPr lang="en-US" i="1" dirty="0" smtClean="0"/>
              <a:t>high-pass filtered </a:t>
            </a:r>
            <a:r>
              <a:rPr lang="en-US" dirty="0" smtClean="0"/>
              <a:t>version of the image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133</a:t>
            </a:fld>
            <a:endParaRPr lang="en-US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295400" y="2170452"/>
            <a:ext cx="1143000" cy="571500"/>
          </a:xfrm>
          <a:custGeom>
            <a:avLst/>
            <a:gdLst>
              <a:gd name="T0" fmla="*/ 0 w 1200"/>
              <a:gd name="T1" fmla="*/ 2147483647 h 936"/>
              <a:gd name="T2" fmla="*/ 2147483647 w 1200"/>
              <a:gd name="T3" fmla="*/ 2147483647 h 936"/>
              <a:gd name="T4" fmla="*/ 2147483647 w 1200"/>
              <a:gd name="T5" fmla="*/ 2147483647 h 936"/>
              <a:gd name="T6" fmla="*/ 2147483647 w 1200"/>
              <a:gd name="T7" fmla="*/ 2147483647 h 936"/>
              <a:gd name="T8" fmla="*/ 2147483647 w 1200"/>
              <a:gd name="T9" fmla="*/ 2147483647 h 936"/>
              <a:gd name="T10" fmla="*/ 2147483647 w 1200"/>
              <a:gd name="T11" fmla="*/ 2147483647 h 936"/>
              <a:gd name="T12" fmla="*/ 2147483647 w 1200"/>
              <a:gd name="T13" fmla="*/ 2147483647 h 936"/>
              <a:gd name="T14" fmla="*/ 2147483647 w 1200"/>
              <a:gd name="T15" fmla="*/ 2147483647 h 936"/>
              <a:gd name="T16" fmla="*/ 2147483647 w 1200"/>
              <a:gd name="T17" fmla="*/ 2147483647 h 936"/>
              <a:gd name="T18" fmla="*/ 2147483647 w 1200"/>
              <a:gd name="T19" fmla="*/ 2147483647 h 936"/>
              <a:gd name="T20" fmla="*/ 2147483647 w 1200"/>
              <a:gd name="T21" fmla="*/ 2147483647 h 936"/>
              <a:gd name="T22" fmla="*/ 2147483647 w 1200"/>
              <a:gd name="T23" fmla="*/ 2147483647 h 9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0"/>
              <a:gd name="T37" fmla="*/ 0 h 936"/>
              <a:gd name="T38" fmla="*/ 1200 w 1200"/>
              <a:gd name="T39" fmla="*/ 936 h 9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0" h="936">
                <a:moveTo>
                  <a:pt x="0" y="896"/>
                </a:moveTo>
                <a:cubicBezTo>
                  <a:pt x="52" y="872"/>
                  <a:pt x="104" y="848"/>
                  <a:pt x="144" y="800"/>
                </a:cubicBezTo>
                <a:cubicBezTo>
                  <a:pt x="184" y="752"/>
                  <a:pt x="216" y="672"/>
                  <a:pt x="240" y="608"/>
                </a:cubicBezTo>
                <a:cubicBezTo>
                  <a:pt x="264" y="544"/>
                  <a:pt x="256" y="464"/>
                  <a:pt x="288" y="416"/>
                </a:cubicBezTo>
                <a:cubicBezTo>
                  <a:pt x="320" y="368"/>
                  <a:pt x="392" y="384"/>
                  <a:pt x="432" y="320"/>
                </a:cubicBezTo>
                <a:cubicBezTo>
                  <a:pt x="472" y="256"/>
                  <a:pt x="496" y="0"/>
                  <a:pt x="528" y="32"/>
                </a:cubicBezTo>
                <a:cubicBezTo>
                  <a:pt x="560" y="64"/>
                  <a:pt x="600" y="432"/>
                  <a:pt x="624" y="512"/>
                </a:cubicBezTo>
                <a:cubicBezTo>
                  <a:pt x="648" y="592"/>
                  <a:pt x="640" y="448"/>
                  <a:pt x="672" y="512"/>
                </a:cubicBezTo>
                <a:cubicBezTo>
                  <a:pt x="704" y="576"/>
                  <a:pt x="784" y="856"/>
                  <a:pt x="816" y="896"/>
                </a:cubicBezTo>
                <a:cubicBezTo>
                  <a:pt x="848" y="936"/>
                  <a:pt x="824" y="776"/>
                  <a:pt x="864" y="752"/>
                </a:cubicBezTo>
                <a:cubicBezTo>
                  <a:pt x="904" y="728"/>
                  <a:pt x="1000" y="808"/>
                  <a:pt x="1056" y="752"/>
                </a:cubicBezTo>
                <a:cubicBezTo>
                  <a:pt x="1112" y="696"/>
                  <a:pt x="1156" y="556"/>
                  <a:pt x="1200" y="41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895600" y="2094252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Antialiasing</a:t>
            </a:r>
            <a:br>
              <a:rPr lang="en-US"/>
            </a:br>
            <a:r>
              <a:rPr lang="en-US"/>
              <a:t>Filter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746625" y="2094252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Sampling</a:t>
            </a:r>
          </a:p>
        </p:txBody>
      </p:sp>
      <p:grpSp>
        <p:nvGrpSpPr>
          <p:cNvPr id="10" name="Group 64"/>
          <p:cNvGrpSpPr>
            <a:grpSpLocks/>
          </p:cNvGrpSpPr>
          <p:nvPr/>
        </p:nvGrpSpPr>
        <p:grpSpPr bwMode="auto">
          <a:xfrm>
            <a:off x="6553200" y="2094252"/>
            <a:ext cx="1143000" cy="609600"/>
            <a:chOff x="4176" y="336"/>
            <a:chExt cx="1152" cy="912"/>
          </a:xfrm>
        </p:grpSpPr>
        <p:sp>
          <p:nvSpPr>
            <p:cNvPr id="11" name="Line 37"/>
            <p:cNvSpPr>
              <a:spLocks noChangeShapeType="1"/>
            </p:cNvSpPr>
            <p:nvPr/>
          </p:nvSpPr>
          <p:spPr bwMode="auto">
            <a:xfrm>
              <a:off x="4176" y="105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38"/>
            <p:cNvSpPr>
              <a:spLocks noChangeShapeType="1"/>
            </p:cNvSpPr>
            <p:nvPr/>
          </p:nvSpPr>
          <p:spPr bwMode="auto">
            <a:xfrm>
              <a:off x="4272" y="100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" name="Line 39"/>
            <p:cNvSpPr>
              <a:spLocks noChangeShapeType="1"/>
            </p:cNvSpPr>
            <p:nvPr/>
          </p:nvSpPr>
          <p:spPr bwMode="auto">
            <a:xfrm>
              <a:off x="4368" y="8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" name="Line 40"/>
            <p:cNvSpPr>
              <a:spLocks noChangeShapeType="1"/>
            </p:cNvSpPr>
            <p:nvPr/>
          </p:nvSpPr>
          <p:spPr bwMode="auto">
            <a:xfrm>
              <a:off x="4464" y="5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5" name="Line 41"/>
            <p:cNvSpPr>
              <a:spLocks noChangeShapeType="1"/>
            </p:cNvSpPr>
            <p:nvPr/>
          </p:nvSpPr>
          <p:spPr bwMode="auto">
            <a:xfrm>
              <a:off x="4560" y="528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" name="Line 42"/>
            <p:cNvSpPr>
              <a:spLocks noChangeShapeType="1"/>
            </p:cNvSpPr>
            <p:nvPr/>
          </p:nvSpPr>
          <p:spPr bwMode="auto">
            <a:xfrm>
              <a:off x="4656" y="336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" name="Line 43"/>
            <p:cNvSpPr>
              <a:spLocks noChangeShapeType="1"/>
            </p:cNvSpPr>
            <p:nvPr/>
          </p:nvSpPr>
          <p:spPr bwMode="auto">
            <a:xfrm>
              <a:off x="4752" y="432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" name="Line 44"/>
            <p:cNvSpPr>
              <a:spLocks noChangeShapeType="1"/>
            </p:cNvSpPr>
            <p:nvPr/>
          </p:nvSpPr>
          <p:spPr bwMode="auto">
            <a:xfrm>
              <a:off x="4848" y="67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9" name="Line 45"/>
            <p:cNvSpPr>
              <a:spLocks noChangeShapeType="1"/>
            </p:cNvSpPr>
            <p:nvPr/>
          </p:nvSpPr>
          <p:spPr bwMode="auto">
            <a:xfrm>
              <a:off x="4944" y="96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0" name="Line 46"/>
            <p:cNvSpPr>
              <a:spLocks noChangeShapeType="1"/>
            </p:cNvSpPr>
            <p:nvPr/>
          </p:nvSpPr>
          <p:spPr bwMode="auto">
            <a:xfrm>
              <a:off x="5040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1" name="Line 47"/>
            <p:cNvSpPr>
              <a:spLocks noChangeShapeType="1"/>
            </p:cNvSpPr>
            <p:nvPr/>
          </p:nvSpPr>
          <p:spPr bwMode="auto">
            <a:xfrm>
              <a:off x="5136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2" name="Line 48"/>
            <p:cNvSpPr>
              <a:spLocks noChangeShapeType="1"/>
            </p:cNvSpPr>
            <p:nvPr/>
          </p:nvSpPr>
          <p:spPr bwMode="auto">
            <a:xfrm>
              <a:off x="5232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3" name="Line 49"/>
            <p:cNvSpPr>
              <a:spLocks noChangeShapeType="1"/>
            </p:cNvSpPr>
            <p:nvPr/>
          </p:nvSpPr>
          <p:spPr bwMode="auto">
            <a:xfrm>
              <a:off x="5328" y="7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24" name="Line 65"/>
          <p:cNvSpPr>
            <a:spLocks noChangeShapeType="1"/>
          </p:cNvSpPr>
          <p:nvPr/>
        </p:nvSpPr>
        <p:spPr bwMode="auto">
          <a:xfrm>
            <a:off x="2286000" y="236571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66"/>
          <p:cNvSpPr>
            <a:spLocks noChangeShapeType="1"/>
          </p:cNvSpPr>
          <p:nvPr/>
        </p:nvSpPr>
        <p:spPr bwMode="auto">
          <a:xfrm>
            <a:off x="4114800" y="236571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67"/>
          <p:cNvSpPr>
            <a:spLocks noChangeShapeType="1"/>
          </p:cNvSpPr>
          <p:nvPr/>
        </p:nvSpPr>
        <p:spPr bwMode="auto">
          <a:xfrm>
            <a:off x="5943600" y="236571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Box 68"/>
          <p:cNvSpPr txBox="1">
            <a:spLocks noChangeArrowheads="1"/>
          </p:cNvSpPr>
          <p:nvPr/>
        </p:nvSpPr>
        <p:spPr bwMode="auto">
          <a:xfrm>
            <a:off x="1127125" y="1825965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Analog signal</a:t>
            </a:r>
          </a:p>
        </p:txBody>
      </p:sp>
      <p:sp>
        <p:nvSpPr>
          <p:cNvPr id="28" name="Text Box 69"/>
          <p:cNvSpPr txBox="1">
            <a:spLocks noChangeArrowheads="1"/>
          </p:cNvSpPr>
          <p:nvPr/>
        </p:nvSpPr>
        <p:spPr bwMode="auto">
          <a:xfrm>
            <a:off x="6324600" y="1825965"/>
            <a:ext cx="147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Digital signal</a:t>
            </a:r>
          </a:p>
        </p:txBody>
      </p:sp>
    </p:spTree>
    <p:extLst>
      <p:ext uri="{BB962C8B-B14F-4D97-AF65-F5344CB8AC3E}">
        <p14:creationId xmlns:p14="http://schemas.microsoft.com/office/powerpoint/2010/main" val="325468764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Gaussian/</a:t>
            </a:r>
            <a:r>
              <a:rPr lang="en-US" dirty="0" err="1" smtClean="0"/>
              <a:t>Laplacian</a:t>
            </a:r>
            <a:r>
              <a:rPr lang="en-US" dirty="0" smtClean="0"/>
              <a:t>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34232"/>
            <a:ext cx="8229600" cy="1391931"/>
          </a:xfrm>
        </p:spPr>
        <p:txBody>
          <a:bodyPr>
            <a:normAutofit/>
          </a:bodyPr>
          <a:lstStyle/>
          <a:p>
            <a:r>
              <a:rPr lang="en-US" dirty="0" smtClean="0"/>
              <a:t>Each low-pass filtered image is </a:t>
            </a:r>
            <a:r>
              <a:rPr lang="en-US" dirty="0" err="1" smtClean="0"/>
              <a:t>downsampled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process is recursively performed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134</a:t>
            </a:fld>
            <a:endParaRPr lang="en-US" alt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19" y="1451794"/>
            <a:ext cx="785812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386556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discrete wavelet transform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24516"/>
            <a:ext cx="8229600" cy="170164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Very similar in structure</a:t>
            </a:r>
          </a:p>
          <a:p>
            <a:r>
              <a:rPr lang="en-US" dirty="0" smtClean="0"/>
              <a:t>But the bases at each scale are orthogonal to bases at </a:t>
            </a:r>
            <a:r>
              <a:rPr lang="en-US" smtClean="0"/>
              <a:t>other scales</a:t>
            </a:r>
          </a:p>
          <a:p>
            <a:pPr lvl="1"/>
            <a:r>
              <a:rPr lang="en-US" smtClean="0"/>
              <a:t>As </a:t>
            </a:r>
            <a:r>
              <a:rPr lang="en-US" dirty="0" smtClean="0"/>
              <a:t>opposed to a Gaussian kernel matrix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135</a:t>
            </a:fld>
            <a:endParaRPr lang="en-US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4" y="1461934"/>
            <a:ext cx="83153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15671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Haar</a:t>
            </a:r>
            <a:r>
              <a:rPr lang="en-US" dirty="0" smtClean="0"/>
              <a:t> Wavelets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09419"/>
            <a:ext cx="8229600" cy="816744"/>
          </a:xfrm>
        </p:spPr>
        <p:txBody>
          <a:bodyPr/>
          <a:lstStyle/>
          <a:p>
            <a:r>
              <a:rPr lang="en-US" dirty="0" smtClean="0"/>
              <a:t>We have already encountered </a:t>
            </a:r>
            <a:r>
              <a:rPr lang="en-US" dirty="0" err="1" smtClean="0"/>
              <a:t>Haar</a:t>
            </a:r>
            <a:r>
              <a:rPr lang="en-US" dirty="0" smtClean="0"/>
              <a:t> wavelets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136</a:t>
            </a:fld>
            <a:endParaRPr lang="en-US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594" y="1450412"/>
            <a:ext cx="3742012" cy="375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62980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characterizations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Content-based characterizations</a:t>
            </a:r>
          </a:p>
          <a:p>
            <a:pPr lvl="1"/>
            <a:r>
              <a:rPr lang="en-US" dirty="0" smtClean="0"/>
              <a:t>E.g.  Hough transform</a:t>
            </a:r>
          </a:p>
          <a:p>
            <a:pPr lvl="2"/>
            <a:r>
              <a:rPr lang="en-US" dirty="0" smtClean="0"/>
              <a:t>Captures linear arrangements of pixels</a:t>
            </a:r>
          </a:p>
          <a:p>
            <a:pPr lvl="1"/>
            <a:r>
              <a:rPr lang="en-US" dirty="0" smtClean="0"/>
              <a:t>Radon </a:t>
            </a:r>
            <a:r>
              <a:rPr lang="en-US" dirty="0" smtClean="0"/>
              <a:t>transform</a:t>
            </a:r>
          </a:p>
          <a:p>
            <a:pPr lvl="1"/>
            <a:r>
              <a:rPr lang="en-US" dirty="0" smtClean="0"/>
              <a:t>SIFT features</a:t>
            </a:r>
            <a:endParaRPr lang="en-US" dirty="0" smtClean="0"/>
          </a:p>
          <a:p>
            <a:pPr lvl="1"/>
            <a:r>
              <a:rPr lang="en-US" dirty="0" smtClean="0"/>
              <a:t>Etc.</a:t>
            </a:r>
          </a:p>
          <a:p>
            <a:pPr lvl="1"/>
            <a:endParaRPr lang="en-US" dirty="0"/>
          </a:p>
          <a:p>
            <a:r>
              <a:rPr lang="en-US" dirty="0" smtClean="0"/>
              <a:t>Will revisit in homework..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767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Representation using checkerboards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42103"/>
            <a:ext cx="8229600" cy="4955459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800" dirty="0" smtClean="0"/>
              <a:t>A “standard” representation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400" dirty="0" smtClean="0"/>
              <a:t>Checker boards are the same regardless of the picture you’re trying to describe</a:t>
            </a:r>
          </a:p>
          <a:p>
            <a:pPr lvl="2" eaLnBrk="1" hangingPunct="1">
              <a:lnSpc>
                <a:spcPct val="120000"/>
              </a:lnSpc>
            </a:pPr>
            <a:r>
              <a:rPr lang="en-US" sz="2000" dirty="0" smtClean="0"/>
              <a:t>As opposed to using “nose shape” to describe faces and “leaf </a:t>
            </a:r>
            <a:r>
              <a:rPr lang="en-US" sz="2000" dirty="0" err="1" smtClean="0"/>
              <a:t>colour</a:t>
            </a:r>
            <a:r>
              <a:rPr lang="en-US" sz="2000" dirty="0" smtClean="0"/>
              <a:t>” to describe trees.</a:t>
            </a:r>
          </a:p>
          <a:p>
            <a:pPr lvl="4" eaLnBrk="1" hangingPunct="1">
              <a:lnSpc>
                <a:spcPct val="120000"/>
              </a:lnSpc>
            </a:pPr>
            <a:endParaRPr lang="en-US" sz="1600" dirty="0" smtClean="0"/>
          </a:p>
          <a:p>
            <a:pPr eaLnBrk="1" hangingPunct="1">
              <a:lnSpc>
                <a:spcPct val="120000"/>
              </a:lnSpc>
            </a:pPr>
            <a:r>
              <a:rPr lang="en-US" sz="2800" dirty="0" smtClean="0"/>
              <a:t>Any image can be specified as (for example) 0.8*checkerboard(0) + 0.2*checkerboard(1) + 0.3*checkerboard(2) ..</a:t>
            </a:r>
          </a:p>
          <a:p>
            <a:pPr eaLnBrk="1" hangingPunct="1">
              <a:lnSpc>
                <a:spcPct val="120000"/>
              </a:lnSpc>
            </a:pPr>
            <a:endParaRPr lang="en-US" sz="2100" dirty="0" smtClean="0"/>
          </a:p>
          <a:p>
            <a:pPr eaLnBrk="1" hangingPunct="1">
              <a:lnSpc>
                <a:spcPct val="120000"/>
              </a:lnSpc>
            </a:pPr>
            <a:r>
              <a:rPr lang="en-US" sz="2800" dirty="0" smtClean="0"/>
              <a:t>The definition is sufficient to reconstruct the image to some degree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400" dirty="0" smtClean="0"/>
              <a:t>Not perfectly though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8ED7-AB56-40BF-A67A-E88C025B1212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3584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about sounds?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486400"/>
            <a:ext cx="8229600" cy="685800"/>
          </a:xfrm>
        </p:spPr>
        <p:txBody>
          <a:bodyPr/>
          <a:lstStyle/>
          <a:p>
            <a:pPr eaLnBrk="1" hangingPunct="1"/>
            <a:r>
              <a:rPr lang="en-US" smtClean="0"/>
              <a:t>Square wave equivalents of checker boards</a:t>
            </a:r>
          </a:p>
        </p:txBody>
      </p:sp>
      <p:sp>
        <p:nvSpPr>
          <p:cNvPr id="56" name="Date Placeholder 5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B5B15D-2B32-44A8-A82D-18EB280E65E1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3686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70" name="Group 13"/>
          <p:cNvGrpSpPr>
            <a:grpSpLocks/>
          </p:cNvGrpSpPr>
          <p:nvPr/>
        </p:nvGrpSpPr>
        <p:grpSpPr bwMode="auto">
          <a:xfrm>
            <a:off x="1066800" y="2133600"/>
            <a:ext cx="6705600" cy="609600"/>
            <a:chOff x="960" y="2352"/>
            <a:chExt cx="4224" cy="384"/>
          </a:xfrm>
        </p:grpSpPr>
        <p:sp>
          <p:nvSpPr>
            <p:cNvPr id="36916" name="Line 6"/>
            <p:cNvSpPr>
              <a:spLocks noChangeShapeType="1"/>
            </p:cNvSpPr>
            <p:nvPr/>
          </p:nvSpPr>
          <p:spPr bwMode="auto">
            <a:xfrm flipV="1">
              <a:off x="960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7" name="Line 7"/>
            <p:cNvSpPr>
              <a:spLocks noChangeShapeType="1"/>
            </p:cNvSpPr>
            <p:nvPr/>
          </p:nvSpPr>
          <p:spPr bwMode="auto">
            <a:xfrm flipV="1">
              <a:off x="3072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8" name="Line 9"/>
            <p:cNvSpPr>
              <a:spLocks noChangeShapeType="1"/>
            </p:cNvSpPr>
            <p:nvPr/>
          </p:nvSpPr>
          <p:spPr bwMode="auto">
            <a:xfrm flipV="1">
              <a:off x="5184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9" name="Line 11"/>
            <p:cNvSpPr>
              <a:spLocks noChangeShapeType="1"/>
            </p:cNvSpPr>
            <p:nvPr/>
          </p:nvSpPr>
          <p:spPr bwMode="auto">
            <a:xfrm>
              <a:off x="960" y="2352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20" name="Line 12"/>
            <p:cNvSpPr>
              <a:spLocks noChangeShapeType="1"/>
            </p:cNvSpPr>
            <p:nvPr/>
          </p:nvSpPr>
          <p:spPr bwMode="auto">
            <a:xfrm>
              <a:off x="3072" y="2736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871" name="Group 26"/>
          <p:cNvGrpSpPr>
            <a:grpSpLocks/>
          </p:cNvGrpSpPr>
          <p:nvPr/>
        </p:nvGrpSpPr>
        <p:grpSpPr bwMode="auto">
          <a:xfrm>
            <a:off x="1066800" y="3048000"/>
            <a:ext cx="6705600" cy="609600"/>
            <a:chOff x="672" y="2112"/>
            <a:chExt cx="4224" cy="384"/>
          </a:xfrm>
        </p:grpSpPr>
        <p:grpSp>
          <p:nvGrpSpPr>
            <p:cNvPr id="36904" name="Group 14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6911" name="Line 15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2" name="Line 16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3" name="Line 17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4" name="Line 18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5" name="Line 19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905" name="Group 20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6906" name="Line 21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7" name="Line 22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8" name="Line 23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9" name="Line 24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0" name="Line 25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872" name="Group 27"/>
          <p:cNvGrpSpPr>
            <a:grpSpLocks/>
          </p:cNvGrpSpPr>
          <p:nvPr/>
        </p:nvGrpSpPr>
        <p:grpSpPr bwMode="auto">
          <a:xfrm>
            <a:off x="1066800" y="3886200"/>
            <a:ext cx="3352800" cy="609600"/>
            <a:chOff x="672" y="2112"/>
            <a:chExt cx="4224" cy="384"/>
          </a:xfrm>
        </p:grpSpPr>
        <p:grpSp>
          <p:nvGrpSpPr>
            <p:cNvPr id="36892" name="Group 28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6899" name="Line 29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0" name="Line 30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1" name="Line 31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2" name="Line 32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3" name="Line 33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893" name="Group 34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6894" name="Line 35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5" name="Line 36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6" name="Line 37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7" name="Line 38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8" name="Line 39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873" name="Group 40"/>
          <p:cNvGrpSpPr>
            <a:grpSpLocks/>
          </p:cNvGrpSpPr>
          <p:nvPr/>
        </p:nvGrpSpPr>
        <p:grpSpPr bwMode="auto">
          <a:xfrm>
            <a:off x="4419600" y="3886200"/>
            <a:ext cx="3352800" cy="609600"/>
            <a:chOff x="672" y="2112"/>
            <a:chExt cx="4224" cy="384"/>
          </a:xfrm>
        </p:grpSpPr>
        <p:grpSp>
          <p:nvGrpSpPr>
            <p:cNvPr id="36880" name="Group 41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6887" name="Line 42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8" name="Line 43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9" name="Line 44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0" name="Line 45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1" name="Line 46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881" name="Group 47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6882" name="Line 48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Line 49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4" name="Line 50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5" name="Line 51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6" name="Line 52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6874" name="Oval 53"/>
          <p:cNvSpPr>
            <a:spLocks noChangeArrowheads="1"/>
          </p:cNvSpPr>
          <p:nvPr/>
        </p:nvSpPr>
        <p:spPr bwMode="auto">
          <a:xfrm>
            <a:off x="45720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5" name="Oval 54"/>
          <p:cNvSpPr>
            <a:spLocks noChangeArrowheads="1"/>
          </p:cNvSpPr>
          <p:nvPr/>
        </p:nvSpPr>
        <p:spPr bwMode="auto">
          <a:xfrm>
            <a:off x="45720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6" name="Oval 55"/>
          <p:cNvSpPr>
            <a:spLocks noChangeArrowheads="1"/>
          </p:cNvSpPr>
          <p:nvPr/>
        </p:nvSpPr>
        <p:spPr bwMode="auto">
          <a:xfrm>
            <a:off x="45720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6877" name="Picture 56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1066800" y="1085850"/>
            <a:ext cx="67056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Projecting sounds</a:t>
            </a:r>
          </a:p>
        </p:txBody>
      </p:sp>
      <p:sp>
        <p:nvSpPr>
          <p:cNvPr id="62" name="Date Placeholder 6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3" name="Slide Number Placeholder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25AB8D-0EB1-477C-8343-AE9ACEF4A6D8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936135"/>
              </p:ext>
            </p:extLst>
          </p:nvPr>
        </p:nvGraphicFramePr>
        <p:xfrm>
          <a:off x="1441450" y="4540250"/>
          <a:ext cx="6496050" cy="163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3" imgW="2679480" imgH="672840" progId="Equation.3">
                  <p:embed/>
                </p:oleObj>
              </mc:Choice>
              <mc:Fallback>
                <p:oleObj name="Equation" r:id="rId3" imgW="2679480" imgH="672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4540250"/>
                        <a:ext cx="6496050" cy="1633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271901"/>
              </p:ext>
            </p:extLst>
          </p:nvPr>
        </p:nvGraphicFramePr>
        <p:xfrm>
          <a:off x="5567520" y="1752600"/>
          <a:ext cx="3545768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5" imgW="1549080" imgH="647640" progId="Equation.3">
                  <p:embed/>
                </p:oleObj>
              </mc:Choice>
              <mc:Fallback>
                <p:oleObj name="Equation" r:id="rId5" imgW="1549080" imgH="647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520" y="1752600"/>
                        <a:ext cx="3545768" cy="1485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5" name="Group 6"/>
          <p:cNvGrpSpPr>
            <a:grpSpLocks/>
          </p:cNvGrpSpPr>
          <p:nvPr/>
        </p:nvGrpSpPr>
        <p:grpSpPr bwMode="auto">
          <a:xfrm rot="5400000">
            <a:off x="762000" y="2438400"/>
            <a:ext cx="2514600" cy="228600"/>
            <a:chOff x="960" y="2352"/>
            <a:chExt cx="4224" cy="384"/>
          </a:xfrm>
        </p:grpSpPr>
        <p:sp>
          <p:nvSpPr>
            <p:cNvPr id="4154" name="Line 7"/>
            <p:cNvSpPr>
              <a:spLocks noChangeShapeType="1"/>
            </p:cNvSpPr>
            <p:nvPr/>
          </p:nvSpPr>
          <p:spPr bwMode="auto">
            <a:xfrm flipV="1">
              <a:off x="960" y="2352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5" name="Line 8"/>
            <p:cNvSpPr>
              <a:spLocks noChangeShapeType="1"/>
            </p:cNvSpPr>
            <p:nvPr/>
          </p:nvSpPr>
          <p:spPr bwMode="auto">
            <a:xfrm flipV="1">
              <a:off x="3072" y="2352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6" name="Line 9"/>
            <p:cNvSpPr>
              <a:spLocks noChangeShapeType="1"/>
            </p:cNvSpPr>
            <p:nvPr/>
          </p:nvSpPr>
          <p:spPr bwMode="auto">
            <a:xfrm flipV="1">
              <a:off x="5184" y="2352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7" name="Line 10"/>
            <p:cNvSpPr>
              <a:spLocks noChangeShapeType="1"/>
            </p:cNvSpPr>
            <p:nvPr/>
          </p:nvSpPr>
          <p:spPr bwMode="auto">
            <a:xfrm>
              <a:off x="960" y="2352"/>
              <a:ext cx="211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8" name="Line 11"/>
            <p:cNvSpPr>
              <a:spLocks noChangeShapeType="1"/>
            </p:cNvSpPr>
            <p:nvPr/>
          </p:nvSpPr>
          <p:spPr bwMode="auto">
            <a:xfrm>
              <a:off x="3072" y="2736"/>
              <a:ext cx="211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06" name="Group 12"/>
          <p:cNvGrpSpPr>
            <a:grpSpLocks/>
          </p:cNvGrpSpPr>
          <p:nvPr/>
        </p:nvGrpSpPr>
        <p:grpSpPr bwMode="auto">
          <a:xfrm rot="5400000">
            <a:off x="194469" y="2472531"/>
            <a:ext cx="2590800" cy="236538"/>
            <a:chOff x="672" y="2112"/>
            <a:chExt cx="4224" cy="384"/>
          </a:xfrm>
        </p:grpSpPr>
        <p:grpSp>
          <p:nvGrpSpPr>
            <p:cNvPr id="4142" name="Group 13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4149" name="Line 14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0" name="Line 15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1" name="Line 16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2" name="Line 17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3" name="Line 18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143" name="Group 19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4144" name="Line 20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5" name="Line 21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6" name="Line 22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7" name="Line 23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8" name="Line 24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107" name="Group 52"/>
          <p:cNvGrpSpPr>
            <a:grpSpLocks/>
          </p:cNvGrpSpPr>
          <p:nvPr/>
        </p:nvGrpSpPr>
        <p:grpSpPr bwMode="auto">
          <a:xfrm rot="5400000">
            <a:off x="-338931" y="2472531"/>
            <a:ext cx="2590800" cy="236538"/>
            <a:chOff x="768" y="2544"/>
            <a:chExt cx="4224" cy="384"/>
          </a:xfrm>
        </p:grpSpPr>
        <p:grpSp>
          <p:nvGrpSpPr>
            <p:cNvPr id="4116" name="Group 25"/>
            <p:cNvGrpSpPr>
              <a:grpSpLocks/>
            </p:cNvGrpSpPr>
            <p:nvPr/>
          </p:nvGrpSpPr>
          <p:grpSpPr bwMode="auto">
            <a:xfrm>
              <a:off x="768" y="2544"/>
              <a:ext cx="2112" cy="384"/>
              <a:chOff x="672" y="2112"/>
              <a:chExt cx="4224" cy="384"/>
            </a:xfrm>
          </p:grpSpPr>
          <p:grpSp>
            <p:nvGrpSpPr>
              <p:cNvPr id="4130" name="Group 26"/>
              <p:cNvGrpSpPr>
                <a:grpSpLocks/>
              </p:cNvGrpSpPr>
              <p:nvPr/>
            </p:nvGrpSpPr>
            <p:grpSpPr bwMode="auto">
              <a:xfrm>
                <a:off x="672" y="2112"/>
                <a:ext cx="2112" cy="384"/>
                <a:chOff x="960" y="2352"/>
                <a:chExt cx="4224" cy="384"/>
              </a:xfrm>
            </p:grpSpPr>
            <p:sp>
              <p:nvSpPr>
                <p:cNvPr id="4137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8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9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0" name="Line 30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1" name="Line 31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31" name="Group 32"/>
              <p:cNvGrpSpPr>
                <a:grpSpLocks/>
              </p:cNvGrpSpPr>
              <p:nvPr/>
            </p:nvGrpSpPr>
            <p:grpSpPr bwMode="auto">
              <a:xfrm>
                <a:off x="2784" y="2112"/>
                <a:ext cx="2112" cy="384"/>
                <a:chOff x="960" y="2352"/>
                <a:chExt cx="4224" cy="384"/>
              </a:xfrm>
            </p:grpSpPr>
            <p:sp>
              <p:nvSpPr>
                <p:cNvPr id="4132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3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4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5" name="Line 36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6" name="Line 37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4117" name="Group 38"/>
            <p:cNvGrpSpPr>
              <a:grpSpLocks/>
            </p:cNvGrpSpPr>
            <p:nvPr/>
          </p:nvGrpSpPr>
          <p:grpSpPr bwMode="auto">
            <a:xfrm>
              <a:off x="2880" y="2544"/>
              <a:ext cx="2112" cy="384"/>
              <a:chOff x="672" y="2112"/>
              <a:chExt cx="4224" cy="384"/>
            </a:xfrm>
          </p:grpSpPr>
          <p:grpSp>
            <p:nvGrpSpPr>
              <p:cNvPr id="4118" name="Group 39"/>
              <p:cNvGrpSpPr>
                <a:grpSpLocks/>
              </p:cNvGrpSpPr>
              <p:nvPr/>
            </p:nvGrpSpPr>
            <p:grpSpPr bwMode="auto">
              <a:xfrm>
                <a:off x="672" y="2112"/>
                <a:ext cx="2112" cy="384"/>
                <a:chOff x="960" y="2352"/>
                <a:chExt cx="4224" cy="384"/>
              </a:xfrm>
            </p:grpSpPr>
            <p:sp>
              <p:nvSpPr>
                <p:cNvPr id="4125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6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7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8" name="Line 43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9" name="Line 44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19" name="Group 45"/>
              <p:cNvGrpSpPr>
                <a:grpSpLocks/>
              </p:cNvGrpSpPr>
              <p:nvPr/>
            </p:nvGrpSpPr>
            <p:grpSpPr bwMode="auto">
              <a:xfrm>
                <a:off x="2784" y="2112"/>
                <a:ext cx="2112" cy="384"/>
                <a:chOff x="960" y="2352"/>
                <a:chExt cx="4224" cy="384"/>
              </a:xfrm>
            </p:grpSpPr>
            <p:sp>
              <p:nvSpPr>
                <p:cNvPr id="4120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1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2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3" name="Line 49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4" name="Line 50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4108" name="Picture 51" descr="contsamps"/>
          <p:cNvPicPr>
            <a:picLocks noChangeAspect="1" noChangeArrowheads="1"/>
          </p:cNvPicPr>
          <p:nvPr/>
        </p:nvPicPr>
        <p:blipFill>
          <a:blip r:embed="rId7"/>
          <a:srcRect l="12801" t="11200" r="9599" b="13600"/>
          <a:stretch>
            <a:fillRect/>
          </a:stretch>
        </p:blipFill>
        <p:spPr bwMode="auto">
          <a:xfrm>
            <a:off x="5029200" y="1295400"/>
            <a:ext cx="3175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00" name="Object 53"/>
          <p:cNvGraphicFramePr>
            <a:graphicFrameLocks noChangeAspect="1"/>
          </p:cNvGraphicFramePr>
          <p:nvPr/>
        </p:nvGraphicFramePr>
        <p:xfrm>
          <a:off x="381000" y="990600"/>
          <a:ext cx="21336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8" imgW="520560" imgH="545760" progId="Equation.3">
                  <p:embed/>
                </p:oleObj>
              </mc:Choice>
              <mc:Fallback>
                <p:oleObj name="Equation" r:id="rId8" imgW="520560" imgH="54576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90600"/>
                        <a:ext cx="2133600" cy="320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 Box 55"/>
          <p:cNvSpPr txBox="1">
            <a:spLocks noChangeArrowheads="1"/>
          </p:cNvSpPr>
          <p:nvPr/>
        </p:nvSpPr>
        <p:spPr bwMode="auto">
          <a:xfrm>
            <a:off x="8382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4110" name="Text Box 56"/>
          <p:cNvSpPr txBox="1">
            <a:spLocks noChangeArrowheads="1"/>
          </p:cNvSpPr>
          <p:nvPr/>
        </p:nvSpPr>
        <p:spPr bwMode="auto">
          <a:xfrm>
            <a:off x="12954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4111" name="Text Box 57"/>
          <p:cNvSpPr txBox="1">
            <a:spLocks noChangeArrowheads="1"/>
          </p:cNvSpPr>
          <p:nvPr/>
        </p:nvSpPr>
        <p:spPr bwMode="auto">
          <a:xfrm>
            <a:off x="18288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3</a:t>
            </a:r>
          </a:p>
        </p:txBody>
      </p:sp>
      <p:graphicFrame>
        <p:nvGraphicFramePr>
          <p:cNvPr id="4101" name="Object 59"/>
          <p:cNvGraphicFramePr>
            <a:graphicFrameLocks noChangeAspect="1"/>
          </p:cNvGraphicFramePr>
          <p:nvPr/>
        </p:nvGraphicFramePr>
        <p:xfrm>
          <a:off x="4770438" y="1143000"/>
          <a:ext cx="868362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Equation" r:id="rId10" imgW="203040" imgH="711000" progId="Equation.3">
                  <p:embed/>
                </p:oleObj>
              </mc:Choice>
              <mc:Fallback>
                <p:oleObj name="Equation" r:id="rId10" imgW="203040" imgH="71100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0438" y="1143000"/>
                        <a:ext cx="868362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0"/>
          <p:cNvGraphicFramePr>
            <a:graphicFrameLocks noChangeAspect="1"/>
          </p:cNvGraphicFramePr>
          <p:nvPr/>
        </p:nvGraphicFramePr>
        <p:xfrm>
          <a:off x="2505075" y="1497013"/>
          <a:ext cx="1193800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Equation" r:id="rId12" imgW="279360" imgH="545760" progId="Equation.3">
                  <p:embed/>
                </p:oleObj>
              </mc:Choice>
              <mc:Fallback>
                <p:oleObj name="Equation" r:id="rId12" imgW="279360" imgH="54576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075" y="1497013"/>
                        <a:ext cx="1193800" cy="233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2" name="Text Box 61"/>
          <p:cNvSpPr txBox="1">
            <a:spLocks noChangeArrowheads="1"/>
          </p:cNvSpPr>
          <p:nvPr/>
        </p:nvSpPr>
        <p:spPr bwMode="auto">
          <a:xfrm>
            <a:off x="3962400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pic>
        <p:nvPicPr>
          <p:cNvPr id="4113" name="Picture 6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Philosophy of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0375"/>
            <a:ext cx="8229600" cy="525042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Identify a set of </a:t>
            </a:r>
            <a:r>
              <a:rPr lang="en-US" i="1" dirty="0" smtClean="0"/>
              <a:t>standard structures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E.g. checkerboards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We will call these “bases”</a:t>
            </a:r>
          </a:p>
          <a:p>
            <a:pPr lvl="4"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 smtClean="0"/>
              <a:t>Express the data as a weighted combination of these bases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X = w</a:t>
            </a:r>
            <a:r>
              <a:rPr lang="en-US" baseline="-25000" dirty="0" smtClean="0"/>
              <a:t>1</a:t>
            </a:r>
            <a:r>
              <a:rPr lang="en-US" dirty="0" smtClean="0"/>
              <a:t> B</a:t>
            </a:r>
            <a:r>
              <a:rPr lang="en-US" baseline="-25000" dirty="0" smtClean="0"/>
              <a:t>1</a:t>
            </a:r>
            <a:r>
              <a:rPr lang="en-US" dirty="0" smtClean="0"/>
              <a:t> + w</a:t>
            </a:r>
            <a:r>
              <a:rPr lang="en-US" baseline="-25000" dirty="0" smtClean="0"/>
              <a:t>2</a:t>
            </a:r>
            <a:r>
              <a:rPr lang="en-US" dirty="0" smtClean="0"/>
              <a:t> B</a:t>
            </a:r>
            <a:r>
              <a:rPr lang="en-US" baseline="-25000" dirty="0" smtClean="0"/>
              <a:t>2</a:t>
            </a:r>
            <a:r>
              <a:rPr lang="en-US" dirty="0" smtClean="0"/>
              <a:t> + w</a:t>
            </a:r>
            <a:r>
              <a:rPr lang="en-US" baseline="-25000" dirty="0" smtClean="0"/>
              <a:t>3</a:t>
            </a:r>
            <a:r>
              <a:rPr lang="en-US" dirty="0" smtClean="0"/>
              <a:t> B</a:t>
            </a:r>
            <a:r>
              <a:rPr lang="en-US" baseline="-25000" dirty="0" smtClean="0"/>
              <a:t>3</a:t>
            </a:r>
            <a:r>
              <a:rPr lang="en-US" dirty="0" smtClean="0"/>
              <a:t> + …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Chose weights w</a:t>
            </a:r>
            <a:r>
              <a:rPr lang="en-US" baseline="-25000" dirty="0" smtClean="0"/>
              <a:t>1</a:t>
            </a:r>
            <a:r>
              <a:rPr lang="en-US" dirty="0" smtClean="0"/>
              <a:t>, w</a:t>
            </a:r>
            <a:r>
              <a:rPr lang="en-US" baseline="-25000" dirty="0" smtClean="0"/>
              <a:t>2</a:t>
            </a:r>
            <a:r>
              <a:rPr lang="en-US" dirty="0" smtClean="0"/>
              <a:t>, w</a:t>
            </a:r>
            <a:r>
              <a:rPr lang="en-US" baseline="-25000" dirty="0" smtClean="0"/>
              <a:t>3</a:t>
            </a:r>
            <a:r>
              <a:rPr lang="en-US" dirty="0" smtClean="0"/>
              <a:t>.. for the best representation of X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I.e. the error between X and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B</a:t>
            </a:r>
            <a:r>
              <a:rPr lang="en-US" baseline="-25000" dirty="0" smtClean="0"/>
              <a:t>i</a:t>
            </a:r>
            <a:r>
              <a:rPr lang="en-US" dirty="0" smtClean="0"/>
              <a:t> is minimized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The error is generally chosen to be ||X –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B</a:t>
            </a:r>
            <a:r>
              <a:rPr lang="en-US" baseline="-25000" dirty="0" smtClean="0"/>
              <a:t>i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</a:p>
          <a:p>
            <a:pPr lvl="3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The weights w</a:t>
            </a:r>
            <a:r>
              <a:rPr lang="en-US" baseline="-25000" dirty="0" smtClean="0"/>
              <a:t>1</a:t>
            </a:r>
            <a:r>
              <a:rPr lang="en-US" dirty="0" smtClean="0"/>
              <a:t>, w</a:t>
            </a:r>
            <a:r>
              <a:rPr lang="en-US" baseline="-25000" dirty="0" smtClean="0"/>
              <a:t>2</a:t>
            </a:r>
            <a:r>
              <a:rPr lang="en-US" dirty="0" smtClean="0"/>
              <a:t>, w</a:t>
            </a:r>
            <a:r>
              <a:rPr lang="en-US" baseline="-25000" dirty="0" smtClean="0"/>
              <a:t>3</a:t>
            </a:r>
            <a:r>
              <a:rPr lang="en-US" dirty="0" smtClean="0"/>
              <a:t>..  fully specify the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Since the bases are known beforehand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Knowing the weights is sufficient to reconstruct the 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74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Bases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0375"/>
            <a:ext cx="8229600" cy="525042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Non-redundancy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Each basis must represent information </a:t>
            </a:r>
            <a:r>
              <a:rPr lang="en-US" i="1" dirty="0" smtClean="0"/>
              <a:t>not </a:t>
            </a:r>
            <a:r>
              <a:rPr lang="en-US" dirty="0" smtClean="0"/>
              <a:t>already represented by other bases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I.e.  bases must be orthogonal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&lt;B</a:t>
            </a:r>
            <a:r>
              <a:rPr lang="en-US" baseline="-25000" dirty="0" smtClean="0"/>
              <a:t>i</a:t>
            </a:r>
            <a:r>
              <a:rPr lang="en-US" dirty="0" smtClean="0"/>
              <a:t>,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j</a:t>
            </a:r>
            <a:r>
              <a:rPr lang="en-US" dirty="0" smtClean="0"/>
              <a:t>&gt; = 0 for </a:t>
            </a:r>
            <a:r>
              <a:rPr lang="en-US" dirty="0" err="1" smtClean="0"/>
              <a:t>i</a:t>
            </a:r>
            <a:r>
              <a:rPr lang="en-US" dirty="0" smtClean="0"/>
              <a:t> != j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Mathematical benefit:  can compute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= &lt;</a:t>
            </a:r>
            <a:r>
              <a:rPr lang="en-US" dirty="0" err="1" smtClean="0"/>
              <a:t>B</a:t>
            </a:r>
            <a:r>
              <a:rPr lang="en-US" baseline="-25000" dirty="0" err="1" smtClean="0"/>
              <a:t>i</a:t>
            </a:r>
            <a:r>
              <a:rPr lang="en-US" dirty="0" err="1" smtClean="0"/>
              <a:t>,X</a:t>
            </a:r>
            <a:r>
              <a:rPr lang="en-US" dirty="0"/>
              <a:t>&gt;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Compactness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Must be able to represent most of X with fewest bases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Completeness: For D-dimensional data, need no more than D bases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075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651819" y="1401097"/>
            <a:ext cx="442452" cy="1489587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389238" y="1401097"/>
            <a:ext cx="442452" cy="1489587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126657" y="1401097"/>
            <a:ext cx="442452" cy="1489587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Bases based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92129"/>
            <a:ext cx="8229600" cy="300867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Place all bases in basis matrix B</a:t>
            </a:r>
          </a:p>
          <a:p>
            <a:pPr lvl="2">
              <a:lnSpc>
                <a:spcPct val="120000"/>
              </a:lnSpc>
            </a:pPr>
            <a:endParaRPr lang="en-US" dirty="0"/>
          </a:p>
          <a:p>
            <a:pPr lvl="2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For orthogonal bases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614931"/>
              </p:ext>
            </p:extLst>
          </p:nvPr>
        </p:nvGraphicFramePr>
        <p:xfrm>
          <a:off x="2773056" y="4123353"/>
          <a:ext cx="2311400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Equation" r:id="rId3" imgW="965160" imgH="431640" progId="Equation.3">
                  <p:embed/>
                </p:oleObj>
              </mc:Choice>
              <mc:Fallback>
                <p:oleObj name="Equation" r:id="rId3" imgW="965160" imgH="431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3056" y="4123353"/>
                        <a:ext cx="2311400" cy="103663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301973"/>
              </p:ext>
            </p:extLst>
          </p:nvPr>
        </p:nvGraphicFramePr>
        <p:xfrm>
          <a:off x="5399446" y="5141554"/>
          <a:ext cx="2220913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Equation" r:id="rId5" imgW="927000" imgH="431640" progId="Equation.3">
                  <p:embed/>
                </p:oleObj>
              </mc:Choice>
              <mc:Fallback>
                <p:oleObj name="Equation" r:id="rId5" imgW="927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9446" y="5141554"/>
                        <a:ext cx="2220913" cy="10382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442811"/>
              </p:ext>
            </p:extLst>
          </p:nvPr>
        </p:nvGraphicFramePr>
        <p:xfrm>
          <a:off x="3878366" y="1294203"/>
          <a:ext cx="1947247" cy="1707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name="Equation" r:id="rId7" imgW="812520" imgH="711000" progId="Equation.3">
                  <p:embed/>
                </p:oleObj>
              </mc:Choice>
              <mc:Fallback>
                <p:oleObj name="Equation" r:id="rId7" imgW="812520" imgH="71100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8366" y="1294203"/>
                        <a:ext cx="1947247" cy="17071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350030"/>
              </p:ext>
            </p:extLst>
          </p:nvPr>
        </p:nvGraphicFramePr>
        <p:xfrm>
          <a:off x="1484313" y="1293813"/>
          <a:ext cx="2311400" cy="170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Equation" r:id="rId9" imgW="965160" imgH="711000" progId="Equation.3">
                  <p:embed/>
                </p:oleObj>
              </mc:Choice>
              <mc:Fallback>
                <p:oleObj name="Equation" r:id="rId9" imgW="9651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4313" y="1293813"/>
                        <a:ext cx="2311400" cy="170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320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1270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Administrivia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9950"/>
            <a:ext cx="8229600" cy="57531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 smtClean="0"/>
              <a:t>Basics of probability: Will not be covered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/>
              <a:t>Several very nice lectures on the net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/>
              <a:t>Things to know: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Basic probability, </a:t>
            </a:r>
            <a:r>
              <a:rPr lang="en-US" dirty="0" err="1" smtClean="0"/>
              <a:t>Bayes</a:t>
            </a:r>
            <a:r>
              <a:rPr lang="en-US" dirty="0" smtClean="0"/>
              <a:t> rule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Probability distributions over discrete variables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Probability density and Cumulative density over continuous variables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en-US" dirty="0" smtClean="0"/>
              <a:t>Particularly Gaussian densities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Moments of a distribution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What is independence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Nice to know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en-US" dirty="0" smtClean="0"/>
              <a:t>What is maximum likelihood estimation</a:t>
            </a:r>
          </a:p>
          <a:p>
            <a:pPr lvl="2" eaLnBrk="1" hangingPunct="1">
              <a:lnSpc>
                <a:spcPct val="120000"/>
              </a:lnSpc>
              <a:defRPr/>
            </a:pPr>
            <a:r>
              <a:rPr lang="en-US" dirty="0" smtClean="0"/>
              <a:t>MAP estimation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EDD688-6415-42A7-85F8-24373736F0DE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Bases based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Challenge:   Choice of appropriate bases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45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382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Why checkerboards are great bases</a:t>
            </a:r>
          </a:p>
        </p:txBody>
      </p:sp>
      <p:sp>
        <p:nvSpPr>
          <p:cNvPr id="512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143000"/>
            <a:ext cx="4648200" cy="5029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We cannot explain one checkerboard in terms of another</a:t>
            </a:r>
          </a:p>
          <a:p>
            <a:pPr lvl="1" eaLnBrk="1" hangingPunct="1"/>
            <a:r>
              <a:rPr lang="en-US" sz="2000" dirty="0" smtClean="0"/>
              <a:t>The two are orthogonal to one another!</a:t>
            </a:r>
          </a:p>
          <a:p>
            <a:pPr lvl="4" eaLnBrk="1" hangingPunct="1"/>
            <a:endParaRPr lang="en-US" sz="1400" dirty="0" smtClean="0"/>
          </a:p>
          <a:p>
            <a:pPr eaLnBrk="1" hangingPunct="1"/>
            <a:r>
              <a:rPr lang="en-US" sz="2400" dirty="0" smtClean="0"/>
              <a:t>This means we can determine the contributions of individual bases separately</a:t>
            </a:r>
          </a:p>
          <a:p>
            <a:pPr lvl="1" eaLnBrk="1" hangingPunct="1"/>
            <a:r>
              <a:rPr lang="en-US" sz="2000" dirty="0" smtClean="0"/>
              <a:t>Joint decomposition with multiple bases gives the same result as separate decomposition with each</a:t>
            </a:r>
          </a:p>
          <a:p>
            <a:pPr lvl="1" eaLnBrk="1" hangingPunct="1"/>
            <a:r>
              <a:rPr lang="en-US" sz="2000" dirty="0" smtClean="0"/>
              <a:t>This never holds true if one basis can explain another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CFF98-9624-42C3-B6EA-6A652C41DF59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pic>
        <p:nvPicPr>
          <p:cNvPr id="5128" name="Picture 4" descr="checkerboard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1066800"/>
            <a:ext cx="1371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5" descr="checkerboard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1009650"/>
            <a:ext cx="1447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6"/>
          <p:cNvSpPr>
            <a:spLocks noChangeArrowheads="1"/>
          </p:cNvSpPr>
          <p:nvPr/>
        </p:nvSpPr>
        <p:spPr bwMode="auto">
          <a:xfrm>
            <a:off x="6129338" y="2057400"/>
            <a:ext cx="1143000" cy="83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AutoShape 7"/>
          <p:cNvSpPr>
            <a:spLocks noChangeArrowheads="1"/>
          </p:cNvSpPr>
          <p:nvPr/>
        </p:nvSpPr>
        <p:spPr bwMode="auto">
          <a:xfrm>
            <a:off x="6553200" y="1524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132" name="Picture 8" descr="checkerfas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3429000"/>
            <a:ext cx="91440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9" descr="blan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57800" y="342900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10"/>
          <p:cNvGraphicFramePr>
            <a:graphicFrameLocks noChangeAspect="1"/>
          </p:cNvGraphicFramePr>
          <p:nvPr/>
        </p:nvGraphicFramePr>
        <p:xfrm>
          <a:off x="7162800" y="3276600"/>
          <a:ext cx="1173163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8" imgW="609480" imgH="888840" progId="Equation.3">
                  <p:embed/>
                </p:oleObj>
              </mc:Choice>
              <mc:Fallback>
                <p:oleObj name="Equation" r:id="rId8" imgW="609480" imgH="8888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276600"/>
                        <a:ext cx="1173163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4" name="Text Box 11"/>
          <p:cNvSpPr txBox="1">
            <a:spLocks noChangeArrowheads="1"/>
          </p:cNvSpPr>
          <p:nvPr/>
        </p:nvSpPr>
        <p:spPr bwMode="auto">
          <a:xfrm>
            <a:off x="7527925" y="30210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5135" name="Text Box 12"/>
          <p:cNvSpPr txBox="1">
            <a:spLocks noChangeArrowheads="1"/>
          </p:cNvSpPr>
          <p:nvPr/>
        </p:nvSpPr>
        <p:spPr bwMode="auto">
          <a:xfrm>
            <a:off x="7924800" y="30210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graphicFrame>
        <p:nvGraphicFramePr>
          <p:cNvPr id="5124" name="Object 14"/>
          <p:cNvGraphicFramePr>
            <a:graphicFrameLocks noChangeAspect="1"/>
          </p:cNvGraphicFramePr>
          <p:nvPr/>
        </p:nvGraphicFramePr>
        <p:xfrm>
          <a:off x="4876800" y="4267200"/>
          <a:ext cx="2541588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Equation" r:id="rId10" imgW="1320480" imgH="507960" progId="Equation.3">
                  <p:embed/>
                </p:oleObj>
              </mc:Choice>
              <mc:Fallback>
                <p:oleObj name="Equation" r:id="rId10" imgW="1320480" imgH="50796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267200"/>
                        <a:ext cx="2541588" cy="979488"/>
                      </a:xfrm>
                      <a:prstGeom prst="rect">
                        <a:avLst/>
                      </a:prstGeom>
                      <a:solidFill>
                        <a:srgbClr val="8282E4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36" name="Picture 1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686485"/>
              </p:ext>
            </p:extLst>
          </p:nvPr>
        </p:nvGraphicFramePr>
        <p:xfrm>
          <a:off x="5116513" y="5303838"/>
          <a:ext cx="2438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Equation" r:id="rId13" imgW="1206360" imgH="431640" progId="Equation.3">
                  <p:embed/>
                </p:oleObj>
              </mc:Choice>
              <mc:Fallback>
                <p:oleObj name="Equation" r:id="rId13" imgW="120636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513" y="5303838"/>
                        <a:ext cx="2438400" cy="876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Checker boards are not good bases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105400"/>
            <a:ext cx="8229600" cy="1600200"/>
          </a:xfrm>
        </p:spPr>
        <p:txBody>
          <a:bodyPr/>
          <a:lstStyle/>
          <a:p>
            <a:pPr eaLnBrk="1" hangingPunct="1"/>
            <a:r>
              <a:rPr lang="en-US" smtClean="0"/>
              <a:t>Sharp edges</a:t>
            </a:r>
          </a:p>
          <a:p>
            <a:pPr lvl="1" eaLnBrk="1" hangingPunct="1"/>
            <a:r>
              <a:rPr lang="en-US" smtClean="0"/>
              <a:t>Can </a:t>
            </a:r>
            <a:r>
              <a:rPr lang="en-US" i="1" smtClean="0"/>
              <a:t>never </a:t>
            </a:r>
            <a:r>
              <a:rPr lang="en-US" smtClean="0"/>
              <a:t>be used to explain rounded curves</a:t>
            </a:r>
          </a:p>
        </p:txBody>
      </p:sp>
      <p:sp>
        <p:nvSpPr>
          <p:cNvPr id="56" name="Date Placeholder 5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793D7-6BD7-4838-A373-DA8363905649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3789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4" name="Group 5"/>
          <p:cNvGrpSpPr>
            <a:grpSpLocks/>
          </p:cNvGrpSpPr>
          <p:nvPr/>
        </p:nvGrpSpPr>
        <p:grpSpPr bwMode="auto">
          <a:xfrm>
            <a:off x="1143000" y="2209800"/>
            <a:ext cx="6705600" cy="609600"/>
            <a:chOff x="960" y="2352"/>
            <a:chExt cx="4224" cy="384"/>
          </a:xfrm>
        </p:grpSpPr>
        <p:sp>
          <p:nvSpPr>
            <p:cNvPr id="37940" name="Line 6"/>
            <p:cNvSpPr>
              <a:spLocks noChangeShapeType="1"/>
            </p:cNvSpPr>
            <p:nvPr/>
          </p:nvSpPr>
          <p:spPr bwMode="auto">
            <a:xfrm flipV="1">
              <a:off x="960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1" name="Line 7"/>
            <p:cNvSpPr>
              <a:spLocks noChangeShapeType="1"/>
            </p:cNvSpPr>
            <p:nvPr/>
          </p:nvSpPr>
          <p:spPr bwMode="auto">
            <a:xfrm flipV="1">
              <a:off x="3072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2" name="Line 8"/>
            <p:cNvSpPr>
              <a:spLocks noChangeShapeType="1"/>
            </p:cNvSpPr>
            <p:nvPr/>
          </p:nvSpPr>
          <p:spPr bwMode="auto">
            <a:xfrm flipV="1">
              <a:off x="5184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3" name="Line 9"/>
            <p:cNvSpPr>
              <a:spLocks noChangeShapeType="1"/>
            </p:cNvSpPr>
            <p:nvPr/>
          </p:nvSpPr>
          <p:spPr bwMode="auto">
            <a:xfrm>
              <a:off x="960" y="2352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4" name="Line 10"/>
            <p:cNvSpPr>
              <a:spLocks noChangeShapeType="1"/>
            </p:cNvSpPr>
            <p:nvPr/>
          </p:nvSpPr>
          <p:spPr bwMode="auto">
            <a:xfrm>
              <a:off x="3072" y="2736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7895" name="Group 11"/>
          <p:cNvGrpSpPr>
            <a:grpSpLocks/>
          </p:cNvGrpSpPr>
          <p:nvPr/>
        </p:nvGrpSpPr>
        <p:grpSpPr bwMode="auto">
          <a:xfrm>
            <a:off x="1143000" y="3124200"/>
            <a:ext cx="6705600" cy="609600"/>
            <a:chOff x="672" y="2112"/>
            <a:chExt cx="4224" cy="384"/>
          </a:xfrm>
        </p:grpSpPr>
        <p:grpSp>
          <p:nvGrpSpPr>
            <p:cNvPr id="37928" name="Group 12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7935" name="Line 13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6" name="Line 14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7" name="Line 15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8" name="Line 16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9" name="Line 17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29" name="Group 18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7930" name="Line 19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1" name="Line 20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2" name="Line 21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3" name="Line 22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4" name="Line 23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7896" name="Group 24"/>
          <p:cNvGrpSpPr>
            <a:grpSpLocks/>
          </p:cNvGrpSpPr>
          <p:nvPr/>
        </p:nvGrpSpPr>
        <p:grpSpPr bwMode="auto">
          <a:xfrm>
            <a:off x="1143000" y="3962400"/>
            <a:ext cx="3352800" cy="609600"/>
            <a:chOff x="672" y="2112"/>
            <a:chExt cx="4224" cy="384"/>
          </a:xfrm>
        </p:grpSpPr>
        <p:grpSp>
          <p:nvGrpSpPr>
            <p:cNvPr id="37916" name="Group 25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7923" name="Line 26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4" name="Line 27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5" name="Line 28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6" name="Line 29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7" name="Line 30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17" name="Group 31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7918" name="Line 32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9" name="Line 33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0" name="Line 34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1" name="Line 35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2" name="Line 36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7897" name="Group 37"/>
          <p:cNvGrpSpPr>
            <a:grpSpLocks/>
          </p:cNvGrpSpPr>
          <p:nvPr/>
        </p:nvGrpSpPr>
        <p:grpSpPr bwMode="auto">
          <a:xfrm>
            <a:off x="4495800" y="3962400"/>
            <a:ext cx="3352800" cy="609600"/>
            <a:chOff x="672" y="2112"/>
            <a:chExt cx="4224" cy="384"/>
          </a:xfrm>
        </p:grpSpPr>
        <p:grpSp>
          <p:nvGrpSpPr>
            <p:cNvPr id="37904" name="Group 38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7911" name="Line 39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2" name="Line 40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3" name="Line 41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4" name="Line 42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5" name="Line 43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05" name="Group 44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7906" name="Line 45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7" name="Line 46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8" name="Line 47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9" name="Line 48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0" name="Line 49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7898" name="Oval 50"/>
          <p:cNvSpPr>
            <a:spLocks noChangeArrowheads="1"/>
          </p:cNvSpPr>
          <p:nvPr/>
        </p:nvSpPr>
        <p:spPr bwMode="auto">
          <a:xfrm>
            <a:off x="46482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9" name="Oval 51"/>
          <p:cNvSpPr>
            <a:spLocks noChangeArrowheads="1"/>
          </p:cNvSpPr>
          <p:nvPr/>
        </p:nvSpPr>
        <p:spPr bwMode="auto">
          <a:xfrm>
            <a:off x="4648200" y="5029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0" name="Oval 52"/>
          <p:cNvSpPr>
            <a:spLocks noChangeArrowheads="1"/>
          </p:cNvSpPr>
          <p:nvPr/>
        </p:nvSpPr>
        <p:spPr bwMode="auto">
          <a:xfrm>
            <a:off x="4648200" y="525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1" name="Freeform 53"/>
          <p:cNvSpPr>
            <a:spLocks/>
          </p:cNvSpPr>
          <p:nvPr/>
        </p:nvSpPr>
        <p:spPr bwMode="auto">
          <a:xfrm>
            <a:off x="1143000" y="1143000"/>
            <a:ext cx="6705600" cy="828675"/>
          </a:xfrm>
          <a:custGeom>
            <a:avLst/>
            <a:gdLst>
              <a:gd name="T0" fmla="*/ 62295 w 1507"/>
              <a:gd name="T1" fmla="*/ 284553 h 1194"/>
              <a:gd name="T2" fmla="*/ 200234 w 1507"/>
              <a:gd name="T3" fmla="*/ 75650 h 1194"/>
              <a:gd name="T4" fmla="*/ 342622 w 1507"/>
              <a:gd name="T5" fmla="*/ 0 h 1194"/>
              <a:gd name="T6" fmla="*/ 467212 w 1507"/>
              <a:gd name="T7" fmla="*/ 82590 h 1194"/>
              <a:gd name="T8" fmla="*/ 609600 w 1507"/>
              <a:gd name="T9" fmla="*/ 296352 h 1194"/>
              <a:gd name="T10" fmla="*/ 747539 w 1507"/>
              <a:gd name="T11" fmla="*/ 556614 h 1194"/>
              <a:gd name="T12" fmla="*/ 872128 w 1507"/>
              <a:gd name="T13" fmla="*/ 760660 h 1194"/>
              <a:gd name="T14" fmla="*/ 1014517 w 1507"/>
              <a:gd name="T15" fmla="*/ 828675 h 1194"/>
              <a:gd name="T16" fmla="*/ 1152456 w 1507"/>
              <a:gd name="T17" fmla="*/ 736369 h 1194"/>
              <a:gd name="T18" fmla="*/ 1277045 w 1507"/>
              <a:gd name="T19" fmla="*/ 517748 h 1194"/>
              <a:gd name="T20" fmla="*/ 1419434 w 1507"/>
              <a:gd name="T21" fmla="*/ 260262 h 1194"/>
              <a:gd name="T22" fmla="*/ 1557372 w 1507"/>
              <a:gd name="T23" fmla="*/ 61075 h 1194"/>
              <a:gd name="T24" fmla="*/ 1681962 w 1507"/>
              <a:gd name="T25" fmla="*/ 0 h 1194"/>
              <a:gd name="T26" fmla="*/ 1824350 w 1507"/>
              <a:gd name="T27" fmla="*/ 99941 h 1194"/>
              <a:gd name="T28" fmla="*/ 1966739 w 1507"/>
              <a:gd name="T29" fmla="*/ 323419 h 1194"/>
              <a:gd name="T30" fmla="*/ 2091328 w 1507"/>
              <a:gd name="T31" fmla="*/ 580905 h 1194"/>
              <a:gd name="T32" fmla="*/ 2229267 w 1507"/>
              <a:gd name="T33" fmla="*/ 775235 h 1194"/>
              <a:gd name="T34" fmla="*/ 2371656 w 1507"/>
              <a:gd name="T35" fmla="*/ 825899 h 1194"/>
              <a:gd name="T36" fmla="*/ 2496246 w 1507"/>
              <a:gd name="T37" fmla="*/ 719018 h 1194"/>
              <a:gd name="T38" fmla="*/ 2634184 w 1507"/>
              <a:gd name="T39" fmla="*/ 493457 h 1194"/>
              <a:gd name="T40" fmla="*/ 2776572 w 1507"/>
              <a:gd name="T41" fmla="*/ 235971 h 1194"/>
              <a:gd name="T42" fmla="*/ 2901162 w 1507"/>
              <a:gd name="T43" fmla="*/ 48582 h 1194"/>
              <a:gd name="T44" fmla="*/ 3039101 w 1507"/>
              <a:gd name="T45" fmla="*/ 2776 h 1194"/>
              <a:gd name="T46" fmla="*/ 3181489 w 1507"/>
              <a:gd name="T47" fmla="*/ 119374 h 1194"/>
              <a:gd name="T48" fmla="*/ 3323877 w 1507"/>
              <a:gd name="T49" fmla="*/ 347710 h 1194"/>
              <a:gd name="T50" fmla="*/ 3448467 w 1507"/>
              <a:gd name="T51" fmla="*/ 605196 h 1194"/>
              <a:gd name="T52" fmla="*/ 3586406 w 1507"/>
              <a:gd name="T53" fmla="*/ 787033 h 1194"/>
              <a:gd name="T54" fmla="*/ 3728794 w 1507"/>
              <a:gd name="T55" fmla="*/ 823817 h 1194"/>
              <a:gd name="T56" fmla="*/ 3853384 w 1507"/>
              <a:gd name="T57" fmla="*/ 702361 h 1194"/>
              <a:gd name="T58" fmla="*/ 3991322 w 1507"/>
              <a:gd name="T59" fmla="*/ 466390 h 1194"/>
              <a:gd name="T60" fmla="*/ 4133711 w 1507"/>
              <a:gd name="T61" fmla="*/ 211680 h 1194"/>
              <a:gd name="T62" fmla="*/ 4258300 w 1507"/>
              <a:gd name="T63" fmla="*/ 36784 h 1194"/>
              <a:gd name="T64" fmla="*/ 4396239 w 1507"/>
              <a:gd name="T65" fmla="*/ 7634 h 1194"/>
              <a:gd name="T66" fmla="*/ 4538627 w 1507"/>
              <a:gd name="T67" fmla="*/ 136030 h 1194"/>
              <a:gd name="T68" fmla="*/ 4663218 w 1507"/>
              <a:gd name="T69" fmla="*/ 374084 h 1194"/>
              <a:gd name="T70" fmla="*/ 4805606 w 1507"/>
              <a:gd name="T71" fmla="*/ 626711 h 1194"/>
              <a:gd name="T72" fmla="*/ 4943545 w 1507"/>
              <a:gd name="T73" fmla="*/ 796750 h 1194"/>
              <a:gd name="T74" fmla="*/ 5068135 w 1507"/>
              <a:gd name="T75" fmla="*/ 818959 h 1194"/>
              <a:gd name="T76" fmla="*/ 5210523 w 1507"/>
              <a:gd name="T77" fmla="*/ 680152 h 1194"/>
              <a:gd name="T78" fmla="*/ 5348462 w 1507"/>
              <a:gd name="T79" fmla="*/ 440017 h 1194"/>
              <a:gd name="T80" fmla="*/ 5473051 w 1507"/>
              <a:gd name="T81" fmla="*/ 189471 h 1194"/>
              <a:gd name="T82" fmla="*/ 5615440 w 1507"/>
              <a:gd name="T83" fmla="*/ 27067 h 1194"/>
              <a:gd name="T84" fmla="*/ 5753378 w 1507"/>
              <a:gd name="T85" fmla="*/ 14575 h 1194"/>
              <a:gd name="T86" fmla="*/ 5877968 w 1507"/>
              <a:gd name="T87" fmla="*/ 158239 h 1194"/>
              <a:gd name="T88" fmla="*/ 6020356 w 1507"/>
              <a:gd name="T89" fmla="*/ 401151 h 1194"/>
              <a:gd name="T90" fmla="*/ 6162745 w 1507"/>
              <a:gd name="T91" fmla="*/ 648920 h 1194"/>
              <a:gd name="T92" fmla="*/ 6287334 w 1507"/>
              <a:gd name="T93" fmla="*/ 806466 h 1194"/>
              <a:gd name="T94" fmla="*/ 6425273 w 1507"/>
              <a:gd name="T95" fmla="*/ 811324 h 1194"/>
              <a:gd name="T96" fmla="*/ 6567661 w 1507"/>
              <a:gd name="T97" fmla="*/ 660719 h 1194"/>
              <a:gd name="T98" fmla="*/ 6705600 w 1507"/>
              <a:gd name="T99" fmla="*/ 415726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33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Sinusoids ARE good bases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24400"/>
            <a:ext cx="8229600" cy="1600200"/>
          </a:xfrm>
        </p:spPr>
        <p:txBody>
          <a:bodyPr/>
          <a:lstStyle/>
          <a:p>
            <a:pPr eaLnBrk="1" hangingPunct="1"/>
            <a:r>
              <a:rPr lang="en-US" sz="2600" smtClean="0"/>
              <a:t>They are orthogonal</a:t>
            </a:r>
          </a:p>
          <a:p>
            <a:pPr eaLnBrk="1" hangingPunct="1"/>
            <a:r>
              <a:rPr lang="en-US" sz="2600" smtClean="0"/>
              <a:t>They can represent rounded shapes nicely</a:t>
            </a:r>
          </a:p>
          <a:p>
            <a:pPr lvl="1" eaLnBrk="1" hangingPunct="1"/>
            <a:r>
              <a:rPr lang="en-US" sz="2200" smtClean="0"/>
              <a:t>Unfortunately, they cannot represent sharp corners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F5875-8A0C-4BA2-A807-FE833F5F19A8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pic>
        <p:nvPicPr>
          <p:cNvPr id="38917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si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00"/>
            <a:ext cx="8763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5" descr="contsamps"/>
          <p:cNvPicPr>
            <a:picLocks noChangeAspect="1" noChangeArrowheads="1"/>
          </p:cNvPicPr>
          <p:nvPr/>
        </p:nvPicPr>
        <p:blipFill>
          <a:blip r:embed="rId4"/>
          <a:srcRect l="13600" t="9599" r="11200" b="12801"/>
          <a:stretch>
            <a:fillRect/>
          </a:stretch>
        </p:blipFill>
        <p:spPr bwMode="auto">
          <a:xfrm>
            <a:off x="1066800" y="1085850"/>
            <a:ext cx="6705600" cy="819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What are the frequencies of the sinusoids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46482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Follow the same format as the checkerboard: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DC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entire length of the signal is one period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entire length of the signal is two periods.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And so on..</a:t>
            </a:r>
          </a:p>
          <a:p>
            <a:pPr eaLnBrk="1" hangingPunct="1">
              <a:lnSpc>
                <a:spcPct val="90000"/>
              </a:lnSpc>
            </a:pPr>
            <a:endParaRPr lang="en-US" sz="2600" smtClean="0"/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The k-th sinusoid: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F(n) = sin(2</a:t>
            </a:r>
            <a:r>
              <a:rPr lang="en-US" sz="2200" smtClean="0">
                <a:latin typeface="Symbol" pitchFamily="18" charset="2"/>
              </a:rPr>
              <a:t>p</a:t>
            </a:r>
            <a:r>
              <a:rPr lang="en-US" sz="2200" smtClean="0"/>
              <a:t>kn/N)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smtClean="0"/>
              <a:t>N is the length of the signal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smtClean="0"/>
              <a:t>k is the number of periods in N samples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8043E-1BB9-4356-9B3A-7B8A9ECAC88D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pic>
        <p:nvPicPr>
          <p:cNvPr id="39941" name="Picture 4" descr="sin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26670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5289550" y="2286000"/>
            <a:ext cx="2962275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43" name="Line 6"/>
          <p:cNvSpPr>
            <a:spLocks noChangeShapeType="1"/>
          </p:cNvSpPr>
          <p:nvPr/>
        </p:nvSpPr>
        <p:spPr bwMode="auto">
          <a:xfrm>
            <a:off x="5291138" y="2505075"/>
            <a:ext cx="2971800" cy="0"/>
          </a:xfrm>
          <a:prstGeom prst="line">
            <a:avLst/>
          </a:prstGeom>
          <a:noFill/>
          <a:ln w="190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9944" name="Picture 7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5322888" y="1447800"/>
            <a:ext cx="2895600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9945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34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How many frequencies in all?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89239"/>
            <a:ext cx="8229600" cy="4392561"/>
          </a:xfrm>
        </p:spPr>
        <p:txBody>
          <a:bodyPr/>
          <a:lstStyle/>
          <a:p>
            <a:pPr eaLnBrk="1" hangingPunct="1"/>
            <a:r>
              <a:rPr lang="en-US" sz="2000" dirty="0" smtClean="0"/>
              <a:t>A max of L/2 periods are possible</a:t>
            </a:r>
          </a:p>
          <a:p>
            <a:pPr eaLnBrk="1" hangingPunct="1"/>
            <a:r>
              <a:rPr lang="en-US" sz="2000" dirty="0" smtClean="0"/>
              <a:t>If we try to go to (L/2 + X) periods, it ends up being identical to having (L/2 – X) periods</a:t>
            </a:r>
          </a:p>
          <a:p>
            <a:pPr lvl="1" eaLnBrk="1" hangingPunct="1"/>
            <a:r>
              <a:rPr lang="en-US" sz="1800" dirty="0" smtClean="0"/>
              <a:t>With sign inversion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2000" dirty="0" smtClean="0"/>
              <a:t>Example for L = 20</a:t>
            </a:r>
          </a:p>
          <a:p>
            <a:pPr lvl="1" eaLnBrk="1" hangingPunct="1"/>
            <a:r>
              <a:rPr lang="en-US" sz="1800" dirty="0" smtClean="0"/>
              <a:t>Red curve = sine with 9 cycles (in a 20 point sequence)</a:t>
            </a:r>
          </a:p>
          <a:p>
            <a:pPr lvl="2" eaLnBrk="1" hangingPunct="1"/>
            <a:r>
              <a:rPr lang="en-US" sz="1600" dirty="0" smtClean="0"/>
              <a:t>Y(n) = sin(2</a:t>
            </a:r>
            <a:r>
              <a:rPr lang="en-US" sz="1600" dirty="0" smtClean="0">
                <a:latin typeface="Symbol" pitchFamily="18" charset="2"/>
              </a:rPr>
              <a:t>p</a:t>
            </a:r>
            <a:r>
              <a:rPr lang="en-US" sz="1600" dirty="0" smtClean="0"/>
              <a:t>9n/20)</a:t>
            </a:r>
          </a:p>
          <a:p>
            <a:pPr lvl="1" eaLnBrk="1" hangingPunct="1"/>
            <a:r>
              <a:rPr lang="en-US" sz="1800" dirty="0" smtClean="0"/>
              <a:t>Green curve = sine with 11 cycles in 20 points</a:t>
            </a:r>
          </a:p>
          <a:p>
            <a:pPr lvl="2" eaLnBrk="1" hangingPunct="1"/>
            <a:r>
              <a:rPr lang="en-US" sz="1600" dirty="0" smtClean="0"/>
              <a:t>Y(n) = -sin(2</a:t>
            </a:r>
            <a:r>
              <a:rPr lang="en-US" sz="1600" dirty="0" smtClean="0">
                <a:latin typeface="Symbol" pitchFamily="18" charset="2"/>
              </a:rPr>
              <a:t>p</a:t>
            </a:r>
            <a:r>
              <a:rPr lang="en-US" sz="1600" dirty="0" smtClean="0"/>
              <a:t>11n/20)</a:t>
            </a:r>
          </a:p>
          <a:p>
            <a:pPr lvl="1" eaLnBrk="1" hangingPunct="1"/>
            <a:r>
              <a:rPr lang="en-US" sz="1800" dirty="0" smtClean="0"/>
              <a:t>The blue lines show the actual samples obtained</a:t>
            </a:r>
          </a:p>
          <a:p>
            <a:pPr lvl="2" eaLnBrk="1" hangingPunct="1"/>
            <a:r>
              <a:rPr lang="en-US" sz="1600" dirty="0" smtClean="0"/>
              <a:t>These are the only numbers stored on the computer</a:t>
            </a:r>
          </a:p>
          <a:p>
            <a:pPr lvl="2" eaLnBrk="1" hangingPunct="1"/>
            <a:r>
              <a:rPr lang="en-US" sz="1600" dirty="0" smtClean="0"/>
              <a:t>This set is the same for both sinusoids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9B710D-4433-4016-A725-0880B0772577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p:pic>
        <p:nvPicPr>
          <p:cNvPr id="4096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sinesarethesame"/>
          <p:cNvPicPr>
            <a:picLocks noChangeAspect="1" noChangeArrowheads="1"/>
          </p:cNvPicPr>
          <p:nvPr/>
        </p:nvPicPr>
        <p:blipFill>
          <a:blip r:embed="rId3"/>
          <a:srcRect l="12502" t="15001" r="8751" b="10001"/>
          <a:stretch>
            <a:fillRect/>
          </a:stretch>
        </p:blipFill>
        <p:spPr bwMode="auto">
          <a:xfrm>
            <a:off x="762000" y="1066800"/>
            <a:ext cx="7848600" cy="113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8070"/>
            <a:ext cx="8229600" cy="88007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How to compose the signal from sinusoids</a:t>
            </a:r>
          </a:p>
        </p:txBody>
      </p:sp>
      <p:sp>
        <p:nvSpPr>
          <p:cNvPr id="61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91200"/>
            <a:ext cx="8229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100" smtClean="0"/>
              <a:t>The sines form the vectors of the projection matrix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Pinv() will do the trick as usual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5523A3-1BDC-4F2F-8200-CB1C43FA01B6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225956"/>
              </p:ext>
            </p:extLst>
          </p:nvPr>
        </p:nvGraphicFramePr>
        <p:xfrm>
          <a:off x="2027237" y="4145756"/>
          <a:ext cx="5276329" cy="1353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3" imgW="2031840" imgH="520560" progId="Equation.3">
                  <p:embed/>
                </p:oleObj>
              </mc:Choice>
              <mc:Fallback>
                <p:oleObj name="Equation" r:id="rId3" imgW="2031840" imgH="5205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7237" y="4145756"/>
                        <a:ext cx="5276329" cy="13533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5"/>
          <p:cNvGraphicFramePr>
            <a:graphicFrameLocks noChangeAspect="1"/>
          </p:cNvGraphicFramePr>
          <p:nvPr/>
        </p:nvGraphicFramePr>
        <p:xfrm>
          <a:off x="5715000" y="1752600"/>
          <a:ext cx="2981325" cy="124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Equation" r:id="rId5" imgW="1549080" imgH="647640" progId="Equation.3">
                  <p:embed/>
                </p:oleObj>
              </mc:Choice>
              <mc:Fallback>
                <p:oleObj name="Equation" r:id="rId5" imgW="1549080" imgH="647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752600"/>
                        <a:ext cx="2981325" cy="1249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4" name="Picture 52" descr="contsamps"/>
          <p:cNvPicPr>
            <a:picLocks noChangeAspect="1" noChangeArrowheads="1"/>
          </p:cNvPicPr>
          <p:nvPr/>
        </p:nvPicPr>
        <p:blipFill>
          <a:blip r:embed="rId7"/>
          <a:srcRect l="12801" t="11200" r="9599" b="13600"/>
          <a:stretch>
            <a:fillRect/>
          </a:stretch>
        </p:blipFill>
        <p:spPr bwMode="auto">
          <a:xfrm>
            <a:off x="5029200" y="1295400"/>
            <a:ext cx="3175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8" name="Object 53"/>
          <p:cNvGraphicFramePr>
            <a:graphicFrameLocks noChangeAspect="1"/>
          </p:cNvGraphicFramePr>
          <p:nvPr/>
        </p:nvGraphicFramePr>
        <p:xfrm>
          <a:off x="381000" y="990600"/>
          <a:ext cx="21336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Equation" r:id="rId8" imgW="520560" imgH="545760" progId="Equation.3">
                  <p:embed/>
                </p:oleObj>
              </mc:Choice>
              <mc:Fallback>
                <p:oleObj name="Equation" r:id="rId8" imgW="520560" imgH="54576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90600"/>
                        <a:ext cx="2133600" cy="320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Text Box 54"/>
          <p:cNvSpPr txBox="1">
            <a:spLocks noChangeArrowheads="1"/>
          </p:cNvSpPr>
          <p:nvPr/>
        </p:nvSpPr>
        <p:spPr bwMode="auto">
          <a:xfrm>
            <a:off x="8382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6156" name="Text Box 55"/>
          <p:cNvSpPr txBox="1">
            <a:spLocks noChangeArrowheads="1"/>
          </p:cNvSpPr>
          <p:nvPr/>
        </p:nvSpPr>
        <p:spPr bwMode="auto">
          <a:xfrm>
            <a:off x="12954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6157" name="Text Box 56"/>
          <p:cNvSpPr txBox="1">
            <a:spLocks noChangeArrowheads="1"/>
          </p:cNvSpPr>
          <p:nvPr/>
        </p:nvSpPr>
        <p:spPr bwMode="auto">
          <a:xfrm>
            <a:off x="18288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3</a:t>
            </a:r>
          </a:p>
        </p:txBody>
      </p:sp>
      <p:graphicFrame>
        <p:nvGraphicFramePr>
          <p:cNvPr id="6149" name="Object 57"/>
          <p:cNvGraphicFramePr>
            <a:graphicFrameLocks noChangeAspect="1"/>
          </p:cNvGraphicFramePr>
          <p:nvPr/>
        </p:nvGraphicFramePr>
        <p:xfrm>
          <a:off x="4770438" y="1143000"/>
          <a:ext cx="868362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10" imgW="203040" imgH="711000" progId="Equation.3">
                  <p:embed/>
                </p:oleObj>
              </mc:Choice>
              <mc:Fallback>
                <p:oleObj name="Equation" r:id="rId10" imgW="203040" imgH="71100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0438" y="1143000"/>
                        <a:ext cx="868362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8"/>
          <p:cNvGraphicFramePr>
            <a:graphicFrameLocks noChangeAspect="1"/>
          </p:cNvGraphicFramePr>
          <p:nvPr/>
        </p:nvGraphicFramePr>
        <p:xfrm>
          <a:off x="2505075" y="1497013"/>
          <a:ext cx="1193800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12" imgW="279360" imgH="545760" progId="Equation.3">
                  <p:embed/>
                </p:oleObj>
              </mc:Choice>
              <mc:Fallback>
                <p:oleObj name="Equation" r:id="rId12" imgW="279360" imgH="54576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075" y="1497013"/>
                        <a:ext cx="1193800" cy="233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Text Box 59"/>
          <p:cNvSpPr txBox="1">
            <a:spLocks noChangeArrowheads="1"/>
          </p:cNvSpPr>
          <p:nvPr/>
        </p:nvSpPr>
        <p:spPr bwMode="auto">
          <a:xfrm>
            <a:off x="3962400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pic>
        <p:nvPicPr>
          <p:cNvPr id="6159" name="Picture 60" descr="sines"/>
          <p:cNvPicPr>
            <a:picLocks noChangeAspect="1" noChangeArrowheads="1"/>
          </p:cNvPicPr>
          <p:nvPr/>
        </p:nvPicPr>
        <p:blipFill>
          <a:blip r:embed="rId14"/>
          <a:srcRect l="6667" t="6250" r="28336" b="12502"/>
          <a:stretch>
            <a:fillRect/>
          </a:stretch>
        </p:blipFill>
        <p:spPr bwMode="auto">
          <a:xfrm>
            <a:off x="609600" y="1219200"/>
            <a:ext cx="16764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33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How to compose the signal from sinusoids</a:t>
            </a:r>
          </a:p>
        </p:txBody>
      </p:sp>
      <p:sp>
        <p:nvSpPr>
          <p:cNvPr id="71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91200"/>
            <a:ext cx="8229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100" smtClean="0"/>
              <a:t>The sines form the vectors of the projection matrix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Pinv() will do the trick as usual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9F5DB3-CA9C-4DDD-871E-A4B3B1D65E3A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364562"/>
              </p:ext>
            </p:extLst>
          </p:nvPr>
        </p:nvGraphicFramePr>
        <p:xfrm>
          <a:off x="4860436" y="3756025"/>
          <a:ext cx="2948478" cy="161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Equation" r:id="rId3" imgW="1231560" imgH="672840" progId="Equation.3">
                  <p:embed/>
                </p:oleObj>
              </mc:Choice>
              <mc:Fallback>
                <p:oleObj name="Equation" r:id="rId3" imgW="1231560" imgH="672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436" y="3756025"/>
                        <a:ext cx="2948478" cy="1612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/>
          <p:cNvGraphicFramePr>
            <a:graphicFrameLocks noChangeAspect="1"/>
          </p:cNvGraphicFramePr>
          <p:nvPr/>
        </p:nvGraphicFramePr>
        <p:xfrm>
          <a:off x="1055688" y="2932113"/>
          <a:ext cx="2981325" cy="262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Equation" r:id="rId5" imgW="1549080" imgH="1358640" progId="Equation.3">
                  <p:embed/>
                </p:oleObj>
              </mc:Choice>
              <mc:Fallback>
                <p:oleObj name="Equation" r:id="rId5" imgW="1549080" imgH="1358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2932113"/>
                        <a:ext cx="2981325" cy="2620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5"/>
          <p:cNvGraphicFramePr>
            <a:graphicFrameLocks noChangeAspect="1"/>
          </p:cNvGraphicFramePr>
          <p:nvPr/>
        </p:nvGraphicFramePr>
        <p:xfrm>
          <a:off x="703263" y="1143000"/>
          <a:ext cx="7583487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Equation" r:id="rId7" imgW="4241520" imgH="888840" progId="Equation.3">
                  <p:embed/>
                </p:oleObj>
              </mc:Choice>
              <mc:Fallback>
                <p:oleObj name="Equation" r:id="rId7" imgW="4241520" imgH="8888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143000"/>
                        <a:ext cx="7583487" cy="1593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 Box 16"/>
          <p:cNvSpPr txBox="1">
            <a:spLocks noChangeArrowheads="1"/>
          </p:cNvSpPr>
          <p:nvPr/>
        </p:nvSpPr>
        <p:spPr bwMode="auto">
          <a:xfrm>
            <a:off x="4267200" y="2743200"/>
            <a:ext cx="18986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L/2 columns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96895-8647-4520-B29B-C20A1ED3917B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pic>
        <p:nvPicPr>
          <p:cNvPr id="41989" name="Picture 5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1990" name="Freeform 4"/>
          <p:cNvSpPr>
            <a:spLocks/>
          </p:cNvSpPr>
          <p:nvPr/>
        </p:nvSpPr>
        <p:spPr bwMode="auto">
          <a:xfrm>
            <a:off x="1066800" y="2057400"/>
            <a:ext cx="7162800" cy="152400"/>
          </a:xfrm>
          <a:custGeom>
            <a:avLst/>
            <a:gdLst>
              <a:gd name="T0" fmla="*/ 66542 w 1507"/>
              <a:gd name="T1" fmla="*/ 52332 h 1194"/>
              <a:gd name="T2" fmla="*/ 213886 w 1507"/>
              <a:gd name="T3" fmla="*/ 13913 h 1194"/>
              <a:gd name="T4" fmla="*/ 365983 w 1507"/>
              <a:gd name="T5" fmla="*/ 0 h 1194"/>
              <a:gd name="T6" fmla="*/ 499067 w 1507"/>
              <a:gd name="T7" fmla="*/ 15189 h 1194"/>
              <a:gd name="T8" fmla="*/ 651164 w 1507"/>
              <a:gd name="T9" fmla="*/ 54502 h 1194"/>
              <a:gd name="T10" fmla="*/ 798507 w 1507"/>
              <a:gd name="T11" fmla="*/ 102366 h 1194"/>
              <a:gd name="T12" fmla="*/ 931592 w 1507"/>
              <a:gd name="T13" fmla="*/ 139891 h 1194"/>
              <a:gd name="T14" fmla="*/ 1083688 w 1507"/>
              <a:gd name="T15" fmla="*/ 152400 h 1194"/>
              <a:gd name="T16" fmla="*/ 1231032 w 1507"/>
              <a:gd name="T17" fmla="*/ 135424 h 1194"/>
              <a:gd name="T18" fmla="*/ 1364117 w 1507"/>
              <a:gd name="T19" fmla="*/ 95218 h 1194"/>
              <a:gd name="T20" fmla="*/ 1516213 w 1507"/>
              <a:gd name="T21" fmla="*/ 47864 h 1194"/>
              <a:gd name="T22" fmla="*/ 1663557 w 1507"/>
              <a:gd name="T23" fmla="*/ 11232 h 1194"/>
              <a:gd name="T24" fmla="*/ 1796641 w 1507"/>
              <a:gd name="T25" fmla="*/ 0 h 1194"/>
              <a:gd name="T26" fmla="*/ 1948738 w 1507"/>
              <a:gd name="T27" fmla="*/ 18380 h 1194"/>
              <a:gd name="T28" fmla="*/ 2100834 w 1507"/>
              <a:gd name="T29" fmla="*/ 59479 h 1194"/>
              <a:gd name="T30" fmla="*/ 2233919 w 1507"/>
              <a:gd name="T31" fmla="*/ 106833 h 1194"/>
              <a:gd name="T32" fmla="*/ 2381262 w 1507"/>
              <a:gd name="T33" fmla="*/ 142572 h 1194"/>
              <a:gd name="T34" fmla="*/ 2533360 w 1507"/>
              <a:gd name="T35" fmla="*/ 151889 h 1194"/>
              <a:gd name="T36" fmla="*/ 2666444 w 1507"/>
              <a:gd name="T37" fmla="*/ 132233 h 1194"/>
              <a:gd name="T38" fmla="*/ 2813788 w 1507"/>
              <a:gd name="T39" fmla="*/ 90751 h 1194"/>
              <a:gd name="T40" fmla="*/ 2965884 w 1507"/>
              <a:gd name="T41" fmla="*/ 43397 h 1194"/>
              <a:gd name="T42" fmla="*/ 3098969 w 1507"/>
              <a:gd name="T43" fmla="*/ 8935 h 1194"/>
              <a:gd name="T44" fmla="*/ 3246312 w 1507"/>
              <a:gd name="T45" fmla="*/ 511 h 1194"/>
              <a:gd name="T46" fmla="*/ 3398409 w 1507"/>
              <a:gd name="T47" fmla="*/ 21954 h 1194"/>
              <a:gd name="T48" fmla="*/ 3550505 w 1507"/>
              <a:gd name="T49" fmla="*/ 63947 h 1194"/>
              <a:gd name="T50" fmla="*/ 3683590 w 1507"/>
              <a:gd name="T51" fmla="*/ 111300 h 1194"/>
              <a:gd name="T52" fmla="*/ 3830933 w 1507"/>
              <a:gd name="T53" fmla="*/ 144742 h 1194"/>
              <a:gd name="T54" fmla="*/ 3983030 w 1507"/>
              <a:gd name="T55" fmla="*/ 151507 h 1194"/>
              <a:gd name="T56" fmla="*/ 4116114 w 1507"/>
              <a:gd name="T57" fmla="*/ 129170 h 1194"/>
              <a:gd name="T58" fmla="*/ 4263458 w 1507"/>
              <a:gd name="T59" fmla="*/ 85773 h 1194"/>
              <a:gd name="T60" fmla="*/ 4415555 w 1507"/>
              <a:gd name="T61" fmla="*/ 38930 h 1194"/>
              <a:gd name="T62" fmla="*/ 4548639 w 1507"/>
              <a:gd name="T63" fmla="*/ 6765 h 1194"/>
              <a:gd name="T64" fmla="*/ 4695983 w 1507"/>
              <a:gd name="T65" fmla="*/ 1404 h 1194"/>
              <a:gd name="T66" fmla="*/ 4848079 w 1507"/>
              <a:gd name="T67" fmla="*/ 25017 h 1194"/>
              <a:gd name="T68" fmla="*/ 4981165 w 1507"/>
              <a:gd name="T69" fmla="*/ 68797 h 1194"/>
              <a:gd name="T70" fmla="*/ 5133261 w 1507"/>
              <a:gd name="T71" fmla="*/ 115257 h 1194"/>
              <a:gd name="T72" fmla="*/ 5280605 w 1507"/>
              <a:gd name="T73" fmla="*/ 146529 h 1194"/>
              <a:gd name="T74" fmla="*/ 5413689 w 1507"/>
              <a:gd name="T75" fmla="*/ 150613 h 1194"/>
              <a:gd name="T76" fmla="*/ 5565786 w 1507"/>
              <a:gd name="T77" fmla="*/ 125085 h 1194"/>
              <a:gd name="T78" fmla="*/ 5713130 w 1507"/>
              <a:gd name="T79" fmla="*/ 80923 h 1194"/>
              <a:gd name="T80" fmla="*/ 5846214 w 1507"/>
              <a:gd name="T81" fmla="*/ 34845 h 1194"/>
              <a:gd name="T82" fmla="*/ 5998311 w 1507"/>
              <a:gd name="T83" fmla="*/ 4978 h 1194"/>
              <a:gd name="T84" fmla="*/ 6145654 w 1507"/>
              <a:gd name="T85" fmla="*/ 2680 h 1194"/>
              <a:gd name="T86" fmla="*/ 6278739 w 1507"/>
              <a:gd name="T87" fmla="*/ 29102 h 1194"/>
              <a:gd name="T88" fmla="*/ 6430835 w 1507"/>
              <a:gd name="T89" fmla="*/ 73775 h 1194"/>
              <a:gd name="T90" fmla="*/ 6582932 w 1507"/>
              <a:gd name="T91" fmla="*/ 119342 h 1194"/>
              <a:gd name="T92" fmla="*/ 6716016 w 1507"/>
              <a:gd name="T93" fmla="*/ 148316 h 1194"/>
              <a:gd name="T94" fmla="*/ 6863360 w 1507"/>
              <a:gd name="T95" fmla="*/ 149209 h 1194"/>
              <a:gd name="T96" fmla="*/ 7015456 w 1507"/>
              <a:gd name="T97" fmla="*/ 121512 h 1194"/>
              <a:gd name="T98" fmla="*/ 7162800 w 1507"/>
              <a:gd name="T99" fmla="*/ 76455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1991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7FC970-0D52-41BF-8373-5B9CC38D315A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pic>
        <p:nvPicPr>
          <p:cNvPr id="43013" name="Picture 4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3014" name="Freeform 5"/>
          <p:cNvSpPr>
            <a:spLocks/>
          </p:cNvSpPr>
          <p:nvPr/>
        </p:nvSpPr>
        <p:spPr bwMode="auto">
          <a:xfrm>
            <a:off x="1066800" y="1905000"/>
            <a:ext cx="7162800" cy="381000"/>
          </a:xfrm>
          <a:custGeom>
            <a:avLst/>
            <a:gdLst>
              <a:gd name="T0" fmla="*/ 66542 w 1507"/>
              <a:gd name="T1" fmla="*/ 130829 h 1194"/>
              <a:gd name="T2" fmla="*/ 213886 w 1507"/>
              <a:gd name="T3" fmla="*/ 34781 h 1194"/>
              <a:gd name="T4" fmla="*/ 365983 w 1507"/>
              <a:gd name="T5" fmla="*/ 0 h 1194"/>
              <a:gd name="T6" fmla="*/ 499067 w 1507"/>
              <a:gd name="T7" fmla="*/ 37972 h 1194"/>
              <a:gd name="T8" fmla="*/ 651164 w 1507"/>
              <a:gd name="T9" fmla="*/ 136254 h 1194"/>
              <a:gd name="T10" fmla="*/ 798507 w 1507"/>
              <a:gd name="T11" fmla="*/ 255915 h 1194"/>
              <a:gd name="T12" fmla="*/ 931592 w 1507"/>
              <a:gd name="T13" fmla="*/ 349729 h 1194"/>
              <a:gd name="T14" fmla="*/ 1083688 w 1507"/>
              <a:gd name="T15" fmla="*/ 381000 h 1194"/>
              <a:gd name="T16" fmla="*/ 1231032 w 1507"/>
              <a:gd name="T17" fmla="*/ 338560 h 1194"/>
              <a:gd name="T18" fmla="*/ 1364117 w 1507"/>
              <a:gd name="T19" fmla="*/ 238045 h 1194"/>
              <a:gd name="T20" fmla="*/ 1516213 w 1507"/>
              <a:gd name="T21" fmla="*/ 119661 h 1194"/>
              <a:gd name="T22" fmla="*/ 1663557 w 1507"/>
              <a:gd name="T23" fmla="*/ 28080 h 1194"/>
              <a:gd name="T24" fmla="*/ 1796641 w 1507"/>
              <a:gd name="T25" fmla="*/ 0 h 1194"/>
              <a:gd name="T26" fmla="*/ 1948738 w 1507"/>
              <a:gd name="T27" fmla="*/ 45950 h 1194"/>
              <a:gd name="T28" fmla="*/ 2100834 w 1507"/>
              <a:gd name="T29" fmla="*/ 148698 h 1194"/>
              <a:gd name="T30" fmla="*/ 2233919 w 1507"/>
              <a:gd name="T31" fmla="*/ 267083 h 1194"/>
              <a:gd name="T32" fmla="*/ 2381262 w 1507"/>
              <a:gd name="T33" fmla="*/ 356430 h 1194"/>
              <a:gd name="T34" fmla="*/ 2533360 w 1507"/>
              <a:gd name="T35" fmla="*/ 379724 h 1194"/>
              <a:gd name="T36" fmla="*/ 2666444 w 1507"/>
              <a:gd name="T37" fmla="*/ 330583 h 1194"/>
              <a:gd name="T38" fmla="*/ 2813788 w 1507"/>
              <a:gd name="T39" fmla="*/ 226877 h 1194"/>
              <a:gd name="T40" fmla="*/ 2965884 w 1507"/>
              <a:gd name="T41" fmla="*/ 108492 h 1194"/>
              <a:gd name="T42" fmla="*/ 3098969 w 1507"/>
              <a:gd name="T43" fmla="*/ 22337 h 1194"/>
              <a:gd name="T44" fmla="*/ 3246312 w 1507"/>
              <a:gd name="T45" fmla="*/ 1276 h 1194"/>
              <a:gd name="T46" fmla="*/ 3398409 w 1507"/>
              <a:gd name="T47" fmla="*/ 54884 h 1194"/>
              <a:gd name="T48" fmla="*/ 3550505 w 1507"/>
              <a:gd name="T49" fmla="*/ 159867 h 1194"/>
              <a:gd name="T50" fmla="*/ 3683590 w 1507"/>
              <a:gd name="T51" fmla="*/ 278251 h 1194"/>
              <a:gd name="T52" fmla="*/ 3830933 w 1507"/>
              <a:gd name="T53" fmla="*/ 361854 h 1194"/>
              <a:gd name="T54" fmla="*/ 3983030 w 1507"/>
              <a:gd name="T55" fmla="*/ 378766 h 1194"/>
              <a:gd name="T56" fmla="*/ 4116114 w 1507"/>
              <a:gd name="T57" fmla="*/ 322925 h 1194"/>
              <a:gd name="T58" fmla="*/ 4263458 w 1507"/>
              <a:gd name="T59" fmla="*/ 214432 h 1194"/>
              <a:gd name="T60" fmla="*/ 4415555 w 1507"/>
              <a:gd name="T61" fmla="*/ 97324 h 1194"/>
              <a:gd name="T62" fmla="*/ 4548639 w 1507"/>
              <a:gd name="T63" fmla="*/ 16912 h 1194"/>
              <a:gd name="T64" fmla="*/ 4695983 w 1507"/>
              <a:gd name="T65" fmla="*/ 3510 h 1194"/>
              <a:gd name="T66" fmla="*/ 4848079 w 1507"/>
              <a:gd name="T67" fmla="*/ 62543 h 1194"/>
              <a:gd name="T68" fmla="*/ 4981165 w 1507"/>
              <a:gd name="T69" fmla="*/ 171992 h 1194"/>
              <a:gd name="T70" fmla="*/ 5133261 w 1507"/>
              <a:gd name="T71" fmla="*/ 288143 h 1194"/>
              <a:gd name="T72" fmla="*/ 5280605 w 1507"/>
              <a:gd name="T73" fmla="*/ 366322 h 1194"/>
              <a:gd name="T74" fmla="*/ 5413689 w 1507"/>
              <a:gd name="T75" fmla="*/ 376533 h 1194"/>
              <a:gd name="T76" fmla="*/ 5565786 w 1507"/>
              <a:gd name="T77" fmla="*/ 312714 h 1194"/>
              <a:gd name="T78" fmla="*/ 5713130 w 1507"/>
              <a:gd name="T79" fmla="*/ 202307 h 1194"/>
              <a:gd name="T80" fmla="*/ 5846214 w 1507"/>
              <a:gd name="T81" fmla="*/ 87113 h 1194"/>
              <a:gd name="T82" fmla="*/ 5998311 w 1507"/>
              <a:gd name="T83" fmla="*/ 12445 h 1194"/>
              <a:gd name="T84" fmla="*/ 6145654 w 1507"/>
              <a:gd name="T85" fmla="*/ 6701 h 1194"/>
              <a:gd name="T86" fmla="*/ 6278739 w 1507"/>
              <a:gd name="T87" fmla="*/ 72754 h 1194"/>
              <a:gd name="T88" fmla="*/ 6430835 w 1507"/>
              <a:gd name="T89" fmla="*/ 184437 h 1194"/>
              <a:gd name="T90" fmla="*/ 6582932 w 1507"/>
              <a:gd name="T91" fmla="*/ 298354 h 1194"/>
              <a:gd name="T92" fmla="*/ 6716016 w 1507"/>
              <a:gd name="T93" fmla="*/ 370789 h 1194"/>
              <a:gd name="T94" fmla="*/ 6863360 w 1507"/>
              <a:gd name="T95" fmla="*/ 373023 h 1194"/>
              <a:gd name="T96" fmla="*/ 7015456 w 1507"/>
              <a:gd name="T97" fmla="*/ 303779 h 1194"/>
              <a:gd name="T98" fmla="*/ 7162800 w 1507"/>
              <a:gd name="T99" fmla="*/ 191138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301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first and most important step in processing signals is representing them appropriately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011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47287-3D79-4250-93C1-99B7968DA781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44037" name="Picture 4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4038" name="Freeform 5"/>
          <p:cNvSpPr>
            <a:spLocks/>
          </p:cNvSpPr>
          <p:nvPr/>
        </p:nvSpPr>
        <p:spPr bwMode="auto">
          <a:xfrm>
            <a:off x="1066800" y="1752600"/>
            <a:ext cx="7162800" cy="609600"/>
          </a:xfrm>
          <a:custGeom>
            <a:avLst/>
            <a:gdLst>
              <a:gd name="T0" fmla="*/ 66542 w 1507"/>
              <a:gd name="T1" fmla="*/ 209327 h 1194"/>
              <a:gd name="T2" fmla="*/ 213886 w 1507"/>
              <a:gd name="T3" fmla="*/ 55650 h 1194"/>
              <a:gd name="T4" fmla="*/ 365983 w 1507"/>
              <a:gd name="T5" fmla="*/ 0 h 1194"/>
              <a:gd name="T6" fmla="*/ 499067 w 1507"/>
              <a:gd name="T7" fmla="*/ 60756 h 1194"/>
              <a:gd name="T8" fmla="*/ 651164 w 1507"/>
              <a:gd name="T9" fmla="*/ 218006 h 1194"/>
              <a:gd name="T10" fmla="*/ 798507 w 1507"/>
              <a:gd name="T11" fmla="*/ 409463 h 1194"/>
              <a:gd name="T12" fmla="*/ 931592 w 1507"/>
              <a:gd name="T13" fmla="*/ 559566 h 1194"/>
              <a:gd name="T14" fmla="*/ 1083688 w 1507"/>
              <a:gd name="T15" fmla="*/ 609600 h 1194"/>
              <a:gd name="T16" fmla="*/ 1231032 w 1507"/>
              <a:gd name="T17" fmla="*/ 541697 h 1194"/>
              <a:gd name="T18" fmla="*/ 1364117 w 1507"/>
              <a:gd name="T19" fmla="*/ 380872 h 1194"/>
              <a:gd name="T20" fmla="*/ 1516213 w 1507"/>
              <a:gd name="T21" fmla="*/ 191457 h 1194"/>
              <a:gd name="T22" fmla="*/ 1663557 w 1507"/>
              <a:gd name="T23" fmla="*/ 44929 h 1194"/>
              <a:gd name="T24" fmla="*/ 1796641 w 1507"/>
              <a:gd name="T25" fmla="*/ 0 h 1194"/>
              <a:gd name="T26" fmla="*/ 1948738 w 1507"/>
              <a:gd name="T27" fmla="*/ 73520 h 1194"/>
              <a:gd name="T28" fmla="*/ 2100834 w 1507"/>
              <a:gd name="T29" fmla="*/ 237918 h 1194"/>
              <a:gd name="T30" fmla="*/ 2233919 w 1507"/>
              <a:gd name="T31" fmla="*/ 427333 h 1194"/>
              <a:gd name="T32" fmla="*/ 2381262 w 1507"/>
              <a:gd name="T33" fmla="*/ 570287 h 1194"/>
              <a:gd name="T34" fmla="*/ 2533360 w 1507"/>
              <a:gd name="T35" fmla="*/ 607558 h 1194"/>
              <a:gd name="T36" fmla="*/ 2666444 w 1507"/>
              <a:gd name="T37" fmla="*/ 528933 h 1194"/>
              <a:gd name="T38" fmla="*/ 2813788 w 1507"/>
              <a:gd name="T39" fmla="*/ 363003 h 1194"/>
              <a:gd name="T40" fmla="*/ 2965884 w 1507"/>
              <a:gd name="T41" fmla="*/ 173588 h 1194"/>
              <a:gd name="T42" fmla="*/ 3098969 w 1507"/>
              <a:gd name="T43" fmla="*/ 35739 h 1194"/>
              <a:gd name="T44" fmla="*/ 3246312 w 1507"/>
              <a:gd name="T45" fmla="*/ 2042 h 1194"/>
              <a:gd name="T46" fmla="*/ 3398409 w 1507"/>
              <a:gd name="T47" fmla="*/ 87815 h 1194"/>
              <a:gd name="T48" fmla="*/ 3550505 w 1507"/>
              <a:gd name="T49" fmla="*/ 255787 h 1194"/>
              <a:gd name="T50" fmla="*/ 3683590 w 1507"/>
              <a:gd name="T51" fmla="*/ 445202 h 1194"/>
              <a:gd name="T52" fmla="*/ 3830933 w 1507"/>
              <a:gd name="T53" fmla="*/ 578967 h 1194"/>
              <a:gd name="T54" fmla="*/ 3983030 w 1507"/>
              <a:gd name="T55" fmla="*/ 606026 h 1194"/>
              <a:gd name="T56" fmla="*/ 4116114 w 1507"/>
              <a:gd name="T57" fmla="*/ 516679 h 1194"/>
              <a:gd name="T58" fmla="*/ 4263458 w 1507"/>
              <a:gd name="T59" fmla="*/ 343091 h 1194"/>
              <a:gd name="T60" fmla="*/ 4415555 w 1507"/>
              <a:gd name="T61" fmla="*/ 155719 h 1194"/>
              <a:gd name="T62" fmla="*/ 4548639 w 1507"/>
              <a:gd name="T63" fmla="*/ 27059 h 1194"/>
              <a:gd name="T64" fmla="*/ 4695983 w 1507"/>
              <a:gd name="T65" fmla="*/ 5616 h 1194"/>
              <a:gd name="T66" fmla="*/ 4848079 w 1507"/>
              <a:gd name="T67" fmla="*/ 100068 h 1194"/>
              <a:gd name="T68" fmla="*/ 4981165 w 1507"/>
              <a:gd name="T69" fmla="*/ 275188 h 1194"/>
              <a:gd name="T70" fmla="*/ 5133261 w 1507"/>
              <a:gd name="T71" fmla="*/ 461029 h 1194"/>
              <a:gd name="T72" fmla="*/ 5280605 w 1507"/>
              <a:gd name="T73" fmla="*/ 586115 h 1194"/>
              <a:gd name="T74" fmla="*/ 5413689 w 1507"/>
              <a:gd name="T75" fmla="*/ 602452 h 1194"/>
              <a:gd name="T76" fmla="*/ 5565786 w 1507"/>
              <a:gd name="T77" fmla="*/ 500342 h 1194"/>
              <a:gd name="T78" fmla="*/ 5713130 w 1507"/>
              <a:gd name="T79" fmla="*/ 323690 h 1194"/>
              <a:gd name="T80" fmla="*/ 5846214 w 1507"/>
              <a:gd name="T81" fmla="*/ 139381 h 1194"/>
              <a:gd name="T82" fmla="*/ 5998311 w 1507"/>
              <a:gd name="T83" fmla="*/ 19912 h 1194"/>
              <a:gd name="T84" fmla="*/ 6145654 w 1507"/>
              <a:gd name="T85" fmla="*/ 10722 h 1194"/>
              <a:gd name="T86" fmla="*/ 6278739 w 1507"/>
              <a:gd name="T87" fmla="*/ 116406 h 1194"/>
              <a:gd name="T88" fmla="*/ 6430835 w 1507"/>
              <a:gd name="T89" fmla="*/ 295100 h 1194"/>
              <a:gd name="T90" fmla="*/ 6582932 w 1507"/>
              <a:gd name="T91" fmla="*/ 477367 h 1194"/>
              <a:gd name="T92" fmla="*/ 6716016 w 1507"/>
              <a:gd name="T93" fmla="*/ 593262 h 1194"/>
              <a:gd name="T94" fmla="*/ 6863360 w 1507"/>
              <a:gd name="T95" fmla="*/ 596836 h 1194"/>
              <a:gd name="T96" fmla="*/ 7015456 w 1507"/>
              <a:gd name="T97" fmla="*/ 486046 h 1194"/>
              <a:gd name="T98" fmla="*/ 7162800 w 1507"/>
              <a:gd name="T99" fmla="*/ 305821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4039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D30B-45D5-41FB-B2DC-C983B97BA969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pic>
        <p:nvPicPr>
          <p:cNvPr id="45061" name="Picture 4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5062" name="Freeform 5"/>
          <p:cNvSpPr>
            <a:spLocks/>
          </p:cNvSpPr>
          <p:nvPr/>
        </p:nvSpPr>
        <p:spPr bwMode="auto">
          <a:xfrm>
            <a:off x="1066800" y="1676400"/>
            <a:ext cx="7162800" cy="838200"/>
          </a:xfrm>
          <a:custGeom>
            <a:avLst/>
            <a:gdLst>
              <a:gd name="T0" fmla="*/ 66542 w 1507"/>
              <a:gd name="T1" fmla="*/ 287824 h 1194"/>
              <a:gd name="T2" fmla="*/ 213886 w 1507"/>
              <a:gd name="T3" fmla="*/ 76519 h 1194"/>
              <a:gd name="T4" fmla="*/ 365983 w 1507"/>
              <a:gd name="T5" fmla="*/ 0 h 1194"/>
              <a:gd name="T6" fmla="*/ 499067 w 1507"/>
              <a:gd name="T7" fmla="*/ 83539 h 1194"/>
              <a:gd name="T8" fmla="*/ 651164 w 1507"/>
              <a:gd name="T9" fmla="*/ 299758 h 1194"/>
              <a:gd name="T10" fmla="*/ 798507 w 1507"/>
              <a:gd name="T11" fmla="*/ 563012 h 1194"/>
              <a:gd name="T12" fmla="*/ 931592 w 1507"/>
              <a:gd name="T13" fmla="*/ 769403 h 1194"/>
              <a:gd name="T14" fmla="*/ 1083688 w 1507"/>
              <a:gd name="T15" fmla="*/ 838200 h 1194"/>
              <a:gd name="T16" fmla="*/ 1231032 w 1507"/>
              <a:gd name="T17" fmla="*/ 744833 h 1194"/>
              <a:gd name="T18" fmla="*/ 1364117 w 1507"/>
              <a:gd name="T19" fmla="*/ 523699 h 1194"/>
              <a:gd name="T20" fmla="*/ 1516213 w 1507"/>
              <a:gd name="T21" fmla="*/ 263254 h 1194"/>
              <a:gd name="T22" fmla="*/ 1663557 w 1507"/>
              <a:gd name="T23" fmla="*/ 61777 h 1194"/>
              <a:gd name="T24" fmla="*/ 1796641 w 1507"/>
              <a:gd name="T25" fmla="*/ 0 h 1194"/>
              <a:gd name="T26" fmla="*/ 1948738 w 1507"/>
              <a:gd name="T27" fmla="*/ 101089 h 1194"/>
              <a:gd name="T28" fmla="*/ 2100834 w 1507"/>
              <a:gd name="T29" fmla="*/ 327137 h 1194"/>
              <a:gd name="T30" fmla="*/ 2233919 w 1507"/>
              <a:gd name="T31" fmla="*/ 587582 h 1194"/>
              <a:gd name="T32" fmla="*/ 2381262 w 1507"/>
              <a:gd name="T33" fmla="*/ 784145 h 1194"/>
              <a:gd name="T34" fmla="*/ 2533360 w 1507"/>
              <a:gd name="T35" fmla="*/ 835392 h 1194"/>
              <a:gd name="T36" fmla="*/ 2666444 w 1507"/>
              <a:gd name="T37" fmla="*/ 727282 h 1194"/>
              <a:gd name="T38" fmla="*/ 2813788 w 1507"/>
              <a:gd name="T39" fmla="*/ 499129 h 1194"/>
              <a:gd name="T40" fmla="*/ 2965884 w 1507"/>
              <a:gd name="T41" fmla="*/ 238683 h 1194"/>
              <a:gd name="T42" fmla="*/ 3098969 w 1507"/>
              <a:gd name="T43" fmla="*/ 49141 h 1194"/>
              <a:gd name="T44" fmla="*/ 3246312 w 1507"/>
              <a:gd name="T45" fmla="*/ 2808 h 1194"/>
              <a:gd name="T46" fmla="*/ 3398409 w 1507"/>
              <a:gd name="T47" fmla="*/ 120746 h 1194"/>
              <a:gd name="T48" fmla="*/ 3550505 w 1507"/>
              <a:gd name="T49" fmla="*/ 351707 h 1194"/>
              <a:gd name="T50" fmla="*/ 3683590 w 1507"/>
              <a:gd name="T51" fmla="*/ 612153 h 1194"/>
              <a:gd name="T52" fmla="*/ 3830933 w 1507"/>
              <a:gd name="T53" fmla="*/ 796079 h 1194"/>
              <a:gd name="T54" fmla="*/ 3983030 w 1507"/>
              <a:gd name="T55" fmla="*/ 833286 h 1194"/>
              <a:gd name="T56" fmla="*/ 4116114 w 1507"/>
              <a:gd name="T57" fmla="*/ 710434 h 1194"/>
              <a:gd name="T58" fmla="*/ 4263458 w 1507"/>
              <a:gd name="T59" fmla="*/ 471751 h 1194"/>
              <a:gd name="T60" fmla="*/ 4415555 w 1507"/>
              <a:gd name="T61" fmla="*/ 214113 h 1194"/>
              <a:gd name="T62" fmla="*/ 4548639 w 1507"/>
              <a:gd name="T63" fmla="*/ 37207 h 1194"/>
              <a:gd name="T64" fmla="*/ 4695983 w 1507"/>
              <a:gd name="T65" fmla="*/ 7722 h 1194"/>
              <a:gd name="T66" fmla="*/ 4848079 w 1507"/>
              <a:gd name="T67" fmla="*/ 137594 h 1194"/>
              <a:gd name="T68" fmla="*/ 4981165 w 1507"/>
              <a:gd name="T69" fmla="*/ 378383 h 1194"/>
              <a:gd name="T70" fmla="*/ 5133261 w 1507"/>
              <a:gd name="T71" fmla="*/ 633915 h 1194"/>
              <a:gd name="T72" fmla="*/ 5280605 w 1507"/>
              <a:gd name="T73" fmla="*/ 805908 h 1194"/>
              <a:gd name="T74" fmla="*/ 5413689 w 1507"/>
              <a:gd name="T75" fmla="*/ 828372 h 1194"/>
              <a:gd name="T76" fmla="*/ 5565786 w 1507"/>
              <a:gd name="T77" fmla="*/ 687970 h 1194"/>
              <a:gd name="T78" fmla="*/ 5713130 w 1507"/>
              <a:gd name="T79" fmla="*/ 445074 h 1194"/>
              <a:gd name="T80" fmla="*/ 5846214 w 1507"/>
              <a:gd name="T81" fmla="*/ 191649 h 1194"/>
              <a:gd name="T82" fmla="*/ 5998311 w 1507"/>
              <a:gd name="T83" fmla="*/ 27378 h 1194"/>
              <a:gd name="T84" fmla="*/ 6145654 w 1507"/>
              <a:gd name="T85" fmla="*/ 14742 h 1194"/>
              <a:gd name="T86" fmla="*/ 6278739 w 1507"/>
              <a:gd name="T87" fmla="*/ 160058 h 1194"/>
              <a:gd name="T88" fmla="*/ 6430835 w 1507"/>
              <a:gd name="T89" fmla="*/ 405762 h 1194"/>
              <a:gd name="T90" fmla="*/ 6582932 w 1507"/>
              <a:gd name="T91" fmla="*/ 656379 h 1194"/>
              <a:gd name="T92" fmla="*/ 6716016 w 1507"/>
              <a:gd name="T93" fmla="*/ 815736 h 1194"/>
              <a:gd name="T94" fmla="*/ 6863360 w 1507"/>
              <a:gd name="T95" fmla="*/ 820650 h 1194"/>
              <a:gd name="T96" fmla="*/ 7015456 w 1507"/>
              <a:gd name="T97" fmla="*/ 668313 h 1194"/>
              <a:gd name="T98" fmla="*/ 7162800 w 1507"/>
              <a:gd name="T99" fmla="*/ 420504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5063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Sines</a:t>
            </a:r>
            <a:r>
              <a:rPr lang="en-US" dirty="0" smtClean="0"/>
              <a:t> by themselves are not enough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38600"/>
            <a:ext cx="8229600" cy="2133600"/>
          </a:xfrm>
        </p:spPr>
        <p:txBody>
          <a:bodyPr/>
          <a:lstStyle/>
          <a:p>
            <a:pPr eaLnBrk="1" hangingPunct="1"/>
            <a:r>
              <a:rPr lang="en-US" sz="2600" smtClean="0"/>
              <a:t>Every sine starts at zero</a:t>
            </a:r>
          </a:p>
          <a:p>
            <a:pPr lvl="1" eaLnBrk="1" hangingPunct="1"/>
            <a:r>
              <a:rPr lang="en-US" sz="2200" smtClean="0"/>
              <a:t>Can never represent a signal that is non-zero in the first sample!</a:t>
            </a:r>
          </a:p>
          <a:p>
            <a:pPr eaLnBrk="1" hangingPunct="1"/>
            <a:r>
              <a:rPr lang="en-US" sz="2600" smtClean="0"/>
              <a:t>Every cosine starts at 1</a:t>
            </a:r>
          </a:p>
          <a:p>
            <a:pPr lvl="1" eaLnBrk="1" hangingPunct="1"/>
            <a:r>
              <a:rPr lang="en-US" sz="2200" smtClean="0"/>
              <a:t>If the first sample is zero, the signal cannot be represented!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4C854B-B948-4AD7-835C-7C8DD22ED2DD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pic>
        <p:nvPicPr>
          <p:cNvPr id="4608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 descr="si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06680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 descr="cosi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2438400"/>
            <a:ext cx="7696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The need for phase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86238"/>
            <a:ext cx="8229600" cy="1985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Allow the sinusoids to move!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How much do the </a:t>
            </a:r>
            <a:r>
              <a:rPr lang="en-US" dirty="0" err="1" smtClean="0"/>
              <a:t>sines</a:t>
            </a:r>
            <a:r>
              <a:rPr lang="en-US" dirty="0" smtClean="0"/>
              <a:t> shift?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C9CAA8-46DB-408C-9F34-D558C54FB268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pic>
        <p:nvPicPr>
          <p:cNvPr id="819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" descr="contsamps"/>
          <p:cNvPicPr>
            <a:picLocks noChangeAspect="1" noChangeArrowheads="1"/>
          </p:cNvPicPr>
          <p:nvPr/>
        </p:nvPicPr>
        <p:blipFill>
          <a:blip r:embed="rId4"/>
          <a:srcRect l="13600" t="9599" r="11200" b="12801"/>
          <a:stretch>
            <a:fillRect/>
          </a:stretch>
        </p:blipFill>
        <p:spPr bwMode="auto">
          <a:xfrm>
            <a:off x="1752600" y="1066800"/>
            <a:ext cx="5018088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graphicFrame>
        <p:nvGraphicFramePr>
          <p:cNvPr id="819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051203"/>
              </p:ext>
            </p:extLst>
          </p:nvPr>
        </p:nvGraphicFramePr>
        <p:xfrm>
          <a:off x="262296" y="4741094"/>
          <a:ext cx="8576988" cy="538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5" imgW="3441600" imgH="215640" progId="Equation.3">
                  <p:embed/>
                </p:oleObj>
              </mc:Choice>
              <mc:Fallback>
                <p:oleObj name="Equation" r:id="rId5" imgW="344160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296" y="4741094"/>
                        <a:ext cx="8576988" cy="53882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0" name="Picture 8" descr="movingsin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1598613"/>
            <a:ext cx="6451600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6792913" y="1966913"/>
            <a:ext cx="22193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Sines are shifted:</a:t>
            </a:r>
            <a:br>
              <a:rPr lang="en-US">
                <a:latin typeface="Comic Sans MS" pitchFamily="66" charset="0"/>
              </a:rPr>
            </a:br>
            <a:r>
              <a:rPr lang="en-US">
                <a:latin typeface="Comic Sans MS" pitchFamily="66" charset="0"/>
              </a:rPr>
              <a:t>do not start with</a:t>
            </a:r>
            <a:br>
              <a:rPr lang="en-US">
                <a:latin typeface="Comic Sans MS" pitchFamily="66" charset="0"/>
              </a:rPr>
            </a:br>
            <a:r>
              <a:rPr lang="en-US">
                <a:latin typeface="Comic Sans MS" pitchFamily="66" charset="0"/>
              </a:rPr>
              <a:t>value =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E0760-70F6-4F7A-84D1-F3F04905359B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pic>
        <p:nvPicPr>
          <p:cNvPr id="4710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7111" name="Picture 9" descr="sinphase0"/>
          <p:cNvPicPr>
            <a:picLocks noChangeAspect="1" noChangeArrowheads="1"/>
          </p:cNvPicPr>
          <p:nvPr/>
        </p:nvPicPr>
        <p:blipFill>
          <a:blip r:embed="rId4"/>
          <a:srcRect l="12502" t="3334" r="6250" b="10001"/>
          <a:stretch>
            <a:fillRect/>
          </a:stretch>
        </p:blipFill>
        <p:spPr bwMode="auto">
          <a:xfrm>
            <a:off x="776288" y="2559050"/>
            <a:ext cx="773271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A8F6DD-5C50-476E-A314-893C245B25CB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pic>
        <p:nvPicPr>
          <p:cNvPr id="4813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8135" name="Picture 7" descr="sinphasepiby3"/>
          <p:cNvPicPr>
            <a:picLocks noChangeAspect="1" noChangeArrowheads="1"/>
          </p:cNvPicPr>
          <p:nvPr/>
        </p:nvPicPr>
        <p:blipFill>
          <a:blip r:embed="rId4"/>
          <a:srcRect l="12502" t="3334" r="6250" b="10001"/>
          <a:stretch>
            <a:fillRect/>
          </a:stretch>
        </p:blipFill>
        <p:spPr bwMode="auto">
          <a:xfrm>
            <a:off x="776288" y="2559050"/>
            <a:ext cx="768191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8DCCB-239C-40E3-A72D-365A8C73D010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pic>
        <p:nvPicPr>
          <p:cNvPr id="49157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9159" name="Picture 7" descr="sinphasepiby2"/>
          <p:cNvPicPr>
            <a:picLocks noChangeAspect="1" noChangeArrowheads="1"/>
          </p:cNvPicPr>
          <p:nvPr/>
        </p:nvPicPr>
        <p:blipFill>
          <a:blip r:embed="rId4"/>
          <a:srcRect l="12502" t="3334" r="20001" b="10001"/>
          <a:stretch>
            <a:fillRect/>
          </a:stretch>
        </p:blipFill>
        <p:spPr bwMode="auto">
          <a:xfrm>
            <a:off x="776288" y="2559050"/>
            <a:ext cx="7627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7A390-824B-4C33-B5CD-859DF953E917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pic>
        <p:nvPicPr>
          <p:cNvPr id="50181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0183" name="Picture 7" descr="sinphasepi2by3"/>
          <p:cNvPicPr>
            <a:picLocks noChangeAspect="1" noChangeArrowheads="1"/>
          </p:cNvPicPr>
          <p:nvPr/>
        </p:nvPicPr>
        <p:blipFill>
          <a:blip r:embed="rId4"/>
          <a:srcRect l="12502" t="3334" r="6250" b="10001"/>
          <a:stretch>
            <a:fillRect/>
          </a:stretch>
        </p:blipFill>
        <p:spPr bwMode="auto">
          <a:xfrm>
            <a:off x="776288" y="2559050"/>
            <a:ext cx="77136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problem with phase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436375"/>
            <a:ext cx="8229600" cy="290543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This can no longer be expressed as a simple linear algebraic equation</a:t>
            </a:r>
          </a:p>
          <a:p>
            <a:pPr lvl="1" eaLnBrk="1" hangingPunct="1"/>
            <a:r>
              <a:rPr lang="en-US" sz="2000" dirty="0" smtClean="0"/>
              <a:t>The “basis matrix” depends on the unknown phase</a:t>
            </a:r>
          </a:p>
          <a:p>
            <a:pPr lvl="2" eaLnBrk="1" hangingPunct="1"/>
            <a:r>
              <a:rPr lang="en-US" sz="1800" dirty="0" smtClean="0"/>
              <a:t>I.e. there’s a component of the basis itself that must be estimated!</a:t>
            </a:r>
          </a:p>
          <a:p>
            <a:pPr eaLnBrk="1" hangingPunct="1"/>
            <a:r>
              <a:rPr lang="en-US" sz="2400" dirty="0" smtClean="0"/>
              <a:t>Linear algebraic notation can only be used if the bases are </a:t>
            </a:r>
            <a:r>
              <a:rPr lang="en-US" sz="2400" i="1" dirty="0" smtClean="0"/>
              <a:t>fully </a:t>
            </a:r>
            <a:r>
              <a:rPr lang="en-US" sz="2400" dirty="0" smtClean="0"/>
              <a:t>known</a:t>
            </a:r>
          </a:p>
          <a:p>
            <a:pPr lvl="1" eaLnBrk="1" hangingPunct="1"/>
            <a:r>
              <a:rPr lang="en-US" sz="2000" i="1" dirty="0" smtClean="0"/>
              <a:t>We can only (pseudo) invert a known matrix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6DA3B-1781-424C-96BF-5B205BAFEC05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  <p:pic>
        <p:nvPicPr>
          <p:cNvPr id="9222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57150" y="1143000"/>
          <a:ext cx="8877300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4" imgW="4965480" imgH="888840" progId="Equation.3">
                  <p:embed/>
                </p:oleObj>
              </mc:Choice>
              <mc:Fallback>
                <p:oleObj name="Equation" r:id="rId4" imgW="4965480" imgH="8888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" y="1143000"/>
                        <a:ext cx="8877300" cy="159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3276600" y="2895600"/>
            <a:ext cx="18986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L/2 columns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24400"/>
            <a:ext cx="8229600" cy="1828800"/>
          </a:xfrm>
        </p:spPr>
        <p:txBody>
          <a:bodyPr/>
          <a:lstStyle/>
          <a:p>
            <a:pPr eaLnBrk="1" hangingPunct="1"/>
            <a:r>
              <a:rPr lang="en-US" sz="2600" smtClean="0"/>
              <a:t>The cosine is the real part of a complex exponential</a:t>
            </a:r>
          </a:p>
          <a:p>
            <a:pPr lvl="1" eaLnBrk="1" hangingPunct="1"/>
            <a:r>
              <a:rPr lang="en-US" sz="2200" smtClean="0"/>
              <a:t>The sine is the imaginary part</a:t>
            </a:r>
          </a:p>
          <a:p>
            <a:pPr eaLnBrk="1" hangingPunct="1"/>
            <a:r>
              <a:rPr lang="en-US" sz="2600" smtClean="0"/>
              <a:t>A phase term for the sinusoid becomes a multiplicative term for the complex exponential!!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1A07C6-F833-4745-9E2B-DDC5D4C17709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  <p:pic>
        <p:nvPicPr>
          <p:cNvPr id="1024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5" descr="exp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971800"/>
            <a:ext cx="8683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8" descr="sines"/>
          <p:cNvPicPr>
            <a:picLocks noChangeAspect="1" noChangeArrowheads="1"/>
          </p:cNvPicPr>
          <p:nvPr/>
        </p:nvPicPr>
        <p:blipFill>
          <a:blip r:embed="rId5"/>
          <a:srcRect l="12502" t="26669" r="7501" b="50005"/>
          <a:stretch>
            <a:fillRect/>
          </a:stretch>
        </p:blipFill>
        <p:spPr bwMode="auto">
          <a:xfrm>
            <a:off x="1219200" y="1371600"/>
            <a:ext cx="70104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12"/>
          <p:cNvGraphicFramePr>
            <a:graphicFrameLocks noChangeAspect="1"/>
          </p:cNvGraphicFramePr>
          <p:nvPr/>
        </p:nvGraphicFramePr>
        <p:xfrm>
          <a:off x="3657600" y="1066800"/>
          <a:ext cx="17526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6" imgW="914400" imgH="164880" progId="Equation.3">
                  <p:embed/>
                </p:oleObj>
              </mc:Choice>
              <mc:Fallback>
                <p:oleObj name="Equation" r:id="rId6" imgW="914400" imgH="164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066800"/>
                        <a:ext cx="1752600" cy="315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13"/>
          <p:cNvGraphicFramePr>
            <a:graphicFrameLocks noChangeAspect="1"/>
          </p:cNvGraphicFramePr>
          <p:nvPr/>
        </p:nvGraphicFramePr>
        <p:xfrm>
          <a:off x="228600" y="2209800"/>
          <a:ext cx="60198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8" imgW="2539800" imgH="368280" progId="Equation.3">
                  <p:embed/>
                </p:oleObj>
              </mc:Choice>
              <mc:Fallback>
                <p:oleObj name="Equation" r:id="rId8" imgW="2539800" imgH="3682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09800"/>
                        <a:ext cx="6019800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14"/>
          <p:cNvGraphicFramePr>
            <a:graphicFrameLocks noChangeAspect="1"/>
          </p:cNvGraphicFramePr>
          <p:nvPr/>
        </p:nvGraphicFramePr>
        <p:xfrm>
          <a:off x="152400" y="4191000"/>
          <a:ext cx="88392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10" imgW="3924000" imgH="164880" progId="Equation.3">
                  <p:embed/>
                </p:oleObj>
              </mc:Choice>
              <mc:Fallback>
                <p:oleObj name="Equation" r:id="rId10" imgW="3924000" imgH="1648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191000"/>
                        <a:ext cx="8839200" cy="3714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14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Complex Exponential to the rescue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Representing an Elephant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3400" y="914400"/>
            <a:ext cx="3810000" cy="54864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300" smtClean="0"/>
              <a:t>It was six men of Indostan, </a:t>
            </a:r>
            <a:br>
              <a:rPr lang="en-US" sz="1300" smtClean="0"/>
            </a:br>
            <a:r>
              <a:rPr lang="en-US" sz="1300" smtClean="0"/>
              <a:t>To learning much inclined, </a:t>
            </a:r>
            <a:br>
              <a:rPr lang="en-US" sz="1300" smtClean="0"/>
            </a:br>
            <a:r>
              <a:rPr lang="en-US" sz="1300" smtClean="0"/>
              <a:t>Who went to see the elephant, </a:t>
            </a:r>
            <a:br>
              <a:rPr lang="en-US" sz="1300" smtClean="0"/>
            </a:br>
            <a:r>
              <a:rPr lang="en-US" sz="1300" smtClean="0"/>
              <a:t>(Though all of them were blind), </a:t>
            </a:r>
            <a:br>
              <a:rPr lang="en-US" sz="1300" smtClean="0"/>
            </a:br>
            <a:r>
              <a:rPr lang="en-US" sz="1300" smtClean="0"/>
              <a:t>That each by observation </a:t>
            </a:r>
            <a:br>
              <a:rPr lang="en-US" sz="1300" smtClean="0"/>
            </a:br>
            <a:r>
              <a:rPr lang="en-US" sz="1300" smtClean="0"/>
              <a:t>Might satisfy his mind.</a:t>
            </a:r>
          </a:p>
          <a:p>
            <a:pPr lvl="1" eaLnBrk="1" hangingPunct="1">
              <a:lnSpc>
                <a:spcPct val="80000"/>
              </a:lnSpc>
            </a:pPr>
            <a:endParaRPr lang="en-US" sz="11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first approached the elephant, </a:t>
            </a:r>
            <a:br>
              <a:rPr lang="en-US" sz="1300" smtClean="0"/>
            </a:br>
            <a:r>
              <a:rPr lang="en-US" sz="1300" smtClean="0"/>
              <a:t>And happening to fall </a:t>
            </a:r>
            <a:br>
              <a:rPr lang="en-US" sz="1300" smtClean="0"/>
            </a:br>
            <a:r>
              <a:rPr lang="en-US" sz="1300" smtClean="0"/>
              <a:t>Against his broad and sturdy side, </a:t>
            </a:r>
            <a:br>
              <a:rPr lang="en-US" sz="1300" smtClean="0"/>
            </a:br>
            <a:r>
              <a:rPr lang="en-US" sz="1300" smtClean="0"/>
              <a:t>At once began to bawl: </a:t>
            </a:r>
            <a:br>
              <a:rPr lang="en-US" sz="1300" smtClean="0"/>
            </a:br>
            <a:r>
              <a:rPr lang="en-US" sz="1300" smtClean="0"/>
              <a:t>"God bless me! But the elephant </a:t>
            </a:r>
            <a:br>
              <a:rPr lang="en-US" sz="1300" smtClean="0"/>
            </a:br>
            <a:r>
              <a:rPr lang="en-US" sz="1300" smtClean="0"/>
              <a:t>Is very like a wall!“</a:t>
            </a:r>
          </a:p>
          <a:p>
            <a:pPr lvl="1" eaLnBrk="1" hangingPunct="1">
              <a:lnSpc>
                <a:spcPct val="80000"/>
              </a:lnSpc>
            </a:pPr>
            <a:endParaRPr lang="en-US" sz="11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second, feeling of the tusk, </a:t>
            </a:r>
            <a:br>
              <a:rPr lang="en-US" sz="1300" smtClean="0"/>
            </a:br>
            <a:r>
              <a:rPr lang="en-US" sz="1300" smtClean="0"/>
              <a:t>Cried: "Ho! What have we here, </a:t>
            </a:r>
            <a:br>
              <a:rPr lang="en-US" sz="1300" smtClean="0"/>
            </a:br>
            <a:r>
              <a:rPr lang="en-US" sz="1300" smtClean="0"/>
              <a:t>So very round and smooth and sharp? </a:t>
            </a:r>
            <a:br>
              <a:rPr lang="en-US" sz="1300" smtClean="0"/>
            </a:br>
            <a:r>
              <a:rPr lang="en-US" sz="1300" smtClean="0"/>
              <a:t>To me 'tis very clear, </a:t>
            </a:r>
            <a:br>
              <a:rPr lang="en-US" sz="1300" smtClean="0"/>
            </a:br>
            <a:r>
              <a:rPr lang="en-US" sz="1300" smtClean="0"/>
              <a:t>This wonder of an elephant </a:t>
            </a:r>
            <a:br>
              <a:rPr lang="en-US" sz="1300" smtClean="0"/>
            </a:br>
            <a:r>
              <a:rPr lang="en-US" sz="1300" smtClean="0"/>
              <a:t>Is very like a spear!“</a:t>
            </a:r>
          </a:p>
          <a:p>
            <a:pPr lvl="1" eaLnBrk="1" hangingPunct="1">
              <a:lnSpc>
                <a:spcPct val="80000"/>
              </a:lnSpc>
            </a:pPr>
            <a:endParaRPr lang="en-US" sz="11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third approached the animal, </a:t>
            </a:r>
            <a:br>
              <a:rPr lang="en-US" sz="1300" smtClean="0"/>
            </a:br>
            <a:r>
              <a:rPr lang="en-US" sz="1300" smtClean="0"/>
              <a:t>And happening to take </a:t>
            </a:r>
            <a:br>
              <a:rPr lang="en-US" sz="1300" smtClean="0"/>
            </a:br>
            <a:r>
              <a:rPr lang="en-US" sz="1300" smtClean="0"/>
              <a:t>The squirming trunk within his hands, </a:t>
            </a:r>
            <a:br>
              <a:rPr lang="en-US" sz="1300" smtClean="0"/>
            </a:br>
            <a:r>
              <a:rPr lang="en-US" sz="1300" smtClean="0"/>
              <a:t>Thus boldly up and spake: </a:t>
            </a:r>
            <a:br>
              <a:rPr lang="en-US" sz="1300" smtClean="0"/>
            </a:br>
            <a:r>
              <a:rPr lang="en-US" sz="1300" smtClean="0"/>
              <a:t>"I see," quoth he, "the elephant </a:t>
            </a:r>
            <a:br>
              <a:rPr lang="en-US" sz="1300" smtClean="0"/>
            </a:br>
            <a:r>
              <a:rPr lang="en-US" sz="1300" smtClean="0"/>
              <a:t>Is very like a snake!“</a:t>
            </a:r>
          </a:p>
          <a:p>
            <a:pPr eaLnBrk="1" hangingPunct="1">
              <a:lnSpc>
                <a:spcPct val="80000"/>
              </a:lnSpc>
            </a:pPr>
            <a:endParaRPr lang="en-US" sz="13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fourth reached out an eager hand, </a:t>
            </a:r>
            <a:br>
              <a:rPr lang="en-US" sz="1300" smtClean="0"/>
            </a:br>
            <a:r>
              <a:rPr lang="en-US" sz="1300" smtClean="0"/>
              <a:t>And felt about the knee. </a:t>
            </a:r>
            <a:br>
              <a:rPr lang="en-US" sz="1300" smtClean="0"/>
            </a:br>
            <a:r>
              <a:rPr lang="en-US" sz="1300" smtClean="0"/>
              <a:t>"What most this wondrous beast is like </a:t>
            </a:r>
            <a:br>
              <a:rPr lang="en-US" sz="1300" smtClean="0"/>
            </a:br>
            <a:r>
              <a:rPr lang="en-US" sz="1300" smtClean="0"/>
              <a:t>Is might plain," quoth he; </a:t>
            </a:r>
            <a:br>
              <a:rPr lang="en-US" sz="1300" smtClean="0"/>
            </a:br>
            <a:r>
              <a:rPr lang="en-US" sz="1300" smtClean="0"/>
              <a:t>"Tis clear enough the elephant </a:t>
            </a:r>
            <a:br>
              <a:rPr lang="en-US" sz="1300" smtClean="0"/>
            </a:br>
            <a:r>
              <a:rPr lang="en-US" sz="1300" smtClean="0"/>
              <a:t>Is very like a tree."</a:t>
            </a:r>
          </a:p>
        </p:txBody>
      </p:sp>
      <p:sp>
        <p:nvSpPr>
          <p:cNvPr id="29701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495800" y="914400"/>
            <a:ext cx="3810000" cy="3581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300" smtClean="0"/>
              <a:t>The fifth, who chanced to touch the ear, </a:t>
            </a:r>
            <a:br>
              <a:rPr lang="en-US" sz="1300" smtClean="0"/>
            </a:br>
            <a:r>
              <a:rPr lang="en-US" sz="1300" smtClean="0"/>
              <a:t>Said: "E'en the blindest man </a:t>
            </a:r>
            <a:br>
              <a:rPr lang="en-US" sz="1300" smtClean="0"/>
            </a:br>
            <a:r>
              <a:rPr lang="en-US" sz="1300" smtClean="0"/>
              <a:t>Can tell what this resembles most: </a:t>
            </a:r>
            <a:br>
              <a:rPr lang="en-US" sz="1300" smtClean="0"/>
            </a:br>
            <a:r>
              <a:rPr lang="en-US" sz="1300" smtClean="0"/>
              <a:t>Deny the fact who can, </a:t>
            </a:r>
            <a:br>
              <a:rPr lang="en-US" sz="1300" smtClean="0"/>
            </a:br>
            <a:r>
              <a:rPr lang="en-US" sz="1300" smtClean="0"/>
              <a:t>This marvel of an elephant </a:t>
            </a:r>
            <a:br>
              <a:rPr lang="en-US" sz="1300" smtClean="0"/>
            </a:br>
            <a:r>
              <a:rPr lang="en-US" sz="1300" smtClean="0"/>
              <a:t>Is very like a fan.“</a:t>
            </a:r>
          </a:p>
          <a:p>
            <a:pPr lvl="3" eaLnBrk="1" hangingPunct="1">
              <a:lnSpc>
                <a:spcPct val="80000"/>
              </a:lnSpc>
            </a:pPr>
            <a:endParaRPr lang="en-US" sz="9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sixth no sooner had begun </a:t>
            </a:r>
            <a:br>
              <a:rPr lang="en-US" sz="1300" smtClean="0"/>
            </a:br>
            <a:r>
              <a:rPr lang="en-US" sz="1300" smtClean="0"/>
              <a:t>About the beast to grope, </a:t>
            </a:r>
            <a:br>
              <a:rPr lang="en-US" sz="1300" smtClean="0"/>
            </a:br>
            <a:r>
              <a:rPr lang="en-US" sz="1300" smtClean="0"/>
              <a:t>Than seizing on the swinging tail </a:t>
            </a:r>
            <a:br>
              <a:rPr lang="en-US" sz="1300" smtClean="0"/>
            </a:br>
            <a:r>
              <a:rPr lang="en-US" sz="1300" smtClean="0"/>
              <a:t>That fell within his scope, </a:t>
            </a:r>
            <a:br>
              <a:rPr lang="en-US" sz="1300" smtClean="0"/>
            </a:br>
            <a:r>
              <a:rPr lang="en-US" sz="1300" smtClean="0"/>
              <a:t>"I see," quoth he, "the elephant </a:t>
            </a:r>
            <a:br>
              <a:rPr lang="en-US" sz="1300" smtClean="0"/>
            </a:br>
            <a:r>
              <a:rPr lang="en-US" sz="1300" smtClean="0"/>
              <a:t>Is very like a rope.“</a:t>
            </a:r>
          </a:p>
          <a:p>
            <a:pPr lvl="4" eaLnBrk="1" hangingPunct="1">
              <a:lnSpc>
                <a:spcPct val="80000"/>
              </a:lnSpc>
            </a:pPr>
            <a:endParaRPr lang="en-US" sz="9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And so these men of Indostan </a:t>
            </a:r>
            <a:br>
              <a:rPr lang="en-US" sz="1300" smtClean="0"/>
            </a:br>
            <a:r>
              <a:rPr lang="en-US" sz="1300" smtClean="0"/>
              <a:t>Disputed loud and long, </a:t>
            </a:r>
            <a:br>
              <a:rPr lang="en-US" sz="1300" smtClean="0"/>
            </a:br>
            <a:r>
              <a:rPr lang="en-US" sz="1300" smtClean="0"/>
              <a:t>Each in his own opinion </a:t>
            </a:r>
            <a:br>
              <a:rPr lang="en-US" sz="1300" smtClean="0"/>
            </a:br>
            <a:r>
              <a:rPr lang="en-US" sz="1300" smtClean="0"/>
              <a:t>Exceeding stiff and strong. </a:t>
            </a:r>
            <a:br>
              <a:rPr lang="en-US" sz="1300" smtClean="0"/>
            </a:br>
            <a:r>
              <a:rPr lang="en-US" sz="1300" smtClean="0"/>
              <a:t>Though each was partly right, </a:t>
            </a:r>
            <a:br>
              <a:rPr lang="en-US" sz="1300" smtClean="0"/>
            </a:br>
            <a:r>
              <a:rPr lang="en-US" sz="1300" smtClean="0"/>
              <a:t>All were in the wrong.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7266" y="638877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09C3E-E562-47C7-AA5D-080F6518F67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29702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343400"/>
            <a:ext cx="230505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2C074E-45ED-4109-BC14-857299DA6574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pic>
        <p:nvPicPr>
          <p:cNvPr id="51203" name="Picture 2" descr="exp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717550"/>
            <a:ext cx="8683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300038" y="1238250"/>
            <a:ext cx="519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n-US">
                <a:latin typeface="Symbol" pitchFamily="18" charset="2"/>
              </a:rPr>
              <a:t> </a:t>
            </a:r>
            <a:r>
              <a:rPr lang="en-US">
                <a:latin typeface="Times New Roman" pitchFamily="18" charset="0"/>
              </a:rPr>
              <a:t>x</a:t>
            </a:r>
          </a:p>
        </p:txBody>
      </p:sp>
      <p:pic>
        <p:nvPicPr>
          <p:cNvPr id="51205" name="Picture 4" descr="exp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1968500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5" descr="exp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3581400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Rectangle 6"/>
          <p:cNvSpPr>
            <a:spLocks noChangeArrowheads="1"/>
          </p:cNvSpPr>
          <p:nvPr/>
        </p:nvSpPr>
        <p:spPr bwMode="auto">
          <a:xfrm>
            <a:off x="762000" y="228600"/>
            <a:ext cx="77724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0" u="sng">
                <a:solidFill>
                  <a:schemeClr val="tx2"/>
                </a:solidFill>
              </a:rPr>
              <a:t>Explaining with Complex Exponentials</a:t>
            </a:r>
          </a:p>
        </p:txBody>
      </p:sp>
      <p:pic>
        <p:nvPicPr>
          <p:cNvPr id="51208" name="Picture 7" descr="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" y="5126038"/>
            <a:ext cx="80010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9" name="Text Box 8"/>
          <p:cNvSpPr txBox="1">
            <a:spLocks noChangeArrowheads="1"/>
          </p:cNvSpPr>
          <p:nvPr/>
        </p:nvSpPr>
        <p:spPr bwMode="auto">
          <a:xfrm>
            <a:off x="8320088" y="1182688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Symbol" pitchFamily="18" charset="2"/>
              </a:rPr>
              <a:t>+</a:t>
            </a:r>
          </a:p>
        </p:txBody>
      </p:sp>
      <p:sp>
        <p:nvSpPr>
          <p:cNvPr id="51210" name="Text Box 9"/>
          <p:cNvSpPr txBox="1">
            <a:spLocks noChangeArrowheads="1"/>
          </p:cNvSpPr>
          <p:nvPr/>
        </p:nvSpPr>
        <p:spPr bwMode="auto">
          <a:xfrm>
            <a:off x="8320088" y="4303713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Symbol" pitchFamily="18" charset="2"/>
              </a:rPr>
              <a:t>=</a:t>
            </a:r>
          </a:p>
        </p:txBody>
      </p:sp>
      <p:sp>
        <p:nvSpPr>
          <p:cNvPr id="51211" name="Text Box 10"/>
          <p:cNvSpPr txBox="1">
            <a:spLocks noChangeArrowheads="1"/>
          </p:cNvSpPr>
          <p:nvPr/>
        </p:nvSpPr>
        <p:spPr bwMode="auto">
          <a:xfrm>
            <a:off x="8320088" y="2576513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Symbol" pitchFamily="18" charset="2"/>
              </a:rPr>
              <a:t>+</a:t>
            </a:r>
          </a:p>
        </p:txBody>
      </p:sp>
      <p:sp>
        <p:nvSpPr>
          <p:cNvPr id="51212" name="Text Box 11"/>
          <p:cNvSpPr txBox="1">
            <a:spLocks noChangeArrowheads="1"/>
          </p:cNvSpPr>
          <p:nvPr/>
        </p:nvSpPr>
        <p:spPr bwMode="auto">
          <a:xfrm>
            <a:off x="300038" y="2717800"/>
            <a:ext cx="50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Symbol" pitchFamily="18" charset="2"/>
              </a:rPr>
              <a:t>B</a:t>
            </a:r>
            <a:r>
              <a:rPr lang="en-US">
                <a:latin typeface="Symbol" pitchFamily="18" charset="2"/>
              </a:rPr>
              <a:t> </a:t>
            </a:r>
            <a:r>
              <a:rPr lang="en-US">
                <a:latin typeface="Times New Roman" pitchFamily="18" charset="0"/>
              </a:rPr>
              <a:t>x</a:t>
            </a:r>
          </a:p>
        </p:txBody>
      </p:sp>
      <p:sp>
        <p:nvSpPr>
          <p:cNvPr id="51213" name="Text Box 12"/>
          <p:cNvSpPr txBox="1">
            <a:spLocks noChangeArrowheads="1"/>
          </p:cNvSpPr>
          <p:nvPr/>
        </p:nvSpPr>
        <p:spPr bwMode="auto">
          <a:xfrm>
            <a:off x="300038" y="4562475"/>
            <a:ext cx="520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>
                <a:latin typeface="Symbol" pitchFamily="18" charset="2"/>
              </a:rPr>
              <a:t> </a:t>
            </a:r>
            <a:r>
              <a:rPr lang="en-US">
                <a:latin typeface="Times New Roman" pitchFamily="18" charset="0"/>
              </a:rPr>
              <a:t>x</a:t>
            </a:r>
          </a:p>
        </p:txBody>
      </p:sp>
      <p:pic>
        <p:nvPicPr>
          <p:cNvPr id="51214" name="Picture 13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/>
          <a:lstStyle/>
          <a:p>
            <a:pPr eaLnBrk="1" hangingPunct="1"/>
            <a:r>
              <a:rPr lang="en-US" sz="2600" smtClean="0"/>
              <a:t>Like sinusoids, a complex exponential of one frequency can never explain one of another</a:t>
            </a:r>
          </a:p>
          <a:p>
            <a:pPr lvl="1" eaLnBrk="1" hangingPunct="1"/>
            <a:r>
              <a:rPr lang="en-US" sz="2200" smtClean="0"/>
              <a:t>They are orthogonal</a:t>
            </a:r>
          </a:p>
          <a:p>
            <a:pPr eaLnBrk="1" hangingPunct="1"/>
            <a:r>
              <a:rPr lang="en-US" sz="2600" smtClean="0"/>
              <a:t>They represent smooth transitions</a:t>
            </a:r>
          </a:p>
          <a:p>
            <a:pPr eaLnBrk="1" hangingPunct="1"/>
            <a:r>
              <a:rPr lang="en-US" sz="2600" smtClean="0"/>
              <a:t>Bonus: They are </a:t>
            </a:r>
            <a:r>
              <a:rPr lang="en-US" sz="2600" i="1" smtClean="0"/>
              <a:t>complex</a:t>
            </a:r>
          </a:p>
          <a:p>
            <a:pPr lvl="1" eaLnBrk="1" hangingPunct="1"/>
            <a:r>
              <a:rPr lang="en-US" sz="2200" smtClean="0"/>
              <a:t>Can even model complex data!</a:t>
            </a:r>
          </a:p>
          <a:p>
            <a:pPr eaLnBrk="1" hangingPunct="1"/>
            <a:r>
              <a:rPr lang="en-US" sz="2600" smtClean="0"/>
              <a:t>They can also model real data</a:t>
            </a:r>
          </a:p>
          <a:p>
            <a:pPr lvl="1" eaLnBrk="1" hangingPunct="1"/>
            <a:r>
              <a:rPr lang="en-US" sz="2200" smtClean="0">
                <a:latin typeface="Garamond" pitchFamily="18" charset="0"/>
              </a:rPr>
              <a:t>exp(j x ) + exp(-j x)</a:t>
            </a:r>
            <a:r>
              <a:rPr lang="en-US" sz="2200" smtClean="0"/>
              <a:t> is real</a:t>
            </a:r>
          </a:p>
          <a:p>
            <a:pPr lvl="2" eaLnBrk="1" hangingPunct="1"/>
            <a:r>
              <a:rPr lang="en-US" sz="2000" smtClean="0">
                <a:latin typeface="Garamond" pitchFamily="18" charset="0"/>
              </a:rPr>
              <a:t>cos(x) + j sin(x)  + cos(x) – j sin(x) = 2cos(x)</a:t>
            </a:r>
          </a:p>
          <a:p>
            <a:pPr eaLnBrk="1" hangingPunct="1"/>
            <a:r>
              <a:rPr lang="en-US" sz="2600" smtClean="0"/>
              <a:t>More importantly</a:t>
            </a:r>
          </a:p>
          <a:p>
            <a:pPr lvl="1" eaLnBrk="1" hangingPunct="1"/>
            <a:r>
              <a:rPr lang="en-US" sz="2200" smtClean="0"/>
              <a:t>                                                                    is real</a:t>
            </a:r>
          </a:p>
          <a:p>
            <a:pPr lvl="2" eaLnBrk="1" hangingPunct="1"/>
            <a:r>
              <a:rPr lang="en-US" sz="2000" smtClean="0"/>
              <a:t>The complex exponentials with frequencies equally spaced from L/2 are complex conjugates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E805C-838C-475B-BEC8-48DD0E775E49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161882"/>
              </p:ext>
            </p:extLst>
          </p:nvPr>
        </p:nvGraphicFramePr>
        <p:xfrm>
          <a:off x="2084860" y="5330825"/>
          <a:ext cx="33718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3" imgW="2158920" imgH="355320" progId="Equation.3">
                  <p:embed/>
                </p:oleObj>
              </mc:Choice>
              <mc:Fallback>
                <p:oleObj name="Equation" r:id="rId3" imgW="2158920" imgH="3553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4860" y="5330825"/>
                        <a:ext cx="3371850" cy="5556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0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Complex exponentials are well behaved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019175"/>
            <a:ext cx="8229600" cy="5270500"/>
          </a:xfrm>
        </p:spPr>
        <p:txBody>
          <a:bodyPr/>
          <a:lstStyle/>
          <a:p>
            <a:pPr eaLnBrk="1" hangingPunct="1"/>
            <a:endParaRPr lang="en-US" sz="2600" smtClean="0"/>
          </a:p>
          <a:p>
            <a:pPr eaLnBrk="1" hangingPunct="1"/>
            <a:r>
              <a:rPr lang="en-US" sz="2600" smtClean="0"/>
              <a:t>                                                                   is real</a:t>
            </a:r>
          </a:p>
          <a:p>
            <a:pPr lvl="1" eaLnBrk="1" hangingPunct="1"/>
            <a:endParaRPr lang="en-US" sz="2200" smtClean="0"/>
          </a:p>
          <a:p>
            <a:pPr lvl="1" eaLnBrk="1" hangingPunct="1"/>
            <a:r>
              <a:rPr lang="en-US" sz="2200" smtClean="0"/>
              <a:t>The complex exponentials with frequencies equally spaced from L/2 are complex conjugates</a:t>
            </a:r>
          </a:p>
          <a:p>
            <a:pPr lvl="2" eaLnBrk="1" hangingPunct="1"/>
            <a:r>
              <a:rPr lang="en-US" sz="2000" smtClean="0"/>
              <a:t>“Frequency = k” </a:t>
            </a:r>
            <a:r>
              <a:rPr lang="en-US" sz="2000" smtClean="0">
                <a:sym typeface="Wingdings" pitchFamily="2" charset="2"/>
              </a:rPr>
              <a:t> k periods in L samples</a:t>
            </a:r>
          </a:p>
          <a:p>
            <a:pPr lvl="4" eaLnBrk="1" hangingPunct="1"/>
            <a:endParaRPr lang="en-US" sz="1800" smtClean="0"/>
          </a:p>
          <a:p>
            <a:pPr lvl="1" eaLnBrk="1" hangingPunct="1"/>
            <a:endParaRPr lang="en-US" sz="2200" smtClean="0"/>
          </a:p>
          <a:p>
            <a:pPr lvl="1" eaLnBrk="1" hangingPunct="1"/>
            <a:endParaRPr lang="en-US" sz="2200" smtClean="0"/>
          </a:p>
          <a:p>
            <a:pPr lvl="1" eaLnBrk="1" hangingPunct="1"/>
            <a:r>
              <a:rPr lang="en-US" sz="2200" smtClean="0"/>
              <a:t>Is also real</a:t>
            </a:r>
          </a:p>
          <a:p>
            <a:pPr lvl="1" eaLnBrk="1" hangingPunct="1"/>
            <a:r>
              <a:rPr lang="en-US" sz="2200" smtClean="0"/>
              <a:t>If the two exponentials are multiplied by numbers that are conjugates of one another the result is real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4B488-08FF-4431-B464-D14BCFE90AAF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  <p:pic>
        <p:nvPicPr>
          <p:cNvPr id="12295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104900" y="1284288"/>
          <a:ext cx="55626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4" imgW="2158920" imgH="355320" progId="Equation.3">
                  <p:embed/>
                </p:oleObj>
              </mc:Choice>
              <mc:Fallback>
                <p:oleObj name="Equation" r:id="rId4" imgW="2158920" imgH="3553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284288"/>
                        <a:ext cx="5562600" cy="9159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6"/>
          <p:cNvGraphicFramePr>
            <a:graphicFrameLocks noChangeAspect="1"/>
          </p:cNvGraphicFramePr>
          <p:nvPr/>
        </p:nvGraphicFramePr>
        <p:xfrm>
          <a:off x="1333500" y="3667125"/>
          <a:ext cx="729615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6" imgW="2831760" imgH="355320" progId="Equation.3">
                  <p:embed/>
                </p:oleObj>
              </mc:Choice>
              <mc:Fallback>
                <p:oleObj name="Equation" r:id="rId6" imgW="2831760" imgH="3553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3667125"/>
                        <a:ext cx="7296150" cy="9159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3322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Complex exponentials are well behaved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Complex Exponential bases</a:t>
            </a:r>
          </a:p>
        </p:txBody>
      </p:sp>
      <p:sp>
        <p:nvSpPr>
          <p:cNvPr id="133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332591"/>
            <a:ext cx="8229600" cy="2173287"/>
          </a:xfrm>
        </p:spPr>
        <p:txBody>
          <a:bodyPr/>
          <a:lstStyle/>
          <a:p>
            <a:pPr eaLnBrk="1" hangingPunct="1"/>
            <a:r>
              <a:rPr lang="en-US" sz="2000" dirty="0" smtClean="0"/>
              <a:t>Explain the data using L complex exponential bases</a:t>
            </a:r>
          </a:p>
          <a:p>
            <a:pPr eaLnBrk="1" hangingPunct="1"/>
            <a:r>
              <a:rPr lang="en-US" sz="2000" dirty="0" smtClean="0"/>
              <a:t>The weights given to the (L/2 + k)</a:t>
            </a:r>
            <a:r>
              <a:rPr lang="en-US" sz="2000" dirty="0" err="1" smtClean="0"/>
              <a:t>th</a:t>
            </a:r>
            <a:r>
              <a:rPr lang="en-US" sz="2000" dirty="0" smtClean="0"/>
              <a:t> basis and the (L/2 – k)</a:t>
            </a:r>
            <a:r>
              <a:rPr lang="en-US" sz="2000" dirty="0" err="1" smtClean="0"/>
              <a:t>th</a:t>
            </a:r>
            <a:r>
              <a:rPr lang="en-US" sz="2000" dirty="0" smtClean="0"/>
              <a:t> basis should be complex conjugates, to make the result real</a:t>
            </a:r>
          </a:p>
          <a:p>
            <a:pPr lvl="1" eaLnBrk="1" hangingPunct="1"/>
            <a:r>
              <a:rPr lang="en-US" sz="1800" dirty="0" smtClean="0"/>
              <a:t>Because we are dealing with real data</a:t>
            </a:r>
          </a:p>
          <a:p>
            <a:pPr eaLnBrk="1" hangingPunct="1"/>
            <a:r>
              <a:rPr lang="en-US" sz="2000" dirty="0" smtClean="0"/>
              <a:t>Fortunately, a least squares fit will give us identical weights to both bases automatically; there is no need to impose the constraint externally</a:t>
            </a:r>
          </a:p>
        </p:txBody>
      </p:sp>
      <p:sp>
        <p:nvSpPr>
          <p:cNvPr id="44" name="Date Placeholder 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4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E8ADC-6B16-4B05-90E1-1724C0E1F17B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  <p:sp>
        <p:nvSpPr>
          <p:cNvPr id="13318" name="Oval 72"/>
          <p:cNvSpPr>
            <a:spLocks noChangeArrowheads="1"/>
          </p:cNvSpPr>
          <p:nvPr/>
        </p:nvSpPr>
        <p:spPr bwMode="auto">
          <a:xfrm>
            <a:off x="3679825" y="2019300"/>
            <a:ext cx="804863" cy="3714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Oval 73"/>
          <p:cNvSpPr>
            <a:spLocks noChangeArrowheads="1"/>
          </p:cNvSpPr>
          <p:nvPr/>
        </p:nvSpPr>
        <p:spPr bwMode="auto">
          <a:xfrm>
            <a:off x="3679825" y="2824163"/>
            <a:ext cx="804863" cy="3714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322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5" descr="exp1"/>
          <p:cNvPicPr>
            <a:picLocks noChangeArrowheads="1"/>
          </p:cNvPicPr>
          <p:nvPr/>
        </p:nvPicPr>
        <p:blipFill>
          <a:blip r:embed="rId4"/>
          <a:srcRect t="6250" b="12502"/>
          <a:stretch>
            <a:fillRect/>
          </a:stretch>
        </p:blipFill>
        <p:spPr bwMode="auto">
          <a:xfrm>
            <a:off x="1050925" y="1428750"/>
            <a:ext cx="4254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0" descr="exp2"/>
          <p:cNvPicPr>
            <a:picLocks noChangeArrowheads="1"/>
          </p:cNvPicPr>
          <p:nvPr/>
        </p:nvPicPr>
        <p:blipFill>
          <a:blip r:embed="rId5"/>
          <a:srcRect t="6250" b="12502"/>
          <a:stretch>
            <a:fillRect/>
          </a:stretch>
        </p:blipFill>
        <p:spPr bwMode="auto">
          <a:xfrm>
            <a:off x="1528763" y="1387475"/>
            <a:ext cx="381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25" name="Group 37"/>
          <p:cNvGrpSpPr>
            <a:grpSpLocks/>
          </p:cNvGrpSpPr>
          <p:nvPr/>
        </p:nvGrpSpPr>
        <p:grpSpPr bwMode="auto">
          <a:xfrm>
            <a:off x="669925" y="1289050"/>
            <a:ext cx="188913" cy="2540000"/>
            <a:chOff x="576" y="850"/>
            <a:chExt cx="119" cy="1600"/>
          </a:xfrm>
        </p:grpSpPr>
        <p:sp>
          <p:nvSpPr>
            <p:cNvPr id="13354" name="Line 31"/>
            <p:cNvSpPr>
              <a:spLocks noChangeShapeType="1"/>
            </p:cNvSpPr>
            <p:nvPr/>
          </p:nvSpPr>
          <p:spPr bwMode="auto">
            <a:xfrm flipH="1">
              <a:off x="576" y="8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Line 33"/>
            <p:cNvSpPr>
              <a:spLocks noChangeShapeType="1"/>
            </p:cNvSpPr>
            <p:nvPr/>
          </p:nvSpPr>
          <p:spPr bwMode="auto">
            <a:xfrm flipH="1">
              <a:off x="576" y="24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Line 35"/>
            <p:cNvSpPr>
              <a:spLocks noChangeShapeType="1"/>
            </p:cNvSpPr>
            <p:nvPr/>
          </p:nvSpPr>
          <p:spPr bwMode="auto">
            <a:xfrm flipV="1">
              <a:off x="576" y="850"/>
              <a:ext cx="0" cy="15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6" name="Group 38"/>
          <p:cNvGrpSpPr>
            <a:grpSpLocks/>
          </p:cNvGrpSpPr>
          <p:nvPr/>
        </p:nvGrpSpPr>
        <p:grpSpPr bwMode="auto">
          <a:xfrm>
            <a:off x="3298825" y="1289050"/>
            <a:ext cx="188913" cy="2540000"/>
            <a:chOff x="2706" y="850"/>
            <a:chExt cx="119" cy="1600"/>
          </a:xfrm>
        </p:grpSpPr>
        <p:sp>
          <p:nvSpPr>
            <p:cNvPr id="13351" name="Line 32"/>
            <p:cNvSpPr>
              <a:spLocks noChangeShapeType="1"/>
            </p:cNvSpPr>
            <p:nvPr/>
          </p:nvSpPr>
          <p:spPr bwMode="auto">
            <a:xfrm flipH="1">
              <a:off x="2706" y="8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34"/>
            <p:cNvSpPr>
              <a:spLocks noChangeShapeType="1"/>
            </p:cNvSpPr>
            <p:nvPr/>
          </p:nvSpPr>
          <p:spPr bwMode="auto">
            <a:xfrm flipH="1">
              <a:off x="2706" y="24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Line 36"/>
            <p:cNvSpPr>
              <a:spLocks noChangeShapeType="1"/>
            </p:cNvSpPr>
            <p:nvPr/>
          </p:nvSpPr>
          <p:spPr bwMode="auto">
            <a:xfrm flipV="1">
              <a:off x="2825" y="850"/>
              <a:ext cx="0" cy="15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27" name="Text Box 39"/>
          <p:cNvSpPr txBox="1">
            <a:spLocks noChangeArrowheads="1"/>
          </p:cNvSpPr>
          <p:nvPr/>
        </p:nvSpPr>
        <p:spPr bwMode="auto">
          <a:xfrm>
            <a:off x="1068388" y="3794125"/>
            <a:ext cx="471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0</a:t>
            </a:r>
          </a:p>
        </p:txBody>
      </p:sp>
      <p:sp>
        <p:nvSpPr>
          <p:cNvPr id="13328" name="Text Box 40"/>
          <p:cNvSpPr txBox="1">
            <a:spLocks noChangeArrowheads="1"/>
          </p:cNvSpPr>
          <p:nvPr/>
        </p:nvSpPr>
        <p:spPr bwMode="auto">
          <a:xfrm>
            <a:off x="1528763" y="3803650"/>
            <a:ext cx="471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1</a:t>
            </a:r>
          </a:p>
        </p:txBody>
      </p:sp>
      <p:grpSp>
        <p:nvGrpSpPr>
          <p:cNvPr id="13329" name="Group 53"/>
          <p:cNvGrpSpPr>
            <a:grpSpLocks/>
          </p:cNvGrpSpPr>
          <p:nvPr/>
        </p:nvGrpSpPr>
        <p:grpSpPr bwMode="auto">
          <a:xfrm rot="-5400000">
            <a:off x="1382713" y="2509838"/>
            <a:ext cx="2212975" cy="206375"/>
            <a:chOff x="2880" y="1344"/>
            <a:chExt cx="1920" cy="384"/>
          </a:xfrm>
        </p:grpSpPr>
        <p:grpSp>
          <p:nvGrpSpPr>
            <p:cNvPr id="13347" name="Group 42"/>
            <p:cNvGrpSpPr>
              <a:grpSpLocks/>
            </p:cNvGrpSpPr>
            <p:nvPr/>
          </p:nvGrpSpPr>
          <p:grpSpPr bwMode="auto">
            <a:xfrm>
              <a:off x="2880" y="1344"/>
              <a:ext cx="1920" cy="384"/>
              <a:chOff x="672" y="1104"/>
              <a:chExt cx="1920" cy="384"/>
            </a:xfrm>
          </p:grpSpPr>
          <p:sp>
            <p:nvSpPr>
              <p:cNvPr id="13349" name="Freeform 43"/>
              <p:cNvSpPr>
                <a:spLocks/>
              </p:cNvSpPr>
              <p:nvPr/>
            </p:nvSpPr>
            <p:spPr bwMode="auto">
              <a:xfrm>
                <a:off x="672" y="1104"/>
                <a:ext cx="960" cy="384"/>
              </a:xfrm>
              <a:custGeom>
                <a:avLst/>
                <a:gdLst>
                  <a:gd name="T0" fmla="*/ 9 w 1507"/>
                  <a:gd name="T1" fmla="*/ 132 h 1194"/>
                  <a:gd name="T2" fmla="*/ 29 w 1507"/>
                  <a:gd name="T3" fmla="*/ 35 h 1194"/>
                  <a:gd name="T4" fmla="*/ 49 w 1507"/>
                  <a:gd name="T5" fmla="*/ 0 h 1194"/>
                  <a:gd name="T6" fmla="*/ 67 w 1507"/>
                  <a:gd name="T7" fmla="*/ 38 h 1194"/>
                  <a:gd name="T8" fmla="*/ 87 w 1507"/>
                  <a:gd name="T9" fmla="*/ 137 h 1194"/>
                  <a:gd name="T10" fmla="*/ 107 w 1507"/>
                  <a:gd name="T11" fmla="*/ 258 h 1194"/>
                  <a:gd name="T12" fmla="*/ 125 w 1507"/>
                  <a:gd name="T13" fmla="*/ 352 h 1194"/>
                  <a:gd name="T14" fmla="*/ 145 w 1507"/>
                  <a:gd name="T15" fmla="*/ 384 h 1194"/>
                  <a:gd name="T16" fmla="*/ 165 w 1507"/>
                  <a:gd name="T17" fmla="*/ 341 h 1194"/>
                  <a:gd name="T18" fmla="*/ 183 w 1507"/>
                  <a:gd name="T19" fmla="*/ 240 h 1194"/>
                  <a:gd name="T20" fmla="*/ 203 w 1507"/>
                  <a:gd name="T21" fmla="*/ 121 h 1194"/>
                  <a:gd name="T22" fmla="*/ 223 w 1507"/>
                  <a:gd name="T23" fmla="*/ 28 h 1194"/>
                  <a:gd name="T24" fmla="*/ 241 w 1507"/>
                  <a:gd name="T25" fmla="*/ 0 h 1194"/>
                  <a:gd name="T26" fmla="*/ 261 w 1507"/>
                  <a:gd name="T27" fmla="*/ 46 h 1194"/>
                  <a:gd name="T28" fmla="*/ 282 w 1507"/>
                  <a:gd name="T29" fmla="*/ 150 h 1194"/>
                  <a:gd name="T30" fmla="*/ 299 w 1507"/>
                  <a:gd name="T31" fmla="*/ 269 h 1194"/>
                  <a:gd name="T32" fmla="*/ 319 w 1507"/>
                  <a:gd name="T33" fmla="*/ 359 h 1194"/>
                  <a:gd name="T34" fmla="*/ 340 w 1507"/>
                  <a:gd name="T35" fmla="*/ 383 h 1194"/>
                  <a:gd name="T36" fmla="*/ 357 w 1507"/>
                  <a:gd name="T37" fmla="*/ 333 h 1194"/>
                  <a:gd name="T38" fmla="*/ 377 w 1507"/>
                  <a:gd name="T39" fmla="*/ 229 h 1194"/>
                  <a:gd name="T40" fmla="*/ 398 w 1507"/>
                  <a:gd name="T41" fmla="*/ 109 h 1194"/>
                  <a:gd name="T42" fmla="*/ 415 w 1507"/>
                  <a:gd name="T43" fmla="*/ 23 h 1194"/>
                  <a:gd name="T44" fmla="*/ 435 w 1507"/>
                  <a:gd name="T45" fmla="*/ 1 h 1194"/>
                  <a:gd name="T46" fmla="*/ 455 w 1507"/>
                  <a:gd name="T47" fmla="*/ 55 h 1194"/>
                  <a:gd name="T48" fmla="*/ 476 w 1507"/>
                  <a:gd name="T49" fmla="*/ 161 h 1194"/>
                  <a:gd name="T50" fmla="*/ 494 w 1507"/>
                  <a:gd name="T51" fmla="*/ 280 h 1194"/>
                  <a:gd name="T52" fmla="*/ 513 w 1507"/>
                  <a:gd name="T53" fmla="*/ 365 h 1194"/>
                  <a:gd name="T54" fmla="*/ 534 w 1507"/>
                  <a:gd name="T55" fmla="*/ 382 h 1194"/>
                  <a:gd name="T56" fmla="*/ 552 w 1507"/>
                  <a:gd name="T57" fmla="*/ 325 h 1194"/>
                  <a:gd name="T58" fmla="*/ 571 w 1507"/>
                  <a:gd name="T59" fmla="*/ 216 h 1194"/>
                  <a:gd name="T60" fmla="*/ 592 w 1507"/>
                  <a:gd name="T61" fmla="*/ 98 h 1194"/>
                  <a:gd name="T62" fmla="*/ 610 w 1507"/>
                  <a:gd name="T63" fmla="*/ 17 h 1194"/>
                  <a:gd name="T64" fmla="*/ 629 w 1507"/>
                  <a:gd name="T65" fmla="*/ 4 h 1194"/>
                  <a:gd name="T66" fmla="*/ 650 w 1507"/>
                  <a:gd name="T67" fmla="*/ 63 h 1194"/>
                  <a:gd name="T68" fmla="*/ 668 w 1507"/>
                  <a:gd name="T69" fmla="*/ 173 h 1194"/>
                  <a:gd name="T70" fmla="*/ 688 w 1507"/>
                  <a:gd name="T71" fmla="*/ 290 h 1194"/>
                  <a:gd name="T72" fmla="*/ 708 w 1507"/>
                  <a:gd name="T73" fmla="*/ 369 h 1194"/>
                  <a:gd name="T74" fmla="*/ 726 w 1507"/>
                  <a:gd name="T75" fmla="*/ 379 h 1194"/>
                  <a:gd name="T76" fmla="*/ 746 w 1507"/>
                  <a:gd name="T77" fmla="*/ 315 h 1194"/>
                  <a:gd name="T78" fmla="*/ 766 w 1507"/>
                  <a:gd name="T79" fmla="*/ 204 h 1194"/>
                  <a:gd name="T80" fmla="*/ 784 w 1507"/>
                  <a:gd name="T81" fmla="*/ 88 h 1194"/>
                  <a:gd name="T82" fmla="*/ 804 w 1507"/>
                  <a:gd name="T83" fmla="*/ 13 h 1194"/>
                  <a:gd name="T84" fmla="*/ 824 w 1507"/>
                  <a:gd name="T85" fmla="*/ 7 h 1194"/>
                  <a:gd name="T86" fmla="*/ 842 w 1507"/>
                  <a:gd name="T87" fmla="*/ 73 h 1194"/>
                  <a:gd name="T88" fmla="*/ 862 w 1507"/>
                  <a:gd name="T89" fmla="*/ 186 h 1194"/>
                  <a:gd name="T90" fmla="*/ 882 w 1507"/>
                  <a:gd name="T91" fmla="*/ 301 h 1194"/>
                  <a:gd name="T92" fmla="*/ 900 w 1507"/>
                  <a:gd name="T93" fmla="*/ 374 h 1194"/>
                  <a:gd name="T94" fmla="*/ 920 w 1507"/>
                  <a:gd name="T95" fmla="*/ 376 h 1194"/>
                  <a:gd name="T96" fmla="*/ 940 w 1507"/>
                  <a:gd name="T97" fmla="*/ 306 h 1194"/>
                  <a:gd name="T98" fmla="*/ 960 w 1507"/>
                  <a:gd name="T99" fmla="*/ 193 h 119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07"/>
                  <a:gd name="T151" fmla="*/ 0 h 1194"/>
                  <a:gd name="T152" fmla="*/ 1507 w 1507"/>
                  <a:gd name="T153" fmla="*/ 1194 h 119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07" h="1194">
                    <a:moveTo>
                      <a:pt x="0" y="599"/>
                    </a:moveTo>
                    <a:lnTo>
                      <a:pt x="14" y="410"/>
                    </a:lnTo>
                    <a:lnTo>
                      <a:pt x="31" y="242"/>
                    </a:lnTo>
                    <a:lnTo>
                      <a:pt x="45" y="109"/>
                    </a:lnTo>
                    <a:lnTo>
                      <a:pt x="60" y="25"/>
                    </a:lnTo>
                    <a:lnTo>
                      <a:pt x="77" y="0"/>
                    </a:lnTo>
                    <a:lnTo>
                      <a:pt x="91" y="32"/>
                    </a:lnTo>
                    <a:lnTo>
                      <a:pt x="105" y="119"/>
                    </a:lnTo>
                    <a:lnTo>
                      <a:pt x="123" y="259"/>
                    </a:lnTo>
                    <a:lnTo>
                      <a:pt x="137" y="427"/>
                    </a:lnTo>
                    <a:lnTo>
                      <a:pt x="151" y="616"/>
                    </a:lnTo>
                    <a:lnTo>
                      <a:pt x="168" y="802"/>
                    </a:lnTo>
                    <a:lnTo>
                      <a:pt x="182" y="966"/>
                    </a:lnTo>
                    <a:lnTo>
                      <a:pt x="196" y="1096"/>
                    </a:lnTo>
                    <a:lnTo>
                      <a:pt x="214" y="1173"/>
                    </a:lnTo>
                    <a:lnTo>
                      <a:pt x="228" y="1194"/>
                    </a:lnTo>
                    <a:lnTo>
                      <a:pt x="242" y="1155"/>
                    </a:lnTo>
                    <a:lnTo>
                      <a:pt x="259" y="1061"/>
                    </a:lnTo>
                    <a:lnTo>
                      <a:pt x="273" y="921"/>
                    </a:lnTo>
                    <a:lnTo>
                      <a:pt x="287" y="746"/>
                    </a:lnTo>
                    <a:lnTo>
                      <a:pt x="305" y="560"/>
                    </a:lnTo>
                    <a:lnTo>
                      <a:pt x="319" y="375"/>
                    </a:lnTo>
                    <a:lnTo>
                      <a:pt x="333" y="214"/>
                    </a:lnTo>
                    <a:lnTo>
                      <a:pt x="350" y="88"/>
                    </a:lnTo>
                    <a:lnTo>
                      <a:pt x="364" y="14"/>
                    </a:lnTo>
                    <a:lnTo>
                      <a:pt x="378" y="0"/>
                    </a:lnTo>
                    <a:lnTo>
                      <a:pt x="396" y="46"/>
                    </a:lnTo>
                    <a:lnTo>
                      <a:pt x="410" y="144"/>
                    </a:lnTo>
                    <a:lnTo>
                      <a:pt x="424" y="291"/>
                    </a:lnTo>
                    <a:lnTo>
                      <a:pt x="442" y="466"/>
                    </a:lnTo>
                    <a:lnTo>
                      <a:pt x="456" y="655"/>
                    </a:lnTo>
                    <a:lnTo>
                      <a:pt x="470" y="837"/>
                    </a:lnTo>
                    <a:lnTo>
                      <a:pt x="487" y="998"/>
                    </a:lnTo>
                    <a:lnTo>
                      <a:pt x="501" y="1117"/>
                    </a:lnTo>
                    <a:lnTo>
                      <a:pt x="515" y="1183"/>
                    </a:lnTo>
                    <a:lnTo>
                      <a:pt x="533" y="1190"/>
                    </a:lnTo>
                    <a:lnTo>
                      <a:pt x="547" y="1141"/>
                    </a:lnTo>
                    <a:lnTo>
                      <a:pt x="561" y="1036"/>
                    </a:lnTo>
                    <a:lnTo>
                      <a:pt x="578" y="889"/>
                    </a:lnTo>
                    <a:lnTo>
                      <a:pt x="592" y="711"/>
                    </a:lnTo>
                    <a:lnTo>
                      <a:pt x="606" y="522"/>
                    </a:lnTo>
                    <a:lnTo>
                      <a:pt x="624" y="340"/>
                    </a:lnTo>
                    <a:lnTo>
                      <a:pt x="638" y="182"/>
                    </a:lnTo>
                    <a:lnTo>
                      <a:pt x="652" y="70"/>
                    </a:lnTo>
                    <a:lnTo>
                      <a:pt x="669" y="7"/>
                    </a:lnTo>
                    <a:lnTo>
                      <a:pt x="683" y="4"/>
                    </a:lnTo>
                    <a:lnTo>
                      <a:pt x="697" y="60"/>
                    </a:lnTo>
                    <a:lnTo>
                      <a:pt x="715" y="172"/>
                    </a:lnTo>
                    <a:lnTo>
                      <a:pt x="729" y="322"/>
                    </a:lnTo>
                    <a:lnTo>
                      <a:pt x="747" y="501"/>
                    </a:lnTo>
                    <a:lnTo>
                      <a:pt x="761" y="693"/>
                    </a:lnTo>
                    <a:lnTo>
                      <a:pt x="775" y="872"/>
                    </a:lnTo>
                    <a:lnTo>
                      <a:pt x="792" y="1022"/>
                    </a:lnTo>
                    <a:lnTo>
                      <a:pt x="806" y="1134"/>
                    </a:lnTo>
                    <a:lnTo>
                      <a:pt x="820" y="1190"/>
                    </a:lnTo>
                    <a:lnTo>
                      <a:pt x="838" y="1187"/>
                    </a:lnTo>
                    <a:lnTo>
                      <a:pt x="852" y="1124"/>
                    </a:lnTo>
                    <a:lnTo>
                      <a:pt x="866" y="1012"/>
                    </a:lnTo>
                    <a:lnTo>
                      <a:pt x="883" y="854"/>
                    </a:lnTo>
                    <a:lnTo>
                      <a:pt x="897" y="672"/>
                    </a:lnTo>
                    <a:lnTo>
                      <a:pt x="911" y="483"/>
                    </a:lnTo>
                    <a:lnTo>
                      <a:pt x="929" y="305"/>
                    </a:lnTo>
                    <a:lnTo>
                      <a:pt x="943" y="158"/>
                    </a:lnTo>
                    <a:lnTo>
                      <a:pt x="957" y="53"/>
                    </a:lnTo>
                    <a:lnTo>
                      <a:pt x="974" y="4"/>
                    </a:lnTo>
                    <a:lnTo>
                      <a:pt x="988" y="11"/>
                    </a:lnTo>
                    <a:lnTo>
                      <a:pt x="1002" y="77"/>
                    </a:lnTo>
                    <a:lnTo>
                      <a:pt x="1020" y="196"/>
                    </a:lnTo>
                    <a:lnTo>
                      <a:pt x="1034" y="357"/>
                    </a:lnTo>
                    <a:lnTo>
                      <a:pt x="1048" y="539"/>
                    </a:lnTo>
                    <a:lnTo>
                      <a:pt x="1066" y="728"/>
                    </a:lnTo>
                    <a:lnTo>
                      <a:pt x="1080" y="903"/>
                    </a:lnTo>
                    <a:lnTo>
                      <a:pt x="1094" y="1050"/>
                    </a:lnTo>
                    <a:lnTo>
                      <a:pt x="1111" y="1148"/>
                    </a:lnTo>
                    <a:lnTo>
                      <a:pt x="1125" y="1194"/>
                    </a:lnTo>
                    <a:lnTo>
                      <a:pt x="1139" y="1180"/>
                    </a:lnTo>
                    <a:lnTo>
                      <a:pt x="1157" y="1106"/>
                    </a:lnTo>
                    <a:lnTo>
                      <a:pt x="1171" y="980"/>
                    </a:lnTo>
                    <a:lnTo>
                      <a:pt x="1185" y="819"/>
                    </a:lnTo>
                    <a:lnTo>
                      <a:pt x="1202" y="634"/>
                    </a:lnTo>
                    <a:lnTo>
                      <a:pt x="1216" y="448"/>
                    </a:lnTo>
                    <a:lnTo>
                      <a:pt x="1230" y="273"/>
                    </a:lnTo>
                    <a:lnTo>
                      <a:pt x="1248" y="133"/>
                    </a:lnTo>
                    <a:lnTo>
                      <a:pt x="1262" y="39"/>
                    </a:lnTo>
                    <a:lnTo>
                      <a:pt x="1276" y="0"/>
                    </a:lnTo>
                    <a:lnTo>
                      <a:pt x="1293" y="21"/>
                    </a:lnTo>
                    <a:lnTo>
                      <a:pt x="1307" y="98"/>
                    </a:lnTo>
                    <a:lnTo>
                      <a:pt x="1321" y="228"/>
                    </a:lnTo>
                    <a:lnTo>
                      <a:pt x="1339" y="392"/>
                    </a:lnTo>
                    <a:lnTo>
                      <a:pt x="1353" y="578"/>
                    </a:lnTo>
                    <a:lnTo>
                      <a:pt x="1367" y="767"/>
                    </a:lnTo>
                    <a:lnTo>
                      <a:pt x="1385" y="935"/>
                    </a:lnTo>
                    <a:lnTo>
                      <a:pt x="1399" y="1075"/>
                    </a:lnTo>
                    <a:lnTo>
                      <a:pt x="1413" y="1162"/>
                    </a:lnTo>
                    <a:lnTo>
                      <a:pt x="1430" y="1194"/>
                    </a:lnTo>
                    <a:lnTo>
                      <a:pt x="1444" y="1169"/>
                    </a:lnTo>
                    <a:lnTo>
                      <a:pt x="1458" y="1085"/>
                    </a:lnTo>
                    <a:lnTo>
                      <a:pt x="1476" y="952"/>
                    </a:lnTo>
                    <a:lnTo>
                      <a:pt x="1490" y="784"/>
                    </a:lnTo>
                    <a:lnTo>
                      <a:pt x="1507" y="599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0" name="Freeform 44"/>
              <p:cNvSpPr>
                <a:spLocks/>
              </p:cNvSpPr>
              <p:nvPr/>
            </p:nvSpPr>
            <p:spPr bwMode="auto">
              <a:xfrm>
                <a:off x="1632" y="1104"/>
                <a:ext cx="960" cy="384"/>
              </a:xfrm>
              <a:custGeom>
                <a:avLst/>
                <a:gdLst>
                  <a:gd name="T0" fmla="*/ 9 w 1507"/>
                  <a:gd name="T1" fmla="*/ 132 h 1194"/>
                  <a:gd name="T2" fmla="*/ 29 w 1507"/>
                  <a:gd name="T3" fmla="*/ 35 h 1194"/>
                  <a:gd name="T4" fmla="*/ 49 w 1507"/>
                  <a:gd name="T5" fmla="*/ 0 h 1194"/>
                  <a:gd name="T6" fmla="*/ 67 w 1507"/>
                  <a:gd name="T7" fmla="*/ 38 h 1194"/>
                  <a:gd name="T8" fmla="*/ 87 w 1507"/>
                  <a:gd name="T9" fmla="*/ 137 h 1194"/>
                  <a:gd name="T10" fmla="*/ 107 w 1507"/>
                  <a:gd name="T11" fmla="*/ 258 h 1194"/>
                  <a:gd name="T12" fmla="*/ 125 w 1507"/>
                  <a:gd name="T13" fmla="*/ 352 h 1194"/>
                  <a:gd name="T14" fmla="*/ 145 w 1507"/>
                  <a:gd name="T15" fmla="*/ 384 h 1194"/>
                  <a:gd name="T16" fmla="*/ 165 w 1507"/>
                  <a:gd name="T17" fmla="*/ 341 h 1194"/>
                  <a:gd name="T18" fmla="*/ 183 w 1507"/>
                  <a:gd name="T19" fmla="*/ 240 h 1194"/>
                  <a:gd name="T20" fmla="*/ 203 w 1507"/>
                  <a:gd name="T21" fmla="*/ 121 h 1194"/>
                  <a:gd name="T22" fmla="*/ 223 w 1507"/>
                  <a:gd name="T23" fmla="*/ 28 h 1194"/>
                  <a:gd name="T24" fmla="*/ 241 w 1507"/>
                  <a:gd name="T25" fmla="*/ 0 h 1194"/>
                  <a:gd name="T26" fmla="*/ 261 w 1507"/>
                  <a:gd name="T27" fmla="*/ 46 h 1194"/>
                  <a:gd name="T28" fmla="*/ 282 w 1507"/>
                  <a:gd name="T29" fmla="*/ 150 h 1194"/>
                  <a:gd name="T30" fmla="*/ 299 w 1507"/>
                  <a:gd name="T31" fmla="*/ 269 h 1194"/>
                  <a:gd name="T32" fmla="*/ 319 w 1507"/>
                  <a:gd name="T33" fmla="*/ 359 h 1194"/>
                  <a:gd name="T34" fmla="*/ 340 w 1507"/>
                  <a:gd name="T35" fmla="*/ 383 h 1194"/>
                  <a:gd name="T36" fmla="*/ 357 w 1507"/>
                  <a:gd name="T37" fmla="*/ 333 h 1194"/>
                  <a:gd name="T38" fmla="*/ 377 w 1507"/>
                  <a:gd name="T39" fmla="*/ 229 h 1194"/>
                  <a:gd name="T40" fmla="*/ 398 w 1507"/>
                  <a:gd name="T41" fmla="*/ 109 h 1194"/>
                  <a:gd name="T42" fmla="*/ 415 w 1507"/>
                  <a:gd name="T43" fmla="*/ 23 h 1194"/>
                  <a:gd name="T44" fmla="*/ 435 w 1507"/>
                  <a:gd name="T45" fmla="*/ 1 h 1194"/>
                  <a:gd name="T46" fmla="*/ 455 w 1507"/>
                  <a:gd name="T47" fmla="*/ 55 h 1194"/>
                  <a:gd name="T48" fmla="*/ 476 w 1507"/>
                  <a:gd name="T49" fmla="*/ 161 h 1194"/>
                  <a:gd name="T50" fmla="*/ 494 w 1507"/>
                  <a:gd name="T51" fmla="*/ 280 h 1194"/>
                  <a:gd name="T52" fmla="*/ 513 w 1507"/>
                  <a:gd name="T53" fmla="*/ 365 h 1194"/>
                  <a:gd name="T54" fmla="*/ 534 w 1507"/>
                  <a:gd name="T55" fmla="*/ 382 h 1194"/>
                  <a:gd name="T56" fmla="*/ 552 w 1507"/>
                  <a:gd name="T57" fmla="*/ 325 h 1194"/>
                  <a:gd name="T58" fmla="*/ 571 w 1507"/>
                  <a:gd name="T59" fmla="*/ 216 h 1194"/>
                  <a:gd name="T60" fmla="*/ 592 w 1507"/>
                  <a:gd name="T61" fmla="*/ 98 h 1194"/>
                  <a:gd name="T62" fmla="*/ 610 w 1507"/>
                  <a:gd name="T63" fmla="*/ 17 h 1194"/>
                  <a:gd name="T64" fmla="*/ 629 w 1507"/>
                  <a:gd name="T65" fmla="*/ 4 h 1194"/>
                  <a:gd name="T66" fmla="*/ 650 w 1507"/>
                  <a:gd name="T67" fmla="*/ 63 h 1194"/>
                  <a:gd name="T68" fmla="*/ 668 w 1507"/>
                  <a:gd name="T69" fmla="*/ 173 h 1194"/>
                  <a:gd name="T70" fmla="*/ 688 w 1507"/>
                  <a:gd name="T71" fmla="*/ 290 h 1194"/>
                  <a:gd name="T72" fmla="*/ 708 w 1507"/>
                  <a:gd name="T73" fmla="*/ 369 h 1194"/>
                  <a:gd name="T74" fmla="*/ 726 w 1507"/>
                  <a:gd name="T75" fmla="*/ 379 h 1194"/>
                  <a:gd name="T76" fmla="*/ 746 w 1507"/>
                  <a:gd name="T77" fmla="*/ 315 h 1194"/>
                  <a:gd name="T78" fmla="*/ 766 w 1507"/>
                  <a:gd name="T79" fmla="*/ 204 h 1194"/>
                  <a:gd name="T80" fmla="*/ 784 w 1507"/>
                  <a:gd name="T81" fmla="*/ 88 h 1194"/>
                  <a:gd name="T82" fmla="*/ 804 w 1507"/>
                  <a:gd name="T83" fmla="*/ 13 h 1194"/>
                  <a:gd name="T84" fmla="*/ 824 w 1507"/>
                  <a:gd name="T85" fmla="*/ 7 h 1194"/>
                  <a:gd name="T86" fmla="*/ 842 w 1507"/>
                  <a:gd name="T87" fmla="*/ 73 h 1194"/>
                  <a:gd name="T88" fmla="*/ 862 w 1507"/>
                  <a:gd name="T89" fmla="*/ 186 h 1194"/>
                  <a:gd name="T90" fmla="*/ 882 w 1507"/>
                  <a:gd name="T91" fmla="*/ 301 h 1194"/>
                  <a:gd name="T92" fmla="*/ 900 w 1507"/>
                  <a:gd name="T93" fmla="*/ 374 h 1194"/>
                  <a:gd name="T94" fmla="*/ 920 w 1507"/>
                  <a:gd name="T95" fmla="*/ 376 h 1194"/>
                  <a:gd name="T96" fmla="*/ 940 w 1507"/>
                  <a:gd name="T97" fmla="*/ 306 h 1194"/>
                  <a:gd name="T98" fmla="*/ 960 w 1507"/>
                  <a:gd name="T99" fmla="*/ 193 h 119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07"/>
                  <a:gd name="T151" fmla="*/ 0 h 1194"/>
                  <a:gd name="T152" fmla="*/ 1507 w 1507"/>
                  <a:gd name="T153" fmla="*/ 1194 h 119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07" h="1194">
                    <a:moveTo>
                      <a:pt x="0" y="599"/>
                    </a:moveTo>
                    <a:lnTo>
                      <a:pt x="14" y="410"/>
                    </a:lnTo>
                    <a:lnTo>
                      <a:pt x="31" y="242"/>
                    </a:lnTo>
                    <a:lnTo>
                      <a:pt x="45" y="109"/>
                    </a:lnTo>
                    <a:lnTo>
                      <a:pt x="60" y="25"/>
                    </a:lnTo>
                    <a:lnTo>
                      <a:pt x="77" y="0"/>
                    </a:lnTo>
                    <a:lnTo>
                      <a:pt x="91" y="32"/>
                    </a:lnTo>
                    <a:lnTo>
                      <a:pt x="105" y="119"/>
                    </a:lnTo>
                    <a:lnTo>
                      <a:pt x="123" y="259"/>
                    </a:lnTo>
                    <a:lnTo>
                      <a:pt x="137" y="427"/>
                    </a:lnTo>
                    <a:lnTo>
                      <a:pt x="151" y="616"/>
                    </a:lnTo>
                    <a:lnTo>
                      <a:pt x="168" y="802"/>
                    </a:lnTo>
                    <a:lnTo>
                      <a:pt x="182" y="966"/>
                    </a:lnTo>
                    <a:lnTo>
                      <a:pt x="196" y="1096"/>
                    </a:lnTo>
                    <a:lnTo>
                      <a:pt x="214" y="1173"/>
                    </a:lnTo>
                    <a:lnTo>
                      <a:pt x="228" y="1194"/>
                    </a:lnTo>
                    <a:lnTo>
                      <a:pt x="242" y="1155"/>
                    </a:lnTo>
                    <a:lnTo>
                      <a:pt x="259" y="1061"/>
                    </a:lnTo>
                    <a:lnTo>
                      <a:pt x="273" y="921"/>
                    </a:lnTo>
                    <a:lnTo>
                      <a:pt x="287" y="746"/>
                    </a:lnTo>
                    <a:lnTo>
                      <a:pt x="305" y="560"/>
                    </a:lnTo>
                    <a:lnTo>
                      <a:pt x="319" y="375"/>
                    </a:lnTo>
                    <a:lnTo>
                      <a:pt x="333" y="214"/>
                    </a:lnTo>
                    <a:lnTo>
                      <a:pt x="350" y="88"/>
                    </a:lnTo>
                    <a:lnTo>
                      <a:pt x="364" y="14"/>
                    </a:lnTo>
                    <a:lnTo>
                      <a:pt x="378" y="0"/>
                    </a:lnTo>
                    <a:lnTo>
                      <a:pt x="396" y="46"/>
                    </a:lnTo>
                    <a:lnTo>
                      <a:pt x="410" y="144"/>
                    </a:lnTo>
                    <a:lnTo>
                      <a:pt x="424" y="291"/>
                    </a:lnTo>
                    <a:lnTo>
                      <a:pt x="442" y="466"/>
                    </a:lnTo>
                    <a:lnTo>
                      <a:pt x="456" y="655"/>
                    </a:lnTo>
                    <a:lnTo>
                      <a:pt x="470" y="837"/>
                    </a:lnTo>
                    <a:lnTo>
                      <a:pt x="487" y="998"/>
                    </a:lnTo>
                    <a:lnTo>
                      <a:pt x="501" y="1117"/>
                    </a:lnTo>
                    <a:lnTo>
                      <a:pt x="515" y="1183"/>
                    </a:lnTo>
                    <a:lnTo>
                      <a:pt x="533" y="1190"/>
                    </a:lnTo>
                    <a:lnTo>
                      <a:pt x="547" y="1141"/>
                    </a:lnTo>
                    <a:lnTo>
                      <a:pt x="561" y="1036"/>
                    </a:lnTo>
                    <a:lnTo>
                      <a:pt x="578" y="889"/>
                    </a:lnTo>
                    <a:lnTo>
                      <a:pt x="592" y="711"/>
                    </a:lnTo>
                    <a:lnTo>
                      <a:pt x="606" y="522"/>
                    </a:lnTo>
                    <a:lnTo>
                      <a:pt x="624" y="340"/>
                    </a:lnTo>
                    <a:lnTo>
                      <a:pt x="638" y="182"/>
                    </a:lnTo>
                    <a:lnTo>
                      <a:pt x="652" y="70"/>
                    </a:lnTo>
                    <a:lnTo>
                      <a:pt x="669" y="7"/>
                    </a:lnTo>
                    <a:lnTo>
                      <a:pt x="683" y="4"/>
                    </a:lnTo>
                    <a:lnTo>
                      <a:pt x="697" y="60"/>
                    </a:lnTo>
                    <a:lnTo>
                      <a:pt x="715" y="172"/>
                    </a:lnTo>
                    <a:lnTo>
                      <a:pt x="729" y="322"/>
                    </a:lnTo>
                    <a:lnTo>
                      <a:pt x="747" y="501"/>
                    </a:lnTo>
                    <a:lnTo>
                      <a:pt x="761" y="693"/>
                    </a:lnTo>
                    <a:lnTo>
                      <a:pt x="775" y="872"/>
                    </a:lnTo>
                    <a:lnTo>
                      <a:pt x="792" y="1022"/>
                    </a:lnTo>
                    <a:lnTo>
                      <a:pt x="806" y="1134"/>
                    </a:lnTo>
                    <a:lnTo>
                      <a:pt x="820" y="1190"/>
                    </a:lnTo>
                    <a:lnTo>
                      <a:pt x="838" y="1187"/>
                    </a:lnTo>
                    <a:lnTo>
                      <a:pt x="852" y="1124"/>
                    </a:lnTo>
                    <a:lnTo>
                      <a:pt x="866" y="1012"/>
                    </a:lnTo>
                    <a:lnTo>
                      <a:pt x="883" y="854"/>
                    </a:lnTo>
                    <a:lnTo>
                      <a:pt x="897" y="672"/>
                    </a:lnTo>
                    <a:lnTo>
                      <a:pt x="911" y="483"/>
                    </a:lnTo>
                    <a:lnTo>
                      <a:pt x="929" y="305"/>
                    </a:lnTo>
                    <a:lnTo>
                      <a:pt x="943" y="158"/>
                    </a:lnTo>
                    <a:lnTo>
                      <a:pt x="957" y="53"/>
                    </a:lnTo>
                    <a:lnTo>
                      <a:pt x="974" y="4"/>
                    </a:lnTo>
                    <a:lnTo>
                      <a:pt x="988" y="11"/>
                    </a:lnTo>
                    <a:lnTo>
                      <a:pt x="1002" y="77"/>
                    </a:lnTo>
                    <a:lnTo>
                      <a:pt x="1020" y="196"/>
                    </a:lnTo>
                    <a:lnTo>
                      <a:pt x="1034" y="357"/>
                    </a:lnTo>
                    <a:lnTo>
                      <a:pt x="1048" y="539"/>
                    </a:lnTo>
                    <a:lnTo>
                      <a:pt x="1066" y="728"/>
                    </a:lnTo>
                    <a:lnTo>
                      <a:pt x="1080" y="903"/>
                    </a:lnTo>
                    <a:lnTo>
                      <a:pt x="1094" y="1050"/>
                    </a:lnTo>
                    <a:lnTo>
                      <a:pt x="1111" y="1148"/>
                    </a:lnTo>
                    <a:lnTo>
                      <a:pt x="1125" y="1194"/>
                    </a:lnTo>
                    <a:lnTo>
                      <a:pt x="1139" y="1180"/>
                    </a:lnTo>
                    <a:lnTo>
                      <a:pt x="1157" y="1106"/>
                    </a:lnTo>
                    <a:lnTo>
                      <a:pt x="1171" y="980"/>
                    </a:lnTo>
                    <a:lnTo>
                      <a:pt x="1185" y="819"/>
                    </a:lnTo>
                    <a:lnTo>
                      <a:pt x="1202" y="634"/>
                    </a:lnTo>
                    <a:lnTo>
                      <a:pt x="1216" y="448"/>
                    </a:lnTo>
                    <a:lnTo>
                      <a:pt x="1230" y="273"/>
                    </a:lnTo>
                    <a:lnTo>
                      <a:pt x="1248" y="133"/>
                    </a:lnTo>
                    <a:lnTo>
                      <a:pt x="1262" y="39"/>
                    </a:lnTo>
                    <a:lnTo>
                      <a:pt x="1276" y="0"/>
                    </a:lnTo>
                    <a:lnTo>
                      <a:pt x="1293" y="21"/>
                    </a:lnTo>
                    <a:lnTo>
                      <a:pt x="1307" y="98"/>
                    </a:lnTo>
                    <a:lnTo>
                      <a:pt x="1321" y="228"/>
                    </a:lnTo>
                    <a:lnTo>
                      <a:pt x="1339" y="392"/>
                    </a:lnTo>
                    <a:lnTo>
                      <a:pt x="1353" y="578"/>
                    </a:lnTo>
                    <a:lnTo>
                      <a:pt x="1367" y="767"/>
                    </a:lnTo>
                    <a:lnTo>
                      <a:pt x="1385" y="935"/>
                    </a:lnTo>
                    <a:lnTo>
                      <a:pt x="1399" y="1075"/>
                    </a:lnTo>
                    <a:lnTo>
                      <a:pt x="1413" y="1162"/>
                    </a:lnTo>
                    <a:lnTo>
                      <a:pt x="1430" y="1194"/>
                    </a:lnTo>
                    <a:lnTo>
                      <a:pt x="1444" y="1169"/>
                    </a:lnTo>
                    <a:lnTo>
                      <a:pt x="1458" y="1085"/>
                    </a:lnTo>
                    <a:lnTo>
                      <a:pt x="1476" y="952"/>
                    </a:lnTo>
                    <a:lnTo>
                      <a:pt x="1490" y="784"/>
                    </a:lnTo>
                    <a:lnTo>
                      <a:pt x="1507" y="599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348" name="Line 45"/>
            <p:cNvSpPr>
              <a:spLocks noChangeShapeType="1"/>
            </p:cNvSpPr>
            <p:nvPr/>
          </p:nvSpPr>
          <p:spPr bwMode="auto">
            <a:xfrm>
              <a:off x="2880" y="1536"/>
              <a:ext cx="19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30" name="Line 58"/>
          <p:cNvSpPr>
            <a:spLocks noChangeShapeType="1"/>
          </p:cNvSpPr>
          <p:nvPr/>
        </p:nvSpPr>
        <p:spPr bwMode="auto">
          <a:xfrm rot="-5400000">
            <a:off x="-193675" y="2582863"/>
            <a:ext cx="221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Rectangle 59"/>
          <p:cNvSpPr>
            <a:spLocks noChangeArrowheads="1"/>
          </p:cNvSpPr>
          <p:nvPr/>
        </p:nvSpPr>
        <p:spPr bwMode="auto">
          <a:xfrm>
            <a:off x="784225" y="1487488"/>
            <a:ext cx="261938" cy="2211387"/>
          </a:xfrm>
          <a:prstGeom prst="rect">
            <a:avLst/>
          </a:prstGeom>
          <a:noFill/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Oval 60"/>
          <p:cNvSpPr>
            <a:spLocks noChangeArrowheads="1"/>
          </p:cNvSpPr>
          <p:nvPr/>
        </p:nvSpPr>
        <p:spPr bwMode="auto">
          <a:xfrm>
            <a:off x="2012950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Oval 61"/>
          <p:cNvSpPr>
            <a:spLocks noChangeArrowheads="1"/>
          </p:cNvSpPr>
          <p:nvPr/>
        </p:nvSpPr>
        <p:spPr bwMode="auto">
          <a:xfrm>
            <a:off x="2182813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Text Box 62"/>
          <p:cNvSpPr txBox="1">
            <a:spLocks noChangeArrowheads="1"/>
          </p:cNvSpPr>
          <p:nvPr/>
        </p:nvSpPr>
        <p:spPr bwMode="auto">
          <a:xfrm>
            <a:off x="2271713" y="3803650"/>
            <a:ext cx="60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L/2</a:t>
            </a:r>
          </a:p>
        </p:txBody>
      </p:sp>
      <p:sp>
        <p:nvSpPr>
          <p:cNvPr id="13335" name="Oval 63"/>
          <p:cNvSpPr>
            <a:spLocks noChangeArrowheads="1"/>
          </p:cNvSpPr>
          <p:nvPr/>
        </p:nvSpPr>
        <p:spPr bwMode="auto">
          <a:xfrm>
            <a:off x="2725738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Oval 64"/>
          <p:cNvSpPr>
            <a:spLocks noChangeArrowheads="1"/>
          </p:cNvSpPr>
          <p:nvPr/>
        </p:nvSpPr>
        <p:spPr bwMode="auto">
          <a:xfrm>
            <a:off x="2895600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7" name="Oval 65"/>
          <p:cNvSpPr>
            <a:spLocks noChangeArrowheads="1"/>
          </p:cNvSpPr>
          <p:nvPr/>
        </p:nvSpPr>
        <p:spPr bwMode="auto">
          <a:xfrm>
            <a:off x="3078163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8" name="Oval 66"/>
          <p:cNvSpPr>
            <a:spLocks noChangeArrowheads="1"/>
          </p:cNvSpPr>
          <p:nvPr/>
        </p:nvSpPr>
        <p:spPr bwMode="auto">
          <a:xfrm>
            <a:off x="3248025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314" name="Object 67"/>
          <p:cNvGraphicFramePr>
            <a:graphicFrameLocks noChangeAspect="1"/>
          </p:cNvGraphicFramePr>
          <p:nvPr/>
        </p:nvGraphicFramePr>
        <p:xfrm>
          <a:off x="3573463" y="1236663"/>
          <a:ext cx="1014412" cy="266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Equation" r:id="rId6" imgW="469800" imgH="1231560" progId="Equation.3">
                  <p:embed/>
                </p:oleObj>
              </mc:Choice>
              <mc:Fallback>
                <p:oleObj name="Equation" r:id="rId6" imgW="469800" imgH="1231560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3463" y="1236663"/>
                        <a:ext cx="1014412" cy="2662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39" name="Group 71"/>
          <p:cNvGrpSpPr>
            <a:grpSpLocks/>
          </p:cNvGrpSpPr>
          <p:nvPr/>
        </p:nvGrpSpPr>
        <p:grpSpPr bwMode="auto">
          <a:xfrm>
            <a:off x="5465763" y="1143000"/>
            <a:ext cx="868362" cy="2878138"/>
            <a:chOff x="3443" y="720"/>
            <a:chExt cx="547" cy="1920"/>
          </a:xfrm>
        </p:grpSpPr>
        <p:pic>
          <p:nvPicPr>
            <p:cNvPr id="13346" name="Picture 68" descr="contsamps"/>
            <p:cNvPicPr>
              <a:picLocks noChangeAspect="1" noChangeArrowheads="1"/>
            </p:cNvPicPr>
            <p:nvPr/>
          </p:nvPicPr>
          <p:blipFill>
            <a:blip r:embed="rId8"/>
            <a:srcRect l="12801" t="11200" r="9599" b="13600"/>
            <a:stretch>
              <a:fillRect/>
            </a:stretch>
          </p:blipFill>
          <p:spPr bwMode="auto">
            <a:xfrm>
              <a:off x="3606" y="816"/>
              <a:ext cx="200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3316" name="Object 69"/>
            <p:cNvGraphicFramePr>
              <a:graphicFrameLocks noChangeAspect="1"/>
            </p:cNvGraphicFramePr>
            <p:nvPr/>
          </p:nvGraphicFramePr>
          <p:xfrm>
            <a:off x="3443" y="720"/>
            <a:ext cx="547" cy="19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33" name="Equation" r:id="rId9" imgW="203040" imgH="711000" progId="Equation.3">
                    <p:embed/>
                  </p:oleObj>
                </mc:Choice>
                <mc:Fallback>
                  <p:oleObj name="Equation" r:id="rId9" imgW="203040" imgH="711000" progId="Equation.3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3" y="720"/>
                          <a:ext cx="547" cy="19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40" name="Text Box 70"/>
          <p:cNvSpPr txBox="1">
            <a:spLocks noChangeArrowheads="1"/>
          </p:cNvSpPr>
          <p:nvPr/>
        </p:nvSpPr>
        <p:spPr bwMode="auto">
          <a:xfrm>
            <a:off x="4657725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sp>
        <p:nvSpPr>
          <p:cNvPr id="13341" name="Text Box 74"/>
          <p:cNvSpPr txBox="1">
            <a:spLocks noChangeArrowheads="1"/>
          </p:cNvSpPr>
          <p:nvPr/>
        </p:nvSpPr>
        <p:spPr bwMode="auto">
          <a:xfrm>
            <a:off x="4379913" y="817563"/>
            <a:ext cx="145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Complex</a:t>
            </a:r>
            <a:br>
              <a:rPr lang="en-US"/>
            </a:br>
            <a:r>
              <a:rPr lang="en-US"/>
              <a:t> conjugates</a:t>
            </a:r>
          </a:p>
        </p:txBody>
      </p:sp>
      <p:sp>
        <p:nvSpPr>
          <p:cNvPr id="13342" name="Line 75"/>
          <p:cNvSpPr>
            <a:spLocks noChangeShapeType="1"/>
          </p:cNvSpPr>
          <p:nvPr/>
        </p:nvSpPr>
        <p:spPr bwMode="auto">
          <a:xfrm flipH="1">
            <a:off x="4491038" y="1436688"/>
            <a:ext cx="423862" cy="703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43" name="Line 76"/>
          <p:cNvSpPr>
            <a:spLocks noChangeShapeType="1"/>
          </p:cNvSpPr>
          <p:nvPr/>
        </p:nvSpPr>
        <p:spPr bwMode="auto">
          <a:xfrm flipH="1">
            <a:off x="4381500" y="1366838"/>
            <a:ext cx="712788" cy="1457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3315" name="Object 77"/>
          <p:cNvGraphicFramePr>
            <a:graphicFrameLocks noChangeAspect="1"/>
          </p:cNvGraphicFramePr>
          <p:nvPr/>
        </p:nvGraphicFramePr>
        <p:xfrm>
          <a:off x="5514975" y="3975100"/>
          <a:ext cx="29606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Equation" r:id="rId11" imgW="1371600" imgH="177480" progId="Equation.3">
                  <p:embed/>
                </p:oleObj>
              </mc:Choice>
              <mc:Fallback>
                <p:oleObj name="Equation" r:id="rId11" imgW="1371600" imgH="177480" progId="Equation.3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975" y="3975100"/>
                        <a:ext cx="2960688" cy="384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Complex Exponential Bases: Algebraic Formulation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0"/>
            <a:ext cx="8229600" cy="1447800"/>
          </a:xfrm>
        </p:spPr>
        <p:txBody>
          <a:bodyPr/>
          <a:lstStyle/>
          <a:p>
            <a:pPr eaLnBrk="1" hangingPunct="1"/>
            <a:r>
              <a:rPr lang="en-US" dirty="0" smtClean="0"/>
              <a:t>Note that </a:t>
            </a:r>
            <a:r>
              <a:rPr lang="en-US" dirty="0" smtClean="0">
                <a:latin typeface="Garamond" pitchFamily="18" charset="0"/>
              </a:rPr>
              <a:t>S</a:t>
            </a:r>
            <a:r>
              <a:rPr lang="en-US" baseline="-25000" dirty="0" smtClean="0">
                <a:latin typeface="Garamond" pitchFamily="18" charset="0"/>
              </a:rPr>
              <a:t>L/2+x</a:t>
            </a:r>
            <a:r>
              <a:rPr lang="en-US" dirty="0" smtClean="0">
                <a:latin typeface="Garamond" pitchFamily="18" charset="0"/>
              </a:rPr>
              <a:t> = conjugate(S</a:t>
            </a:r>
            <a:r>
              <a:rPr lang="en-US" baseline="-25000" dirty="0" smtClean="0">
                <a:latin typeface="Garamond" pitchFamily="18" charset="0"/>
              </a:rPr>
              <a:t>L/2-x</a:t>
            </a:r>
            <a:r>
              <a:rPr lang="en-US" dirty="0" smtClean="0">
                <a:latin typeface="Garamond" pitchFamily="18" charset="0"/>
              </a:rPr>
              <a:t>) </a:t>
            </a:r>
            <a:r>
              <a:rPr lang="en-US" dirty="0" smtClean="0"/>
              <a:t>for real </a:t>
            </a:r>
            <a:r>
              <a:rPr lang="en-US" dirty="0" smtClean="0">
                <a:latin typeface="+mj-lt"/>
              </a:rPr>
              <a:t>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68BC3-1073-4C7A-AF32-AD5E2B959ABA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481013" y="1676400"/>
          <a:ext cx="833437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3" imgW="4660560" imgH="888840" progId="Equation.3">
                  <p:embed/>
                </p:oleObj>
              </mc:Choice>
              <mc:Fallback>
                <p:oleObj name="Equation" r:id="rId3" imgW="4660560" imgH="888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1676400"/>
                        <a:ext cx="8334375" cy="159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2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Shorthand Notation</a:t>
            </a:r>
          </a:p>
        </p:txBody>
      </p:sp>
      <p:sp>
        <p:nvSpPr>
          <p:cNvPr id="153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25780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Note that </a:t>
            </a:r>
            <a:r>
              <a:rPr lang="en-US" smtClean="0">
                <a:latin typeface="Garamond" pitchFamily="18" charset="0"/>
              </a:rPr>
              <a:t>S</a:t>
            </a:r>
            <a:r>
              <a:rPr lang="en-US" baseline="-25000" smtClean="0">
                <a:latin typeface="Garamond" pitchFamily="18" charset="0"/>
              </a:rPr>
              <a:t>L/2+x</a:t>
            </a:r>
            <a:r>
              <a:rPr lang="en-US" smtClean="0"/>
              <a:t> = </a:t>
            </a:r>
            <a:r>
              <a:rPr lang="en-US" smtClean="0">
                <a:latin typeface="Garamond" pitchFamily="18" charset="0"/>
              </a:rPr>
              <a:t>conjugate(S</a:t>
            </a:r>
            <a:r>
              <a:rPr lang="en-US" baseline="-25000" smtClean="0">
                <a:latin typeface="Garamond" pitchFamily="18" charset="0"/>
              </a:rPr>
              <a:t>L/2-x</a:t>
            </a:r>
            <a:r>
              <a:rPr lang="en-US" smtClean="0">
                <a:latin typeface="Garamond" pitchFamily="18" charset="0"/>
              </a:rPr>
              <a:t>)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D94DF8-C466-44E7-92B3-E2339A9BB5E9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15364" name="Oval 6"/>
          <p:cNvSpPr>
            <a:spLocks noChangeArrowheads="1"/>
          </p:cNvSpPr>
          <p:nvPr/>
        </p:nvSpPr>
        <p:spPr bwMode="auto">
          <a:xfrm>
            <a:off x="1666875" y="1165225"/>
            <a:ext cx="2462213" cy="10953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5362" name="Object 4"/>
          <p:cNvGraphicFramePr>
            <a:graphicFrameLocks noChangeAspect="1"/>
          </p:cNvGraphicFramePr>
          <p:nvPr/>
        </p:nvGraphicFramePr>
        <p:xfrm>
          <a:off x="762000" y="1219200"/>
          <a:ext cx="7696200" cy="364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3" imgW="2958840" imgH="1396800" progId="Equation.3">
                  <p:embed/>
                </p:oleObj>
              </mc:Choice>
              <mc:Fallback>
                <p:oleObj name="Equation" r:id="rId3" imgW="2958840" imgH="1396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19200"/>
                        <a:ext cx="7696200" cy="3641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7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quick detour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208588"/>
          </a:xfrm>
        </p:spPr>
        <p:txBody>
          <a:bodyPr/>
          <a:lstStyle/>
          <a:p>
            <a:pPr eaLnBrk="1" hangingPunct="1"/>
            <a:r>
              <a:rPr lang="en-US" sz="2100" smtClean="0"/>
              <a:t>Real Orthonormal matrix:</a:t>
            </a:r>
          </a:p>
          <a:p>
            <a:pPr lvl="1" eaLnBrk="1" hangingPunct="1"/>
            <a:r>
              <a:rPr lang="en-US" sz="2000" smtClean="0">
                <a:latin typeface="Garamond" pitchFamily="18" charset="0"/>
              </a:rPr>
              <a:t>XX</a:t>
            </a:r>
            <a:r>
              <a:rPr lang="en-US" sz="2000" baseline="30000" smtClean="0">
                <a:latin typeface="Garamond" pitchFamily="18" charset="0"/>
              </a:rPr>
              <a:t>T</a:t>
            </a:r>
            <a:r>
              <a:rPr lang="en-US" sz="2000" smtClean="0">
                <a:latin typeface="Garamond" pitchFamily="18" charset="0"/>
              </a:rPr>
              <a:t> = X X</a:t>
            </a:r>
            <a:r>
              <a:rPr lang="en-US" sz="2000" baseline="30000" smtClean="0">
                <a:latin typeface="Garamond" pitchFamily="18" charset="0"/>
              </a:rPr>
              <a:t>T</a:t>
            </a:r>
            <a:r>
              <a:rPr lang="en-US" sz="2000" smtClean="0">
                <a:latin typeface="Garamond" pitchFamily="18" charset="0"/>
              </a:rPr>
              <a:t> = I</a:t>
            </a:r>
          </a:p>
          <a:p>
            <a:pPr lvl="2" eaLnBrk="1" hangingPunct="1"/>
            <a:r>
              <a:rPr lang="en-US" sz="1800" smtClean="0">
                <a:solidFill>
                  <a:srgbClr val="3333FF"/>
                </a:solidFill>
              </a:rPr>
              <a:t>But only if all entries are real</a:t>
            </a:r>
          </a:p>
          <a:p>
            <a:pPr lvl="1" eaLnBrk="1" hangingPunct="1"/>
            <a:r>
              <a:rPr lang="en-US" sz="2000" smtClean="0"/>
              <a:t>The inverse of </a:t>
            </a:r>
            <a:r>
              <a:rPr lang="en-US" sz="2000" smtClean="0">
                <a:latin typeface="Garamond" pitchFamily="18" charset="0"/>
              </a:rPr>
              <a:t>X</a:t>
            </a:r>
            <a:r>
              <a:rPr lang="en-US" sz="2000" smtClean="0"/>
              <a:t> is its own transpose</a:t>
            </a:r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100" smtClean="0"/>
              <a:t>Definition: Hermitian</a:t>
            </a:r>
          </a:p>
          <a:p>
            <a:pPr lvl="1" eaLnBrk="1" hangingPunct="1"/>
            <a:r>
              <a:rPr lang="en-US" sz="2000" smtClean="0">
                <a:latin typeface="Garamond" pitchFamily="18" charset="0"/>
              </a:rPr>
              <a:t>X</a:t>
            </a:r>
            <a:r>
              <a:rPr lang="en-US" sz="2000" baseline="30000" smtClean="0">
                <a:latin typeface="Garamond" pitchFamily="18" charset="0"/>
              </a:rPr>
              <a:t>H</a:t>
            </a:r>
            <a:r>
              <a:rPr lang="en-US" sz="2000" smtClean="0"/>
              <a:t> = Complex conjugate of </a:t>
            </a:r>
            <a:r>
              <a:rPr lang="en-US" sz="2000" smtClean="0">
                <a:latin typeface="Garamond" pitchFamily="18" charset="0"/>
              </a:rPr>
              <a:t>X</a:t>
            </a:r>
            <a:r>
              <a:rPr lang="en-US" sz="2000" baseline="30000" smtClean="0">
                <a:latin typeface="Garamond" pitchFamily="18" charset="0"/>
              </a:rPr>
              <a:t>T</a:t>
            </a:r>
            <a:endParaRPr lang="en-US" sz="2000" smtClean="0"/>
          </a:p>
          <a:p>
            <a:pPr lvl="2" eaLnBrk="1" hangingPunct="1"/>
            <a:r>
              <a:rPr lang="en-US" sz="1800" smtClean="0"/>
              <a:t>Conjugate of a number </a:t>
            </a:r>
            <a:r>
              <a:rPr lang="en-US" sz="1800" smtClean="0">
                <a:latin typeface="Garamond" pitchFamily="18" charset="0"/>
              </a:rPr>
              <a:t>a + ib = a – ib</a:t>
            </a:r>
          </a:p>
          <a:p>
            <a:pPr lvl="2" eaLnBrk="1" hangingPunct="1"/>
            <a:r>
              <a:rPr lang="en-US" sz="1800" smtClean="0"/>
              <a:t>Conjugate of </a:t>
            </a:r>
            <a:r>
              <a:rPr lang="en-US" sz="1800" smtClean="0">
                <a:latin typeface="Garamond" pitchFamily="18" charset="0"/>
              </a:rPr>
              <a:t>exp(ix) = exp(-ix)</a:t>
            </a:r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100" smtClean="0"/>
              <a:t>Complex Orthonormal matrix</a:t>
            </a:r>
          </a:p>
          <a:p>
            <a:pPr lvl="1" eaLnBrk="1" hangingPunct="1"/>
            <a:r>
              <a:rPr lang="en-US" sz="2000" smtClean="0">
                <a:latin typeface="Garamond" pitchFamily="18" charset="0"/>
              </a:rPr>
              <a:t>XX</a:t>
            </a:r>
            <a:r>
              <a:rPr lang="en-US" sz="2000" baseline="30000" smtClean="0">
                <a:latin typeface="Garamond" pitchFamily="18" charset="0"/>
              </a:rPr>
              <a:t>H</a:t>
            </a:r>
            <a:r>
              <a:rPr lang="en-US" sz="2000" smtClean="0"/>
              <a:t> = </a:t>
            </a:r>
            <a:r>
              <a:rPr lang="en-US" sz="2000" smtClean="0">
                <a:latin typeface="Garamond" pitchFamily="18" charset="0"/>
              </a:rPr>
              <a:t>X</a:t>
            </a:r>
            <a:r>
              <a:rPr lang="en-US" sz="2000" baseline="30000" smtClean="0">
                <a:latin typeface="Garamond" pitchFamily="18" charset="0"/>
              </a:rPr>
              <a:t>H </a:t>
            </a:r>
            <a:r>
              <a:rPr lang="en-US" sz="2000" smtClean="0">
                <a:latin typeface="Garamond" pitchFamily="18" charset="0"/>
              </a:rPr>
              <a:t>X</a:t>
            </a:r>
            <a:r>
              <a:rPr lang="en-US" sz="2000" smtClean="0"/>
              <a:t> = </a:t>
            </a:r>
            <a:r>
              <a:rPr lang="en-US" sz="2000" smtClean="0">
                <a:latin typeface="Garamond" pitchFamily="18" charset="0"/>
              </a:rPr>
              <a:t>I</a:t>
            </a:r>
            <a:endParaRPr lang="en-US" sz="2000" smtClean="0"/>
          </a:p>
          <a:p>
            <a:pPr lvl="1" eaLnBrk="1" hangingPunct="1"/>
            <a:r>
              <a:rPr lang="en-US" sz="2000" smtClean="0"/>
              <a:t>The inverse of a complex orthonormal matrix is its own Hermitian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67D66E-D863-404A-A06A-C9DB242B9981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pic>
        <p:nvPicPr>
          <p:cNvPr id="5222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</a:t>
            </a:r>
            <a:r>
              <a:rPr lang="en-US" baseline="30000" smtClean="0"/>
              <a:t>-1</a:t>
            </a:r>
            <a:r>
              <a:rPr lang="en-US" smtClean="0"/>
              <a:t> = W</a:t>
            </a:r>
            <a:r>
              <a:rPr lang="en-US" baseline="30000" smtClean="0"/>
              <a:t>H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7266" y="638877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9C8014-C0FB-4486-91CA-64B6655602C5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74688" y="1228725"/>
          <a:ext cx="3986212" cy="194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Equation" r:id="rId3" imgW="2400120" imgH="1168200" progId="Equation.3">
                  <p:embed/>
                </p:oleObj>
              </mc:Choice>
              <mc:Fallback>
                <p:oleObj name="Equation" r:id="rId3" imgW="2400120" imgH="1168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688" y="1228725"/>
                        <a:ext cx="3986212" cy="194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2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387" name="Object 2"/>
          <p:cNvGraphicFramePr>
            <a:graphicFrameLocks noChangeAspect="1"/>
          </p:cNvGraphicFramePr>
          <p:nvPr/>
        </p:nvGraphicFramePr>
        <p:xfrm>
          <a:off x="5165725" y="1293813"/>
          <a:ext cx="2398713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Equation" r:id="rId6" imgW="1612800" imgH="583920" progId="Equation.3">
                  <p:embed/>
                </p:oleObj>
              </mc:Choice>
              <mc:Fallback>
                <p:oleObj name="Equation" r:id="rId6" imgW="1612800" imgH="5839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1293813"/>
                        <a:ext cx="2398713" cy="871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2"/>
          <p:cNvGraphicFramePr>
            <a:graphicFrameLocks noChangeAspect="1"/>
          </p:cNvGraphicFramePr>
          <p:nvPr/>
        </p:nvGraphicFramePr>
        <p:xfrm>
          <a:off x="225425" y="3879850"/>
          <a:ext cx="2624138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0" name="Equation" r:id="rId8" imgW="1765080" imgH="583920" progId="Equation.3">
                  <p:embed/>
                </p:oleObj>
              </mc:Choice>
              <mc:Fallback>
                <p:oleObj name="Equation" r:id="rId8" imgW="1765080" imgH="5839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" y="3879850"/>
                        <a:ext cx="2624138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6"/>
          <p:cNvGraphicFramePr>
            <a:graphicFrameLocks noChangeAspect="1"/>
          </p:cNvGraphicFramePr>
          <p:nvPr/>
        </p:nvGraphicFramePr>
        <p:xfrm>
          <a:off x="3346450" y="3233738"/>
          <a:ext cx="5124450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Equation" r:id="rId10" imgW="2933640" imgH="1168200" progId="Equation.3">
                  <p:embed/>
                </p:oleObj>
              </mc:Choice>
              <mc:Fallback>
                <p:oleObj name="Equation" r:id="rId10" imgW="2933640" imgH="1168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6450" y="3233738"/>
                        <a:ext cx="5124450" cy="204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" y="5453063"/>
            <a:ext cx="8497888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400" b="0" kern="0" dirty="0">
                <a:latin typeface="+mn-lt"/>
                <a:cs typeface="+mn-cs"/>
              </a:rPr>
              <a:t>The complex exponential basis is </a:t>
            </a:r>
            <a:r>
              <a:rPr lang="en-US" sz="2400" b="0" kern="0" dirty="0" smtClean="0">
                <a:latin typeface="+mn-lt"/>
                <a:cs typeface="+mn-cs"/>
              </a:rPr>
              <a:t>orthogonal</a:t>
            </a:r>
            <a:endParaRPr lang="en-US" sz="2400" b="0" kern="0" dirty="0">
              <a:latin typeface="+mn-lt"/>
              <a:cs typeface="+mn-cs"/>
            </a:endParaRP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/>
            </a:pPr>
            <a:r>
              <a:rPr lang="en-US" sz="2000" b="0" kern="0" dirty="0">
                <a:latin typeface="+mn-lt"/>
                <a:cs typeface="+mn-cs"/>
              </a:rPr>
              <a:t>Its inverse is its own </a:t>
            </a:r>
            <a:r>
              <a:rPr lang="en-US" sz="2000" b="0" kern="0" dirty="0" err="1">
                <a:latin typeface="+mn-lt"/>
                <a:cs typeface="+mn-cs"/>
              </a:rPr>
              <a:t>Hermitian</a:t>
            </a:r>
            <a:endParaRPr lang="en-US" sz="2000" b="0" kern="0" dirty="0">
              <a:latin typeface="+mn-lt"/>
              <a:cs typeface="+mn-cs"/>
            </a:endParaRP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/>
            </a:pPr>
            <a:r>
              <a:rPr lang="en-US" sz="2000" b="0" kern="0" dirty="0">
                <a:latin typeface="Garamond" pitchFamily="18" charset="0"/>
                <a:cs typeface="+mn-cs"/>
              </a:rPr>
              <a:t>W</a:t>
            </a:r>
            <a:r>
              <a:rPr lang="en-US" sz="2000" b="0" kern="0" baseline="30000" dirty="0">
                <a:latin typeface="Garamond" pitchFamily="18" charset="0"/>
                <a:cs typeface="+mn-cs"/>
              </a:rPr>
              <a:t>-1</a:t>
            </a:r>
            <a:r>
              <a:rPr lang="en-US" sz="2000" b="0" kern="0" dirty="0">
                <a:latin typeface="+mn-lt"/>
                <a:cs typeface="+mn-cs"/>
              </a:rPr>
              <a:t> = </a:t>
            </a:r>
            <a:r>
              <a:rPr lang="en-US" sz="2000" b="0" kern="0" dirty="0">
                <a:latin typeface="Garamond" pitchFamily="18" charset="0"/>
                <a:cs typeface="+mn-cs"/>
              </a:rPr>
              <a:t>W</a:t>
            </a:r>
            <a:r>
              <a:rPr lang="en-US" sz="2000" b="0" kern="0" baseline="30000" dirty="0">
                <a:latin typeface="Garamond" pitchFamily="18" charset="0"/>
                <a:cs typeface="+mn-cs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Doing it in matrix form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76913"/>
            <a:ext cx="8229600" cy="852487"/>
          </a:xfrm>
        </p:spPr>
        <p:txBody>
          <a:bodyPr/>
          <a:lstStyle/>
          <a:p>
            <a:pPr lvl="1" eaLnBrk="1" hangingPunct="1"/>
            <a:r>
              <a:rPr lang="en-US" smtClean="0">
                <a:latin typeface="Garamond" pitchFamily="18" charset="0"/>
              </a:rPr>
              <a:t> Because W</a:t>
            </a:r>
            <a:r>
              <a:rPr lang="en-US" baseline="30000" smtClean="0">
                <a:latin typeface="Garamond" pitchFamily="18" charset="0"/>
              </a:rPr>
              <a:t>-1</a:t>
            </a:r>
            <a:r>
              <a:rPr lang="en-US" smtClean="0"/>
              <a:t> = </a:t>
            </a:r>
            <a:r>
              <a:rPr lang="en-US" smtClean="0">
                <a:latin typeface="Garamond" pitchFamily="18" charset="0"/>
              </a:rPr>
              <a:t>W</a:t>
            </a:r>
            <a:r>
              <a:rPr lang="en-US" baseline="30000" smtClean="0">
                <a:latin typeface="Garamond" pitchFamily="18" charset="0"/>
              </a:rPr>
              <a:t>H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54ABC7-933F-4AE3-BA32-BBD8756C118A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pic>
        <p:nvPicPr>
          <p:cNvPr id="1741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10" name="Object 6"/>
          <p:cNvGraphicFramePr>
            <a:graphicFrameLocks noChangeAspect="1"/>
          </p:cNvGraphicFramePr>
          <p:nvPr/>
        </p:nvGraphicFramePr>
        <p:xfrm>
          <a:off x="919163" y="3298825"/>
          <a:ext cx="7040562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4" imgW="3670200" imgH="1168200" progId="Equation.3">
                  <p:embed/>
                </p:oleObj>
              </mc:Choice>
              <mc:Fallback>
                <p:oleObj name="Equation" r:id="rId4" imgW="3670200" imgH="1168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163" y="3298825"/>
                        <a:ext cx="7040562" cy="22479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7"/>
          <p:cNvGraphicFramePr>
            <a:graphicFrameLocks noChangeAspect="1"/>
          </p:cNvGraphicFramePr>
          <p:nvPr/>
        </p:nvGraphicFramePr>
        <p:xfrm>
          <a:off x="1441450" y="1042988"/>
          <a:ext cx="5729288" cy="208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Equation" r:id="rId6" imgW="3225600" imgH="1168200" progId="Equation.3">
                  <p:embed/>
                </p:oleObj>
              </mc:Choice>
              <mc:Fallback>
                <p:oleObj name="Equation" r:id="rId6" imgW="3225600" imgH="1168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1042988"/>
                        <a:ext cx="5729288" cy="2081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Discrete Fourier Transform</a:t>
            </a:r>
          </a:p>
        </p:txBody>
      </p:sp>
      <p:sp>
        <p:nvSpPr>
          <p:cNvPr id="184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82846"/>
            <a:ext cx="8229600" cy="2133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dirty="0" smtClean="0"/>
              <a:t>The matrix to the right is called the “Fourier Matrix”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 smtClean="0"/>
              <a:t>The weights (S</a:t>
            </a:r>
            <a:r>
              <a:rPr lang="en-US" baseline="-25000" dirty="0" smtClean="0"/>
              <a:t>0</a:t>
            </a:r>
            <a:r>
              <a:rPr lang="en-US" dirty="0" smtClean="0"/>
              <a:t>, S</a:t>
            </a:r>
            <a:r>
              <a:rPr lang="en-US" baseline="-25000" dirty="0" smtClean="0"/>
              <a:t>1</a:t>
            </a:r>
            <a:r>
              <a:rPr lang="en-US" dirty="0" smtClean="0"/>
              <a:t>. . Etc.) are called the Fourier transform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C5D77-6176-402B-903F-2026B270F933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1752600" y="1447800"/>
            <a:ext cx="5181600" cy="21336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843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4" name="Object 5"/>
          <p:cNvGraphicFramePr>
            <a:graphicFrameLocks noChangeAspect="1"/>
          </p:cNvGraphicFramePr>
          <p:nvPr/>
        </p:nvGraphicFramePr>
        <p:xfrm>
          <a:off x="609600" y="1066800"/>
          <a:ext cx="7392988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Equation" r:id="rId4" imgW="3098520" imgH="1066680" progId="Equation.3">
                  <p:embed/>
                </p:oleObj>
              </mc:Choice>
              <mc:Fallback>
                <p:oleObj name="Equation" r:id="rId4" imgW="3098520" imgH="10666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66800"/>
                        <a:ext cx="7392988" cy="255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Representation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4267200" cy="4876800"/>
          </a:xfrm>
        </p:spPr>
        <p:txBody>
          <a:bodyPr/>
          <a:lstStyle/>
          <a:p>
            <a:pPr eaLnBrk="1" hangingPunct="1"/>
            <a:r>
              <a:rPr lang="en-US" smtClean="0"/>
              <a:t>Describe these images</a:t>
            </a:r>
          </a:p>
          <a:p>
            <a:pPr lvl="1" eaLnBrk="1" hangingPunct="1"/>
            <a:r>
              <a:rPr lang="en-US" smtClean="0"/>
              <a:t>Such that a listener can visualize what you are describing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More images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FAF4F6-7921-407D-BD87-57E98E7018F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pic>
        <p:nvPicPr>
          <p:cNvPr id="3072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5" descr="face1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066800"/>
            <a:ext cx="1066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6" descr="subject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1066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7" descr="subject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2860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8" descr="subject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15200" y="22860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9" descr="MCj044182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3657600"/>
            <a:ext cx="928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0" descr="MPj0438658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91400" y="3962400"/>
            <a:ext cx="9144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1" descr="MPj04386010000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1800" y="5029200"/>
            <a:ext cx="106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14800"/>
            <a:ext cx="8229600" cy="2286000"/>
          </a:xfrm>
        </p:spPr>
        <p:txBody>
          <a:bodyPr/>
          <a:lstStyle/>
          <a:p>
            <a:pPr eaLnBrk="1" hangingPunct="1"/>
            <a:r>
              <a:rPr lang="en-US" sz="2600" smtClean="0"/>
              <a:t>The matrix to the left is the inverse Fourier matrix</a:t>
            </a:r>
          </a:p>
          <a:p>
            <a:pPr lvl="4" eaLnBrk="1" hangingPunct="1"/>
            <a:endParaRPr lang="en-US" sz="1800" smtClean="0"/>
          </a:p>
          <a:p>
            <a:pPr eaLnBrk="1" hangingPunct="1"/>
            <a:r>
              <a:rPr lang="en-US" sz="2600" smtClean="0"/>
              <a:t>Multiplying the Fourier transform by this matrix gives us the signal right back from its Fourier transform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EA273D-E8C2-42F8-8579-3C655B8BD45B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1066800" y="1371600"/>
            <a:ext cx="4572000" cy="22860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946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58" name="Object 5"/>
          <p:cNvGraphicFramePr>
            <a:graphicFrameLocks noChangeAspect="1"/>
          </p:cNvGraphicFramePr>
          <p:nvPr/>
        </p:nvGraphicFramePr>
        <p:xfrm>
          <a:off x="1066800" y="990600"/>
          <a:ext cx="6935788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Equation" r:id="rId4" imgW="2666880" imgH="1066680" progId="Equation.3">
                  <p:embed/>
                </p:oleObj>
              </mc:Choice>
              <mc:Fallback>
                <p:oleObj name="Equation" r:id="rId4" imgW="2666880" imgH="10666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990600"/>
                        <a:ext cx="6935788" cy="278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8574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The Inverse Discrete Fourier Transform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Fourier Matrix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419600"/>
            <a:ext cx="8229600" cy="1752600"/>
          </a:xfrm>
        </p:spPr>
        <p:txBody>
          <a:bodyPr/>
          <a:lstStyle/>
          <a:p>
            <a:pPr eaLnBrk="1" hangingPunct="1"/>
            <a:r>
              <a:rPr lang="en-US" sz="2600" smtClean="0"/>
              <a:t>Left panel: The real part of the Fourier matrix</a:t>
            </a:r>
          </a:p>
          <a:p>
            <a:pPr lvl="1" eaLnBrk="1" hangingPunct="1"/>
            <a:r>
              <a:rPr lang="en-US" sz="2200" smtClean="0"/>
              <a:t>For a 32-point signal</a:t>
            </a:r>
          </a:p>
          <a:p>
            <a:pPr eaLnBrk="1" hangingPunct="1"/>
            <a:r>
              <a:rPr lang="en-US" sz="2600" smtClean="0"/>
              <a:t>Right panel: The imaginary part of the Fourier matrix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2A57F-6C08-4676-B982-2195A49E3D49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pic>
        <p:nvPicPr>
          <p:cNvPr id="53253" name="Picture 4" descr="fourierre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90600"/>
            <a:ext cx="36560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5" descr="fourierim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066800"/>
            <a:ext cx="3656013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7"/>
          <p:cNvSpPr>
            <a:spLocks noChangeArrowheads="1"/>
          </p:cNvSpPr>
          <p:nvPr/>
        </p:nvSpPr>
        <p:spPr bwMode="auto">
          <a:xfrm>
            <a:off x="1165225" y="6069013"/>
            <a:ext cx="6753225" cy="352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FAST Fourier Transform</a:t>
            </a:r>
          </a:p>
        </p:txBody>
      </p:sp>
      <p:sp>
        <p:nvSpPr>
          <p:cNvPr id="542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57578"/>
            <a:ext cx="8229600" cy="260886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dirty="0" smtClean="0"/>
              <a:t>The outcome of the transformation with the Fourier matrix is the </a:t>
            </a:r>
            <a:r>
              <a:rPr lang="en-US" sz="2400" b="1" dirty="0" smtClean="0">
                <a:solidFill>
                  <a:srgbClr val="FF0000"/>
                </a:solidFill>
              </a:rPr>
              <a:t>DISCRETE FOURIER TRANSFORM</a:t>
            </a:r>
            <a:r>
              <a:rPr lang="en-US" sz="2400" dirty="0" smtClean="0"/>
              <a:t> (DFT)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 smtClean="0"/>
              <a:t>The </a:t>
            </a:r>
            <a:r>
              <a:rPr lang="en-US" sz="2400" b="1" dirty="0" smtClean="0">
                <a:solidFill>
                  <a:srgbClr val="FF0000"/>
                </a:solidFill>
              </a:rPr>
              <a:t>FAST Fourier transform</a:t>
            </a:r>
            <a:r>
              <a:rPr lang="en-US" sz="2400" dirty="0" smtClean="0"/>
              <a:t> is an algorithm that takes advantage of the symmetry of the matrix to perform the matrix multiplication really fast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 smtClean="0"/>
              <a:t>The FFT computes the DFT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1900" dirty="0" smtClean="0"/>
              <a:t>Is much faster if the length of the signal can be expressed as 2</a:t>
            </a:r>
            <a:r>
              <a:rPr lang="en-US" sz="1900" baseline="30000" dirty="0" smtClean="0"/>
              <a:t>N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BADEE-6741-4A28-87C4-721A86F4EC97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  <p:pic>
        <p:nvPicPr>
          <p:cNvPr id="54278" name="Picture 4" descr="fourierre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90600"/>
            <a:ext cx="36560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5" descr="fourierim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066800"/>
            <a:ext cx="3656013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76350"/>
            <a:ext cx="8229600" cy="4895850"/>
          </a:xfrm>
        </p:spPr>
        <p:txBody>
          <a:bodyPr/>
          <a:lstStyle/>
          <a:p>
            <a:pPr eaLnBrk="1" hangingPunct="1"/>
            <a:r>
              <a:rPr lang="en-US" smtClean="0"/>
              <a:t>The complex exponential is two dimensional</a:t>
            </a:r>
          </a:p>
          <a:p>
            <a:pPr lvl="1" eaLnBrk="1" hangingPunct="1"/>
            <a:r>
              <a:rPr lang="en-US" smtClean="0"/>
              <a:t>Has a separate X frequency and Y frequency</a:t>
            </a:r>
          </a:p>
          <a:p>
            <a:pPr lvl="2" eaLnBrk="1" hangingPunct="1"/>
            <a:r>
              <a:rPr lang="en-US" smtClean="0"/>
              <a:t>Would be true even for checker boards!</a:t>
            </a:r>
          </a:p>
          <a:p>
            <a:pPr lvl="1" eaLnBrk="1" hangingPunct="1"/>
            <a:r>
              <a:rPr lang="en-US" smtClean="0"/>
              <a:t>The 2-D complex exponential must be unravelled to form one component of the Fourier matrix</a:t>
            </a:r>
          </a:p>
          <a:p>
            <a:pPr lvl="2" eaLnBrk="1" hangingPunct="1"/>
            <a:r>
              <a:rPr lang="en-US" smtClean="0"/>
              <a:t>For a KxL image, we’d have K*L bases in the matrix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D98A35-DBAF-4EDF-AA53-4F7D29D3C193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  <p:pic>
        <p:nvPicPr>
          <p:cNvPr id="55301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Typical Image Bases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457200" y="5364163"/>
            <a:ext cx="8229600" cy="808037"/>
          </a:xfrm>
        </p:spPr>
        <p:txBody>
          <a:bodyPr/>
          <a:lstStyle/>
          <a:p>
            <a:pPr eaLnBrk="1" hangingPunct="1"/>
            <a:r>
              <a:rPr lang="en-US" smtClean="0"/>
              <a:t>Only real components of bases shown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E6E759-09F6-4FA4-9002-C6A3FE7AD676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  <p:pic>
        <p:nvPicPr>
          <p:cNvPr id="56325" name="Picture 2" descr="C:\Users\bhiksha\doc\Courses\mlsp\fall2010\2dsin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7113" y="1316038"/>
            <a:ext cx="196215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3" descr="C:\Users\bhiksha\doc\Courses\mlsp\fall2010\2dsine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1513" y="1274763"/>
            <a:ext cx="206216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4" descr="C:\Users\bhiksha\doc\Courses\mlsp\fall2010\2dsine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9963" y="3089275"/>
            <a:ext cx="21717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5" descr="C:\Users\bhiksha\doc\Courses\mlsp\fall2010\2dsine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8163" y="3052763"/>
            <a:ext cx="23971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6" descr="C:\Users\bhiksha\doc\Courses\mlsp\fall2010\class4.4.sep.10\telescop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1588" y="1217613"/>
            <a:ext cx="1682750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Picture 7" descr="C:\Users\bhiksha\doc\Courses\mlsp\fall2010\class4.4.sep.10\telescopefft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65800" y="3230563"/>
            <a:ext cx="275431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DFT: Properties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447800"/>
            <a:ext cx="8839200" cy="5181600"/>
          </a:xfrm>
        </p:spPr>
        <p:txBody>
          <a:bodyPr/>
          <a:lstStyle/>
          <a:p>
            <a:pPr eaLnBrk="1" hangingPunct="1"/>
            <a:r>
              <a:rPr lang="en-US" sz="2100" smtClean="0"/>
              <a:t>The DFT coefficients are complex</a:t>
            </a:r>
          </a:p>
          <a:p>
            <a:pPr lvl="1" eaLnBrk="1" hangingPunct="1"/>
            <a:r>
              <a:rPr lang="en-US" sz="2000" smtClean="0"/>
              <a:t>Have both a magnitude and a phase</a:t>
            </a:r>
          </a:p>
          <a:p>
            <a:pPr lvl="1" eaLnBrk="1" hangingPunct="1"/>
            <a:endParaRPr lang="en-US" sz="2000" smtClean="0"/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100" smtClean="0"/>
              <a:t>Simple linear algebra tells us that</a:t>
            </a:r>
          </a:p>
          <a:p>
            <a:pPr lvl="1" eaLnBrk="1" hangingPunct="1"/>
            <a:r>
              <a:rPr lang="en-US" sz="2000" smtClean="0"/>
              <a:t>DFT(A + B) = DFT(A) + DFT(B)</a:t>
            </a:r>
          </a:p>
          <a:p>
            <a:pPr lvl="1" eaLnBrk="1" hangingPunct="1"/>
            <a:r>
              <a:rPr lang="en-US" sz="2000" smtClean="0"/>
              <a:t>The DFT of the sum of two signals is the DFT of their sum</a:t>
            </a:r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100" smtClean="0"/>
              <a:t>A horribly common approximation in sound processing</a:t>
            </a:r>
          </a:p>
          <a:p>
            <a:pPr lvl="1" eaLnBrk="1" hangingPunct="1"/>
            <a:r>
              <a:rPr lang="en-US" sz="2000" smtClean="0">
                <a:solidFill>
                  <a:srgbClr val="FF0000"/>
                </a:solidFill>
              </a:rPr>
              <a:t>Magnitude(DFT(A+B)) = Magnitude(DFT(A)) + Magnitude(DFT(B))</a:t>
            </a:r>
          </a:p>
          <a:p>
            <a:pPr lvl="1" eaLnBrk="1" hangingPunct="1"/>
            <a:r>
              <a:rPr lang="en-US" sz="2000" smtClean="0"/>
              <a:t>Utterly wrong</a:t>
            </a:r>
          </a:p>
          <a:p>
            <a:pPr lvl="1" eaLnBrk="1" hangingPunct="1"/>
            <a:r>
              <a:rPr lang="en-US" sz="2000" smtClean="0"/>
              <a:t>Absurdly useful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B42AD9-5D1E-4866-BED8-4E2A13B39434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pic>
        <p:nvPicPr>
          <p:cNvPr id="20486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482" name="Object 5"/>
          <p:cNvGraphicFramePr>
            <a:graphicFrameLocks noChangeAspect="1"/>
          </p:cNvGraphicFramePr>
          <p:nvPr/>
        </p:nvGraphicFramePr>
        <p:xfrm>
          <a:off x="920750" y="2255838"/>
          <a:ext cx="24796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4" imgW="1346040" imgH="228600" progId="Equation.3">
                  <p:embed/>
                </p:oleObj>
              </mc:Choice>
              <mc:Fallback>
                <p:oleObj name="Equation" r:id="rId4" imgW="134604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2255838"/>
                        <a:ext cx="2479675" cy="4206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 signals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990975"/>
            <a:ext cx="8229600" cy="2590800"/>
          </a:xfrm>
        </p:spPr>
        <p:txBody>
          <a:bodyPr/>
          <a:lstStyle/>
          <a:p>
            <a:pPr eaLnBrk="1" hangingPunct="1"/>
            <a:r>
              <a:rPr lang="en-US" sz="1700" dirty="0" smtClean="0"/>
              <a:t>If a signal is (conjugate) symmetric around L/2, the Fourier coefficients are real!</a:t>
            </a:r>
          </a:p>
          <a:p>
            <a:pPr lvl="1" eaLnBrk="1" hangingPunct="1"/>
            <a:r>
              <a:rPr lang="en-US" sz="1500" dirty="0" smtClean="0">
                <a:latin typeface="Garamond" pitchFamily="18" charset="0"/>
              </a:rPr>
              <a:t>A(L/2-k) * exp(-j *f*(L/2-k)) + A(L/2+k) * exp(-j*f*(L/2+k)) </a:t>
            </a:r>
            <a:r>
              <a:rPr lang="en-US" sz="1500" dirty="0" smtClean="0"/>
              <a:t>is always real</a:t>
            </a:r>
            <a:r>
              <a:rPr lang="en-US" sz="1500" dirty="0" smtClean="0">
                <a:latin typeface="Garamond" pitchFamily="18" charset="0"/>
              </a:rPr>
              <a:t> </a:t>
            </a:r>
            <a:r>
              <a:rPr lang="en-US" sz="1500" dirty="0" smtClean="0"/>
              <a:t>if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z="1300" b="1" dirty="0" smtClean="0">
                <a:solidFill>
                  <a:srgbClr val="FF0000"/>
                </a:solidFill>
                <a:latin typeface="Garamond" pitchFamily="18" charset="0"/>
              </a:rPr>
              <a:t>A(L/2-k) = conjugate(A(L/2+k))</a:t>
            </a:r>
          </a:p>
          <a:p>
            <a:pPr lvl="1" eaLnBrk="1" hangingPunct="1"/>
            <a:r>
              <a:rPr lang="en-US" sz="1500" dirty="0" smtClean="0"/>
              <a:t>We can pair up samples around the center all the way; the final summation term is always real</a:t>
            </a:r>
          </a:p>
          <a:p>
            <a:pPr eaLnBrk="1" hangingPunct="1"/>
            <a:r>
              <a:rPr lang="en-US" sz="1700" dirty="0" smtClean="0">
                <a:solidFill>
                  <a:srgbClr val="0000CC"/>
                </a:solidFill>
              </a:rPr>
              <a:t>Overall symmetry properties</a:t>
            </a:r>
          </a:p>
          <a:p>
            <a:pPr lvl="1" eaLnBrk="1" hangingPunct="1"/>
            <a:r>
              <a:rPr lang="en-US" sz="1500" dirty="0" smtClean="0">
                <a:solidFill>
                  <a:srgbClr val="0000CC"/>
                </a:solidFill>
              </a:rPr>
              <a:t>If the </a:t>
            </a:r>
            <a:r>
              <a:rPr lang="en-US" sz="1500" i="1" dirty="0" smtClean="0">
                <a:solidFill>
                  <a:srgbClr val="0000CC"/>
                </a:solidFill>
              </a:rPr>
              <a:t>signal</a:t>
            </a:r>
            <a:r>
              <a:rPr lang="en-US" sz="1500" dirty="0" smtClean="0">
                <a:solidFill>
                  <a:srgbClr val="0000CC"/>
                </a:solidFill>
              </a:rPr>
              <a:t> is real, the FT is (conjugate) symmetric</a:t>
            </a:r>
          </a:p>
          <a:p>
            <a:pPr lvl="1" eaLnBrk="1" hangingPunct="1"/>
            <a:r>
              <a:rPr lang="en-US" sz="1500" dirty="0" smtClean="0">
                <a:solidFill>
                  <a:srgbClr val="0000CC"/>
                </a:solidFill>
              </a:rPr>
              <a:t>If the signal is (conjugate) symmetric, the FT is real</a:t>
            </a:r>
          </a:p>
          <a:p>
            <a:pPr lvl="1" eaLnBrk="1" hangingPunct="1"/>
            <a:r>
              <a:rPr lang="en-US" sz="1500" dirty="0" smtClean="0">
                <a:solidFill>
                  <a:srgbClr val="0000CC"/>
                </a:solidFill>
              </a:rPr>
              <a:t>If the signal is real and symmetric, the FT is real and symmetric</a:t>
            </a:r>
          </a:p>
        </p:txBody>
      </p:sp>
      <p:sp>
        <p:nvSpPr>
          <p:cNvPr id="63" name="Date Placeholder 6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 dirty="0"/>
          </a:p>
        </p:txBody>
      </p:sp>
      <p:sp>
        <p:nvSpPr>
          <p:cNvPr id="6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4" name="Slide Number Placeholder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F88E1-5792-4321-81CE-6D110AE7C112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pic>
        <p:nvPicPr>
          <p:cNvPr id="5837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2589213" y="24209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2741613" y="2344738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2894013" y="211613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3046413" y="1658938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3198813" y="1582738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3351213" y="1277938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3503613" y="143033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1" name="Line 13"/>
          <p:cNvSpPr>
            <a:spLocks noChangeShapeType="1"/>
          </p:cNvSpPr>
          <p:nvPr/>
        </p:nvSpPr>
        <p:spPr bwMode="auto">
          <a:xfrm>
            <a:off x="3656013" y="1811338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2" name="Line 14"/>
          <p:cNvSpPr>
            <a:spLocks noChangeShapeType="1"/>
          </p:cNvSpPr>
          <p:nvPr/>
        </p:nvSpPr>
        <p:spPr bwMode="auto">
          <a:xfrm>
            <a:off x="3808413" y="2268538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3" name="Line 15"/>
          <p:cNvSpPr>
            <a:spLocks noChangeShapeType="1"/>
          </p:cNvSpPr>
          <p:nvPr/>
        </p:nvSpPr>
        <p:spPr bwMode="auto">
          <a:xfrm>
            <a:off x="3960813" y="219233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4113213" y="219233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>
            <a:off x="4265613" y="219233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>
            <a:off x="4418013" y="1887538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2589213" y="21732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2741613" y="19637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89" name="Text Box 21"/>
          <p:cNvSpPr txBox="1">
            <a:spLocks noChangeArrowheads="1"/>
          </p:cNvSpPr>
          <p:nvPr/>
        </p:nvSpPr>
        <p:spPr bwMode="auto">
          <a:xfrm>
            <a:off x="2894013" y="15065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0" name="Text Box 22"/>
          <p:cNvSpPr txBox="1">
            <a:spLocks noChangeArrowheads="1"/>
          </p:cNvSpPr>
          <p:nvPr/>
        </p:nvSpPr>
        <p:spPr bwMode="auto">
          <a:xfrm>
            <a:off x="3046413" y="1401763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3198813" y="11064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3351213" y="12588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3" name="Text Box 25"/>
          <p:cNvSpPr txBox="1">
            <a:spLocks noChangeArrowheads="1"/>
          </p:cNvSpPr>
          <p:nvPr/>
        </p:nvSpPr>
        <p:spPr bwMode="auto">
          <a:xfrm>
            <a:off x="4267200" y="1697038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4" name="Text Box 26"/>
          <p:cNvSpPr txBox="1">
            <a:spLocks noChangeArrowheads="1"/>
          </p:cNvSpPr>
          <p:nvPr/>
        </p:nvSpPr>
        <p:spPr bwMode="auto">
          <a:xfrm>
            <a:off x="3503613" y="16589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5" name="Text Box 27"/>
          <p:cNvSpPr txBox="1">
            <a:spLocks noChangeArrowheads="1"/>
          </p:cNvSpPr>
          <p:nvPr/>
        </p:nvSpPr>
        <p:spPr bwMode="auto">
          <a:xfrm>
            <a:off x="3656013" y="2087563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6" name="Text Box 28"/>
          <p:cNvSpPr txBox="1">
            <a:spLocks noChangeArrowheads="1"/>
          </p:cNvSpPr>
          <p:nvPr/>
        </p:nvSpPr>
        <p:spPr bwMode="auto">
          <a:xfrm>
            <a:off x="3808413" y="20208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7" name="Text Box 29"/>
          <p:cNvSpPr txBox="1">
            <a:spLocks noChangeArrowheads="1"/>
          </p:cNvSpPr>
          <p:nvPr/>
        </p:nvSpPr>
        <p:spPr bwMode="auto">
          <a:xfrm>
            <a:off x="3962400" y="2039938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8" name="Text Box 30"/>
          <p:cNvSpPr txBox="1">
            <a:spLocks noChangeArrowheads="1"/>
          </p:cNvSpPr>
          <p:nvPr/>
        </p:nvSpPr>
        <p:spPr bwMode="auto">
          <a:xfrm>
            <a:off x="4114800" y="2020888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9" name="Text Box 31"/>
          <p:cNvSpPr txBox="1">
            <a:spLocks noChangeArrowheads="1"/>
          </p:cNvSpPr>
          <p:nvPr/>
        </p:nvSpPr>
        <p:spPr bwMode="auto">
          <a:xfrm>
            <a:off x="2436813" y="22685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grpSp>
        <p:nvGrpSpPr>
          <p:cNvPr id="58400" name="Group 58"/>
          <p:cNvGrpSpPr>
            <a:grpSpLocks/>
          </p:cNvGrpSpPr>
          <p:nvPr/>
        </p:nvGrpSpPr>
        <p:grpSpPr bwMode="auto">
          <a:xfrm flipH="1">
            <a:off x="4406900" y="1106488"/>
            <a:ext cx="1981200" cy="1619250"/>
            <a:chOff x="2484" y="792"/>
            <a:chExt cx="1248" cy="1020"/>
          </a:xfrm>
        </p:grpSpPr>
        <p:sp>
          <p:nvSpPr>
            <p:cNvPr id="58408" name="Line 32"/>
            <p:cNvSpPr>
              <a:spLocks noChangeShapeType="1"/>
            </p:cNvSpPr>
            <p:nvPr/>
          </p:nvSpPr>
          <p:spPr bwMode="auto">
            <a:xfrm>
              <a:off x="2580" y="16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09" name="Line 33"/>
            <p:cNvSpPr>
              <a:spLocks noChangeShapeType="1"/>
            </p:cNvSpPr>
            <p:nvPr/>
          </p:nvSpPr>
          <p:spPr bwMode="auto">
            <a:xfrm>
              <a:off x="2676" y="157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0" name="Line 34"/>
            <p:cNvSpPr>
              <a:spLocks noChangeShapeType="1"/>
            </p:cNvSpPr>
            <p:nvPr/>
          </p:nvSpPr>
          <p:spPr bwMode="auto">
            <a:xfrm>
              <a:off x="2772" y="14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1" name="Line 35"/>
            <p:cNvSpPr>
              <a:spLocks noChangeShapeType="1"/>
            </p:cNvSpPr>
            <p:nvPr/>
          </p:nvSpPr>
          <p:spPr bwMode="auto">
            <a:xfrm>
              <a:off x="2868" y="114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2" name="Line 36"/>
            <p:cNvSpPr>
              <a:spLocks noChangeShapeType="1"/>
            </p:cNvSpPr>
            <p:nvPr/>
          </p:nvSpPr>
          <p:spPr bwMode="auto">
            <a:xfrm>
              <a:off x="2964" y="1092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3" name="Line 37"/>
            <p:cNvSpPr>
              <a:spLocks noChangeShapeType="1"/>
            </p:cNvSpPr>
            <p:nvPr/>
          </p:nvSpPr>
          <p:spPr bwMode="auto">
            <a:xfrm>
              <a:off x="3060" y="90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4" name="Line 38"/>
            <p:cNvSpPr>
              <a:spLocks noChangeShapeType="1"/>
            </p:cNvSpPr>
            <p:nvPr/>
          </p:nvSpPr>
          <p:spPr bwMode="auto">
            <a:xfrm>
              <a:off x="3156" y="9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5" name="Line 39"/>
            <p:cNvSpPr>
              <a:spLocks noChangeShapeType="1"/>
            </p:cNvSpPr>
            <p:nvPr/>
          </p:nvSpPr>
          <p:spPr bwMode="auto">
            <a:xfrm>
              <a:off x="3252" y="123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6" name="Line 40"/>
            <p:cNvSpPr>
              <a:spLocks noChangeShapeType="1"/>
            </p:cNvSpPr>
            <p:nvPr/>
          </p:nvSpPr>
          <p:spPr bwMode="auto">
            <a:xfrm>
              <a:off x="3348" y="152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7" name="Line 41"/>
            <p:cNvSpPr>
              <a:spLocks noChangeShapeType="1"/>
            </p:cNvSpPr>
            <p:nvPr/>
          </p:nvSpPr>
          <p:spPr bwMode="auto">
            <a:xfrm>
              <a:off x="3444" y="147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8" name="Line 42"/>
            <p:cNvSpPr>
              <a:spLocks noChangeShapeType="1"/>
            </p:cNvSpPr>
            <p:nvPr/>
          </p:nvSpPr>
          <p:spPr bwMode="auto">
            <a:xfrm>
              <a:off x="3540" y="147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9" name="Line 43"/>
            <p:cNvSpPr>
              <a:spLocks noChangeShapeType="1"/>
            </p:cNvSpPr>
            <p:nvPr/>
          </p:nvSpPr>
          <p:spPr bwMode="auto">
            <a:xfrm>
              <a:off x="3636" y="147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20" name="Text Box 45"/>
            <p:cNvSpPr txBox="1">
              <a:spLocks noChangeArrowheads="1"/>
            </p:cNvSpPr>
            <p:nvPr/>
          </p:nvSpPr>
          <p:spPr bwMode="auto">
            <a:xfrm>
              <a:off x="2580" y="1464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1" name="Text Box 46"/>
            <p:cNvSpPr txBox="1">
              <a:spLocks noChangeArrowheads="1"/>
            </p:cNvSpPr>
            <p:nvPr/>
          </p:nvSpPr>
          <p:spPr bwMode="auto">
            <a:xfrm>
              <a:off x="2676" y="1332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2" name="Text Box 47"/>
            <p:cNvSpPr txBox="1">
              <a:spLocks noChangeArrowheads="1"/>
            </p:cNvSpPr>
            <p:nvPr/>
          </p:nvSpPr>
          <p:spPr bwMode="auto">
            <a:xfrm>
              <a:off x="2772" y="1044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3" name="Text Box 48"/>
            <p:cNvSpPr txBox="1">
              <a:spLocks noChangeArrowheads="1"/>
            </p:cNvSpPr>
            <p:nvPr/>
          </p:nvSpPr>
          <p:spPr bwMode="auto">
            <a:xfrm>
              <a:off x="2868" y="97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4" name="Text Box 49"/>
            <p:cNvSpPr txBox="1">
              <a:spLocks noChangeArrowheads="1"/>
            </p:cNvSpPr>
            <p:nvPr/>
          </p:nvSpPr>
          <p:spPr bwMode="auto">
            <a:xfrm>
              <a:off x="2964" y="792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5" name="Text Box 50"/>
            <p:cNvSpPr txBox="1">
              <a:spLocks noChangeArrowheads="1"/>
            </p:cNvSpPr>
            <p:nvPr/>
          </p:nvSpPr>
          <p:spPr bwMode="auto">
            <a:xfrm>
              <a:off x="3060" y="88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6" name="Text Box 52"/>
            <p:cNvSpPr txBox="1">
              <a:spLocks noChangeArrowheads="1"/>
            </p:cNvSpPr>
            <p:nvPr/>
          </p:nvSpPr>
          <p:spPr bwMode="auto">
            <a:xfrm>
              <a:off x="3156" y="1140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7" name="Text Box 53"/>
            <p:cNvSpPr txBox="1">
              <a:spLocks noChangeArrowheads="1"/>
            </p:cNvSpPr>
            <p:nvPr/>
          </p:nvSpPr>
          <p:spPr bwMode="auto">
            <a:xfrm>
              <a:off x="3252" y="1410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8" name="Text Box 54"/>
            <p:cNvSpPr txBox="1">
              <a:spLocks noChangeArrowheads="1"/>
            </p:cNvSpPr>
            <p:nvPr/>
          </p:nvSpPr>
          <p:spPr bwMode="auto">
            <a:xfrm>
              <a:off x="3348" y="136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9" name="Text Box 55"/>
            <p:cNvSpPr txBox="1">
              <a:spLocks noChangeArrowheads="1"/>
            </p:cNvSpPr>
            <p:nvPr/>
          </p:nvSpPr>
          <p:spPr bwMode="auto">
            <a:xfrm>
              <a:off x="3445" y="1380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30" name="Text Box 56"/>
            <p:cNvSpPr txBox="1">
              <a:spLocks noChangeArrowheads="1"/>
            </p:cNvSpPr>
            <p:nvPr/>
          </p:nvSpPr>
          <p:spPr bwMode="auto">
            <a:xfrm>
              <a:off x="3541" y="136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31" name="Text Box 57"/>
            <p:cNvSpPr txBox="1">
              <a:spLocks noChangeArrowheads="1"/>
            </p:cNvSpPr>
            <p:nvPr/>
          </p:nvSpPr>
          <p:spPr bwMode="auto">
            <a:xfrm>
              <a:off x="2484" y="1524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</p:grpSp>
      <p:sp>
        <p:nvSpPr>
          <p:cNvPr id="58401" name="Line 61"/>
          <p:cNvSpPr>
            <a:spLocks noChangeShapeType="1"/>
          </p:cNvSpPr>
          <p:nvPr/>
        </p:nvSpPr>
        <p:spPr bwMode="auto">
          <a:xfrm>
            <a:off x="4270375" y="2722563"/>
            <a:ext cx="280988" cy="48260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402" name="Line 62"/>
          <p:cNvSpPr>
            <a:spLocks noChangeShapeType="1"/>
          </p:cNvSpPr>
          <p:nvPr/>
        </p:nvSpPr>
        <p:spPr bwMode="auto">
          <a:xfrm flipH="1">
            <a:off x="4541838" y="2713038"/>
            <a:ext cx="9525" cy="48260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403" name="Text Box 63"/>
          <p:cNvSpPr txBox="1">
            <a:spLocks noChangeArrowheads="1"/>
          </p:cNvSpPr>
          <p:nvPr/>
        </p:nvSpPr>
        <p:spPr bwMode="auto">
          <a:xfrm>
            <a:off x="1585913" y="3238500"/>
            <a:ext cx="525145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Contributions from points equidistant from L/2</a:t>
            </a:r>
            <a:br>
              <a:rPr lang="en-US"/>
            </a:br>
            <a:r>
              <a:rPr lang="en-US"/>
              <a:t> combine to cancel out imaginary terms</a:t>
            </a:r>
          </a:p>
        </p:txBody>
      </p:sp>
      <p:sp>
        <p:nvSpPr>
          <p:cNvPr id="58404" name="Line 64"/>
          <p:cNvSpPr>
            <a:spLocks noChangeShapeType="1"/>
          </p:cNvSpPr>
          <p:nvPr/>
        </p:nvSpPr>
        <p:spPr bwMode="auto">
          <a:xfrm flipH="1">
            <a:off x="4613275" y="2722563"/>
            <a:ext cx="100013" cy="5937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405" name="Line 65"/>
          <p:cNvSpPr>
            <a:spLocks noChangeShapeType="1"/>
          </p:cNvSpPr>
          <p:nvPr/>
        </p:nvSpPr>
        <p:spPr bwMode="auto">
          <a:xfrm>
            <a:off x="4119563" y="2733675"/>
            <a:ext cx="501650" cy="6429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Discrete Cosine Transform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0"/>
            <a:ext cx="8229600" cy="2759075"/>
          </a:xfrm>
        </p:spPr>
        <p:txBody>
          <a:bodyPr/>
          <a:lstStyle/>
          <a:p>
            <a:pPr eaLnBrk="1" hangingPunct="1"/>
            <a:r>
              <a:rPr lang="en-US" sz="2100" smtClean="0"/>
              <a:t>Compose a symmetric signal or image</a:t>
            </a:r>
          </a:p>
          <a:p>
            <a:pPr lvl="1" eaLnBrk="1" hangingPunct="1"/>
            <a:r>
              <a:rPr lang="en-US" sz="2000" smtClean="0"/>
              <a:t>Images would be symmetric in two dimensions</a:t>
            </a:r>
          </a:p>
          <a:p>
            <a:pPr lvl="3" eaLnBrk="1" hangingPunct="1"/>
            <a:endParaRPr lang="en-US" sz="1600" smtClean="0"/>
          </a:p>
          <a:p>
            <a:pPr eaLnBrk="1" hangingPunct="1"/>
            <a:r>
              <a:rPr lang="en-US" sz="2100" smtClean="0"/>
              <a:t>Compute the Fourier transform</a:t>
            </a:r>
          </a:p>
          <a:p>
            <a:pPr lvl="1" eaLnBrk="1" hangingPunct="1"/>
            <a:r>
              <a:rPr lang="en-US" sz="2000" smtClean="0"/>
              <a:t>Since the FT is symmetric, sufficient to store only half the coefficients (quarter for an image)</a:t>
            </a:r>
          </a:p>
          <a:p>
            <a:pPr lvl="2" eaLnBrk="1" hangingPunct="1"/>
            <a:r>
              <a:rPr lang="en-US" sz="1800" smtClean="0"/>
              <a:t>Or as many coefficients as were originally in the signal / image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81334-A6C4-4E09-8AA6-57D7D8171980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  <p:pic>
        <p:nvPicPr>
          <p:cNvPr id="59397" name="Picture 4" descr="contsamps"/>
          <p:cNvPicPr>
            <a:picLocks noChangeAspect="1" noChangeArrowheads="1"/>
          </p:cNvPicPr>
          <p:nvPr/>
        </p:nvPicPr>
        <p:blipFill>
          <a:blip r:embed="rId2" cstate="print"/>
          <a:srcRect l="13600" t="9599" r="11200" b="12801"/>
          <a:stretch>
            <a:fillRect/>
          </a:stretch>
        </p:blipFill>
        <p:spPr bwMode="auto">
          <a:xfrm>
            <a:off x="1219200" y="1219200"/>
            <a:ext cx="1981200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grpSp>
        <p:nvGrpSpPr>
          <p:cNvPr id="59398" name="Group 8"/>
          <p:cNvGrpSpPr>
            <a:grpSpLocks/>
          </p:cNvGrpSpPr>
          <p:nvPr/>
        </p:nvGrpSpPr>
        <p:grpSpPr bwMode="auto">
          <a:xfrm>
            <a:off x="3733800" y="1219200"/>
            <a:ext cx="3962400" cy="457200"/>
            <a:chOff x="2352" y="768"/>
            <a:chExt cx="2496" cy="288"/>
          </a:xfrm>
        </p:grpSpPr>
        <p:pic>
          <p:nvPicPr>
            <p:cNvPr id="59412" name="Picture 6" descr="contsamps"/>
            <p:cNvPicPr>
              <a:picLocks noChangeAspect="1" noChangeArrowheads="1"/>
            </p:cNvPicPr>
            <p:nvPr/>
          </p:nvPicPr>
          <p:blipFill>
            <a:blip r:embed="rId2" cstate="print"/>
            <a:srcRect l="13600" t="9599" r="11200" b="12801"/>
            <a:stretch>
              <a:fillRect/>
            </a:stretch>
          </p:blipFill>
          <p:spPr bwMode="auto">
            <a:xfrm>
              <a:off x="3600" y="768"/>
              <a:ext cx="1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3" name="Picture 7" descr="contsamps"/>
            <p:cNvPicPr>
              <a:picLocks noChangeAspect="1" noChangeArrowheads="1"/>
            </p:cNvPicPr>
            <p:nvPr/>
          </p:nvPicPr>
          <p:blipFill>
            <a:blip r:embed="rId2" cstate="print"/>
            <a:srcRect l="13600" t="9599" r="11200" b="12801"/>
            <a:stretch>
              <a:fillRect/>
            </a:stretch>
          </p:blipFill>
          <p:spPr bwMode="auto">
            <a:xfrm flipH="1">
              <a:off x="2352" y="768"/>
              <a:ext cx="1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399" name="Rectangle 10"/>
          <p:cNvSpPr>
            <a:spLocks noChangeArrowheads="1"/>
          </p:cNvSpPr>
          <p:nvPr/>
        </p:nvSpPr>
        <p:spPr bwMode="auto">
          <a:xfrm>
            <a:off x="3733800" y="1077913"/>
            <a:ext cx="3962400" cy="685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00" name="AutoShape 11"/>
          <p:cNvSpPr>
            <a:spLocks noChangeArrowheads="1"/>
          </p:cNvSpPr>
          <p:nvPr/>
        </p:nvSpPr>
        <p:spPr bwMode="auto">
          <a:xfrm>
            <a:off x="3352800" y="1219200"/>
            <a:ext cx="2286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9401" name="Picture 12" descr="telescop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057400"/>
            <a:ext cx="16827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402" name="Group 15"/>
          <p:cNvGrpSpPr>
            <a:grpSpLocks/>
          </p:cNvGrpSpPr>
          <p:nvPr/>
        </p:nvGrpSpPr>
        <p:grpSpPr bwMode="auto">
          <a:xfrm>
            <a:off x="4968875" y="2057400"/>
            <a:ext cx="1503363" cy="762000"/>
            <a:chOff x="3130" y="1296"/>
            <a:chExt cx="947" cy="480"/>
          </a:xfrm>
        </p:grpSpPr>
        <p:pic>
          <p:nvPicPr>
            <p:cNvPr id="59410" name="Picture 13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313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1" name="Picture 14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0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403" name="Group 16"/>
          <p:cNvGrpSpPr>
            <a:grpSpLocks/>
          </p:cNvGrpSpPr>
          <p:nvPr/>
        </p:nvGrpSpPr>
        <p:grpSpPr bwMode="auto">
          <a:xfrm flipV="1">
            <a:off x="4968875" y="2808288"/>
            <a:ext cx="1503363" cy="762000"/>
            <a:chOff x="3130" y="1296"/>
            <a:chExt cx="947" cy="480"/>
          </a:xfrm>
        </p:grpSpPr>
        <p:pic>
          <p:nvPicPr>
            <p:cNvPr id="59408" name="Picture 17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313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09" name="Picture 18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0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404" name="AutoShape 19"/>
          <p:cNvSpPr>
            <a:spLocks noChangeArrowheads="1"/>
          </p:cNvSpPr>
          <p:nvPr/>
        </p:nvSpPr>
        <p:spPr bwMode="auto">
          <a:xfrm>
            <a:off x="3962400" y="2667000"/>
            <a:ext cx="2286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9405" name="Picture 2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DCT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495800"/>
            <a:ext cx="8229600" cy="167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Not necessary to compute a 2xL sized FFT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Enough to compute an L-sized </a:t>
            </a:r>
            <a:r>
              <a:rPr lang="en-US" sz="2200" i="1" smtClean="0"/>
              <a:t>cosine</a:t>
            </a:r>
            <a:r>
              <a:rPr lang="en-US" sz="2200" smtClean="0"/>
              <a:t> transform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Taking advantage of the symmetry of the problem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This is the Discrete Cosine Transform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79FA8-3854-45DA-9759-00F6ABF8F7D7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33338" y="1143000"/>
          <a:ext cx="9037637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Equation" r:id="rId3" imgW="5054400" imgH="888840" progId="Equation.3">
                  <p:embed/>
                </p:oleObj>
              </mc:Choice>
              <mc:Fallback>
                <p:oleObj name="Equation" r:id="rId3" imgW="5054400" imgH="888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8" y="1143000"/>
                        <a:ext cx="9037637" cy="1593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3352800" y="3962400"/>
            <a:ext cx="12255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 columns</a:t>
            </a:r>
          </a:p>
        </p:txBody>
      </p:sp>
      <p:pic>
        <p:nvPicPr>
          <p:cNvPr id="21511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7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Representing images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505200"/>
            <a:ext cx="8229600" cy="291034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Most common coding is the DCT</a:t>
            </a:r>
          </a:p>
          <a:p>
            <a:pPr eaLnBrk="1" hangingPunct="1"/>
            <a:r>
              <a:rPr lang="en-US" sz="2400" dirty="0" smtClean="0"/>
              <a:t>JPEG: Each 8x8 element of the picture is converted using a DCT</a:t>
            </a:r>
          </a:p>
          <a:p>
            <a:pPr eaLnBrk="1" hangingPunct="1"/>
            <a:r>
              <a:rPr lang="en-US" sz="2400" dirty="0" smtClean="0"/>
              <a:t>The DCT coefficients are quantized and stored</a:t>
            </a:r>
          </a:p>
          <a:p>
            <a:pPr lvl="1" eaLnBrk="1" hangingPunct="1"/>
            <a:r>
              <a:rPr lang="en-US" sz="2000" dirty="0" smtClean="0"/>
              <a:t>Degree of quantization = degree of compression</a:t>
            </a:r>
          </a:p>
          <a:p>
            <a:pPr eaLnBrk="1" hangingPunct="1"/>
            <a:r>
              <a:rPr lang="en-US" sz="2400" dirty="0" smtClean="0"/>
              <a:t>Also used to represent textures </a:t>
            </a:r>
            <a:r>
              <a:rPr lang="en-US" sz="2400" dirty="0" err="1" smtClean="0"/>
              <a:t>etc</a:t>
            </a:r>
            <a:r>
              <a:rPr lang="en-US" sz="2400" dirty="0" smtClean="0"/>
              <a:t> for pattern recognition and other forms of analysis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2A7835-3E53-4D1B-B724-FEBEA7188F0E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pic>
        <p:nvPicPr>
          <p:cNvPr id="60421" name="Picture 4" descr="telesco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24225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Rectangle 5"/>
          <p:cNvSpPr>
            <a:spLocks noChangeArrowheads="1"/>
          </p:cNvSpPr>
          <p:nvPr/>
        </p:nvSpPr>
        <p:spPr bwMode="auto">
          <a:xfrm>
            <a:off x="838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0423" name="Picture 8" descr="tele8x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219200"/>
            <a:ext cx="23622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Rectangle 9"/>
          <p:cNvSpPr>
            <a:spLocks noChangeArrowheads="1"/>
          </p:cNvSpPr>
          <p:nvPr/>
        </p:nvSpPr>
        <p:spPr bwMode="auto">
          <a:xfrm>
            <a:off x="7848600" y="10668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0"/>
              <a:t>DCT</a:t>
            </a:r>
          </a:p>
        </p:txBody>
      </p:sp>
      <p:sp>
        <p:nvSpPr>
          <p:cNvPr id="60425" name="AutoShape 10"/>
          <p:cNvSpPr>
            <a:spLocks noChangeArrowheads="1"/>
          </p:cNvSpPr>
          <p:nvPr/>
        </p:nvSpPr>
        <p:spPr bwMode="auto">
          <a:xfrm>
            <a:off x="6172200" y="1752600"/>
            <a:ext cx="1371600" cy="762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26" name="Text Box 11"/>
          <p:cNvSpPr txBox="1">
            <a:spLocks noChangeArrowheads="1"/>
          </p:cNvSpPr>
          <p:nvPr/>
        </p:nvSpPr>
        <p:spPr bwMode="auto">
          <a:xfrm>
            <a:off x="6172200" y="1066800"/>
            <a:ext cx="1339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Multiply by</a:t>
            </a:r>
            <a:br>
              <a:rPr lang="en-US" b="0"/>
            </a:br>
            <a:r>
              <a:rPr lang="en-US" b="0"/>
              <a:t>DCT matrix</a:t>
            </a:r>
          </a:p>
        </p:txBody>
      </p:sp>
      <p:pic>
        <p:nvPicPr>
          <p:cNvPr id="60427" name="Picture 1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Still more images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01955-028B-4F4E-A5FC-4CE32C1E492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pic>
        <p:nvPicPr>
          <p:cNvPr id="3174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15875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219200" y="5867400"/>
            <a:ext cx="301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How do you describe them?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/>
          <a:srcRect l="6171" t="27432" r="15770" b="11887"/>
          <a:stretch>
            <a:fillRect/>
          </a:stretch>
        </p:blipFill>
        <p:spPr bwMode="auto">
          <a:xfrm>
            <a:off x="838200" y="1295400"/>
            <a:ext cx="72390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tricks to computing Fourier transforms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computation of the Fourier transform can result in poor representations</a:t>
            </a:r>
          </a:p>
          <a:p>
            <a:r>
              <a:rPr lang="en-US" dirty="0" smtClean="0"/>
              <a:t>Boundary effects can cause error</a:t>
            </a:r>
          </a:p>
          <a:p>
            <a:pPr lvl="1"/>
            <a:r>
              <a:rPr lang="en-US" dirty="0" smtClean="0"/>
              <a:t>Solution : Windowing</a:t>
            </a:r>
          </a:p>
          <a:p>
            <a:r>
              <a:rPr lang="en-US" dirty="0" smtClean="0"/>
              <a:t>The size of the signal can introduce inefficiency</a:t>
            </a:r>
          </a:p>
          <a:p>
            <a:pPr lvl="1"/>
            <a:r>
              <a:rPr lang="en-US" dirty="0" smtClean="0"/>
              <a:t>Solution: Zero padding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51267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34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What does the DFT represent</a:t>
            </a:r>
          </a:p>
        </p:txBody>
      </p:sp>
      <p:sp>
        <p:nvSpPr>
          <p:cNvPr id="22534" name="Rectangle 3"/>
          <p:cNvSpPr>
            <a:spLocks noGrp="1" noChangeArrowheads="1"/>
          </p:cNvSpPr>
          <p:nvPr>
            <p:ph idx="1"/>
          </p:nvPr>
        </p:nvSpPr>
        <p:spPr>
          <a:xfrm>
            <a:off x="176981" y="3733800"/>
            <a:ext cx="8863780" cy="280035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/>
              <a:t>The IDFT can be written formulaically as above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/>
              <a:t>There is no restriction on computing the formula for n &lt; 0 </a:t>
            </a:r>
            <a:br>
              <a:rPr lang="en-US" sz="2800" dirty="0" smtClean="0"/>
            </a:br>
            <a:r>
              <a:rPr lang="en-US" sz="2800" dirty="0" smtClean="0"/>
              <a:t>or n &gt; L-1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/>
              <a:t>Its just a formula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/>
              <a:t>But computing these terms behind 0 or beyond L-1 tells us what the signal composed by the DFT looks like outside our narrow window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AF95D4-6C74-41DC-B7C0-C4EBD9A5947F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  <p:pic>
        <p:nvPicPr>
          <p:cNvPr id="2253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530" name="Object 5"/>
          <p:cNvGraphicFramePr>
            <a:graphicFrameLocks noChangeAspect="1"/>
          </p:cNvGraphicFramePr>
          <p:nvPr/>
        </p:nvGraphicFramePr>
        <p:xfrm>
          <a:off x="439738" y="1044575"/>
          <a:ext cx="833437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Equation" r:id="rId4" imgW="4660560" imgH="888840" progId="Equation.3">
                  <p:embed/>
                </p:oleObj>
              </mc:Choice>
              <mc:Fallback>
                <p:oleObj name="Equation" r:id="rId4" imgW="4660560" imgH="8888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1044575"/>
                        <a:ext cx="8334375" cy="159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6"/>
          <p:cNvGraphicFramePr>
            <a:graphicFrameLocks noChangeAspect="1"/>
          </p:cNvGraphicFramePr>
          <p:nvPr/>
        </p:nvGraphicFramePr>
        <p:xfrm>
          <a:off x="1666875" y="2881313"/>
          <a:ext cx="23399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Equation" r:id="rId6" imgW="1307880" imgH="431640" progId="Equation.3">
                  <p:embed/>
                </p:oleObj>
              </mc:Choice>
              <mc:Fallback>
                <p:oleObj name="Equation" r:id="rId6" imgW="130788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75" y="2881313"/>
                        <a:ext cx="2339975" cy="7747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does the DFT represent</a:t>
            </a:r>
          </a:p>
        </p:txBody>
      </p:sp>
      <p:sp>
        <p:nvSpPr>
          <p:cNvPr id="2355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438400"/>
          </a:xfrm>
        </p:spPr>
        <p:txBody>
          <a:bodyPr/>
          <a:lstStyle/>
          <a:p>
            <a:pPr eaLnBrk="1" hangingPunct="1"/>
            <a:r>
              <a:rPr lang="en-US" smtClean="0"/>
              <a:t>If you extend the DFT-based representation beyond 0 (on the left) or L (on the right) it repeats the signal!</a:t>
            </a:r>
          </a:p>
          <a:p>
            <a:pPr eaLnBrk="1" hangingPunct="1"/>
            <a:r>
              <a:rPr lang="en-US" smtClean="0"/>
              <a:t>So what does the DFT really mean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1770F-4549-4BEC-ADEA-47727D82C712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pic>
        <p:nvPicPr>
          <p:cNvPr id="2355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 descr="dft1win"/>
          <p:cNvPicPr>
            <a:picLocks noChangeArrowheads="1"/>
          </p:cNvPicPr>
          <p:nvPr/>
        </p:nvPicPr>
        <p:blipFill>
          <a:blip r:embed="rId4"/>
          <a:srcRect l="37503" t="8334" r="31253" b="16669"/>
          <a:stretch>
            <a:fillRect/>
          </a:stretch>
        </p:blipFill>
        <p:spPr bwMode="auto">
          <a:xfrm>
            <a:off x="1198563" y="995363"/>
            <a:ext cx="27130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2098675" y="1147763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s[n]</a:t>
            </a:r>
          </a:p>
        </p:txBody>
      </p:sp>
      <p:sp>
        <p:nvSpPr>
          <p:cNvPr id="23561" name="AutoShape 8"/>
          <p:cNvSpPr>
            <a:spLocks noChangeArrowheads="1"/>
          </p:cNvSpPr>
          <p:nvPr/>
        </p:nvSpPr>
        <p:spPr bwMode="auto">
          <a:xfrm>
            <a:off x="4219575" y="1506538"/>
            <a:ext cx="1196975" cy="403225"/>
          </a:xfrm>
          <a:prstGeom prst="rightArrow">
            <a:avLst>
              <a:gd name="adj1" fmla="val 50000"/>
              <a:gd name="adj2" fmla="val 74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2" name="Text Box 9"/>
          <p:cNvSpPr txBox="1">
            <a:spLocks noChangeArrowheads="1"/>
          </p:cNvSpPr>
          <p:nvPr/>
        </p:nvSpPr>
        <p:spPr bwMode="auto">
          <a:xfrm>
            <a:off x="4340225" y="1108075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DFT</a:t>
            </a:r>
          </a:p>
        </p:txBody>
      </p:sp>
      <p:sp>
        <p:nvSpPr>
          <p:cNvPr id="23563" name="Text Box 10"/>
          <p:cNvSpPr txBox="1">
            <a:spLocks noChangeArrowheads="1"/>
          </p:cNvSpPr>
          <p:nvPr/>
        </p:nvSpPr>
        <p:spPr bwMode="auto">
          <a:xfrm>
            <a:off x="5735638" y="1341438"/>
            <a:ext cx="153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>
                <a:latin typeface="Garamond" pitchFamily="18" charset="0"/>
              </a:rPr>
              <a:t>[S</a:t>
            </a:r>
            <a:r>
              <a:rPr lang="en-US" sz="2400" b="0" baseline="-25000">
                <a:latin typeface="Garamond" pitchFamily="18" charset="0"/>
              </a:rPr>
              <a:t>0</a:t>
            </a:r>
            <a:r>
              <a:rPr lang="en-US" sz="2400" b="0">
                <a:latin typeface="Garamond" pitchFamily="18" charset="0"/>
              </a:rPr>
              <a:t> S</a:t>
            </a:r>
            <a:r>
              <a:rPr lang="en-US" sz="2400" b="0" baseline="-25000">
                <a:latin typeface="Garamond" pitchFamily="18" charset="0"/>
              </a:rPr>
              <a:t>1</a:t>
            </a:r>
            <a:r>
              <a:rPr lang="en-US" sz="2400" b="0">
                <a:latin typeface="Garamond" pitchFamily="18" charset="0"/>
              </a:rPr>
              <a:t> .. S</a:t>
            </a:r>
            <a:r>
              <a:rPr lang="en-US" sz="2400" b="0" baseline="-25000">
                <a:latin typeface="Garamond" pitchFamily="18" charset="0"/>
              </a:rPr>
              <a:t>31</a:t>
            </a:r>
            <a:r>
              <a:rPr lang="en-US" sz="2400" b="0">
                <a:latin typeface="Garamond" pitchFamily="18" charset="0"/>
              </a:rPr>
              <a:t>]</a:t>
            </a:r>
          </a:p>
        </p:txBody>
      </p:sp>
      <p:graphicFrame>
        <p:nvGraphicFramePr>
          <p:cNvPr id="23554" name="Object 11"/>
          <p:cNvGraphicFramePr>
            <a:graphicFrameLocks noChangeAspect="1"/>
          </p:cNvGraphicFramePr>
          <p:nvPr/>
        </p:nvGraphicFramePr>
        <p:xfrm>
          <a:off x="401638" y="2428875"/>
          <a:ext cx="23399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5" imgW="1307880" imgH="431640" progId="Equation.3">
                  <p:embed/>
                </p:oleObj>
              </mc:Choice>
              <mc:Fallback>
                <p:oleObj name="Equation" r:id="rId5" imgW="130788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2428875"/>
                        <a:ext cx="2339975" cy="7747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2813050" y="2601913"/>
            <a:ext cx="835025" cy="403225"/>
          </a:xfrm>
          <a:prstGeom prst="rightArrow">
            <a:avLst>
              <a:gd name="adj1" fmla="val 50000"/>
              <a:gd name="adj2" fmla="val 517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3565" name="Picture 13" descr="dft3win"/>
          <p:cNvPicPr>
            <a:picLocks noChangeArrowheads="1"/>
          </p:cNvPicPr>
          <p:nvPr/>
        </p:nvPicPr>
        <p:blipFill>
          <a:blip r:embed="rId7"/>
          <a:srcRect l="13751" t="8334" r="11250" b="11667"/>
          <a:stretch>
            <a:fillRect/>
          </a:stretch>
        </p:blipFill>
        <p:spPr bwMode="auto">
          <a:xfrm>
            <a:off x="3800475" y="2351088"/>
            <a:ext cx="4937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354638" y="2844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6992938" y="2844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31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8510588" y="2844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63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527425" y="2844800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does the DFT represent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438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</a:rPr>
              <a:t>The DFT represents the properties of the infinitely long repeating signal that you can generate with 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Of which the observed signal is ONE period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This gives rise to some odd effects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89AF0D-5A28-4F57-898C-C1F3499CDF1D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p:pic>
        <p:nvPicPr>
          <p:cNvPr id="6144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5" descr="dft3win"/>
          <p:cNvPicPr>
            <a:picLocks noChangeArrowheads="1"/>
          </p:cNvPicPr>
          <p:nvPr/>
        </p:nvPicPr>
        <p:blipFill>
          <a:blip r:embed="rId3"/>
          <a:srcRect l="13751" t="8334" r="11250" b="11667"/>
          <a:stretch>
            <a:fillRect/>
          </a:stretch>
        </p:blipFill>
        <p:spPr bwMode="auto">
          <a:xfrm>
            <a:off x="657225" y="1104900"/>
            <a:ext cx="785177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582613" y="1074738"/>
            <a:ext cx="2722562" cy="1677987"/>
          </a:xfrm>
          <a:prstGeom prst="rect">
            <a:avLst/>
          </a:prstGeom>
          <a:solidFill>
            <a:srgbClr val="FFFF00">
              <a:alpha val="5607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6091238" y="1074738"/>
            <a:ext cx="2481262" cy="1677987"/>
          </a:xfrm>
          <a:prstGeom prst="rect">
            <a:avLst/>
          </a:prstGeom>
          <a:solidFill>
            <a:srgbClr val="FFFF00">
              <a:alpha val="5607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743200"/>
            <a:ext cx="8199438" cy="1916113"/>
          </a:xfrm>
        </p:spPr>
        <p:txBody>
          <a:bodyPr/>
          <a:lstStyle/>
          <a:p>
            <a:pPr eaLnBrk="1" hangingPunct="1"/>
            <a:r>
              <a:rPr lang="en-US" sz="2000" smtClean="0"/>
              <a:t>The discrete Fourier transform of the above signal </a:t>
            </a:r>
            <a:r>
              <a:rPr lang="en-US" sz="2000" smtClean="0">
                <a:solidFill>
                  <a:srgbClr val="FF0000"/>
                </a:solidFill>
              </a:rPr>
              <a:t>actually computes the properties of the periodic signal</a:t>
            </a:r>
            <a:r>
              <a:rPr lang="en-US" sz="2000" smtClean="0"/>
              <a:t> shown below</a:t>
            </a:r>
          </a:p>
          <a:p>
            <a:pPr lvl="1" eaLnBrk="1" hangingPunct="1"/>
            <a:r>
              <a:rPr lang="en-US" sz="1800" smtClean="0"/>
              <a:t>Which extends from –infinity to +infinity</a:t>
            </a:r>
          </a:p>
          <a:p>
            <a:pPr lvl="1" eaLnBrk="1" hangingPunct="1"/>
            <a:r>
              <a:rPr lang="en-US" sz="1800" smtClean="0"/>
              <a:t>The period of this signal is 32 samples in this example</a:t>
            </a:r>
          </a:p>
        </p:txBody>
      </p:sp>
      <p:pic>
        <p:nvPicPr>
          <p:cNvPr id="62468" name="Picture 3" descr="dft1win"/>
          <p:cNvPicPr>
            <a:picLocks noGrp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863600"/>
            <a:ext cx="8683625" cy="1828800"/>
          </a:xfrm>
          <a:noFill/>
        </p:spPr>
      </p:pic>
      <p:pic>
        <p:nvPicPr>
          <p:cNvPr id="62469" name="Picture 4" descr="dft3win"/>
          <p:cNvPicPr>
            <a:picLocks noGrp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4686300"/>
            <a:ext cx="8683625" cy="18288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CD672F-F025-4800-B51B-9CB17EDB5802}" type="slidenum">
              <a:rPr lang="en-US" altLang="en-US" smtClean="0"/>
              <a:pPr>
                <a:defRPr/>
              </a:pPr>
              <a:t>64</a:t>
            </a:fld>
            <a:endParaRPr lang="en-US" altLang="en-US"/>
          </a:p>
        </p:txBody>
      </p:sp>
      <p:sp>
        <p:nvSpPr>
          <p:cNvPr id="62470" name="Rectangle 5"/>
          <p:cNvSpPr>
            <a:spLocks noChangeArrowheads="1"/>
          </p:cNvSpPr>
          <p:nvPr/>
        </p:nvSpPr>
        <p:spPr bwMode="auto">
          <a:xfrm>
            <a:off x="762000" y="228600"/>
            <a:ext cx="77724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dirty="0">
                <a:solidFill>
                  <a:srgbClr val="3333CC"/>
                </a:solidFill>
              </a:rPr>
              <a:t>The discrete Fourier transform</a:t>
            </a:r>
          </a:p>
        </p:txBody>
      </p:sp>
      <p:pic>
        <p:nvPicPr>
          <p:cNvPr id="62471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6BDDB2-129B-4DC3-B490-37EF1310CEE0}" type="slidenum">
              <a:rPr lang="en-US" altLang="en-US" smtClean="0"/>
              <a:pPr>
                <a:defRPr/>
              </a:pPr>
              <a:t>65</a:t>
            </a:fld>
            <a:endParaRPr lang="en-US" altLang="en-US"/>
          </a:p>
        </p:txBody>
      </p:sp>
      <p:pic>
        <p:nvPicPr>
          <p:cNvPr id="63491" name="Picture 2" descr="sin2periods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387350" y="4976813"/>
            <a:ext cx="8513763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one period of the sinusoid shown in the figure computes the spectrum of the entire sinusoid from –infinity to +infinity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real sinusoid has only one non zero frequency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b="0"/>
              <a:t>The second peak in the figure also represents the same frequency as an effect of aliasing</a:t>
            </a:r>
          </a:p>
        </p:txBody>
      </p:sp>
      <p:sp>
        <p:nvSpPr>
          <p:cNvPr id="63493" name="Rectangle 4"/>
          <p:cNvSpPr>
            <a:spLocks noChangeArrowheads="1"/>
          </p:cNvSpPr>
          <p:nvPr/>
        </p:nvSpPr>
        <p:spPr bwMode="auto">
          <a:xfrm>
            <a:off x="434975" y="5748338"/>
            <a:ext cx="8201025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49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  <p:pic>
        <p:nvPicPr>
          <p:cNvPr id="6349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7DF187-CA8D-4A73-B705-35F938FA8495}" type="slidenum">
              <a:rPr lang="en-US" altLang="en-US" smtClean="0"/>
              <a:pPr>
                <a:defRPr/>
              </a:pPr>
              <a:t>66</a:t>
            </a:fld>
            <a:endParaRPr lang="en-US" altLang="en-US"/>
          </a:p>
        </p:txBody>
      </p:sp>
      <p:pic>
        <p:nvPicPr>
          <p:cNvPr id="64515" name="Picture 2" descr="sin2periodswinshad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Rectangle 3"/>
          <p:cNvSpPr>
            <a:spLocks noChangeArrowheads="1"/>
          </p:cNvSpPr>
          <p:nvPr/>
        </p:nvSpPr>
        <p:spPr bwMode="auto">
          <a:xfrm>
            <a:off x="387350" y="4976813"/>
            <a:ext cx="8513763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one period of the sinusoid shown in the figure computes the spectrum of the entire sinusoid from –infinity to +infinity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real sinusoid has only one non zero frequency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b="0"/>
              <a:t>The second peak in the figure also represents the same frequency as an effect of aliasing</a:t>
            </a:r>
          </a:p>
        </p:txBody>
      </p:sp>
      <p:sp>
        <p:nvSpPr>
          <p:cNvPr id="64518" name="Rectangle 5"/>
          <p:cNvSpPr>
            <a:spLocks noChangeArrowheads="1"/>
          </p:cNvSpPr>
          <p:nvPr/>
        </p:nvSpPr>
        <p:spPr bwMode="auto">
          <a:xfrm>
            <a:off x="434975" y="5748338"/>
            <a:ext cx="8201025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4519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A6F405-3028-4214-B2E5-F259C0A6A25C}" type="slidenum">
              <a:rPr lang="en-US" altLang="en-US" smtClean="0"/>
              <a:pPr>
                <a:defRPr/>
              </a:pPr>
              <a:t>67</a:t>
            </a:fld>
            <a:endParaRPr lang="en-US" altLang="en-US"/>
          </a:p>
        </p:txBody>
      </p:sp>
      <p:pic>
        <p:nvPicPr>
          <p:cNvPr id="65539" name="Picture 2" descr="sin2periodswinshad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3" descr="goo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3198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4"/>
          <p:cNvSpPr>
            <a:spLocks noChangeArrowheads="1"/>
          </p:cNvSpPr>
          <p:nvPr/>
        </p:nvSpPr>
        <p:spPr bwMode="auto">
          <a:xfrm>
            <a:off x="387350" y="4976813"/>
            <a:ext cx="8513763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one period of the sinusoid shown in the figure computes the spectrum of the entire sinusoid from –infinity to +infinity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real sinusoid has only one non zero frequency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b="0"/>
              <a:t>The second peak in the figure is the “reflection” around L/2 (for real signals)</a:t>
            </a:r>
          </a:p>
        </p:txBody>
      </p:sp>
      <p:sp>
        <p:nvSpPr>
          <p:cNvPr id="65542" name="Text Box 5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pic>
        <p:nvPicPr>
          <p:cNvPr id="65544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C9509-0904-48F5-8EC2-EF1251B957C7}" type="slidenum">
              <a:rPr lang="en-US" altLang="en-US" smtClean="0"/>
              <a:pPr>
                <a:defRPr/>
              </a:pPr>
              <a:t>68</a:t>
            </a:fld>
            <a:endParaRPr lang="en-US" altLang="en-US"/>
          </a:p>
        </p:txBody>
      </p:sp>
      <p:pic>
        <p:nvPicPr>
          <p:cNvPr id="66563" name="Picture 2" descr="sinhalfperiodwin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347663" y="6342063"/>
            <a:ext cx="6416675" cy="334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8" name="Rectangle 9"/>
          <p:cNvSpPr>
            <a:spLocks noChangeArrowheads="1"/>
          </p:cNvSpPr>
          <p:nvPr/>
        </p:nvSpPr>
        <p:spPr bwMode="auto">
          <a:xfrm>
            <a:off x="457200" y="4706938"/>
            <a:ext cx="8513763" cy="161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</a:t>
            </a:r>
            <a:r>
              <a:rPr lang="en-US" sz="2000" b="0" i="1"/>
              <a:t>any</a:t>
            </a:r>
            <a:r>
              <a:rPr lang="en-US" sz="2000" b="0"/>
              <a:t> sequence computes the spectrum for an infinite repetition of that sequence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partial segment of a sinusoid computes the spectrum of an infinite repetition of that segment, and not of the entire sinusoid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This will not give us the DFT of the sinusoid itself!</a:t>
            </a:r>
          </a:p>
        </p:txBody>
      </p:sp>
      <p:sp>
        <p:nvSpPr>
          <p:cNvPr id="66569" name="Rectangle 10"/>
          <p:cNvSpPr>
            <a:spLocks noChangeArrowheads="1"/>
          </p:cNvSpPr>
          <p:nvPr/>
        </p:nvSpPr>
        <p:spPr bwMode="auto">
          <a:xfrm>
            <a:off x="381000" y="5410200"/>
            <a:ext cx="83820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6570" name="Picture 1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6C9CEF-88A1-4A9B-B1A8-5E4FBD5F9494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  <p:pic>
        <p:nvPicPr>
          <p:cNvPr id="67587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27561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347663" y="6342063"/>
            <a:ext cx="6416675" cy="334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457200" y="4706938"/>
            <a:ext cx="8513763" cy="161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</a:t>
            </a:r>
            <a:r>
              <a:rPr lang="en-US" sz="2000" b="0" i="1"/>
              <a:t>any</a:t>
            </a:r>
            <a:r>
              <a:rPr lang="en-US" sz="2000" b="0"/>
              <a:t> sequence computes the spectrum for an infinite repetition of that sequence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partial segment of a sinusoid computes the spectrum of an infinite repetition of that segment, and not of the entire sinusoid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This will not give us the DFT of the sinusoid itself!</a:t>
            </a:r>
          </a:p>
        </p:txBody>
      </p:sp>
      <p:sp>
        <p:nvSpPr>
          <p:cNvPr id="67591" name="Rectangle 9"/>
          <p:cNvSpPr>
            <a:spLocks noChangeArrowheads="1"/>
          </p:cNvSpPr>
          <p:nvPr/>
        </p:nvSpPr>
        <p:spPr bwMode="auto">
          <a:xfrm>
            <a:off x="381000" y="6096000"/>
            <a:ext cx="6248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7592" name="Picture 1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Pixel-based descriptions are uninformative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Feature-based descriptions are infeasible in the general case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04020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9F02C3-E637-4755-9CF2-10D3B6DB4787}" type="slidenum">
              <a:rPr lang="en-US" altLang="en-US" smtClean="0"/>
              <a:pPr>
                <a:defRPr/>
              </a:pPr>
              <a:t>70</a:t>
            </a:fld>
            <a:endParaRPr lang="en-US" altLang="en-US"/>
          </a:p>
        </p:txBody>
      </p:sp>
      <p:pic>
        <p:nvPicPr>
          <p:cNvPr id="68611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3" descr="ba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27416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457200" y="4706938"/>
            <a:ext cx="8513763" cy="161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</a:t>
            </a:r>
            <a:r>
              <a:rPr lang="en-US" sz="2000" b="0" i="1"/>
              <a:t>any</a:t>
            </a:r>
            <a:r>
              <a:rPr lang="en-US" sz="2000" b="0"/>
              <a:t> sequence computes the spectrum for an infinite repetition of that sequence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partial segment of a sinusoid computes the spectrum of an infinite repetition of that segment, and not of the entire sinusoid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This will not give us the DFT of the sinusoid itself!</a:t>
            </a:r>
          </a:p>
        </p:txBody>
      </p:sp>
      <p:pic>
        <p:nvPicPr>
          <p:cNvPr id="68616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E4CD2-FE1D-4EBC-9E65-CA4D25C2EE8F}" type="slidenum">
              <a:rPr lang="en-US" altLang="en-US" smtClean="0"/>
              <a:pPr>
                <a:defRPr/>
              </a:pPr>
              <a:t>71</a:t>
            </a:fld>
            <a:endParaRPr lang="en-US" altLang="en-US"/>
          </a:p>
        </p:txBody>
      </p:sp>
      <p:pic>
        <p:nvPicPr>
          <p:cNvPr id="69635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3" descr="ba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27416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4" descr="goodFFT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4821238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9" name="Text Box 6"/>
          <p:cNvSpPr txBox="1">
            <a:spLocks noChangeArrowheads="1"/>
          </p:cNvSpPr>
          <p:nvPr/>
        </p:nvSpPr>
        <p:spPr bwMode="auto">
          <a:xfrm>
            <a:off x="3092450" y="3492500"/>
            <a:ext cx="332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segment</a:t>
            </a:r>
          </a:p>
        </p:txBody>
      </p:sp>
      <p:sp>
        <p:nvSpPr>
          <p:cNvPr id="69640" name="Text Box 7"/>
          <p:cNvSpPr txBox="1">
            <a:spLocks noChangeArrowheads="1"/>
          </p:cNvSpPr>
          <p:nvPr/>
        </p:nvSpPr>
        <p:spPr bwMode="auto">
          <a:xfrm>
            <a:off x="2425700" y="5378450"/>
            <a:ext cx="439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complete sine wave</a:t>
            </a:r>
          </a:p>
        </p:txBody>
      </p:sp>
      <p:pic>
        <p:nvPicPr>
          <p:cNvPr id="69641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0B4408-07E1-45D2-9CB7-AE506E7EE774}" type="slidenum">
              <a:rPr lang="en-US" altLang="en-US" smtClean="0"/>
              <a:pPr>
                <a:defRPr/>
              </a:pPr>
              <a:t>72</a:t>
            </a:fld>
            <a:endParaRPr lang="en-US" altLang="en-US"/>
          </a:p>
        </p:txBody>
      </p:sp>
      <p:pic>
        <p:nvPicPr>
          <p:cNvPr id="70659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87350" y="3505200"/>
            <a:ext cx="85137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difference occurs due to two reasons: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transform cannot know what the signal actually looks like outside the observed window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implicit repetition of the observed signal introduces large discontinuities at the points of repetition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This distorts even our measurement of what happens at the boundaries of what has been reliably observed</a:t>
            </a:r>
          </a:p>
        </p:txBody>
      </p:sp>
      <p:sp>
        <p:nvSpPr>
          <p:cNvPr id="70661" name="Rectangle 4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2" name="Rectangle 5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3" name="Freeform 6"/>
          <p:cNvSpPr>
            <a:spLocks/>
          </p:cNvSpPr>
          <p:nvPr/>
        </p:nvSpPr>
        <p:spPr bwMode="auto">
          <a:xfrm>
            <a:off x="5524500" y="1119188"/>
            <a:ext cx="2105025" cy="950912"/>
          </a:xfrm>
          <a:custGeom>
            <a:avLst/>
            <a:gdLst>
              <a:gd name="T0" fmla="*/ 0 w 1326"/>
              <a:gd name="T1" fmla="*/ 0 h 599"/>
              <a:gd name="T2" fmla="*/ 304800 w 1326"/>
              <a:gd name="T3" fmla="*/ 90487 h 599"/>
              <a:gd name="T4" fmla="*/ 538162 w 1326"/>
              <a:gd name="T5" fmla="*/ 333375 h 599"/>
              <a:gd name="T6" fmla="*/ 638175 w 1326"/>
              <a:gd name="T7" fmla="*/ 585787 h 599"/>
              <a:gd name="T8" fmla="*/ 695325 w 1326"/>
              <a:gd name="T9" fmla="*/ 761999 h 599"/>
              <a:gd name="T10" fmla="*/ 781050 w 1326"/>
              <a:gd name="T11" fmla="*/ 595312 h 599"/>
              <a:gd name="T12" fmla="*/ 852488 w 1326"/>
              <a:gd name="T13" fmla="*/ 371475 h 599"/>
              <a:gd name="T14" fmla="*/ 990600 w 1326"/>
              <a:gd name="T15" fmla="*/ 438150 h 599"/>
              <a:gd name="T16" fmla="*/ 1123950 w 1326"/>
              <a:gd name="T17" fmla="*/ 338137 h 599"/>
              <a:gd name="T18" fmla="*/ 1166812 w 1326"/>
              <a:gd name="T19" fmla="*/ 576262 h 599"/>
              <a:gd name="T20" fmla="*/ 1362075 w 1326"/>
              <a:gd name="T21" fmla="*/ 919162 h 599"/>
              <a:gd name="T22" fmla="*/ 1509712 w 1326"/>
              <a:gd name="T23" fmla="*/ 771524 h 599"/>
              <a:gd name="T24" fmla="*/ 1771650 w 1326"/>
              <a:gd name="T25" fmla="*/ 614362 h 599"/>
              <a:gd name="T26" fmla="*/ 1843088 w 1326"/>
              <a:gd name="T27" fmla="*/ 390525 h 599"/>
              <a:gd name="T28" fmla="*/ 2009775 w 1326"/>
              <a:gd name="T29" fmla="*/ 428625 h 599"/>
              <a:gd name="T30" fmla="*/ 2105025 w 1326"/>
              <a:gd name="T31" fmla="*/ 661987 h 59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6"/>
              <a:gd name="T49" fmla="*/ 0 h 599"/>
              <a:gd name="T50" fmla="*/ 1326 w 1326"/>
              <a:gd name="T51" fmla="*/ 599 h 59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6" h="599">
                <a:moveTo>
                  <a:pt x="0" y="0"/>
                </a:moveTo>
                <a:cubicBezTo>
                  <a:pt x="68" y="11"/>
                  <a:pt x="136" y="22"/>
                  <a:pt x="192" y="57"/>
                </a:cubicBezTo>
                <a:cubicBezTo>
                  <a:pt x="248" y="92"/>
                  <a:pt x="304" y="158"/>
                  <a:pt x="339" y="210"/>
                </a:cubicBezTo>
                <a:cubicBezTo>
                  <a:pt x="374" y="262"/>
                  <a:pt x="386" y="324"/>
                  <a:pt x="402" y="369"/>
                </a:cubicBezTo>
                <a:cubicBezTo>
                  <a:pt x="418" y="414"/>
                  <a:pt x="423" y="479"/>
                  <a:pt x="438" y="480"/>
                </a:cubicBezTo>
                <a:cubicBezTo>
                  <a:pt x="453" y="481"/>
                  <a:pt x="476" y="416"/>
                  <a:pt x="492" y="375"/>
                </a:cubicBezTo>
                <a:cubicBezTo>
                  <a:pt x="508" y="334"/>
                  <a:pt x="515" y="250"/>
                  <a:pt x="537" y="234"/>
                </a:cubicBezTo>
                <a:cubicBezTo>
                  <a:pt x="559" y="218"/>
                  <a:pt x="596" y="279"/>
                  <a:pt x="624" y="276"/>
                </a:cubicBezTo>
                <a:cubicBezTo>
                  <a:pt x="652" y="273"/>
                  <a:pt x="690" y="199"/>
                  <a:pt x="708" y="213"/>
                </a:cubicBezTo>
                <a:cubicBezTo>
                  <a:pt x="726" y="227"/>
                  <a:pt x="710" y="302"/>
                  <a:pt x="735" y="363"/>
                </a:cubicBezTo>
                <a:cubicBezTo>
                  <a:pt x="760" y="424"/>
                  <a:pt x="822" y="559"/>
                  <a:pt x="858" y="579"/>
                </a:cubicBezTo>
                <a:cubicBezTo>
                  <a:pt x="894" y="599"/>
                  <a:pt x="908" y="518"/>
                  <a:pt x="951" y="486"/>
                </a:cubicBezTo>
                <a:cubicBezTo>
                  <a:pt x="994" y="454"/>
                  <a:pt x="1081" y="427"/>
                  <a:pt x="1116" y="387"/>
                </a:cubicBezTo>
                <a:cubicBezTo>
                  <a:pt x="1151" y="347"/>
                  <a:pt x="1136" y="265"/>
                  <a:pt x="1161" y="246"/>
                </a:cubicBezTo>
                <a:cubicBezTo>
                  <a:pt x="1186" y="227"/>
                  <a:pt x="1239" y="242"/>
                  <a:pt x="1266" y="270"/>
                </a:cubicBezTo>
                <a:cubicBezTo>
                  <a:pt x="1293" y="298"/>
                  <a:pt x="1309" y="357"/>
                  <a:pt x="1326" y="41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4" name="Freeform 7"/>
          <p:cNvSpPr>
            <a:spLocks/>
          </p:cNvSpPr>
          <p:nvPr/>
        </p:nvSpPr>
        <p:spPr bwMode="auto">
          <a:xfrm>
            <a:off x="1516063" y="1022350"/>
            <a:ext cx="2284412" cy="1543050"/>
          </a:xfrm>
          <a:custGeom>
            <a:avLst/>
            <a:gdLst>
              <a:gd name="T0" fmla="*/ 2284412 w 1439"/>
              <a:gd name="T1" fmla="*/ 1444625 h 972"/>
              <a:gd name="T2" fmla="*/ 2084387 w 1439"/>
              <a:gd name="T3" fmla="*/ 1401763 h 972"/>
              <a:gd name="T4" fmla="*/ 1874837 w 1439"/>
              <a:gd name="T5" fmla="*/ 592138 h 972"/>
              <a:gd name="T6" fmla="*/ 1803400 w 1439"/>
              <a:gd name="T7" fmla="*/ 125413 h 972"/>
              <a:gd name="T8" fmla="*/ 1550987 w 1439"/>
              <a:gd name="T9" fmla="*/ 1349375 h 972"/>
              <a:gd name="T10" fmla="*/ 827087 w 1439"/>
              <a:gd name="T11" fmla="*/ 306388 h 972"/>
              <a:gd name="T12" fmla="*/ 584200 w 1439"/>
              <a:gd name="T13" fmla="*/ 911225 h 972"/>
              <a:gd name="T14" fmla="*/ 527050 w 1439"/>
              <a:gd name="T15" fmla="*/ 558800 h 972"/>
              <a:gd name="T16" fmla="*/ 112712 w 1439"/>
              <a:gd name="T17" fmla="*/ 696913 h 972"/>
              <a:gd name="T18" fmla="*/ 17462 w 1439"/>
              <a:gd name="T19" fmla="*/ 630238 h 972"/>
              <a:gd name="T20" fmla="*/ 3175 w 1439"/>
              <a:gd name="T21" fmla="*/ 687388 h 9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39"/>
              <a:gd name="T34" fmla="*/ 0 h 972"/>
              <a:gd name="T35" fmla="*/ 1439 w 1439"/>
              <a:gd name="T36" fmla="*/ 972 h 9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39" h="972">
                <a:moveTo>
                  <a:pt x="1439" y="910"/>
                </a:moveTo>
                <a:cubicBezTo>
                  <a:pt x="1397" y="941"/>
                  <a:pt x="1356" y="972"/>
                  <a:pt x="1313" y="883"/>
                </a:cubicBezTo>
                <a:cubicBezTo>
                  <a:pt x="1270" y="794"/>
                  <a:pt x="1210" y="507"/>
                  <a:pt x="1181" y="373"/>
                </a:cubicBezTo>
                <a:cubicBezTo>
                  <a:pt x="1152" y="239"/>
                  <a:pt x="1170" y="0"/>
                  <a:pt x="1136" y="79"/>
                </a:cubicBezTo>
                <a:cubicBezTo>
                  <a:pt x="1102" y="158"/>
                  <a:pt x="1079" y="831"/>
                  <a:pt x="977" y="850"/>
                </a:cubicBezTo>
                <a:cubicBezTo>
                  <a:pt x="875" y="869"/>
                  <a:pt x="623" y="239"/>
                  <a:pt x="521" y="193"/>
                </a:cubicBezTo>
                <a:cubicBezTo>
                  <a:pt x="419" y="147"/>
                  <a:pt x="399" y="548"/>
                  <a:pt x="368" y="574"/>
                </a:cubicBezTo>
                <a:cubicBezTo>
                  <a:pt x="337" y="600"/>
                  <a:pt x="382" y="375"/>
                  <a:pt x="332" y="352"/>
                </a:cubicBezTo>
                <a:cubicBezTo>
                  <a:pt x="282" y="329"/>
                  <a:pt x="124" y="432"/>
                  <a:pt x="71" y="439"/>
                </a:cubicBezTo>
                <a:cubicBezTo>
                  <a:pt x="18" y="446"/>
                  <a:pt x="22" y="398"/>
                  <a:pt x="11" y="397"/>
                </a:cubicBezTo>
                <a:cubicBezTo>
                  <a:pt x="0" y="396"/>
                  <a:pt x="1" y="414"/>
                  <a:pt x="2" y="43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5" name="Rectangle 8"/>
          <p:cNvSpPr>
            <a:spLocks noChangeArrowheads="1"/>
          </p:cNvSpPr>
          <p:nvPr/>
        </p:nvSpPr>
        <p:spPr bwMode="auto">
          <a:xfrm>
            <a:off x="434975" y="4724400"/>
            <a:ext cx="8491538" cy="1697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0667" name="Picture 1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813C22-EFAD-4872-9685-C6873E554B76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  <p:pic>
        <p:nvPicPr>
          <p:cNvPr id="71683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85566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Oval 4"/>
          <p:cNvSpPr>
            <a:spLocks noChangeArrowheads="1"/>
          </p:cNvSpPr>
          <p:nvPr/>
        </p:nvSpPr>
        <p:spPr bwMode="auto">
          <a:xfrm>
            <a:off x="3659188" y="885825"/>
            <a:ext cx="319087" cy="180022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Oval 5"/>
          <p:cNvSpPr>
            <a:spLocks noChangeArrowheads="1"/>
          </p:cNvSpPr>
          <p:nvPr/>
        </p:nvSpPr>
        <p:spPr bwMode="auto">
          <a:xfrm>
            <a:off x="5356225" y="885825"/>
            <a:ext cx="319088" cy="180022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387350" y="3505200"/>
            <a:ext cx="85137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difference occurs due to two reasons: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transform cannot know what the signal actually looks like outside the observed window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implicit repetition of the observed signal introduces large discontinuities at the points of repetition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These are not part of the underlying signal</a:t>
            </a:r>
          </a:p>
          <a:p>
            <a:pPr marL="1022350" lvl="2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b="0"/>
              <a:t>We only want to characterize the underlying signal</a:t>
            </a:r>
          </a:p>
          <a:p>
            <a:pPr marL="1339850" lvl="3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</a:pPr>
            <a:r>
              <a:rPr lang="en-US" sz="1600" b="0"/>
              <a:t>The discontinuity is an irrelevant detail</a:t>
            </a:r>
          </a:p>
        </p:txBody>
      </p:sp>
      <p:pic>
        <p:nvPicPr>
          <p:cNvPr id="71688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56E73-BAB4-4234-86D0-32B7EDEC8A75}" type="slidenum">
              <a:rPr lang="en-US" altLang="en-US" smtClean="0"/>
              <a:pPr>
                <a:defRPr/>
              </a:pPr>
              <a:t>74</a:t>
            </a:fld>
            <a:endParaRPr lang="en-US" altLang="en-US"/>
          </a:p>
        </p:txBody>
      </p:sp>
      <p:pic>
        <p:nvPicPr>
          <p:cNvPr id="72707" name="Picture 2" descr="sin2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09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387350" y="3003550"/>
            <a:ext cx="851376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While we can never know what the signal looks like outside the window, we can try to minimize the discontinuities at the boundaries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We do this by multiplying the signal with a </a:t>
            </a:r>
            <a:r>
              <a:rPr lang="en-US" sz="2200" b="0" i="1"/>
              <a:t>window</a:t>
            </a:r>
            <a:r>
              <a:rPr lang="en-US" sz="2200" b="0"/>
              <a:t> function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call this procedure windowing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refer to the resulting signal as a “windowed” signal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Windowing attempts to do the following: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Keep the windowed signal similar to the original in the central regions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Reduce or eliminate the discontinuities in the implicit periodic signal</a:t>
            </a:r>
          </a:p>
        </p:txBody>
      </p:sp>
      <p:sp>
        <p:nvSpPr>
          <p:cNvPr id="72712" name="Rectangle 7"/>
          <p:cNvSpPr>
            <a:spLocks noChangeArrowheads="1"/>
          </p:cNvSpPr>
          <p:nvPr/>
        </p:nvSpPr>
        <p:spPr bwMode="auto">
          <a:xfrm>
            <a:off x="304800" y="5257800"/>
            <a:ext cx="8447088" cy="1371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2713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9"/>
          <p:cNvSpPr>
            <a:spLocks noGrp="1"/>
          </p:cNvSpPr>
          <p:nvPr>
            <p:ph type="dt" sz="half" idx="10"/>
          </p:nvPr>
        </p:nvSpPr>
        <p:spPr>
          <a:xfrm>
            <a:off x="-7248" y="6403292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EF9D6E-F741-4063-98F5-06219FBCAEAD}" type="slidenum">
              <a:rPr lang="en-US" altLang="en-US" smtClean="0"/>
              <a:pPr>
                <a:defRPr/>
              </a:pPr>
              <a:t>75</a:t>
            </a:fld>
            <a:endParaRPr lang="en-US" altLang="en-US"/>
          </a:p>
        </p:txBody>
      </p:sp>
      <p:pic>
        <p:nvPicPr>
          <p:cNvPr id="73731" name="Picture 2" descr="sinhalf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4"/>
          <p:cNvSpPr>
            <a:spLocks noChangeArrowheads="1"/>
          </p:cNvSpPr>
          <p:nvPr/>
        </p:nvSpPr>
        <p:spPr bwMode="auto">
          <a:xfrm>
            <a:off x="387350" y="3003550"/>
            <a:ext cx="851376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While we can never know what the signal looks like outside the window, we can try to minimize the discontinuities at the boundaries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We do this by multiplying the signal with a </a:t>
            </a:r>
            <a:r>
              <a:rPr lang="en-US" sz="2200" b="0" i="1"/>
              <a:t>window</a:t>
            </a:r>
            <a:r>
              <a:rPr lang="en-US" sz="2200" b="0"/>
              <a:t> function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call this procedure windowing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refer to the resulting signal as a “windowed” signal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Windowing attempts to do the following: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Keep the windowed signal similar to the original in the central regions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Reduce or eliminate the discontinuities in the implicit periodic signal</a:t>
            </a:r>
          </a:p>
        </p:txBody>
      </p:sp>
      <p:sp>
        <p:nvSpPr>
          <p:cNvPr id="73734" name="Rectangle 5"/>
          <p:cNvSpPr>
            <a:spLocks noChangeArrowheads="1"/>
          </p:cNvSpPr>
          <p:nvPr/>
        </p:nvSpPr>
        <p:spPr bwMode="auto">
          <a:xfrm>
            <a:off x="696913" y="6330950"/>
            <a:ext cx="8218487" cy="450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5" name="Oval 6"/>
          <p:cNvSpPr>
            <a:spLocks noChangeArrowheads="1"/>
          </p:cNvSpPr>
          <p:nvPr/>
        </p:nvSpPr>
        <p:spPr bwMode="auto">
          <a:xfrm>
            <a:off x="4267200" y="1262063"/>
            <a:ext cx="871538" cy="11334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3736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-7248" y="6403292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36CFE-3D6E-4D10-AB9A-05AE999CFCF2}" type="slidenum">
              <a:rPr lang="en-US" altLang="en-US" smtClean="0"/>
              <a:pPr>
                <a:defRPr/>
              </a:pPr>
              <a:t>76</a:t>
            </a:fld>
            <a:endParaRPr lang="en-US" altLang="en-US"/>
          </a:p>
        </p:txBody>
      </p:sp>
      <p:pic>
        <p:nvPicPr>
          <p:cNvPr id="74755" name="Picture 2" descr="sinhalfperiodhanning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4"/>
          <p:cNvSpPr>
            <a:spLocks noChangeArrowheads="1"/>
          </p:cNvSpPr>
          <p:nvPr/>
        </p:nvSpPr>
        <p:spPr bwMode="auto">
          <a:xfrm>
            <a:off x="387350" y="3038475"/>
            <a:ext cx="8513763" cy="3590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While we can never know what the signal looks like outside the window, we can try to minimize the discontinuities at the boundaries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We do this by multiplying the signal with a </a:t>
            </a:r>
            <a:r>
              <a:rPr lang="en-US" sz="2200" b="0" i="1"/>
              <a:t>window</a:t>
            </a:r>
            <a:r>
              <a:rPr lang="en-US" sz="2200" b="0"/>
              <a:t> function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call this procedure windowing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refer to the resulting signal as a “windowed” signal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Windowing attempts to do the following: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Keep the windowed signal similar to the original in the central regions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Reduce or eliminate the discontinuities in the implicit periodic signal</a:t>
            </a:r>
          </a:p>
        </p:txBody>
      </p:sp>
      <p:sp>
        <p:nvSpPr>
          <p:cNvPr id="74758" name="Oval 5"/>
          <p:cNvSpPr>
            <a:spLocks noChangeArrowheads="1"/>
          </p:cNvSpPr>
          <p:nvPr/>
        </p:nvSpPr>
        <p:spPr bwMode="auto">
          <a:xfrm>
            <a:off x="3541713" y="1379538"/>
            <a:ext cx="769937" cy="914400"/>
          </a:xfrm>
          <a:prstGeom prst="ellips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59" name="Oval 6"/>
          <p:cNvSpPr>
            <a:spLocks noChangeArrowheads="1"/>
          </p:cNvSpPr>
          <p:nvPr/>
        </p:nvSpPr>
        <p:spPr bwMode="auto">
          <a:xfrm>
            <a:off x="5138738" y="1379538"/>
            <a:ext cx="769937" cy="914400"/>
          </a:xfrm>
          <a:prstGeom prst="ellips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4760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8C6E11-B475-4740-BFD4-67D9C96E66B5}" type="slidenum">
              <a:rPr lang="en-US" altLang="en-US" smtClean="0"/>
              <a:pPr>
                <a:defRPr/>
              </a:pPr>
              <a:t>77</a:t>
            </a:fld>
            <a:endParaRPr lang="en-US" altLang="en-US"/>
          </a:p>
        </p:txBody>
      </p:sp>
      <p:pic>
        <p:nvPicPr>
          <p:cNvPr id="75779" name="Picture 2" descr="sinhalfperiodhanning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3" descr="hann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3198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pic>
        <p:nvPicPr>
          <p:cNvPr id="75783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66333-3625-4FFC-8BBD-3D337CB61AB4}" type="slidenum">
              <a:rPr lang="en-US" altLang="en-US" smtClean="0"/>
              <a:pPr>
                <a:defRPr/>
              </a:pPr>
              <a:t>78</a:t>
            </a:fld>
            <a:endParaRPr lang="en-US" altLang="en-US"/>
          </a:p>
        </p:txBody>
      </p:sp>
      <p:pic>
        <p:nvPicPr>
          <p:cNvPr id="76803" name="Picture 2" descr="hannFFT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27416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3" descr="ba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4" descr="goodFFT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4821238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Text Box 6"/>
          <p:cNvSpPr txBox="1">
            <a:spLocks noChangeArrowheads="1"/>
          </p:cNvSpPr>
          <p:nvPr/>
        </p:nvSpPr>
        <p:spPr bwMode="auto">
          <a:xfrm>
            <a:off x="2549525" y="3492500"/>
            <a:ext cx="414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windowed signal</a:t>
            </a:r>
          </a:p>
        </p:txBody>
      </p:sp>
      <p:sp>
        <p:nvSpPr>
          <p:cNvPr id="76808" name="Text Box 7"/>
          <p:cNvSpPr txBox="1">
            <a:spLocks noChangeArrowheads="1"/>
          </p:cNvSpPr>
          <p:nvPr/>
        </p:nvSpPr>
        <p:spPr bwMode="auto">
          <a:xfrm>
            <a:off x="2425700" y="5378450"/>
            <a:ext cx="439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complete sine wave</a:t>
            </a:r>
          </a:p>
        </p:txBody>
      </p:sp>
      <p:sp>
        <p:nvSpPr>
          <p:cNvPr id="76809" name="Text Box 8"/>
          <p:cNvSpPr txBox="1">
            <a:spLocks noChangeArrowheads="1"/>
          </p:cNvSpPr>
          <p:nvPr/>
        </p:nvSpPr>
        <p:spPr bwMode="auto">
          <a:xfrm>
            <a:off x="2549525" y="1474788"/>
            <a:ext cx="414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original segment</a:t>
            </a:r>
          </a:p>
        </p:txBody>
      </p:sp>
      <p:pic>
        <p:nvPicPr>
          <p:cNvPr id="76810" name="Picture 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63F93-6E0B-481A-BF98-FFFCDDDC09BD}" type="slidenum">
              <a:rPr lang="en-US" altLang="en-US" smtClean="0"/>
              <a:pPr>
                <a:defRPr/>
              </a:pPr>
              <a:t>79</a:t>
            </a:fld>
            <a:endParaRPr lang="en-US" altLang="en-US"/>
          </a:p>
        </p:txBody>
      </p:sp>
      <p:pic>
        <p:nvPicPr>
          <p:cNvPr id="78851" name="Picture 2" descr="sin2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53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54" name="Rectangle 5"/>
          <p:cNvSpPr>
            <a:spLocks noChangeArrowheads="1"/>
          </p:cNvSpPr>
          <p:nvPr/>
        </p:nvSpPr>
        <p:spPr bwMode="auto">
          <a:xfrm>
            <a:off x="479425" y="3197225"/>
            <a:ext cx="82883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Cosine windows: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Window length is M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Index begins at 0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Hamming: w[n] = 0.54 – 0.46 cos(2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Hanning: w[n] = 0.5 – 0.5 cos(2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Blackman: 0.42 – 0.5 cos(2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 + 0.08 cos(4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</a:t>
            </a:r>
          </a:p>
        </p:txBody>
      </p:sp>
      <p:pic>
        <p:nvPicPr>
          <p:cNvPr id="78856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 smtClean="0">
                <a:solidFill>
                  <a:srgbClr val="3333CC"/>
                </a:solidFill>
                <a:latin typeface="+mj-lt"/>
              </a:rPr>
              <a:t>Window functions</a:t>
            </a:r>
            <a:endParaRPr lang="en-US" sz="4000" dirty="0">
              <a:solidFill>
                <a:srgbClr val="3333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Sounds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38600"/>
            <a:ext cx="8229600" cy="2590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Sounds are just sequences of numbers</a:t>
            </a:r>
          </a:p>
          <a:p>
            <a:pPr lvl="3"/>
            <a:endParaRPr lang="en-US" sz="400" dirty="0" smtClean="0"/>
          </a:p>
          <a:p>
            <a:pPr eaLnBrk="1" hangingPunct="1"/>
            <a:r>
              <a:rPr lang="en-US" sz="2400" dirty="0" smtClean="0"/>
              <a:t>When plotted, they just look like blobs</a:t>
            </a:r>
          </a:p>
          <a:p>
            <a:pPr lvl="1" eaLnBrk="1" hangingPunct="1"/>
            <a:r>
              <a:rPr lang="en-US" sz="2000" dirty="0" smtClean="0"/>
              <a:t>Which leads to “natural sounds are blobs”</a:t>
            </a:r>
          </a:p>
          <a:p>
            <a:pPr lvl="2" eaLnBrk="1" hangingPunct="1"/>
            <a:r>
              <a:rPr lang="en-US" sz="1800" dirty="0" smtClean="0"/>
              <a:t>Or more precisely, “sounds are sequences of numbers that, when plotted, look like blobs”</a:t>
            </a:r>
          </a:p>
          <a:p>
            <a:pPr lvl="1" eaLnBrk="1" hangingPunct="1"/>
            <a:r>
              <a:rPr lang="en-US" sz="2000" dirty="0" smtClean="0"/>
              <a:t>Which wont get us anywhere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41B34F-340C-458F-9F0D-796D77BF374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3277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5" descr="sawa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914400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6" descr="sa2wav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2971800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pawa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" y="1905000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6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a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43800" y="99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pa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43800" y="198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a2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43800" y="304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18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" fill="hold"/>
                                        <p:tgtEl>
                                          <p:spTgt spid="4218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8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189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18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94" fill="hold"/>
                                        <p:tgtEl>
                                          <p:spTgt spid="4218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89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189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18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6" fill="hold"/>
                                        <p:tgtEl>
                                          <p:spTgt spid="4218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89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1898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973E5-7ECC-4366-87EA-A90FDEFCC190}" type="slidenum">
              <a:rPr lang="en-US" altLang="en-US" smtClean="0"/>
              <a:pPr>
                <a:defRPr/>
              </a:pPr>
              <a:t>80</a:t>
            </a:fld>
            <a:endParaRPr lang="en-US" altLang="en-US"/>
          </a:p>
        </p:txBody>
      </p:sp>
      <p:pic>
        <p:nvPicPr>
          <p:cNvPr id="79875" name="Picture 2" descr="sin2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8" name="Rectangle 5"/>
          <p:cNvSpPr>
            <a:spLocks noChangeArrowheads="1"/>
          </p:cNvSpPr>
          <p:nvPr/>
        </p:nvSpPr>
        <p:spPr bwMode="auto">
          <a:xfrm>
            <a:off x="479425" y="3197225"/>
            <a:ext cx="82883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Geometric windows:</a:t>
            </a:r>
          </a:p>
          <a:p>
            <a:pPr marL="1681163" lvl="4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</a:pPr>
            <a:endParaRPr lang="en-US" b="0"/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Rectangular (boxcar):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b="0"/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Triangular (Bartlett):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b="0"/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Trapezoid:</a:t>
            </a:r>
          </a:p>
        </p:txBody>
      </p:sp>
      <p:sp>
        <p:nvSpPr>
          <p:cNvPr id="79879" name="Rectangle 6"/>
          <p:cNvSpPr>
            <a:spLocks noChangeArrowheads="1"/>
          </p:cNvSpPr>
          <p:nvPr/>
        </p:nvSpPr>
        <p:spPr bwMode="auto">
          <a:xfrm>
            <a:off x="5108575" y="3795713"/>
            <a:ext cx="2389188" cy="604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0" name="Line 7"/>
          <p:cNvSpPr>
            <a:spLocks noChangeShapeType="1"/>
          </p:cNvSpPr>
          <p:nvPr/>
        </p:nvSpPr>
        <p:spPr bwMode="auto">
          <a:xfrm>
            <a:off x="4386263" y="4398963"/>
            <a:ext cx="374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1" name="Line 8"/>
          <p:cNvSpPr>
            <a:spLocks noChangeShapeType="1"/>
          </p:cNvSpPr>
          <p:nvPr/>
        </p:nvSpPr>
        <p:spPr bwMode="auto">
          <a:xfrm>
            <a:off x="4386263" y="5272088"/>
            <a:ext cx="374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2" name="Line 9"/>
          <p:cNvSpPr>
            <a:spLocks noChangeShapeType="1"/>
          </p:cNvSpPr>
          <p:nvPr/>
        </p:nvSpPr>
        <p:spPr bwMode="auto">
          <a:xfrm flipV="1">
            <a:off x="5105400" y="4662488"/>
            <a:ext cx="1257300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3" name="Line 10"/>
          <p:cNvSpPr>
            <a:spLocks noChangeShapeType="1"/>
          </p:cNvSpPr>
          <p:nvPr/>
        </p:nvSpPr>
        <p:spPr bwMode="auto">
          <a:xfrm>
            <a:off x="6362700" y="4662488"/>
            <a:ext cx="1133475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4" name="Line 11"/>
          <p:cNvSpPr>
            <a:spLocks noChangeShapeType="1"/>
          </p:cNvSpPr>
          <p:nvPr/>
        </p:nvSpPr>
        <p:spPr bwMode="auto">
          <a:xfrm>
            <a:off x="4386263" y="6316663"/>
            <a:ext cx="374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5" name="Line 12"/>
          <p:cNvSpPr>
            <a:spLocks noChangeShapeType="1"/>
          </p:cNvSpPr>
          <p:nvPr/>
        </p:nvSpPr>
        <p:spPr bwMode="auto">
          <a:xfrm flipV="1">
            <a:off x="5105400" y="5710238"/>
            <a:ext cx="438150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6" name="Line 13"/>
          <p:cNvSpPr>
            <a:spLocks noChangeShapeType="1"/>
          </p:cNvSpPr>
          <p:nvPr/>
        </p:nvSpPr>
        <p:spPr bwMode="auto">
          <a:xfrm flipH="1" flipV="1">
            <a:off x="7058025" y="5710238"/>
            <a:ext cx="438150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7" name="Line 14"/>
          <p:cNvSpPr>
            <a:spLocks noChangeShapeType="1"/>
          </p:cNvSpPr>
          <p:nvPr/>
        </p:nvSpPr>
        <p:spPr bwMode="auto">
          <a:xfrm>
            <a:off x="5543550" y="5705475"/>
            <a:ext cx="1514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9889" name="Picture 1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 smtClean="0">
                <a:solidFill>
                  <a:srgbClr val="3333CC"/>
                </a:solidFill>
                <a:latin typeface="+mj-lt"/>
              </a:rPr>
              <a:t>Window functions</a:t>
            </a:r>
            <a:endParaRPr lang="en-US" sz="4000" dirty="0">
              <a:solidFill>
                <a:srgbClr val="3333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  <p:pic>
        <p:nvPicPr>
          <p:cNvPr id="80901" name="Picture 4" descr="sigrectzeropad"/>
          <p:cNvPicPr>
            <a:picLocks noGrp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912813"/>
            <a:ext cx="8683625" cy="1828800"/>
          </a:xfrm>
          <a:noFill/>
        </p:spPr>
      </p:pic>
      <p:sp>
        <p:nvSpPr>
          <p:cNvPr id="8090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3011488"/>
            <a:ext cx="8164513" cy="3635375"/>
          </a:xfrm>
        </p:spPr>
        <p:txBody>
          <a:bodyPr/>
          <a:lstStyle/>
          <a:p>
            <a:pPr eaLnBrk="1" hangingPunct="1"/>
            <a:r>
              <a:rPr lang="en-US" sz="2200" smtClean="0"/>
              <a:t>We can pad zeros to the end of a signal to make it a desired length</a:t>
            </a:r>
          </a:p>
          <a:p>
            <a:pPr lvl="1" eaLnBrk="1" hangingPunct="1"/>
            <a:r>
              <a:rPr lang="en-US" sz="2000" smtClean="0"/>
              <a:t>Useful if the FFT (or any other algorithm we use) requires signals of a specified length</a:t>
            </a:r>
          </a:p>
          <a:p>
            <a:pPr lvl="1" eaLnBrk="1" hangingPunct="1"/>
            <a:r>
              <a:rPr lang="en-US" sz="2000" smtClean="0"/>
              <a:t>E.g. Radix 2 FFTs require signals of length 2</a:t>
            </a:r>
            <a:r>
              <a:rPr lang="en-US" baseline="30000" smtClean="0"/>
              <a:t>n</a:t>
            </a:r>
            <a:r>
              <a:rPr lang="en-US" sz="2000" smtClean="0"/>
              <a:t> i.e., some power of 2. We must zero pad the signal to increase its length to the appropriate number</a:t>
            </a:r>
          </a:p>
          <a:p>
            <a:pPr eaLnBrk="1" hangingPunct="1"/>
            <a:r>
              <a:rPr lang="en-US" sz="2200" smtClean="0"/>
              <a:t>The consequence of zero padding is to change the periodic signal whose Fourier spectrum is being computed by the DFT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F3877-9C93-4EE5-948F-12DF0A9D900F}" type="slidenum">
              <a:rPr lang="en-US" altLang="en-US" smtClean="0"/>
              <a:pPr>
                <a:defRPr/>
              </a:pPr>
              <a:t>81</a:t>
            </a:fld>
            <a:endParaRPr lang="en-US" altLang="en-US"/>
          </a:p>
        </p:txBody>
      </p:sp>
      <p:sp>
        <p:nvSpPr>
          <p:cNvPr id="80902" name="Rectangle 5"/>
          <p:cNvSpPr>
            <a:spLocks noChangeArrowheads="1"/>
          </p:cNvSpPr>
          <p:nvPr/>
        </p:nvSpPr>
        <p:spPr bwMode="auto">
          <a:xfrm>
            <a:off x="623888" y="5407508"/>
            <a:ext cx="8172450" cy="111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0903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3" descr="sigrectzeropadrepeat"/>
          <p:cNvPicPr>
            <a:picLocks noGrp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912813"/>
            <a:ext cx="8683625" cy="1828800"/>
          </a:xfrm>
          <a:noFill/>
        </p:spPr>
      </p:pic>
      <p:sp>
        <p:nvSpPr>
          <p:cNvPr id="81923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77813" y="2925763"/>
            <a:ext cx="8658225" cy="3635375"/>
          </a:xfrm>
        </p:spPr>
        <p:txBody>
          <a:bodyPr/>
          <a:lstStyle/>
          <a:p>
            <a:pPr eaLnBrk="1" hangingPunct="1"/>
            <a:r>
              <a:rPr lang="en-US" sz="2200" smtClean="0"/>
              <a:t>We can pad zeros to the end of a signal to make it a desired length</a:t>
            </a:r>
          </a:p>
          <a:p>
            <a:pPr lvl="1" eaLnBrk="1" hangingPunct="1"/>
            <a:r>
              <a:rPr lang="en-US" sz="2000" smtClean="0"/>
              <a:t>Useful if the FFT (or any other algorithm we use) requires signals of a specified length</a:t>
            </a:r>
          </a:p>
          <a:p>
            <a:pPr lvl="1" eaLnBrk="1" hangingPunct="1"/>
            <a:r>
              <a:rPr lang="en-US" sz="2000" smtClean="0"/>
              <a:t>E.g. Radix 2 FFTs require signals of length 2</a:t>
            </a:r>
            <a:r>
              <a:rPr lang="en-US" baseline="30000" smtClean="0"/>
              <a:t>n</a:t>
            </a:r>
            <a:r>
              <a:rPr lang="en-US" sz="2000" smtClean="0"/>
              <a:t> i.e., some power of 2. We must zero pad the signal to increase its length to the appropriate number</a:t>
            </a:r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200" smtClean="0"/>
              <a:t>The consequence of zero padding is to change the periodic signal whose Fourier spectrum is being computed by the DFT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AA944-878E-41BC-8AFD-2A1AC5ACAFF5}" type="slidenum">
              <a:rPr lang="en-US" altLang="en-US" smtClean="0"/>
              <a:pPr>
                <a:defRPr/>
              </a:pPr>
              <a:t>82</a:t>
            </a:fld>
            <a:endParaRPr lang="en-US" altLang="en-US"/>
          </a:p>
        </p:txBody>
      </p:sp>
      <p:pic>
        <p:nvPicPr>
          <p:cNvPr id="81926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9" name="Picture 4" descr="sigrectzeropadrepeat"/>
          <p:cNvPicPr>
            <a:picLocks noGrp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912813"/>
            <a:ext cx="8683625" cy="1828800"/>
          </a:xfrm>
          <a:noFill/>
        </p:spPr>
      </p:pic>
      <p:pic>
        <p:nvPicPr>
          <p:cNvPr id="82948" name="Picture 3" descr="fftrectzeropad"/>
          <p:cNvPicPr>
            <a:picLocks noGrp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2671763"/>
            <a:ext cx="8683625" cy="1828800"/>
          </a:xfrm>
          <a:noFill/>
        </p:spPr>
      </p:pic>
      <p:sp>
        <p:nvSpPr>
          <p:cNvPr id="82947" name="Rectangle 2"/>
          <p:cNvSpPr>
            <a:spLocks noGrp="1" noChangeArrowheads="1"/>
          </p:cNvSpPr>
          <p:nvPr>
            <p:ph type="body" sz="half" idx="3"/>
          </p:nvPr>
        </p:nvSpPr>
        <p:spPr>
          <a:xfrm>
            <a:off x="685800" y="4699000"/>
            <a:ext cx="7772400" cy="1690688"/>
          </a:xfrm>
        </p:spPr>
        <p:txBody>
          <a:bodyPr/>
          <a:lstStyle/>
          <a:p>
            <a:pPr eaLnBrk="1" hangingPunct="1"/>
            <a:r>
              <a:rPr lang="en-US" sz="2000" smtClean="0"/>
              <a:t>The DFT of the zero padded signal is essentially the same as the DFT of the unpadded signal, with additional spectral samples inserted in between</a:t>
            </a:r>
          </a:p>
          <a:p>
            <a:pPr lvl="1" eaLnBrk="1" hangingPunct="1"/>
            <a:r>
              <a:rPr lang="en-US" sz="1800" smtClean="0"/>
              <a:t>It does not contain any additional information over the original DFT</a:t>
            </a:r>
          </a:p>
          <a:p>
            <a:pPr lvl="1" eaLnBrk="1" hangingPunct="1"/>
            <a:r>
              <a:rPr lang="en-US" sz="1800" smtClean="0"/>
              <a:t>It also does not contain less information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27580-C78C-4DB1-A3B1-2944147C63A1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  <p:sp>
        <p:nvSpPr>
          <p:cNvPr id="82951" name="Text Box 6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pic>
        <p:nvPicPr>
          <p:cNvPr id="82952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1" name="Picture 2" descr="sigrectzeropadrepea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01700" y="1295400"/>
            <a:ext cx="3149600" cy="2362200"/>
          </a:xfrm>
          <a:noFill/>
        </p:spPr>
      </p:pic>
      <p:pic>
        <p:nvPicPr>
          <p:cNvPr id="83972" name="Picture 3" descr="fftrectzeropa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83200" y="4738688"/>
            <a:ext cx="2678113" cy="2008187"/>
          </a:xfrm>
          <a:noFill/>
        </p:spPr>
      </p:pic>
      <p:pic>
        <p:nvPicPr>
          <p:cNvPr id="83973" name="Picture 4" descr="badFF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24475" y="2087563"/>
            <a:ext cx="2836863" cy="2379662"/>
          </a:xfrm>
          <a:noFill/>
        </p:spPr>
      </p:pic>
      <p:pic>
        <p:nvPicPr>
          <p:cNvPr id="83974" name="Picture 5" descr="goodFF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5283200" y="542925"/>
            <a:ext cx="2678113" cy="2008188"/>
          </a:xfrm>
          <a:noFill/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1AFCD0-F8E3-4DBE-88A1-0EFD86866364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  <p:pic>
        <p:nvPicPr>
          <p:cNvPr id="83975" name="Picture 6" descr="sin2period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9050" y="542925"/>
            <a:ext cx="2678113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7" descr="sinhalfperiodwinrepeate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90638" y="2649538"/>
            <a:ext cx="2678112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7" name="Text Box 8"/>
          <p:cNvSpPr txBox="1">
            <a:spLocks noChangeArrowheads="1"/>
          </p:cNvSpPr>
          <p:nvPr/>
        </p:nvSpPr>
        <p:spPr bwMode="auto">
          <a:xfrm>
            <a:off x="5640388" y="214313"/>
            <a:ext cx="2019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spectra</a:t>
            </a:r>
          </a:p>
        </p:txBody>
      </p:sp>
      <p:pic>
        <p:nvPicPr>
          <p:cNvPr id="83978" name="Picture 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1" name="Picture 4" descr="sighannzeropadrepeat"/>
          <p:cNvPicPr>
            <a:picLocks noGrp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750888"/>
            <a:ext cx="8683625" cy="1828800"/>
          </a:xfrm>
          <a:noFill/>
        </p:spPr>
      </p:pic>
      <p:pic>
        <p:nvPicPr>
          <p:cNvPr id="86022" name="Picture 5" descr="ffthannzeropad"/>
          <p:cNvPicPr>
            <a:picLocks noGrp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2635250"/>
            <a:ext cx="8683625" cy="1830388"/>
          </a:xfrm>
          <a:noFill/>
        </p:spPr>
      </p:pic>
      <p:sp>
        <p:nvSpPr>
          <p:cNvPr id="86020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685800" y="4648200"/>
            <a:ext cx="7772400" cy="1692275"/>
          </a:xfrm>
        </p:spPr>
        <p:txBody>
          <a:bodyPr/>
          <a:lstStyle/>
          <a:p>
            <a:pPr eaLnBrk="1" hangingPunct="1"/>
            <a:r>
              <a:rPr lang="en-US" sz="2000" smtClean="0"/>
              <a:t>The DFT of the zero padded signal is essentially the same as the DFT of the unpadded signal, with additional spectral samples inserted in between</a:t>
            </a:r>
          </a:p>
          <a:p>
            <a:pPr lvl="1" eaLnBrk="1" hangingPunct="1"/>
            <a:r>
              <a:rPr lang="en-US" sz="1800" smtClean="0"/>
              <a:t>It does not contain any additional information over the original DFT</a:t>
            </a:r>
          </a:p>
          <a:p>
            <a:pPr lvl="1" eaLnBrk="1" hangingPunct="1"/>
            <a:r>
              <a:rPr lang="en-US" sz="1800" smtClean="0"/>
              <a:t>It also does not contain less information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AE26DF-96EA-4206-9ECD-A5F545DBEEA0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pic>
        <p:nvPicPr>
          <p:cNvPr id="86023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  <p:sp>
        <p:nvSpPr>
          <p:cNvPr id="3" name="TextBox 2"/>
          <p:cNvSpPr txBox="1"/>
          <p:nvPr/>
        </p:nvSpPr>
        <p:spPr>
          <a:xfrm flipH="1">
            <a:off x="4893341" y="840035"/>
            <a:ext cx="2528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Windowed signal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 descr="sighannzeropadrepea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01700" y="1295400"/>
            <a:ext cx="3149600" cy="2362200"/>
          </a:xfrm>
          <a:noFill/>
        </p:spPr>
      </p:pic>
      <p:pic>
        <p:nvPicPr>
          <p:cNvPr id="87044" name="Picture 3" descr="ffthannzeropa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83200" y="4460875"/>
            <a:ext cx="2678113" cy="2008188"/>
          </a:xfrm>
          <a:noFill/>
        </p:spPr>
      </p:pic>
      <p:pic>
        <p:nvPicPr>
          <p:cNvPr id="87045" name="Picture 4" descr="hannFF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24475" y="1874838"/>
            <a:ext cx="2836863" cy="2379662"/>
          </a:xfrm>
          <a:noFill/>
        </p:spPr>
      </p:pic>
      <p:pic>
        <p:nvPicPr>
          <p:cNvPr id="87046" name="Picture 5" descr="sinhalfperiodwithhanni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1093788" y="1874838"/>
            <a:ext cx="2836862" cy="2379662"/>
          </a:xfrm>
          <a:noFill/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4B06D2-BD2C-473D-8F90-D6E9A3147939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p:pic>
        <p:nvPicPr>
          <p:cNvPr id="87047" name="Picture 6" descr="goodFF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3200" y="442913"/>
            <a:ext cx="2678113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8" name="Picture 7" descr="sin2period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9050" y="442913"/>
            <a:ext cx="2678113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9" name="Text Box 8"/>
          <p:cNvSpPr txBox="1">
            <a:spLocks noChangeArrowheads="1"/>
          </p:cNvSpPr>
          <p:nvPr/>
        </p:nvSpPr>
        <p:spPr bwMode="auto">
          <a:xfrm>
            <a:off x="5640388" y="185738"/>
            <a:ext cx="2019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spectra</a:t>
            </a:r>
          </a:p>
        </p:txBody>
      </p:sp>
      <p:pic>
        <p:nvPicPr>
          <p:cNvPr id="87050" name="Picture 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3" name="Rectangle 18"/>
          <p:cNvSpPr>
            <a:spLocks noGrp="1" noChangeArrowheads="1"/>
          </p:cNvSpPr>
          <p:nvPr>
            <p:ph type="title"/>
          </p:nvPr>
        </p:nvSpPr>
        <p:spPr>
          <a:xfrm>
            <a:off x="685800" y="144208"/>
            <a:ext cx="7772400" cy="519113"/>
          </a:xfrm>
          <a:noFill/>
        </p:spPr>
        <p:txBody>
          <a:bodyPr anchor="ctr">
            <a:noAutofit/>
          </a:bodyPr>
          <a:lstStyle/>
          <a:p>
            <a:pPr eaLnBrk="1" hangingPunct="1"/>
            <a:r>
              <a:rPr lang="en-US" sz="4000" dirty="0" smtClean="0"/>
              <a:t>Zero padding a speech signal</a:t>
            </a:r>
          </a:p>
        </p:txBody>
      </p:sp>
      <p:pic>
        <p:nvPicPr>
          <p:cNvPr id="88067" name="Picture 2" descr="frame128"/>
          <p:cNvPicPr>
            <a:picLocks noGrp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896938"/>
            <a:ext cx="8683625" cy="1828800"/>
          </a:xfrm>
          <a:noFill/>
        </p:spPr>
      </p:pic>
      <p:pic>
        <p:nvPicPr>
          <p:cNvPr id="88068" name="Picture 3" descr="fft128"/>
          <p:cNvPicPr>
            <a:picLocks noGrp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2794000"/>
            <a:ext cx="8683625" cy="1828800"/>
          </a:xfrm>
          <a:noFill/>
        </p:spPr>
      </p:pic>
      <p:pic>
        <p:nvPicPr>
          <p:cNvPr id="88069" name="Picture 4" descr="fft1024zeropad"/>
          <p:cNvPicPr>
            <a:picLocks noGrp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82563" y="4678363"/>
            <a:ext cx="8683625" cy="1828800"/>
          </a:xfrm>
          <a:noFill/>
        </p:spPr>
      </p:pic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1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E1A735-4E8B-4E60-877F-7EC552EA9C31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  <p:sp>
        <p:nvSpPr>
          <p:cNvPr id="88070" name="Rectangle 5"/>
          <p:cNvSpPr>
            <a:spLocks noChangeArrowheads="1"/>
          </p:cNvSpPr>
          <p:nvPr/>
        </p:nvSpPr>
        <p:spPr bwMode="auto">
          <a:xfrm>
            <a:off x="3651250" y="2576513"/>
            <a:ext cx="4165600" cy="261937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71" name="Rectangle 6"/>
          <p:cNvSpPr>
            <a:spLocks noChangeArrowheads="1"/>
          </p:cNvSpPr>
          <p:nvPr/>
        </p:nvSpPr>
        <p:spPr bwMode="auto">
          <a:xfrm>
            <a:off x="3875088" y="4513263"/>
            <a:ext cx="4165600" cy="261937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72" name="Text Box 7"/>
          <p:cNvSpPr txBox="1">
            <a:spLocks noChangeArrowheads="1"/>
          </p:cNvSpPr>
          <p:nvPr/>
        </p:nvSpPr>
        <p:spPr bwMode="auto">
          <a:xfrm>
            <a:off x="7572375" y="4344988"/>
            <a:ext cx="919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8000</a:t>
            </a:r>
            <a:r>
              <a:rPr lang="en-US">
                <a:latin typeface="Times New Roman" pitchFamily="18" charset="0"/>
              </a:rPr>
              <a:t>Hz</a:t>
            </a:r>
          </a:p>
        </p:txBody>
      </p:sp>
      <p:sp>
        <p:nvSpPr>
          <p:cNvPr id="88073" name="Text Box 8"/>
          <p:cNvSpPr txBox="1">
            <a:spLocks noChangeArrowheads="1"/>
          </p:cNvSpPr>
          <p:nvPr/>
        </p:nvSpPr>
        <p:spPr bwMode="auto">
          <a:xfrm>
            <a:off x="7572375" y="6288088"/>
            <a:ext cx="919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8000</a:t>
            </a:r>
            <a:r>
              <a:rPr lang="en-US">
                <a:latin typeface="Times New Roman" pitchFamily="18" charset="0"/>
              </a:rPr>
              <a:t>Hz</a:t>
            </a:r>
          </a:p>
        </p:txBody>
      </p:sp>
      <p:sp>
        <p:nvSpPr>
          <p:cNvPr id="88074" name="Text Box 9"/>
          <p:cNvSpPr txBox="1">
            <a:spLocks noChangeArrowheads="1"/>
          </p:cNvSpPr>
          <p:nvPr/>
        </p:nvSpPr>
        <p:spPr bwMode="auto">
          <a:xfrm>
            <a:off x="4176713" y="2041525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time</a:t>
            </a:r>
          </a:p>
        </p:txBody>
      </p:sp>
      <p:sp>
        <p:nvSpPr>
          <p:cNvPr id="88075" name="Text Box 10"/>
          <p:cNvSpPr txBox="1">
            <a:spLocks noChangeArrowheads="1"/>
          </p:cNvSpPr>
          <p:nvPr/>
        </p:nvSpPr>
        <p:spPr bwMode="auto">
          <a:xfrm>
            <a:off x="3976688" y="3987800"/>
            <a:ext cx="1162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frequency</a:t>
            </a:r>
          </a:p>
        </p:txBody>
      </p:sp>
      <p:sp>
        <p:nvSpPr>
          <p:cNvPr id="88076" name="Text Box 11"/>
          <p:cNvSpPr txBox="1">
            <a:spLocks noChangeArrowheads="1"/>
          </p:cNvSpPr>
          <p:nvPr/>
        </p:nvSpPr>
        <p:spPr bwMode="auto">
          <a:xfrm>
            <a:off x="3976688" y="5856288"/>
            <a:ext cx="1162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frequency</a:t>
            </a:r>
          </a:p>
        </p:txBody>
      </p:sp>
      <p:sp>
        <p:nvSpPr>
          <p:cNvPr id="88077" name="Line 12"/>
          <p:cNvSpPr>
            <a:spLocks noChangeShapeType="1"/>
          </p:cNvSpPr>
          <p:nvPr/>
        </p:nvSpPr>
        <p:spPr bwMode="auto">
          <a:xfrm>
            <a:off x="4005263" y="2395538"/>
            <a:ext cx="1046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78" name="Line 13"/>
          <p:cNvSpPr>
            <a:spLocks noChangeShapeType="1"/>
          </p:cNvSpPr>
          <p:nvPr/>
        </p:nvSpPr>
        <p:spPr bwMode="auto">
          <a:xfrm>
            <a:off x="4005263" y="4340225"/>
            <a:ext cx="1046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79" name="Line 14"/>
          <p:cNvSpPr>
            <a:spLocks noChangeShapeType="1"/>
          </p:cNvSpPr>
          <p:nvPr/>
        </p:nvSpPr>
        <p:spPr bwMode="auto">
          <a:xfrm>
            <a:off x="4005263" y="6208713"/>
            <a:ext cx="1046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80" name="Text Box 15"/>
          <p:cNvSpPr txBox="1">
            <a:spLocks noChangeArrowheads="1"/>
          </p:cNvSpPr>
          <p:nvPr/>
        </p:nvSpPr>
        <p:spPr bwMode="auto">
          <a:xfrm>
            <a:off x="227013" y="698500"/>
            <a:ext cx="4905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18" charset="0"/>
              </a:rPr>
              <a:t>128 samples from a speech signal sampled at 16000 Hz</a:t>
            </a:r>
          </a:p>
        </p:txBody>
      </p:sp>
      <p:sp>
        <p:nvSpPr>
          <p:cNvPr id="88081" name="Text Box 16"/>
          <p:cNvSpPr txBox="1">
            <a:spLocks noChangeArrowheads="1"/>
          </p:cNvSpPr>
          <p:nvPr/>
        </p:nvSpPr>
        <p:spPr bwMode="auto">
          <a:xfrm>
            <a:off x="227013" y="2555875"/>
            <a:ext cx="71802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18" charset="0"/>
              </a:rPr>
              <a:t>The first 65 points of a 128 point DFT. </a:t>
            </a:r>
            <a:r>
              <a:rPr lang="en-US" sz="1600">
                <a:solidFill>
                  <a:srgbClr val="CC0000"/>
                </a:solidFill>
                <a:latin typeface="Times New Roman" pitchFamily="18" charset="0"/>
              </a:rPr>
              <a:t>Plot shows </a:t>
            </a:r>
            <a:r>
              <a:rPr lang="en-US" sz="1600" i="1">
                <a:solidFill>
                  <a:srgbClr val="CC0000"/>
                </a:solidFill>
                <a:latin typeface="Times New Roman" pitchFamily="18" charset="0"/>
              </a:rPr>
              <a:t>log</a:t>
            </a:r>
            <a:r>
              <a:rPr lang="en-US" sz="1600">
                <a:solidFill>
                  <a:srgbClr val="CC0000"/>
                </a:solidFill>
                <a:latin typeface="Times New Roman" pitchFamily="18" charset="0"/>
              </a:rPr>
              <a:t> of the magnitude spectrum</a:t>
            </a:r>
          </a:p>
        </p:txBody>
      </p:sp>
      <p:sp>
        <p:nvSpPr>
          <p:cNvPr id="88082" name="Text Box 17"/>
          <p:cNvSpPr txBox="1">
            <a:spLocks noChangeArrowheads="1"/>
          </p:cNvSpPr>
          <p:nvPr/>
        </p:nvSpPr>
        <p:spPr bwMode="auto">
          <a:xfrm>
            <a:off x="227013" y="4487863"/>
            <a:ext cx="782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18" charset="0"/>
              </a:rPr>
              <a:t>The first 513 points of a 1024 point DFT. </a:t>
            </a:r>
            <a:r>
              <a:rPr lang="en-US">
                <a:solidFill>
                  <a:srgbClr val="CC0000"/>
                </a:solidFill>
                <a:latin typeface="Times New Roman" pitchFamily="18" charset="0"/>
              </a:rPr>
              <a:t>Plot shows </a:t>
            </a:r>
            <a:r>
              <a:rPr lang="en-US" i="1">
                <a:solidFill>
                  <a:srgbClr val="CC0000"/>
                </a:solidFill>
                <a:latin typeface="Times New Roman" pitchFamily="18" charset="0"/>
              </a:rPr>
              <a:t>log</a:t>
            </a:r>
            <a:r>
              <a:rPr lang="en-US">
                <a:solidFill>
                  <a:srgbClr val="CC0000"/>
                </a:solidFill>
                <a:latin typeface="Times New Roman" pitchFamily="18" charset="0"/>
              </a:rPr>
              <a:t> of the magnitude spectrum</a:t>
            </a:r>
          </a:p>
        </p:txBody>
      </p:sp>
      <p:pic>
        <p:nvPicPr>
          <p:cNvPr id="88084" name="Picture 1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807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The Fourier Transform and Perception: Sound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267200" cy="4572000"/>
          </a:xfrm>
        </p:spPr>
        <p:txBody>
          <a:bodyPr/>
          <a:lstStyle/>
          <a:p>
            <a:pPr eaLnBrk="1" hangingPunct="1"/>
            <a:r>
              <a:rPr lang="en-US" sz="2600" smtClean="0"/>
              <a:t>The Fourier transforms represents the signal analogously to a bank of tuning forks</a:t>
            </a:r>
          </a:p>
          <a:p>
            <a:pPr lvl="4" eaLnBrk="1" hangingPunct="1"/>
            <a:endParaRPr lang="en-US" sz="1800" smtClean="0"/>
          </a:p>
          <a:p>
            <a:pPr eaLnBrk="1" hangingPunct="1"/>
            <a:r>
              <a:rPr lang="en-US" sz="2600" smtClean="0"/>
              <a:t>Our ear </a:t>
            </a:r>
            <a:r>
              <a:rPr lang="en-US" sz="2600" i="1" smtClean="0"/>
              <a:t>has </a:t>
            </a:r>
            <a:r>
              <a:rPr lang="en-US" sz="2600" smtClean="0"/>
              <a:t>a bank of tuning forks</a:t>
            </a:r>
          </a:p>
          <a:p>
            <a:pPr eaLnBrk="1" hangingPunct="1"/>
            <a:r>
              <a:rPr lang="en-US" sz="2600" smtClean="0"/>
              <a:t>The output of the Fourier transform is perceptually very meaningful</a:t>
            </a:r>
          </a:p>
        </p:txBody>
      </p:sp>
      <p:sp>
        <p:nvSpPr>
          <p:cNvPr id="40" name="Date Placeholder 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9B4BBF-9CCF-4EA4-A6DA-6C9AF1A4DD36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  <p:pic>
        <p:nvPicPr>
          <p:cNvPr id="5734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AutoShape 5" descr="gif&amp;filename=image001"/>
          <p:cNvSpPr>
            <a:spLocks noChangeAspect="1" noChangeArrowheads="1"/>
          </p:cNvSpPr>
          <p:nvPr/>
        </p:nvSpPr>
        <p:spPr bwMode="auto">
          <a:xfrm>
            <a:off x="6697663" y="4171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7351" name="Picture 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6764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7526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8288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" name="Picture 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19050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5" name="Picture 1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20574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6" name="Freeform 11"/>
          <p:cNvSpPr>
            <a:spLocks/>
          </p:cNvSpPr>
          <p:nvPr/>
        </p:nvSpPr>
        <p:spPr bwMode="auto">
          <a:xfrm>
            <a:off x="5562600" y="25908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7" name="Freeform 12"/>
          <p:cNvSpPr>
            <a:spLocks/>
          </p:cNvSpPr>
          <p:nvPr/>
        </p:nvSpPr>
        <p:spPr bwMode="auto">
          <a:xfrm>
            <a:off x="6096000" y="25908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8" name="Freeform 13"/>
          <p:cNvSpPr>
            <a:spLocks/>
          </p:cNvSpPr>
          <p:nvPr/>
        </p:nvSpPr>
        <p:spPr bwMode="auto">
          <a:xfrm>
            <a:off x="6524625" y="25908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9" name="Freeform 14"/>
          <p:cNvSpPr>
            <a:spLocks/>
          </p:cNvSpPr>
          <p:nvPr/>
        </p:nvSpPr>
        <p:spPr bwMode="auto">
          <a:xfrm>
            <a:off x="6953250" y="25908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0" name="Freeform 15"/>
          <p:cNvSpPr>
            <a:spLocks/>
          </p:cNvSpPr>
          <p:nvPr/>
        </p:nvSpPr>
        <p:spPr bwMode="auto">
          <a:xfrm>
            <a:off x="7820025" y="25908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57361" name="Picture 1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9530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2" name="Picture 1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0292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3" name="Picture 1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51054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4" name="Picture 1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51816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5" name="Picture 2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53340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6" name="Freeform 21"/>
          <p:cNvSpPr>
            <a:spLocks/>
          </p:cNvSpPr>
          <p:nvPr/>
        </p:nvSpPr>
        <p:spPr bwMode="auto">
          <a:xfrm>
            <a:off x="5562600" y="58674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7" name="Freeform 22"/>
          <p:cNvSpPr>
            <a:spLocks/>
          </p:cNvSpPr>
          <p:nvPr/>
        </p:nvSpPr>
        <p:spPr bwMode="auto">
          <a:xfrm>
            <a:off x="6096000" y="58674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8" name="Freeform 23"/>
          <p:cNvSpPr>
            <a:spLocks/>
          </p:cNvSpPr>
          <p:nvPr/>
        </p:nvSpPr>
        <p:spPr bwMode="auto">
          <a:xfrm>
            <a:off x="6524625" y="58674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9" name="Freeform 24"/>
          <p:cNvSpPr>
            <a:spLocks/>
          </p:cNvSpPr>
          <p:nvPr/>
        </p:nvSpPr>
        <p:spPr bwMode="auto">
          <a:xfrm>
            <a:off x="6953250" y="58674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0" name="Freeform 25"/>
          <p:cNvSpPr>
            <a:spLocks/>
          </p:cNvSpPr>
          <p:nvPr/>
        </p:nvSpPr>
        <p:spPr bwMode="auto">
          <a:xfrm>
            <a:off x="7820025" y="58674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1" name="Freeform 26"/>
          <p:cNvSpPr>
            <a:spLocks/>
          </p:cNvSpPr>
          <p:nvPr/>
        </p:nvSpPr>
        <p:spPr bwMode="auto">
          <a:xfrm>
            <a:off x="53340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2" name="Freeform 27"/>
          <p:cNvSpPr>
            <a:spLocks/>
          </p:cNvSpPr>
          <p:nvPr/>
        </p:nvSpPr>
        <p:spPr bwMode="auto">
          <a:xfrm>
            <a:off x="58674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3" name="Freeform 28"/>
          <p:cNvSpPr>
            <a:spLocks/>
          </p:cNvSpPr>
          <p:nvPr/>
        </p:nvSpPr>
        <p:spPr bwMode="auto">
          <a:xfrm>
            <a:off x="64008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4" name="Freeform 29"/>
          <p:cNvSpPr>
            <a:spLocks/>
          </p:cNvSpPr>
          <p:nvPr/>
        </p:nvSpPr>
        <p:spPr bwMode="auto">
          <a:xfrm>
            <a:off x="6858000" y="46482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5" name="Freeform 30"/>
          <p:cNvSpPr>
            <a:spLocks/>
          </p:cNvSpPr>
          <p:nvPr/>
        </p:nvSpPr>
        <p:spPr bwMode="auto">
          <a:xfrm>
            <a:off x="7620000" y="47244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6" name="Text Box 31"/>
          <p:cNvSpPr txBox="1">
            <a:spLocks noChangeArrowheads="1"/>
          </p:cNvSpPr>
          <p:nvPr/>
        </p:nvSpPr>
        <p:spPr bwMode="auto">
          <a:xfrm>
            <a:off x="6629400" y="4953000"/>
            <a:ext cx="303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+</a:t>
            </a:r>
          </a:p>
        </p:txBody>
      </p:sp>
      <p:pic>
        <p:nvPicPr>
          <p:cNvPr id="57377" name="Picture 32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37338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8" name="Picture 33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9906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79" name="Line 34"/>
          <p:cNvSpPr>
            <a:spLocks noChangeShapeType="1"/>
          </p:cNvSpPr>
          <p:nvPr/>
        </p:nvSpPr>
        <p:spPr bwMode="auto">
          <a:xfrm>
            <a:off x="6705600" y="1676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0" name="Line 35"/>
          <p:cNvSpPr>
            <a:spLocks noChangeShapeType="1"/>
          </p:cNvSpPr>
          <p:nvPr/>
        </p:nvSpPr>
        <p:spPr bwMode="auto">
          <a:xfrm flipV="1">
            <a:off x="6705600" y="4419600"/>
            <a:ext cx="239713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1" name="Text Box 36"/>
          <p:cNvSpPr txBox="1">
            <a:spLocks noChangeArrowheads="1"/>
          </p:cNvSpPr>
          <p:nvPr/>
        </p:nvSpPr>
        <p:spPr bwMode="auto">
          <a:xfrm>
            <a:off x="5927725" y="3008313"/>
            <a:ext cx="4635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FT</a:t>
            </a:r>
          </a:p>
        </p:txBody>
      </p:sp>
      <p:sp>
        <p:nvSpPr>
          <p:cNvPr id="57382" name="Text Box 37"/>
          <p:cNvSpPr txBox="1">
            <a:spLocks noChangeArrowheads="1"/>
          </p:cNvSpPr>
          <p:nvPr/>
        </p:nvSpPr>
        <p:spPr bwMode="auto">
          <a:xfrm>
            <a:off x="6019800" y="6324600"/>
            <a:ext cx="12763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Inverse FT</a:t>
            </a:r>
          </a:p>
        </p:txBody>
      </p:sp>
    </p:spTree>
    <p:extLst>
      <p:ext uri="{BB962C8B-B14F-4D97-AF65-F5344CB8AC3E}">
        <p14:creationId xmlns:p14="http://schemas.microsoft.com/office/powerpoint/2010/main" val="176151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807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The Fourier Transform and Perception: Sound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267200" cy="4572000"/>
          </a:xfrm>
        </p:spPr>
        <p:txBody>
          <a:bodyPr/>
          <a:lstStyle/>
          <a:p>
            <a:pPr eaLnBrk="1" hangingPunct="1"/>
            <a:r>
              <a:rPr lang="en-US" sz="2600" dirty="0" smtClean="0"/>
              <a:t>Processing Sound:</a:t>
            </a:r>
          </a:p>
          <a:p>
            <a:pPr eaLnBrk="1" hangingPunct="1"/>
            <a:r>
              <a:rPr lang="en-US" sz="2600" dirty="0" smtClean="0"/>
              <a:t>Analyze the sound using a bank of tuning forks</a:t>
            </a:r>
          </a:p>
          <a:p>
            <a:pPr eaLnBrk="1" hangingPunct="1"/>
            <a:r>
              <a:rPr lang="en-US" sz="2600" i="1" dirty="0" smtClean="0"/>
              <a:t>Sample </a:t>
            </a:r>
            <a:r>
              <a:rPr lang="en-US" sz="2600" dirty="0" smtClean="0"/>
              <a:t>the transduced output of the turning forks at periodic intervals</a:t>
            </a:r>
            <a:endParaRPr lang="en-US" sz="2600" i="1" dirty="0" smtClean="0"/>
          </a:p>
        </p:txBody>
      </p:sp>
      <p:sp>
        <p:nvSpPr>
          <p:cNvPr id="40" name="Date Placeholder 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9B4BBF-9CCF-4EA4-A6DA-6C9AF1A4DD36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  <p:pic>
        <p:nvPicPr>
          <p:cNvPr id="5734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AutoShape 5" descr="gif&amp;filename=image001"/>
          <p:cNvSpPr>
            <a:spLocks noChangeAspect="1" noChangeArrowheads="1"/>
          </p:cNvSpPr>
          <p:nvPr/>
        </p:nvSpPr>
        <p:spPr bwMode="auto">
          <a:xfrm>
            <a:off x="6697663" y="4171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7351" name="Picture 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6764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7526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8288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" name="Picture 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19050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5" name="Picture 1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20574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6" name="Freeform 11"/>
          <p:cNvSpPr>
            <a:spLocks/>
          </p:cNvSpPr>
          <p:nvPr/>
        </p:nvSpPr>
        <p:spPr bwMode="auto">
          <a:xfrm>
            <a:off x="5562600" y="25908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7" name="Freeform 12"/>
          <p:cNvSpPr>
            <a:spLocks/>
          </p:cNvSpPr>
          <p:nvPr/>
        </p:nvSpPr>
        <p:spPr bwMode="auto">
          <a:xfrm>
            <a:off x="6096000" y="25908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8" name="Freeform 13"/>
          <p:cNvSpPr>
            <a:spLocks/>
          </p:cNvSpPr>
          <p:nvPr/>
        </p:nvSpPr>
        <p:spPr bwMode="auto">
          <a:xfrm>
            <a:off x="6524625" y="25908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9" name="Freeform 14"/>
          <p:cNvSpPr>
            <a:spLocks/>
          </p:cNvSpPr>
          <p:nvPr/>
        </p:nvSpPr>
        <p:spPr bwMode="auto">
          <a:xfrm>
            <a:off x="6953250" y="25908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0" name="Freeform 15"/>
          <p:cNvSpPr>
            <a:spLocks/>
          </p:cNvSpPr>
          <p:nvPr/>
        </p:nvSpPr>
        <p:spPr bwMode="auto">
          <a:xfrm>
            <a:off x="7820025" y="25908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57361" name="Picture 1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9530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2" name="Picture 1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0292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3" name="Picture 1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51054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4" name="Picture 1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51816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5" name="Picture 2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53340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6" name="Freeform 21"/>
          <p:cNvSpPr>
            <a:spLocks/>
          </p:cNvSpPr>
          <p:nvPr/>
        </p:nvSpPr>
        <p:spPr bwMode="auto">
          <a:xfrm>
            <a:off x="5562600" y="58674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7" name="Freeform 22"/>
          <p:cNvSpPr>
            <a:spLocks/>
          </p:cNvSpPr>
          <p:nvPr/>
        </p:nvSpPr>
        <p:spPr bwMode="auto">
          <a:xfrm>
            <a:off x="6096000" y="58674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8" name="Freeform 23"/>
          <p:cNvSpPr>
            <a:spLocks/>
          </p:cNvSpPr>
          <p:nvPr/>
        </p:nvSpPr>
        <p:spPr bwMode="auto">
          <a:xfrm>
            <a:off x="6524625" y="58674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9" name="Freeform 24"/>
          <p:cNvSpPr>
            <a:spLocks/>
          </p:cNvSpPr>
          <p:nvPr/>
        </p:nvSpPr>
        <p:spPr bwMode="auto">
          <a:xfrm>
            <a:off x="6953250" y="58674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0" name="Freeform 25"/>
          <p:cNvSpPr>
            <a:spLocks/>
          </p:cNvSpPr>
          <p:nvPr/>
        </p:nvSpPr>
        <p:spPr bwMode="auto">
          <a:xfrm>
            <a:off x="7820025" y="58674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1" name="Freeform 26"/>
          <p:cNvSpPr>
            <a:spLocks/>
          </p:cNvSpPr>
          <p:nvPr/>
        </p:nvSpPr>
        <p:spPr bwMode="auto">
          <a:xfrm>
            <a:off x="53340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2" name="Freeform 27"/>
          <p:cNvSpPr>
            <a:spLocks/>
          </p:cNvSpPr>
          <p:nvPr/>
        </p:nvSpPr>
        <p:spPr bwMode="auto">
          <a:xfrm>
            <a:off x="58674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3" name="Freeform 28"/>
          <p:cNvSpPr>
            <a:spLocks/>
          </p:cNvSpPr>
          <p:nvPr/>
        </p:nvSpPr>
        <p:spPr bwMode="auto">
          <a:xfrm>
            <a:off x="64008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4" name="Freeform 29"/>
          <p:cNvSpPr>
            <a:spLocks/>
          </p:cNvSpPr>
          <p:nvPr/>
        </p:nvSpPr>
        <p:spPr bwMode="auto">
          <a:xfrm>
            <a:off x="6858000" y="46482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5" name="Freeform 30"/>
          <p:cNvSpPr>
            <a:spLocks/>
          </p:cNvSpPr>
          <p:nvPr/>
        </p:nvSpPr>
        <p:spPr bwMode="auto">
          <a:xfrm>
            <a:off x="7620000" y="47244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6" name="Text Box 31"/>
          <p:cNvSpPr txBox="1">
            <a:spLocks noChangeArrowheads="1"/>
          </p:cNvSpPr>
          <p:nvPr/>
        </p:nvSpPr>
        <p:spPr bwMode="auto">
          <a:xfrm>
            <a:off x="6629400" y="4953000"/>
            <a:ext cx="303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+</a:t>
            </a:r>
          </a:p>
        </p:txBody>
      </p:sp>
      <p:pic>
        <p:nvPicPr>
          <p:cNvPr id="57377" name="Picture 32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37338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8" name="Picture 33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9906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79" name="Line 34"/>
          <p:cNvSpPr>
            <a:spLocks noChangeShapeType="1"/>
          </p:cNvSpPr>
          <p:nvPr/>
        </p:nvSpPr>
        <p:spPr bwMode="auto">
          <a:xfrm>
            <a:off x="6705600" y="1676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0" name="Line 35"/>
          <p:cNvSpPr>
            <a:spLocks noChangeShapeType="1"/>
          </p:cNvSpPr>
          <p:nvPr/>
        </p:nvSpPr>
        <p:spPr bwMode="auto">
          <a:xfrm flipV="1">
            <a:off x="6705600" y="4419600"/>
            <a:ext cx="239713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1" name="Text Box 36"/>
          <p:cNvSpPr txBox="1">
            <a:spLocks noChangeArrowheads="1"/>
          </p:cNvSpPr>
          <p:nvPr/>
        </p:nvSpPr>
        <p:spPr bwMode="auto">
          <a:xfrm>
            <a:off x="5927725" y="3008313"/>
            <a:ext cx="4635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FT</a:t>
            </a:r>
          </a:p>
        </p:txBody>
      </p:sp>
      <p:sp>
        <p:nvSpPr>
          <p:cNvPr id="57382" name="Text Box 37"/>
          <p:cNvSpPr txBox="1">
            <a:spLocks noChangeArrowheads="1"/>
          </p:cNvSpPr>
          <p:nvPr/>
        </p:nvSpPr>
        <p:spPr bwMode="auto">
          <a:xfrm>
            <a:off x="6019800" y="6324600"/>
            <a:ext cx="12763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Inverse FT</a:t>
            </a:r>
          </a:p>
        </p:txBody>
      </p:sp>
    </p:spTree>
    <p:extLst>
      <p:ext uri="{BB962C8B-B14F-4D97-AF65-F5344CB8AC3E}">
        <p14:creationId xmlns:p14="http://schemas.microsoft.com/office/powerpoint/2010/main" val="180556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Representation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sz="2600" dirty="0" smtClean="0"/>
              <a:t>Representation is description</a:t>
            </a:r>
          </a:p>
          <a:p>
            <a:pPr eaLnBrk="1" hangingPunct="1"/>
            <a:r>
              <a:rPr lang="en-US" sz="2600" dirty="0" smtClean="0"/>
              <a:t>But in compact form</a:t>
            </a:r>
          </a:p>
          <a:p>
            <a:pPr eaLnBrk="1" hangingPunct="1"/>
            <a:r>
              <a:rPr lang="en-US" sz="2600" dirty="0" smtClean="0"/>
              <a:t>Must describe the salient characteristics of the data</a:t>
            </a:r>
          </a:p>
          <a:p>
            <a:pPr lvl="1" eaLnBrk="1" hangingPunct="1"/>
            <a:r>
              <a:rPr lang="en-US" sz="2200" dirty="0" smtClean="0"/>
              <a:t>E.g. a pixel-wise description of the two images here will be completely different</a:t>
            </a:r>
          </a:p>
          <a:p>
            <a:pPr lvl="1" eaLnBrk="1" hangingPunct="1"/>
            <a:endParaRPr lang="en-US" sz="2200" dirty="0" smtClean="0"/>
          </a:p>
          <a:p>
            <a:pPr lvl="1" eaLnBrk="1" hangingPunct="1">
              <a:buNone/>
            </a:pPr>
            <a:endParaRPr lang="en-US" sz="2200" dirty="0" smtClean="0"/>
          </a:p>
          <a:p>
            <a:pPr lvl="1" eaLnBrk="1" hangingPunct="1"/>
            <a:endParaRPr lang="en-US" sz="2200" dirty="0" smtClean="0"/>
          </a:p>
          <a:p>
            <a:pPr lvl="1" eaLnBrk="1" hangingPunct="1"/>
            <a:endParaRPr lang="en-US" sz="2200" dirty="0" smtClean="0"/>
          </a:p>
          <a:p>
            <a:pPr lvl="1" eaLnBrk="1" hangingPunct="1"/>
            <a:endParaRPr lang="en-US" sz="2200" dirty="0" smtClean="0"/>
          </a:p>
          <a:p>
            <a:pPr eaLnBrk="1" hangingPunct="1"/>
            <a:r>
              <a:rPr lang="en-US" sz="2600" dirty="0" smtClean="0"/>
              <a:t>Must allow identification, comparison, storage, reconstruction..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EB63A9-4D6D-4BC3-BAAE-422D17F0A45B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33797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2590800" y="3962400"/>
            <a:ext cx="1371600" cy="1371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2852738" y="4038600"/>
            <a:ext cx="8382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>
                <a:latin typeface="Verdana" pitchFamily="34" charset="0"/>
              </a:rPr>
              <a:t>A</a:t>
            </a:r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4876800" y="3962400"/>
            <a:ext cx="1371600" cy="1371600"/>
          </a:xfrm>
          <a:prstGeom prst="rect">
            <a:avLst/>
          </a:prstGeom>
          <a:solidFill>
            <a:srgbClr val="00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Text Box 8"/>
          <p:cNvSpPr txBox="1">
            <a:spLocks noChangeArrowheads="1"/>
          </p:cNvSpPr>
          <p:nvPr/>
        </p:nvSpPr>
        <p:spPr bwMode="auto">
          <a:xfrm>
            <a:off x="5116513" y="4038600"/>
            <a:ext cx="8382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>
                <a:solidFill>
                  <a:schemeClr val="bg1"/>
                </a:solidFill>
                <a:latin typeface="Verdana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  <p:sp>
        <p:nvSpPr>
          <p:cNvPr id="8909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D98261-D1D4-4FC8-A6EB-9AA200CEF4D1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  <p:pic>
        <p:nvPicPr>
          <p:cNvPr id="89093" name="Picture 7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9094" name="Group 8"/>
          <p:cNvGrpSpPr>
            <a:grpSpLocks/>
          </p:cNvGrpSpPr>
          <p:nvPr/>
        </p:nvGrpSpPr>
        <p:grpSpPr bwMode="auto">
          <a:xfrm>
            <a:off x="1524000" y="2090738"/>
            <a:ext cx="457200" cy="228600"/>
            <a:chOff x="816" y="2736"/>
            <a:chExt cx="288" cy="144"/>
          </a:xfrm>
        </p:grpSpPr>
        <p:sp>
          <p:nvSpPr>
            <p:cNvPr id="89098" name="Line 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099" name="Line 1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00" name="Line 1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9095" name="Picture 1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0BB0F-349F-4BFF-A0F7-66B22956DB54}" type="slidenum">
              <a:rPr lang="en-US" altLang="en-US" smtClean="0"/>
              <a:pPr>
                <a:defRPr/>
              </a:pPr>
              <a:t>91</a:t>
            </a:fld>
            <a:endParaRPr lang="en-US" altLang="en-US"/>
          </a:p>
        </p:txBody>
      </p:sp>
      <p:pic>
        <p:nvPicPr>
          <p:cNvPr id="90117" name="Picture 9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118" name="Group 10"/>
          <p:cNvGrpSpPr>
            <a:grpSpLocks/>
          </p:cNvGrpSpPr>
          <p:nvPr/>
        </p:nvGrpSpPr>
        <p:grpSpPr bwMode="auto">
          <a:xfrm>
            <a:off x="1752600" y="2079625"/>
            <a:ext cx="457200" cy="228600"/>
            <a:chOff x="816" y="2736"/>
            <a:chExt cx="288" cy="144"/>
          </a:xfrm>
        </p:grpSpPr>
        <p:sp>
          <p:nvSpPr>
            <p:cNvPr id="90126" name="Line 1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7" name="Line 1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8" name="Line 1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119" name="Group 14"/>
          <p:cNvGrpSpPr>
            <a:grpSpLocks/>
          </p:cNvGrpSpPr>
          <p:nvPr/>
        </p:nvGrpSpPr>
        <p:grpSpPr bwMode="auto">
          <a:xfrm>
            <a:off x="1524000" y="2079625"/>
            <a:ext cx="457200" cy="228600"/>
            <a:chOff x="816" y="2736"/>
            <a:chExt cx="288" cy="144"/>
          </a:xfrm>
        </p:grpSpPr>
        <p:sp>
          <p:nvSpPr>
            <p:cNvPr id="90123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4" name="Line 1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5" name="Line 1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0120" name="Picture 1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1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1A444-AAB5-4D01-B059-04A6CD5EC97B}" type="slidenum">
              <a:rPr lang="en-US" altLang="en-US" smtClean="0"/>
              <a:pPr>
                <a:defRPr/>
              </a:pPr>
              <a:t>92</a:t>
            </a:fld>
            <a:endParaRPr lang="en-US" altLang="en-US"/>
          </a:p>
        </p:txBody>
      </p:sp>
      <p:pic>
        <p:nvPicPr>
          <p:cNvPr id="91141" name="Picture 13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1142" name="Group 14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1154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5" name="Line 1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6" name="Line 1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1143" name="Group 18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1151" name="Line 1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2" name="Line 2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3" name="Line 2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1144" name="Group 22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1148" name="Line 2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49" name="Line 2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0" name="Line 2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1145" name="Picture 2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5EAB4-A23E-482B-9B2D-99DC2F6159B6}" type="slidenum">
              <a:rPr lang="en-US" altLang="en-US" smtClean="0"/>
              <a:pPr>
                <a:defRPr/>
              </a:pPr>
              <a:t>93</a:t>
            </a:fld>
            <a:endParaRPr lang="en-US" altLang="en-US"/>
          </a:p>
        </p:txBody>
      </p:sp>
      <p:pic>
        <p:nvPicPr>
          <p:cNvPr id="92165" name="Picture 17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66" name="Group 18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2182" name="Line 1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3" name="Line 2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4" name="Line 2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167" name="Group 22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2179" name="Line 2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0" name="Line 2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1" name="Line 2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168" name="Group 26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2176" name="Line 2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7" name="Line 2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8" name="Line 2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169" name="Group 30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2173" name="Line 3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4" name="Line 3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5" name="Line 3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2170" name="Picture 3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8C9DDB-8E19-47D3-8F31-97E8E958501F}" type="slidenum">
              <a:rPr lang="en-US" altLang="en-US" smtClean="0"/>
              <a:pPr>
                <a:defRPr/>
              </a:pPr>
              <a:t>94</a:t>
            </a:fld>
            <a:endParaRPr lang="en-US" altLang="en-US"/>
          </a:p>
        </p:txBody>
      </p:sp>
      <p:pic>
        <p:nvPicPr>
          <p:cNvPr id="93189" name="Picture 21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3190" name="Group 22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3210" name="Line 2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11" name="Line 2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12" name="Line 2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1" name="Group 26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3207" name="Line 2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8" name="Line 2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9" name="Line 2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2" name="Group 30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3204" name="Line 3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5" name="Line 3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6" name="Line 3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3" name="Group 34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3201" name="Line 3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2" name="Line 3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3" name="Line 3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4" name="Group 38"/>
          <p:cNvGrpSpPr>
            <a:grpSpLocks/>
          </p:cNvGrpSpPr>
          <p:nvPr/>
        </p:nvGrpSpPr>
        <p:grpSpPr bwMode="auto">
          <a:xfrm>
            <a:off x="2438400" y="2057400"/>
            <a:ext cx="457200" cy="228600"/>
            <a:chOff x="816" y="2736"/>
            <a:chExt cx="288" cy="144"/>
          </a:xfrm>
        </p:grpSpPr>
        <p:sp>
          <p:nvSpPr>
            <p:cNvPr id="93198" name="Line 3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199" name="Line 4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0" name="Line 4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3195" name="Picture 4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32" name="Date Placeholder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3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261D9B-B512-4C52-826D-595E640D8AB7}" type="slidenum">
              <a:rPr lang="en-US" altLang="en-US" smtClean="0"/>
              <a:pPr>
                <a:defRPr/>
              </a:pPr>
              <a:t>95</a:t>
            </a:fld>
            <a:endParaRPr lang="en-US" altLang="en-US"/>
          </a:p>
        </p:txBody>
      </p:sp>
      <p:pic>
        <p:nvPicPr>
          <p:cNvPr id="94213" name="Picture 4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4214" name="Group 5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4238" name="Line 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9" name="Line 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40" name="Line 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5" name="Group 9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4235" name="Line 1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6" name="Line 1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7" name="Line 1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6" name="Group 13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4232" name="Line 14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3" name="Line 15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4" name="Line 16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7" name="Group 17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4229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0" name="Line 19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1" name="Line 20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8" name="Group 21"/>
          <p:cNvGrpSpPr>
            <a:grpSpLocks/>
          </p:cNvGrpSpPr>
          <p:nvPr/>
        </p:nvGrpSpPr>
        <p:grpSpPr bwMode="auto">
          <a:xfrm>
            <a:off x="2438400" y="2057400"/>
            <a:ext cx="457200" cy="228600"/>
            <a:chOff x="816" y="2736"/>
            <a:chExt cx="288" cy="144"/>
          </a:xfrm>
        </p:grpSpPr>
        <p:sp>
          <p:nvSpPr>
            <p:cNvPr id="94226" name="Line 22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7" name="Line 23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8" name="Line 24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9" name="Group 25"/>
          <p:cNvGrpSpPr>
            <a:grpSpLocks/>
          </p:cNvGrpSpPr>
          <p:nvPr/>
        </p:nvGrpSpPr>
        <p:grpSpPr bwMode="auto">
          <a:xfrm>
            <a:off x="2667000" y="2057400"/>
            <a:ext cx="457200" cy="228600"/>
            <a:chOff x="816" y="2736"/>
            <a:chExt cx="288" cy="144"/>
          </a:xfrm>
        </p:grpSpPr>
        <p:sp>
          <p:nvSpPr>
            <p:cNvPr id="94223" name="Line 2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4" name="Line 2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5" name="Line 2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4220" name="Picture 2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36" name="Date Placeholder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63DCF-89D2-4A7D-9DBC-6CE002F47AF6}" type="slidenum">
              <a:rPr lang="en-US" altLang="en-US" smtClean="0"/>
              <a:pPr>
                <a:defRPr/>
              </a:pPr>
              <a:t>96</a:t>
            </a:fld>
            <a:endParaRPr lang="en-US" altLang="en-US"/>
          </a:p>
        </p:txBody>
      </p:sp>
      <p:pic>
        <p:nvPicPr>
          <p:cNvPr id="95237" name="Picture 29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5238" name="Group 30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5266" name="Line 3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7" name="Line 3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8" name="Line 3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39" name="Group 34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5263" name="Line 3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4" name="Line 3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5" name="Line 3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0" name="Group 38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5260" name="Line 3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1" name="Line 4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2" name="Line 4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1" name="Group 42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5257" name="Line 4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8" name="Line 4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9" name="Line 4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2" name="Group 46"/>
          <p:cNvGrpSpPr>
            <a:grpSpLocks/>
          </p:cNvGrpSpPr>
          <p:nvPr/>
        </p:nvGrpSpPr>
        <p:grpSpPr bwMode="auto">
          <a:xfrm>
            <a:off x="2438400" y="2057400"/>
            <a:ext cx="457200" cy="228600"/>
            <a:chOff x="816" y="2736"/>
            <a:chExt cx="288" cy="144"/>
          </a:xfrm>
        </p:grpSpPr>
        <p:sp>
          <p:nvSpPr>
            <p:cNvPr id="95254" name="Line 4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5" name="Line 4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6" name="Line 4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3" name="Group 50"/>
          <p:cNvGrpSpPr>
            <a:grpSpLocks/>
          </p:cNvGrpSpPr>
          <p:nvPr/>
        </p:nvGrpSpPr>
        <p:grpSpPr bwMode="auto">
          <a:xfrm>
            <a:off x="2667000" y="2057400"/>
            <a:ext cx="457200" cy="228600"/>
            <a:chOff x="816" y="2736"/>
            <a:chExt cx="288" cy="144"/>
          </a:xfrm>
        </p:grpSpPr>
        <p:sp>
          <p:nvSpPr>
            <p:cNvPr id="95251" name="Line 5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2" name="Line 5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3" name="Line 5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4" name="Group 54"/>
          <p:cNvGrpSpPr>
            <a:grpSpLocks/>
          </p:cNvGrpSpPr>
          <p:nvPr/>
        </p:nvGrpSpPr>
        <p:grpSpPr bwMode="auto">
          <a:xfrm>
            <a:off x="2895600" y="2057400"/>
            <a:ext cx="457200" cy="228600"/>
            <a:chOff x="816" y="2736"/>
            <a:chExt cx="288" cy="144"/>
          </a:xfrm>
        </p:grpSpPr>
        <p:sp>
          <p:nvSpPr>
            <p:cNvPr id="95248" name="Line 5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49" name="Line 5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0" name="Line 5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5245" name="Picture 5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Date Placeholder 4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4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BBBCA-BEA5-4C21-BE02-93A51EF5F935}" type="slidenum">
              <a:rPr lang="en-US" altLang="en-US" smtClean="0"/>
              <a:pPr>
                <a:defRPr/>
              </a:pPr>
              <a:t>97</a:t>
            </a:fld>
            <a:endParaRPr lang="en-US" altLang="en-US"/>
          </a:p>
        </p:txBody>
      </p:sp>
      <p:sp>
        <p:nvSpPr>
          <p:cNvPr id="96260" name="Rectangle 34"/>
          <p:cNvSpPr>
            <a:spLocks noChangeArrowheads="1"/>
          </p:cNvSpPr>
          <p:nvPr/>
        </p:nvSpPr>
        <p:spPr bwMode="auto">
          <a:xfrm>
            <a:off x="1447800" y="3390900"/>
            <a:ext cx="2819400" cy="10668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6261" name="Picture 35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6262" name="Group 36"/>
          <p:cNvGrpSpPr>
            <a:grpSpLocks/>
          </p:cNvGrpSpPr>
          <p:nvPr/>
        </p:nvGrpSpPr>
        <p:grpSpPr bwMode="auto">
          <a:xfrm>
            <a:off x="1828800" y="3505200"/>
            <a:ext cx="457200" cy="228600"/>
            <a:chOff x="816" y="2736"/>
            <a:chExt cx="288" cy="144"/>
          </a:xfrm>
        </p:grpSpPr>
        <p:sp>
          <p:nvSpPr>
            <p:cNvPr id="96297" name="Line 3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8" name="Line 3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9" name="Line 3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3" name="Group 40"/>
          <p:cNvGrpSpPr>
            <a:grpSpLocks/>
          </p:cNvGrpSpPr>
          <p:nvPr/>
        </p:nvGrpSpPr>
        <p:grpSpPr bwMode="auto">
          <a:xfrm>
            <a:off x="2057400" y="3581400"/>
            <a:ext cx="457200" cy="228600"/>
            <a:chOff x="816" y="2736"/>
            <a:chExt cx="288" cy="144"/>
          </a:xfrm>
        </p:grpSpPr>
        <p:sp>
          <p:nvSpPr>
            <p:cNvPr id="96294" name="Line 4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5" name="Line 4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6" name="Line 4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4" name="Group 44"/>
          <p:cNvGrpSpPr>
            <a:grpSpLocks/>
          </p:cNvGrpSpPr>
          <p:nvPr/>
        </p:nvGrpSpPr>
        <p:grpSpPr bwMode="auto">
          <a:xfrm>
            <a:off x="2286000" y="3733800"/>
            <a:ext cx="457200" cy="228600"/>
            <a:chOff x="816" y="2736"/>
            <a:chExt cx="288" cy="144"/>
          </a:xfrm>
        </p:grpSpPr>
        <p:sp>
          <p:nvSpPr>
            <p:cNvPr id="96291" name="Line 4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2" name="Line 4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3" name="Line 4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5" name="Group 48"/>
          <p:cNvGrpSpPr>
            <a:grpSpLocks/>
          </p:cNvGrpSpPr>
          <p:nvPr/>
        </p:nvGrpSpPr>
        <p:grpSpPr bwMode="auto">
          <a:xfrm>
            <a:off x="2514600" y="3810000"/>
            <a:ext cx="457200" cy="228600"/>
            <a:chOff x="816" y="2736"/>
            <a:chExt cx="288" cy="144"/>
          </a:xfrm>
        </p:grpSpPr>
        <p:sp>
          <p:nvSpPr>
            <p:cNvPr id="96288" name="Line 4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9" name="Line 5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0" name="Line 5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6" name="Group 52"/>
          <p:cNvGrpSpPr>
            <a:grpSpLocks/>
          </p:cNvGrpSpPr>
          <p:nvPr/>
        </p:nvGrpSpPr>
        <p:grpSpPr bwMode="auto">
          <a:xfrm>
            <a:off x="2743200" y="3962400"/>
            <a:ext cx="457200" cy="228600"/>
            <a:chOff x="816" y="2736"/>
            <a:chExt cx="288" cy="144"/>
          </a:xfrm>
        </p:grpSpPr>
        <p:sp>
          <p:nvSpPr>
            <p:cNvPr id="96285" name="Line 5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6" name="Line 5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7" name="Line 5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7" name="Group 56"/>
          <p:cNvGrpSpPr>
            <a:grpSpLocks/>
          </p:cNvGrpSpPr>
          <p:nvPr/>
        </p:nvGrpSpPr>
        <p:grpSpPr bwMode="auto">
          <a:xfrm>
            <a:off x="2971800" y="4038600"/>
            <a:ext cx="457200" cy="228600"/>
            <a:chOff x="816" y="2736"/>
            <a:chExt cx="288" cy="144"/>
          </a:xfrm>
        </p:grpSpPr>
        <p:sp>
          <p:nvSpPr>
            <p:cNvPr id="96282" name="Line 5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3" name="Line 5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4" name="Line 5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8" name="Group 60"/>
          <p:cNvGrpSpPr>
            <a:grpSpLocks/>
          </p:cNvGrpSpPr>
          <p:nvPr/>
        </p:nvGrpSpPr>
        <p:grpSpPr bwMode="auto">
          <a:xfrm>
            <a:off x="3200400" y="4191000"/>
            <a:ext cx="457200" cy="228600"/>
            <a:chOff x="816" y="2736"/>
            <a:chExt cx="288" cy="144"/>
          </a:xfrm>
        </p:grpSpPr>
        <p:sp>
          <p:nvSpPr>
            <p:cNvPr id="96279" name="Line 6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0" name="Line 6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1" name="Line 6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6269" name="Text Box 64"/>
          <p:cNvSpPr txBox="1">
            <a:spLocks noChangeArrowheads="1"/>
          </p:cNvSpPr>
          <p:nvPr/>
        </p:nvSpPr>
        <p:spPr bwMode="auto">
          <a:xfrm>
            <a:off x="3505200" y="4876800"/>
            <a:ext cx="3511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Each segment is typically 25-64 milliseconds wide</a:t>
            </a:r>
          </a:p>
          <a:p>
            <a:r>
              <a:rPr lang="en-US" sz="1400" b="0"/>
              <a:t>Audio signals typically do not change significantly within this short time interval</a:t>
            </a:r>
          </a:p>
        </p:txBody>
      </p:sp>
      <p:sp>
        <p:nvSpPr>
          <p:cNvPr id="96270" name="Text Box 65"/>
          <p:cNvSpPr txBox="1">
            <a:spLocks noChangeArrowheads="1"/>
          </p:cNvSpPr>
          <p:nvPr/>
        </p:nvSpPr>
        <p:spPr bwMode="auto">
          <a:xfrm>
            <a:off x="609600" y="487680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Segments shift every 10-16  milliseconds </a:t>
            </a:r>
          </a:p>
        </p:txBody>
      </p:sp>
      <p:sp>
        <p:nvSpPr>
          <p:cNvPr id="96271" name="Line 66"/>
          <p:cNvSpPr>
            <a:spLocks noChangeShapeType="1"/>
          </p:cNvSpPr>
          <p:nvPr/>
        </p:nvSpPr>
        <p:spPr bwMode="auto">
          <a:xfrm>
            <a:off x="3200400" y="4495800"/>
            <a:ext cx="0" cy="228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72" name="Line 67"/>
          <p:cNvSpPr>
            <a:spLocks noChangeShapeType="1"/>
          </p:cNvSpPr>
          <p:nvPr/>
        </p:nvSpPr>
        <p:spPr bwMode="auto">
          <a:xfrm>
            <a:off x="3657600" y="4495800"/>
            <a:ext cx="0" cy="228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73" name="Line 68"/>
          <p:cNvSpPr>
            <a:spLocks noChangeShapeType="1"/>
          </p:cNvSpPr>
          <p:nvPr/>
        </p:nvSpPr>
        <p:spPr bwMode="auto">
          <a:xfrm>
            <a:off x="3200400" y="4572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6274" name="Line 69"/>
          <p:cNvSpPr>
            <a:spLocks noChangeShapeType="1"/>
          </p:cNvSpPr>
          <p:nvPr/>
        </p:nvSpPr>
        <p:spPr bwMode="auto">
          <a:xfrm flipH="1" flipV="1">
            <a:off x="1905000" y="37338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6275" name="Line 70"/>
          <p:cNvSpPr>
            <a:spLocks noChangeShapeType="1"/>
          </p:cNvSpPr>
          <p:nvPr/>
        </p:nvSpPr>
        <p:spPr bwMode="auto">
          <a:xfrm flipH="1" flipV="1">
            <a:off x="3429000" y="4572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6276" name="Picture 7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49A952-6E25-4276-BE73-3538BD2A889C}" type="slidenum">
              <a:rPr lang="en-US" altLang="en-US" smtClean="0"/>
              <a:pPr>
                <a:defRPr/>
              </a:pPr>
              <a:t>98</a:t>
            </a:fld>
            <a:endParaRPr lang="en-US" altLang="en-US"/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1447800" y="3390900"/>
            <a:ext cx="2819400" cy="10668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7285" name="Picture 4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7286" name="Group 5"/>
          <p:cNvGrpSpPr>
            <a:grpSpLocks/>
          </p:cNvGrpSpPr>
          <p:nvPr/>
        </p:nvGrpSpPr>
        <p:grpSpPr bwMode="auto">
          <a:xfrm>
            <a:off x="1828800" y="3505200"/>
            <a:ext cx="457200" cy="228600"/>
            <a:chOff x="816" y="2736"/>
            <a:chExt cx="288" cy="144"/>
          </a:xfrm>
        </p:grpSpPr>
        <p:sp>
          <p:nvSpPr>
            <p:cNvPr id="97331" name="Line 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2" name="Line 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3" name="Line 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87" name="Group 9"/>
          <p:cNvGrpSpPr>
            <a:grpSpLocks/>
          </p:cNvGrpSpPr>
          <p:nvPr/>
        </p:nvGrpSpPr>
        <p:grpSpPr bwMode="auto">
          <a:xfrm>
            <a:off x="2057400" y="3581400"/>
            <a:ext cx="457200" cy="228600"/>
            <a:chOff x="816" y="2736"/>
            <a:chExt cx="288" cy="144"/>
          </a:xfrm>
        </p:grpSpPr>
        <p:sp>
          <p:nvSpPr>
            <p:cNvPr id="97328" name="Line 1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9" name="Line 1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0" name="Line 1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88" name="Group 13"/>
          <p:cNvGrpSpPr>
            <a:grpSpLocks/>
          </p:cNvGrpSpPr>
          <p:nvPr/>
        </p:nvGrpSpPr>
        <p:grpSpPr bwMode="auto">
          <a:xfrm>
            <a:off x="2286000" y="3733800"/>
            <a:ext cx="457200" cy="228600"/>
            <a:chOff x="816" y="2736"/>
            <a:chExt cx="288" cy="144"/>
          </a:xfrm>
        </p:grpSpPr>
        <p:sp>
          <p:nvSpPr>
            <p:cNvPr id="97325" name="Line 14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6" name="Line 15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7" name="Line 16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89" name="Group 17"/>
          <p:cNvGrpSpPr>
            <a:grpSpLocks/>
          </p:cNvGrpSpPr>
          <p:nvPr/>
        </p:nvGrpSpPr>
        <p:grpSpPr bwMode="auto">
          <a:xfrm>
            <a:off x="2514600" y="3810000"/>
            <a:ext cx="457200" cy="228600"/>
            <a:chOff x="816" y="2736"/>
            <a:chExt cx="288" cy="144"/>
          </a:xfrm>
        </p:grpSpPr>
        <p:sp>
          <p:nvSpPr>
            <p:cNvPr id="97322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3" name="Line 19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4" name="Line 20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90" name="Group 21"/>
          <p:cNvGrpSpPr>
            <a:grpSpLocks/>
          </p:cNvGrpSpPr>
          <p:nvPr/>
        </p:nvGrpSpPr>
        <p:grpSpPr bwMode="auto">
          <a:xfrm>
            <a:off x="2743200" y="3962400"/>
            <a:ext cx="457200" cy="228600"/>
            <a:chOff x="816" y="2736"/>
            <a:chExt cx="288" cy="144"/>
          </a:xfrm>
        </p:grpSpPr>
        <p:sp>
          <p:nvSpPr>
            <p:cNvPr id="97319" name="Line 22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0" name="Line 23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1" name="Line 24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91" name="Group 25"/>
          <p:cNvGrpSpPr>
            <a:grpSpLocks/>
          </p:cNvGrpSpPr>
          <p:nvPr/>
        </p:nvGrpSpPr>
        <p:grpSpPr bwMode="auto">
          <a:xfrm>
            <a:off x="2971800" y="4038600"/>
            <a:ext cx="457200" cy="228600"/>
            <a:chOff x="816" y="2736"/>
            <a:chExt cx="288" cy="144"/>
          </a:xfrm>
        </p:grpSpPr>
        <p:sp>
          <p:nvSpPr>
            <p:cNvPr id="97316" name="Line 2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7" name="Line 2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8" name="Line 2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92" name="Group 29"/>
          <p:cNvGrpSpPr>
            <a:grpSpLocks/>
          </p:cNvGrpSpPr>
          <p:nvPr/>
        </p:nvGrpSpPr>
        <p:grpSpPr bwMode="auto">
          <a:xfrm>
            <a:off x="3200400" y="4191000"/>
            <a:ext cx="457200" cy="228600"/>
            <a:chOff x="816" y="2736"/>
            <a:chExt cx="288" cy="144"/>
          </a:xfrm>
        </p:grpSpPr>
        <p:sp>
          <p:nvSpPr>
            <p:cNvPr id="97313" name="Line 3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4" name="Line 3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5" name="Line 3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293" name="Text Box 40"/>
          <p:cNvSpPr txBox="1">
            <a:spLocks noChangeArrowheads="1"/>
          </p:cNvSpPr>
          <p:nvPr/>
        </p:nvSpPr>
        <p:spPr bwMode="auto">
          <a:xfrm>
            <a:off x="533400" y="5791200"/>
            <a:ext cx="325755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Each segment is windowed</a:t>
            </a:r>
            <a:br>
              <a:rPr lang="en-US" b="0"/>
            </a:br>
            <a:r>
              <a:rPr lang="en-US" b="0"/>
              <a:t>and a DFT is computed from it</a:t>
            </a:r>
          </a:p>
        </p:txBody>
      </p:sp>
      <p:sp>
        <p:nvSpPr>
          <p:cNvPr id="97294" name="Line 43"/>
          <p:cNvSpPr>
            <a:spLocks noChangeShapeType="1"/>
          </p:cNvSpPr>
          <p:nvPr/>
        </p:nvSpPr>
        <p:spPr bwMode="auto">
          <a:xfrm flipH="1">
            <a:off x="6400800" y="35814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7295" name="Rectangle 44"/>
          <p:cNvSpPr>
            <a:spLocks noChangeArrowheads="1"/>
          </p:cNvSpPr>
          <p:nvPr/>
        </p:nvSpPr>
        <p:spPr bwMode="auto">
          <a:xfrm>
            <a:off x="5791200" y="2967038"/>
            <a:ext cx="2454275" cy="617537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Windowing</a:t>
            </a:r>
          </a:p>
        </p:txBody>
      </p:sp>
      <p:sp>
        <p:nvSpPr>
          <p:cNvPr id="97296" name="Rectangle 45"/>
          <p:cNvSpPr>
            <a:spLocks noChangeArrowheads="1"/>
          </p:cNvSpPr>
          <p:nvPr/>
        </p:nvSpPr>
        <p:spPr bwMode="auto">
          <a:xfrm>
            <a:off x="5334000" y="4343400"/>
            <a:ext cx="3505200" cy="17526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7" name="Line 46"/>
          <p:cNvSpPr>
            <a:spLocks noChangeShapeType="1"/>
          </p:cNvSpPr>
          <p:nvPr/>
        </p:nvSpPr>
        <p:spPr bwMode="auto">
          <a:xfrm>
            <a:off x="5638800" y="5410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8" name="Line 47"/>
          <p:cNvSpPr>
            <a:spLocks noChangeShapeType="1"/>
          </p:cNvSpPr>
          <p:nvPr/>
        </p:nvSpPr>
        <p:spPr bwMode="auto">
          <a:xfrm>
            <a:off x="594360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9" name="Line 48"/>
          <p:cNvSpPr>
            <a:spLocks noChangeShapeType="1"/>
          </p:cNvSpPr>
          <p:nvPr/>
        </p:nvSpPr>
        <p:spPr bwMode="auto">
          <a:xfrm>
            <a:off x="6248400" y="4800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0" name="Line 49"/>
          <p:cNvSpPr>
            <a:spLocks noChangeShapeType="1"/>
          </p:cNvSpPr>
          <p:nvPr/>
        </p:nvSpPr>
        <p:spPr bwMode="auto">
          <a:xfrm>
            <a:off x="655320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1" name="Line 50"/>
          <p:cNvSpPr>
            <a:spLocks noChangeShapeType="1"/>
          </p:cNvSpPr>
          <p:nvPr/>
        </p:nvSpPr>
        <p:spPr bwMode="auto">
          <a:xfrm>
            <a:off x="6858000" y="45720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2" name="Line 51"/>
          <p:cNvSpPr>
            <a:spLocks noChangeShapeType="1"/>
          </p:cNvSpPr>
          <p:nvPr/>
        </p:nvSpPr>
        <p:spPr bwMode="auto">
          <a:xfrm>
            <a:off x="7162800" y="5486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3" name="Line 52"/>
          <p:cNvSpPr>
            <a:spLocks noChangeShapeType="1"/>
          </p:cNvSpPr>
          <p:nvPr/>
        </p:nvSpPr>
        <p:spPr bwMode="auto">
          <a:xfrm>
            <a:off x="7467600" y="5562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4" name="Line 53"/>
          <p:cNvSpPr>
            <a:spLocks noChangeShapeType="1"/>
          </p:cNvSpPr>
          <p:nvPr/>
        </p:nvSpPr>
        <p:spPr bwMode="auto">
          <a:xfrm>
            <a:off x="7772400" y="5638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5" name="Line 54"/>
          <p:cNvSpPr>
            <a:spLocks noChangeShapeType="1"/>
          </p:cNvSpPr>
          <p:nvPr/>
        </p:nvSpPr>
        <p:spPr bwMode="auto">
          <a:xfrm>
            <a:off x="8077200" y="5638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6" name="Line 55"/>
          <p:cNvSpPr>
            <a:spLocks noChangeShapeType="1"/>
          </p:cNvSpPr>
          <p:nvPr/>
        </p:nvSpPr>
        <p:spPr bwMode="auto">
          <a:xfrm>
            <a:off x="8382000" y="5867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7" name="Text Box 56"/>
          <p:cNvSpPr txBox="1">
            <a:spLocks noChangeArrowheads="1"/>
          </p:cNvSpPr>
          <p:nvPr/>
        </p:nvSpPr>
        <p:spPr bwMode="auto">
          <a:xfrm>
            <a:off x="6172200" y="6096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Frequency (Hz)</a:t>
            </a:r>
            <a:endParaRPr lang="en-US" sz="1400" b="0"/>
          </a:p>
        </p:txBody>
      </p:sp>
      <p:sp>
        <p:nvSpPr>
          <p:cNvPr id="97308" name="Text Box 57"/>
          <p:cNvSpPr txBox="1">
            <a:spLocks noChangeArrowheads="1"/>
          </p:cNvSpPr>
          <p:nvPr/>
        </p:nvSpPr>
        <p:spPr bwMode="auto">
          <a:xfrm rot="-5400000">
            <a:off x="4397375" y="4821238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Complex spectrum</a:t>
            </a:r>
            <a:endParaRPr lang="en-US" sz="1400" b="0"/>
          </a:p>
        </p:txBody>
      </p:sp>
      <p:sp>
        <p:nvSpPr>
          <p:cNvPr id="97309" name="Freeform 59"/>
          <p:cNvSpPr>
            <a:spLocks/>
          </p:cNvSpPr>
          <p:nvPr/>
        </p:nvSpPr>
        <p:spPr bwMode="auto">
          <a:xfrm>
            <a:off x="1511300" y="3048000"/>
            <a:ext cx="4279900" cy="2578100"/>
          </a:xfrm>
          <a:custGeom>
            <a:avLst/>
            <a:gdLst>
              <a:gd name="T0" fmla="*/ 393700 w 2696"/>
              <a:gd name="T1" fmla="*/ 685800 h 1624"/>
              <a:gd name="T2" fmla="*/ 393700 w 2696"/>
              <a:gd name="T3" fmla="*/ 2209800 h 1624"/>
              <a:gd name="T4" fmla="*/ 2755900 w 2696"/>
              <a:gd name="T5" fmla="*/ 2286000 h 1624"/>
              <a:gd name="T6" fmla="*/ 3365500 w 2696"/>
              <a:gd name="T7" fmla="*/ 457200 h 1624"/>
              <a:gd name="T8" fmla="*/ 4279900 w 2696"/>
              <a:gd name="T9" fmla="*/ 0 h 1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96"/>
              <a:gd name="T16" fmla="*/ 0 h 1624"/>
              <a:gd name="T17" fmla="*/ 2696 w 2696"/>
              <a:gd name="T18" fmla="*/ 1624 h 1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96" h="1624">
                <a:moveTo>
                  <a:pt x="248" y="432"/>
                </a:moveTo>
                <a:cubicBezTo>
                  <a:pt x="124" y="828"/>
                  <a:pt x="0" y="1224"/>
                  <a:pt x="248" y="1392"/>
                </a:cubicBezTo>
                <a:cubicBezTo>
                  <a:pt x="496" y="1560"/>
                  <a:pt x="1424" y="1624"/>
                  <a:pt x="1736" y="1440"/>
                </a:cubicBezTo>
                <a:cubicBezTo>
                  <a:pt x="2048" y="1256"/>
                  <a:pt x="1960" y="528"/>
                  <a:pt x="2120" y="288"/>
                </a:cubicBezTo>
                <a:cubicBezTo>
                  <a:pt x="2280" y="48"/>
                  <a:pt x="2488" y="24"/>
                  <a:pt x="2696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7310" name="Picture 6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Date Placeholder 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Sep 2013</a:t>
            </a:r>
            <a:endParaRPr lang="en-US" altLang="en-US"/>
          </a:p>
        </p:txBody>
      </p:sp>
      <p:sp>
        <p:nvSpPr>
          <p:cNvPr id="5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3" name="Slide Number Placeholder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BC61D-41E4-4655-AD5B-82EFEE398AB2}" type="slidenum">
              <a:rPr lang="en-US" altLang="en-US" smtClean="0"/>
              <a:pPr>
                <a:defRPr/>
              </a:pPr>
              <a:t>99</a:t>
            </a:fld>
            <a:endParaRPr lang="en-US" altLang="en-US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1447800" y="3390900"/>
            <a:ext cx="2819400" cy="10668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8309" name="Picture 4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8310" name="Group 5"/>
          <p:cNvGrpSpPr>
            <a:grpSpLocks/>
          </p:cNvGrpSpPr>
          <p:nvPr/>
        </p:nvGrpSpPr>
        <p:grpSpPr bwMode="auto">
          <a:xfrm>
            <a:off x="1828800" y="3505200"/>
            <a:ext cx="457200" cy="228600"/>
            <a:chOff x="816" y="2736"/>
            <a:chExt cx="288" cy="144"/>
          </a:xfrm>
        </p:grpSpPr>
        <p:sp>
          <p:nvSpPr>
            <p:cNvPr id="98354" name="Line 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5" name="Line 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6" name="Line 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1" name="Group 9"/>
          <p:cNvGrpSpPr>
            <a:grpSpLocks/>
          </p:cNvGrpSpPr>
          <p:nvPr/>
        </p:nvGrpSpPr>
        <p:grpSpPr bwMode="auto">
          <a:xfrm>
            <a:off x="2057400" y="3581400"/>
            <a:ext cx="457200" cy="228600"/>
            <a:chOff x="816" y="2736"/>
            <a:chExt cx="288" cy="144"/>
          </a:xfrm>
        </p:grpSpPr>
        <p:sp>
          <p:nvSpPr>
            <p:cNvPr id="98351" name="Line 1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2" name="Line 1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3" name="Line 1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2" name="Group 13"/>
          <p:cNvGrpSpPr>
            <a:grpSpLocks/>
          </p:cNvGrpSpPr>
          <p:nvPr/>
        </p:nvGrpSpPr>
        <p:grpSpPr bwMode="auto">
          <a:xfrm>
            <a:off x="2286000" y="3733800"/>
            <a:ext cx="457200" cy="228600"/>
            <a:chOff x="816" y="2736"/>
            <a:chExt cx="288" cy="144"/>
          </a:xfrm>
        </p:grpSpPr>
        <p:sp>
          <p:nvSpPr>
            <p:cNvPr id="98348" name="Line 14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9" name="Line 15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0" name="Line 16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3" name="Group 17"/>
          <p:cNvGrpSpPr>
            <a:grpSpLocks/>
          </p:cNvGrpSpPr>
          <p:nvPr/>
        </p:nvGrpSpPr>
        <p:grpSpPr bwMode="auto">
          <a:xfrm>
            <a:off x="2514600" y="3810000"/>
            <a:ext cx="457200" cy="228600"/>
            <a:chOff x="816" y="2736"/>
            <a:chExt cx="288" cy="144"/>
          </a:xfrm>
        </p:grpSpPr>
        <p:sp>
          <p:nvSpPr>
            <p:cNvPr id="98345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6" name="Line 19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7" name="Line 20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4" name="Group 21"/>
          <p:cNvGrpSpPr>
            <a:grpSpLocks/>
          </p:cNvGrpSpPr>
          <p:nvPr/>
        </p:nvGrpSpPr>
        <p:grpSpPr bwMode="auto">
          <a:xfrm>
            <a:off x="2743200" y="3962400"/>
            <a:ext cx="457200" cy="228600"/>
            <a:chOff x="816" y="2736"/>
            <a:chExt cx="288" cy="144"/>
          </a:xfrm>
        </p:grpSpPr>
        <p:sp>
          <p:nvSpPr>
            <p:cNvPr id="98342" name="Line 22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3" name="Line 23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4" name="Line 24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5" name="Group 25"/>
          <p:cNvGrpSpPr>
            <a:grpSpLocks/>
          </p:cNvGrpSpPr>
          <p:nvPr/>
        </p:nvGrpSpPr>
        <p:grpSpPr bwMode="auto">
          <a:xfrm>
            <a:off x="2971800" y="4038600"/>
            <a:ext cx="457200" cy="228600"/>
            <a:chOff x="816" y="2736"/>
            <a:chExt cx="288" cy="144"/>
          </a:xfrm>
        </p:grpSpPr>
        <p:sp>
          <p:nvSpPr>
            <p:cNvPr id="98339" name="Line 2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0" name="Line 2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1" name="Line 2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6" name="Group 29"/>
          <p:cNvGrpSpPr>
            <a:grpSpLocks/>
          </p:cNvGrpSpPr>
          <p:nvPr/>
        </p:nvGrpSpPr>
        <p:grpSpPr bwMode="auto">
          <a:xfrm>
            <a:off x="3200400" y="4191000"/>
            <a:ext cx="457200" cy="228600"/>
            <a:chOff x="816" y="2736"/>
            <a:chExt cx="288" cy="144"/>
          </a:xfrm>
        </p:grpSpPr>
        <p:sp>
          <p:nvSpPr>
            <p:cNvPr id="98336" name="Line 3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7" name="Line 3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8" name="Line 3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8317" name="Text Box 33"/>
          <p:cNvSpPr txBox="1">
            <a:spLocks noChangeArrowheads="1"/>
          </p:cNvSpPr>
          <p:nvPr/>
        </p:nvSpPr>
        <p:spPr bwMode="auto">
          <a:xfrm>
            <a:off x="533400" y="5791200"/>
            <a:ext cx="325755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Each segment is windowed</a:t>
            </a:r>
            <a:br>
              <a:rPr lang="en-US" b="0"/>
            </a:br>
            <a:r>
              <a:rPr lang="en-US" b="0"/>
              <a:t>and a DFT is computed from it</a:t>
            </a:r>
          </a:p>
        </p:txBody>
      </p:sp>
      <p:sp>
        <p:nvSpPr>
          <p:cNvPr id="98318" name="Line 34"/>
          <p:cNvSpPr>
            <a:spLocks noChangeShapeType="1"/>
          </p:cNvSpPr>
          <p:nvPr/>
        </p:nvSpPr>
        <p:spPr bwMode="auto">
          <a:xfrm flipH="1">
            <a:off x="5638800" y="3581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8319" name="Rectangle 35"/>
          <p:cNvSpPr>
            <a:spLocks noChangeArrowheads="1"/>
          </p:cNvSpPr>
          <p:nvPr/>
        </p:nvSpPr>
        <p:spPr bwMode="auto">
          <a:xfrm>
            <a:off x="5791200" y="2967038"/>
            <a:ext cx="2454275" cy="617537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Windowing</a:t>
            </a:r>
          </a:p>
        </p:txBody>
      </p:sp>
      <p:grpSp>
        <p:nvGrpSpPr>
          <p:cNvPr id="98320" name="Group 50"/>
          <p:cNvGrpSpPr>
            <a:grpSpLocks/>
          </p:cNvGrpSpPr>
          <p:nvPr/>
        </p:nvGrpSpPr>
        <p:grpSpPr bwMode="auto">
          <a:xfrm rot="-5400000">
            <a:off x="4686300" y="5067300"/>
            <a:ext cx="1981200" cy="381000"/>
            <a:chOff x="3360" y="2736"/>
            <a:chExt cx="2208" cy="1104"/>
          </a:xfrm>
        </p:grpSpPr>
        <p:sp>
          <p:nvSpPr>
            <p:cNvPr id="98325" name="Rectangle 36"/>
            <p:cNvSpPr>
              <a:spLocks noChangeArrowheads="1"/>
            </p:cNvSpPr>
            <p:nvPr/>
          </p:nvSpPr>
          <p:spPr bwMode="auto">
            <a:xfrm>
              <a:off x="3360" y="2736"/>
              <a:ext cx="2208" cy="1104"/>
            </a:xfrm>
            <a:prstGeom prst="rect">
              <a:avLst/>
            </a:prstGeom>
            <a:solidFill>
              <a:srgbClr val="5796D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326" name="Line 37"/>
            <p:cNvSpPr>
              <a:spLocks noChangeShapeType="1"/>
            </p:cNvSpPr>
            <p:nvPr/>
          </p:nvSpPr>
          <p:spPr bwMode="auto">
            <a:xfrm>
              <a:off x="3552" y="340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27" name="Line 38"/>
            <p:cNvSpPr>
              <a:spLocks noChangeShapeType="1"/>
            </p:cNvSpPr>
            <p:nvPr/>
          </p:nvSpPr>
          <p:spPr bwMode="auto">
            <a:xfrm>
              <a:off x="3744" y="321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28" name="Line 39"/>
            <p:cNvSpPr>
              <a:spLocks noChangeShapeType="1"/>
            </p:cNvSpPr>
            <p:nvPr/>
          </p:nvSpPr>
          <p:spPr bwMode="auto">
            <a:xfrm>
              <a:off x="3936" y="3024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29" name="Line 40"/>
            <p:cNvSpPr>
              <a:spLocks noChangeShapeType="1"/>
            </p:cNvSpPr>
            <p:nvPr/>
          </p:nvSpPr>
          <p:spPr bwMode="auto">
            <a:xfrm>
              <a:off x="4128" y="321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0" name="Line 41"/>
            <p:cNvSpPr>
              <a:spLocks noChangeShapeType="1"/>
            </p:cNvSpPr>
            <p:nvPr/>
          </p:nvSpPr>
          <p:spPr bwMode="auto">
            <a:xfrm>
              <a:off x="4320" y="288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1" name="Line 42"/>
            <p:cNvSpPr>
              <a:spLocks noChangeShapeType="1"/>
            </p:cNvSpPr>
            <p:nvPr/>
          </p:nvSpPr>
          <p:spPr bwMode="auto">
            <a:xfrm>
              <a:off x="4512" y="3456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2" name="Line 43"/>
            <p:cNvSpPr>
              <a:spLocks noChangeShapeType="1"/>
            </p:cNvSpPr>
            <p:nvPr/>
          </p:nvSpPr>
          <p:spPr bwMode="auto">
            <a:xfrm>
              <a:off x="4704" y="3504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3" name="Line 44"/>
            <p:cNvSpPr>
              <a:spLocks noChangeShapeType="1"/>
            </p:cNvSpPr>
            <p:nvPr/>
          </p:nvSpPr>
          <p:spPr bwMode="auto">
            <a:xfrm>
              <a:off x="4896" y="35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4" name="Line 45"/>
            <p:cNvSpPr>
              <a:spLocks noChangeShapeType="1"/>
            </p:cNvSpPr>
            <p:nvPr/>
          </p:nvSpPr>
          <p:spPr bwMode="auto">
            <a:xfrm>
              <a:off x="5088" y="35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5" name="Line 46"/>
            <p:cNvSpPr>
              <a:spLocks noChangeShapeType="1"/>
            </p:cNvSpPr>
            <p:nvPr/>
          </p:nvSpPr>
          <p:spPr bwMode="auto">
            <a:xfrm>
              <a:off x="5280" y="36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8321" name="Freeform 49"/>
          <p:cNvSpPr>
            <a:spLocks/>
          </p:cNvSpPr>
          <p:nvPr/>
        </p:nvSpPr>
        <p:spPr bwMode="auto">
          <a:xfrm>
            <a:off x="1511300" y="3048000"/>
            <a:ext cx="4279900" cy="2578100"/>
          </a:xfrm>
          <a:custGeom>
            <a:avLst/>
            <a:gdLst>
              <a:gd name="T0" fmla="*/ 393700 w 2696"/>
              <a:gd name="T1" fmla="*/ 685800 h 1624"/>
              <a:gd name="T2" fmla="*/ 393700 w 2696"/>
              <a:gd name="T3" fmla="*/ 2209800 h 1624"/>
              <a:gd name="T4" fmla="*/ 2755900 w 2696"/>
              <a:gd name="T5" fmla="*/ 2286000 h 1624"/>
              <a:gd name="T6" fmla="*/ 3365500 w 2696"/>
              <a:gd name="T7" fmla="*/ 457200 h 1624"/>
              <a:gd name="T8" fmla="*/ 4279900 w 2696"/>
              <a:gd name="T9" fmla="*/ 0 h 1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96"/>
              <a:gd name="T16" fmla="*/ 0 h 1624"/>
              <a:gd name="T17" fmla="*/ 2696 w 2696"/>
              <a:gd name="T18" fmla="*/ 1624 h 1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96" h="1624">
                <a:moveTo>
                  <a:pt x="248" y="432"/>
                </a:moveTo>
                <a:cubicBezTo>
                  <a:pt x="124" y="828"/>
                  <a:pt x="0" y="1224"/>
                  <a:pt x="248" y="1392"/>
                </a:cubicBezTo>
                <a:cubicBezTo>
                  <a:pt x="496" y="1560"/>
                  <a:pt x="1424" y="1624"/>
                  <a:pt x="1736" y="1440"/>
                </a:cubicBezTo>
                <a:cubicBezTo>
                  <a:pt x="2048" y="1256"/>
                  <a:pt x="1960" y="528"/>
                  <a:pt x="2120" y="288"/>
                </a:cubicBezTo>
                <a:cubicBezTo>
                  <a:pt x="2280" y="48"/>
                  <a:pt x="2488" y="24"/>
                  <a:pt x="2696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8322" name="Picture 5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17135</TotalTime>
  <Words>5826</Words>
  <Application>Microsoft Office PowerPoint</Application>
  <PresentationFormat>On-screen Show (4:3)</PresentationFormat>
  <Paragraphs>1758</Paragraphs>
  <Slides>137</Slides>
  <Notes>20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39" baseType="lpstr">
      <vt:lpstr>Office Theme</vt:lpstr>
      <vt:lpstr>Equation</vt:lpstr>
      <vt:lpstr>Machine Learning for Signal Processing Representing Signals: Images and Sounds</vt:lpstr>
      <vt:lpstr>Administrivia</vt:lpstr>
      <vt:lpstr>Representing Data</vt:lpstr>
      <vt:lpstr>Representing an Elephant</vt:lpstr>
      <vt:lpstr>Representation</vt:lpstr>
      <vt:lpstr>Still more images</vt:lpstr>
      <vt:lpstr>Representation</vt:lpstr>
      <vt:lpstr>Sounds</vt:lpstr>
      <vt:lpstr>Representation</vt:lpstr>
      <vt:lpstr>Representing images</vt:lpstr>
      <vt:lpstr>Representing images using a “plain” image</vt:lpstr>
      <vt:lpstr>Adding more bases</vt:lpstr>
      <vt:lpstr>Adding still more bases</vt:lpstr>
      <vt:lpstr>Representation using checkerboards</vt:lpstr>
      <vt:lpstr>What about sounds?</vt:lpstr>
      <vt:lpstr>Projecting sounds</vt:lpstr>
      <vt:lpstr>General Philosophy of Representation</vt:lpstr>
      <vt:lpstr>Bases requirements</vt:lpstr>
      <vt:lpstr>Bases based representation</vt:lpstr>
      <vt:lpstr>Bases based representation</vt:lpstr>
      <vt:lpstr>Why checkerboards are great bases</vt:lpstr>
      <vt:lpstr>Checker boards are not good bases</vt:lpstr>
      <vt:lpstr>Sinusoids ARE good bases</vt:lpstr>
      <vt:lpstr>What are the frequencies of the sinusoids</vt:lpstr>
      <vt:lpstr>How many frequencies in all?</vt:lpstr>
      <vt:lpstr>How to compose the signal from sinusoids</vt:lpstr>
      <vt:lpstr>How to compose the signal from sinusoids</vt:lpstr>
      <vt:lpstr>Interpretation..</vt:lpstr>
      <vt:lpstr>Interpretation..</vt:lpstr>
      <vt:lpstr>Interpretation..</vt:lpstr>
      <vt:lpstr>Interpretation..</vt:lpstr>
      <vt:lpstr>Sines by themselves are not enough</vt:lpstr>
      <vt:lpstr>The need for phase</vt:lpstr>
      <vt:lpstr>Determining phase</vt:lpstr>
      <vt:lpstr>Determining phase</vt:lpstr>
      <vt:lpstr>Determining phase</vt:lpstr>
      <vt:lpstr>Determining phase</vt:lpstr>
      <vt:lpstr>The problem with phase</vt:lpstr>
      <vt:lpstr>Complex Exponential to the rescue</vt:lpstr>
      <vt:lpstr>PowerPoint Presentation</vt:lpstr>
      <vt:lpstr>Complex exponentials are well behaved</vt:lpstr>
      <vt:lpstr>Complex exponentials are well behaved</vt:lpstr>
      <vt:lpstr>Complex Exponential bases</vt:lpstr>
      <vt:lpstr>Complex Exponential Bases: Algebraic Formulation</vt:lpstr>
      <vt:lpstr>Shorthand Notation</vt:lpstr>
      <vt:lpstr>A quick detour</vt:lpstr>
      <vt:lpstr>W-1 = WH</vt:lpstr>
      <vt:lpstr>Doing it in matrix form</vt:lpstr>
      <vt:lpstr>The Discrete Fourier Transform</vt:lpstr>
      <vt:lpstr>The Inverse Discrete Fourier Transform</vt:lpstr>
      <vt:lpstr>The Fourier Matrix</vt:lpstr>
      <vt:lpstr>The FAST Fourier Transform</vt:lpstr>
      <vt:lpstr>Images</vt:lpstr>
      <vt:lpstr>Typical Image Bases</vt:lpstr>
      <vt:lpstr>DFT: Properties</vt:lpstr>
      <vt:lpstr>Symmetric signals</vt:lpstr>
      <vt:lpstr>The Discrete Cosine Transform</vt:lpstr>
      <vt:lpstr>DCT</vt:lpstr>
      <vt:lpstr>Representing images</vt:lpstr>
      <vt:lpstr>Some tricks to computing Fourier transforms</vt:lpstr>
      <vt:lpstr>What does the DFT represent</vt:lpstr>
      <vt:lpstr>What does the DFT represent</vt:lpstr>
      <vt:lpstr>What does the DFT represent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Zero Padding</vt:lpstr>
      <vt:lpstr>Zero Padding</vt:lpstr>
      <vt:lpstr>Zero Padding</vt:lpstr>
      <vt:lpstr>PowerPoint Presentation</vt:lpstr>
      <vt:lpstr>Zero Padding</vt:lpstr>
      <vt:lpstr>PowerPoint Presentation</vt:lpstr>
      <vt:lpstr>Zero padding a speech signal</vt:lpstr>
      <vt:lpstr>The Fourier Transform and Perception: Sound</vt:lpstr>
      <vt:lpstr>The Fourier Transform and Perception: Sound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the Spectrogram</vt:lpstr>
      <vt:lpstr>The result of parameterization</vt:lpstr>
      <vt:lpstr>Magnitude and phase</vt:lpstr>
      <vt:lpstr>Phase</vt:lpstr>
      <vt:lpstr>Returning to the speech signal</vt:lpstr>
      <vt:lpstr>Additional tricks</vt:lpstr>
      <vt:lpstr>What about images?</vt:lpstr>
      <vt:lpstr>Downsampling-based representations</vt:lpstr>
      <vt:lpstr>Downsampling-based representations</vt:lpstr>
      <vt:lpstr>The Gaussian Kernel</vt:lpstr>
      <vt:lpstr>The Gaussian Kernel matrix</vt:lpstr>
      <vt:lpstr>Downsampling-based representations</vt:lpstr>
      <vt:lpstr>Downsampling-based representations</vt:lpstr>
      <vt:lpstr>The Gaussian Pyramid</vt:lpstr>
      <vt:lpstr>Laplacians</vt:lpstr>
      <vt:lpstr>Laplacian Pyramid</vt:lpstr>
      <vt:lpstr>Remember..</vt:lpstr>
      <vt:lpstr>The Gaussian/Laplacian Decomposition</vt:lpstr>
      <vt:lpstr>The discrete wavelet transform</vt:lpstr>
      <vt:lpstr>Haar Wavelets</vt:lpstr>
      <vt:lpstr>Other characterizations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169</cp:revision>
  <dcterms:created xsi:type="dcterms:W3CDTF">2009-06-18T09:28:00Z</dcterms:created>
  <dcterms:modified xsi:type="dcterms:W3CDTF">2013-09-10T20:02:08Z</dcterms:modified>
</cp:coreProperties>
</file>