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ms-office.activeX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75" r:id="rId5"/>
    <p:sldId id="259" r:id="rId6"/>
    <p:sldId id="260" r:id="rId7"/>
    <p:sldId id="273" r:id="rId8"/>
    <p:sldId id="262" r:id="rId9"/>
    <p:sldId id="270" r:id="rId10"/>
    <p:sldId id="271" r:id="rId11"/>
    <p:sldId id="263" r:id="rId12"/>
    <p:sldId id="268" r:id="rId13"/>
    <p:sldId id="264" r:id="rId14"/>
    <p:sldId id="274" r:id="rId15"/>
    <p:sldId id="265" r:id="rId16"/>
    <p:sldId id="269" r:id="rId17"/>
    <p:sldId id="272" r:id="rId18"/>
    <p:sldId id="266" r:id="rId19"/>
    <p:sldId id="26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0000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709" autoAdjust="0"/>
  </p:normalViewPr>
  <p:slideViewPr>
    <p:cSldViewPr>
      <p:cViewPr varScale="1">
        <p:scale>
          <a:sx n="85" d="100"/>
          <a:sy n="85" d="100"/>
        </p:scale>
        <p:origin x="-5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11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11" Type="http://schemas.openxmlformats.org/officeDocument/2006/relationships/slide" Target="slides/slide19.xml"/><Relationship Id="rId5" Type="http://schemas.openxmlformats.org/officeDocument/2006/relationships/slide" Target="slides/slide6.xml"/><Relationship Id="rId10" Type="http://schemas.openxmlformats.org/officeDocument/2006/relationships/slide" Target="slides/slide18.xml"/><Relationship Id="rId4" Type="http://schemas.openxmlformats.org/officeDocument/2006/relationships/slide" Target="slides/slide5.xml"/><Relationship Id="rId9" Type="http://schemas.openxmlformats.org/officeDocument/2006/relationships/slide" Target="slides/slide15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126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fld id="{B7C06898-47C8-43D7-A7FC-E84AC18B23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8817C7-079B-43AE-A9FD-7FB002E5B76B}" type="slidenum">
              <a:rPr lang="en-US"/>
              <a:pPr/>
              <a:t>1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4079FE-7C4A-4B85-812A-796612D30F96}" type="slidenum">
              <a:rPr lang="en-US"/>
              <a:pPr/>
              <a:t>15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58401C-1FAA-4663-B4C1-02032E2F264A}" type="slidenum">
              <a:rPr lang="en-US"/>
              <a:pPr/>
              <a:t>18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AA0203-5C30-4A30-93B8-A85E19AECF52}" type="slidenum">
              <a:rPr lang="en-US"/>
              <a:pPr/>
              <a:t>19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C254BE-CD74-44DB-800C-E283597DE7A8}" type="slidenum">
              <a:rPr lang="en-US"/>
              <a:pPr/>
              <a:t>2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C98F97-020C-4F98-A9B8-0D4691B27D28}" type="slidenum">
              <a:rPr lang="en-US"/>
              <a:pPr/>
              <a:t>3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58C9EA-72B6-4334-A1F4-FF87E81E4551}" type="slidenum">
              <a:rPr lang="en-US"/>
              <a:pPr/>
              <a:t>5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594784-FE89-47A3-AC92-623260D7B3D3}" type="slidenum">
              <a:rPr lang="en-US"/>
              <a:pPr/>
              <a:t>6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FE5AB4-FB46-4C99-BBEA-2A5A552EE43D}" type="slidenum">
              <a:rPr lang="en-US"/>
              <a:pPr/>
              <a:t>8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D2A0B1-794C-4CEB-88E1-AC2F90334F01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C174EA-8937-4BA3-ABFF-096A6A5B3146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E7D2D2-CD07-4BFD-BD46-F8CFEC811746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7438" y="1443038"/>
            <a:ext cx="7767637" cy="21336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70163" y="4425950"/>
            <a:ext cx="6264275" cy="16160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72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72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2013 - Brad Myers</a:t>
            </a:r>
            <a:endParaRPr lang="en-US" altLang="en-US"/>
          </a:p>
        </p:txBody>
      </p:sp>
      <p:sp>
        <p:nvSpPr>
          <p:cNvPr id="272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E8049E4-CF63-449C-B548-AA73AD6FE539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72391" name="Group 7"/>
          <p:cNvGrpSpPr>
            <a:grpSpLocks/>
          </p:cNvGrpSpPr>
          <p:nvPr/>
        </p:nvGrpSpPr>
        <p:grpSpPr bwMode="auto">
          <a:xfrm rot="5400000">
            <a:off x="-2967037" y="2967037"/>
            <a:ext cx="6858000" cy="923925"/>
            <a:chOff x="0" y="0"/>
            <a:chExt cx="5760" cy="128"/>
          </a:xfrm>
        </p:grpSpPr>
        <p:sp>
          <p:nvSpPr>
            <p:cNvPr id="272392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393" name="Rectangle 9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394" name="Rectangle 10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395" name="Rectangle 11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72396" name="Picture 12" descr="red_hcii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3513" y="4021138"/>
            <a:ext cx="1143000" cy="1323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2013 - Brad Myers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79E7C-3DE3-4952-8637-A4589C2924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2013 - Brad Myers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8CFE5-A253-4D98-8AB1-5E17300BA7C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2013 - Brad Myers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B0ABA-351A-4E89-AE69-51DF645EFB1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2013 - Brad Myers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F0158-F94B-4A6E-9A5E-0CE3B11C4B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2013 - Brad Myers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96D6D-185C-46A7-B082-2E3CDBBE3B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2013 - Brad Myers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B787D-BB47-48FE-81F1-1191B94CD22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2013 -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B7C80-39E1-42DC-A525-44244E0D78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2013 - Brad Myers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D64EC-5F50-4E79-A1A5-C3AB746065D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2013 - Brad Myers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61CA9-9E75-40B2-8634-0821A8E224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2013 - Brad Myers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EE2C0-D6D3-48E1-AD59-797AAA9B406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362" name="Picture 2" descr="red_hcii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18288" y="134938"/>
            <a:ext cx="2386012" cy="514350"/>
          </a:xfrm>
          <a:prstGeom prst="rect">
            <a:avLst/>
          </a:prstGeom>
          <a:noFill/>
        </p:spPr>
      </p:pic>
      <p:grpSp>
        <p:nvGrpSpPr>
          <p:cNvPr id="271363" name="Group 3"/>
          <p:cNvGrpSpPr>
            <a:grpSpLocks/>
          </p:cNvGrpSpPr>
          <p:nvPr/>
        </p:nvGrpSpPr>
        <p:grpSpPr bwMode="auto">
          <a:xfrm>
            <a:off x="0" y="0"/>
            <a:ext cx="9144000" cy="93663"/>
            <a:chOff x="0" y="0"/>
            <a:chExt cx="5760" cy="128"/>
          </a:xfrm>
        </p:grpSpPr>
        <p:sp>
          <p:nvSpPr>
            <p:cNvPr id="271364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1365" name="Rectangle 5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1366" name="Rectangle 6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1367" name="Rectangle 7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136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 altLang="en-US" smtClean="0"/>
              <a:t>© 2013 - Brad Myers</a:t>
            </a:r>
            <a:endParaRPr lang="en-US" altLang="en-US"/>
          </a:p>
        </p:txBody>
      </p:sp>
      <p:sp>
        <p:nvSpPr>
          <p:cNvPr id="271372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7F8B1F4-C029-46C7-8620-8934D3FE5A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amulet/src/gem/gemW_draw.cc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../../../../amulet/src/gem/gemX_input.cc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developer.apple.com/library/ios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1dk48x94.aspx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java.sun.com/javase/6/docs/api/index.html?java/awt/AWTEvent.html" TargetMode="External"/><Relationship Id="rId7" Type="http://schemas.openxmlformats.org/officeDocument/2006/relationships/hyperlink" Target="http://java.sun.com/docs/books/tutorial/uiswing/events/intro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ava.sun.com/javase/6/docs/api/java/awt/event/HierarchyEvent.html" TargetMode="External"/><Relationship Id="rId5" Type="http://schemas.openxmlformats.org/officeDocument/2006/relationships/hyperlink" Target="http://java.sun.com/javase/6/docs/api/java/awt/event/WindowEvent.html" TargetMode="External"/><Relationship Id="rId4" Type="http://schemas.openxmlformats.org/officeDocument/2006/relationships/hyperlink" Target="http://java.sun.com/javase/6/docs/api/java/awt/event/PaintEvent.html" TargetMode="External"/><Relationship Id="rId9" Type="http://schemas.openxmlformats.org/officeDocument/2006/relationships/hyperlink" Target="http://developer.apple.com/library/ios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8ADD9F0-8485-48E0-9AD8-ABF54F8B822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057400"/>
            <a:ext cx="6553200" cy="1143000"/>
          </a:xfrm>
        </p:spPr>
        <p:txBody>
          <a:bodyPr/>
          <a:lstStyle/>
          <a:p>
            <a:pPr algn="ctr"/>
            <a:r>
              <a:rPr lang="en-US" sz="3200" dirty="0"/>
              <a:t>Lecture </a:t>
            </a:r>
            <a:r>
              <a:rPr lang="en-US" sz="3200" dirty="0" smtClean="0"/>
              <a:t>5: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 </a:t>
            </a:r>
            <a:r>
              <a:rPr lang="en-US" sz="3200" dirty="0" smtClean="0"/>
              <a:t>Conventional Input Models for Window Managers and Toolkits </a:t>
            </a:r>
            <a:endParaRPr lang="en-US" sz="3200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4191000"/>
            <a:ext cx="6248400" cy="1752600"/>
          </a:xfrm>
        </p:spPr>
        <p:txBody>
          <a:bodyPr/>
          <a:lstStyle/>
          <a:p>
            <a:r>
              <a:rPr lang="en-US"/>
              <a:t>Brad Myers</a:t>
            </a:r>
          </a:p>
          <a:p>
            <a:endParaRPr lang="en-US" sz="900"/>
          </a:p>
          <a:p>
            <a:r>
              <a:rPr lang="en-US" sz="500"/>
              <a:t/>
            </a:r>
            <a:br>
              <a:rPr lang="en-US" sz="500"/>
            </a:br>
            <a:r>
              <a:rPr lang="en-US">
                <a:solidFill>
                  <a:srgbClr val="6E0000"/>
                </a:solidFill>
              </a:rPr>
              <a:t> 05-830</a:t>
            </a:r>
            <a:br>
              <a:rPr lang="en-US">
                <a:solidFill>
                  <a:srgbClr val="6E0000"/>
                </a:solidFill>
              </a:rPr>
            </a:br>
            <a:r>
              <a:rPr lang="en-US">
                <a:solidFill>
                  <a:srgbClr val="6E0000"/>
                </a:solidFill>
              </a:rPr>
              <a:t>Advanced User Interface Software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 smtClean="0"/>
              <a:t>© 2013 -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Gestural “Events”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Gestures might come in as if they were regular events</a:t>
            </a:r>
          </a:p>
          <a:p>
            <a:r>
              <a:rPr lang="en-US" dirty="0" smtClean="0"/>
              <a:t>So lower-level code doesn’t need to distinguish</a:t>
            </a:r>
          </a:p>
          <a:p>
            <a:r>
              <a:rPr lang="en-US" dirty="0" smtClean="0"/>
              <a:t>Android has separate “gesture” classes</a:t>
            </a:r>
          </a:p>
          <a:p>
            <a:r>
              <a:rPr lang="en-US" dirty="0" err="1" smtClean="0"/>
              <a:t>iOS</a:t>
            </a:r>
            <a:r>
              <a:rPr lang="en-US" dirty="0" smtClean="0"/>
              <a:t>: </a:t>
            </a:r>
            <a:r>
              <a:rPr lang="en-US" dirty="0" smtClean="0"/>
              <a:t>Gesture </a:t>
            </a:r>
            <a:r>
              <a:rPr lang="en-US" dirty="0" smtClean="0"/>
              <a:t>Recognizers</a:t>
            </a:r>
          </a:p>
          <a:p>
            <a:r>
              <a:rPr lang="en-US" dirty="0" smtClean="0"/>
              <a:t>Amulet: added at higher level, as “commands” </a:t>
            </a:r>
            <a:r>
              <a:rPr lang="en-US" sz="2400" dirty="0" smtClean="0"/>
              <a:t>(see next lecture)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ABA-351A-4E89-AE69-51DF645EFB1B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2013 - Brad Myers</a:t>
            </a:r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71CF8-37E0-44D7-B50F-AB80D12AC32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Event Handling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sz="2100" dirty="0"/>
              <a:t>Toolkits (e.g., Visual Basic) automatically handle expose and some other events for the widgets. </a:t>
            </a:r>
          </a:p>
          <a:p>
            <a:pPr marL="533400" indent="-533400">
              <a:lnSpc>
                <a:spcPct val="90000"/>
              </a:lnSpc>
            </a:pPr>
            <a:r>
              <a:rPr lang="en-US" sz="2100" dirty="0"/>
              <a:t>Structured graphics systems (e.g., Amulet) automatically handle many of the events. </a:t>
            </a:r>
          </a:p>
          <a:p>
            <a:pPr marL="533400" indent="-533400">
              <a:lnSpc>
                <a:spcPct val="90000"/>
              </a:lnSpc>
            </a:pPr>
            <a:r>
              <a:rPr lang="en-US" sz="2100" dirty="0"/>
              <a:t>Events (in X) are C-language union type of many event structures that are all the same size but with different field names. </a:t>
            </a:r>
          </a:p>
          <a:p>
            <a:pPr marL="533400" indent="-533400">
              <a:lnSpc>
                <a:spcPct val="90000"/>
              </a:lnSpc>
            </a:pPr>
            <a:r>
              <a:rPr lang="en-US" sz="2100" dirty="0"/>
              <a:t>Key and mouse events contain (at least): </a:t>
            </a:r>
          </a:p>
          <a:p>
            <a:pPr marL="914400" lvl="1" indent="-569913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2000" dirty="0"/>
              <a:t>x position of the mouse </a:t>
            </a:r>
          </a:p>
          <a:p>
            <a:pPr marL="914400" lvl="1" indent="-569913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2000" dirty="0"/>
              <a:t>y position of the mouse </a:t>
            </a:r>
          </a:p>
          <a:p>
            <a:pPr marL="914400" lvl="1" indent="-569913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2000" dirty="0"/>
              <a:t>window of the mouse </a:t>
            </a:r>
          </a:p>
          <a:p>
            <a:pPr marL="914400" lvl="1" indent="-569913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2000" dirty="0"/>
              <a:t>event type </a:t>
            </a:r>
          </a:p>
          <a:p>
            <a:pPr marL="914400" lvl="1" indent="-569913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2000" dirty="0"/>
              <a:t>event code </a:t>
            </a:r>
          </a:p>
          <a:p>
            <a:pPr marL="914400" lvl="1" indent="-569913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2000" dirty="0"/>
              <a:t>event modifiers </a:t>
            </a:r>
          </a:p>
          <a:p>
            <a:pPr marL="914400" lvl="1" indent="-569913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2000" dirty="0"/>
              <a:t>timestamp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2013 -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1754-93EA-4149-A8FA-7E03DC23C4CC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Amulet lowest levels:</a:t>
            </a:r>
          </a:p>
          <a:p>
            <a:pPr lvl="1"/>
            <a:r>
              <a:rPr lang="en-US" dirty="0"/>
              <a:t>Big switch statement</a:t>
            </a:r>
          </a:p>
          <a:p>
            <a:pPr lvl="2"/>
            <a:r>
              <a:rPr lang="en-US" dirty="0">
                <a:hlinkClick r:id="rId3" action="ppaction://hlinkfile"/>
              </a:rPr>
              <a:t>gemW_draw.cc</a:t>
            </a:r>
            <a:r>
              <a:rPr lang="en-US" dirty="0"/>
              <a:t> (see </a:t>
            </a:r>
            <a:r>
              <a:rPr lang="en-US" noProof="1"/>
              <a:t>MainWndProc</a:t>
            </a:r>
            <a:r>
              <a:rPr lang="en-US" dirty="0"/>
              <a:t>)</a:t>
            </a:r>
          </a:p>
          <a:p>
            <a:pPr lvl="2"/>
            <a:r>
              <a:rPr lang="en-US" dirty="0">
                <a:hlinkClick r:id="rId4" action="ppaction://hlinkfile"/>
              </a:rPr>
              <a:t>gemX_input.cc</a:t>
            </a:r>
            <a:r>
              <a:rPr lang="en-US" dirty="0"/>
              <a:t> (see </a:t>
            </a:r>
            <a:r>
              <a:rPr lang="en-US" noProof="1"/>
              <a:t>Am_Handle_Event_Received</a:t>
            </a:r>
            <a:r>
              <a:rPr lang="en-US" dirty="0"/>
              <a:t>)</a:t>
            </a:r>
          </a:p>
          <a:p>
            <a:r>
              <a:rPr lang="en-US" dirty="0"/>
              <a:t>Issue: new types of events</a:t>
            </a:r>
          </a:p>
          <a:p>
            <a:pPr lvl="1"/>
            <a:r>
              <a:rPr lang="en-US" dirty="0" err="1"/>
              <a:t>E.g</a:t>
            </a:r>
            <a:r>
              <a:rPr lang="en-US" dirty="0"/>
              <a:t>, tablet eraser on stylus, </a:t>
            </a:r>
            <a:r>
              <a:rPr lang="en-US" dirty="0" smtClean="0"/>
              <a:t>proximity</a:t>
            </a:r>
          </a:p>
          <a:p>
            <a:pPr lvl="1"/>
            <a:r>
              <a:rPr lang="en-US" dirty="0" smtClean="0"/>
              <a:t>Gesture, mouse wheel events, like scroll</a:t>
            </a:r>
            <a:endParaRPr lang="en-US" dirty="0"/>
          </a:p>
          <a:p>
            <a:pPr lvl="1"/>
            <a:r>
              <a:rPr lang="en-US" dirty="0"/>
              <a:t>New types of devices: e.g., hardware widgets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2013 -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E7B6-0603-49C0-845C-0DC1126F77C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r>
              <a:rPr lang="en-US" dirty="0"/>
              <a:t>Waiting for Events 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063" y="1066800"/>
            <a:ext cx="8897937" cy="5410200"/>
          </a:xfrm>
        </p:spPr>
        <p:txBody>
          <a:bodyPr/>
          <a:lstStyle/>
          <a:p>
            <a:r>
              <a:rPr lang="en-US" sz="2100" dirty="0"/>
              <a:t>Low-level routine that waits for event wants to be blocking rather than polling for efficiency </a:t>
            </a:r>
          </a:p>
          <a:p>
            <a:pPr lvl="1"/>
            <a:r>
              <a:rPr lang="en-US" sz="2000" dirty="0"/>
              <a:t>Calls specified routines when events arrive </a:t>
            </a:r>
          </a:p>
          <a:p>
            <a:pPr lvl="1"/>
            <a:r>
              <a:rPr lang="en-US" sz="2000" dirty="0"/>
              <a:t>Macintosh (used to?) use polling for mouse location </a:t>
            </a:r>
          </a:p>
          <a:p>
            <a:r>
              <a:rPr lang="en-US" sz="2100" dirty="0"/>
              <a:t>Toolkits provide this internally, e.g.:</a:t>
            </a:r>
          </a:p>
          <a:p>
            <a:pPr lvl="1"/>
            <a:r>
              <a:rPr lang="en-US" sz="2000" dirty="0" err="1">
                <a:latin typeface="Arial Unicode MS" pitchFamily="34" charset="-128"/>
              </a:rPr>
              <a:t>XtAppMainLoop</a:t>
            </a:r>
            <a:r>
              <a:rPr lang="en-US" sz="2000" dirty="0">
                <a:latin typeface="Arial Unicode MS" pitchFamily="34" charset="-128"/>
              </a:rPr>
              <a:t>(...)</a:t>
            </a:r>
          </a:p>
          <a:p>
            <a:pPr lvl="1"/>
            <a:r>
              <a:rPr lang="en-US" sz="2000" dirty="0" err="1">
                <a:latin typeface="Arial Unicode MS" pitchFamily="34" charset="-128"/>
              </a:rPr>
              <a:t>Am_Main_Event_Loop</a:t>
            </a:r>
            <a:r>
              <a:rPr lang="en-US" sz="2000" dirty="0">
                <a:latin typeface="Arial Unicode MS" pitchFamily="34" charset="-128"/>
              </a:rPr>
              <a:t>()</a:t>
            </a:r>
            <a:r>
              <a:rPr lang="en-US" sz="2000" dirty="0"/>
              <a:t> in Amulet </a:t>
            </a:r>
          </a:p>
          <a:p>
            <a:r>
              <a:rPr lang="en-US" sz="2100" dirty="0"/>
              <a:t>Can specify </a:t>
            </a:r>
            <a:r>
              <a:rPr lang="en-US" sz="2100" i="1" dirty="0"/>
              <a:t>timeouts</a:t>
            </a:r>
            <a:r>
              <a:rPr lang="en-US" sz="2100" dirty="0"/>
              <a:t> so notified after certain time if no events </a:t>
            </a:r>
          </a:p>
          <a:p>
            <a:r>
              <a:rPr lang="en-US" sz="2100" dirty="0"/>
              <a:t>Can ask X to flush multiple motion events </a:t>
            </a:r>
          </a:p>
          <a:p>
            <a:pPr lvl="1"/>
            <a:r>
              <a:rPr lang="en-US" sz="2000" dirty="0"/>
              <a:t>If not handled fast enough, get weird lag </a:t>
            </a:r>
          </a:p>
          <a:p>
            <a:pPr lvl="1"/>
            <a:r>
              <a:rPr lang="en-US" sz="2000" dirty="0"/>
              <a:t>Garnet tries to do extra flushing to avoid this </a:t>
            </a:r>
          </a:p>
          <a:p>
            <a:pPr lvl="1"/>
            <a:r>
              <a:rPr lang="en-US" sz="2000" dirty="0"/>
              <a:t>Not an issue if polling for motion events </a:t>
            </a:r>
          </a:p>
          <a:p>
            <a:pPr lvl="1"/>
            <a:r>
              <a:rPr lang="en-US" sz="2000" dirty="0"/>
              <a:t>Problem for </a:t>
            </a:r>
            <a:r>
              <a:rPr lang="en-US" sz="2000" dirty="0" err="1"/>
              <a:t>polylines</a:t>
            </a:r>
            <a:r>
              <a:rPr lang="en-US" sz="2000" dirty="0"/>
              <a:t>, gestures, etc.</a:t>
            </a:r>
          </a:p>
          <a:p>
            <a:r>
              <a:rPr lang="en-US" sz="2400" dirty="0"/>
              <a:t>Java listeners for events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2013 -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r>
              <a:rPr lang="en-US" dirty="0" smtClean="0"/>
              <a:t>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399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Old: giant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sz="2800" dirty="0" smtClean="0"/>
              <a:t> statement per window</a:t>
            </a:r>
          </a:p>
          <a:p>
            <a:pPr lvl="1"/>
            <a:r>
              <a:rPr lang="en-US" sz="2400" dirty="0" smtClean="0"/>
              <a:t>Branch for each event</a:t>
            </a:r>
          </a:p>
          <a:p>
            <a:pPr lvl="1"/>
            <a:r>
              <a:rPr lang="en-US" sz="2400" dirty="0" smtClean="0"/>
              <a:t>But not dependent on mode, which object, etc.</a:t>
            </a:r>
          </a:p>
          <a:p>
            <a:pPr lvl="1"/>
            <a:r>
              <a:rPr lang="en-US" sz="2400" dirty="0" smtClean="0"/>
              <a:t>“</a:t>
            </a:r>
            <a:r>
              <a:rPr lang="en-US" sz="2400" dirty="0" err="1" smtClean="0"/>
              <a:t>MainEventLoop</a:t>
            </a:r>
            <a:r>
              <a:rPr lang="en-US" sz="2400" dirty="0" smtClean="0"/>
              <a:t>” in Amulet’s implementation</a:t>
            </a:r>
          </a:p>
          <a:p>
            <a:r>
              <a:rPr lang="en-US" sz="2800" dirty="0" smtClean="0"/>
              <a:t>Global event handlers for each </a:t>
            </a:r>
            <a:r>
              <a:rPr lang="en-US" sz="2800" i="1" dirty="0" smtClean="0"/>
              <a:t>type</a:t>
            </a:r>
            <a:r>
              <a:rPr lang="en-US" sz="2800" dirty="0" smtClean="0"/>
              <a:t> of event</a:t>
            </a:r>
          </a:p>
          <a:p>
            <a:pPr lvl="1"/>
            <a:r>
              <a:rPr lang="en-US" sz="2400" dirty="0" smtClean="0"/>
              <a:t>No matter </a:t>
            </a:r>
            <a:r>
              <a:rPr lang="en-US" sz="2400" i="1" dirty="0" smtClean="0"/>
              <a:t>where</a:t>
            </a:r>
            <a:r>
              <a:rPr lang="en-US" sz="2400" dirty="0" smtClean="0"/>
              <a:t> that event happens in the </a:t>
            </a:r>
            <a:r>
              <a:rPr lang="en-US" sz="2400" dirty="0" smtClean="0"/>
              <a:t>window</a:t>
            </a:r>
          </a:p>
          <a:p>
            <a:pPr lvl="1"/>
            <a:r>
              <a:rPr lang="en-US" sz="2400" dirty="0" smtClean="0"/>
              <a:t>E.g., per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Activity</a:t>
            </a:r>
            <a:r>
              <a:rPr lang="en-US" sz="3200" dirty="0" smtClean="0"/>
              <a:t> </a:t>
            </a:r>
            <a:r>
              <a:rPr lang="en-US" sz="2400" dirty="0" smtClean="0"/>
              <a:t>in Android</a:t>
            </a:r>
            <a:endParaRPr lang="en-US" sz="2400" dirty="0" smtClean="0"/>
          </a:p>
          <a:p>
            <a:r>
              <a:rPr lang="en-US" sz="2800" dirty="0" smtClean="0"/>
              <a:t>Specific </a:t>
            </a:r>
            <a:r>
              <a:rPr lang="en-US" sz="2800" dirty="0" smtClean="0"/>
              <a:t>event handlers </a:t>
            </a:r>
            <a:r>
              <a:rPr lang="en-US" sz="2800" dirty="0" smtClean="0">
                <a:solidFill>
                  <a:srgbClr val="C00000"/>
                </a:solidFill>
              </a:rPr>
              <a:t>per object</a:t>
            </a:r>
          </a:p>
          <a:p>
            <a:pPr marL="638175" lvl="2" indent="-342900">
              <a:buClr>
                <a:schemeClr val="tx2"/>
              </a:buClr>
            </a:pPr>
            <a:r>
              <a:rPr lang="en-US" sz="2400" dirty="0"/>
              <a:t>Java Swing: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button1.addActionListener(this);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marL="638175" lvl="2" indent="-342900">
              <a:buClr>
                <a:schemeClr val="tx2"/>
              </a:buClr>
            </a:pPr>
            <a:r>
              <a:rPr lang="en-US" sz="2400" dirty="0" smtClean="0"/>
              <a:t>Android: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View</a:t>
            </a:r>
            <a:r>
              <a:rPr lang="en-US" sz="2400" dirty="0" smtClean="0"/>
              <a:t> event listeners (since widgets are views)</a:t>
            </a:r>
            <a:endParaRPr lang="en-US" sz="2400" dirty="0" smtClean="0"/>
          </a:p>
          <a:p>
            <a:pPr marL="638175" lvl="2" indent="-342900">
              <a:buClr>
                <a:schemeClr val="tx2"/>
              </a:buClr>
            </a:pPr>
            <a:r>
              <a:rPr lang="en-US" sz="2400" dirty="0" smtClean="0"/>
              <a:t>But only works if knows where the objects are</a:t>
            </a:r>
            <a:endParaRPr lang="en-US" sz="2000" dirty="0" smtClean="0"/>
          </a:p>
          <a:p>
            <a:r>
              <a:rPr lang="en-US" sz="2800" dirty="0" smtClean="0"/>
              <a:t>Lots of issues with multiple threading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© 2013 - Brad Myers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ABA-351A-4E89-AE69-51DF645EFB1B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Propagation </a:t>
            </a:r>
            <a:endParaRPr lang="en-US"/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Events sent to the lowest level window containing the pointer. </a:t>
            </a:r>
          </a:p>
          <a:p>
            <a:r>
              <a:rPr lang="en-US" dirty="0" smtClean="0"/>
              <a:t>If event not selected with event-mask, then sent to the container window, etc. </a:t>
            </a:r>
          </a:p>
          <a:p>
            <a:r>
              <a:rPr lang="en-US" dirty="0" smtClean="0"/>
              <a:t>Can't specify individual keys (get all keys and may have to explicitly resend events)</a:t>
            </a:r>
          </a:p>
          <a:p>
            <a:r>
              <a:rPr lang="en-US" dirty="0" smtClean="0"/>
              <a:t>Handlers often will get to say whether they handled the event or not</a:t>
            </a:r>
          </a:p>
          <a:p>
            <a:pPr lvl="1"/>
            <a:r>
              <a:rPr lang="en-US" dirty="0" smtClean="0"/>
              <a:t>An</a:t>
            </a:r>
            <a:r>
              <a:rPr lang="en-US" dirty="0" smtClean="0"/>
              <a:t>droid: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XXXX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handlers return </a:t>
            </a:r>
            <a:r>
              <a:rPr lang="en-US" dirty="0" err="1" smtClean="0"/>
              <a:t>booleans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© 2013 - Brad Myers</a:t>
            </a:r>
            <a:endParaRPr lang="en-US" alt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3EA-7ED2-41A9-AD72-C8D9BD87AE4C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Which objects get an event when overlapping</a:t>
            </a:r>
          </a:p>
          <a:p>
            <a:pPr lvl="1"/>
            <a:r>
              <a:rPr lang="en-US" dirty="0" smtClean="0"/>
              <a:t>“Z” order vs. containment</a:t>
            </a:r>
          </a:p>
          <a:p>
            <a:pPr lvl="1"/>
            <a:r>
              <a:rPr lang="en-US" dirty="0" smtClean="0"/>
              <a:t>What about when top object</a:t>
            </a:r>
            <a:br>
              <a:rPr lang="en-US" dirty="0" smtClean="0"/>
            </a:br>
            <a:r>
              <a:rPr lang="en-US" dirty="0" smtClean="0"/>
              <a:t>doesn’t want event?</a:t>
            </a:r>
            <a:endParaRPr lang="en-US" dirty="0"/>
          </a:p>
          <a:p>
            <a:pPr lvl="1"/>
            <a:r>
              <a:rPr lang="en-US" dirty="0" smtClean="0"/>
              <a:t>Can’t necessarily use</a:t>
            </a:r>
            <a:br>
              <a:rPr lang="en-US" dirty="0" smtClean="0"/>
            </a:b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obj.contains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eventX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eventY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Input mechanism must know</a:t>
            </a:r>
            <a:br>
              <a:rPr lang="en-US" dirty="0" smtClean="0"/>
            </a:br>
            <a:r>
              <a:rPr lang="en-US" dirty="0" smtClean="0"/>
              <a:t>about graphical objects</a:t>
            </a:r>
          </a:p>
          <a:p>
            <a:r>
              <a:rPr lang="en-US" dirty="0" smtClean="0"/>
              <a:t>Bounding box vs. on </a:t>
            </a:r>
            <a:r>
              <a:rPr lang="en-US" dirty="0" smtClean="0"/>
              <a:t>object</a:t>
            </a:r>
          </a:p>
          <a:p>
            <a:r>
              <a:rPr lang="en-US" dirty="0" smtClean="0"/>
              <a:t>Complexities: </a:t>
            </a:r>
            <a:r>
              <a:rPr lang="en-US" sz="1600" dirty="0" smtClean="0">
                <a:hlinkClick r:id="rId2"/>
              </a:rPr>
              <a:t>http://developer.apple.com/library/ios/#documentation/EventHandling/Conceptual/EventHandlingiPhoneOS/event_delivery_responder_chain/event_delivery_responder_chain.html#//</a:t>
            </a:r>
            <a:r>
              <a:rPr lang="en-US" sz="1600" dirty="0" smtClean="0">
                <a:hlinkClick r:id="rId2"/>
              </a:rPr>
              <a:t>apple_ref/doc/uid/TP40009541-CH4-SW2</a:t>
            </a:r>
            <a:r>
              <a:rPr lang="en-US" sz="1600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6096000" y="2209800"/>
            <a:ext cx="2743200" cy="16002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r>
              <a:rPr lang="en-US" dirty="0" smtClean="0"/>
              <a:t>Issue: Covering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ABA-351A-4E89-AE69-51DF645EFB1B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6400800" y="2590800"/>
            <a:ext cx="1752600" cy="10668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391400" y="2209800"/>
            <a:ext cx="990600" cy="9906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5867400" y="4572000"/>
            <a:ext cx="2819400" cy="762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5867400" y="4572000"/>
            <a:ext cx="2819400" cy="8382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74436" name="Picture 4" descr="C:\Users\bam\AppData\Local\Temp\SNAGHTML1ea42f5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2895600"/>
            <a:ext cx="609600" cy="532661"/>
          </a:xfrm>
          <a:prstGeom prst="rect">
            <a:avLst/>
          </a:prstGeom>
          <a:noFill/>
        </p:spPr>
      </p:pic>
      <p:pic>
        <p:nvPicPr>
          <p:cNvPr id="15" name="Picture 4" descr="C:\Users\bam\AppData\Local\Temp\SNAGHTML1ea42f5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5029200"/>
            <a:ext cx="609600" cy="532661"/>
          </a:xfrm>
          <a:prstGeom prst="rect">
            <a:avLst/>
          </a:prstGeom>
          <a:noFill/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81000"/>
          </a:xfrm>
        </p:spPr>
        <p:txBody>
          <a:bodyPr/>
          <a:lstStyle/>
          <a:p>
            <a:r>
              <a:rPr lang="en-US" altLang="en-US" dirty="0" smtClean="0"/>
              <a:t>© 2013 - Brad Myers</a:t>
            </a:r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6705600" y="4648200"/>
            <a:ext cx="2438400" cy="1676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dirty="0" smtClean="0"/>
              <a:t>Issue: Event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11662"/>
          </a:xfrm>
        </p:spPr>
        <p:txBody>
          <a:bodyPr/>
          <a:lstStyle/>
          <a:p>
            <a:r>
              <a:rPr lang="en-US" dirty="0" smtClean="0"/>
              <a:t>When already interacting, need to give priority to current interaction</a:t>
            </a:r>
          </a:p>
          <a:p>
            <a:pPr lvl="1"/>
            <a:r>
              <a:rPr lang="en-US" dirty="0" smtClean="0"/>
              <a:t>While dragging, who gets mouse move events?</a:t>
            </a:r>
          </a:p>
          <a:p>
            <a:pPr lvl="2"/>
            <a:r>
              <a:rPr lang="en-US" dirty="0" smtClean="0"/>
              <a:t>Issue: if mouse is moved too fast &amp;</a:t>
            </a:r>
            <a:br>
              <a:rPr lang="en-US" dirty="0" smtClean="0"/>
            </a:br>
            <a:r>
              <a:rPr lang="en-US" dirty="0" smtClean="0"/>
              <a:t>gets outside of the object</a:t>
            </a:r>
          </a:p>
          <a:p>
            <a:pPr lvl="1"/>
            <a:r>
              <a:rPr lang="en-US" dirty="0" smtClean="0"/>
              <a:t>While text editing</a:t>
            </a:r>
          </a:p>
          <a:p>
            <a:pPr lvl="2"/>
            <a:r>
              <a:rPr lang="en-US" dirty="0" smtClean="0"/>
              <a:t>Current field gets all text events, no</a:t>
            </a:r>
            <a:br>
              <a:rPr lang="en-US" dirty="0" smtClean="0"/>
            </a:br>
            <a:r>
              <a:rPr lang="en-US" dirty="0" smtClean="0"/>
              <a:t>matter where mouse is</a:t>
            </a:r>
          </a:p>
          <a:p>
            <a:r>
              <a:rPr lang="en-US" dirty="0" smtClean="0"/>
              <a:t>What if leave the window?</a:t>
            </a:r>
          </a:p>
          <a:p>
            <a:pPr lvl="1"/>
            <a:r>
              <a:rPr lang="en-US" dirty="0" smtClean="0"/>
              <a:t>Interacts with Click vs. move  </a:t>
            </a:r>
            <a:r>
              <a:rPr lang="en-US" dirty="0" smtClean="0"/>
              <a:t>to type</a:t>
            </a:r>
          </a:p>
          <a:p>
            <a:pPr lvl="1"/>
            <a:r>
              <a:rPr lang="en-US" dirty="0" smtClean="0"/>
              <a:t>Cross-window </a:t>
            </a:r>
            <a:r>
              <a:rPr lang="en-US" dirty="0" smtClean="0"/>
              <a:t>drag &amp; drop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ABA-351A-4E89-AE69-51DF645EFB1B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7010400" y="3429000"/>
            <a:ext cx="914400" cy="7620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" name="Picture 4" descr="C:\Users\bam\AppData\Local\Temp\SNAGHTML1ea42f5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3886200"/>
            <a:ext cx="609600" cy="532661"/>
          </a:xfrm>
          <a:prstGeom prst="rect">
            <a:avLst/>
          </a:prstGeom>
          <a:noFill/>
        </p:spPr>
      </p:pic>
      <p:pic>
        <p:nvPicPr>
          <p:cNvPr id="8" name="Picture 4" descr="C:\Users\bam\AppData\Local\Temp\SNAGHTML1ea42f5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7200" y="3886200"/>
            <a:ext cx="609600" cy="532661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 bwMode="auto">
          <a:xfrm>
            <a:off x="8001000" y="5486400"/>
            <a:ext cx="685800" cy="381000"/>
          </a:xfrm>
          <a:prstGeom prst="rect">
            <a:avLst/>
          </a:prstGeom>
          <a:solidFill>
            <a:schemeClr val="bg1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9" name="Picture 4" descr="C:\Users\bam\AppData\Local\Temp\SNAGHTML1ea42f5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5638800"/>
            <a:ext cx="609600" cy="532661"/>
          </a:xfrm>
          <a:prstGeom prst="rect">
            <a:avLst/>
          </a:prstGeom>
          <a:noFill/>
        </p:spPr>
      </p:pic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200400" y="6324600"/>
            <a:ext cx="2895600" cy="381000"/>
          </a:xfrm>
        </p:spPr>
        <p:txBody>
          <a:bodyPr/>
          <a:lstStyle/>
          <a:p>
            <a:r>
              <a:rPr lang="en-US" altLang="en-US" dirty="0" smtClean="0"/>
              <a:t>© 2013 - Brad Myers</a:t>
            </a:r>
            <a:endParaRPr lang="en-US" altLang="en-US" dirty="0"/>
          </a:p>
        </p:txBody>
      </p:sp>
    </p:spTree>
    <p:controls>
      <p:control spid="285698" name="TextBox1" r:id="rId2" imgW="1676520" imgH="380880"/>
      <p:control spid="285699" name="TextBox2" r:id="rId3" imgW="1066680" imgH="380880"/>
    </p:controls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ABE3D-686A-419A-9E9A-D351340007B2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/>
              <a:t>Translation Tables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063" y="762000"/>
            <a:ext cx="8669337" cy="5334000"/>
          </a:xfrm>
        </p:spPr>
        <p:txBody>
          <a:bodyPr/>
          <a:lstStyle/>
          <a:p>
            <a:r>
              <a:rPr lang="en-US" sz="2100" dirty="0"/>
              <a:t>So particular mouse key or keyboard key not hard-wired into application. </a:t>
            </a:r>
          </a:p>
          <a:p>
            <a:pPr lvl="1"/>
            <a:r>
              <a:rPr lang="en-US" sz="2000" dirty="0"/>
              <a:t>Allows user customization and easier changes </a:t>
            </a:r>
          </a:p>
          <a:p>
            <a:r>
              <a:rPr lang="en-US" sz="2100" dirty="0"/>
              <a:t>Supported in Motif by the </a:t>
            </a:r>
            <a:r>
              <a:rPr lang="en-US" sz="2100" i="1" dirty="0"/>
              <a:t>resources</a:t>
            </a:r>
            <a:r>
              <a:rPr lang="en-US" sz="2100" dirty="0"/>
              <a:t> mechanism </a:t>
            </a:r>
          </a:p>
          <a:p>
            <a:pPr lvl="1"/>
            <a:r>
              <a:rPr lang="en-US" sz="2000" dirty="0"/>
              <a:t>e.g. </a:t>
            </a:r>
            <a:r>
              <a:rPr lang="en-US" sz="2000" dirty="0">
                <a:latin typeface="Arial Unicode MS" pitchFamily="34" charset="-128"/>
              </a:rPr>
              <a:t>Shift&lt;Btn1Down&gt;: </a:t>
            </a:r>
            <a:r>
              <a:rPr lang="en-US" sz="2000" dirty="0" err="1">
                <a:latin typeface="Arial Unicode MS" pitchFamily="34" charset="-128"/>
              </a:rPr>
              <a:t>doit</a:t>
            </a:r>
            <a:r>
              <a:rPr lang="en-US" sz="2000" dirty="0">
                <a:latin typeface="Arial Unicode MS" pitchFamily="34" charset="-128"/>
              </a:rPr>
              <a:t>()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can be put in</a:t>
            </a:r>
            <a:r>
              <a:rPr lang="en-US" sz="2000" dirty="0">
                <a:latin typeface="Arial Unicode MS" pitchFamily="34" charset="-128"/>
              </a:rPr>
              <a:t> .</a:t>
            </a:r>
            <a:r>
              <a:rPr lang="en-US" sz="2000" dirty="0" err="1">
                <a:latin typeface="Arial Unicode MS" pitchFamily="34" charset="-128"/>
              </a:rPr>
              <a:t>Xdefaults</a:t>
            </a:r>
            <a:r>
              <a:rPr lang="en-US" sz="2000" dirty="0"/>
              <a:t>, and then application deals with </a:t>
            </a:r>
            <a:r>
              <a:rPr lang="en-US" sz="2000" dirty="0" err="1">
                <a:latin typeface="Arial Unicode MS" pitchFamily="34" charset="-128"/>
              </a:rPr>
              <a:t>doit</a:t>
            </a:r>
            <a:r>
              <a:rPr lang="en-US" sz="2000" dirty="0"/>
              <a:t>, and user can change bindings. </a:t>
            </a:r>
          </a:p>
          <a:p>
            <a:r>
              <a:rPr lang="en-US" sz="2100" dirty="0"/>
              <a:t>Keyboard translation is 2 step process in X: </a:t>
            </a:r>
          </a:p>
          <a:p>
            <a:pPr lvl="1"/>
            <a:r>
              <a:rPr lang="en-US" sz="2000" dirty="0"/>
              <a:t>Hardware "</a:t>
            </a:r>
            <a:r>
              <a:rPr lang="en-US" sz="2000" dirty="0" err="1"/>
              <a:t>keycodes</a:t>
            </a:r>
            <a:r>
              <a:rPr lang="en-US" sz="2000" dirty="0"/>
              <a:t>" numbers mapped to "</a:t>
            </a:r>
            <a:r>
              <a:rPr lang="en-US" sz="2000" dirty="0" err="1"/>
              <a:t>keysyms</a:t>
            </a:r>
            <a:r>
              <a:rPr lang="en-US" sz="2000" dirty="0"/>
              <a:t>" </a:t>
            </a:r>
          </a:p>
          <a:p>
            <a:pPr lvl="1"/>
            <a:r>
              <a:rPr lang="en-US" sz="2000" dirty="0"/>
              <a:t>"</a:t>
            </a:r>
            <a:r>
              <a:rPr lang="en-US" sz="2000" dirty="0" err="1"/>
              <a:t>Keysyms</a:t>
            </a:r>
            <a:r>
              <a:rPr lang="en-US" sz="2000" dirty="0"/>
              <a:t>" translated to events </a:t>
            </a:r>
          </a:p>
          <a:p>
            <a:r>
              <a:rPr lang="en-US" sz="2100" dirty="0"/>
              <a:t>For double-clicking, Motif does translation, but not </a:t>
            </a:r>
            <a:r>
              <a:rPr lang="en-US" sz="2100" dirty="0" err="1"/>
              <a:t>Xlib</a:t>
            </a:r>
            <a:endParaRPr lang="en-US" sz="2100" dirty="0"/>
          </a:p>
          <a:p>
            <a:pPr lvl="1"/>
            <a:r>
              <a:rPr lang="en-US" sz="2000" dirty="0"/>
              <a:t>For non-widgets, have to do it yourself </a:t>
            </a:r>
          </a:p>
          <a:p>
            <a:pPr lvl="1"/>
            <a:r>
              <a:rPr lang="en-US" sz="2000" i="1" dirty="0"/>
              <a:t>Always</a:t>
            </a:r>
            <a:r>
              <a:rPr lang="en-US" sz="2000" dirty="0"/>
              <a:t> also get the single click events</a:t>
            </a:r>
          </a:p>
          <a:p>
            <a:pPr lvl="1"/>
            <a:r>
              <a:rPr lang="en-US" sz="2000" dirty="0"/>
              <a:t>Java – no built-in double click support</a:t>
            </a:r>
          </a:p>
          <a:p>
            <a:pPr lvl="2"/>
            <a:r>
              <a:rPr lang="en-US" sz="1900" dirty="0"/>
              <a:t>Does have click vs. drag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2013 - Brad Myers</a:t>
            </a:r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E041-B824-4D87-874D-D9FB307C4B58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Issue: Scrolling Refresh</a:t>
            </a:r>
            <a:endParaRPr lang="en-US" sz="3500" dirty="0"/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50288" cy="5257800"/>
          </a:xfrm>
        </p:spPr>
        <p:txBody>
          <a:bodyPr/>
          <a:lstStyle/>
          <a:p>
            <a:r>
              <a:rPr lang="en-US"/>
              <a:t>Race condition when copy from an area that might be covered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X/11 provides graphicsExpose and noExpose events</a:t>
            </a:r>
          </a:p>
        </p:txBody>
      </p:sp>
      <p:pic>
        <p:nvPicPr>
          <p:cNvPr id="257028" name="Picture 4" descr="lect12scro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0175" y="2819400"/>
            <a:ext cx="6343650" cy="2270125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2013 - Brad Myers</a:t>
            </a: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4BA1-6A97-400B-8006-3925B192CD7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Quotes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50288" cy="5257800"/>
          </a:xfrm>
        </p:spPr>
        <p:txBody>
          <a:bodyPr/>
          <a:lstStyle/>
          <a:p>
            <a:r>
              <a:rPr lang="en-US" dirty="0"/>
              <a:t>“One of the most complex aspects of </a:t>
            </a:r>
            <a:r>
              <a:rPr lang="en-US" dirty="0" err="1"/>
              <a:t>Xlib</a:t>
            </a:r>
            <a:r>
              <a:rPr lang="en-US" dirty="0"/>
              <a:t> programming is designing the event loop, which must take into account all of the possible events that can occur in a window.”</a:t>
            </a:r>
            <a:br>
              <a:rPr lang="en-US" dirty="0"/>
            </a:br>
            <a:r>
              <a:rPr lang="en-US" i="1" dirty="0"/>
              <a:t>-- Nye &amp; O'Reilly X Toolkit </a:t>
            </a:r>
            <a:r>
              <a:rPr lang="en-US" i="1" dirty="0" err="1"/>
              <a:t>Intrinsics</a:t>
            </a:r>
            <a:r>
              <a:rPr lang="en-US" i="1" dirty="0"/>
              <a:t> Programming Manual, vol. 4, 1990, p. 241.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“The dispatching and handling of events is rather complicated.”</a:t>
            </a:r>
            <a:br>
              <a:rPr lang="en-US" dirty="0"/>
            </a:br>
            <a:r>
              <a:rPr lang="en-US" dirty="0"/>
              <a:t>-- </a:t>
            </a:r>
            <a:r>
              <a:rPr lang="en-US" i="1" dirty="0"/>
              <a:t>Galaxy Reference Manual, v1.2, p. 20-5.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2013 -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1969-C535-4831-9077-0C3A9581A80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93038" cy="1143000"/>
          </a:xfrm>
        </p:spPr>
        <p:txBody>
          <a:bodyPr/>
          <a:lstStyle/>
          <a:p>
            <a:r>
              <a:rPr lang="en-US" sz="3500"/>
              <a:t>How Keyboard and Mouse Events are Handled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window manager and toolkits use the same model</a:t>
            </a:r>
          </a:p>
          <a:p>
            <a:r>
              <a:rPr lang="en-US"/>
              <a:t>Quite old and has problems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2013 -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issue: Which Window?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Called “focus”</a:t>
            </a:r>
          </a:p>
          <a:p>
            <a:pPr lvl="1"/>
            <a:r>
              <a:rPr lang="en-US" dirty="0" smtClean="0"/>
              <a:t>Old name: “active” window</a:t>
            </a:r>
          </a:p>
          <a:p>
            <a:r>
              <a:rPr lang="en-US" dirty="0" smtClean="0"/>
              <a:t>Click to Type</a:t>
            </a:r>
          </a:p>
          <a:p>
            <a:r>
              <a:rPr lang="en-US" dirty="0" smtClean="0"/>
              <a:t>Move to Type</a:t>
            </a:r>
          </a:p>
          <a:p>
            <a:r>
              <a:rPr lang="en-US" dirty="0" smtClean="0"/>
              <a:t>Affects what kinds of interactions are possible</a:t>
            </a:r>
          </a:p>
          <a:p>
            <a:pPr lvl="1"/>
            <a:r>
              <a:rPr lang="en-US" dirty="0" smtClean="0"/>
              <a:t>Mac single </a:t>
            </a:r>
            <a:r>
              <a:rPr lang="en-US" dirty="0" err="1" smtClean="0"/>
              <a:t>menubar</a:t>
            </a:r>
            <a:r>
              <a:rPr lang="en-US" dirty="0" smtClean="0"/>
              <a:t> not possible with move-to-type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2013 -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ABA-351A-4E89-AE69-51DF645EFB1B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244B-B008-4C34-8F66-22CCFDD5470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Event Records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Structures (records) composed of all information about events</a:t>
            </a:r>
          </a:p>
          <a:p>
            <a:r>
              <a:rPr lang="en-US"/>
              <a:t>Created by window manager, sent to a queue for each window</a:t>
            </a:r>
          </a:p>
          <a:p>
            <a:r>
              <a:rPr lang="en-US"/>
              <a:t>X defines 33 different types of events</a:t>
            </a:r>
          </a:p>
          <a:p>
            <a:pPr lvl="1"/>
            <a:r>
              <a:rPr lang="en-US"/>
              <a:t>Except for selectionRequest, the X/11 “*request” events are only for window managers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2013 -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053-547A-4E1D-A732-4C85D0E93D9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 Event Types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3979863" cy="52578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buttonPress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keyPress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keyRelease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buttonRelease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motionNotify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enterNotify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leaveNotify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focusIn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focusOut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keymapNotify</a:t>
            </a:r>
            <a:r>
              <a:rPr lang="en-US" sz="1700" dirty="0"/>
              <a:t> (change </a:t>
            </a:r>
            <a:r>
              <a:rPr lang="en-US" sz="1700" dirty="0" err="1"/>
              <a:t>keymap</a:t>
            </a:r>
            <a:r>
              <a:rPr lang="en-US" sz="1700" dirty="0"/>
              <a:t>)</a:t>
            </a:r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/>
              <a:t>Expose</a:t>
            </a:r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graphicsExpose</a:t>
            </a:r>
            <a:r>
              <a:rPr lang="en-US" sz="1700" dirty="0"/>
              <a:t> (source of copy not available)</a:t>
            </a:r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noExpose</a:t>
            </a:r>
            <a:r>
              <a:rPr lang="en-US" sz="1700" dirty="0"/>
              <a:t> (source of copy is available)</a:t>
            </a:r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colormapNotify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propertyNotify</a:t>
            </a:r>
            <a:r>
              <a:rPr lang="en-US" sz="1700" dirty="0"/>
              <a:t> (some property changed)</a:t>
            </a:r>
          </a:p>
        </p:txBody>
      </p:sp>
      <p:sp>
        <p:nvSpPr>
          <p:cNvPr id="2457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18063" y="838200"/>
            <a:ext cx="4249737" cy="4532313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visibilityNotify (become covered)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resizeRequest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circulateNotify (stacking order)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configureNotify (resize or move)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destroyNotify (was destroyed)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gravityNotify (moved due to gravity)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mapNotify (became visible)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createNotify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reparentNotify (in diff. window)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unmapNotify (invisible)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circulateRequest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configureRequest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mapRequest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mappingNotify (keyboard mapping)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clientMessage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selectionClear (for cut and paste)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selectionNotify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selectionRequest</a:t>
            </a:r>
            <a:endParaRPr lang="en-US" sz="2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2013 -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r>
              <a:rPr lang="en-US" dirty="0" smtClean="0"/>
              <a:t>Windows </a:t>
            </a:r>
            <a:r>
              <a:rPr lang="en-US" dirty="0" err="1" smtClean="0"/>
              <a:t>.Net</a:t>
            </a:r>
            <a:r>
              <a:rPr lang="en-US" dirty="0" smtClean="0"/>
              <a:t> 4.5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3352800" cy="52165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AutoSizeChanged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BackColorChanged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BackgroundImageChanged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BackgroundImageLayoutChanged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BindingContextChanged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CausesValidationChanged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ChangeUICues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smtClean="0"/>
              <a:t>Click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ClientSizeChanged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ContextMenuChanged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ContextMenuStripChanged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ControlAdded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ControlRemoved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CursorChanged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smtClean="0"/>
              <a:t>Disposed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DockChanged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DoubleClick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DragDrop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DragEnter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DragLeave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DragOver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EnabledChanged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smtClean="0"/>
              <a:t>Enter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FontChanged</a:t>
            </a:r>
            <a:endParaRPr lang="en-US" sz="13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1400" y="762000"/>
            <a:ext cx="2895600" cy="5791200"/>
          </a:xfrm>
        </p:spPr>
        <p:txBody>
          <a:bodyPr/>
          <a:lstStyle/>
          <a:p>
            <a:pPr marL="514350" indent="-514350">
              <a:buFont typeface="+mj-lt"/>
              <a:buAutoNum type="arabicPeriod" startAt="25"/>
            </a:pPr>
            <a:r>
              <a:rPr lang="en-US" sz="1300" dirty="0" err="1" smtClean="0"/>
              <a:t>ForeColorChanged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 smtClean="0"/>
              <a:t>GiveFeedback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 smtClean="0"/>
              <a:t>GotFocus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 smtClean="0"/>
              <a:t>HandleCreated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 smtClean="0"/>
              <a:t>HandleDestroyed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 smtClean="0"/>
              <a:t>HelpRequested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 smtClean="0"/>
              <a:t>ImeModeChanged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smtClean="0"/>
              <a:t>Invalidated</a:t>
            </a:r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 smtClean="0"/>
              <a:t>KeyDown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 smtClean="0"/>
              <a:t>KeyPress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 smtClean="0"/>
              <a:t>KeyUp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smtClean="0"/>
              <a:t>Layout</a:t>
            </a:r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smtClean="0"/>
              <a:t>Leave</a:t>
            </a:r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 smtClean="0"/>
              <a:t>LocationChanged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 smtClean="0"/>
              <a:t>LostFocus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 smtClean="0"/>
              <a:t>MarginChanged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 smtClean="0"/>
              <a:t>MouseCaptureChanged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 smtClean="0"/>
              <a:t>MouseClick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 smtClean="0"/>
              <a:t>MouseDoubleClick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 smtClean="0"/>
              <a:t>MouseDown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 smtClean="0"/>
              <a:t>MouseEnter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 smtClean="0"/>
              <a:t>MouseHover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36"/>
            </a:pPr>
            <a:endParaRPr lang="en-US" sz="13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6D6D-185C-46A7-B082-2E3CDBBE3B07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6477000" y="762000"/>
            <a:ext cx="2667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MouseLeave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MouseMove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MouseUp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MouseWheel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Move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PaddingChanged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Paint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ParentChanged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PreviewKeyDown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QueryAccessibilityHelp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QueryContinueDrag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RegionChanged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Resize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RightToLeftChanged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SizeChanged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StyleChanged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SystemColorsChanged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TabIndexChanged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TabStopChanged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Validated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Validating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VisibleChanged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19446"/>
            <a:ext cx="6635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</a:t>
            </a:r>
            <a:r>
              <a:rPr lang="en-US" sz="1600" dirty="0" smtClean="0">
                <a:hlinkClick r:id="rId2"/>
              </a:rPr>
              <a:t>http://msdn.microsoft.com/en-us/library/1dk48x94.aspx</a:t>
            </a:r>
            <a:endParaRPr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306E-A839-42C2-9989-54E2B450F24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/>
              <a:t>Other events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50288" cy="609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 dirty="0"/>
              <a:t>Java has events for: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MouseMove</a:t>
            </a:r>
            <a:r>
              <a:rPr lang="en-US" sz="2000" dirty="0"/>
              <a:t> vs.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MouseDrag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Java event hierarchy starts from </a:t>
            </a:r>
            <a:r>
              <a:rPr lang="en-US" sz="2000" dirty="0" err="1">
                <a:hlinkClick r:id="rId3"/>
              </a:rPr>
              <a:t>java.awt.AWTEvent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1900" dirty="0"/>
              <a:t>Many special events: </a:t>
            </a:r>
            <a:r>
              <a:rPr lang="en-US" sz="1900" dirty="0" err="1">
                <a:hlinkClick r:id="rId4"/>
              </a:rPr>
              <a:t>PaintEvent</a:t>
            </a:r>
            <a:r>
              <a:rPr lang="en-US" sz="1900" dirty="0"/>
              <a:t>, </a:t>
            </a:r>
            <a:r>
              <a:rPr lang="en-US" sz="1900" dirty="0" err="1">
                <a:hlinkClick r:id="rId5"/>
              </a:rPr>
              <a:t>WindowEvent</a:t>
            </a:r>
            <a:r>
              <a:rPr lang="en-US" sz="1900" dirty="0"/>
              <a:t>, </a:t>
            </a:r>
            <a:r>
              <a:rPr lang="en-US" sz="1900" dirty="0" err="1">
                <a:hlinkClick r:id="rId6"/>
              </a:rPr>
              <a:t>HierarchyEvent</a:t>
            </a:r>
            <a:r>
              <a:rPr lang="en-US" sz="1900" dirty="0"/>
              <a:t>, etc.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hlinkClick r:id="rId7"/>
              </a:rPr>
              <a:t>Java event tutorial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100" dirty="0"/>
              <a:t>Visual Basic has events for: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Drag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Drop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Timer</a:t>
            </a:r>
          </a:p>
          <a:p>
            <a:pPr lvl="1">
              <a:lnSpc>
                <a:spcPct val="90000"/>
              </a:lnSpc>
            </a:pPr>
            <a:r>
              <a:rPr lang="en-US" sz="2000" dirty="0" err="1" smtClean="0"/>
              <a:t>MouseWheel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100" dirty="0" err="1" smtClean="0"/>
              <a:t>iOS</a:t>
            </a:r>
            <a:r>
              <a:rPr lang="en-US" sz="2100" dirty="0" smtClean="0"/>
              <a:t> (</a:t>
            </a:r>
            <a:r>
              <a:rPr lang="en-US" sz="2100" dirty="0" err="1" smtClean="0"/>
              <a:t>iPhone</a:t>
            </a:r>
            <a:r>
              <a:rPr lang="en-US" sz="2100" dirty="0" smtClean="0"/>
              <a:t>): accelerometer; remote controls</a:t>
            </a:r>
          </a:p>
          <a:p>
            <a:pPr>
              <a:lnSpc>
                <a:spcPct val="90000"/>
              </a:lnSpc>
            </a:pPr>
            <a:r>
              <a:rPr lang="en-US" sz="2100" dirty="0" smtClean="0"/>
              <a:t>HTML/CSS </a:t>
            </a:r>
            <a:r>
              <a:rPr lang="en-US" sz="2100" dirty="0" smtClean="0"/>
              <a:t>supports Hover</a:t>
            </a:r>
          </a:p>
          <a:p>
            <a:pPr>
              <a:lnSpc>
                <a:spcPct val="90000"/>
              </a:lnSpc>
            </a:pPr>
            <a:r>
              <a:rPr lang="en-US" sz="2100" dirty="0" smtClean="0"/>
              <a:t>In X, a </a:t>
            </a:r>
            <a:r>
              <a:rPr lang="en-US" sz="2100" dirty="0"/>
              <a:t>window specifically declares which events they want to receive using event masks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Reduces network traffic and unnecessary processing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Event masks also used for other things in X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“</a:t>
            </a:r>
            <a:r>
              <a:rPr lang="en-US" sz="1800" dirty="0" err="1"/>
              <a:t>pointerGrab</a:t>
            </a:r>
            <a:r>
              <a:rPr lang="en-US" sz="1800" dirty="0"/>
              <a:t>”</a:t>
            </a:r>
          </a:p>
        </p:txBody>
      </p:sp>
      <p:pic>
        <p:nvPicPr>
          <p:cNvPr id="299010" name="Picture 2" descr="image: ../Art/events_to_app_2x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35689" y="2667000"/>
            <a:ext cx="4608311" cy="1828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00800" y="45074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Source: </a:t>
            </a:r>
            <a:r>
              <a:rPr lang="en-US" sz="600" dirty="0" smtClean="0">
                <a:hlinkClick r:id="rId9"/>
              </a:rPr>
              <a:t>http</a:t>
            </a:r>
            <a:r>
              <a:rPr lang="en-US" sz="600" dirty="0" smtClean="0">
                <a:hlinkClick r:id="rId9"/>
              </a:rPr>
              <a:t>://developer.apple.com/library/ios/#</a:t>
            </a:r>
            <a:r>
              <a:rPr lang="en-US" sz="600" dirty="0" smtClean="0">
                <a:hlinkClick r:id="rId9"/>
              </a:rPr>
              <a:t>documentation/EventHandling/Conceptual/EventHandlingiPhoneOS/Introduction/Introduction.html</a:t>
            </a:r>
            <a:r>
              <a:rPr lang="en-US" sz="600" dirty="0" smtClean="0"/>
              <a:t> </a:t>
            </a:r>
            <a:endParaRPr lang="en-US" sz="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r>
              <a:rPr lang="en-US" dirty="0" smtClean="0"/>
              <a:t>Event Modifiers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411662"/>
          </a:xfrm>
        </p:spPr>
        <p:txBody>
          <a:bodyPr/>
          <a:lstStyle/>
          <a:p>
            <a:r>
              <a:rPr lang="en-US" dirty="0" smtClean="0"/>
              <a:t>Which “modifier” keys</a:t>
            </a:r>
          </a:p>
          <a:p>
            <a:pPr lvl="1"/>
            <a:r>
              <a:rPr lang="en-US" dirty="0" smtClean="0"/>
              <a:t>Shift, Control, Alt, Function, Command (Mac), Num-Lock</a:t>
            </a:r>
          </a:p>
          <a:p>
            <a:pPr lvl="1"/>
            <a:r>
              <a:rPr lang="en-US" dirty="0" smtClean="0"/>
              <a:t>Various combinations</a:t>
            </a:r>
          </a:p>
          <a:p>
            <a:r>
              <a:rPr lang="en-US" dirty="0" smtClean="0"/>
              <a:t>Can get events when Shift, etc. goes down, but usually ignored</a:t>
            </a:r>
          </a:p>
          <a:p>
            <a:r>
              <a:rPr lang="en-US" dirty="0" smtClean="0"/>
              <a:t>Single click, double-click, triple-click, etc.</a:t>
            </a:r>
          </a:p>
          <a:p>
            <a:pPr lvl="1"/>
            <a:r>
              <a:rPr lang="en-US" dirty="0" smtClean="0"/>
              <a:t>Click vs. Down vs. Drag</a:t>
            </a:r>
          </a:p>
          <a:p>
            <a:r>
              <a:rPr lang="en-US" dirty="0" smtClean="0"/>
              <a:t>Amulet supports string parsing of names:</a:t>
            </a:r>
          </a:p>
          <a:p>
            <a:pPr lvl="1"/>
            <a:r>
              <a:rPr lang="en-US" dirty="0" smtClean="0"/>
              <a:t>“SHIFT_CONTROL_DOUBLE_LEFT_DOWN”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ABA-351A-4E89-AE69-51DF645EFB1B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2013 -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 template_polo">
  <a:themeElements>
    <a:clrScheme name="lecture template_polo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lecture template_po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 template_polo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emplate_polo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template</Template>
  <TotalTime>11977</TotalTime>
  <Words>1151</Words>
  <Application>Microsoft Office PowerPoint</Application>
  <PresentationFormat>On-screen Show (4:3)</PresentationFormat>
  <Paragraphs>302</Paragraphs>
  <Slides>19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lecture template_polo</vt:lpstr>
      <vt:lpstr>Lecture 5:  Conventional Input Models for Window Managers and Toolkits </vt:lpstr>
      <vt:lpstr>Quotes</vt:lpstr>
      <vt:lpstr>How Keyboard and Mouse Events are Handled</vt:lpstr>
      <vt:lpstr>First issue: Which Window?</vt:lpstr>
      <vt:lpstr>Event Records</vt:lpstr>
      <vt:lpstr>X Event Types</vt:lpstr>
      <vt:lpstr>Windows .Net 4.5 Events</vt:lpstr>
      <vt:lpstr>Other events</vt:lpstr>
      <vt:lpstr>Event Modifiers</vt:lpstr>
      <vt:lpstr>Gestural “Events”</vt:lpstr>
      <vt:lpstr>Event Handling</vt:lpstr>
      <vt:lpstr>Examples</vt:lpstr>
      <vt:lpstr>Waiting for Events </vt:lpstr>
      <vt:lpstr>Architectures</vt:lpstr>
      <vt:lpstr>Propagation </vt:lpstr>
      <vt:lpstr>Issue: Covering</vt:lpstr>
      <vt:lpstr>Issue: Event Priorities</vt:lpstr>
      <vt:lpstr>Translation Tables</vt:lpstr>
      <vt:lpstr>Issue: Scrolling Refresh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7:  Window Manager Input Models </dc:title>
  <dc:creator>Brad Myers</dc:creator>
  <cp:lastModifiedBy>Brad Myers</cp:lastModifiedBy>
  <cp:revision>63</cp:revision>
  <cp:lastPrinted>1601-01-01T00:00:00Z</cp:lastPrinted>
  <dcterms:created xsi:type="dcterms:W3CDTF">2001-06-15T20:03:27Z</dcterms:created>
  <dcterms:modified xsi:type="dcterms:W3CDTF">2013-02-04T21:12:40Z</dcterms:modified>
</cp:coreProperties>
</file>