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1605" r:id="rId2"/>
    <p:sldId id="1386" r:id="rId3"/>
    <p:sldId id="1711" r:id="rId4"/>
    <p:sldId id="1718" r:id="rId5"/>
    <p:sldId id="1720" r:id="rId6"/>
    <p:sldId id="1722" r:id="rId7"/>
    <p:sldId id="1723" r:id="rId8"/>
    <p:sldId id="1724" r:id="rId9"/>
    <p:sldId id="1716" r:id="rId10"/>
    <p:sldId id="1717" r:id="rId11"/>
    <p:sldId id="1715" r:id="rId12"/>
    <p:sldId id="1645" r:id="rId13"/>
    <p:sldId id="1726" r:id="rId14"/>
    <p:sldId id="1721" r:id="rId15"/>
    <p:sldId id="258" r:id="rId16"/>
    <p:sldId id="282" r:id="rId17"/>
    <p:sldId id="259" r:id="rId18"/>
    <p:sldId id="260" r:id="rId19"/>
    <p:sldId id="261" r:id="rId20"/>
    <p:sldId id="263" r:id="rId21"/>
    <p:sldId id="1727" r:id="rId22"/>
    <p:sldId id="1529" r:id="rId23"/>
    <p:sldId id="1733" r:id="rId24"/>
    <p:sldId id="1731" r:id="rId25"/>
    <p:sldId id="1541" r:id="rId26"/>
    <p:sldId id="1542" r:id="rId27"/>
    <p:sldId id="1552" r:id="rId28"/>
    <p:sldId id="1580" r:id="rId29"/>
    <p:sldId id="1553" r:id="rId30"/>
    <p:sldId id="1571" r:id="rId31"/>
    <p:sldId id="1730" r:id="rId32"/>
    <p:sldId id="1728" r:id="rId33"/>
    <p:sldId id="1556" r:id="rId34"/>
    <p:sldId id="1557" r:id="rId35"/>
    <p:sldId id="1558" r:id="rId36"/>
    <p:sldId id="1579" r:id="rId37"/>
    <p:sldId id="1589" r:id="rId38"/>
    <p:sldId id="1591" r:id="rId39"/>
    <p:sldId id="1590" r:id="rId40"/>
    <p:sldId id="1581" r:id="rId41"/>
    <p:sldId id="1713" r:id="rId42"/>
    <p:sldId id="1584" r:id="rId43"/>
    <p:sldId id="1585" r:id="rId44"/>
    <p:sldId id="1631" r:id="rId45"/>
    <p:sldId id="1632" r:id="rId46"/>
    <p:sldId id="1633" r:id="rId47"/>
    <p:sldId id="1637" r:id="rId48"/>
    <p:sldId id="1639" r:id="rId49"/>
    <p:sldId id="1640" r:id="rId50"/>
    <p:sldId id="1636" r:id="rId51"/>
    <p:sldId id="1634" r:id="rId52"/>
    <p:sldId id="1641" r:id="rId53"/>
    <p:sldId id="1635" r:id="rId54"/>
    <p:sldId id="1587" r:id="rId55"/>
    <p:sldId id="1588" r:id="rId56"/>
    <p:sldId id="1606" r:id="rId57"/>
    <p:sldId id="1607" r:id="rId58"/>
    <p:sldId id="1608" r:id="rId59"/>
    <p:sldId id="1609" r:id="rId60"/>
    <p:sldId id="1610" r:id="rId61"/>
    <p:sldId id="1611" r:id="rId62"/>
    <p:sldId id="1612" r:id="rId63"/>
    <p:sldId id="1613" r:id="rId64"/>
    <p:sldId id="1652" r:id="rId65"/>
    <p:sldId id="1577" r:id="rId66"/>
    <p:sldId id="1543" r:id="rId67"/>
    <p:sldId id="1545" r:id="rId68"/>
    <p:sldId id="1555" r:id="rId69"/>
    <p:sldId id="1574" r:id="rId70"/>
    <p:sldId id="1575" r:id="rId71"/>
    <p:sldId id="1576" r:id="rId72"/>
    <p:sldId id="1530" r:id="rId73"/>
    <p:sldId id="1531" r:id="rId74"/>
    <p:sldId id="1532" r:id="rId75"/>
    <p:sldId id="1533" r:id="rId76"/>
    <p:sldId id="1534" r:id="rId77"/>
    <p:sldId id="1535" r:id="rId78"/>
    <p:sldId id="1536" r:id="rId79"/>
    <p:sldId id="1537" r:id="rId80"/>
    <p:sldId id="1538" r:id="rId81"/>
    <p:sldId id="1539" r:id="rId82"/>
    <p:sldId id="1540" r:id="rId83"/>
  </p:sldIdLst>
  <p:sldSz cx="9144000" cy="6858000" type="screen4x3"/>
  <p:notesSz cx="7302500" cy="9586913"/>
  <p:custDataLst>
    <p:tags r:id="rId8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FFC000"/>
    <a:srgbClr val="C00000"/>
    <a:srgbClr val="B3B3B3"/>
    <a:srgbClr val="D5F1CF"/>
    <a:srgbClr val="F1C7C7"/>
    <a:srgbClr val="E6E6E6"/>
    <a:srgbClr val="D09E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668" autoAdjust="0"/>
  </p:normalViewPr>
  <p:slideViewPr>
    <p:cSldViewPr snapToObjects="1">
      <p:cViewPr varScale="1">
        <p:scale>
          <a:sx n="119" d="100"/>
          <a:sy n="119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3825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2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2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7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7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5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1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Sa_family</a:t>
            </a:r>
            <a:r>
              <a:rPr lang="en-US" dirty="0"/>
              <a:t> = AF_INET</a:t>
            </a:r>
          </a:p>
          <a:p>
            <a:r>
              <a:rPr lang="en-US" dirty="0"/>
              <a:t>Address data </a:t>
            </a:r>
            <a:r>
              <a:rPr lang="en-US"/>
              <a:t>is address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7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0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4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9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13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IP: host2host</a:t>
            </a:r>
          </a:p>
          <a:p>
            <a:r>
              <a:rPr lang="en-US" dirty="0"/>
              <a:t>UDP/TCP: proc2proc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26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4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5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57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126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997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5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4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8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8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7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4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AD2A-E5D9-4768-C2A7-312A1AEFC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AB70-4362-6E0F-945B-F07DA763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9015582" cy="762000"/>
          </a:xfrm>
        </p:spPr>
        <p:txBody>
          <a:bodyPr/>
          <a:lstStyle/>
          <a:p>
            <a:r>
              <a:rPr lang="en-US" dirty="0"/>
              <a:t>Great Ideas in Networking: </a:t>
            </a:r>
            <a:br>
              <a:rPr lang="en-US" dirty="0"/>
            </a:br>
            <a:r>
              <a:rPr lang="en-US" dirty="0"/>
              <a:t>Datagrams/Packet-Switched Networks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FE949ABA-ABC4-43E7-1136-0FF853A7E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4" name="Picture 3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B8E7D636-F7D4-2A76-2CD3-F00645F0F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DC0BAB4-2D74-CD54-3114-D11875163F19}"/>
              </a:ext>
            </a:extLst>
          </p:cNvPr>
          <p:cNvSpPr/>
          <p:nvPr/>
        </p:nvSpPr>
        <p:spPr bwMode="auto">
          <a:xfrm>
            <a:off x="1815921" y="1596980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Programmer male with solid fill">
            <a:extLst>
              <a:ext uri="{FF2B5EF4-FFF2-40B4-BE49-F238E27FC236}">
                <a16:creationId xmlns:a16="http://schemas.microsoft.com/office/drawing/2014/main" id="{FE1AD5B6-06A2-D30E-93B3-BD515250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01" y="3962401"/>
            <a:ext cx="914400" cy="914400"/>
          </a:xfrm>
          <a:prstGeom prst="rect">
            <a:avLst/>
          </a:prstGeom>
        </p:spPr>
      </p:pic>
      <p:pic>
        <p:nvPicPr>
          <p:cNvPr id="7" name="Picture 6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91613D3A-1731-F11F-99EF-0F2A58E08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733799"/>
            <a:ext cx="990600" cy="1494087"/>
          </a:xfrm>
          <a:prstGeom prst="rect">
            <a:avLst/>
          </a:prstGeom>
        </p:spPr>
      </p:pic>
      <p:sp>
        <p:nvSpPr>
          <p:cNvPr id="9" name="Lightning Bolt 8">
            <a:extLst>
              <a:ext uri="{FF2B5EF4-FFF2-40B4-BE49-F238E27FC236}">
                <a16:creationId xmlns:a16="http://schemas.microsoft.com/office/drawing/2014/main" id="{23A25922-8E10-207B-4A8F-7E5E7CDCE321}"/>
              </a:ext>
            </a:extLst>
          </p:cNvPr>
          <p:cNvSpPr/>
          <p:nvPr/>
        </p:nvSpPr>
        <p:spPr bwMode="auto">
          <a:xfrm>
            <a:off x="3733800" y="1397329"/>
            <a:ext cx="838200" cy="1061408"/>
          </a:xfrm>
          <a:prstGeom prst="lightningBolt">
            <a:avLst/>
          </a:prstGeom>
          <a:solidFill>
            <a:srgbClr val="FFC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8DC9838-52F3-AEAE-6C5C-FA2755133A3D}"/>
              </a:ext>
            </a:extLst>
          </p:cNvPr>
          <p:cNvSpPr/>
          <p:nvPr/>
        </p:nvSpPr>
        <p:spPr bwMode="auto">
          <a:xfrm>
            <a:off x="3124200" y="3390900"/>
            <a:ext cx="3048000" cy="25146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DB227F-10B1-407E-FA4C-726BEEDCC5CC}"/>
              </a:ext>
            </a:extLst>
          </p:cNvPr>
          <p:cNvSpPr/>
          <p:nvPr/>
        </p:nvSpPr>
        <p:spPr bwMode="auto">
          <a:xfrm>
            <a:off x="6400800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583ECF1-CCD3-ECDC-8315-5EB33B93404D}"/>
              </a:ext>
            </a:extLst>
          </p:cNvPr>
          <p:cNvSpPr/>
          <p:nvPr/>
        </p:nvSpPr>
        <p:spPr bwMode="auto">
          <a:xfrm>
            <a:off x="6836749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9691675-6CAE-DFE1-C493-6DB0D74023BE}"/>
              </a:ext>
            </a:extLst>
          </p:cNvPr>
          <p:cNvSpPr/>
          <p:nvPr/>
        </p:nvSpPr>
        <p:spPr bwMode="auto">
          <a:xfrm>
            <a:off x="7322822" y="4167415"/>
            <a:ext cx="381000" cy="313428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Lightning Bolt 17">
            <a:extLst>
              <a:ext uri="{FF2B5EF4-FFF2-40B4-BE49-F238E27FC236}">
                <a16:creationId xmlns:a16="http://schemas.microsoft.com/office/drawing/2014/main" id="{D68CF1BA-E33D-2F64-B3AA-2EB1658D6B85}"/>
              </a:ext>
            </a:extLst>
          </p:cNvPr>
          <p:cNvSpPr/>
          <p:nvPr/>
        </p:nvSpPr>
        <p:spPr bwMode="auto">
          <a:xfrm>
            <a:off x="4152900" y="3815393"/>
            <a:ext cx="838200" cy="1061408"/>
          </a:xfrm>
          <a:prstGeom prst="lightningBolt">
            <a:avLst/>
          </a:prstGeom>
          <a:solidFill>
            <a:srgbClr val="FFC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2593 L -0.0026 -0.02593 C -0.0092 -0.02848 -0.01597 -0.03033 -0.02239 -0.03357 C -0.03177 -0.0382 -0.04496 -0.05 -0.0533 -0.05602 C -0.05989 -0.06065 -0.06701 -0.06366 -0.07309 -0.06922 C -0.07586 -0.07176 -0.07847 -0.07477 -0.08159 -0.07662 C -0.0842 -0.07848 -0.08993 -0.08056 -0.08993 -0.08056 C -0.09323 -0.07987 -0.09652 -0.0794 -0.09982 -0.07848 C -0.10208 -0.07801 -0.11007 -0.07338 -0.11111 -0.07292 C -0.1125 -0.07223 -0.11389 -0.07153 -0.11527 -0.07107 C -0.11718 -0.07037 -0.11909 -0.07014 -0.121 -0.06922 C -0.13402 -0.06274 -0.11788 -0.06737 -0.13507 -0.06366 C -0.13941 -0.06389 -0.15711 -0.06459 -0.16458 -0.06737 C -0.16701 -0.06829 -0.16927 -0.07014 -0.1717 -0.07107 C -0.17465 -0.07223 -0.18455 -0.07408 -0.18715 -0.07477 C -0.18906 -0.07524 -0.19097 -0.07593 -0.1927 -0.07662 C -0.19427 -0.07732 -0.19548 -0.07848 -0.19705 -0.07848 C -0.2059 -0.07963 -0.21493 -0.07987 -0.22378 -0.08056 L -0.24496 -0.08241 C -0.24774 -0.08287 -0.25052 -0.08357 -0.2533 -0.08426 C -0.2552 -0.08473 -0.25711 -0.08565 -0.25902 -0.08612 C -0.26319 -0.08704 -0.26736 -0.08727 -0.2717 -0.08797 C -0.28003 -0.0963 -0.27534 -0.0919 -0.28576 -0.10116 C -0.28715 -0.10232 -0.28871 -0.10325 -0.28993 -0.10487 C -0.29132 -0.10672 -0.29253 -0.10903 -0.29409 -0.11042 C -0.29566 -0.11181 -0.30173 -0.11575 -0.30399 -0.11621 C -0.3125 -0.11783 -0.32083 -0.11875 -0.32934 -0.11991 C -0.3335 -0.12107 -0.33784 -0.12269 -0.34201 -0.12362 C -0.3467 -0.12454 -0.35139 -0.12477 -0.35607 -0.12547 C -0.36961 -0.12732 -0.36649 -0.12709 -0.37864 -0.12917 C -0.38472 -0.12871 -0.3908 -0.12848 -0.39687 -0.12732 C -0.39895 -0.12709 -0.40069 -0.12616 -0.4026 -0.12547 C -0.4059 -0.12431 -0.4092 -0.12338 -0.4125 -0.12176 C -0.41336 -0.1213 -0.43003 -0.1125 -0.43489 -0.10857 C -0.44253 -0.10255 -0.45069 -0.09746 -0.45746 -0.08982 C -0.46996 -0.07593 -0.46336 -0.08403 -0.47725 -0.06551 C -0.47864 -0.06366 -0.47986 -0.06135 -0.48142 -0.05973 C -0.49166 -0.0507 -0.47882 -0.06181 -0.49132 -0.05232 C -0.496 -0.04862 -0.50017 -0.04352 -0.50538 -0.04098 C -0.5092 -0.03912 -0.51319 -0.03797 -0.51666 -0.03542 C -0.52343 -0.03033 -0.5309 -0.02593 -0.53628 -0.01852 C -0.53819 -0.01598 -0.54027 -0.01366 -0.54201 -0.01088 C -0.54409 -0.00741 -0.54427 -0.0007 -0.54757 0.00023 L -0.5533 0.00208 C -0.55555 0.00393 -0.55798 0.00601 -0.56024 0.00787 C -0.56215 0.00925 -0.56406 0.01018 -0.56597 0.01157 C -0.56736 0.01273 -0.56857 0.01435 -0.57014 0.01527 C -0.57586 0.01921 -0.57326 0.01435 -0.57569 0.02106 L -0.57569 0.02106 " pathEditMode="relative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-0.00764 0.01134 -0.01841 0.02916 -0.02743 0.04004 C -0.03334 0.04699 -0.03889 0.05509 -0.04532 0.06018 C -0.04896 0.06296 -0.05243 0.06551 -0.05573 0.06805 C -0.05973 0.07129 -0.06337 0.075 -0.06736 0.07824 C -0.07049 0.08055 -0.07344 0.08287 -0.07657 0.08426 C -0.07848 0.08565 -0.08073 0.08565 -0.08299 0.08634 C -0.08438 0.0868 -0.08559 0.08773 -0.08681 0.08819 C -0.09809 0.09352 -0.08664 0.0875 -0.09601 0.09259 C -0.09723 0.09491 -0.09827 0.09791 -0.09983 0.10046 C -0.10087 0.10208 -0.10243 0.10301 -0.10382 0.1044 C -0.10504 0.10648 -0.10608 0.10856 -0.10764 0.11065 C -0.1092 0.1125 -0.11111 0.11435 -0.11268 0.11666 C -0.11407 0.11829 -0.11511 0.12106 -0.11667 0.12245 C -0.11823 0.1243 -0.12014 0.12477 -0.1217 0.12662 C -0.13073 0.13634 -0.12014 0.1294 -0.13091 0.1368 C -0.13212 0.1375 -0.13351 0.13819 -0.13473 0.13866 C -0.14132 0.14166 -0.14184 0.1412 -0.15035 0.14259 C -0.17153 0.15602 -0.13733 0.13426 -0.1658 0.15486 C -0.1691 0.15741 -0.17275 0.15856 -0.17622 0.16088 C -0.18229 0.16528 -0.18768 0.17291 -0.19427 0.175 C -0.20903 0.17963 -0.20295 0.17731 -0.21233 0.18125 C -0.21407 0.18032 -0.2158 0.1794 -0.21771 0.17893 C -0.22153 0.17824 -0.22552 0.17824 -0.22934 0.17685 C -0.23177 0.17616 -0.23438 0.17384 -0.23698 0.17291 C -0.2408 0.17153 -0.24479 0.17037 -0.24861 0.16898 C -0.25209 0.16782 -0.25539 0.16597 -0.25903 0.16504 C -0.26198 0.16389 -0.26493 0.16342 -0.26806 0.16273 L -0.28351 0.15879 C -0.28455 0.15602 -0.28455 0.15231 -0.28629 0.15092 C -0.28924 0.14791 -0.29289 0.14676 -0.29636 0.14676 L -0.34827 0.14884 C -0.34948 0.14815 -0.35087 0.14722 -0.35209 0.14676 C -0.35816 0.14514 -0.36441 0.14537 -0.37032 0.14259 C -0.38143 0.13773 -0.39566 0.12963 -0.40782 0.1287 C -0.42778 0.12708 -0.4474 0.12754 -0.46719 0.12662 C -0.47726 0.12616 -0.48716 0.125 -0.49705 0.12454 L -0.5474 0.12245 C -0.55209 0.1118 -0.54775 0.1206 -0.55521 0.11065 C -0.55677 0.10856 -0.55782 0.10648 -0.5592 0.1044 C -0.56042 0.10301 -0.56181 0.10185 -0.56302 0.10046 C -0.57414 0.08588 -0.5632 0.09768 -0.57223 0.08819 C -0.57292 0.08634 -0.57396 0.08426 -0.57483 0.08241 C -0.57604 0.07916 -0.57691 0.075 -0.57865 0.07222 C -0.58073 0.06875 -0.58368 0.06759 -0.58646 0.0662 C -0.58716 0.06227 -0.58802 0.05694 -0.59028 0.05416 C -0.59132 0.05278 -0.59289 0.05301 -0.59427 0.05208 C -0.61007 0.04166 -0.59028 0.05416 -0.60313 0.04398 C -0.61407 0.03565 -0.59983 0.04954 -0.61094 0.03819 C -0.61424 0.03032 -0.61233 0.03356 -0.61598 0.02801 " pathEditMode="relative" rAng="0" ptsTypes="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78 L -1.38889E-6 -0.00255 C -0.04878 0.00138 -0.02621 4.44444E-6 -0.12517 -0.00394 C -0.1283 -0.00417 -0.13125 -0.00579 -0.13437 -0.00625 L -0.14201 -0.00741 L -0.15833 -0.00625 C -0.16111 -0.00533 -0.16319 -0.00093 -0.16597 0.00069 C -0.17673 0.0074 -0.16354 -0.00139 -0.17292 0.00694 C -0.17413 0.00787 -0.17552 0.00833 -0.17673 0.00925 C -0.18125 0.01273 -0.17673 0.01088 -0.18212 0.01412 C -0.18316 0.01481 -0.1842 0.01481 -0.18524 0.01527 C -0.1908 0.01782 -0.18368 0.01527 -0.19149 0.01782 C -0.19757 0.01689 -0.20382 0.01643 -0.20989 0.01527 C -0.21302 0.01481 -0.21614 0.01365 -0.21927 0.01296 C -0.24357 0.0074 -0.21753 0.01412 -0.24392 0.00694 C -0.28298 0.00787 -0.28107 0.00463 -0.30555 0.01041 C -0.30816 0.01111 -0.31024 0.01203 -0.3125 0.01296 C -0.31354 0.01412 -0.31458 0.0155 -0.31562 0.01666 C -0.31632 0.01713 -0.31719 0.01713 -0.31805 0.01782 C -0.31996 0.01921 -0.32031 0.02037 -0.3217 0.02268 L -0.3217 0.02291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764 0.00995 -0.01476 0.0206 -0.02257 0.03009 C -0.02761 0.03588 -0.03872 0.04861 -0.04375 0.05625 C -0.04688 0.06111 -0.04966 0.06597 -0.05226 0.0713 C -0.05591 0.07847 -0.05452 0.07477 -0.05643 0.08264 C -0.05695 0.0875 -0.05712 0.09259 -0.05782 0.09768 C -0.05834 0.10139 -0.06077 0.10764 -0.06198 0.11065 C -0.06285 0.11273 -0.06354 0.11481 -0.06493 0.11643 C -0.0665 0.11806 -0.06875 0.11875 -0.07049 0.12014 C -0.07292 0.12199 -0.075 0.12454 -0.07761 0.12569 C -0.08021 0.12708 -0.08316 0.12708 -0.08594 0.12755 C -0.08854 0.12824 -0.10799 0.13125 -0.1099 0.13148 C -0.13195 0.13241 -0.154 0.13264 -0.17604 0.13333 C -0.18976 0.13588 -0.2033 0.13935 -0.21702 0.14074 C -0.25643 0.14491 -0.24045 0.14282 -0.26476 0.14653 C -0.26997 0.14583 -0.27518 0.14537 -0.28038 0.14444 C -0.28316 0.14398 -0.28594 0.14259 -0.28872 0.14259 C -0.29254 0.14259 -0.29636 0.14398 -0.3 0.14444 L -0.40851 0.14259 C -0.41181 0.14236 -0.41424 0.13796 -0.41702 0.13518 C -0.43438 0.1162 -0.41146 0.13565 -0.43525 0.11458 C -0.45157 0.1 -0.4717 0.08495 -0.49011 0.0787 C -0.49393 0.07755 -0.49775 0.07639 -0.50139 0.075 C -0.51684 0.06921 -0.50261 0.07268 -0.51979 0.06944 C -0.52118 0.06875 -0.52275 0.06852 -0.52396 0.06759 C -0.53507 0.05926 -0.53021 0.06065 -0.5408 0.05069 C -0.54445 0.04722 -0.54827 0.04398 -0.55209 0.0412 C -0.55851 0.03657 -0.56511 0.03171 -0.57188 0.02801 C -0.57657 0.02569 -0.58108 0.02268 -0.58594 0.0206 C -0.58733 0.01991 -0.58889 0.01968 -0.59011 0.01875 C -0.59306 0.01643 -0.59618 0.01435 -0.59861 0.01111 C -0.60122 0.00764 -0.60347 0.00393 -0.60712 0.00185 C -0.61736 -0.0044 -0.62222 -0.00255 -0.63525 -0.0037 C -0.63525 -0.0037 -0.64601 -0.00208 -0.64792 0 C -0.64913 0.00139 -0.64948 0.00393 -0.6507 0.00556 C -0.65747 0.01458 -0.65313 0.0044 -0.65625 0.01319 L -0.65625 0.01319 " pathEditMode="relative" ptsTypes="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B16C-D6AA-D841-846D-1F77CA0FC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6D5B-6E68-DC4F-E9DD-2009710A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Federation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ED4854BE-32DE-8AA5-1B3C-38582DFD6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406EB793-3B0D-6D6B-DA17-D706548ED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546C8BE1-1144-1849-3755-6247A4FFF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6EFCF31A-0A12-DCD7-8197-733FB85FC5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7" name="Picture 4" descr="the most popular apps by downloads in 2022">
            <a:extLst>
              <a:ext uri="{FF2B5EF4-FFF2-40B4-BE49-F238E27FC236}">
                <a16:creationId xmlns:a16="http://schemas.microsoft.com/office/drawing/2014/main" id="{3D099AE3-FE13-F3BD-16BD-D3AF1291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37" y="1609859"/>
            <a:ext cx="2181400" cy="30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7D5F9281-C4D2-92AB-E0E0-DEC7F6F7B03F}"/>
              </a:ext>
            </a:extLst>
          </p:cNvPr>
          <p:cNvSpPr/>
          <p:nvPr/>
        </p:nvSpPr>
        <p:spPr bwMode="auto">
          <a:xfrm>
            <a:off x="482231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0259EB2-58C3-0F44-AA88-2499F8E44CA4}"/>
              </a:ext>
            </a:extLst>
          </p:cNvPr>
          <p:cNvSpPr/>
          <p:nvPr/>
        </p:nvSpPr>
        <p:spPr bwMode="auto">
          <a:xfrm>
            <a:off x="1828800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4F61AD0-53E3-44E0-D1EA-35327CF739C2}"/>
              </a:ext>
            </a:extLst>
          </p:cNvPr>
          <p:cNvSpPr/>
          <p:nvPr/>
        </p:nvSpPr>
        <p:spPr bwMode="auto">
          <a:xfrm>
            <a:off x="2021983" y="31242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42E8B6CF-71BA-EE35-42AE-C064EEFEF9E8}"/>
              </a:ext>
            </a:extLst>
          </p:cNvPr>
          <p:cNvSpPr/>
          <p:nvPr/>
        </p:nvSpPr>
        <p:spPr bwMode="auto">
          <a:xfrm>
            <a:off x="5675108" y="21336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75A78CBC-5106-6FD8-E337-55C3036997BA}"/>
              </a:ext>
            </a:extLst>
          </p:cNvPr>
          <p:cNvSpPr/>
          <p:nvPr/>
        </p:nvSpPr>
        <p:spPr bwMode="auto">
          <a:xfrm>
            <a:off x="5827508" y="35814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05A243-B986-F7FE-3C0E-4394CCD3D336}"/>
              </a:ext>
            </a:extLst>
          </p:cNvPr>
          <p:cNvSpPr/>
          <p:nvPr/>
        </p:nvSpPr>
        <p:spPr bwMode="auto">
          <a:xfrm>
            <a:off x="3915423" y="3360059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8CF2BA8-D54D-13D0-FD41-17964D5D55B7}"/>
              </a:ext>
            </a:extLst>
          </p:cNvPr>
          <p:cNvSpPr/>
          <p:nvPr/>
        </p:nvSpPr>
        <p:spPr bwMode="auto">
          <a:xfrm>
            <a:off x="267022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0BAC6A0-E8D7-90B0-4B16-00B974D182B8}"/>
              </a:ext>
            </a:extLst>
          </p:cNvPr>
          <p:cNvSpPr/>
          <p:nvPr/>
        </p:nvSpPr>
        <p:spPr bwMode="auto">
          <a:xfrm>
            <a:off x="3842265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50BEA7-854D-DAE6-F8EC-859C57538C58}"/>
              </a:ext>
            </a:extLst>
          </p:cNvPr>
          <p:cNvCxnSpPr>
            <a:endCxn id="9" idx="2"/>
          </p:cNvCxnSpPr>
          <p:nvPr/>
        </p:nvCxnSpPr>
        <p:spPr bwMode="auto">
          <a:xfrm>
            <a:off x="1255262" y="1981200"/>
            <a:ext cx="576374" cy="32411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FDCB01-FBE9-9613-B70C-4460C2342CA7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 bwMode="auto">
          <a:xfrm>
            <a:off x="2742438" y="2305318"/>
            <a:ext cx="110266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FEE1B0-2CDD-B75A-75EA-A868C00BD9FA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>
            <a:off x="2742438" y="2305318"/>
            <a:ext cx="1172985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363CEC-5B7F-F70F-F237-49A92BA269ED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1125970" y="3219718"/>
            <a:ext cx="898849" cy="361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C76ACC-CFE4-711E-C8CF-97029F2B37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6071" y="5410200"/>
            <a:ext cx="1554149" cy="228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C87980-F0EB-C5A2-0825-4EE6D42702E2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>
            <a:off x="2742438" y="3903301"/>
            <a:ext cx="384982" cy="100860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648432-C993-3E6F-BD25-1D95D4DC85FF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3537061" y="4273485"/>
            <a:ext cx="835562" cy="77839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F249DDF-E2CB-F7B1-9BA6-F0C8EDA38905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 bwMode="auto">
          <a:xfrm flipH="1">
            <a:off x="3583858" y="5316828"/>
            <a:ext cx="1241288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E51CC9-24EF-DFE1-5A26-939006CF890A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>
            <a:off x="4829061" y="3817259"/>
            <a:ext cx="998447" cy="39192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5109DC-3706-C0E4-C8E4-098EF005C129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>
            <a:off x="4755903" y="2305318"/>
            <a:ext cx="922041" cy="2854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650393-B8F2-612F-1A86-37B0E05AA368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>
            <a:off x="4755903" y="2305318"/>
            <a:ext cx="1203218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7D686F-FEE2-DDBC-EF81-48E0E66E8BE2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6588746" y="2448059"/>
            <a:ext cx="437175" cy="142741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851B1C7-6EE4-936C-A049-7D5FE8B3AC7D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746" y="2686318"/>
            <a:ext cx="437175" cy="892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7639A1C-DF58-92AD-071D-952430672505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5279510" y="2981018"/>
            <a:ext cx="679611" cy="193089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CFDDA82-8E4A-E7EC-4E01-E22923FFB57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5685122" y="4494826"/>
            <a:ext cx="599586" cy="610574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A7F8FA07-817D-E7B8-AFAE-DB0C498ED483}"/>
              </a:ext>
            </a:extLst>
          </p:cNvPr>
          <p:cNvSpPr/>
          <p:nvPr/>
        </p:nvSpPr>
        <p:spPr bwMode="auto">
          <a:xfrm>
            <a:off x="2936383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89BB6408-6EF2-B5E6-F065-A3601F574CA5}"/>
              </a:ext>
            </a:extLst>
          </p:cNvPr>
          <p:cNvSpPr/>
          <p:nvPr/>
        </p:nvSpPr>
        <p:spPr bwMode="auto">
          <a:xfrm>
            <a:off x="3372332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B02209C5-5979-CFA4-053F-3DA465110151}"/>
              </a:ext>
            </a:extLst>
          </p:cNvPr>
          <p:cNvSpPr/>
          <p:nvPr/>
        </p:nvSpPr>
        <p:spPr bwMode="auto">
          <a:xfrm>
            <a:off x="3858405" y="154117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4B8F2F5F-EEB1-1083-EF6D-8B499F580186}"/>
              </a:ext>
            </a:extLst>
          </p:cNvPr>
          <p:cNvSpPr/>
          <p:nvPr/>
        </p:nvSpPr>
        <p:spPr bwMode="auto">
          <a:xfrm>
            <a:off x="3537061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D36443F7-BE81-433E-73B8-543BA92747DB}"/>
              </a:ext>
            </a:extLst>
          </p:cNvPr>
          <p:cNvSpPr/>
          <p:nvPr/>
        </p:nvSpPr>
        <p:spPr bwMode="auto">
          <a:xfrm>
            <a:off x="3973010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02529F1-A476-9E31-3F19-C09B06E259E9}"/>
              </a:ext>
            </a:extLst>
          </p:cNvPr>
          <p:cNvSpPr/>
          <p:nvPr/>
        </p:nvSpPr>
        <p:spPr bwMode="auto">
          <a:xfrm>
            <a:off x="4459083" y="2905451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8837A67-7CB4-6CFA-6318-759A9AAFA267}"/>
              </a:ext>
            </a:extLst>
          </p:cNvPr>
          <p:cNvCxnSpPr>
            <a:cxnSpLocks/>
          </p:cNvCxnSpPr>
          <p:nvPr/>
        </p:nvCxnSpPr>
        <p:spPr bwMode="auto">
          <a:xfrm>
            <a:off x="2903351" y="3428524"/>
            <a:ext cx="1022742" cy="610076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1766D24F-95A9-F466-CDD6-D377965033BE}"/>
              </a:ext>
            </a:extLst>
          </p:cNvPr>
          <p:cNvSpPr/>
          <p:nvPr/>
        </p:nvSpPr>
        <p:spPr bwMode="auto">
          <a:xfrm>
            <a:off x="6676816" y="199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995CD9F-583D-F78B-B484-2B77A7A6D05E}"/>
              </a:ext>
            </a:extLst>
          </p:cNvPr>
          <p:cNvSpPr/>
          <p:nvPr/>
        </p:nvSpPr>
        <p:spPr bwMode="auto">
          <a:xfrm>
            <a:off x="6420041" y="3004944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57BBDCF0-50D2-8B7B-1C0A-8F273E5857FC}"/>
              </a:ext>
            </a:extLst>
          </p:cNvPr>
          <p:cNvSpPr/>
          <p:nvPr/>
        </p:nvSpPr>
        <p:spPr bwMode="auto">
          <a:xfrm>
            <a:off x="3705490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EE87540-06BA-125B-CBED-1F8F23C49E3E}"/>
              </a:ext>
            </a:extLst>
          </p:cNvPr>
          <p:cNvSpPr/>
          <p:nvPr/>
        </p:nvSpPr>
        <p:spPr bwMode="auto">
          <a:xfrm>
            <a:off x="4141439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BA56BBE3-8016-0B05-AE7B-659210FDFA76}"/>
              </a:ext>
            </a:extLst>
          </p:cNvPr>
          <p:cNvSpPr/>
          <p:nvPr/>
        </p:nvSpPr>
        <p:spPr bwMode="auto">
          <a:xfrm>
            <a:off x="4627512" y="5693650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31D791C6-762E-5B5E-62E4-D590C0B9089F}"/>
              </a:ext>
            </a:extLst>
          </p:cNvPr>
          <p:cNvSpPr/>
          <p:nvPr/>
        </p:nvSpPr>
        <p:spPr bwMode="auto">
          <a:xfrm>
            <a:off x="1461838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BB7FEDE-C209-C451-8D9F-A9B4EFAF3C0E}"/>
              </a:ext>
            </a:extLst>
          </p:cNvPr>
          <p:cNvSpPr/>
          <p:nvPr/>
        </p:nvSpPr>
        <p:spPr bwMode="auto">
          <a:xfrm>
            <a:off x="1897787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496C44DF-5A24-53E2-59C6-7613C811C6E9}"/>
              </a:ext>
            </a:extLst>
          </p:cNvPr>
          <p:cNvSpPr/>
          <p:nvPr/>
        </p:nvSpPr>
        <p:spPr bwMode="auto">
          <a:xfrm>
            <a:off x="2383860" y="5807772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49B74D4-FD03-756E-9D0E-346A36342717}"/>
              </a:ext>
            </a:extLst>
          </p:cNvPr>
          <p:cNvSpPr/>
          <p:nvPr/>
        </p:nvSpPr>
        <p:spPr bwMode="auto">
          <a:xfrm>
            <a:off x="1567821" y="1797613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720C5CF-F548-CF25-1F97-D4557933BFE1}"/>
              </a:ext>
            </a:extLst>
          </p:cNvPr>
          <p:cNvSpPr/>
          <p:nvPr/>
        </p:nvSpPr>
        <p:spPr bwMode="auto">
          <a:xfrm>
            <a:off x="1526572" y="2995918"/>
            <a:ext cx="152915" cy="27165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D317BBE-73AA-013A-FDD4-E4CFC1E5F272}"/>
              </a:ext>
            </a:extLst>
          </p:cNvPr>
          <p:cNvSpPr txBox="1"/>
          <p:nvPr/>
        </p:nvSpPr>
        <p:spPr>
          <a:xfrm>
            <a:off x="1141925" y="4153782"/>
            <a:ext cx="1322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Still paying </a:t>
            </a:r>
          </a:p>
          <a:p>
            <a:r>
              <a:rPr lang="en-US" sz="1800" dirty="0">
                <a:latin typeface="Calibri" pitchFamily="34" charset="0"/>
              </a:rPr>
              <a:t>attention 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51442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54F106E-6E88-4A23-8D91-B146F4AFD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646017" cy="4548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0D44B2-9BC3-203C-110A-551F8E3B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09" y="333620"/>
            <a:ext cx="8786982" cy="762000"/>
          </a:xfrm>
        </p:spPr>
        <p:txBody>
          <a:bodyPr/>
          <a:lstStyle/>
          <a:p>
            <a:r>
              <a:rPr lang="en-US" dirty="0"/>
              <a:t>Well, the Internet does actually have tubes </a:t>
            </a:r>
            <a:br>
              <a:rPr lang="en-US" dirty="0"/>
            </a:br>
            <a:r>
              <a:rPr lang="en-US" dirty="0"/>
              <a:t>at physical level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4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D7C3-3667-1D29-0E12-06AA5841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5607-9D23-AD36-B8E9-0FCFDC6F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Protocols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A5E09878-0B21-D705-C8D2-FE91393F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A5006A63-3B9B-65C2-E9FB-EB962C8C3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718617C1-9419-A939-ACD3-390B583D4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3273BEBF-6226-D33C-7843-2C0374BFB6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7" name="Picture 4" descr="the most popular apps by downloads in 2022">
            <a:extLst>
              <a:ext uri="{FF2B5EF4-FFF2-40B4-BE49-F238E27FC236}">
                <a16:creationId xmlns:a16="http://schemas.microsoft.com/office/drawing/2014/main" id="{C3A15E32-ADEB-E0AE-6005-237925C7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37" y="1609859"/>
            <a:ext cx="2181400" cy="30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81FFA53-718B-C65D-5D8B-7558B6EEC335}"/>
              </a:ext>
            </a:extLst>
          </p:cNvPr>
          <p:cNvSpPr/>
          <p:nvPr/>
        </p:nvSpPr>
        <p:spPr bwMode="auto">
          <a:xfrm>
            <a:off x="482231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BAC4C0D-7E13-457F-E412-C1EED2745D92}"/>
              </a:ext>
            </a:extLst>
          </p:cNvPr>
          <p:cNvSpPr/>
          <p:nvPr/>
        </p:nvSpPr>
        <p:spPr bwMode="auto">
          <a:xfrm>
            <a:off x="1828800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7D8DEDB-3A8C-25AD-8AEF-B791C8BF8F8B}"/>
              </a:ext>
            </a:extLst>
          </p:cNvPr>
          <p:cNvSpPr/>
          <p:nvPr/>
        </p:nvSpPr>
        <p:spPr bwMode="auto">
          <a:xfrm>
            <a:off x="2021983" y="31242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537F687E-5A92-65CE-83FF-987BA096F736}"/>
              </a:ext>
            </a:extLst>
          </p:cNvPr>
          <p:cNvSpPr/>
          <p:nvPr/>
        </p:nvSpPr>
        <p:spPr bwMode="auto">
          <a:xfrm>
            <a:off x="5675108" y="21336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985F035-1EAD-3D16-0A11-C51FDFC0D0E3}"/>
              </a:ext>
            </a:extLst>
          </p:cNvPr>
          <p:cNvSpPr/>
          <p:nvPr/>
        </p:nvSpPr>
        <p:spPr bwMode="auto">
          <a:xfrm>
            <a:off x="5827508" y="3581400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4B83E51-CB19-1C61-D426-2554C515E7D5}"/>
              </a:ext>
            </a:extLst>
          </p:cNvPr>
          <p:cNvSpPr/>
          <p:nvPr/>
        </p:nvSpPr>
        <p:spPr bwMode="auto">
          <a:xfrm>
            <a:off x="3915423" y="3360059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1E851F75-6871-6AA6-034D-6BA08CF43AE3}"/>
              </a:ext>
            </a:extLst>
          </p:cNvPr>
          <p:cNvSpPr/>
          <p:nvPr/>
        </p:nvSpPr>
        <p:spPr bwMode="auto">
          <a:xfrm>
            <a:off x="2670220" y="485962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EDF0A014-5652-5C40-7125-AF1DF3546944}"/>
              </a:ext>
            </a:extLst>
          </p:cNvPr>
          <p:cNvSpPr/>
          <p:nvPr/>
        </p:nvSpPr>
        <p:spPr bwMode="auto">
          <a:xfrm>
            <a:off x="3842265" y="1848118"/>
            <a:ext cx="914400" cy="9144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3D1354-862E-012E-AABD-AFB41221330E}"/>
              </a:ext>
            </a:extLst>
          </p:cNvPr>
          <p:cNvCxnSpPr>
            <a:endCxn id="9" idx="2"/>
          </p:cNvCxnSpPr>
          <p:nvPr/>
        </p:nvCxnSpPr>
        <p:spPr bwMode="auto">
          <a:xfrm>
            <a:off x="1255262" y="1981200"/>
            <a:ext cx="576374" cy="32411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120790-9B5B-F304-56AF-432576D39742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 bwMode="auto">
          <a:xfrm>
            <a:off x="2742438" y="2305318"/>
            <a:ext cx="1102663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857220-9ADF-4AB2-B91C-78800255EEE8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>
            <a:off x="2742438" y="2305318"/>
            <a:ext cx="1172985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A4BA7B-1BE7-7049-A58B-340AC4E4A311}"/>
              </a:ext>
            </a:extLst>
          </p:cNvPr>
          <p:cNvCxnSpPr>
            <a:cxnSpLocks/>
            <a:endCxn id="10" idx="2"/>
          </p:cNvCxnSpPr>
          <p:nvPr/>
        </p:nvCxnSpPr>
        <p:spPr bwMode="auto">
          <a:xfrm>
            <a:off x="1125970" y="3219718"/>
            <a:ext cx="898849" cy="361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F140E4-4027-7B9A-2230-59990BE5B260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6071" y="5410200"/>
            <a:ext cx="1554149" cy="228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EB22D5-D7D2-FD03-7D14-9B3900738CC7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>
            <a:off x="2742438" y="3903301"/>
            <a:ext cx="384982" cy="100860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7D9E95-9652-7804-E393-AC9D1E036718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3537061" y="4273485"/>
            <a:ext cx="835562" cy="77839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E92D45-1C18-96E8-14AA-7AFFEA8DC97C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 bwMode="auto">
          <a:xfrm flipH="1">
            <a:off x="3583858" y="5316828"/>
            <a:ext cx="1241288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DD42F2-6FB2-37F4-6A5F-9AB9E50F2A5A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>
            <a:off x="4829061" y="3817259"/>
            <a:ext cx="998447" cy="39192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81DD200-80DF-17F3-86A5-B0165D2663BB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>
            <a:off x="4755903" y="2305318"/>
            <a:ext cx="922041" cy="2854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F9ED429-3BFD-8687-8526-D8E2D9D9D162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>
            <a:off x="4755903" y="2305318"/>
            <a:ext cx="1203218" cy="1446669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C21B758-383F-06EA-20AB-AD5FE2BF9AA3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6588746" y="2448059"/>
            <a:ext cx="437175" cy="142741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D08A8E9-0AF5-F6A8-938E-87FC50B1F62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746" y="2686318"/>
            <a:ext cx="437175" cy="89268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FE1186A-8EA3-655E-8524-BCA6A5B7182E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5279510" y="2981018"/>
            <a:ext cx="679611" cy="1930892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9FA657-0719-CC5E-0299-42467D08014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5685122" y="4494826"/>
            <a:ext cx="599586" cy="610574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2" name="Graphic 21" descr="Handshake with solid fill">
            <a:extLst>
              <a:ext uri="{FF2B5EF4-FFF2-40B4-BE49-F238E27FC236}">
                <a16:creationId xmlns:a16="http://schemas.microsoft.com/office/drawing/2014/main" id="{0F15446C-AC85-23ED-FBD6-A96825D171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1084" y="1695199"/>
            <a:ext cx="914400" cy="914400"/>
          </a:xfrm>
          <a:prstGeom prst="rect">
            <a:avLst/>
          </a:prstGeom>
        </p:spPr>
      </p:pic>
      <p:pic>
        <p:nvPicPr>
          <p:cNvPr id="25" name="Graphic 24" descr="Handshake with solid fill">
            <a:extLst>
              <a:ext uri="{FF2B5EF4-FFF2-40B4-BE49-F238E27FC236}">
                <a16:creationId xmlns:a16="http://schemas.microsoft.com/office/drawing/2014/main" id="{031C0428-9F77-C983-E2FA-626305B24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35532" y="1492938"/>
            <a:ext cx="914400" cy="914400"/>
          </a:xfrm>
          <a:prstGeom prst="rect">
            <a:avLst/>
          </a:prstGeom>
        </p:spPr>
      </p:pic>
      <p:pic>
        <p:nvPicPr>
          <p:cNvPr id="26" name="Graphic 25" descr="Handshake with solid fill">
            <a:extLst>
              <a:ext uri="{FF2B5EF4-FFF2-40B4-BE49-F238E27FC236}">
                <a16:creationId xmlns:a16="http://schemas.microsoft.com/office/drawing/2014/main" id="{6B0AC986-F446-D734-E483-3CC04AE8A9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01023" y="2728152"/>
            <a:ext cx="914400" cy="914400"/>
          </a:xfrm>
          <a:prstGeom prst="rect">
            <a:avLst/>
          </a:prstGeom>
        </p:spPr>
      </p:pic>
      <p:pic>
        <p:nvPicPr>
          <p:cNvPr id="28" name="Graphic 27" descr="Handshake with solid fill">
            <a:extLst>
              <a:ext uri="{FF2B5EF4-FFF2-40B4-BE49-F238E27FC236}">
                <a16:creationId xmlns:a16="http://schemas.microsoft.com/office/drawing/2014/main" id="{4A11B6C0-9267-CD36-49F5-733BCF8919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4543" y="3022180"/>
            <a:ext cx="914400" cy="914400"/>
          </a:xfrm>
          <a:prstGeom prst="rect">
            <a:avLst/>
          </a:prstGeom>
        </p:spPr>
      </p:pic>
      <p:pic>
        <p:nvPicPr>
          <p:cNvPr id="29" name="Graphic 28" descr="Handshake with solid fill">
            <a:extLst>
              <a:ext uri="{FF2B5EF4-FFF2-40B4-BE49-F238E27FC236}">
                <a16:creationId xmlns:a16="http://schemas.microsoft.com/office/drawing/2014/main" id="{14C88BAA-6901-3250-6C74-4AD27D472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9826" y="5181600"/>
            <a:ext cx="914400" cy="914400"/>
          </a:xfrm>
          <a:prstGeom prst="rect">
            <a:avLst/>
          </a:prstGeom>
        </p:spPr>
      </p:pic>
      <p:pic>
        <p:nvPicPr>
          <p:cNvPr id="31" name="Graphic 30" descr="Handshake with solid fill">
            <a:extLst>
              <a:ext uri="{FF2B5EF4-FFF2-40B4-BE49-F238E27FC236}">
                <a16:creationId xmlns:a16="http://schemas.microsoft.com/office/drawing/2014/main" id="{E08B1D4D-5FE3-C2CB-0ECB-1C499084EA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0064" y="4240093"/>
            <a:ext cx="914400" cy="914400"/>
          </a:xfrm>
          <a:prstGeom prst="rect">
            <a:avLst/>
          </a:prstGeom>
        </p:spPr>
      </p:pic>
      <p:pic>
        <p:nvPicPr>
          <p:cNvPr id="32" name="Graphic 31" descr="Handshake with solid fill">
            <a:extLst>
              <a:ext uri="{FF2B5EF4-FFF2-40B4-BE49-F238E27FC236}">
                <a16:creationId xmlns:a16="http://schemas.microsoft.com/office/drawing/2014/main" id="{B8A07419-AF9E-AA1B-B83F-841E1454B1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83238" y="3980587"/>
            <a:ext cx="914400" cy="914400"/>
          </a:xfrm>
          <a:prstGeom prst="rect">
            <a:avLst/>
          </a:prstGeom>
        </p:spPr>
      </p:pic>
      <p:pic>
        <p:nvPicPr>
          <p:cNvPr id="34" name="Graphic 33" descr="Handshake with solid fill">
            <a:extLst>
              <a:ext uri="{FF2B5EF4-FFF2-40B4-BE49-F238E27FC236}">
                <a16:creationId xmlns:a16="http://schemas.microsoft.com/office/drawing/2014/main" id="{90C42DA2-019B-F6E0-73A3-A8E4063D7C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4776" y="1371600"/>
            <a:ext cx="914400" cy="914400"/>
          </a:xfrm>
          <a:prstGeom prst="rect">
            <a:avLst/>
          </a:prstGeom>
        </p:spPr>
      </p:pic>
      <p:pic>
        <p:nvPicPr>
          <p:cNvPr id="35" name="Graphic 34" descr="Handshake with solid fill">
            <a:extLst>
              <a:ext uri="{FF2B5EF4-FFF2-40B4-BE49-F238E27FC236}">
                <a16:creationId xmlns:a16="http://schemas.microsoft.com/office/drawing/2014/main" id="{686F47E8-2D6E-B899-93BE-2D29EF8B8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6261" y="3045359"/>
            <a:ext cx="914400" cy="914400"/>
          </a:xfrm>
          <a:prstGeom prst="rect">
            <a:avLst/>
          </a:prstGeom>
        </p:spPr>
      </p:pic>
      <p:pic>
        <p:nvPicPr>
          <p:cNvPr id="37" name="Graphic 36" descr="Handshake with solid fill">
            <a:extLst>
              <a:ext uri="{FF2B5EF4-FFF2-40B4-BE49-F238E27FC236}">
                <a16:creationId xmlns:a16="http://schemas.microsoft.com/office/drawing/2014/main" id="{62943998-F673-D875-FE72-96E8B8318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39767" y="4454710"/>
            <a:ext cx="914400" cy="914400"/>
          </a:xfrm>
          <a:prstGeom prst="rect">
            <a:avLst/>
          </a:prstGeom>
        </p:spPr>
      </p:pic>
      <p:pic>
        <p:nvPicPr>
          <p:cNvPr id="43" name="Graphic 42" descr="Handshake with solid fill">
            <a:extLst>
              <a:ext uri="{FF2B5EF4-FFF2-40B4-BE49-F238E27FC236}">
                <a16:creationId xmlns:a16="http://schemas.microsoft.com/office/drawing/2014/main" id="{7405C20C-38B8-8F94-8122-81A675E26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2024" y="908468"/>
            <a:ext cx="914400" cy="914400"/>
          </a:xfrm>
          <a:prstGeom prst="rect">
            <a:avLst/>
          </a:prstGeom>
        </p:spPr>
      </p:pic>
      <p:pic>
        <p:nvPicPr>
          <p:cNvPr id="44" name="Graphic 43" descr="Handshake with solid fill">
            <a:extLst>
              <a:ext uri="{FF2B5EF4-FFF2-40B4-BE49-F238E27FC236}">
                <a16:creationId xmlns:a16="http://schemas.microsoft.com/office/drawing/2014/main" id="{13F5D5CE-0DE0-1521-D07D-F3AA115C21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96271" y="45779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100F-B394-1548-51DD-272B0B18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E0CE-1B2E-D29A-25D5-E6708522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Great Ideas in Networking: Layering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032F42F-28FD-D1BC-CBDE-F42A9A2A0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4111625"/>
            <a:ext cx="1065213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EF289-2965-38B8-2CA8-04A6D7F32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707F8E-CC85-34C5-3E6E-320751B4B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782418-5CEF-C9D1-80F7-75CA5B4AB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DDB93A4-FD25-D022-2201-D9C6F235F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3122613"/>
            <a:ext cx="1065213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BDCAA84-7616-701A-E5A4-05B7BD4F9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3122613"/>
            <a:ext cx="1065212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C41FC91-4FCD-ACA7-F476-5964DA6FD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2133600"/>
            <a:ext cx="1065212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28F3569-6097-2B5D-BE9C-B4A741630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133600"/>
            <a:ext cx="1065213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95B68530-1BC6-98BA-7949-BDAC7A1DB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2589213"/>
            <a:ext cx="441325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A8B8C57F-A084-D06B-3FD8-A4189D559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4567238"/>
            <a:ext cx="762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9ABF9991-8121-96DC-143A-11A2067FE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3578225"/>
            <a:ext cx="44132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8BCDF188-1205-400C-DE13-EB6D0E66B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1270BDF7-050F-389C-D0A4-49B2BA1A9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507C8CBD-D8EC-39A9-7AB7-A96CEE78B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362200"/>
            <a:ext cx="17240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6B2B1326-0885-24D1-4330-D87E0040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3060700"/>
            <a:ext cx="1722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C67D3C86-CAAD-3601-6AF2-4BBD1D2C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203700"/>
            <a:ext cx="1131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Host to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Host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802DB35C-CCE8-8FC1-93AF-A65FD5BE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304641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7FA59278-AA1E-591B-E3AC-D26BF04B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304641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D8D3881E-A920-36F8-3A4A-96D25E6C6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433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7943B9A9-3F1F-F00A-711F-0D5EFB67F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40433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9F065F0-6B97-4314-56A1-3EF09BF0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033963"/>
            <a:ext cx="1065213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C3D75513-C142-BA30-A92C-E75706BF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BDAEFCE7-46BA-F710-0193-FB51DB38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D97C606A-F6AA-9AB0-5CF3-31CF9203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9449FD06-A0C8-6E67-6991-6BA08F8B5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548957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F2485C4C-4069-6698-0E27-01365EEAE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66795C4D-4F52-16DF-3637-C7B111EAA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069B90D3-EDA8-BF02-22F6-9FBD86BF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5295900"/>
            <a:ext cx="15287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A3ADF39A-9F2D-A2B8-E247-02C1B1A9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339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E1E9E9D8-DBD8-BA28-C9EE-0CB20C08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339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2709B52C-39B0-7C11-8A1A-65507FB3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5024438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B4AD8CD8-FF0E-7389-38B5-191648FF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033963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F47E-B35E-4259-91EF-7E7C52C1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Establishes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1F7-AEAF-4CA9-9CB7-0E82F2A4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942"/>
            <a:ext cx="8153400" cy="4972050"/>
          </a:xfrm>
        </p:spPr>
        <p:txBody>
          <a:bodyPr/>
          <a:lstStyle/>
          <a:p>
            <a:r>
              <a:rPr lang="en-US" dirty="0"/>
              <a:t>Medium? Light? Radio frequency? Electrical signals? </a:t>
            </a:r>
          </a:p>
          <a:p>
            <a:pPr lvl="1"/>
            <a:r>
              <a:rPr lang="en-US" dirty="0"/>
              <a:t>What color(s) of light? How bright? </a:t>
            </a:r>
          </a:p>
          <a:p>
            <a:pPr lvl="1"/>
            <a:r>
              <a:rPr lang="en-US" dirty="0"/>
              <a:t>What RF frequencies? How powerful? </a:t>
            </a:r>
          </a:p>
          <a:p>
            <a:pPr lvl="1"/>
            <a:r>
              <a:rPr lang="en-US" dirty="0"/>
              <a:t>What signals represent what values? </a:t>
            </a:r>
          </a:p>
          <a:p>
            <a:pPr lvl="1"/>
            <a:r>
              <a:rPr lang="en-US" dirty="0"/>
              <a:t>What shape are the connectors?</a:t>
            </a:r>
          </a:p>
          <a:p>
            <a:pPr lvl="1"/>
            <a:r>
              <a:rPr lang="en-US" dirty="0"/>
              <a:t>How far can cables run? 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We have a functioning </a:t>
            </a:r>
            <a:r>
              <a:rPr lang="en-US" u="sng" dirty="0"/>
              <a:t>physical layer</a:t>
            </a:r>
            <a:r>
              <a:rPr lang="en-US" dirty="0"/>
              <a:t> once we can send and receive signals.</a:t>
            </a:r>
          </a:p>
        </p:txBody>
      </p:sp>
    </p:spTree>
    <p:extLst>
      <p:ext uri="{BB962C8B-B14F-4D97-AF65-F5344CB8AC3E}">
        <p14:creationId xmlns:p14="http://schemas.microsoft.com/office/powerpoint/2010/main" val="200361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4290-4168-4EC4-8DD5-365FE185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Bandwidth vs.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6E36-3472-4EEF-A2CD-0FC7D670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Bandwidth = bits/second</a:t>
            </a:r>
          </a:p>
          <a:p>
            <a:pPr lvl="1"/>
            <a:r>
              <a:rPr lang="en-US" dirty="0"/>
              <a:t>Improved with parallelism or faster clock rate</a:t>
            </a:r>
          </a:p>
          <a:p>
            <a:r>
              <a:rPr lang="en-US" dirty="0"/>
              <a:t>Latency = Function of signal propagation speed</a:t>
            </a:r>
          </a:p>
          <a:p>
            <a:pPr lvl="1"/>
            <a:r>
              <a:rPr lang="en-US" dirty="0"/>
              <a:t>Limited by speed of light</a:t>
            </a:r>
          </a:p>
          <a:p>
            <a:pPr lvl="1"/>
            <a:r>
              <a:rPr lang="en-US" dirty="0"/>
              <a:t>Major paradigm shift would be needed to make traffic to India or China less latent</a:t>
            </a:r>
          </a:p>
          <a:p>
            <a:r>
              <a:rPr lang="en-US" dirty="0"/>
              <a:t>Latency tends to be limiting at a global scale</a:t>
            </a:r>
          </a:p>
          <a:p>
            <a:pPr lvl="1"/>
            <a:r>
              <a:rPr lang="en-US" dirty="0"/>
              <a:t>Speed of light over long distances</a:t>
            </a:r>
          </a:p>
          <a:p>
            <a:r>
              <a:rPr lang="en-US" dirty="0"/>
              <a:t>Bandwidth may be limited at local scale, e.g. data center</a:t>
            </a:r>
          </a:p>
          <a:p>
            <a:pPr lvl="1"/>
            <a:r>
              <a:rPr lang="en-US" dirty="0"/>
              <a:t>How to divide up and recombine messages to utilize parallelism? </a:t>
            </a:r>
          </a:p>
          <a:p>
            <a:pPr lvl="1"/>
            <a:r>
              <a:rPr lang="en-US" dirty="0"/>
              <a:t>How to clock faster without losing signal to noise. 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EB1719AF-1A7B-451D-D257-FA5B09AD4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494" y="5967936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122231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5396-CFA1-472E-8E8C-9DF269B1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Manages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2EF9-A670-4B3A-94AC-2F2659FDB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971925"/>
          </a:xfrm>
        </p:spPr>
        <p:txBody>
          <a:bodyPr>
            <a:normAutofit/>
          </a:bodyPr>
          <a:lstStyle/>
          <a:p>
            <a:r>
              <a:rPr lang="en-US" b="0" dirty="0"/>
              <a:t>When do we start transmitting? When do we stop? </a:t>
            </a:r>
          </a:p>
          <a:p>
            <a:r>
              <a:rPr lang="en-US" b="0" dirty="0"/>
              <a:t>When do we start receiving? When do we stop? </a:t>
            </a:r>
          </a:p>
          <a:p>
            <a:r>
              <a:rPr lang="en-US" b="0" dirty="0"/>
              <a:t>Who is sending? Who is receiving? </a:t>
            </a:r>
          </a:p>
          <a:p>
            <a:r>
              <a:rPr lang="en-US" b="0" dirty="0"/>
              <a:t>How do we know if it is correct? </a:t>
            </a:r>
          </a:p>
          <a:p>
            <a:r>
              <a:rPr lang="en-US" b="0" dirty="0"/>
              <a:t>What happens if there is contention for, or collision in, a shared channel?</a:t>
            </a:r>
          </a:p>
          <a:p>
            <a:r>
              <a:rPr lang="en-US" b="0" dirty="0"/>
              <a:t>Key contributions: Framing, among others</a:t>
            </a:r>
          </a:p>
          <a:p>
            <a:r>
              <a:rPr lang="en-US" dirty="0"/>
              <a:t>We have a functioning </a:t>
            </a:r>
            <a:r>
              <a:rPr lang="en-US" u="sng" dirty="0"/>
              <a:t>link layer</a:t>
            </a:r>
            <a:r>
              <a:rPr lang="en-US" dirty="0"/>
              <a:t> once we can build a functioning local area network (LAN) of at least two stations.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A0B20B08-E40D-CA45-0D77-3D55FB10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601914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F2C5A42B-3737-8E43-2BC7-F621EC68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059114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58628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841-0ACF-4B34-ABEC-4A32A216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Scaling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AE07-0262-46D8-8C0B-C47CBC92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295400"/>
            <a:ext cx="8518525" cy="4087812"/>
          </a:xfrm>
        </p:spPr>
        <p:txBody>
          <a:bodyPr>
            <a:normAutofit/>
          </a:bodyPr>
          <a:lstStyle/>
          <a:p>
            <a:r>
              <a:rPr lang="en-US" dirty="0"/>
              <a:t>Passing messages among multiple networks</a:t>
            </a:r>
          </a:p>
          <a:p>
            <a:pPr lvl="1"/>
            <a:r>
              <a:rPr lang="en-US" dirty="0"/>
              <a:t>For scale</a:t>
            </a:r>
          </a:p>
          <a:p>
            <a:pPr lvl="1"/>
            <a:r>
              <a:rPr lang="en-US" dirty="0"/>
              <a:t>Of different types (wired, wireless, fiber, infrared,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Managed by different domains, etc. </a:t>
            </a:r>
          </a:p>
          <a:p>
            <a:r>
              <a:rPr lang="en-US" dirty="0"/>
              <a:t>Globally meaningful addressing: IPv4, IPv6</a:t>
            </a:r>
          </a:p>
          <a:p>
            <a:r>
              <a:rPr lang="en-US" dirty="0"/>
              <a:t>Ability to choose paths among multiple options</a:t>
            </a:r>
          </a:p>
          <a:p>
            <a:pPr lvl="1"/>
            <a:endParaRPr lang="en-US" dirty="0"/>
          </a:p>
          <a:p>
            <a:r>
              <a:rPr lang="en-US" dirty="0"/>
              <a:t>We have a functioning </a:t>
            </a:r>
            <a:r>
              <a:rPr lang="en-US" u="sng" dirty="0"/>
              <a:t>network layer</a:t>
            </a:r>
            <a:r>
              <a:rPr lang="en-US" dirty="0"/>
              <a:t> once we can connect multiple networks, identify hosts among them, and messages can find their way across networks from source to destination.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8AAA289F-FFEB-BFAD-5D39-4CBB07FE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10200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24CF6A60-CD85-DAB4-3428-8C8D15E3E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865813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CDB32118-CD43-70E6-E46B-1BC534925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323013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53622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DAC-056B-4554-9709-54567DD6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Transport Layer: Meaningful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BC22-7E3E-4D13-9473-BF51E5F7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81" y="1295400"/>
            <a:ext cx="8682219" cy="54317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Hosts don’t do communication – various aspects of software systems do</a:t>
            </a:r>
          </a:p>
          <a:p>
            <a:pPr lvl="1"/>
            <a:r>
              <a:rPr lang="en-US" dirty="0"/>
              <a:t>Consider how many different sessions your Web browser has with servers. Now add for your IM sessions, upgrades-in-progress, music streaming, etc.</a:t>
            </a:r>
          </a:p>
          <a:p>
            <a:r>
              <a:rPr lang="en-US" dirty="0"/>
              <a:t>Endpoints enable the establishment of sessions</a:t>
            </a:r>
          </a:p>
          <a:p>
            <a:pPr lvl="1"/>
            <a:r>
              <a:rPr lang="en-US" dirty="0"/>
              <a:t>Classic model is &lt;</a:t>
            </a:r>
            <a:r>
              <a:rPr lang="en-US" dirty="0" err="1"/>
              <a:t>IPaddress:port</a:t>
            </a:r>
            <a:r>
              <a:rPr lang="en-US" dirty="0"/>
              <a:t>&gt;:&lt;</a:t>
            </a:r>
            <a:r>
              <a:rPr lang="en-US" dirty="0" err="1"/>
              <a:t>IPaddress:port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Client: Ephemeral port.  Host: Well-known port</a:t>
            </a:r>
          </a:p>
          <a:p>
            <a:r>
              <a:rPr lang="en-US" dirty="0"/>
              <a:t>Character of communication</a:t>
            </a:r>
          </a:p>
          <a:p>
            <a:pPr lvl="1"/>
            <a:r>
              <a:rPr lang="en-US" dirty="0"/>
              <a:t>Reliable/session-oriented, e.g. TCP</a:t>
            </a:r>
          </a:p>
          <a:p>
            <a:pPr lvl="1"/>
            <a:r>
              <a:rPr lang="en-US" dirty="0"/>
              <a:t>Unreliable/datagram, e.g. UDP</a:t>
            </a:r>
          </a:p>
          <a:p>
            <a:pPr lvl="1"/>
            <a:r>
              <a:rPr lang="en-US" dirty="0"/>
              <a:t>Etc. 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transport layer </a:t>
            </a:r>
            <a:r>
              <a:rPr lang="en-US" dirty="0"/>
              <a:t>exists once we have the ability </a:t>
            </a:r>
            <a:br>
              <a:rPr lang="en-US" dirty="0"/>
            </a:br>
            <a:r>
              <a:rPr lang="en-US" dirty="0"/>
              <a:t>to establish communication from end-point to end-point </a:t>
            </a:r>
            <a:br>
              <a:rPr lang="en-US" dirty="0"/>
            </a:br>
            <a:r>
              <a:rPr lang="en-US" dirty="0"/>
              <a:t>with well-understood properties.</a:t>
            </a:r>
          </a:p>
          <a:p>
            <a:pPr lvl="1"/>
            <a:endParaRPr lang="en-US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23A83E55-C6E8-ABE1-1F55-8CA674B10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13100"/>
            <a:ext cx="1497012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66C26A64-BB59-CA15-C960-DD0B4D17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670300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18EC078E-E0F8-2567-943C-98E2671DC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25913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A52DB132-7BB0-A81E-348F-4660134A1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583113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4097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Network Programming: Part 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March 27</a:t>
            </a:r>
            <a:r>
              <a:rPr lang="en-US" sz="2000" b="0" baseline="30000" dirty="0"/>
              <a:t>th</a:t>
            </a:r>
            <a:r>
              <a:rPr lang="en-US" sz="2000" b="0" dirty="0"/>
              <a:t>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D53F-281A-48D8-9C56-0CBD5A0F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8" y="303212"/>
            <a:ext cx="9015582" cy="762000"/>
          </a:xfrm>
        </p:spPr>
        <p:txBody>
          <a:bodyPr/>
          <a:lstStyle/>
          <a:p>
            <a:r>
              <a:rPr lang="en-US" dirty="0"/>
              <a:t>Application Layer: Purposeful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76F6-6025-4194-A123-C8DD2E5A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30856"/>
            <a:ext cx="8748713" cy="3124714"/>
          </a:xfrm>
        </p:spPr>
        <p:txBody>
          <a:bodyPr>
            <a:normAutofit/>
          </a:bodyPr>
          <a:lstStyle/>
          <a:p>
            <a:r>
              <a:rPr lang="en-US" dirty="0"/>
              <a:t>Defined by the messaging we, as programs, bake into our applications, shaped by our applications </a:t>
            </a:r>
          </a:p>
          <a:p>
            <a:pPr lvl="1"/>
            <a:r>
              <a:rPr lang="en-US" dirty="0"/>
              <a:t>e.g., client-server interactions, peer-to-peer interactions, etc. </a:t>
            </a:r>
          </a:p>
          <a:p>
            <a:r>
              <a:rPr lang="en-US" dirty="0"/>
              <a:t>E.g., HTTP: PUT, GET, POST, etc.</a:t>
            </a:r>
          </a:p>
          <a:p>
            <a:r>
              <a:rPr lang="en-US" dirty="0"/>
              <a:t>E.g., DNS: queries, responses, updates, etc. </a:t>
            </a:r>
          </a:p>
          <a:p>
            <a:r>
              <a:rPr lang="en-US" dirty="0"/>
              <a:t>MIME,  VOIP protocols, etc. </a:t>
            </a:r>
          </a:p>
          <a:p>
            <a:r>
              <a:rPr lang="en-US" dirty="0"/>
              <a:t>Application protocols exist when applications can communicate</a:t>
            </a:r>
          </a:p>
          <a:p>
            <a:endParaRPr lang="en-US" dirty="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429F2A58-1E99-1429-8BAF-7D2B068E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19600"/>
            <a:ext cx="1497012" cy="431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07DA0027-2787-4AEC-3E66-7AF65DDC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51400"/>
            <a:ext cx="1497012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80E7B8E1-16E2-5482-55A3-56D5C9C3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08600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3B040778-2C9E-F649-1313-49EB601D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764213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8497750E-A39E-4543-B4A3-798E5D51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221413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BC0908BF-A7E5-DD4B-A172-C83B7C5A6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20651"/>
            <a:ext cx="1497012" cy="431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CD03EC79-E6C4-A26D-8829-D48041104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852451"/>
            <a:ext cx="1497012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A635DA04-0B9D-CFFB-1FB1-110D12BD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09651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924DF579-BC84-8B51-0CD0-8A1F1C6DD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765264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5DFD7F9B-EDE3-F6D6-958A-4BFC85B1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222464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8DA75CB1-4B11-26DD-8949-B6D630B05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13363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55EE9D30-07D0-7056-5A31-0C34DAB3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41988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06A6B33B-B226-D620-D0E3-89C82BAC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199188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E750352E-1AF6-B75B-8661-DA1F23ABF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8" y="5273402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D82B0EFF-7467-DD4F-66DD-B80D5B50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8" y="5729015"/>
            <a:ext cx="1497012" cy="4318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9715D08C-D656-2D64-AADE-EDDBF5B2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8" y="6186215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B32A9479-0CCC-B22B-BD48-704E45FAEF2F}"/>
              </a:ext>
            </a:extLst>
          </p:cNvPr>
          <p:cNvGrpSpPr>
            <a:grpSpLocks/>
          </p:cNvGrpSpPr>
          <p:nvPr/>
        </p:nvGrpSpPr>
        <p:grpSpPr bwMode="auto">
          <a:xfrm>
            <a:off x="2250617" y="5865131"/>
            <a:ext cx="819447" cy="570556"/>
            <a:chOff x="3403" y="2297"/>
            <a:chExt cx="1464" cy="1161"/>
          </a:xfrm>
        </p:grpSpPr>
        <p:sp>
          <p:nvSpPr>
            <p:cNvPr id="21" name="Line 32">
              <a:extLst>
                <a:ext uri="{FF2B5EF4-FFF2-40B4-BE49-F238E27FC236}">
                  <a16:creationId xmlns:a16="http://schemas.microsoft.com/office/drawing/2014/main" id="{CF1E3450-56B5-C379-97D6-3A37F6EE9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3">
              <a:extLst>
                <a:ext uri="{FF2B5EF4-FFF2-40B4-BE49-F238E27FC236}">
                  <a16:creationId xmlns:a16="http://schemas.microsoft.com/office/drawing/2014/main" id="{D28AEFBD-987A-8BC9-D3CD-7ABBDE183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Line 34">
              <a:extLst>
                <a:ext uri="{FF2B5EF4-FFF2-40B4-BE49-F238E27FC236}">
                  <a16:creationId xmlns:a16="http://schemas.microsoft.com/office/drawing/2014/main" id="{51874EF2-03B6-7089-1658-FBFCB6F7F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2297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38">
            <a:extLst>
              <a:ext uri="{FF2B5EF4-FFF2-40B4-BE49-F238E27FC236}">
                <a16:creationId xmlns:a16="http://schemas.microsoft.com/office/drawing/2014/main" id="{4364C68E-510B-449F-B787-D9A2F1E5C1EF}"/>
              </a:ext>
            </a:extLst>
          </p:cNvPr>
          <p:cNvGrpSpPr>
            <a:grpSpLocks/>
          </p:cNvGrpSpPr>
          <p:nvPr/>
        </p:nvGrpSpPr>
        <p:grpSpPr bwMode="auto">
          <a:xfrm>
            <a:off x="4321774" y="5880881"/>
            <a:ext cx="819447" cy="570556"/>
            <a:chOff x="3403" y="2297"/>
            <a:chExt cx="1464" cy="1161"/>
          </a:xfrm>
        </p:grpSpPr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92B7D2AB-EE94-7BDD-B3C3-3B4A96812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E4525D4D-3838-5F09-8394-727AD592B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4AF66D84-D282-4277-61F5-C5EC5CD52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2297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38">
            <a:extLst>
              <a:ext uri="{FF2B5EF4-FFF2-40B4-BE49-F238E27FC236}">
                <a16:creationId xmlns:a16="http://schemas.microsoft.com/office/drawing/2014/main" id="{21B8C098-8119-0ED9-F42C-EC66AC56C756}"/>
              </a:ext>
            </a:extLst>
          </p:cNvPr>
          <p:cNvGrpSpPr>
            <a:grpSpLocks/>
          </p:cNvGrpSpPr>
          <p:nvPr/>
        </p:nvGrpSpPr>
        <p:grpSpPr bwMode="auto">
          <a:xfrm>
            <a:off x="6400169" y="5880881"/>
            <a:ext cx="819447" cy="570556"/>
            <a:chOff x="3403" y="2297"/>
            <a:chExt cx="1464" cy="1161"/>
          </a:xfrm>
        </p:grpSpPr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A4793DBC-D9CB-9A96-1AB3-8E360B7D2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84EBDE08-E768-D111-94CF-7783F1AE9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8FA172E3-0E60-1E91-7B63-FEE017C00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2297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418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80C16-30F4-0F01-6372-C49FF4454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99C2C578-1261-E0DA-1A07-F5C9D2E47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13777064-200E-76A7-CAA0-1CE09F2A4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E813C092-02D1-BB47-9287-1D0499E8B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8847D3E2-9EB5-8F85-D3D5-A27493CC8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E7B3F09A-B3DC-8A1C-7915-5D177E7A94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5660D04C-0242-DAB9-5E23-A9E1E52AE0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1F37F968-9A37-DE42-48D5-B23084859F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CD0D8-537F-E412-78AB-D6AD0D46482C}"/>
              </a:ext>
            </a:extLst>
          </p:cNvPr>
          <p:cNvSpPr txBox="1"/>
          <p:nvPr/>
        </p:nvSpPr>
        <p:spPr>
          <a:xfrm>
            <a:off x="2116179" y="558157"/>
            <a:ext cx="42595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When connecting to Instagram, How does my app/browser know? </a:t>
            </a:r>
          </a:p>
          <a:p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What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Who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Where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How do I get to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Get bytes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“Stream”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Not mix up things?</a:t>
            </a:r>
          </a:p>
          <a:p>
            <a:r>
              <a:rPr lang="en-US" sz="3200" dirty="0">
                <a:latin typeface="Calibri" pitchFamily="34" charset="0"/>
              </a:rPr>
              <a:t>….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1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93713"/>
            <a:ext cx="7158038" cy="573087"/>
          </a:xfrm>
        </p:spPr>
        <p:txBody>
          <a:bodyPr/>
          <a:lstStyle/>
          <a:p>
            <a:r>
              <a:rPr lang="en-US" dirty="0"/>
              <a:t>A Client-Server Transaction</a:t>
            </a:r>
          </a:p>
        </p:txBody>
      </p:sp>
      <p:sp>
        <p:nvSpPr>
          <p:cNvPr id="67892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56286" y="1219200"/>
            <a:ext cx="8701087" cy="2055812"/>
          </a:xfrm>
        </p:spPr>
        <p:txBody>
          <a:bodyPr/>
          <a:lstStyle/>
          <a:p>
            <a:r>
              <a:rPr lang="en-US" dirty="0"/>
              <a:t>Most network applications are based on the client-server model:</a:t>
            </a:r>
          </a:p>
          <a:p>
            <a:pPr lvl="1"/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server</a:t>
            </a:r>
            <a:r>
              <a:rPr lang="en-US" dirty="0"/>
              <a:t> process and one or more </a:t>
            </a:r>
            <a:r>
              <a:rPr lang="en-US" b="1" i="1" dirty="0">
                <a:solidFill>
                  <a:srgbClr val="C00000"/>
                </a:solidFill>
              </a:rPr>
              <a:t>client</a:t>
            </a:r>
            <a:r>
              <a:rPr lang="en-US" i="1" dirty="0"/>
              <a:t> </a:t>
            </a:r>
            <a:r>
              <a:rPr lang="en-US" dirty="0"/>
              <a:t>processes</a:t>
            </a:r>
          </a:p>
          <a:p>
            <a:pPr lvl="1"/>
            <a:r>
              <a:rPr lang="en-US" dirty="0"/>
              <a:t>Server manages some </a:t>
            </a:r>
            <a:r>
              <a:rPr lang="en-US" b="1" i="1" dirty="0">
                <a:solidFill>
                  <a:srgbClr val="C00000"/>
                </a:solidFill>
              </a:rPr>
              <a:t>resource</a:t>
            </a:r>
            <a:endParaRPr lang="en-US" dirty="0"/>
          </a:p>
          <a:p>
            <a:pPr lvl="1"/>
            <a:r>
              <a:rPr lang="en-US" dirty="0"/>
              <a:t>Server provides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service</a:t>
            </a:r>
            <a:r>
              <a:rPr lang="en-US" dirty="0"/>
              <a:t> by manipulating resource for clients</a:t>
            </a:r>
          </a:p>
          <a:p>
            <a:pPr lvl="1"/>
            <a:r>
              <a:rPr lang="en-US" dirty="0"/>
              <a:t>Server activated by request from client (vending machine analogy)</a:t>
            </a:r>
          </a:p>
        </p:txBody>
      </p:sp>
      <p:sp>
        <p:nvSpPr>
          <p:cNvPr id="678915" name="Oval 3"/>
          <p:cNvSpPr>
            <a:spLocks noChangeArrowheads="1"/>
          </p:cNvSpPr>
          <p:nvPr/>
        </p:nvSpPr>
        <p:spPr bwMode="auto">
          <a:xfrm>
            <a:off x="1592262" y="4162802"/>
            <a:ext cx="1203325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process</a:t>
            </a:r>
          </a:p>
        </p:txBody>
      </p:sp>
      <p:sp>
        <p:nvSpPr>
          <p:cNvPr id="678917" name="Oval 5"/>
          <p:cNvSpPr>
            <a:spLocks noChangeArrowheads="1"/>
          </p:cNvSpPr>
          <p:nvPr/>
        </p:nvSpPr>
        <p:spPr bwMode="auto">
          <a:xfrm>
            <a:off x="5173662" y="4162802"/>
            <a:ext cx="1203325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89225" y="3994527"/>
            <a:ext cx="2560637" cy="369332"/>
            <a:chOff x="2689225" y="3994527"/>
            <a:chExt cx="2560637" cy="369332"/>
          </a:xfrm>
        </p:grpSpPr>
        <p:sp>
          <p:nvSpPr>
            <p:cNvPr id="678916" name="Line 4"/>
            <p:cNvSpPr>
              <a:spLocks noChangeShapeType="1"/>
            </p:cNvSpPr>
            <p:nvPr/>
          </p:nvSpPr>
          <p:spPr bwMode="auto">
            <a:xfrm flipH="1">
              <a:off x="2689225" y="4348539"/>
              <a:ext cx="2560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lIns="91577" tIns="45789" rIns="91577" bIns="45789" anchor="ctr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78918" name="Text Box 6"/>
            <p:cNvSpPr txBox="1">
              <a:spLocks noChangeArrowheads="1"/>
            </p:cNvSpPr>
            <p:nvPr/>
          </p:nvSpPr>
          <p:spPr bwMode="auto">
            <a:xfrm>
              <a:off x="2811645" y="3994527"/>
              <a:ext cx="232948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1. Client sends request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01925" y="4793039"/>
            <a:ext cx="2632075" cy="382032"/>
            <a:chOff x="2701925" y="4793039"/>
            <a:chExt cx="2632075" cy="382032"/>
          </a:xfrm>
        </p:grpSpPr>
        <p:sp>
          <p:nvSpPr>
            <p:cNvPr id="678920" name="Line 8"/>
            <p:cNvSpPr>
              <a:spLocks noChangeShapeType="1"/>
            </p:cNvSpPr>
            <p:nvPr/>
          </p:nvSpPr>
          <p:spPr bwMode="auto">
            <a:xfrm flipH="1">
              <a:off x="2701925" y="4793039"/>
              <a:ext cx="2560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1577" tIns="45789" rIns="91577" bIns="45789" anchor="ctr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78921" name="Text Box 9"/>
            <p:cNvSpPr txBox="1">
              <a:spLocks noChangeArrowheads="1"/>
            </p:cNvSpPr>
            <p:nvPr/>
          </p:nvSpPr>
          <p:spPr bwMode="auto">
            <a:xfrm>
              <a:off x="2805295" y="4805739"/>
              <a:ext cx="252870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3. Server sends response</a:t>
              </a:r>
            </a:p>
          </p:txBody>
        </p:sp>
      </p:grpSp>
      <p:sp>
        <p:nvSpPr>
          <p:cNvPr id="678922" name="Text Box 10"/>
          <p:cNvSpPr txBox="1">
            <a:spLocks noChangeArrowheads="1"/>
          </p:cNvSpPr>
          <p:nvPr/>
        </p:nvSpPr>
        <p:spPr bwMode="auto">
          <a:xfrm>
            <a:off x="609600" y="4745414"/>
            <a:ext cx="104227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4. Client 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handles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response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19825" y="4567614"/>
            <a:ext cx="1077987" cy="1110655"/>
            <a:chOff x="6219825" y="4567614"/>
            <a:chExt cx="1077987" cy="1110655"/>
          </a:xfrm>
        </p:grpSpPr>
        <p:sp>
          <p:nvSpPr>
            <p:cNvPr id="678919" name="Text Box 7"/>
            <p:cNvSpPr txBox="1">
              <a:spLocks noChangeArrowheads="1"/>
            </p:cNvSpPr>
            <p:nvPr/>
          </p:nvSpPr>
          <p:spPr bwMode="auto">
            <a:xfrm>
              <a:off x="6219825" y="4754939"/>
              <a:ext cx="1077987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2. Server 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handles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678923" name="Line 11"/>
            <p:cNvSpPr>
              <a:spLocks noChangeShapeType="1"/>
            </p:cNvSpPr>
            <p:nvPr/>
          </p:nvSpPr>
          <p:spPr bwMode="auto">
            <a:xfrm>
              <a:off x="6380162" y="4567614"/>
              <a:ext cx="836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78924" name="AutoShape 12"/>
          <p:cNvSpPr>
            <a:spLocks noChangeArrowheads="1"/>
          </p:cNvSpPr>
          <p:nvPr/>
        </p:nvSpPr>
        <p:spPr bwMode="auto">
          <a:xfrm>
            <a:off x="7216775" y="4264402"/>
            <a:ext cx="1089025" cy="56991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Resource</a:t>
            </a:r>
          </a:p>
        </p:txBody>
      </p:sp>
      <p:sp>
        <p:nvSpPr>
          <p:cNvPr id="678926" name="Text Box 14"/>
          <p:cNvSpPr txBox="1">
            <a:spLocks noChangeArrowheads="1"/>
          </p:cNvSpPr>
          <p:nvPr/>
        </p:nvSpPr>
        <p:spPr bwMode="auto">
          <a:xfrm>
            <a:off x="1806281" y="5906869"/>
            <a:ext cx="558511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Note: clients and servers are processes running on hosts </a:t>
            </a:r>
          </a:p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(can be the same or different hosts)</a:t>
            </a:r>
          </a:p>
        </p:txBody>
      </p:sp>
      <p:pic>
        <p:nvPicPr>
          <p:cNvPr id="2" name="Picture 1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07AEB0E1-4736-6CA8-0995-9C288FA28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72" y="3175121"/>
            <a:ext cx="553677" cy="835091"/>
          </a:xfrm>
          <a:prstGeom prst="rect">
            <a:avLst/>
          </a:prstGeom>
        </p:spPr>
      </p:pic>
      <p:pic>
        <p:nvPicPr>
          <p:cNvPr id="6" name="Picture 5" descr="A person holding a cat&#10;&#10;Description automatically generated">
            <a:extLst>
              <a:ext uri="{FF2B5EF4-FFF2-40B4-BE49-F238E27FC236}">
                <a16:creationId xmlns:a16="http://schemas.microsoft.com/office/drawing/2014/main" id="{7A2C1CFF-7A9C-8CB1-E913-347294569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70" y="4012288"/>
            <a:ext cx="553677" cy="840522"/>
          </a:xfrm>
          <a:prstGeom prst="rect">
            <a:avLst/>
          </a:prstGeom>
        </p:spPr>
      </p:pic>
      <p:pic>
        <p:nvPicPr>
          <p:cNvPr id="7" name="Picture 6" descr="A screenshot of a hippo&#10;&#10;Description automatically generated">
            <a:extLst>
              <a:ext uri="{FF2B5EF4-FFF2-40B4-BE49-F238E27FC236}">
                <a16:creationId xmlns:a16="http://schemas.microsoft.com/office/drawing/2014/main" id="{E8526DDA-88D9-FF6D-6E05-DC9B1C29D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37" y="4807958"/>
            <a:ext cx="904286" cy="921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B8E4C-2F1A-3EE3-5751-0AFDCFDBA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9D6F-3816-0F37-534E-8EDA9A09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IG really?</a:t>
            </a:r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1F3A405-B037-56F5-EE4C-2419D00E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8" y="1245400"/>
            <a:ext cx="5740400" cy="711200"/>
          </a:xfrm>
          <a:prstGeom prst="rect">
            <a:avLst/>
          </a:prstGeom>
        </p:spPr>
      </p:pic>
      <p:pic>
        <p:nvPicPr>
          <p:cNvPr id="6" name="Picture 5" descr="A screenshot of a hippo&#10;&#10;Description automatically generated">
            <a:extLst>
              <a:ext uri="{FF2B5EF4-FFF2-40B4-BE49-F238E27FC236}">
                <a16:creationId xmlns:a16="http://schemas.microsoft.com/office/drawing/2014/main" id="{86E1E7C2-9D73-B72C-488F-17560C958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18" y="331000"/>
            <a:ext cx="1595590" cy="162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DBE3B-5EAC-97A1-0805-83758C0DC6FF}"/>
              </a:ext>
            </a:extLst>
          </p:cNvPr>
          <p:cNvSpPr txBox="1"/>
          <p:nvPr/>
        </p:nvSpPr>
        <p:spPr>
          <a:xfrm>
            <a:off x="228600" y="2401568"/>
            <a:ext cx="9677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sudo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tcpdump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&gt;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insta_pcap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4" name="Picture 3" descr="A table of numbers and letters&#10;&#10;Description automatically generated">
            <a:extLst>
              <a:ext uri="{FF2B5EF4-FFF2-40B4-BE49-F238E27FC236}">
                <a16:creationId xmlns:a16="http://schemas.microsoft.com/office/drawing/2014/main" id="{B3F8B142-73EF-8F0A-BE62-34F9AAD4C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1" y="3151904"/>
            <a:ext cx="5410200" cy="3118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10E83B-B371-C814-FD1F-BDFBF7B2D0C3}"/>
              </a:ext>
            </a:extLst>
          </p:cNvPr>
          <p:cNvSpPr txBox="1"/>
          <p:nvPr/>
        </p:nvSpPr>
        <p:spPr>
          <a:xfrm>
            <a:off x="5665631" y="3160490"/>
            <a:ext cx="348807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Anything on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The Global Internet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is just an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“IP” address</a:t>
            </a:r>
          </a:p>
          <a:p>
            <a:r>
              <a:rPr lang="en-US" dirty="0">
                <a:latin typeface="Calibri" pitchFamily="34" charset="0"/>
                <a:sym typeface="Wingdings" pitchFamily="2" charset="2"/>
              </a:rPr>
              <a:t>e.g., 157.240.229.174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8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3733A-6915-E0AB-1C3E-14ED33D75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5830-B979-C115-1D56-78432596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IG = 157.240.229.174?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6E2720A-2AFC-2ECC-1A4A-888396918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6" y="1304602"/>
            <a:ext cx="7114334" cy="5382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B8366-037A-589E-F65F-931B3D232919}"/>
              </a:ext>
            </a:extLst>
          </p:cNvPr>
          <p:cNvSpPr txBox="1"/>
          <p:nvPr/>
        </p:nvSpPr>
        <p:spPr>
          <a:xfrm>
            <a:off x="5867400" y="1524000"/>
            <a:ext cx="2749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 “IP” addresses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Assignment</a:t>
            </a:r>
          </a:p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And ownership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4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2431" y="419202"/>
            <a:ext cx="7592093" cy="762000"/>
          </a:xfrm>
        </p:spPr>
        <p:txBody>
          <a:bodyPr/>
          <a:lstStyle/>
          <a:p>
            <a:r>
              <a:rPr lang="en-US" dirty="0"/>
              <a:t>Global IP Internet</a:t>
            </a:r>
          </a:p>
        </p:txBody>
      </p:sp>
      <p:sp>
        <p:nvSpPr>
          <p:cNvPr id="68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82899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Based on the TCP/IP protocol family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IP (Internet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Provides </a:t>
            </a:r>
            <a:r>
              <a:rPr lang="en-US" i="1" dirty="0">
                <a:solidFill>
                  <a:srgbClr val="FF0000"/>
                </a:solidFill>
              </a:rPr>
              <a:t>basic naming scheme </a:t>
            </a:r>
            <a:r>
              <a:rPr lang="en-US" dirty="0"/>
              <a:t>and unreliable </a:t>
            </a:r>
            <a:r>
              <a:rPr lang="en-US" i="1" dirty="0">
                <a:solidFill>
                  <a:srgbClr val="FF0000"/>
                </a:solidFill>
              </a:rPr>
              <a:t>delivery capability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r>
              <a:rPr lang="en-US" dirty="0"/>
              <a:t>of packets (</a:t>
            </a:r>
            <a:r>
              <a:rPr lang="en-US" dirty="0" err="1"/>
              <a:t>datagrams</a:t>
            </a:r>
            <a:r>
              <a:rPr lang="en-US" dirty="0"/>
              <a:t>) from </a:t>
            </a:r>
            <a:r>
              <a:rPr lang="en-US" i="1" dirty="0">
                <a:solidFill>
                  <a:srgbClr val="FF0000"/>
                </a:solidFill>
              </a:rPr>
              <a:t>host-to-host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UDP (Unreliable Datagram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Uses IP to provide </a:t>
            </a:r>
            <a:r>
              <a:rPr lang="en-US" i="1" dirty="0">
                <a:solidFill>
                  <a:srgbClr val="FF0000"/>
                </a:solidFill>
              </a:rPr>
              <a:t>unreliable</a:t>
            </a:r>
            <a:r>
              <a:rPr lang="en-US" dirty="0"/>
              <a:t> datagram delivery from </a:t>
            </a:r>
            <a:br>
              <a:rPr lang="en-US" dirty="0"/>
            </a:br>
            <a:r>
              <a:rPr lang="en-US" i="1" dirty="0">
                <a:solidFill>
                  <a:srgbClr val="FF0000"/>
                </a:solidFill>
              </a:rPr>
              <a:t>process-to-process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TCP (Transmission Control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Uses IP to provide </a:t>
            </a:r>
            <a:r>
              <a:rPr lang="en-US" i="1" dirty="0">
                <a:solidFill>
                  <a:srgbClr val="FF0000"/>
                </a:solidFill>
              </a:rPr>
              <a:t>reliable</a:t>
            </a:r>
            <a:r>
              <a:rPr lang="en-US" dirty="0"/>
              <a:t> byte streams from </a:t>
            </a:r>
            <a:r>
              <a:rPr lang="en-US" i="1" dirty="0">
                <a:solidFill>
                  <a:srgbClr val="FF0000"/>
                </a:solidFill>
              </a:rPr>
              <a:t>process-to-process </a:t>
            </a:r>
            <a:r>
              <a:rPr lang="en-US" dirty="0"/>
              <a:t>over </a:t>
            </a:r>
            <a:r>
              <a:rPr lang="en-US" i="1" dirty="0">
                <a:solidFill>
                  <a:srgbClr val="FF0000"/>
                </a:solidFill>
              </a:rPr>
              <a:t>connections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Accessed via a mix of Unix file I/O and functions from the </a:t>
            </a:r>
            <a:r>
              <a:rPr lang="en-US" i="1" dirty="0">
                <a:solidFill>
                  <a:srgbClr val="FF0000"/>
                </a:solidFill>
              </a:rPr>
              <a:t>sockets interface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52" name="Rectangle 24"/>
          <p:cNvSpPr>
            <a:spLocks noChangeArrowheads="1"/>
          </p:cNvSpPr>
          <p:nvPr/>
        </p:nvSpPr>
        <p:spPr bwMode="auto">
          <a:xfrm>
            <a:off x="2736658" y="26416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53" name="Rectangle 25"/>
          <p:cNvSpPr>
            <a:spLocks noChangeArrowheads="1"/>
          </p:cNvSpPr>
          <p:nvPr/>
        </p:nvSpPr>
        <p:spPr bwMode="auto">
          <a:xfrm>
            <a:off x="6635558" y="26416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8128000" cy="1095375"/>
          </a:xfrm>
        </p:spPr>
        <p:txBody>
          <a:bodyPr/>
          <a:lstStyle/>
          <a:p>
            <a:pPr marL="0" indent="0"/>
            <a:r>
              <a:rPr lang="en-US" dirty="0"/>
              <a:t>Hardware and Software Organization </a:t>
            </a:r>
            <a:br>
              <a:rPr lang="en-US" dirty="0"/>
            </a:br>
            <a:r>
              <a:rPr lang="en-US" dirty="0"/>
              <a:t>of a Client-Server Internet Application</a:t>
            </a:r>
          </a:p>
        </p:txBody>
      </p:sp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2825558" y="37084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688132" name="Line 4"/>
          <p:cNvSpPr>
            <a:spLocks noChangeShapeType="1"/>
          </p:cNvSpPr>
          <p:nvPr/>
        </p:nvSpPr>
        <p:spPr bwMode="auto">
          <a:xfrm>
            <a:off x="3473258" y="3327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3" name="Line 5"/>
          <p:cNvSpPr>
            <a:spLocks noChangeShapeType="1"/>
          </p:cNvSpPr>
          <p:nvPr/>
        </p:nvSpPr>
        <p:spPr bwMode="auto">
          <a:xfrm>
            <a:off x="3473258" y="4318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2825558" y="27178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2825558" y="46990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688136" name="Line 8"/>
          <p:cNvSpPr>
            <a:spLocks noChangeShapeType="1"/>
          </p:cNvSpPr>
          <p:nvPr/>
        </p:nvSpPr>
        <p:spPr bwMode="auto">
          <a:xfrm>
            <a:off x="3473258" y="5308600"/>
            <a:ext cx="12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7" name="AutoShape 9"/>
          <p:cNvSpPr>
            <a:spLocks noChangeArrowheads="1"/>
          </p:cNvSpPr>
          <p:nvPr/>
        </p:nvSpPr>
        <p:spPr bwMode="auto">
          <a:xfrm>
            <a:off x="2711258" y="57404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Global IP Internet</a:t>
            </a:r>
          </a:p>
        </p:txBody>
      </p:sp>
      <p:sp>
        <p:nvSpPr>
          <p:cNvPr id="688138" name="Rectangle 10"/>
          <p:cNvSpPr>
            <a:spLocks noChangeArrowheads="1"/>
          </p:cNvSpPr>
          <p:nvPr/>
        </p:nvSpPr>
        <p:spPr bwMode="auto">
          <a:xfrm>
            <a:off x="6711758" y="37084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688139" name="Line 11"/>
          <p:cNvSpPr>
            <a:spLocks noChangeShapeType="1"/>
          </p:cNvSpPr>
          <p:nvPr/>
        </p:nvSpPr>
        <p:spPr bwMode="auto">
          <a:xfrm>
            <a:off x="7397558" y="33274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0" name="Line 12"/>
          <p:cNvSpPr>
            <a:spLocks noChangeShapeType="1"/>
          </p:cNvSpPr>
          <p:nvPr/>
        </p:nvSpPr>
        <p:spPr bwMode="auto">
          <a:xfrm>
            <a:off x="7397558" y="43180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6711758" y="27178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Server</a:t>
            </a:r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6711758" y="46990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688143" name="Line 15"/>
          <p:cNvSpPr>
            <a:spLocks noChangeShapeType="1"/>
          </p:cNvSpPr>
          <p:nvPr/>
        </p:nvSpPr>
        <p:spPr bwMode="auto">
          <a:xfrm>
            <a:off x="7397558" y="53086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4" name="Text Box 16"/>
          <p:cNvSpPr txBox="1">
            <a:spLocks noChangeArrowheads="1"/>
          </p:cNvSpPr>
          <p:nvPr/>
        </p:nvSpPr>
        <p:spPr bwMode="auto">
          <a:xfrm>
            <a:off x="2454083" y="2298700"/>
            <a:ext cx="20056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Internet client host</a:t>
            </a:r>
          </a:p>
        </p:txBody>
      </p:sp>
      <p:sp>
        <p:nvSpPr>
          <p:cNvPr id="688145" name="Text Box 17"/>
          <p:cNvSpPr txBox="1">
            <a:spLocks noChangeArrowheads="1"/>
          </p:cNvSpPr>
          <p:nvPr/>
        </p:nvSpPr>
        <p:spPr bwMode="auto">
          <a:xfrm>
            <a:off x="6306945" y="2298700"/>
            <a:ext cx="20750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Internet server host</a:t>
            </a:r>
          </a:p>
        </p:txBody>
      </p:sp>
      <p:sp>
        <p:nvSpPr>
          <p:cNvPr id="688146" name="Text Box 18"/>
          <p:cNvSpPr txBox="1">
            <a:spLocks noChangeArrowheads="1"/>
          </p:cNvSpPr>
          <p:nvPr/>
        </p:nvSpPr>
        <p:spPr bwMode="auto">
          <a:xfrm>
            <a:off x="639570" y="3188687"/>
            <a:ext cx="17992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Calibri" pitchFamily="34" charset="0"/>
              </a:rPr>
              <a:t>Sockets interface</a:t>
            </a:r>
          </a:p>
          <a:p>
            <a:pPr algn="r"/>
            <a:r>
              <a:rPr lang="en-US" sz="1800" i="1" dirty="0">
                <a:latin typeface="Calibri" pitchFamily="34" charset="0"/>
              </a:rPr>
              <a:t>(system calls)</a:t>
            </a:r>
          </a:p>
        </p:txBody>
      </p:sp>
      <p:sp>
        <p:nvSpPr>
          <p:cNvPr id="688147" name="Text Box 19"/>
          <p:cNvSpPr txBox="1">
            <a:spLocks noChangeArrowheads="1"/>
          </p:cNvSpPr>
          <p:nvPr/>
        </p:nvSpPr>
        <p:spPr bwMode="auto">
          <a:xfrm>
            <a:off x="453833" y="4177699"/>
            <a:ext cx="204786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Calibri" pitchFamily="34" charset="0"/>
              </a:rPr>
              <a:t>Hardware interface</a:t>
            </a:r>
          </a:p>
          <a:p>
            <a:pPr algn="r"/>
            <a:r>
              <a:rPr lang="en-US" sz="1800" i="1" dirty="0">
                <a:latin typeface="Calibri" pitchFamily="34" charset="0"/>
              </a:rPr>
              <a:t>(interrupts)</a:t>
            </a:r>
          </a:p>
        </p:txBody>
      </p:sp>
      <p:sp>
        <p:nvSpPr>
          <p:cNvPr id="688148" name="Text Box 20"/>
          <p:cNvSpPr txBox="1">
            <a:spLocks noChangeArrowheads="1"/>
          </p:cNvSpPr>
          <p:nvPr/>
        </p:nvSpPr>
        <p:spPr bwMode="auto">
          <a:xfrm>
            <a:off x="4143784" y="2840038"/>
            <a:ext cx="11251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User code</a:t>
            </a:r>
          </a:p>
        </p:txBody>
      </p:sp>
      <p:sp>
        <p:nvSpPr>
          <p:cNvPr id="688149" name="Text Box 21"/>
          <p:cNvSpPr txBox="1">
            <a:spLocks noChangeArrowheads="1"/>
          </p:cNvSpPr>
          <p:nvPr/>
        </p:nvSpPr>
        <p:spPr bwMode="auto">
          <a:xfrm>
            <a:off x="4143784" y="3829050"/>
            <a:ext cx="12967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Kernel code</a:t>
            </a:r>
          </a:p>
        </p:txBody>
      </p:sp>
      <p:sp>
        <p:nvSpPr>
          <p:cNvPr id="688150" name="Text Box 22"/>
          <p:cNvSpPr txBox="1">
            <a:spLocks noChangeArrowheads="1"/>
          </p:cNvSpPr>
          <p:nvPr/>
        </p:nvSpPr>
        <p:spPr bwMode="auto">
          <a:xfrm>
            <a:off x="4143784" y="4697413"/>
            <a:ext cx="148726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Hardware</a:t>
            </a:r>
          </a:p>
          <a:p>
            <a:r>
              <a:rPr lang="en-US" sz="1800" i="1" dirty="0">
                <a:latin typeface="Calibri" pitchFamily="34" charset="0"/>
              </a:rPr>
              <a:t>and firmware</a:t>
            </a:r>
          </a:p>
        </p:txBody>
      </p:sp>
      <p:sp>
        <p:nvSpPr>
          <p:cNvPr id="688151" name="Line 23"/>
          <p:cNvSpPr>
            <a:spLocks noChangeShapeType="1"/>
          </p:cNvSpPr>
          <p:nvPr/>
        </p:nvSpPr>
        <p:spPr bwMode="auto">
          <a:xfrm>
            <a:off x="2520758" y="34925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54" name="Line 26"/>
          <p:cNvSpPr>
            <a:spLocks noChangeShapeType="1"/>
          </p:cNvSpPr>
          <p:nvPr/>
        </p:nvSpPr>
        <p:spPr bwMode="auto">
          <a:xfrm>
            <a:off x="2508058" y="44958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37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573087"/>
          </a:xfrm>
        </p:spPr>
        <p:txBody>
          <a:bodyPr/>
          <a:lstStyle/>
          <a:p>
            <a:r>
              <a:rPr lang="en-US"/>
              <a:t>A Programmer’s View of the Internet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i="1" dirty="0">
                <a:solidFill>
                  <a:srgbClr val="C00000"/>
                </a:solidFill>
              </a:rPr>
              <a:t>IP addresses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128.2.203.179</a:t>
            </a:r>
          </a:p>
          <a:p>
            <a:pPr lvl="1"/>
            <a:r>
              <a:rPr lang="en-US" dirty="0"/>
              <a:t>127.0.0.1 (always </a:t>
            </a:r>
            <a:r>
              <a:rPr lang="en-US" i="1" dirty="0"/>
              <a:t>localhost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i="1" dirty="0">
                <a:solidFill>
                  <a:srgbClr val="C00000"/>
                </a:solidFill>
              </a:rPr>
              <a:t>domain names</a:t>
            </a:r>
          </a:p>
          <a:p>
            <a:pPr lvl="1"/>
            <a:r>
              <a:rPr lang="en-US" dirty="0"/>
              <a:t>128.2.217.3 is mapped to  www.cs.cmu.edu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i="1" dirty="0">
                <a:solidFill>
                  <a:srgbClr val="C00000"/>
                </a:solidFill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404182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IPv4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7896225" cy="5495926"/>
          </a:xfrm>
        </p:spPr>
        <p:txBody>
          <a:bodyPr/>
          <a:lstStyle/>
          <a:p>
            <a:r>
              <a:rPr lang="en-US" dirty="0"/>
              <a:t>The original Internet Protocol, with its 32-bit addresses, is known as </a:t>
            </a:r>
            <a:r>
              <a:rPr lang="en-US" i="1" dirty="0"/>
              <a:t>Internet Protocol Version 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IPv4</a:t>
            </a:r>
            <a:r>
              <a:rPr lang="en-US" dirty="0"/>
              <a:t>)</a:t>
            </a:r>
          </a:p>
          <a:p>
            <a:r>
              <a:rPr lang="en-US" dirty="0"/>
              <a:t>1996: Internet Engineering Task Force (IETF) introduced </a:t>
            </a:r>
            <a:r>
              <a:rPr lang="en-US" i="1" dirty="0"/>
              <a:t>Internet Protocol Version 6 </a:t>
            </a:r>
            <a:r>
              <a:rPr lang="en-US" dirty="0">
                <a:solidFill>
                  <a:srgbClr val="FF0000"/>
                </a:solidFill>
              </a:rPr>
              <a:t>(IPv6</a:t>
            </a:r>
            <a:r>
              <a:rPr lang="en-US" dirty="0"/>
              <a:t>) with 128-bit addresses</a:t>
            </a:r>
          </a:p>
          <a:p>
            <a:pPr lvl="1"/>
            <a:r>
              <a:rPr lang="en-US" dirty="0"/>
              <a:t>Intended as the successor to IPv4</a:t>
            </a:r>
          </a:p>
          <a:p>
            <a:r>
              <a:rPr lang="en-US" dirty="0"/>
              <a:t>Majority of Internet traffic still carried by IPv4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focus on IPv4, but will show you how to write networking code that is protocol-independent.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733800"/>
            <a:ext cx="4572000" cy="2108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4633874"/>
            <a:ext cx="21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IPv6 traffic at Google</a:t>
            </a:r>
          </a:p>
        </p:txBody>
      </p:sp>
    </p:spTree>
    <p:extLst>
      <p:ext uri="{BB962C8B-B14F-4D97-AF65-F5344CB8AC3E}">
        <p14:creationId xmlns:p14="http://schemas.microsoft.com/office/powerpoint/2010/main" val="97812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5976938" cy="573087"/>
          </a:xfrm>
        </p:spPr>
        <p:txBody>
          <a:bodyPr/>
          <a:lstStyle/>
          <a:p>
            <a:r>
              <a:rPr lang="en-US" dirty="0"/>
              <a:t>(1) IP Addresses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099" y="1159476"/>
            <a:ext cx="8281987" cy="2133600"/>
          </a:xfrm>
        </p:spPr>
        <p:txBody>
          <a:bodyPr/>
          <a:lstStyle/>
          <a:p>
            <a:r>
              <a:rPr lang="en-US" dirty="0"/>
              <a:t>32-bit IP addresses are stored in an </a:t>
            </a:r>
            <a:r>
              <a:rPr lang="en-US" i="1" dirty="0">
                <a:solidFill>
                  <a:srgbClr val="FF0000"/>
                </a:solidFill>
              </a:rPr>
              <a:t>IP address </a:t>
            </a:r>
            <a:r>
              <a:rPr lang="en-US" i="1" dirty="0" err="1">
                <a:solidFill>
                  <a:srgbClr val="FF0000"/>
                </a:solidFill>
              </a:rPr>
              <a:t>struct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IP addresses are always stored in memory in </a:t>
            </a:r>
            <a:r>
              <a:rPr lang="en-US" i="1" dirty="0">
                <a:solidFill>
                  <a:srgbClr val="FF0000"/>
                </a:solidFill>
              </a:rPr>
              <a:t>network byte order </a:t>
            </a:r>
            <a:br>
              <a:rPr lang="en-US" dirty="0"/>
            </a:br>
            <a:r>
              <a:rPr lang="en-US" dirty="0"/>
              <a:t>(big-endian byte order)</a:t>
            </a:r>
          </a:p>
          <a:p>
            <a:pPr lvl="1"/>
            <a:r>
              <a:rPr lang="en-US" dirty="0"/>
              <a:t>True in general for any integer transferred in a packet header from one machine to another.</a:t>
            </a:r>
          </a:p>
          <a:p>
            <a:pPr lvl="2"/>
            <a:r>
              <a:rPr lang="en-US" dirty="0"/>
              <a:t>E.g., the port number used to identify an Internet connection.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440724" y="3533475"/>
            <a:ext cx="744937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Internet address structure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uint32_t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network byte order (big-endian)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44327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Networking Overview</a:t>
            </a:r>
          </a:p>
          <a:p>
            <a:r>
              <a:rPr lang="en-US" dirty="0"/>
              <a:t>Global IP Internet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11.3</a:t>
            </a:r>
          </a:p>
          <a:p>
            <a:r>
              <a:rPr lang="en-US" dirty="0"/>
              <a:t>Sockets Interface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11.4</a:t>
            </a:r>
          </a:p>
        </p:txBody>
      </p:sp>
    </p:spTree>
    <p:extLst>
      <p:ext uri="{BB962C8B-B14F-4D97-AF65-F5344CB8AC3E}">
        <p14:creationId xmlns:p14="http://schemas.microsoft.com/office/powerpoint/2010/main" val="3276877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878638" cy="573087"/>
          </a:xfrm>
        </p:spPr>
        <p:txBody>
          <a:bodyPr/>
          <a:lstStyle/>
          <a:p>
            <a:r>
              <a:rPr lang="en-US"/>
              <a:t>Dotted Decimal Notation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220788"/>
            <a:ext cx="8527749" cy="5180012"/>
          </a:xfrm>
        </p:spPr>
        <p:txBody>
          <a:bodyPr/>
          <a:lstStyle/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80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02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C2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F2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128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194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242</a:t>
            </a:r>
            <a:endParaRPr lang="en-US" b="1" dirty="0">
              <a:solidFill>
                <a:srgbClr val="D09E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 and 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 functions</a:t>
            </a:r>
            <a:br>
              <a:rPr lang="en-US" dirty="0"/>
            </a:br>
            <a:r>
              <a:rPr lang="en-US" dirty="0"/>
              <a:t>(described later) to convert between IP addresses </a:t>
            </a:r>
            <a:br>
              <a:rPr lang="en-US" dirty="0"/>
            </a:br>
            <a:r>
              <a:rPr lang="en-US" dirty="0"/>
              <a:t>and dotted decimal format.</a:t>
            </a:r>
          </a:p>
        </p:txBody>
      </p:sp>
    </p:spTree>
    <p:extLst>
      <p:ext uri="{BB962C8B-B14F-4D97-AF65-F5344CB8AC3E}">
        <p14:creationId xmlns:p14="http://schemas.microsoft.com/office/powerpoint/2010/main" val="159625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89435-2B29-70AA-6BD6-5E17385C9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FF56-F92F-33CC-DC6B-12A6972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to some IP (e.g., IG)?</a:t>
            </a: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D7051DF-DD08-D3B0-2D27-94B455BD4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4" y="2514600"/>
            <a:ext cx="7772400" cy="1490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C123B-688A-B597-8D65-E7FCE9F97208}"/>
              </a:ext>
            </a:extLst>
          </p:cNvPr>
          <p:cNvSpPr txBox="1"/>
          <p:nvPr/>
        </p:nvSpPr>
        <p:spPr>
          <a:xfrm>
            <a:off x="5638800" y="1563751"/>
            <a:ext cx="3287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sym typeface="Wingdings" pitchFamily="2" charset="2"/>
              </a:rPr>
              <a:t> Routing Protocols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78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EA11-7574-A658-CA9B-4891F29F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29751" cy="762000"/>
          </a:xfrm>
        </p:spPr>
        <p:txBody>
          <a:bodyPr/>
          <a:lstStyle/>
          <a:p>
            <a:r>
              <a:rPr lang="en-US" dirty="0"/>
              <a:t>Why don’t I need to know this IP thing?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DB4CFE-4783-DF60-82F9-74CF95F38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2" y="1066800"/>
            <a:ext cx="8477250" cy="5008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D69D3-033D-377E-5493-472E0139B810}"/>
              </a:ext>
            </a:extLst>
          </p:cNvPr>
          <p:cNvSpPr txBox="1"/>
          <p:nvPr/>
        </p:nvSpPr>
        <p:spPr>
          <a:xfrm>
            <a:off x="3979116" y="3886200"/>
            <a:ext cx="5007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Domain Name System (DNS)</a:t>
            </a:r>
          </a:p>
          <a:p>
            <a:r>
              <a:rPr lang="en-US" sz="3200" dirty="0">
                <a:latin typeface="Calibri" pitchFamily="34" charset="0"/>
              </a:rPr>
              <a:t>Names </a:t>
            </a:r>
            <a:r>
              <a:rPr lang="en-US" sz="3200" dirty="0">
                <a:latin typeface="Calibri" pitchFamily="34" charset="0"/>
                <a:sym typeface="Wingdings" pitchFamily="2" charset="2"/>
              </a:rPr>
              <a:t> “IP” addresses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32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081838" cy="573087"/>
          </a:xfrm>
        </p:spPr>
        <p:txBody>
          <a:bodyPr/>
          <a:lstStyle/>
          <a:p>
            <a:r>
              <a:rPr lang="en-US" dirty="0"/>
              <a:t>(2) Internet Domain Names</a:t>
            </a:r>
          </a:p>
        </p:txBody>
      </p:sp>
      <p:sp>
        <p:nvSpPr>
          <p:cNvPr id="699395" name="Text Box 3"/>
          <p:cNvSpPr txBox="1">
            <a:spLocks noChangeArrowheads="1"/>
          </p:cNvSpPr>
          <p:nvPr/>
        </p:nvSpPr>
        <p:spPr bwMode="auto">
          <a:xfrm>
            <a:off x="1327150" y="2055813"/>
            <a:ext cx="60771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.net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 flipV="1">
            <a:off x="1601788" y="1463675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2263775" y="2055813"/>
            <a:ext cx="659135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edu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3232150" y="2055813"/>
            <a:ext cx="63496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gov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4165600" y="2055813"/>
            <a:ext cx="70594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.com</a:t>
            </a:r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 flipV="1">
            <a:off x="2667000" y="1463675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1" name="Line 9"/>
          <p:cNvSpPr>
            <a:spLocks noChangeShapeType="1"/>
          </p:cNvSpPr>
          <p:nvPr/>
        </p:nvSpPr>
        <p:spPr bwMode="auto">
          <a:xfrm flipH="1" flipV="1">
            <a:off x="3078163" y="1463675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2" name="Line 10"/>
          <p:cNvSpPr>
            <a:spLocks noChangeShapeType="1"/>
          </p:cNvSpPr>
          <p:nvPr/>
        </p:nvSpPr>
        <p:spPr bwMode="auto">
          <a:xfrm>
            <a:off x="3078163" y="1463675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3" name="Text Box 11"/>
          <p:cNvSpPr txBox="1">
            <a:spLocks noChangeArrowheads="1"/>
          </p:cNvSpPr>
          <p:nvPr/>
        </p:nvSpPr>
        <p:spPr bwMode="auto">
          <a:xfrm>
            <a:off x="2254250" y="2984500"/>
            <a:ext cx="638296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cmu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4" name="Text Box 12"/>
          <p:cNvSpPr txBox="1">
            <a:spLocks noChangeArrowheads="1"/>
          </p:cNvSpPr>
          <p:nvPr/>
        </p:nvSpPr>
        <p:spPr bwMode="auto">
          <a:xfrm>
            <a:off x="3106738" y="2984500"/>
            <a:ext cx="110182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berkeley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1458913" y="2984500"/>
            <a:ext cx="54371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mit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>
            <a:off x="2590800" y="23923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1616075" y="3913188"/>
            <a:ext cx="39464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3116263" y="3913188"/>
            <a:ext cx="55173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ece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9" name="Line 17"/>
          <p:cNvSpPr>
            <a:spLocks noChangeShapeType="1"/>
          </p:cNvSpPr>
          <p:nvPr/>
        </p:nvSpPr>
        <p:spPr bwMode="auto">
          <a:xfrm>
            <a:off x="2590800" y="3321050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0" name="Line 18"/>
          <p:cNvSpPr>
            <a:spLocks noChangeShapeType="1"/>
          </p:cNvSpPr>
          <p:nvPr/>
        </p:nvSpPr>
        <p:spPr bwMode="auto">
          <a:xfrm flipH="1">
            <a:off x="1158875" y="4249738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418745" y="5762625"/>
            <a:ext cx="141294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whaleshark</a:t>
            </a:r>
            <a:endParaRPr lang="en-US" sz="2000" dirty="0">
              <a:latin typeface="Calibri" pitchFamily="34" charset="0"/>
            </a:endParaRP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128.2.210.175</a:t>
            </a:r>
          </a:p>
        </p:txBody>
      </p:sp>
      <p:sp>
        <p:nvSpPr>
          <p:cNvPr id="699412" name="Line 20"/>
          <p:cNvSpPr>
            <a:spLocks noChangeShapeType="1"/>
          </p:cNvSpPr>
          <p:nvPr/>
        </p:nvSpPr>
        <p:spPr bwMode="auto">
          <a:xfrm flipV="1">
            <a:off x="1900238" y="2365375"/>
            <a:ext cx="693737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3" name="Line 21"/>
          <p:cNvSpPr>
            <a:spLocks noChangeShapeType="1"/>
          </p:cNvSpPr>
          <p:nvPr/>
        </p:nvSpPr>
        <p:spPr bwMode="auto">
          <a:xfrm>
            <a:off x="2593975" y="2365375"/>
            <a:ext cx="6651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4" name="Line 22"/>
          <p:cNvSpPr>
            <a:spLocks noChangeShapeType="1"/>
          </p:cNvSpPr>
          <p:nvPr/>
        </p:nvSpPr>
        <p:spPr bwMode="auto">
          <a:xfrm flipV="1">
            <a:off x="1900238" y="3321050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5" name="Text Box 23"/>
          <p:cNvSpPr txBox="1">
            <a:spLocks noChangeArrowheads="1"/>
          </p:cNvSpPr>
          <p:nvPr/>
        </p:nvSpPr>
        <p:spPr bwMode="auto">
          <a:xfrm>
            <a:off x="771525" y="4841875"/>
            <a:ext cx="68738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ics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16" name="Line 24"/>
          <p:cNvSpPr>
            <a:spLocks noChangeShapeType="1"/>
          </p:cNvSpPr>
          <p:nvPr/>
        </p:nvSpPr>
        <p:spPr bwMode="auto">
          <a:xfrm>
            <a:off x="1074738" y="5178425"/>
            <a:ext cx="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7" name="Text Box 25"/>
          <p:cNvSpPr txBox="1">
            <a:spLocks noChangeArrowheads="1"/>
          </p:cNvSpPr>
          <p:nvPr/>
        </p:nvSpPr>
        <p:spPr bwMode="auto">
          <a:xfrm>
            <a:off x="2241409" y="1105731"/>
            <a:ext cx="169627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i="1" dirty="0">
                <a:latin typeface="Calibri" pitchFamily="34" charset="0"/>
              </a:rPr>
              <a:t>unnamed root</a:t>
            </a:r>
          </a:p>
        </p:txBody>
      </p:sp>
      <p:sp>
        <p:nvSpPr>
          <p:cNvPr id="699418" name="Line 26"/>
          <p:cNvSpPr>
            <a:spLocks noChangeShapeType="1"/>
          </p:cNvSpPr>
          <p:nvPr/>
        </p:nvSpPr>
        <p:spPr bwMode="auto">
          <a:xfrm>
            <a:off x="1893888" y="4249738"/>
            <a:ext cx="592137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9" name="Text Box 27"/>
          <p:cNvSpPr txBox="1">
            <a:spLocks noChangeArrowheads="1"/>
          </p:cNvSpPr>
          <p:nvPr/>
        </p:nvSpPr>
        <p:spPr bwMode="auto">
          <a:xfrm>
            <a:off x="2306946" y="4841875"/>
            <a:ext cx="52290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pdl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0" name="Line 28"/>
          <p:cNvSpPr>
            <a:spLocks noChangeShapeType="1"/>
          </p:cNvSpPr>
          <p:nvPr/>
        </p:nvSpPr>
        <p:spPr bwMode="auto">
          <a:xfrm>
            <a:off x="2613025" y="5191125"/>
            <a:ext cx="12700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1" name="Text Box 29"/>
          <p:cNvSpPr txBox="1">
            <a:spLocks noChangeArrowheads="1"/>
          </p:cNvSpPr>
          <p:nvPr/>
        </p:nvSpPr>
        <p:spPr bwMode="auto">
          <a:xfrm>
            <a:off x="2009928" y="5775325"/>
            <a:ext cx="127599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128.2.131.66</a:t>
            </a:r>
          </a:p>
        </p:txBody>
      </p:sp>
      <p:sp>
        <p:nvSpPr>
          <p:cNvPr id="699422" name="Text Box 30"/>
          <p:cNvSpPr txBox="1">
            <a:spLocks noChangeArrowheads="1"/>
          </p:cNvSpPr>
          <p:nvPr/>
        </p:nvSpPr>
        <p:spPr bwMode="auto">
          <a:xfrm>
            <a:off x="4562475" y="2997200"/>
            <a:ext cx="102025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amazon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3" name="Line 31"/>
          <p:cNvSpPr>
            <a:spLocks noChangeShapeType="1"/>
          </p:cNvSpPr>
          <p:nvPr/>
        </p:nvSpPr>
        <p:spPr bwMode="auto">
          <a:xfrm>
            <a:off x="4584700" y="2366963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4" name="Line 32"/>
          <p:cNvSpPr>
            <a:spLocks noChangeShapeType="1"/>
          </p:cNvSpPr>
          <p:nvPr/>
        </p:nvSpPr>
        <p:spPr bwMode="auto">
          <a:xfrm>
            <a:off x="5054600" y="33575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5" name="Text Box 33"/>
          <p:cNvSpPr txBox="1">
            <a:spLocks noChangeArrowheads="1"/>
          </p:cNvSpPr>
          <p:nvPr/>
        </p:nvSpPr>
        <p:spPr bwMode="auto">
          <a:xfrm>
            <a:off x="4399392" y="3926576"/>
            <a:ext cx="1276291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54.230.48.28</a:t>
            </a:r>
          </a:p>
        </p:txBody>
      </p:sp>
      <p:sp>
        <p:nvSpPr>
          <p:cNvPr id="699426" name="Text Box 34"/>
          <p:cNvSpPr txBox="1">
            <a:spLocks noChangeArrowheads="1"/>
          </p:cNvSpPr>
          <p:nvPr/>
        </p:nvSpPr>
        <p:spPr bwMode="auto">
          <a:xfrm>
            <a:off x="5992813" y="2057400"/>
            <a:ext cx="2584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First-level domain names</a:t>
            </a:r>
          </a:p>
        </p:txBody>
      </p:sp>
      <p:sp>
        <p:nvSpPr>
          <p:cNvPr id="699427" name="Text Box 35"/>
          <p:cNvSpPr txBox="1">
            <a:spLocks noChangeArrowheads="1"/>
          </p:cNvSpPr>
          <p:nvPr/>
        </p:nvSpPr>
        <p:spPr bwMode="auto">
          <a:xfrm>
            <a:off x="6010275" y="2974975"/>
            <a:ext cx="28512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Second-level domain names</a:t>
            </a:r>
          </a:p>
        </p:txBody>
      </p:sp>
      <p:sp>
        <p:nvSpPr>
          <p:cNvPr id="699428" name="Text Box 36"/>
          <p:cNvSpPr txBox="1">
            <a:spLocks noChangeArrowheads="1"/>
          </p:cNvSpPr>
          <p:nvPr/>
        </p:nvSpPr>
        <p:spPr bwMode="auto">
          <a:xfrm>
            <a:off x="5992813" y="3889375"/>
            <a:ext cx="26673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Third-level domain names</a:t>
            </a:r>
          </a:p>
        </p:txBody>
      </p:sp>
    </p:spTree>
    <p:extLst>
      <p:ext uri="{BB962C8B-B14F-4D97-AF65-F5344CB8AC3E}">
        <p14:creationId xmlns:p14="http://schemas.microsoft.com/office/powerpoint/2010/main" val="26718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76" y="441737"/>
            <a:ext cx="7589838" cy="573087"/>
          </a:xfrm>
        </p:spPr>
        <p:txBody>
          <a:bodyPr/>
          <a:lstStyle/>
          <a:p>
            <a:r>
              <a:rPr lang="en-US"/>
              <a:t>Domain Naming System (DNS)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99500" cy="5638800"/>
          </a:xfrm>
        </p:spPr>
        <p:txBody>
          <a:bodyPr/>
          <a:lstStyle/>
          <a:p>
            <a:pPr marL="288925" indent="-288925" defTabSz="895350"/>
            <a:r>
              <a:rPr lang="en-US" dirty="0"/>
              <a:t>The Internet maintains a mapping between IP addresses and domain names in a huge worldwide distributed database</a:t>
            </a:r>
            <a:br>
              <a:rPr lang="en-US" dirty="0"/>
            </a:br>
            <a:r>
              <a:rPr lang="en-US" dirty="0"/>
              <a:t>called </a:t>
            </a:r>
            <a:r>
              <a:rPr lang="en-US" i="1" dirty="0">
                <a:solidFill>
                  <a:srgbClr val="C00000"/>
                </a:solidFill>
              </a:rPr>
              <a:t>DNS</a:t>
            </a:r>
            <a:endParaRPr lang="en-US" dirty="0">
              <a:solidFill>
                <a:srgbClr val="C00000"/>
              </a:solidFill>
            </a:endParaRPr>
          </a:p>
          <a:p>
            <a:pPr marL="560388" lvl="1" indent="-222250" defTabSz="895350"/>
            <a:endParaRPr lang="en-US" dirty="0"/>
          </a:p>
          <a:p>
            <a:pPr marL="160338" indent="-222250" defTabSz="895350"/>
            <a:r>
              <a:rPr lang="en-US" dirty="0"/>
              <a:t>Conceptually, programmers can view the DNS database as a collection of millions of </a:t>
            </a:r>
            <a:r>
              <a:rPr lang="en-US" i="1" dirty="0"/>
              <a:t>host entries.</a:t>
            </a:r>
          </a:p>
          <a:p>
            <a:pPr marL="560388" lvl="1" indent="-222250" defTabSz="895350"/>
            <a:r>
              <a:rPr lang="en-US" dirty="0"/>
              <a:t>Each host entry defines the mapping between a set of domain names</a:t>
            </a:r>
            <a:br>
              <a:rPr lang="en-US" dirty="0"/>
            </a:br>
            <a:r>
              <a:rPr lang="en-US" dirty="0"/>
              <a:t>and IP addresses.</a:t>
            </a:r>
          </a:p>
          <a:p>
            <a:pPr marL="560388" lvl="1" indent="-222250" defTabSz="895350"/>
            <a:r>
              <a:rPr lang="en-US" dirty="0"/>
              <a:t>In a mathematical sense, a host entry is an equivalence class of domain names and IP addresses.</a:t>
            </a:r>
          </a:p>
          <a:p>
            <a:pPr marL="0" indent="0" defTabSz="895350">
              <a:buNone/>
            </a:pPr>
            <a:endParaRPr lang="en-US" dirty="0"/>
          </a:p>
          <a:p>
            <a:pPr marL="223838" indent="-223838" defTabSz="895350"/>
            <a:endParaRPr lang="en-US" sz="1600" dirty="0">
              <a:latin typeface="Courier New" pitchFamily="49" charset="0"/>
            </a:endParaRPr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88925" indent="-288925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16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+mn-lt"/>
                <a:cs typeface="Courier New"/>
              </a:rPr>
              <a:t>(In our examples, the output is edited for brevity)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i="1" dirty="0">
                <a:solidFill>
                  <a:srgbClr val="C00000"/>
                </a:solidFill>
              </a:rPr>
              <a:t>loopback address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762000" y="3565469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localhost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62000" y="518160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85800" y="2133600"/>
            <a:ext cx="586406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128.2.210.175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85800" y="3733800"/>
            <a:ext cx="4063282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eecs.mit.edu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</p:txBody>
      </p:sp>
    </p:spTree>
    <p:extLst>
      <p:ext uri="{BB962C8B-B14F-4D97-AF65-F5344CB8AC3E}">
        <p14:creationId xmlns:p14="http://schemas.microsoft.com/office/powerpoint/2010/main" val="1713074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51" y="417513"/>
            <a:ext cx="6777038" cy="573087"/>
          </a:xfrm>
        </p:spPr>
        <p:txBody>
          <a:bodyPr/>
          <a:lstStyle/>
          <a:p>
            <a:r>
              <a:rPr lang="en-US" dirty="0"/>
              <a:t>(3) Internet Connections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116228"/>
            <a:ext cx="8307387" cy="5484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</a:t>
            </a:r>
            <a:r>
              <a:rPr lang="en-US" i="1" dirty="0">
                <a:solidFill>
                  <a:srgbClr val="C00000"/>
                </a:solidFill>
              </a:rPr>
              <a:t>connections</a:t>
            </a:r>
            <a:r>
              <a:rPr lang="en-US" dirty="0"/>
              <a:t>. Each connection is: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i="1" dirty="0"/>
              <a:t>Point-to-point</a:t>
            </a:r>
            <a:r>
              <a:rPr lang="en-US" dirty="0"/>
              <a:t>: connects a pair of processes.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Full-duplex</a:t>
            </a:r>
            <a:r>
              <a:rPr lang="en-US" dirty="0"/>
              <a:t>: data can flow in both directions at the same time,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Reliable</a:t>
            </a:r>
            <a:r>
              <a:rPr lang="en-US" dirty="0"/>
              <a:t>: stream of bytes sent by the source is eventually received by the destination in the same order it was sent. </a:t>
            </a:r>
          </a:p>
          <a:p>
            <a:pPr marL="0" indent="0">
              <a:lnSpc>
                <a:spcPct val="85000"/>
              </a:lnSpc>
              <a:buNone/>
            </a:pPr>
            <a:endParaRPr lang="en-US" i="1" dirty="0"/>
          </a:p>
          <a:p>
            <a:pPr>
              <a:lnSpc>
                <a:spcPct val="85000"/>
              </a:lnSpc>
            </a:pPr>
            <a:r>
              <a:rPr lang="en-US" i="1" dirty="0"/>
              <a:t>A </a:t>
            </a:r>
            <a:r>
              <a:rPr lang="en-US" i="1" dirty="0">
                <a:solidFill>
                  <a:srgbClr val="C00000"/>
                </a:solidFill>
              </a:rPr>
              <a:t>socket</a:t>
            </a:r>
            <a:r>
              <a:rPr lang="en-US" dirty="0"/>
              <a:t> is an endpoint of a connection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Socket address </a:t>
            </a:r>
            <a:r>
              <a:rPr lang="en-US" dirty="0"/>
              <a:t>is an </a:t>
            </a:r>
            <a:r>
              <a:rPr lang="en-US" b="1" dirty="0" err="1">
                <a:latin typeface="Courier New" pitchFamily="49" charset="0"/>
              </a:rPr>
              <a:t>IPaddress:port</a:t>
            </a:r>
            <a:r>
              <a:rPr lang="en-US" dirty="0"/>
              <a:t>  pair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port</a:t>
            </a:r>
            <a:r>
              <a:rPr lang="en-US" dirty="0"/>
              <a:t> is a 16-bit integer that identifies a process: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Ephemeral port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/>
              <a:t>Assigned automatically by client kernel when client makes a connection request.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Well-known port: </a:t>
            </a:r>
            <a:r>
              <a:rPr lang="en-US" dirty="0"/>
              <a:t>Associated with some </a:t>
            </a:r>
            <a:r>
              <a:rPr lang="en-US" i="1" dirty="0">
                <a:solidFill>
                  <a:srgbClr val="FF0000"/>
                </a:solidFill>
              </a:rPr>
              <a:t>service</a:t>
            </a:r>
            <a:r>
              <a:rPr lang="en-US" dirty="0"/>
              <a:t> provided by a server (e.g., port 80 is associated with Web servers)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Well-known Service Names and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i="1" dirty="0">
                <a:solidFill>
                  <a:srgbClr val="FF0000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i="1" dirty="0">
                <a:solidFill>
                  <a:srgbClr val="FF0000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servers:   echo  7</a:t>
            </a:r>
          </a:p>
          <a:p>
            <a:pPr lvl="1"/>
            <a:r>
              <a:rPr lang="en-US" dirty="0"/>
              <a:t>ftp servers:       ftp 21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     </a:t>
            </a:r>
            <a:r>
              <a:rPr lang="en-US" dirty="0" err="1"/>
              <a:t>ssh</a:t>
            </a:r>
            <a:r>
              <a:rPr lang="en-US" dirty="0"/>
              <a:t> 22</a:t>
            </a:r>
          </a:p>
          <a:p>
            <a:pPr lvl="1"/>
            <a:r>
              <a:rPr lang="en-US" dirty="0"/>
              <a:t>email servers:  smtp 25</a:t>
            </a:r>
          </a:p>
          <a:p>
            <a:pPr lvl="1"/>
            <a:r>
              <a:rPr lang="en-US" dirty="0"/>
              <a:t>Web servers:    http 80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25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CCB2740E-9519-E7C7-7034-DC367A6B5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8176F1FB-1840-5948-D904-B582B07EB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4F177E6F-9D38-C653-BA42-D6D1F89CC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35C91BC3-D098-B01E-E050-90C6C44CA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9D6F0024-70AD-FCD9-D8F4-97FA28E291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1346D6F3-E577-C59F-D307-A9E5EB41AE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52FB0031-982E-A949-A6ED-7B89BD9A1C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D7F802-7A55-9699-31CA-C0BA68E30EC3}"/>
              </a:ext>
            </a:extLst>
          </p:cNvPr>
          <p:cNvSpPr txBox="1"/>
          <p:nvPr/>
        </p:nvSpPr>
        <p:spPr>
          <a:xfrm>
            <a:off x="1433370" y="299591"/>
            <a:ext cx="5223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This lecture may be boring, </a:t>
            </a:r>
          </a:p>
          <a:p>
            <a:r>
              <a:rPr lang="en-US" sz="3200" dirty="0">
                <a:latin typeface="Calibri" pitchFamily="34" charset="0"/>
              </a:rPr>
              <a:t>let me check IG for cool </a:t>
            </a:r>
            <a:r>
              <a:rPr lang="en-US" sz="3200" dirty="0" err="1">
                <a:latin typeface="Calibri" pitchFamily="34" charset="0"/>
              </a:rPr>
              <a:t>reelz</a:t>
            </a:r>
            <a:r>
              <a:rPr lang="en-US" sz="3200" dirty="0">
                <a:latin typeface="Calibr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4369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Bird’s Eye View</a:t>
            </a:r>
          </a:p>
          <a:p>
            <a:r>
              <a:rPr lang="en-US" dirty="0">
                <a:solidFill>
                  <a:schemeClr val="bg2"/>
                </a:solidFill>
              </a:rPr>
              <a:t>Global IP Internet</a:t>
            </a:r>
          </a:p>
          <a:p>
            <a:r>
              <a:rPr lang="en-US" dirty="0"/>
              <a:t>Sockets Interface</a:t>
            </a:r>
          </a:p>
        </p:txBody>
      </p:sp>
    </p:spTree>
    <p:extLst>
      <p:ext uri="{BB962C8B-B14F-4D97-AF65-F5344CB8AC3E}">
        <p14:creationId xmlns:p14="http://schemas.microsoft.com/office/powerpoint/2010/main" val="3669515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431" y="1362075"/>
            <a:ext cx="7896225" cy="4972050"/>
          </a:xfrm>
        </p:spPr>
        <p:txBody>
          <a:bodyPr/>
          <a:lstStyle/>
          <a:p>
            <a:r>
              <a:rPr lang="en-US" dirty="0"/>
              <a:t>Set of system-level functions used in conjunction with Unix I/O to build network applications. </a:t>
            </a:r>
          </a:p>
          <a:p>
            <a:endParaRPr lang="en-US" dirty="0"/>
          </a:p>
          <a:p>
            <a:r>
              <a:rPr lang="en-US" dirty="0"/>
              <a:t>Created in the early 80’s as part of the original Berkeley distribution of Unix that contained an early version of the Internet protocols.</a:t>
            </a:r>
          </a:p>
          <a:p>
            <a:endParaRPr lang="en-US" dirty="0"/>
          </a:p>
          <a:p>
            <a:r>
              <a:rPr lang="en-US" dirty="0"/>
              <a:t>Available on all modern systems	</a:t>
            </a:r>
          </a:p>
          <a:p>
            <a:pPr lvl="1"/>
            <a:r>
              <a:rPr lang="en-US" dirty="0"/>
              <a:t>Unix variants, Windows, OS X, IOS, Android,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9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Echo server and client</a:t>
            </a:r>
          </a:p>
          <a:p>
            <a:r>
              <a:rPr lang="en-US" dirty="0"/>
              <a:t>Server</a:t>
            </a:r>
          </a:p>
          <a:p>
            <a:pPr lvl="1"/>
            <a:r>
              <a:rPr lang="en-US" dirty="0"/>
              <a:t>Accepts connection request</a:t>
            </a:r>
          </a:p>
          <a:p>
            <a:pPr lvl="1"/>
            <a:r>
              <a:rPr lang="en-US" dirty="0"/>
              <a:t>Repeats back lines as they are typed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Requests connection to server</a:t>
            </a:r>
          </a:p>
          <a:p>
            <a:pPr lvl="1"/>
            <a:r>
              <a:rPr lang="en-US" dirty="0"/>
              <a:t>Repeatedly:</a:t>
            </a:r>
          </a:p>
          <a:p>
            <a:pPr lvl="2"/>
            <a:r>
              <a:rPr lang="en-US" dirty="0"/>
              <a:t>Read line from terminal</a:t>
            </a:r>
          </a:p>
          <a:p>
            <a:pPr lvl="2"/>
            <a:r>
              <a:rPr lang="en-US" dirty="0"/>
              <a:t>Send to server</a:t>
            </a:r>
          </a:p>
          <a:p>
            <a:pPr lvl="2"/>
            <a:r>
              <a:rPr lang="en-US" dirty="0"/>
              <a:t>Read reply from server</a:t>
            </a:r>
          </a:p>
          <a:p>
            <a:pPr lvl="2"/>
            <a:r>
              <a:rPr lang="en-US" dirty="0"/>
              <a:t>Print line to terminal</a:t>
            </a:r>
          </a:p>
        </p:txBody>
      </p:sp>
    </p:spTree>
    <p:extLst>
      <p:ext uri="{BB962C8B-B14F-4D97-AF65-F5344CB8AC3E}">
        <p14:creationId xmlns:p14="http://schemas.microsoft.com/office/powerpoint/2010/main" val="1040429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Server/Client Session Example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7979" y="4876800"/>
            <a:ext cx="762000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796088" algn="l"/>
              </a:tabLst>
            </a:pPr>
            <a:r>
              <a:rPr lang="en-US" sz="1600" dirty="0" err="1">
                <a:latin typeface="Courier New" pitchFamily="49" charset="0"/>
              </a:rPr>
              <a:t>whaleshark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echoserveri</a:t>
            </a:r>
            <a:r>
              <a:rPr lang="en-US" sz="1600" i="1" dirty="0">
                <a:latin typeface="Courier New" pitchFamily="49" charset="0"/>
              </a:rPr>
              <a:t> 6616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33707)	(A)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26 bytes	(B)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17 bytes	(C)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33708)	(D)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29 bytes	(E)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752600"/>
            <a:ext cx="84582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(A)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line is being echoed	(B)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line is being echoed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is, too	(C)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is, too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(D)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 a new connection	(E)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 a new connection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317" y="1232752"/>
            <a:ext cx="80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5611" y="4476690"/>
            <a:ext cx="86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257754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1580548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026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Unbuffered RIO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FC888-0B6B-D6CC-A0D9-04E406CB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ED521887-4585-2B09-1F19-D2A15D6A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56065CD3-9DDE-840E-B5E0-033D9D40D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7C8B3BD4-5D0D-BCB7-7427-4A563FC0C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F972E489-9B20-FECA-7CE6-9AB803AB41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264FB852-CA16-D166-1744-A6024DB3F7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2723B185-213D-8EEB-910D-10B3E98F2A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51E5FAA5-23F0-A080-8C7C-47E0009449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7973B9-BB83-3D23-C2AE-1B00F3ACEF8F}"/>
              </a:ext>
            </a:extLst>
          </p:cNvPr>
          <p:cNvSpPr txBox="1"/>
          <p:nvPr/>
        </p:nvSpPr>
        <p:spPr>
          <a:xfrm>
            <a:off x="2885920" y="1508975"/>
            <a:ext cx="4772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Wait, how does the </a:t>
            </a:r>
          </a:p>
          <a:p>
            <a:r>
              <a:rPr lang="en-US" sz="2800" dirty="0">
                <a:latin typeface="Calibri" pitchFamily="34" charset="0"/>
              </a:rPr>
              <a:t>“Internet” </a:t>
            </a:r>
          </a:p>
          <a:p>
            <a:r>
              <a:rPr lang="en-US" sz="2800" dirty="0">
                <a:latin typeface="Calibri" pitchFamily="34" charset="0"/>
              </a:rPr>
              <a:t>actually work to </a:t>
            </a:r>
          </a:p>
          <a:p>
            <a:r>
              <a:rPr lang="en-US" sz="2800" dirty="0">
                <a:latin typeface="Calibri" pitchFamily="34" charset="0"/>
              </a:rPr>
              <a:t>watch </a:t>
            </a:r>
            <a:r>
              <a:rPr lang="en-US" sz="2800" dirty="0" err="1">
                <a:latin typeface="Calibri" pitchFamily="34" charset="0"/>
              </a:rPr>
              <a:t>reelz</a:t>
            </a:r>
            <a:r>
              <a:rPr lang="en-US" sz="2800" dirty="0">
                <a:latin typeface="Calibri" pitchFamily="34" charset="0"/>
              </a:rPr>
              <a:t>?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E231A438-FF6C-14ED-39A5-9DD4F1209364}"/>
              </a:ext>
            </a:extLst>
          </p:cNvPr>
          <p:cNvSpPr/>
          <p:nvPr/>
        </p:nvSpPr>
        <p:spPr bwMode="auto">
          <a:xfrm>
            <a:off x="2515247" y="1081431"/>
            <a:ext cx="3581400" cy="2723769"/>
          </a:xfrm>
          <a:prstGeom prst="cloudCallout">
            <a:avLst>
              <a:gd name="adj1" fmla="val -62906"/>
              <a:gd name="adj2" fmla="val 57067"/>
            </a:avLst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3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546850" cy="573087"/>
          </a:xfrm>
        </p:spPr>
        <p:txBody>
          <a:bodyPr/>
          <a:lstStyle/>
          <a:p>
            <a:r>
              <a:rPr lang="en-US" dirty="0"/>
              <a:t>Echo Server: </a:t>
            </a:r>
            <a:r>
              <a:rPr lang="en-US" dirty="0">
                <a:latin typeface="Courier New" pitchFamily="49" charset="0"/>
              </a:rPr>
              <a:t>echo</a:t>
            </a:r>
            <a:r>
              <a:rPr lang="en-US" dirty="0">
                <a:latin typeface="+mn-lt"/>
              </a:rPr>
              <a:t> function</a:t>
            </a:r>
            <a:endParaRPr lang="en-US" dirty="0"/>
          </a:p>
        </p:txBody>
      </p:sp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751665" y="2743200"/>
            <a:ext cx="7343677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((n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MAXLINE)) != 0) {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"server received %d bytes\n"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74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153" y="1220788"/>
            <a:ext cx="8307387" cy="1293812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The server uses RIO to read and echo text lines until EOF (end-of-file) condition is encountered.</a:t>
            </a:r>
          </a:p>
          <a:p>
            <a:pPr lvl="1"/>
            <a:r>
              <a:rPr lang="en-US" dirty="0"/>
              <a:t>EOF condition caused by client calling  </a:t>
            </a:r>
            <a:r>
              <a:rPr lang="en-US" b="1" dirty="0">
                <a:latin typeface="Courier New" pitchFamily="49" charset="0"/>
              </a:rPr>
              <a:t>close(</a:t>
            </a:r>
            <a:r>
              <a:rPr lang="en-US" b="1" dirty="0" err="1">
                <a:latin typeface="Courier New" pitchFamily="49" charset="0"/>
              </a:rPr>
              <a:t>clientfd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3946" y="5410200"/>
            <a:ext cx="80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76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Echo Client: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457200" y="1019621"/>
            <a:ext cx="7201156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host = argv[1];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(host,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Fgets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!= </a:t>
            </a:r>
            <a:r>
              <a:rPr lang="es-ES_trad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6159490"/>
            <a:ext cx="133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echoclient.c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3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670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Iterative Echo Server: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113632" y="950177"/>
            <a:ext cx="8954168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”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Enough room for any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Important!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"Connected to (%s, %s)\n"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9611" y="6119352"/>
            <a:ext cx="145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echoserveri.c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34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16962" cy="2286000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i="1" dirty="0">
                <a:cs typeface="Calibri" panose="020F0502020204030204" pitchFamily="34" charset="0"/>
              </a:rPr>
              <a:t>(next lecture)</a:t>
            </a:r>
          </a:p>
          <a:p>
            <a:pPr lvl="1"/>
            <a:r>
              <a:rPr lang="en-US" dirty="0"/>
              <a:t>Necessary only because C did not have generic (</a:t>
            </a:r>
            <a:r>
              <a:rPr lang="en-US" b="1" dirty="0">
                <a:latin typeface="Courier New" pitchFamily="49" charset="0"/>
              </a:rPr>
              <a:t>void *</a:t>
            </a:r>
            <a:r>
              <a:rPr lang="en-US" dirty="0"/>
              <a:t>) pointers when the sockets interface was designed</a:t>
            </a:r>
          </a:p>
          <a:p>
            <a:pPr lvl="1"/>
            <a:r>
              <a:rPr lang="en-US" dirty="0">
                <a:latin typeface="+mn-lt"/>
              </a:rPr>
              <a:t>For casting convenience, we adopt the Stevens convention: </a:t>
            </a: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     </a:t>
            </a:r>
            <a:r>
              <a:rPr lang="en-US" b="1" dirty="0" err="1">
                <a:latin typeface="Courier New" pitchFamily="49" charset="0"/>
              </a:rPr>
              <a:t>typedef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SA;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846549" y="3570982"/>
            <a:ext cx="610936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4800" y="5165308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194792" y="482875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sa_family</a:t>
            </a: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384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93507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1328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 pitchFamily="49" charset="0"/>
              </a:rPr>
              <a:t>sockaddr_in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dirty="0" err="1">
                <a:latin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sockaddr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0170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13502922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US" dirty="0">
                <a:latin typeface="+mn-lt"/>
                <a:cs typeface="Courier New"/>
              </a:rPr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30194"/>
            <a:ext cx="8442325" cy="5419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of which points to a corresponding socket address </a:t>
            </a:r>
            <a:r>
              <a:rPr lang="en-US" dirty="0" err="1"/>
              <a:t>struct</a:t>
            </a:r>
            <a:r>
              <a:rPr lang="en-US" dirty="0"/>
              <a:t>, and which contains arguments for the sockets interface functions.</a:t>
            </a:r>
          </a:p>
          <a:p>
            <a:r>
              <a:rPr lang="en-US" dirty="0"/>
              <a:t>Helper functions: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freeadderinfo</a:t>
            </a:r>
            <a:r>
              <a:rPr lang="en-US" dirty="0"/>
              <a:t> frees the entire linked list.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gai_strerror</a:t>
            </a:r>
            <a:r>
              <a:rPr lang="en-US" dirty="0"/>
              <a:t> converts error code to an error message.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95497"/>
            <a:ext cx="8915400" cy="22145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*host,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Hostname or address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*service,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Port or service name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*hints,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Input parameters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**result);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Output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freeaddrinfo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*result);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Free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</a:t>
            </a:r>
            <a:r>
              <a:rPr lang="en-US" sz="1600" dirty="0" err="1">
                <a:latin typeface="Courier New" pitchFamily="49" charset="0"/>
              </a:rPr>
              <a:t>gai_strerror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errcode</a:t>
            </a:r>
            <a:r>
              <a:rPr lang="en-US" sz="1600" dirty="0">
                <a:latin typeface="Courier New" pitchFamily="49" charset="0"/>
              </a:rPr>
              <a:t>);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Return error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msg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993122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Linked List Returned by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23" y="4038600"/>
            <a:ext cx="8188077" cy="1752600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addrinfo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returned by </a:t>
            </a:r>
            <a:r>
              <a:rPr lang="en-US" dirty="0" err="1"/>
              <a:t>getaddrinfo</a:t>
            </a:r>
            <a:r>
              <a:rPr lang="en-US" dirty="0"/>
              <a:t> contains arguments that can be passed directly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function.</a:t>
            </a:r>
          </a:p>
          <a:p>
            <a:r>
              <a:rPr lang="en-US" dirty="0"/>
              <a:t>Also points to a socket address struct that can be passed directly to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>
                <a:latin typeface="+mn-lt"/>
                <a:cs typeface="Courier New"/>
              </a:rPr>
              <a:t> </a:t>
            </a:r>
            <a:r>
              <a:rPr lang="en-US" dirty="0">
                <a:latin typeface="+mn-lt"/>
              </a:rPr>
              <a:t>and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b="0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cs typeface="Courier New"/>
              </a:rPr>
              <a:t>functions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0" dirty="0">
                <a:cs typeface="Calibri" panose="020F0502020204030204" pitchFamily="34" charset="0"/>
              </a:rPr>
              <a:t>(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b="0" dirty="0">
                <a:cs typeface="Calibri" panose="020F0502020204030204" pitchFamily="34" charset="0"/>
              </a:rPr>
              <a:t>,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b="0" dirty="0">
                <a:cs typeface="Calibri" panose="020F0502020204030204" pitchFamily="34" charset="0"/>
              </a:rPr>
              <a:t>,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b="0" dirty="0">
                <a:cs typeface="Calibri" panose="020F0502020204030204" pitchFamily="34" charset="0"/>
              </a:rPr>
              <a:t> to be discussed next lecture)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333143"/>
            <a:ext cx="8458200" cy="240065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ai_flags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Hints argument flags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ai_family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First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ai_socktype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Second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ai_protocol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Third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ai_canonname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Canonical host name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ai_addrlen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Size of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ai_addr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sockaddr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ai_addr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Ptr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address structure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ai_next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Ptr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next item in linked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};</a:t>
            </a:r>
            <a:endParaRPr lang="is-IS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5662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27A8A-E7FD-5DD0-86D9-95E5A2E4E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rogrammer male with solid fill">
            <a:extLst>
              <a:ext uri="{FF2B5EF4-FFF2-40B4-BE49-F238E27FC236}">
                <a16:creationId xmlns:a16="http://schemas.microsoft.com/office/drawing/2014/main" id="{34550F72-FC04-03E6-A1A4-A331A2BBE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male outline">
            <a:extLst>
              <a:ext uri="{FF2B5EF4-FFF2-40B4-BE49-F238E27FC236}">
                <a16:creationId xmlns:a16="http://schemas.microsoft.com/office/drawing/2014/main" id="{15B4B435-3E26-4B35-BD74-674285C42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EF6C0B21-3007-DD35-88F2-E33887EA4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11" name="Graphic 10" descr="Programmer female outline">
            <a:extLst>
              <a:ext uri="{FF2B5EF4-FFF2-40B4-BE49-F238E27FC236}">
                <a16:creationId xmlns:a16="http://schemas.microsoft.com/office/drawing/2014/main" id="{8A1BC5B9-B715-F4F3-E9D6-EC8FA42488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13" name="Picture 12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0B176D62-E7B6-34AD-7778-88A1A563CF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15" name="Picture 14" descr="A person holding a cat&#10;&#10;Description automatically generated">
            <a:extLst>
              <a:ext uri="{FF2B5EF4-FFF2-40B4-BE49-F238E27FC236}">
                <a16:creationId xmlns:a16="http://schemas.microsoft.com/office/drawing/2014/main" id="{3643F248-DF83-1950-6EF3-F16633841C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7" name="Picture 16" descr="A screenshot of a hippo&#10;&#10;Description automatically generated">
            <a:extLst>
              <a:ext uri="{FF2B5EF4-FFF2-40B4-BE49-F238E27FC236}">
                <a16:creationId xmlns:a16="http://schemas.microsoft.com/office/drawing/2014/main" id="{F7B1ECB7-7C7F-B9E9-BFAC-E35DB855D5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21EEFB-3447-66D5-CC5D-DB927461C89E}"/>
              </a:ext>
            </a:extLst>
          </p:cNvPr>
          <p:cNvSpPr txBox="1"/>
          <p:nvPr/>
        </p:nvSpPr>
        <p:spPr>
          <a:xfrm>
            <a:off x="2116179" y="1003042"/>
            <a:ext cx="42595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does my app/browser know? </a:t>
            </a:r>
          </a:p>
          <a:p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Who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Where is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How do I get to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Get bytes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“Stream” from IG?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Calibri" pitchFamily="34" charset="0"/>
              </a:rPr>
              <a:t>Not mix up things?</a:t>
            </a:r>
          </a:p>
          <a:p>
            <a:r>
              <a:rPr lang="en-US" sz="3200" dirty="0">
                <a:latin typeface="Calibri" pitchFamily="34" charset="0"/>
              </a:rPr>
              <a:t>….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503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183586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is the inverse of </a:t>
            </a:r>
            <a:r>
              <a:rPr lang="en-US" dirty="0" err="1"/>
              <a:t>getaddrinfo</a:t>
            </a:r>
            <a:r>
              <a:rPr lang="en-US" dirty="0"/>
              <a:t>, converting a socket address to the corresponding host and service.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gethostbyaddr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getservbyport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Reentrant and protocol independent. </a:t>
            </a:r>
            <a:endParaRPr lang="en-US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8600" y="3570982"/>
            <a:ext cx="8610600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getnameinfo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SA *</a:t>
            </a:r>
            <a:r>
              <a:rPr lang="en-US" sz="1600" dirty="0" err="1">
                <a:latin typeface="Courier New" pitchFamily="49" charset="0"/>
              </a:rPr>
              <a:t>sa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salen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In: socket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        char *host,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hostlen</a:t>
            </a:r>
            <a:r>
              <a:rPr lang="en-US" sz="1600" dirty="0">
                <a:latin typeface="Courier New" pitchFamily="49" charset="0"/>
              </a:rPr>
              <a:t>,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Out: host */</a:t>
            </a:r>
          </a:p>
          <a:p>
            <a:r>
              <a:rPr lang="en-US" sz="1600" dirty="0">
                <a:latin typeface="Courier New" pitchFamily="49" charset="0"/>
              </a:rPr>
              <a:t>                char *</a:t>
            </a:r>
            <a:r>
              <a:rPr lang="en-US" sz="1600" dirty="0" err="1">
                <a:latin typeface="Courier New" pitchFamily="49" charset="0"/>
              </a:rPr>
              <a:t>serv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servlen</a:t>
            </a:r>
            <a:r>
              <a:rPr lang="en-US" sz="1600" dirty="0">
                <a:latin typeface="Courier New" pitchFamily="49" charset="0"/>
              </a:rPr>
              <a:t>,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Out: service */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flags);        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optional flags */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43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Example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066" y="1817906"/>
            <a:ext cx="8708334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records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//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hints.ai_family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AF_INET;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IPv4 only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Connections only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!=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error: %s\n"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gai_strerror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6296" y="5721188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hostinfo.c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999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392" y="2133600"/>
            <a:ext cx="8214208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and display each IP address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flags = NI_NUMERICHOST;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Display address instead of name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0, flags);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 buf);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0749" y="5057477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hostinfo.c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18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hostinfo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5882" y="1542634"/>
            <a:ext cx="6686918" cy="42780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localhost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127.0.0.1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128.2.210.175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x.com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199.16.156.230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199.16.156.38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199.16.156.102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199.16.156.198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google.com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172.217.15.110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2607:f8b0:4004:802::200e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393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Network Layers</a:t>
            </a:r>
          </a:p>
          <a:p>
            <a:r>
              <a:rPr lang="en-US" dirty="0"/>
              <a:t>Global IP Internet</a:t>
            </a:r>
          </a:p>
          <a:p>
            <a:r>
              <a:rPr lang="en-US" dirty="0"/>
              <a:t>Sockets Interface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612F09-EE19-4290-B55E-03F7FECEB227}"/>
              </a:ext>
            </a:extLst>
          </p:cNvPr>
          <p:cNvSpPr txBox="1">
            <a:spLocks/>
          </p:cNvSpPr>
          <p:nvPr/>
        </p:nvSpPr>
        <p:spPr bwMode="auto">
          <a:xfrm>
            <a:off x="388408" y="3511830"/>
            <a:ext cx="75920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Next time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19C7CF-A114-4760-851A-8FA8850DC9C7}"/>
              </a:ext>
            </a:extLst>
          </p:cNvPr>
          <p:cNvSpPr txBox="1">
            <a:spLocks/>
          </p:cNvSpPr>
          <p:nvPr/>
        </p:nvSpPr>
        <p:spPr bwMode="auto">
          <a:xfrm>
            <a:off x="401955" y="4419600"/>
            <a:ext cx="7896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Using </a:t>
            </a:r>
            <a:r>
              <a:rPr lang="en-US" kern="0">
                <a:latin typeface="Courier New"/>
                <a:cs typeface="Courier New"/>
              </a:rPr>
              <a:t>getaddrinfo</a:t>
            </a:r>
            <a:r>
              <a:rPr lang="en-US" kern="0"/>
              <a:t> for host and service conversion</a:t>
            </a:r>
          </a:p>
          <a:p>
            <a:r>
              <a:rPr lang="en-US" kern="0"/>
              <a:t>Writing clients and servers</a:t>
            </a:r>
          </a:p>
          <a:p>
            <a:r>
              <a:rPr lang="en-US" kern="0"/>
              <a:t>Writing Web servers!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16493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8358" y="3671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34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8703"/>
            <a:ext cx="6477000" cy="573087"/>
          </a:xfrm>
        </p:spPr>
        <p:txBody>
          <a:bodyPr lIns="91294" tIns="45647" rIns="91294" bIns="45647" anchor="t"/>
          <a:lstStyle/>
          <a:p>
            <a:r>
              <a:rPr lang="en-US"/>
              <a:t>Basic Internet Components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449" y="1295400"/>
            <a:ext cx="8502951" cy="4953000"/>
          </a:xfrm>
        </p:spPr>
        <p:txBody>
          <a:bodyPr lIns="91294" tIns="45647" rIns="91294" bIns="45647"/>
          <a:lstStyle/>
          <a:p>
            <a:r>
              <a:rPr lang="en-US" dirty="0"/>
              <a:t>Internet backbone:</a:t>
            </a:r>
          </a:p>
          <a:p>
            <a:pPr lvl="1"/>
            <a:r>
              <a:rPr lang="en-US" dirty="0"/>
              <a:t>collection of routers (nationwide or worldwide) connected by high-speed point-to-point networks</a:t>
            </a:r>
          </a:p>
          <a:p>
            <a:r>
              <a:rPr lang="en-US" dirty="0"/>
              <a:t>Internet Exchange Points (IXP):</a:t>
            </a:r>
          </a:p>
          <a:p>
            <a:pPr lvl="1"/>
            <a:r>
              <a:rPr lang="en-US" dirty="0"/>
              <a:t>router that connects multiple backbones (often referred to as peers)</a:t>
            </a:r>
          </a:p>
          <a:p>
            <a:pPr lvl="1"/>
            <a:r>
              <a:rPr lang="en-US" dirty="0"/>
              <a:t>Also called Network Access Points (NAP)</a:t>
            </a:r>
          </a:p>
          <a:p>
            <a:r>
              <a:rPr lang="en-US" dirty="0"/>
              <a:t>Regional networks:</a:t>
            </a:r>
          </a:p>
          <a:p>
            <a:pPr lvl="1"/>
            <a:r>
              <a:rPr lang="en-US" dirty="0"/>
              <a:t>smaller backbones that cover smaller geographical areas </a:t>
            </a:r>
            <a:br>
              <a:rPr lang="en-US" dirty="0"/>
            </a:br>
            <a:r>
              <a:rPr lang="en-US" dirty="0"/>
              <a:t>(e.g., cities or states) </a:t>
            </a:r>
          </a:p>
          <a:p>
            <a:r>
              <a:rPr lang="en-US" dirty="0"/>
              <a:t>Point of presence (POP):</a:t>
            </a:r>
          </a:p>
          <a:p>
            <a:pPr lvl="1"/>
            <a:r>
              <a:rPr lang="en-US" dirty="0"/>
              <a:t>machine that is connected to the Internet</a:t>
            </a:r>
          </a:p>
          <a:p>
            <a:r>
              <a:rPr lang="en-US" dirty="0"/>
              <a:t>Internet Service Providers (ISPs):</a:t>
            </a:r>
          </a:p>
          <a:p>
            <a:pPr lvl="1"/>
            <a:r>
              <a:rPr lang="en-US" dirty="0"/>
              <a:t>provide dial-up or direct access to POPs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54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Internet Connection Hierarchy</a:t>
            </a:r>
          </a:p>
        </p:txBody>
      </p:sp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2712473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2" name="Text Box 4"/>
          <p:cNvSpPr txBox="1">
            <a:spLocks noChangeArrowheads="1"/>
          </p:cNvSpPr>
          <p:nvPr/>
        </p:nvSpPr>
        <p:spPr bwMode="auto">
          <a:xfrm>
            <a:off x="3998348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3" name="Text Box 5"/>
          <p:cNvSpPr txBox="1">
            <a:spLocks noChangeArrowheads="1"/>
          </p:cNvSpPr>
          <p:nvPr/>
        </p:nvSpPr>
        <p:spPr bwMode="auto">
          <a:xfrm>
            <a:off x="1711325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4" name="Text Box 6"/>
          <p:cNvSpPr txBox="1">
            <a:spLocks noChangeArrowheads="1"/>
          </p:cNvSpPr>
          <p:nvPr/>
        </p:nvSpPr>
        <p:spPr bwMode="auto">
          <a:xfrm>
            <a:off x="5973763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5" name="Text Box 7"/>
          <p:cNvSpPr txBox="1">
            <a:spLocks noChangeArrowheads="1"/>
          </p:cNvSpPr>
          <p:nvPr/>
        </p:nvSpPr>
        <p:spPr bwMode="auto">
          <a:xfrm>
            <a:off x="4562475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6" name="Text Box 8"/>
          <p:cNvSpPr txBox="1">
            <a:spLocks noChangeArrowheads="1"/>
          </p:cNvSpPr>
          <p:nvPr/>
        </p:nvSpPr>
        <p:spPr bwMode="auto">
          <a:xfrm>
            <a:off x="3136900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7" name="Text Box 9"/>
          <p:cNvSpPr txBox="1">
            <a:spLocks noChangeArrowheads="1"/>
          </p:cNvSpPr>
          <p:nvPr/>
        </p:nvSpPr>
        <p:spPr bwMode="auto">
          <a:xfrm>
            <a:off x="5447421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8" name="Text Box 10"/>
          <p:cNvSpPr txBox="1">
            <a:spLocks noChangeArrowheads="1"/>
          </p:cNvSpPr>
          <p:nvPr/>
        </p:nvSpPr>
        <p:spPr bwMode="auto">
          <a:xfrm>
            <a:off x="7350125" y="3255963"/>
            <a:ext cx="6398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 </a:t>
            </a:r>
          </a:p>
        </p:txBody>
      </p:sp>
      <p:sp>
        <p:nvSpPr>
          <p:cNvPr id="693259" name="Text Box 11"/>
          <p:cNvSpPr txBox="1">
            <a:spLocks noChangeArrowheads="1"/>
          </p:cNvSpPr>
          <p:nvPr/>
        </p:nvSpPr>
        <p:spPr bwMode="auto">
          <a:xfrm>
            <a:off x="5878513" y="32559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60" name="Text Box 12"/>
          <p:cNvSpPr txBox="1">
            <a:spLocks noChangeArrowheads="1"/>
          </p:cNvSpPr>
          <p:nvPr/>
        </p:nvSpPr>
        <p:spPr bwMode="auto">
          <a:xfrm>
            <a:off x="6629400" y="32559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61" name="Line 13"/>
          <p:cNvSpPr>
            <a:spLocks noChangeShapeType="1"/>
          </p:cNvSpPr>
          <p:nvPr/>
        </p:nvSpPr>
        <p:spPr bwMode="auto">
          <a:xfrm flipV="1">
            <a:off x="6164263" y="2709863"/>
            <a:ext cx="446087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2" name="Line 14"/>
          <p:cNvSpPr>
            <a:spLocks noChangeShapeType="1"/>
          </p:cNvSpPr>
          <p:nvPr/>
        </p:nvSpPr>
        <p:spPr bwMode="auto">
          <a:xfrm flipH="1" flipV="1">
            <a:off x="6772275" y="2709863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3" name="Line 15"/>
          <p:cNvSpPr>
            <a:spLocks noChangeShapeType="1"/>
          </p:cNvSpPr>
          <p:nvPr/>
        </p:nvSpPr>
        <p:spPr bwMode="auto">
          <a:xfrm flipH="1" flipV="1">
            <a:off x="6924675" y="2709863"/>
            <a:ext cx="836613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4" name="Line 16"/>
          <p:cNvSpPr>
            <a:spLocks noChangeShapeType="1"/>
          </p:cNvSpPr>
          <p:nvPr/>
        </p:nvSpPr>
        <p:spPr bwMode="auto">
          <a:xfrm flipH="1" flipV="1">
            <a:off x="5799138" y="1658938"/>
            <a:ext cx="81121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5" name="Line 17"/>
          <p:cNvSpPr>
            <a:spLocks noChangeShapeType="1"/>
          </p:cNvSpPr>
          <p:nvPr/>
        </p:nvSpPr>
        <p:spPr bwMode="auto">
          <a:xfrm flipH="1" flipV="1">
            <a:off x="4373563" y="1658938"/>
            <a:ext cx="2236787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6" name="Line 18"/>
          <p:cNvSpPr>
            <a:spLocks noChangeShapeType="1"/>
          </p:cNvSpPr>
          <p:nvPr/>
        </p:nvSpPr>
        <p:spPr bwMode="auto">
          <a:xfrm flipV="1">
            <a:off x="3729038" y="1658938"/>
            <a:ext cx="22066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7" name="Line 19"/>
          <p:cNvSpPr>
            <a:spLocks noChangeShapeType="1"/>
          </p:cNvSpPr>
          <p:nvPr/>
        </p:nvSpPr>
        <p:spPr bwMode="auto">
          <a:xfrm flipV="1">
            <a:off x="3729038" y="1658938"/>
            <a:ext cx="1825625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8" name="Line 20"/>
          <p:cNvSpPr>
            <a:spLocks noChangeShapeType="1"/>
          </p:cNvSpPr>
          <p:nvPr/>
        </p:nvSpPr>
        <p:spPr bwMode="auto">
          <a:xfrm flipH="1" flipV="1">
            <a:off x="2947988" y="1658938"/>
            <a:ext cx="78105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9" name="Line 21"/>
          <p:cNvSpPr>
            <a:spLocks noChangeShapeType="1"/>
          </p:cNvSpPr>
          <p:nvPr/>
        </p:nvSpPr>
        <p:spPr bwMode="auto">
          <a:xfrm flipH="1" flipV="1">
            <a:off x="4184650" y="1658938"/>
            <a:ext cx="1049338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0" name="Line 22"/>
          <p:cNvSpPr>
            <a:spLocks noChangeShapeType="1"/>
          </p:cNvSpPr>
          <p:nvPr/>
        </p:nvSpPr>
        <p:spPr bwMode="auto">
          <a:xfrm flipV="1">
            <a:off x="2282825" y="1658938"/>
            <a:ext cx="665163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1" name="Text Box 23"/>
          <p:cNvSpPr txBox="1">
            <a:spLocks noChangeArrowheads="1"/>
          </p:cNvSpPr>
          <p:nvPr/>
        </p:nvSpPr>
        <p:spPr bwMode="auto">
          <a:xfrm>
            <a:off x="982663" y="4183063"/>
            <a:ext cx="143159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Regional net </a:t>
            </a:r>
          </a:p>
        </p:txBody>
      </p:sp>
      <p:sp>
        <p:nvSpPr>
          <p:cNvPr id="693272" name="Line 24"/>
          <p:cNvSpPr>
            <a:spLocks noChangeShapeType="1"/>
          </p:cNvSpPr>
          <p:nvPr/>
        </p:nvSpPr>
        <p:spPr bwMode="auto">
          <a:xfrm flipV="1">
            <a:off x="1749425" y="2709863"/>
            <a:ext cx="511175" cy="560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3" name="Text Box 25"/>
          <p:cNvSpPr txBox="1">
            <a:spLocks noChangeArrowheads="1"/>
          </p:cNvSpPr>
          <p:nvPr/>
        </p:nvSpPr>
        <p:spPr bwMode="auto">
          <a:xfrm>
            <a:off x="4451350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4" name="Text Box 26"/>
          <p:cNvSpPr txBox="1">
            <a:spLocks noChangeArrowheads="1"/>
          </p:cNvSpPr>
          <p:nvPr/>
        </p:nvSpPr>
        <p:spPr bwMode="auto">
          <a:xfrm>
            <a:off x="2947988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5" name="Text Box 27"/>
          <p:cNvSpPr txBox="1">
            <a:spLocks noChangeArrowheads="1"/>
          </p:cNvSpPr>
          <p:nvPr/>
        </p:nvSpPr>
        <p:spPr bwMode="auto">
          <a:xfrm>
            <a:off x="3700463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6" name="Line 28"/>
          <p:cNvSpPr>
            <a:spLocks noChangeShapeType="1"/>
          </p:cNvSpPr>
          <p:nvPr/>
        </p:nvSpPr>
        <p:spPr bwMode="auto">
          <a:xfrm flipV="1">
            <a:off x="3233738" y="2724150"/>
            <a:ext cx="4476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7" name="Line 29"/>
          <p:cNvSpPr>
            <a:spLocks noChangeShapeType="1"/>
          </p:cNvSpPr>
          <p:nvPr/>
        </p:nvSpPr>
        <p:spPr bwMode="auto">
          <a:xfrm flipH="1" flipV="1">
            <a:off x="3843338" y="2724150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8" name="Line 30"/>
          <p:cNvSpPr>
            <a:spLocks noChangeShapeType="1"/>
          </p:cNvSpPr>
          <p:nvPr/>
        </p:nvSpPr>
        <p:spPr bwMode="auto">
          <a:xfrm flipH="1" flipV="1">
            <a:off x="3995738" y="2724150"/>
            <a:ext cx="836612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9" name="Text Box 31"/>
          <p:cNvSpPr txBox="1">
            <a:spLocks noChangeArrowheads="1"/>
          </p:cNvSpPr>
          <p:nvPr/>
        </p:nvSpPr>
        <p:spPr bwMode="auto">
          <a:xfrm>
            <a:off x="1174750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80" name="Line 32"/>
          <p:cNvSpPr>
            <a:spLocks noChangeShapeType="1"/>
          </p:cNvSpPr>
          <p:nvPr/>
        </p:nvSpPr>
        <p:spPr bwMode="auto">
          <a:xfrm flipV="1">
            <a:off x="836613" y="4564063"/>
            <a:ext cx="65405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1" name="Line 33"/>
          <p:cNvSpPr>
            <a:spLocks noChangeShapeType="1"/>
          </p:cNvSpPr>
          <p:nvPr/>
        </p:nvSpPr>
        <p:spPr bwMode="auto">
          <a:xfrm flipV="1">
            <a:off x="1490663" y="4564063"/>
            <a:ext cx="16192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2" name="Text Box 34"/>
          <p:cNvSpPr txBox="1">
            <a:spLocks noChangeArrowheads="1"/>
          </p:cNvSpPr>
          <p:nvPr/>
        </p:nvSpPr>
        <p:spPr bwMode="auto">
          <a:xfrm>
            <a:off x="457200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83" name="Text Box 35"/>
          <p:cNvSpPr txBox="1">
            <a:spLocks noChangeArrowheads="1"/>
          </p:cNvSpPr>
          <p:nvPr/>
        </p:nvSpPr>
        <p:spPr bwMode="auto">
          <a:xfrm>
            <a:off x="2522538" y="5932488"/>
            <a:ext cx="158246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Small Business</a:t>
            </a:r>
          </a:p>
        </p:txBody>
      </p:sp>
      <p:sp>
        <p:nvSpPr>
          <p:cNvPr id="693284" name="Line 36"/>
          <p:cNvSpPr>
            <a:spLocks noChangeShapeType="1"/>
          </p:cNvSpPr>
          <p:nvPr/>
        </p:nvSpPr>
        <p:spPr bwMode="auto">
          <a:xfrm flipV="1">
            <a:off x="3424238" y="5434013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5" name="Text Box 37"/>
          <p:cNvSpPr txBox="1">
            <a:spLocks noChangeArrowheads="1"/>
          </p:cNvSpPr>
          <p:nvPr/>
        </p:nvSpPr>
        <p:spPr bwMode="auto">
          <a:xfrm>
            <a:off x="5643563" y="4183063"/>
            <a:ext cx="1354838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Big Business</a:t>
            </a:r>
          </a:p>
        </p:txBody>
      </p:sp>
      <p:sp>
        <p:nvSpPr>
          <p:cNvPr id="693286" name="Line 38"/>
          <p:cNvSpPr>
            <a:spLocks noChangeShapeType="1"/>
          </p:cNvSpPr>
          <p:nvPr/>
        </p:nvSpPr>
        <p:spPr bwMode="auto">
          <a:xfrm>
            <a:off x="6164263" y="3608388"/>
            <a:ext cx="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7" name="Line 39"/>
          <p:cNvSpPr>
            <a:spLocks noChangeShapeType="1"/>
          </p:cNvSpPr>
          <p:nvPr/>
        </p:nvSpPr>
        <p:spPr bwMode="auto">
          <a:xfrm flipH="1" flipV="1">
            <a:off x="4832350" y="3608388"/>
            <a:ext cx="1331913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8" name="Text Box 40"/>
          <p:cNvSpPr txBox="1">
            <a:spLocks noChangeArrowheads="1"/>
          </p:cNvSpPr>
          <p:nvPr/>
        </p:nvSpPr>
        <p:spPr bwMode="auto">
          <a:xfrm>
            <a:off x="3760788" y="4183063"/>
            <a:ext cx="477996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ISP</a:t>
            </a:r>
          </a:p>
        </p:txBody>
      </p:sp>
      <p:sp>
        <p:nvSpPr>
          <p:cNvPr id="693289" name="Line 41"/>
          <p:cNvSpPr>
            <a:spLocks noChangeShapeType="1"/>
          </p:cNvSpPr>
          <p:nvPr/>
        </p:nvSpPr>
        <p:spPr bwMode="auto">
          <a:xfrm flipH="1" flipV="1">
            <a:off x="4032250" y="3608388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0" name="Text Box 42"/>
          <p:cNvSpPr txBox="1">
            <a:spLocks noChangeArrowheads="1"/>
          </p:cNvSpPr>
          <p:nvPr/>
        </p:nvSpPr>
        <p:spPr bwMode="auto">
          <a:xfrm>
            <a:off x="4603750" y="5110163"/>
            <a:ext cx="6398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 </a:t>
            </a:r>
          </a:p>
        </p:txBody>
      </p:sp>
      <p:sp>
        <p:nvSpPr>
          <p:cNvPr id="693291" name="Text Box 43"/>
          <p:cNvSpPr txBox="1">
            <a:spLocks noChangeArrowheads="1"/>
          </p:cNvSpPr>
          <p:nvPr/>
        </p:nvSpPr>
        <p:spPr bwMode="auto">
          <a:xfrm>
            <a:off x="3132138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2" name="Text Box 44"/>
          <p:cNvSpPr txBox="1">
            <a:spLocks noChangeArrowheads="1"/>
          </p:cNvSpPr>
          <p:nvPr/>
        </p:nvSpPr>
        <p:spPr bwMode="auto">
          <a:xfrm>
            <a:off x="3884613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3" name="Line 45"/>
          <p:cNvSpPr>
            <a:spLocks noChangeShapeType="1"/>
          </p:cNvSpPr>
          <p:nvPr/>
        </p:nvSpPr>
        <p:spPr bwMode="auto">
          <a:xfrm flipV="1">
            <a:off x="3417888" y="4549775"/>
            <a:ext cx="4476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4" name="Line 46"/>
          <p:cNvSpPr>
            <a:spLocks noChangeShapeType="1"/>
          </p:cNvSpPr>
          <p:nvPr/>
        </p:nvSpPr>
        <p:spPr bwMode="auto">
          <a:xfrm flipH="1" flipV="1">
            <a:off x="4025900" y="4549775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5" name="Line 47"/>
          <p:cNvSpPr>
            <a:spLocks noChangeShapeType="1"/>
          </p:cNvSpPr>
          <p:nvPr/>
        </p:nvSpPr>
        <p:spPr bwMode="auto">
          <a:xfrm flipH="1" flipV="1">
            <a:off x="4178300" y="4549775"/>
            <a:ext cx="8382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6" name="Line 48"/>
          <p:cNvSpPr>
            <a:spLocks noChangeShapeType="1"/>
          </p:cNvSpPr>
          <p:nvPr/>
        </p:nvSpPr>
        <p:spPr bwMode="auto">
          <a:xfrm flipH="1">
            <a:off x="6296025" y="4521200"/>
            <a:ext cx="24765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7" name="Text Box 49"/>
          <p:cNvSpPr txBox="1">
            <a:spLocks noChangeArrowheads="1"/>
          </p:cNvSpPr>
          <p:nvPr/>
        </p:nvSpPr>
        <p:spPr bwMode="auto">
          <a:xfrm>
            <a:off x="6011863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8" name="Text Box 50"/>
          <p:cNvSpPr txBox="1">
            <a:spLocks noChangeArrowheads="1"/>
          </p:cNvSpPr>
          <p:nvPr/>
        </p:nvSpPr>
        <p:spPr bwMode="auto">
          <a:xfrm>
            <a:off x="5205413" y="5932488"/>
            <a:ext cx="1535272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 err="1">
                <a:latin typeface="Calibri" pitchFamily="34" charset="0"/>
              </a:rPr>
              <a:t>Pgh</a:t>
            </a:r>
            <a:r>
              <a:rPr lang="en-US" sz="1800" dirty="0">
                <a:latin typeface="Calibri" pitchFamily="34" charset="0"/>
              </a:rPr>
              <a:t> employee</a:t>
            </a:r>
          </a:p>
        </p:txBody>
      </p:sp>
      <p:sp>
        <p:nvSpPr>
          <p:cNvPr id="693299" name="Line 51"/>
          <p:cNvSpPr>
            <a:spLocks noChangeShapeType="1"/>
          </p:cNvSpPr>
          <p:nvPr/>
        </p:nvSpPr>
        <p:spPr bwMode="auto">
          <a:xfrm flipH="1">
            <a:off x="6011863" y="5384800"/>
            <a:ext cx="152400" cy="547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0" name="Text Box 52"/>
          <p:cNvSpPr txBox="1">
            <a:spLocks noChangeArrowheads="1"/>
          </p:cNvSpPr>
          <p:nvPr/>
        </p:nvSpPr>
        <p:spPr bwMode="auto">
          <a:xfrm>
            <a:off x="6096000" y="5410200"/>
            <a:ext cx="758521" cy="52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Cable</a:t>
            </a:r>
          </a:p>
          <a:p>
            <a:pPr algn="ctr" defTabSz="912813"/>
            <a:r>
              <a:rPr lang="en-US" sz="1400" dirty="0">
                <a:latin typeface="Calibri" pitchFamily="34" charset="0"/>
              </a:rPr>
              <a:t>modem</a:t>
            </a:r>
          </a:p>
        </p:txBody>
      </p:sp>
      <p:sp>
        <p:nvSpPr>
          <p:cNvPr id="693301" name="Line 53"/>
          <p:cNvSpPr>
            <a:spLocks noChangeShapeType="1"/>
          </p:cNvSpPr>
          <p:nvPr/>
        </p:nvSpPr>
        <p:spPr bwMode="auto">
          <a:xfrm>
            <a:off x="7350125" y="5384800"/>
            <a:ext cx="144463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2" name="Text Box 54"/>
          <p:cNvSpPr txBox="1">
            <a:spLocks noChangeArrowheads="1"/>
          </p:cNvSpPr>
          <p:nvPr/>
        </p:nvSpPr>
        <p:spPr bwMode="auto">
          <a:xfrm>
            <a:off x="6999288" y="5932488"/>
            <a:ext cx="1447106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DC employee</a:t>
            </a:r>
          </a:p>
        </p:txBody>
      </p:sp>
      <p:sp>
        <p:nvSpPr>
          <p:cNvPr id="693303" name="Text Box 55"/>
          <p:cNvSpPr txBox="1">
            <a:spLocks noChangeArrowheads="1"/>
          </p:cNvSpPr>
          <p:nvPr/>
        </p:nvSpPr>
        <p:spPr bwMode="auto">
          <a:xfrm>
            <a:off x="6829425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304" name="Line 56"/>
          <p:cNvSpPr>
            <a:spLocks noChangeShapeType="1"/>
          </p:cNvSpPr>
          <p:nvPr/>
        </p:nvSpPr>
        <p:spPr bwMode="auto">
          <a:xfrm>
            <a:off x="6772275" y="4549775"/>
            <a:ext cx="388938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5" name="Text Box 57"/>
          <p:cNvSpPr txBox="1">
            <a:spLocks noChangeArrowheads="1"/>
          </p:cNvSpPr>
          <p:nvPr/>
        </p:nvSpPr>
        <p:spPr bwMode="auto">
          <a:xfrm>
            <a:off x="5707063" y="3713163"/>
            <a:ext cx="364182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T3</a:t>
            </a:r>
          </a:p>
        </p:txBody>
      </p:sp>
      <p:sp>
        <p:nvSpPr>
          <p:cNvPr id="693306" name="Text Box 58"/>
          <p:cNvSpPr txBox="1">
            <a:spLocks noChangeArrowheads="1"/>
          </p:cNvSpPr>
          <p:nvPr/>
        </p:nvSpPr>
        <p:spPr bwMode="auto">
          <a:xfrm>
            <a:off x="3390900" y="5578475"/>
            <a:ext cx="404258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T1 </a:t>
            </a:r>
          </a:p>
        </p:txBody>
      </p:sp>
      <p:sp>
        <p:nvSpPr>
          <p:cNvPr id="693307" name="Text Box 59"/>
          <p:cNvSpPr txBox="1">
            <a:spLocks noChangeArrowheads="1"/>
          </p:cNvSpPr>
          <p:nvPr/>
        </p:nvSpPr>
        <p:spPr bwMode="auto">
          <a:xfrm>
            <a:off x="192088" y="5946775"/>
            <a:ext cx="2035857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ISP (for individuals)</a:t>
            </a:r>
          </a:p>
        </p:txBody>
      </p:sp>
      <p:sp>
        <p:nvSpPr>
          <p:cNvPr id="693308" name="Text Box 60"/>
          <p:cNvSpPr txBox="1">
            <a:spLocks noChangeArrowheads="1"/>
          </p:cNvSpPr>
          <p:nvPr/>
        </p:nvSpPr>
        <p:spPr bwMode="auto">
          <a:xfrm>
            <a:off x="1404938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309" name="Line 61"/>
          <p:cNvSpPr>
            <a:spLocks noChangeShapeType="1"/>
          </p:cNvSpPr>
          <p:nvPr/>
        </p:nvSpPr>
        <p:spPr bwMode="auto">
          <a:xfrm flipH="1" flipV="1">
            <a:off x="1749425" y="3608388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0" name="Line 62"/>
          <p:cNvSpPr>
            <a:spLocks noChangeShapeType="1"/>
          </p:cNvSpPr>
          <p:nvPr/>
        </p:nvSpPr>
        <p:spPr bwMode="auto">
          <a:xfrm flipV="1">
            <a:off x="723900" y="5434013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1" name="Text Box 63"/>
          <p:cNvSpPr txBox="1">
            <a:spLocks noChangeArrowheads="1"/>
          </p:cNvSpPr>
          <p:nvPr/>
        </p:nvSpPr>
        <p:spPr bwMode="auto">
          <a:xfrm>
            <a:off x="7473950" y="5476875"/>
            <a:ext cx="458760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DSL</a:t>
            </a:r>
          </a:p>
        </p:txBody>
      </p:sp>
      <p:sp>
        <p:nvSpPr>
          <p:cNvPr id="693312" name="Text Box 64"/>
          <p:cNvSpPr txBox="1">
            <a:spLocks noChangeArrowheads="1"/>
          </p:cNvSpPr>
          <p:nvPr/>
        </p:nvSpPr>
        <p:spPr bwMode="auto">
          <a:xfrm>
            <a:off x="700088" y="5578475"/>
            <a:ext cx="364182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T1</a:t>
            </a:r>
          </a:p>
        </p:txBody>
      </p:sp>
      <p:sp>
        <p:nvSpPr>
          <p:cNvPr id="693313" name="Text Box 65"/>
          <p:cNvSpPr txBox="1">
            <a:spLocks noChangeArrowheads="1"/>
          </p:cNvSpPr>
          <p:nvPr/>
        </p:nvSpPr>
        <p:spPr bwMode="auto">
          <a:xfrm>
            <a:off x="7569200" y="1981200"/>
            <a:ext cx="119917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Colocation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sites</a:t>
            </a:r>
          </a:p>
        </p:txBody>
      </p:sp>
      <p:sp>
        <p:nvSpPr>
          <p:cNvPr id="693314" name="Line 66"/>
          <p:cNvSpPr>
            <a:spLocks noChangeShapeType="1"/>
          </p:cNvSpPr>
          <p:nvPr/>
        </p:nvSpPr>
        <p:spPr bwMode="auto">
          <a:xfrm flipH="1">
            <a:off x="7837488" y="2571750"/>
            <a:ext cx="319087" cy="7048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5" name="Line 67"/>
          <p:cNvSpPr>
            <a:spLocks noChangeShapeType="1"/>
          </p:cNvSpPr>
          <p:nvPr/>
        </p:nvSpPr>
        <p:spPr bwMode="auto">
          <a:xfrm flipV="1">
            <a:off x="2804982" y="2539314"/>
            <a:ext cx="381000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6" name="Text Box 68"/>
          <p:cNvSpPr txBox="1">
            <a:spLocks noChangeArrowheads="1"/>
          </p:cNvSpPr>
          <p:nvPr/>
        </p:nvSpPr>
        <p:spPr bwMode="auto">
          <a:xfrm>
            <a:off x="-43231" y="1066800"/>
            <a:ext cx="1595258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Private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“peering”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agreements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between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two backbone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companies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often bypass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IXP</a:t>
            </a:r>
          </a:p>
        </p:txBody>
      </p:sp>
      <p:sp>
        <p:nvSpPr>
          <p:cNvPr id="693317" name="Line 69"/>
          <p:cNvSpPr>
            <a:spLocks noChangeShapeType="1"/>
          </p:cNvSpPr>
          <p:nvPr/>
        </p:nvSpPr>
        <p:spPr bwMode="auto">
          <a:xfrm>
            <a:off x="1385888" y="1981200"/>
            <a:ext cx="16621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8" name="Line 70"/>
          <p:cNvSpPr>
            <a:spLocks noChangeShapeType="1"/>
          </p:cNvSpPr>
          <p:nvPr/>
        </p:nvSpPr>
        <p:spPr bwMode="auto">
          <a:xfrm flipH="1">
            <a:off x="7239000" y="2590800"/>
            <a:ext cx="838200" cy="7620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 Structure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7388" cy="5224463"/>
          </a:xfrm>
        </p:spPr>
        <p:txBody>
          <a:bodyPr/>
          <a:lstStyle/>
          <a:p>
            <a:r>
              <a:rPr lang="en-US" dirty="0"/>
              <a:t>IP (V4) Address space divided into classes: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Network ID Written in form </a:t>
            </a:r>
            <a:r>
              <a:rPr lang="en-US" dirty="0" err="1"/>
              <a:t>w.x.y.z</a:t>
            </a:r>
            <a:r>
              <a:rPr lang="en-US" dirty="0"/>
              <a:t>/n</a:t>
            </a:r>
          </a:p>
          <a:p>
            <a:pPr lvl="1"/>
            <a:r>
              <a:rPr lang="en-US" dirty="0"/>
              <a:t>n = number of bits in host address</a:t>
            </a:r>
          </a:p>
          <a:p>
            <a:pPr lvl="1"/>
            <a:r>
              <a:rPr lang="en-US" dirty="0"/>
              <a:t>E.g., CMU written as 128.2.0.0/16</a:t>
            </a:r>
          </a:p>
          <a:p>
            <a:pPr lvl="2"/>
            <a:r>
              <a:rPr lang="en-US" dirty="0"/>
              <a:t>Class B address</a:t>
            </a:r>
          </a:p>
          <a:p>
            <a:r>
              <a:rPr lang="en-US" dirty="0" err="1"/>
              <a:t>Unrouted</a:t>
            </a:r>
            <a:r>
              <a:rPr lang="en-US" dirty="0"/>
              <a:t> (private) IP addresses: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10.0.0.0/8   172.16.0.0/12   192.168.0.0/16</a:t>
            </a:r>
          </a:p>
        </p:txBody>
      </p:sp>
      <p:sp>
        <p:nvSpPr>
          <p:cNvPr id="710695" name="Rectangle 39"/>
          <p:cNvSpPr>
            <a:spLocks noChangeArrowheads="1"/>
          </p:cNvSpPr>
          <p:nvPr/>
        </p:nvSpPr>
        <p:spPr bwMode="auto">
          <a:xfrm>
            <a:off x="1454150" y="1981200"/>
            <a:ext cx="6524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A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6" name="Rectangle 40"/>
          <p:cNvSpPr>
            <a:spLocks noChangeArrowheads="1"/>
          </p:cNvSpPr>
          <p:nvPr/>
        </p:nvSpPr>
        <p:spPr bwMode="auto">
          <a:xfrm>
            <a:off x="1454150" y="2362200"/>
            <a:ext cx="644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B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7" name="Rectangle 41"/>
          <p:cNvSpPr>
            <a:spLocks noChangeArrowheads="1"/>
          </p:cNvSpPr>
          <p:nvPr/>
        </p:nvSpPr>
        <p:spPr bwMode="auto">
          <a:xfrm>
            <a:off x="1447800" y="2743200"/>
            <a:ext cx="6428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C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8" name="Rectangle 42"/>
          <p:cNvSpPr>
            <a:spLocks noChangeArrowheads="1"/>
          </p:cNvSpPr>
          <p:nvPr/>
        </p:nvSpPr>
        <p:spPr bwMode="auto">
          <a:xfrm>
            <a:off x="1447800" y="3124200"/>
            <a:ext cx="662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9" name="Rectangle 43"/>
          <p:cNvSpPr>
            <a:spLocks noChangeArrowheads="1"/>
          </p:cNvSpPr>
          <p:nvPr/>
        </p:nvSpPr>
        <p:spPr bwMode="auto">
          <a:xfrm>
            <a:off x="1454150" y="3505200"/>
            <a:ext cx="631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E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00" name="Rectangle 44"/>
          <p:cNvSpPr>
            <a:spLocks noChangeArrowheads="1"/>
          </p:cNvSpPr>
          <p:nvPr/>
        </p:nvSpPr>
        <p:spPr bwMode="auto">
          <a:xfrm>
            <a:off x="2331590" y="1727886"/>
            <a:ext cx="5043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0 1 2 3          8                   16                   24                    31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37" name="Rectangle 81"/>
          <p:cNvSpPr>
            <a:spLocks noChangeArrowheads="1"/>
          </p:cNvSpPr>
          <p:nvPr/>
        </p:nvSpPr>
        <p:spPr bwMode="auto">
          <a:xfrm>
            <a:off x="2292056" y="198120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710739" name="Rectangle 83"/>
          <p:cNvSpPr>
            <a:spLocks noChangeArrowheads="1"/>
          </p:cNvSpPr>
          <p:nvPr/>
        </p:nvSpPr>
        <p:spPr bwMode="auto">
          <a:xfrm>
            <a:off x="2484320" y="1981200"/>
            <a:ext cx="10668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40" name="Rectangle 84"/>
          <p:cNvSpPr>
            <a:spLocks noChangeArrowheads="1"/>
          </p:cNvSpPr>
          <p:nvPr/>
        </p:nvSpPr>
        <p:spPr bwMode="auto">
          <a:xfrm>
            <a:off x="3551120" y="1981200"/>
            <a:ext cx="3730272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2712920" y="2025477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4998920" y="2025477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0" name="Rectangle 94"/>
          <p:cNvSpPr>
            <a:spLocks noChangeArrowheads="1"/>
          </p:cNvSpPr>
          <p:nvPr/>
        </p:nvSpPr>
        <p:spPr bwMode="auto">
          <a:xfrm>
            <a:off x="2679112" y="2350088"/>
            <a:ext cx="21336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1" name="Rectangle 95"/>
          <p:cNvSpPr>
            <a:spLocks noChangeArrowheads="1"/>
          </p:cNvSpPr>
          <p:nvPr/>
        </p:nvSpPr>
        <p:spPr bwMode="auto">
          <a:xfrm>
            <a:off x="4812712" y="2350088"/>
            <a:ext cx="2468680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2" name="Rectangle 96"/>
          <p:cNvSpPr>
            <a:spLocks noChangeArrowheads="1"/>
          </p:cNvSpPr>
          <p:nvPr/>
        </p:nvSpPr>
        <p:spPr bwMode="auto">
          <a:xfrm>
            <a:off x="2861792" y="2718976"/>
            <a:ext cx="32004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3" name="Rectangle 97"/>
          <p:cNvSpPr>
            <a:spLocks noChangeArrowheads="1"/>
          </p:cNvSpPr>
          <p:nvPr/>
        </p:nvSpPr>
        <p:spPr bwMode="auto">
          <a:xfrm>
            <a:off x="6062192" y="2718976"/>
            <a:ext cx="1219200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5" name="Rectangle 99"/>
          <p:cNvSpPr>
            <a:spLocks noChangeArrowheads="1"/>
          </p:cNvSpPr>
          <p:nvPr/>
        </p:nvSpPr>
        <p:spPr bwMode="auto">
          <a:xfrm>
            <a:off x="5727112" y="2394365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6" name="Rectangle 100"/>
          <p:cNvSpPr>
            <a:spLocks noChangeArrowheads="1"/>
          </p:cNvSpPr>
          <p:nvPr/>
        </p:nvSpPr>
        <p:spPr bwMode="auto">
          <a:xfrm>
            <a:off x="6366992" y="2760166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7" name="Rectangle 101"/>
          <p:cNvSpPr>
            <a:spLocks noChangeArrowheads="1"/>
          </p:cNvSpPr>
          <p:nvPr/>
        </p:nvSpPr>
        <p:spPr bwMode="auto">
          <a:xfrm>
            <a:off x="4004792" y="2760166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8" name="Rectangle 102"/>
          <p:cNvSpPr>
            <a:spLocks noChangeArrowheads="1"/>
          </p:cNvSpPr>
          <p:nvPr/>
        </p:nvSpPr>
        <p:spPr bwMode="auto">
          <a:xfrm>
            <a:off x="3288712" y="2394365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87" name="Rectangle 31"/>
          <p:cNvSpPr>
            <a:spLocks noChangeArrowheads="1"/>
          </p:cNvSpPr>
          <p:nvPr/>
        </p:nvSpPr>
        <p:spPr bwMode="auto">
          <a:xfrm>
            <a:off x="3276600" y="3149404"/>
            <a:ext cx="1651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Multicast address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4" name="Rectangle 38"/>
          <p:cNvSpPr>
            <a:spLocks noChangeArrowheads="1"/>
          </p:cNvSpPr>
          <p:nvPr/>
        </p:nvSpPr>
        <p:spPr bwMode="auto">
          <a:xfrm>
            <a:off x="3276600" y="3517704"/>
            <a:ext cx="2404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Reserved for experiments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2292056" y="2350088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5" name="Rectangle 81"/>
          <p:cNvSpPr>
            <a:spLocks noChangeArrowheads="1"/>
          </p:cNvSpPr>
          <p:nvPr/>
        </p:nvSpPr>
        <p:spPr bwMode="auto">
          <a:xfrm>
            <a:off x="2484320" y="2350088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2484320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2674434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2292056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9" name="Rectangle 81"/>
          <p:cNvSpPr>
            <a:spLocks noChangeArrowheads="1"/>
          </p:cNvSpPr>
          <p:nvPr/>
        </p:nvSpPr>
        <p:spPr bwMode="auto">
          <a:xfrm>
            <a:off x="2292056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0" name="Rectangle 81"/>
          <p:cNvSpPr>
            <a:spLocks noChangeArrowheads="1"/>
          </p:cNvSpPr>
          <p:nvPr/>
        </p:nvSpPr>
        <p:spPr bwMode="auto">
          <a:xfrm>
            <a:off x="2674434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1" name="Rectangle 81"/>
          <p:cNvSpPr>
            <a:spLocks noChangeArrowheads="1"/>
          </p:cNvSpPr>
          <p:nvPr/>
        </p:nvSpPr>
        <p:spPr bwMode="auto">
          <a:xfrm>
            <a:off x="2866698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2484320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Rectangle 81"/>
          <p:cNvSpPr>
            <a:spLocks noChangeArrowheads="1"/>
          </p:cNvSpPr>
          <p:nvPr/>
        </p:nvSpPr>
        <p:spPr bwMode="auto">
          <a:xfrm>
            <a:off x="2292056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674434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2866698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2484320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10964"/>
            <a:ext cx="8710782" cy="762000"/>
          </a:xfrm>
        </p:spPr>
        <p:txBody>
          <a:bodyPr/>
          <a:lstStyle/>
          <a:p>
            <a:r>
              <a:rPr lang="en-US" dirty="0"/>
              <a:t>Evolution of Internet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61" y="1219200"/>
            <a:ext cx="8238439" cy="4972050"/>
          </a:xfrm>
        </p:spPr>
        <p:txBody>
          <a:bodyPr/>
          <a:lstStyle/>
          <a:p>
            <a:r>
              <a:rPr lang="en-US" dirty="0"/>
              <a:t>Original Idea</a:t>
            </a:r>
          </a:p>
          <a:p>
            <a:pPr lvl="1"/>
            <a:r>
              <a:rPr lang="en-US" dirty="0"/>
              <a:t>Every node on Internet would have unique IP address</a:t>
            </a:r>
          </a:p>
          <a:p>
            <a:pPr lvl="2"/>
            <a:r>
              <a:rPr lang="en-US" dirty="0"/>
              <a:t>Everyone would be able to talk directly to everyone</a:t>
            </a:r>
          </a:p>
          <a:p>
            <a:pPr lvl="1"/>
            <a:r>
              <a:rPr lang="en-US" dirty="0"/>
              <a:t>No secrecy or authentication</a:t>
            </a:r>
          </a:p>
          <a:p>
            <a:pPr lvl="2"/>
            <a:r>
              <a:rPr lang="en-US" dirty="0"/>
              <a:t>Messages visible to routers and hosts on same LAN</a:t>
            </a:r>
          </a:p>
          <a:p>
            <a:pPr lvl="2"/>
            <a:r>
              <a:rPr lang="en-US" dirty="0"/>
              <a:t>Possible to forge source field in packet header</a:t>
            </a:r>
          </a:p>
          <a:p>
            <a:endParaRPr lang="en-US" dirty="0"/>
          </a:p>
          <a:p>
            <a:r>
              <a:rPr lang="en-US" dirty="0"/>
              <a:t>Shortcomings</a:t>
            </a:r>
          </a:p>
          <a:p>
            <a:pPr lvl="1"/>
            <a:r>
              <a:rPr lang="en-US" dirty="0"/>
              <a:t>There aren't enough IP addresses available</a:t>
            </a:r>
          </a:p>
          <a:p>
            <a:pPr lvl="1"/>
            <a:r>
              <a:rPr lang="en-US" dirty="0"/>
              <a:t>Don't want everyone to have access or knowledge of all other hosts</a:t>
            </a:r>
          </a:p>
          <a:p>
            <a:pPr lvl="1"/>
            <a:r>
              <a:rPr lang="en-US" dirty="0"/>
              <a:t>Security issues mandate secrecy &amp; authentication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2033-AEED-43FA-056F-B665BF51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09" y="333620"/>
            <a:ext cx="8786982" cy="762000"/>
          </a:xfrm>
        </p:spPr>
        <p:txBody>
          <a:bodyPr/>
          <a:lstStyle/>
          <a:p>
            <a:r>
              <a:rPr lang="en-US" dirty="0"/>
              <a:t>A First Thought Experiment for Design: </a:t>
            </a:r>
            <a:br>
              <a:rPr lang="en-US" dirty="0"/>
            </a:br>
            <a:r>
              <a:rPr lang="en-US" dirty="0"/>
              <a:t>“Internet is a Series of (Dedicated) Tubes”</a:t>
            </a:r>
          </a:p>
        </p:txBody>
      </p:sp>
      <p:pic>
        <p:nvPicPr>
          <p:cNvPr id="4" name="Graphic 3" descr="Programmer male with solid fill">
            <a:extLst>
              <a:ext uri="{FF2B5EF4-FFF2-40B4-BE49-F238E27FC236}">
                <a16:creationId xmlns:a16="http://schemas.microsoft.com/office/drawing/2014/main" id="{06E7A720-E433-CF37-FD0D-ECEA9990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5240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male outline">
            <a:extLst>
              <a:ext uri="{FF2B5EF4-FFF2-40B4-BE49-F238E27FC236}">
                <a16:creationId xmlns:a16="http://schemas.microsoft.com/office/drawing/2014/main" id="{3C61082E-C82C-A7B7-E31D-BAC36C48D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1054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with solid fill">
            <a:extLst>
              <a:ext uri="{FF2B5EF4-FFF2-40B4-BE49-F238E27FC236}">
                <a16:creationId xmlns:a16="http://schemas.microsoft.com/office/drawing/2014/main" id="{C2DD9AEE-1B24-74EE-911A-12E365140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805200"/>
            <a:ext cx="914400" cy="914400"/>
          </a:xfrm>
          <a:prstGeom prst="rect">
            <a:avLst/>
          </a:prstGeom>
        </p:spPr>
      </p:pic>
      <p:pic>
        <p:nvPicPr>
          <p:cNvPr id="7" name="Graphic 6" descr="Programmer female outline">
            <a:extLst>
              <a:ext uri="{FF2B5EF4-FFF2-40B4-BE49-F238E27FC236}">
                <a16:creationId xmlns:a16="http://schemas.microsoft.com/office/drawing/2014/main" id="{0BE0AB0E-4E9B-A121-7D67-0E250B8F8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2664600"/>
            <a:ext cx="914400" cy="914400"/>
          </a:xfrm>
          <a:prstGeom prst="rect">
            <a:avLst/>
          </a:prstGeom>
        </p:spPr>
      </p:pic>
      <p:pic>
        <p:nvPicPr>
          <p:cNvPr id="8" name="Picture 7" descr="A group of people running on a field&#10;&#10;Description automatically generated">
            <a:extLst>
              <a:ext uri="{FF2B5EF4-FFF2-40B4-BE49-F238E27FC236}">
                <a16:creationId xmlns:a16="http://schemas.microsoft.com/office/drawing/2014/main" id="{8B1F3E41-C6DF-2F49-080A-7519CBA14C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98" y="1164301"/>
            <a:ext cx="990600" cy="1494087"/>
          </a:xfrm>
          <a:prstGeom prst="rect">
            <a:avLst/>
          </a:prstGeom>
        </p:spPr>
      </p:pic>
      <p:pic>
        <p:nvPicPr>
          <p:cNvPr id="9" name="Picture 8" descr="A person holding a cat&#10;&#10;Description automatically generated">
            <a:extLst>
              <a:ext uri="{FF2B5EF4-FFF2-40B4-BE49-F238E27FC236}">
                <a16:creationId xmlns:a16="http://schemas.microsoft.com/office/drawing/2014/main" id="{E745C91B-BAF6-7AFD-B28A-6015621459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98" y="3121800"/>
            <a:ext cx="914400" cy="1388125"/>
          </a:xfrm>
          <a:prstGeom prst="rect">
            <a:avLst/>
          </a:prstGeom>
        </p:spPr>
      </p:pic>
      <p:pic>
        <p:nvPicPr>
          <p:cNvPr id="10" name="Picture 9" descr="A screenshot of a hippo&#10;&#10;Description automatically generated">
            <a:extLst>
              <a:ext uri="{FF2B5EF4-FFF2-40B4-BE49-F238E27FC236}">
                <a16:creationId xmlns:a16="http://schemas.microsoft.com/office/drawing/2014/main" id="{C093B222-F1F7-BCD9-FB91-C007F9D013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49" y="4967125"/>
            <a:ext cx="1502098" cy="153035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E781A21-FB0A-4CF3-CFE3-1841758A95C7}"/>
              </a:ext>
            </a:extLst>
          </p:cNvPr>
          <p:cNvSpPr/>
          <p:nvPr/>
        </p:nvSpPr>
        <p:spPr bwMode="auto">
          <a:xfrm>
            <a:off x="1815921" y="1596980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06293D-4DB3-B768-D079-C3283640F863}"/>
              </a:ext>
            </a:extLst>
          </p:cNvPr>
          <p:cNvSpPr/>
          <p:nvPr/>
        </p:nvSpPr>
        <p:spPr bwMode="auto">
          <a:xfrm>
            <a:off x="1752600" y="3011595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B7B5417-E4B3-CCDA-59A9-5DC5810C61C0}"/>
              </a:ext>
            </a:extLst>
          </p:cNvPr>
          <p:cNvSpPr/>
          <p:nvPr/>
        </p:nvSpPr>
        <p:spPr bwMode="auto">
          <a:xfrm>
            <a:off x="1690675" y="5343721"/>
            <a:ext cx="4816699" cy="540913"/>
          </a:xfrm>
          <a:custGeom>
            <a:avLst/>
            <a:gdLst>
              <a:gd name="connsiteX0" fmla="*/ 0 w 4816699"/>
              <a:gd name="connsiteY0" fmla="*/ 399245 h 540913"/>
              <a:gd name="connsiteX1" fmla="*/ 115910 w 4816699"/>
              <a:gd name="connsiteY1" fmla="*/ 437882 h 540913"/>
              <a:gd name="connsiteX2" fmla="*/ 618186 w 4816699"/>
              <a:gd name="connsiteY2" fmla="*/ 386366 h 540913"/>
              <a:gd name="connsiteX3" fmla="*/ 746975 w 4816699"/>
              <a:gd name="connsiteY3" fmla="*/ 334851 h 540913"/>
              <a:gd name="connsiteX4" fmla="*/ 953037 w 4816699"/>
              <a:gd name="connsiteY4" fmla="*/ 193183 h 540913"/>
              <a:gd name="connsiteX5" fmla="*/ 1004552 w 4816699"/>
              <a:gd name="connsiteY5" fmla="*/ 128789 h 540913"/>
              <a:gd name="connsiteX6" fmla="*/ 1184856 w 4816699"/>
              <a:gd name="connsiteY6" fmla="*/ 12879 h 540913"/>
              <a:gd name="connsiteX7" fmla="*/ 1249251 w 4816699"/>
              <a:gd name="connsiteY7" fmla="*/ 0 h 540913"/>
              <a:gd name="connsiteX8" fmla="*/ 1378040 w 4816699"/>
              <a:gd name="connsiteY8" fmla="*/ 12879 h 540913"/>
              <a:gd name="connsiteX9" fmla="*/ 1429555 w 4816699"/>
              <a:gd name="connsiteY9" fmla="*/ 38637 h 540913"/>
              <a:gd name="connsiteX10" fmla="*/ 1558344 w 4816699"/>
              <a:gd name="connsiteY10" fmla="*/ 128789 h 540913"/>
              <a:gd name="connsiteX11" fmla="*/ 1609859 w 4816699"/>
              <a:gd name="connsiteY11" fmla="*/ 154547 h 540913"/>
              <a:gd name="connsiteX12" fmla="*/ 1661375 w 4816699"/>
              <a:gd name="connsiteY12" fmla="*/ 193183 h 540913"/>
              <a:gd name="connsiteX13" fmla="*/ 1790164 w 4816699"/>
              <a:gd name="connsiteY13" fmla="*/ 231820 h 540913"/>
              <a:gd name="connsiteX14" fmla="*/ 1918952 w 4816699"/>
              <a:gd name="connsiteY14" fmla="*/ 270457 h 540913"/>
              <a:gd name="connsiteX15" fmla="*/ 2060620 w 4816699"/>
              <a:gd name="connsiteY15" fmla="*/ 360609 h 540913"/>
              <a:gd name="connsiteX16" fmla="*/ 2125014 w 4816699"/>
              <a:gd name="connsiteY16" fmla="*/ 425003 h 540913"/>
              <a:gd name="connsiteX17" fmla="*/ 2189409 w 4816699"/>
              <a:gd name="connsiteY17" fmla="*/ 463640 h 540913"/>
              <a:gd name="connsiteX18" fmla="*/ 2228045 w 4816699"/>
              <a:gd name="connsiteY18" fmla="*/ 489397 h 540913"/>
              <a:gd name="connsiteX19" fmla="*/ 2305318 w 4816699"/>
              <a:gd name="connsiteY19" fmla="*/ 476519 h 540913"/>
              <a:gd name="connsiteX20" fmla="*/ 2343955 w 4816699"/>
              <a:gd name="connsiteY20" fmla="*/ 437882 h 540913"/>
              <a:gd name="connsiteX21" fmla="*/ 2408349 w 4816699"/>
              <a:gd name="connsiteY21" fmla="*/ 360609 h 540913"/>
              <a:gd name="connsiteX22" fmla="*/ 2485623 w 4816699"/>
              <a:gd name="connsiteY22" fmla="*/ 309093 h 540913"/>
              <a:gd name="connsiteX23" fmla="*/ 2678806 w 4816699"/>
              <a:gd name="connsiteY23" fmla="*/ 334851 h 540913"/>
              <a:gd name="connsiteX24" fmla="*/ 2807594 w 4816699"/>
              <a:gd name="connsiteY24" fmla="*/ 425003 h 540913"/>
              <a:gd name="connsiteX25" fmla="*/ 3000778 w 4816699"/>
              <a:gd name="connsiteY25" fmla="*/ 437882 h 540913"/>
              <a:gd name="connsiteX26" fmla="*/ 3296992 w 4816699"/>
              <a:gd name="connsiteY26" fmla="*/ 489397 h 540913"/>
              <a:gd name="connsiteX27" fmla="*/ 3490175 w 4816699"/>
              <a:gd name="connsiteY27" fmla="*/ 515155 h 540913"/>
              <a:gd name="connsiteX28" fmla="*/ 3683358 w 4816699"/>
              <a:gd name="connsiteY28" fmla="*/ 528034 h 540913"/>
              <a:gd name="connsiteX29" fmla="*/ 3799268 w 4816699"/>
              <a:gd name="connsiteY29" fmla="*/ 540913 h 540913"/>
              <a:gd name="connsiteX30" fmla="*/ 4056845 w 4816699"/>
              <a:gd name="connsiteY30" fmla="*/ 528034 h 540913"/>
              <a:gd name="connsiteX31" fmla="*/ 4095482 w 4816699"/>
              <a:gd name="connsiteY31" fmla="*/ 502276 h 540913"/>
              <a:gd name="connsiteX32" fmla="*/ 4159876 w 4816699"/>
              <a:gd name="connsiteY32" fmla="*/ 463640 h 540913"/>
              <a:gd name="connsiteX33" fmla="*/ 4250028 w 4816699"/>
              <a:gd name="connsiteY33" fmla="*/ 412124 h 540913"/>
              <a:gd name="connsiteX34" fmla="*/ 4353059 w 4816699"/>
              <a:gd name="connsiteY34" fmla="*/ 321972 h 540913"/>
              <a:gd name="connsiteX35" fmla="*/ 4456090 w 4816699"/>
              <a:gd name="connsiteY35" fmla="*/ 296214 h 540913"/>
              <a:gd name="connsiteX36" fmla="*/ 4610637 w 4816699"/>
              <a:gd name="connsiteY36" fmla="*/ 270457 h 540913"/>
              <a:gd name="connsiteX37" fmla="*/ 4687910 w 4816699"/>
              <a:gd name="connsiteY37" fmla="*/ 244699 h 540913"/>
              <a:gd name="connsiteX38" fmla="*/ 4803820 w 4816699"/>
              <a:gd name="connsiteY38" fmla="*/ 309093 h 540913"/>
              <a:gd name="connsiteX39" fmla="*/ 4816699 w 4816699"/>
              <a:gd name="connsiteY39" fmla="*/ 334851 h 5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6699" h="540913">
                <a:moveTo>
                  <a:pt x="0" y="399245"/>
                </a:moveTo>
                <a:cubicBezTo>
                  <a:pt x="38637" y="412124"/>
                  <a:pt x="75240" y="435741"/>
                  <a:pt x="115910" y="437882"/>
                </a:cubicBezTo>
                <a:cubicBezTo>
                  <a:pt x="358062" y="450627"/>
                  <a:pt x="433451" y="451023"/>
                  <a:pt x="618186" y="386366"/>
                </a:cubicBezTo>
                <a:cubicBezTo>
                  <a:pt x="661827" y="371092"/>
                  <a:pt x="706926" y="357956"/>
                  <a:pt x="746975" y="334851"/>
                </a:cubicBezTo>
                <a:cubicBezTo>
                  <a:pt x="819175" y="293197"/>
                  <a:pt x="900966" y="258272"/>
                  <a:pt x="953037" y="193183"/>
                </a:cubicBezTo>
                <a:cubicBezTo>
                  <a:pt x="970209" y="171718"/>
                  <a:pt x="984354" y="147434"/>
                  <a:pt x="1004552" y="128789"/>
                </a:cubicBezTo>
                <a:cubicBezTo>
                  <a:pt x="1070099" y="68284"/>
                  <a:pt x="1107422" y="36109"/>
                  <a:pt x="1184856" y="12879"/>
                </a:cubicBezTo>
                <a:cubicBezTo>
                  <a:pt x="1205823" y="6589"/>
                  <a:pt x="1227786" y="4293"/>
                  <a:pt x="1249251" y="0"/>
                </a:cubicBezTo>
                <a:cubicBezTo>
                  <a:pt x="1292181" y="4293"/>
                  <a:pt x="1335854" y="3839"/>
                  <a:pt x="1378040" y="12879"/>
                </a:cubicBezTo>
                <a:cubicBezTo>
                  <a:pt x="1396812" y="16902"/>
                  <a:pt x="1412772" y="29313"/>
                  <a:pt x="1429555" y="38637"/>
                </a:cubicBezTo>
                <a:cubicBezTo>
                  <a:pt x="1574061" y="118919"/>
                  <a:pt x="1412313" y="31436"/>
                  <a:pt x="1558344" y="128789"/>
                </a:cubicBezTo>
                <a:cubicBezTo>
                  <a:pt x="1574318" y="139438"/>
                  <a:pt x="1593579" y="144372"/>
                  <a:pt x="1609859" y="154547"/>
                </a:cubicBezTo>
                <a:cubicBezTo>
                  <a:pt x="1628061" y="165923"/>
                  <a:pt x="1643173" y="181807"/>
                  <a:pt x="1661375" y="193183"/>
                </a:cubicBezTo>
                <a:cubicBezTo>
                  <a:pt x="1717549" y="228292"/>
                  <a:pt x="1719384" y="218951"/>
                  <a:pt x="1790164" y="231820"/>
                </a:cubicBezTo>
                <a:cubicBezTo>
                  <a:pt x="1847043" y="242162"/>
                  <a:pt x="1866112" y="244037"/>
                  <a:pt x="1918952" y="270457"/>
                </a:cubicBezTo>
                <a:cubicBezTo>
                  <a:pt x="1943543" y="282753"/>
                  <a:pt x="2044573" y="347479"/>
                  <a:pt x="2060620" y="360609"/>
                </a:cubicBezTo>
                <a:cubicBezTo>
                  <a:pt x="2084114" y="379831"/>
                  <a:pt x="2101310" y="406040"/>
                  <a:pt x="2125014" y="425003"/>
                </a:cubicBezTo>
                <a:cubicBezTo>
                  <a:pt x="2144561" y="440641"/>
                  <a:pt x="2168182" y="450373"/>
                  <a:pt x="2189409" y="463640"/>
                </a:cubicBezTo>
                <a:cubicBezTo>
                  <a:pt x="2202534" y="471843"/>
                  <a:pt x="2215166" y="480811"/>
                  <a:pt x="2228045" y="489397"/>
                </a:cubicBezTo>
                <a:cubicBezTo>
                  <a:pt x="2253803" y="485104"/>
                  <a:pt x="2281456" y="487124"/>
                  <a:pt x="2305318" y="476519"/>
                </a:cubicBezTo>
                <a:cubicBezTo>
                  <a:pt x="2321962" y="469122"/>
                  <a:pt x="2332295" y="451874"/>
                  <a:pt x="2343955" y="437882"/>
                </a:cubicBezTo>
                <a:cubicBezTo>
                  <a:pt x="2383118" y="390886"/>
                  <a:pt x="2354882" y="402194"/>
                  <a:pt x="2408349" y="360609"/>
                </a:cubicBezTo>
                <a:cubicBezTo>
                  <a:pt x="2432785" y="341603"/>
                  <a:pt x="2485623" y="309093"/>
                  <a:pt x="2485623" y="309093"/>
                </a:cubicBezTo>
                <a:cubicBezTo>
                  <a:pt x="2550017" y="317679"/>
                  <a:pt x="2615981" y="318318"/>
                  <a:pt x="2678806" y="334851"/>
                </a:cubicBezTo>
                <a:cubicBezTo>
                  <a:pt x="2742668" y="351657"/>
                  <a:pt x="2730371" y="419855"/>
                  <a:pt x="2807594" y="425003"/>
                </a:cubicBezTo>
                <a:lnTo>
                  <a:pt x="3000778" y="437882"/>
                </a:lnTo>
                <a:cubicBezTo>
                  <a:pt x="3153532" y="468433"/>
                  <a:pt x="3126798" y="465084"/>
                  <a:pt x="3296992" y="489397"/>
                </a:cubicBezTo>
                <a:cubicBezTo>
                  <a:pt x="3361303" y="498584"/>
                  <a:pt x="3425533" y="508691"/>
                  <a:pt x="3490175" y="515155"/>
                </a:cubicBezTo>
                <a:cubicBezTo>
                  <a:pt x="3554392" y="521577"/>
                  <a:pt x="3619044" y="522674"/>
                  <a:pt x="3683358" y="528034"/>
                </a:cubicBezTo>
                <a:cubicBezTo>
                  <a:pt x="3722098" y="531262"/>
                  <a:pt x="3760631" y="536620"/>
                  <a:pt x="3799268" y="540913"/>
                </a:cubicBezTo>
                <a:cubicBezTo>
                  <a:pt x="3885127" y="536620"/>
                  <a:pt x="3971601" y="539153"/>
                  <a:pt x="4056845" y="528034"/>
                </a:cubicBezTo>
                <a:cubicBezTo>
                  <a:pt x="4072194" y="526032"/>
                  <a:pt x="4082356" y="510480"/>
                  <a:pt x="4095482" y="502276"/>
                </a:cubicBezTo>
                <a:cubicBezTo>
                  <a:pt x="4116709" y="489009"/>
                  <a:pt x="4139048" y="477525"/>
                  <a:pt x="4159876" y="463640"/>
                </a:cubicBezTo>
                <a:cubicBezTo>
                  <a:pt x="4237847" y="411659"/>
                  <a:pt x="4181166" y="435079"/>
                  <a:pt x="4250028" y="412124"/>
                </a:cubicBezTo>
                <a:cubicBezTo>
                  <a:pt x="4270854" y="391298"/>
                  <a:pt x="4322658" y="334639"/>
                  <a:pt x="4353059" y="321972"/>
                </a:cubicBezTo>
                <a:cubicBezTo>
                  <a:pt x="4385736" y="308356"/>
                  <a:pt x="4421746" y="304800"/>
                  <a:pt x="4456090" y="296214"/>
                </a:cubicBezTo>
                <a:cubicBezTo>
                  <a:pt x="4541182" y="274941"/>
                  <a:pt x="4490044" y="285530"/>
                  <a:pt x="4610637" y="270457"/>
                </a:cubicBezTo>
                <a:cubicBezTo>
                  <a:pt x="4636395" y="261871"/>
                  <a:pt x="4662152" y="236113"/>
                  <a:pt x="4687910" y="244699"/>
                </a:cubicBezTo>
                <a:cubicBezTo>
                  <a:pt x="4724843" y="257010"/>
                  <a:pt x="4786106" y="273666"/>
                  <a:pt x="4803820" y="309093"/>
                </a:cubicBezTo>
                <a:lnTo>
                  <a:pt x="4816699" y="334851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457B4-7A8E-33D9-7D58-D2EFD4D92AC2}"/>
              </a:ext>
            </a:extLst>
          </p:cNvPr>
          <p:cNvSpPr txBox="1"/>
          <p:nvPr/>
        </p:nvSpPr>
        <p:spPr>
          <a:xfrm>
            <a:off x="1922599" y="4176629"/>
            <a:ext cx="3656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Let me pay attention 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</a:t>
            </a:r>
          </a:p>
          <a:p>
            <a:r>
              <a:rPr lang="en-US" sz="1800" dirty="0">
                <a:latin typeface="Calibri" pitchFamily="34" charset="0"/>
                <a:sym typeface="Wingdings" pitchFamily="2" charset="2"/>
              </a:rPr>
              <a:t>Greg/Swarun are more entertaining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867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Internet: Naming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61" y="1276350"/>
            <a:ext cx="8314639" cy="4972050"/>
          </a:xfrm>
        </p:spPr>
        <p:txBody>
          <a:bodyPr/>
          <a:lstStyle/>
          <a:p>
            <a:r>
              <a:rPr lang="en-US" dirty="0"/>
              <a:t>Dynamic address assignment</a:t>
            </a:r>
          </a:p>
          <a:p>
            <a:pPr lvl="1"/>
            <a:r>
              <a:rPr lang="en-US" dirty="0"/>
              <a:t>Most hosts don't need to have known address</a:t>
            </a:r>
          </a:p>
          <a:p>
            <a:pPr lvl="2"/>
            <a:r>
              <a:rPr lang="en-US" dirty="0"/>
              <a:t>Only those functioning as servers</a:t>
            </a:r>
          </a:p>
          <a:p>
            <a:pPr lvl="1"/>
            <a:r>
              <a:rPr lang="en-US" dirty="0"/>
              <a:t>DHCP (Dynamic Host Configuration Protocol)</a:t>
            </a:r>
          </a:p>
          <a:p>
            <a:pPr lvl="2"/>
            <a:r>
              <a:rPr lang="en-US" dirty="0"/>
              <a:t>Local ISP assigns address for temporary use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Laptop at CMU (wired connection)</a:t>
            </a:r>
          </a:p>
          <a:p>
            <a:pPr lvl="2"/>
            <a:r>
              <a:rPr lang="en-US" dirty="0"/>
              <a:t>IP address 128.2.213.29 (</a:t>
            </a:r>
            <a:r>
              <a:rPr lang="en-US" b="1" dirty="0">
                <a:latin typeface="Courier New" pitchFamily="49" charset="0"/>
              </a:rPr>
              <a:t>bryant-tp4.cs.cmu.edu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Assigned statically</a:t>
            </a:r>
          </a:p>
          <a:p>
            <a:pPr lvl="1"/>
            <a:r>
              <a:rPr lang="en-US" dirty="0"/>
              <a:t>Laptop at home</a:t>
            </a:r>
          </a:p>
          <a:p>
            <a:pPr lvl="2"/>
            <a:r>
              <a:rPr lang="en-US" dirty="0"/>
              <a:t>IP address 192.168.1.5</a:t>
            </a:r>
          </a:p>
          <a:p>
            <a:pPr lvl="2"/>
            <a:r>
              <a:rPr lang="en-US" dirty="0"/>
              <a:t>Only valid within home network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Internet: Firewalls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8307388" cy="3048000"/>
          </a:xfrm>
        </p:spPr>
        <p:txBody>
          <a:bodyPr/>
          <a:lstStyle/>
          <a:p>
            <a:pPr marL="288925" indent="-288925"/>
            <a:r>
              <a:rPr lang="en-US" dirty="0"/>
              <a:t>Firewalls</a:t>
            </a:r>
          </a:p>
          <a:p>
            <a:pPr marL="798513" lvl="1" indent="-300038"/>
            <a:r>
              <a:rPr lang="en-US" dirty="0"/>
              <a:t>Hides organizations nodes from rest of Internet</a:t>
            </a:r>
          </a:p>
          <a:p>
            <a:pPr marL="798513" lvl="1" indent="-300038"/>
            <a:r>
              <a:rPr lang="en-US" dirty="0"/>
              <a:t>Use local IP addresses within organization</a:t>
            </a:r>
          </a:p>
          <a:p>
            <a:pPr marL="798513" lvl="1" indent="-300038"/>
            <a:r>
              <a:rPr lang="en-US" dirty="0"/>
              <a:t>For external service, provides proxy service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Client request: </a:t>
            </a:r>
            <a:r>
              <a:rPr lang="en-US" dirty="0" err="1"/>
              <a:t>src</a:t>
            </a:r>
            <a:r>
              <a:rPr lang="en-US" dirty="0"/>
              <a:t>=10.2.2.2, </a:t>
            </a:r>
            <a:r>
              <a:rPr lang="en-US" dirty="0" err="1"/>
              <a:t>dest</a:t>
            </a:r>
            <a:r>
              <a:rPr lang="en-US" dirty="0"/>
              <a:t>=216.99.99.99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Firewall forwards: </a:t>
            </a:r>
            <a:r>
              <a:rPr lang="en-US" dirty="0" err="1"/>
              <a:t>src</a:t>
            </a:r>
            <a:r>
              <a:rPr lang="en-US" dirty="0"/>
              <a:t>=176.3.3.3, </a:t>
            </a:r>
            <a:r>
              <a:rPr lang="en-US" dirty="0" err="1"/>
              <a:t>dest</a:t>
            </a:r>
            <a:r>
              <a:rPr lang="en-US" dirty="0"/>
              <a:t>=216.99.99.99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Server responds: </a:t>
            </a:r>
            <a:r>
              <a:rPr lang="en-US" dirty="0" err="1"/>
              <a:t>src</a:t>
            </a:r>
            <a:r>
              <a:rPr lang="en-US" dirty="0"/>
              <a:t>=216.99.99.99, </a:t>
            </a:r>
            <a:r>
              <a:rPr lang="en-US" dirty="0" err="1"/>
              <a:t>dest</a:t>
            </a:r>
            <a:r>
              <a:rPr lang="en-US" dirty="0"/>
              <a:t>=176.3.3.3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Firewall forwards response: </a:t>
            </a:r>
            <a:r>
              <a:rPr lang="en-US" dirty="0" err="1"/>
              <a:t>src</a:t>
            </a:r>
            <a:r>
              <a:rPr lang="en-US" dirty="0"/>
              <a:t>=216.99.99.99, </a:t>
            </a:r>
            <a:r>
              <a:rPr lang="en-US" dirty="0" err="1"/>
              <a:t>dest</a:t>
            </a:r>
            <a:r>
              <a:rPr lang="en-US" dirty="0"/>
              <a:t>=10.2.2.2</a:t>
            </a:r>
          </a:p>
        </p:txBody>
      </p:sp>
      <p:sp>
        <p:nvSpPr>
          <p:cNvPr id="32" name="Freeform 31"/>
          <p:cNvSpPr/>
          <p:nvPr/>
        </p:nvSpPr>
        <p:spPr bwMode="auto">
          <a:xfrm>
            <a:off x="1371600" y="1752600"/>
            <a:ext cx="2022926" cy="1350406"/>
          </a:xfrm>
          <a:custGeom>
            <a:avLst/>
            <a:gdLst>
              <a:gd name="connsiteX0" fmla="*/ 410060 w 2022926"/>
              <a:gd name="connsiteY0" fmla="*/ 284615 h 1350406"/>
              <a:gd name="connsiteX1" fmla="*/ 349504 w 2022926"/>
              <a:gd name="connsiteY1" fmla="*/ 302782 h 1350406"/>
              <a:gd name="connsiteX2" fmla="*/ 319226 w 2022926"/>
              <a:gd name="connsiteY2" fmla="*/ 308837 h 1350406"/>
              <a:gd name="connsiteX3" fmla="*/ 240502 w 2022926"/>
              <a:gd name="connsiteY3" fmla="*/ 327004 h 1350406"/>
              <a:gd name="connsiteX4" fmla="*/ 222335 w 2022926"/>
              <a:gd name="connsiteY4" fmla="*/ 339115 h 1350406"/>
              <a:gd name="connsiteX5" fmla="*/ 192057 w 2022926"/>
              <a:gd name="connsiteY5" fmla="*/ 351227 h 1350406"/>
              <a:gd name="connsiteX6" fmla="*/ 149668 w 2022926"/>
              <a:gd name="connsiteY6" fmla="*/ 369394 h 1350406"/>
              <a:gd name="connsiteX7" fmla="*/ 64889 w 2022926"/>
              <a:gd name="connsiteY7" fmla="*/ 429950 h 1350406"/>
              <a:gd name="connsiteX8" fmla="*/ 40667 w 2022926"/>
              <a:gd name="connsiteY8" fmla="*/ 460228 h 1350406"/>
              <a:gd name="connsiteX9" fmla="*/ 34611 w 2022926"/>
              <a:gd name="connsiteY9" fmla="*/ 478395 h 1350406"/>
              <a:gd name="connsiteX10" fmla="*/ 22500 w 2022926"/>
              <a:gd name="connsiteY10" fmla="*/ 496562 h 1350406"/>
              <a:gd name="connsiteX11" fmla="*/ 28555 w 2022926"/>
              <a:gd name="connsiteY11" fmla="*/ 847788 h 1350406"/>
              <a:gd name="connsiteX12" fmla="*/ 58834 w 2022926"/>
              <a:gd name="connsiteY12" fmla="*/ 920456 h 1350406"/>
              <a:gd name="connsiteX13" fmla="*/ 70945 w 2022926"/>
              <a:gd name="connsiteY13" fmla="*/ 950734 h 1350406"/>
              <a:gd name="connsiteX14" fmla="*/ 83056 w 2022926"/>
              <a:gd name="connsiteY14" fmla="*/ 968901 h 1350406"/>
              <a:gd name="connsiteX15" fmla="*/ 113334 w 2022926"/>
              <a:gd name="connsiteY15" fmla="*/ 1029457 h 1350406"/>
              <a:gd name="connsiteX16" fmla="*/ 119390 w 2022926"/>
              <a:gd name="connsiteY16" fmla="*/ 1053680 h 1350406"/>
              <a:gd name="connsiteX17" fmla="*/ 179946 w 2022926"/>
              <a:gd name="connsiteY17" fmla="*/ 1132403 h 1350406"/>
              <a:gd name="connsiteX18" fmla="*/ 210224 w 2022926"/>
              <a:gd name="connsiteY18" fmla="*/ 1174792 h 1350406"/>
              <a:gd name="connsiteX19" fmla="*/ 234447 w 2022926"/>
              <a:gd name="connsiteY19" fmla="*/ 1192959 h 1350406"/>
              <a:gd name="connsiteX20" fmla="*/ 258669 w 2022926"/>
              <a:gd name="connsiteY20" fmla="*/ 1223237 h 1350406"/>
              <a:gd name="connsiteX21" fmla="*/ 288947 w 2022926"/>
              <a:gd name="connsiteY21" fmla="*/ 1241404 h 1350406"/>
              <a:gd name="connsiteX22" fmla="*/ 379782 w 2022926"/>
              <a:gd name="connsiteY22" fmla="*/ 1283794 h 1350406"/>
              <a:gd name="connsiteX23" fmla="*/ 476672 w 2022926"/>
              <a:gd name="connsiteY23" fmla="*/ 1332239 h 1350406"/>
              <a:gd name="connsiteX24" fmla="*/ 531173 w 2022926"/>
              <a:gd name="connsiteY24" fmla="*/ 1338294 h 1350406"/>
              <a:gd name="connsiteX25" fmla="*/ 567506 w 2022926"/>
              <a:gd name="connsiteY25" fmla="*/ 1344350 h 1350406"/>
              <a:gd name="connsiteX26" fmla="*/ 858177 w 2022926"/>
              <a:gd name="connsiteY26" fmla="*/ 1350406 h 1350406"/>
              <a:gd name="connsiteX27" fmla="*/ 1269959 w 2022926"/>
              <a:gd name="connsiteY27" fmla="*/ 1344350 h 1350406"/>
              <a:gd name="connsiteX28" fmla="*/ 1342627 w 2022926"/>
              <a:gd name="connsiteY28" fmla="*/ 1326183 h 1350406"/>
              <a:gd name="connsiteX29" fmla="*/ 1372905 w 2022926"/>
              <a:gd name="connsiteY29" fmla="*/ 1314072 h 1350406"/>
              <a:gd name="connsiteX30" fmla="*/ 1433461 w 2022926"/>
              <a:gd name="connsiteY30" fmla="*/ 1295905 h 1350406"/>
              <a:gd name="connsiteX31" fmla="*/ 1481906 w 2022926"/>
              <a:gd name="connsiteY31" fmla="*/ 1277738 h 1350406"/>
              <a:gd name="connsiteX32" fmla="*/ 1524296 w 2022926"/>
              <a:gd name="connsiteY32" fmla="*/ 1271682 h 1350406"/>
              <a:gd name="connsiteX33" fmla="*/ 1578796 w 2022926"/>
              <a:gd name="connsiteY33" fmla="*/ 1247460 h 1350406"/>
              <a:gd name="connsiteX34" fmla="*/ 1621186 w 2022926"/>
              <a:gd name="connsiteY34" fmla="*/ 1229293 h 1350406"/>
              <a:gd name="connsiteX35" fmla="*/ 1705965 w 2022926"/>
              <a:gd name="connsiteY35" fmla="*/ 1186904 h 1350406"/>
              <a:gd name="connsiteX36" fmla="*/ 1736243 w 2022926"/>
              <a:gd name="connsiteY36" fmla="*/ 1174792 h 1350406"/>
              <a:gd name="connsiteX37" fmla="*/ 1760465 w 2022926"/>
              <a:gd name="connsiteY37" fmla="*/ 1156625 h 1350406"/>
              <a:gd name="connsiteX38" fmla="*/ 1790743 w 2022926"/>
              <a:gd name="connsiteY38" fmla="*/ 1138459 h 1350406"/>
              <a:gd name="connsiteX39" fmla="*/ 1833133 w 2022926"/>
              <a:gd name="connsiteY39" fmla="*/ 1077902 h 1350406"/>
              <a:gd name="connsiteX40" fmla="*/ 1857355 w 2022926"/>
              <a:gd name="connsiteY40" fmla="*/ 1053680 h 1350406"/>
              <a:gd name="connsiteX41" fmla="*/ 1881578 w 2022926"/>
              <a:gd name="connsiteY41" fmla="*/ 999179 h 1350406"/>
              <a:gd name="connsiteX42" fmla="*/ 1887634 w 2022926"/>
              <a:gd name="connsiteY42" fmla="*/ 981012 h 1350406"/>
              <a:gd name="connsiteX43" fmla="*/ 1899745 w 2022926"/>
              <a:gd name="connsiteY43" fmla="*/ 962845 h 1350406"/>
              <a:gd name="connsiteX44" fmla="*/ 1942134 w 2022926"/>
              <a:gd name="connsiteY44" fmla="*/ 865955 h 1350406"/>
              <a:gd name="connsiteX45" fmla="*/ 1966357 w 2022926"/>
              <a:gd name="connsiteY45" fmla="*/ 811455 h 1350406"/>
              <a:gd name="connsiteX46" fmla="*/ 1972412 w 2022926"/>
              <a:gd name="connsiteY46" fmla="*/ 793288 h 1350406"/>
              <a:gd name="connsiteX47" fmla="*/ 1990579 w 2022926"/>
              <a:gd name="connsiteY47" fmla="*/ 720620 h 1350406"/>
              <a:gd name="connsiteX48" fmla="*/ 2002690 w 2022926"/>
              <a:gd name="connsiteY48" fmla="*/ 702453 h 1350406"/>
              <a:gd name="connsiteX49" fmla="*/ 2008746 w 2022926"/>
              <a:gd name="connsiteY49" fmla="*/ 678231 h 1350406"/>
              <a:gd name="connsiteX50" fmla="*/ 2020857 w 2022926"/>
              <a:gd name="connsiteY50" fmla="*/ 605563 h 1350406"/>
              <a:gd name="connsiteX51" fmla="*/ 2014802 w 2022926"/>
              <a:gd name="connsiteY51" fmla="*/ 296726 h 1350406"/>
              <a:gd name="connsiteX52" fmla="*/ 2008746 w 2022926"/>
              <a:gd name="connsiteY52" fmla="*/ 272504 h 1350406"/>
              <a:gd name="connsiteX53" fmla="*/ 1978468 w 2022926"/>
              <a:gd name="connsiteY53" fmla="*/ 193780 h 1350406"/>
              <a:gd name="connsiteX54" fmla="*/ 1960301 w 2022926"/>
              <a:gd name="connsiteY54" fmla="*/ 157447 h 1350406"/>
              <a:gd name="connsiteX55" fmla="*/ 1936079 w 2022926"/>
              <a:gd name="connsiteY55" fmla="*/ 102946 h 1350406"/>
              <a:gd name="connsiteX56" fmla="*/ 1917912 w 2022926"/>
              <a:gd name="connsiteY56" fmla="*/ 84779 h 1350406"/>
              <a:gd name="connsiteX57" fmla="*/ 1899745 w 2022926"/>
              <a:gd name="connsiteY57" fmla="*/ 78723 h 1350406"/>
              <a:gd name="connsiteX58" fmla="*/ 1875522 w 2022926"/>
              <a:gd name="connsiteY58" fmla="*/ 66612 h 1350406"/>
              <a:gd name="connsiteX59" fmla="*/ 1857355 w 2022926"/>
              <a:gd name="connsiteY59" fmla="*/ 54501 h 1350406"/>
              <a:gd name="connsiteX60" fmla="*/ 1833133 w 2022926"/>
              <a:gd name="connsiteY60" fmla="*/ 48445 h 1350406"/>
              <a:gd name="connsiteX61" fmla="*/ 1790743 w 2022926"/>
              <a:gd name="connsiteY61" fmla="*/ 36334 h 1350406"/>
              <a:gd name="connsiteX62" fmla="*/ 1687798 w 2022926"/>
              <a:gd name="connsiteY62" fmla="*/ 24223 h 1350406"/>
              <a:gd name="connsiteX63" fmla="*/ 1524296 w 2022926"/>
              <a:gd name="connsiteY63" fmla="*/ 18167 h 1350406"/>
              <a:gd name="connsiteX64" fmla="*/ 1463739 w 2022926"/>
              <a:gd name="connsiteY64" fmla="*/ 12112 h 1350406"/>
              <a:gd name="connsiteX65" fmla="*/ 1372905 w 2022926"/>
              <a:gd name="connsiteY65" fmla="*/ 0 h 1350406"/>
              <a:gd name="connsiteX66" fmla="*/ 1148847 w 2022926"/>
              <a:gd name="connsiteY66" fmla="*/ 12112 h 1350406"/>
              <a:gd name="connsiteX67" fmla="*/ 1058012 w 2022926"/>
              <a:gd name="connsiteY67" fmla="*/ 18167 h 1350406"/>
              <a:gd name="connsiteX68" fmla="*/ 888455 w 2022926"/>
              <a:gd name="connsiteY68" fmla="*/ 90835 h 1350406"/>
              <a:gd name="connsiteX69" fmla="*/ 833954 w 2022926"/>
              <a:gd name="connsiteY69" fmla="*/ 109002 h 1350406"/>
              <a:gd name="connsiteX70" fmla="*/ 803676 w 2022926"/>
              <a:gd name="connsiteY70" fmla="*/ 121113 h 1350406"/>
              <a:gd name="connsiteX71" fmla="*/ 767342 w 2022926"/>
              <a:gd name="connsiteY71" fmla="*/ 133224 h 1350406"/>
              <a:gd name="connsiteX72" fmla="*/ 749175 w 2022926"/>
              <a:gd name="connsiteY72" fmla="*/ 145335 h 1350406"/>
              <a:gd name="connsiteX73" fmla="*/ 712841 w 2022926"/>
              <a:gd name="connsiteY73" fmla="*/ 157447 h 1350406"/>
              <a:gd name="connsiteX74" fmla="*/ 694675 w 2022926"/>
              <a:gd name="connsiteY74" fmla="*/ 163502 h 1350406"/>
              <a:gd name="connsiteX75" fmla="*/ 670452 w 2022926"/>
              <a:gd name="connsiteY75" fmla="*/ 169558 h 1350406"/>
              <a:gd name="connsiteX76" fmla="*/ 615951 w 2022926"/>
              <a:gd name="connsiteY76" fmla="*/ 181669 h 1350406"/>
              <a:gd name="connsiteX77" fmla="*/ 597784 w 2022926"/>
              <a:gd name="connsiteY77" fmla="*/ 187725 h 1350406"/>
              <a:gd name="connsiteX78" fmla="*/ 567506 w 2022926"/>
              <a:gd name="connsiteY78" fmla="*/ 193780 h 1350406"/>
              <a:gd name="connsiteX79" fmla="*/ 531173 w 2022926"/>
              <a:gd name="connsiteY79" fmla="*/ 205892 h 1350406"/>
              <a:gd name="connsiteX80" fmla="*/ 500894 w 2022926"/>
              <a:gd name="connsiteY80" fmla="*/ 224059 h 1350406"/>
              <a:gd name="connsiteX81" fmla="*/ 476672 w 2022926"/>
              <a:gd name="connsiteY81" fmla="*/ 236170 h 1350406"/>
              <a:gd name="connsiteX82" fmla="*/ 446394 w 2022926"/>
              <a:gd name="connsiteY82" fmla="*/ 248281 h 1350406"/>
              <a:gd name="connsiteX83" fmla="*/ 428227 w 2022926"/>
              <a:gd name="connsiteY83" fmla="*/ 254337 h 1350406"/>
              <a:gd name="connsiteX84" fmla="*/ 410060 w 2022926"/>
              <a:gd name="connsiteY84" fmla="*/ 266448 h 1350406"/>
              <a:gd name="connsiteX85" fmla="*/ 410060 w 2022926"/>
              <a:gd name="connsiteY85" fmla="*/ 284615 h 135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22926" h="1350406">
                <a:moveTo>
                  <a:pt x="410060" y="284615"/>
                </a:moveTo>
                <a:cubicBezTo>
                  <a:pt x="331406" y="300344"/>
                  <a:pt x="429173" y="278881"/>
                  <a:pt x="349504" y="302782"/>
                </a:cubicBezTo>
                <a:cubicBezTo>
                  <a:pt x="339646" y="305740"/>
                  <a:pt x="329319" y="306819"/>
                  <a:pt x="319226" y="308837"/>
                </a:cubicBezTo>
                <a:cubicBezTo>
                  <a:pt x="261241" y="337831"/>
                  <a:pt x="339233" y="302323"/>
                  <a:pt x="240502" y="327004"/>
                </a:cubicBezTo>
                <a:cubicBezTo>
                  <a:pt x="233441" y="328769"/>
                  <a:pt x="228845" y="335860"/>
                  <a:pt x="222335" y="339115"/>
                </a:cubicBezTo>
                <a:cubicBezTo>
                  <a:pt x="212612" y="343976"/>
                  <a:pt x="202235" y="347410"/>
                  <a:pt x="192057" y="351227"/>
                </a:cubicBezTo>
                <a:cubicBezTo>
                  <a:pt x="174637" y="357760"/>
                  <a:pt x="166431" y="357789"/>
                  <a:pt x="149668" y="369394"/>
                </a:cubicBezTo>
                <a:cubicBezTo>
                  <a:pt x="26822" y="454442"/>
                  <a:pt x="145103" y="381821"/>
                  <a:pt x="64889" y="429950"/>
                </a:cubicBezTo>
                <a:cubicBezTo>
                  <a:pt x="56815" y="440043"/>
                  <a:pt x="47517" y="449268"/>
                  <a:pt x="40667" y="460228"/>
                </a:cubicBezTo>
                <a:cubicBezTo>
                  <a:pt x="37284" y="465641"/>
                  <a:pt x="37466" y="472686"/>
                  <a:pt x="34611" y="478395"/>
                </a:cubicBezTo>
                <a:cubicBezTo>
                  <a:pt x="31356" y="484905"/>
                  <a:pt x="26537" y="490506"/>
                  <a:pt x="22500" y="496562"/>
                </a:cubicBezTo>
                <a:cubicBezTo>
                  <a:pt x="0" y="631557"/>
                  <a:pt x="8913" y="562981"/>
                  <a:pt x="28555" y="847788"/>
                </a:cubicBezTo>
                <a:cubicBezTo>
                  <a:pt x="29987" y="868554"/>
                  <a:pt x="50827" y="902841"/>
                  <a:pt x="58834" y="920456"/>
                </a:cubicBezTo>
                <a:cubicBezTo>
                  <a:pt x="63332" y="930352"/>
                  <a:pt x="66084" y="941011"/>
                  <a:pt x="70945" y="950734"/>
                </a:cubicBezTo>
                <a:cubicBezTo>
                  <a:pt x="74200" y="957244"/>
                  <a:pt x="80100" y="962250"/>
                  <a:pt x="83056" y="968901"/>
                </a:cubicBezTo>
                <a:cubicBezTo>
                  <a:pt x="110878" y="1031502"/>
                  <a:pt x="77610" y="981826"/>
                  <a:pt x="113334" y="1029457"/>
                </a:cubicBezTo>
                <a:cubicBezTo>
                  <a:pt x="115353" y="1037531"/>
                  <a:pt x="115444" y="1046352"/>
                  <a:pt x="119390" y="1053680"/>
                </a:cubicBezTo>
                <a:cubicBezTo>
                  <a:pt x="158293" y="1125928"/>
                  <a:pt x="142254" y="1088428"/>
                  <a:pt x="179946" y="1132403"/>
                </a:cubicBezTo>
                <a:cubicBezTo>
                  <a:pt x="200575" y="1156471"/>
                  <a:pt x="183641" y="1148210"/>
                  <a:pt x="210224" y="1174792"/>
                </a:cubicBezTo>
                <a:cubicBezTo>
                  <a:pt x="217361" y="1181929"/>
                  <a:pt x="227310" y="1185822"/>
                  <a:pt x="234447" y="1192959"/>
                </a:cubicBezTo>
                <a:cubicBezTo>
                  <a:pt x="243586" y="1202098"/>
                  <a:pt x="249009" y="1214650"/>
                  <a:pt x="258669" y="1223237"/>
                </a:cubicBezTo>
                <a:cubicBezTo>
                  <a:pt x="267466" y="1231057"/>
                  <a:pt x="278614" y="1235768"/>
                  <a:pt x="288947" y="1241404"/>
                </a:cubicBezTo>
                <a:cubicBezTo>
                  <a:pt x="330220" y="1263917"/>
                  <a:pt x="331762" y="1260744"/>
                  <a:pt x="379782" y="1283794"/>
                </a:cubicBezTo>
                <a:cubicBezTo>
                  <a:pt x="412335" y="1299419"/>
                  <a:pt x="440784" y="1328252"/>
                  <a:pt x="476672" y="1332239"/>
                </a:cubicBezTo>
                <a:cubicBezTo>
                  <a:pt x="494839" y="1334257"/>
                  <a:pt x="513055" y="1335878"/>
                  <a:pt x="531173" y="1338294"/>
                </a:cubicBezTo>
                <a:cubicBezTo>
                  <a:pt x="543343" y="1339917"/>
                  <a:pt x="555236" y="1343896"/>
                  <a:pt x="567506" y="1344350"/>
                </a:cubicBezTo>
                <a:cubicBezTo>
                  <a:pt x="664351" y="1347937"/>
                  <a:pt x="761287" y="1348387"/>
                  <a:pt x="858177" y="1350406"/>
                </a:cubicBezTo>
                <a:lnTo>
                  <a:pt x="1269959" y="1344350"/>
                </a:lnTo>
                <a:cubicBezTo>
                  <a:pt x="1294432" y="1343689"/>
                  <a:pt x="1320070" y="1334385"/>
                  <a:pt x="1342627" y="1326183"/>
                </a:cubicBezTo>
                <a:cubicBezTo>
                  <a:pt x="1352843" y="1322468"/>
                  <a:pt x="1362593" y="1317509"/>
                  <a:pt x="1372905" y="1314072"/>
                </a:cubicBezTo>
                <a:cubicBezTo>
                  <a:pt x="1392898" y="1307408"/>
                  <a:pt x="1413468" y="1302569"/>
                  <a:pt x="1433461" y="1295905"/>
                </a:cubicBezTo>
                <a:cubicBezTo>
                  <a:pt x="1449822" y="1290451"/>
                  <a:pt x="1465242" y="1282182"/>
                  <a:pt x="1481906" y="1277738"/>
                </a:cubicBezTo>
                <a:cubicBezTo>
                  <a:pt x="1495698" y="1274060"/>
                  <a:pt x="1510166" y="1273701"/>
                  <a:pt x="1524296" y="1271682"/>
                </a:cubicBezTo>
                <a:cubicBezTo>
                  <a:pt x="1618037" y="1240436"/>
                  <a:pt x="1521218" y="1276249"/>
                  <a:pt x="1578796" y="1247460"/>
                </a:cubicBezTo>
                <a:cubicBezTo>
                  <a:pt x="1592546" y="1240585"/>
                  <a:pt x="1607306" y="1235902"/>
                  <a:pt x="1621186" y="1229293"/>
                </a:cubicBezTo>
                <a:cubicBezTo>
                  <a:pt x="1649712" y="1215709"/>
                  <a:pt x="1676630" y="1198639"/>
                  <a:pt x="1705965" y="1186904"/>
                </a:cubicBezTo>
                <a:cubicBezTo>
                  <a:pt x="1716058" y="1182867"/>
                  <a:pt x="1726741" y="1180071"/>
                  <a:pt x="1736243" y="1174792"/>
                </a:cubicBezTo>
                <a:cubicBezTo>
                  <a:pt x="1745065" y="1169890"/>
                  <a:pt x="1752067" y="1162223"/>
                  <a:pt x="1760465" y="1156625"/>
                </a:cubicBezTo>
                <a:cubicBezTo>
                  <a:pt x="1770258" y="1150096"/>
                  <a:pt x="1781165" y="1145300"/>
                  <a:pt x="1790743" y="1138459"/>
                </a:cubicBezTo>
                <a:cubicBezTo>
                  <a:pt x="1811712" y="1123481"/>
                  <a:pt x="1815198" y="1095837"/>
                  <a:pt x="1833133" y="1077902"/>
                </a:cubicBezTo>
                <a:cubicBezTo>
                  <a:pt x="1841207" y="1069828"/>
                  <a:pt x="1850504" y="1062815"/>
                  <a:pt x="1857355" y="1053680"/>
                </a:cubicBezTo>
                <a:cubicBezTo>
                  <a:pt x="1864238" y="1044503"/>
                  <a:pt x="1878265" y="1008015"/>
                  <a:pt x="1881578" y="999179"/>
                </a:cubicBezTo>
                <a:cubicBezTo>
                  <a:pt x="1883819" y="993202"/>
                  <a:pt x="1884779" y="986721"/>
                  <a:pt x="1887634" y="981012"/>
                </a:cubicBezTo>
                <a:cubicBezTo>
                  <a:pt x="1890889" y="974502"/>
                  <a:pt x="1896134" y="969164"/>
                  <a:pt x="1899745" y="962845"/>
                </a:cubicBezTo>
                <a:cubicBezTo>
                  <a:pt x="1912469" y="940577"/>
                  <a:pt x="1940716" y="873046"/>
                  <a:pt x="1942134" y="865955"/>
                </a:cubicBezTo>
                <a:cubicBezTo>
                  <a:pt x="1950169" y="825780"/>
                  <a:pt x="1942014" y="843911"/>
                  <a:pt x="1966357" y="811455"/>
                </a:cubicBezTo>
                <a:cubicBezTo>
                  <a:pt x="1968375" y="805399"/>
                  <a:pt x="1970864" y="799481"/>
                  <a:pt x="1972412" y="793288"/>
                </a:cubicBezTo>
                <a:cubicBezTo>
                  <a:pt x="1980331" y="761611"/>
                  <a:pt x="1977096" y="754329"/>
                  <a:pt x="1990579" y="720620"/>
                </a:cubicBezTo>
                <a:cubicBezTo>
                  <a:pt x="1993282" y="713863"/>
                  <a:pt x="1998653" y="708509"/>
                  <a:pt x="2002690" y="702453"/>
                </a:cubicBezTo>
                <a:cubicBezTo>
                  <a:pt x="2004709" y="694379"/>
                  <a:pt x="2007378" y="686440"/>
                  <a:pt x="2008746" y="678231"/>
                </a:cubicBezTo>
                <a:cubicBezTo>
                  <a:pt x="2022926" y="593159"/>
                  <a:pt x="2007229" y="660082"/>
                  <a:pt x="2020857" y="605563"/>
                </a:cubicBezTo>
                <a:cubicBezTo>
                  <a:pt x="2018839" y="502617"/>
                  <a:pt x="2018544" y="399623"/>
                  <a:pt x="2014802" y="296726"/>
                </a:cubicBezTo>
                <a:cubicBezTo>
                  <a:pt x="2014500" y="288409"/>
                  <a:pt x="2011137" y="280476"/>
                  <a:pt x="2008746" y="272504"/>
                </a:cubicBezTo>
                <a:cubicBezTo>
                  <a:pt x="1999374" y="241264"/>
                  <a:pt x="1992512" y="224209"/>
                  <a:pt x="1978468" y="193780"/>
                </a:cubicBezTo>
                <a:cubicBezTo>
                  <a:pt x="1972794" y="181486"/>
                  <a:pt x="1965509" y="169946"/>
                  <a:pt x="1960301" y="157447"/>
                </a:cubicBezTo>
                <a:cubicBezTo>
                  <a:pt x="1947099" y="125761"/>
                  <a:pt x="1954582" y="125149"/>
                  <a:pt x="1936079" y="102946"/>
                </a:cubicBezTo>
                <a:cubicBezTo>
                  <a:pt x="1930596" y="96367"/>
                  <a:pt x="1925038" y="89530"/>
                  <a:pt x="1917912" y="84779"/>
                </a:cubicBezTo>
                <a:cubicBezTo>
                  <a:pt x="1912601" y="81238"/>
                  <a:pt x="1905612" y="81237"/>
                  <a:pt x="1899745" y="78723"/>
                </a:cubicBezTo>
                <a:cubicBezTo>
                  <a:pt x="1891448" y="75167"/>
                  <a:pt x="1883360" y="71091"/>
                  <a:pt x="1875522" y="66612"/>
                </a:cubicBezTo>
                <a:cubicBezTo>
                  <a:pt x="1869203" y="63001"/>
                  <a:pt x="1864044" y="57368"/>
                  <a:pt x="1857355" y="54501"/>
                </a:cubicBezTo>
                <a:cubicBezTo>
                  <a:pt x="1849705" y="51223"/>
                  <a:pt x="1841135" y="50731"/>
                  <a:pt x="1833133" y="48445"/>
                </a:cubicBezTo>
                <a:cubicBezTo>
                  <a:pt x="1815886" y="43517"/>
                  <a:pt x="1809664" y="39037"/>
                  <a:pt x="1790743" y="36334"/>
                </a:cubicBezTo>
                <a:cubicBezTo>
                  <a:pt x="1756539" y="31448"/>
                  <a:pt x="1722270" y="26573"/>
                  <a:pt x="1687798" y="24223"/>
                </a:cubicBezTo>
                <a:cubicBezTo>
                  <a:pt x="1633386" y="20513"/>
                  <a:pt x="1578797" y="20186"/>
                  <a:pt x="1524296" y="18167"/>
                </a:cubicBezTo>
                <a:lnTo>
                  <a:pt x="1463739" y="12112"/>
                </a:lnTo>
                <a:cubicBezTo>
                  <a:pt x="1428532" y="8200"/>
                  <a:pt x="1407372" y="4924"/>
                  <a:pt x="1372905" y="0"/>
                </a:cubicBezTo>
                <a:lnTo>
                  <a:pt x="1148847" y="12112"/>
                </a:lnTo>
                <a:cubicBezTo>
                  <a:pt x="1118552" y="13860"/>
                  <a:pt x="1087612" y="11483"/>
                  <a:pt x="1058012" y="18167"/>
                </a:cubicBezTo>
                <a:cubicBezTo>
                  <a:pt x="901016" y="53617"/>
                  <a:pt x="1019255" y="47235"/>
                  <a:pt x="888455" y="90835"/>
                </a:cubicBezTo>
                <a:cubicBezTo>
                  <a:pt x="870288" y="96891"/>
                  <a:pt x="851734" y="101890"/>
                  <a:pt x="833954" y="109002"/>
                </a:cubicBezTo>
                <a:cubicBezTo>
                  <a:pt x="823861" y="113039"/>
                  <a:pt x="813892" y="117398"/>
                  <a:pt x="803676" y="121113"/>
                </a:cubicBezTo>
                <a:cubicBezTo>
                  <a:pt x="791678" y="125476"/>
                  <a:pt x="777964" y="126143"/>
                  <a:pt x="767342" y="133224"/>
                </a:cubicBezTo>
                <a:cubicBezTo>
                  <a:pt x="761286" y="137261"/>
                  <a:pt x="755826" y="142379"/>
                  <a:pt x="749175" y="145335"/>
                </a:cubicBezTo>
                <a:cubicBezTo>
                  <a:pt x="737509" y="150520"/>
                  <a:pt x="724952" y="153410"/>
                  <a:pt x="712841" y="157447"/>
                </a:cubicBezTo>
                <a:cubicBezTo>
                  <a:pt x="706786" y="159465"/>
                  <a:pt x="700867" y="161954"/>
                  <a:pt x="694675" y="163502"/>
                </a:cubicBezTo>
                <a:cubicBezTo>
                  <a:pt x="686601" y="165521"/>
                  <a:pt x="678577" y="167753"/>
                  <a:pt x="670452" y="169558"/>
                </a:cubicBezTo>
                <a:cubicBezTo>
                  <a:pt x="642345" y="175804"/>
                  <a:pt x="641804" y="174282"/>
                  <a:pt x="615951" y="181669"/>
                </a:cubicBezTo>
                <a:cubicBezTo>
                  <a:pt x="609813" y="183423"/>
                  <a:pt x="603977" y="186177"/>
                  <a:pt x="597784" y="187725"/>
                </a:cubicBezTo>
                <a:cubicBezTo>
                  <a:pt x="587799" y="190221"/>
                  <a:pt x="577436" y="191072"/>
                  <a:pt x="567506" y="193780"/>
                </a:cubicBezTo>
                <a:cubicBezTo>
                  <a:pt x="555190" y="197139"/>
                  <a:pt x="531173" y="205892"/>
                  <a:pt x="531173" y="205892"/>
                </a:cubicBezTo>
                <a:cubicBezTo>
                  <a:pt x="511031" y="226032"/>
                  <a:pt x="528408" y="212267"/>
                  <a:pt x="500894" y="224059"/>
                </a:cubicBezTo>
                <a:cubicBezTo>
                  <a:pt x="492597" y="227615"/>
                  <a:pt x="484921" y="232504"/>
                  <a:pt x="476672" y="236170"/>
                </a:cubicBezTo>
                <a:cubicBezTo>
                  <a:pt x="466739" y="240585"/>
                  <a:pt x="456572" y="244464"/>
                  <a:pt x="446394" y="248281"/>
                </a:cubicBezTo>
                <a:cubicBezTo>
                  <a:pt x="440417" y="250522"/>
                  <a:pt x="433936" y="251482"/>
                  <a:pt x="428227" y="254337"/>
                </a:cubicBezTo>
                <a:cubicBezTo>
                  <a:pt x="421717" y="257592"/>
                  <a:pt x="416116" y="262411"/>
                  <a:pt x="410060" y="266448"/>
                </a:cubicBezTo>
                <a:lnTo>
                  <a:pt x="410060" y="28461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3657600" y="1295400"/>
            <a:ext cx="4808170" cy="2540609"/>
          </a:xfrm>
          <a:custGeom>
            <a:avLst/>
            <a:gdLst>
              <a:gd name="connsiteX0" fmla="*/ 0 w 4808170"/>
              <a:gd name="connsiteY0" fmla="*/ 938622 h 2540609"/>
              <a:gd name="connsiteX1" fmla="*/ 18167 w 4808170"/>
              <a:gd name="connsiteY1" fmla="*/ 865955 h 2540609"/>
              <a:gd name="connsiteX2" fmla="*/ 30278 w 4808170"/>
              <a:gd name="connsiteY2" fmla="*/ 829621 h 2540609"/>
              <a:gd name="connsiteX3" fmla="*/ 42389 w 4808170"/>
              <a:gd name="connsiteY3" fmla="*/ 799343 h 2540609"/>
              <a:gd name="connsiteX4" fmla="*/ 48445 w 4808170"/>
              <a:gd name="connsiteY4" fmla="*/ 775120 h 2540609"/>
              <a:gd name="connsiteX5" fmla="*/ 60556 w 4808170"/>
              <a:gd name="connsiteY5" fmla="*/ 756954 h 2540609"/>
              <a:gd name="connsiteX6" fmla="*/ 72668 w 4808170"/>
              <a:gd name="connsiteY6" fmla="*/ 720620 h 2540609"/>
              <a:gd name="connsiteX7" fmla="*/ 121113 w 4808170"/>
              <a:gd name="connsiteY7" fmla="*/ 641897 h 2540609"/>
              <a:gd name="connsiteX8" fmla="*/ 181669 w 4808170"/>
              <a:gd name="connsiteY8" fmla="*/ 563173 h 2540609"/>
              <a:gd name="connsiteX9" fmla="*/ 236170 w 4808170"/>
              <a:gd name="connsiteY9" fmla="*/ 496562 h 2540609"/>
              <a:gd name="connsiteX10" fmla="*/ 278559 w 4808170"/>
              <a:gd name="connsiteY10" fmla="*/ 448116 h 2540609"/>
              <a:gd name="connsiteX11" fmla="*/ 290670 w 4808170"/>
              <a:gd name="connsiteY11" fmla="*/ 417838 h 2540609"/>
              <a:gd name="connsiteX12" fmla="*/ 345171 w 4808170"/>
              <a:gd name="connsiteY12" fmla="*/ 345171 h 2540609"/>
              <a:gd name="connsiteX13" fmla="*/ 363338 w 4808170"/>
              <a:gd name="connsiteY13" fmla="*/ 320948 h 2540609"/>
              <a:gd name="connsiteX14" fmla="*/ 429950 w 4808170"/>
              <a:gd name="connsiteY14" fmla="*/ 266448 h 2540609"/>
              <a:gd name="connsiteX15" fmla="*/ 514728 w 4808170"/>
              <a:gd name="connsiteY15" fmla="*/ 218003 h 2540609"/>
              <a:gd name="connsiteX16" fmla="*/ 545007 w 4808170"/>
              <a:gd name="connsiteY16" fmla="*/ 211947 h 2540609"/>
              <a:gd name="connsiteX17" fmla="*/ 593452 w 4808170"/>
              <a:gd name="connsiteY17" fmla="*/ 181669 h 2540609"/>
              <a:gd name="connsiteX18" fmla="*/ 629785 w 4808170"/>
              <a:gd name="connsiteY18" fmla="*/ 175613 h 2540609"/>
              <a:gd name="connsiteX19" fmla="*/ 672175 w 4808170"/>
              <a:gd name="connsiteY19" fmla="*/ 163502 h 2540609"/>
              <a:gd name="connsiteX20" fmla="*/ 987068 w 4808170"/>
              <a:gd name="connsiteY20" fmla="*/ 139279 h 2540609"/>
              <a:gd name="connsiteX21" fmla="*/ 1199015 w 4808170"/>
              <a:gd name="connsiteY21" fmla="*/ 121113 h 2540609"/>
              <a:gd name="connsiteX22" fmla="*/ 1289849 w 4808170"/>
              <a:gd name="connsiteY22" fmla="*/ 109001 h 2540609"/>
              <a:gd name="connsiteX23" fmla="*/ 1338294 w 4808170"/>
              <a:gd name="connsiteY23" fmla="*/ 102946 h 2540609"/>
              <a:gd name="connsiteX24" fmla="*/ 1380683 w 4808170"/>
              <a:gd name="connsiteY24" fmla="*/ 54501 h 2540609"/>
              <a:gd name="connsiteX25" fmla="*/ 1447295 w 4808170"/>
              <a:gd name="connsiteY25" fmla="*/ 48445 h 2540609"/>
              <a:gd name="connsiteX26" fmla="*/ 1526019 w 4808170"/>
              <a:gd name="connsiteY26" fmla="*/ 42389 h 2540609"/>
              <a:gd name="connsiteX27" fmla="*/ 1744021 w 4808170"/>
              <a:gd name="connsiteY27" fmla="*/ 18167 h 2540609"/>
              <a:gd name="connsiteX28" fmla="*/ 2173971 w 4808170"/>
              <a:gd name="connsiteY28" fmla="*/ 0 h 2540609"/>
              <a:gd name="connsiteX29" fmla="*/ 2949091 w 4808170"/>
              <a:gd name="connsiteY29" fmla="*/ 12111 h 2540609"/>
              <a:gd name="connsiteX30" fmla="*/ 3064148 w 4808170"/>
              <a:gd name="connsiteY30" fmla="*/ 18167 h 2540609"/>
              <a:gd name="connsiteX31" fmla="*/ 3197372 w 4808170"/>
              <a:gd name="connsiteY31" fmla="*/ 24222 h 2540609"/>
              <a:gd name="connsiteX32" fmla="*/ 3584932 w 4808170"/>
              <a:gd name="connsiteY32" fmla="*/ 36334 h 2540609"/>
              <a:gd name="connsiteX33" fmla="*/ 3730268 w 4808170"/>
              <a:gd name="connsiteY33" fmla="*/ 42389 h 2540609"/>
              <a:gd name="connsiteX34" fmla="*/ 3815046 w 4808170"/>
              <a:gd name="connsiteY34" fmla="*/ 66612 h 2540609"/>
              <a:gd name="connsiteX35" fmla="*/ 3857436 w 4808170"/>
              <a:gd name="connsiteY35" fmla="*/ 90834 h 2540609"/>
              <a:gd name="connsiteX36" fmla="*/ 3917992 w 4808170"/>
              <a:gd name="connsiteY36" fmla="*/ 96890 h 2540609"/>
              <a:gd name="connsiteX37" fmla="*/ 3990660 w 4808170"/>
              <a:gd name="connsiteY37" fmla="*/ 121113 h 2540609"/>
              <a:gd name="connsiteX38" fmla="*/ 4051216 w 4808170"/>
              <a:gd name="connsiteY38" fmla="*/ 151391 h 2540609"/>
              <a:gd name="connsiteX39" fmla="*/ 4057272 w 4808170"/>
              <a:gd name="connsiteY39" fmla="*/ 133224 h 2540609"/>
              <a:gd name="connsiteX40" fmla="*/ 4160217 w 4808170"/>
              <a:gd name="connsiteY40" fmla="*/ 211947 h 2540609"/>
              <a:gd name="connsiteX41" fmla="*/ 4238940 w 4808170"/>
              <a:gd name="connsiteY41" fmla="*/ 260392 h 2540609"/>
              <a:gd name="connsiteX42" fmla="*/ 4335830 w 4808170"/>
              <a:gd name="connsiteY42" fmla="*/ 369393 h 2540609"/>
              <a:gd name="connsiteX43" fmla="*/ 4456943 w 4808170"/>
              <a:gd name="connsiteY43" fmla="*/ 460228 h 2540609"/>
              <a:gd name="connsiteX44" fmla="*/ 4499332 w 4808170"/>
              <a:gd name="connsiteY44" fmla="*/ 514728 h 2540609"/>
              <a:gd name="connsiteX45" fmla="*/ 4535666 w 4808170"/>
              <a:gd name="connsiteY45" fmla="*/ 563173 h 2540609"/>
              <a:gd name="connsiteX46" fmla="*/ 4565944 w 4808170"/>
              <a:gd name="connsiteY46" fmla="*/ 593452 h 2540609"/>
              <a:gd name="connsiteX47" fmla="*/ 4578056 w 4808170"/>
              <a:gd name="connsiteY47" fmla="*/ 611618 h 2540609"/>
              <a:gd name="connsiteX48" fmla="*/ 4614389 w 4808170"/>
              <a:gd name="connsiteY48" fmla="*/ 660064 h 2540609"/>
              <a:gd name="connsiteX49" fmla="*/ 4638612 w 4808170"/>
              <a:gd name="connsiteY49" fmla="*/ 708509 h 2540609"/>
              <a:gd name="connsiteX50" fmla="*/ 4681001 w 4808170"/>
              <a:gd name="connsiteY50" fmla="*/ 811454 h 2540609"/>
              <a:gd name="connsiteX51" fmla="*/ 4699168 w 4808170"/>
              <a:gd name="connsiteY51" fmla="*/ 853844 h 2540609"/>
              <a:gd name="connsiteX52" fmla="*/ 4711279 w 4808170"/>
              <a:gd name="connsiteY52" fmla="*/ 896233 h 2540609"/>
              <a:gd name="connsiteX53" fmla="*/ 4753669 w 4808170"/>
              <a:gd name="connsiteY53" fmla="*/ 1023401 h 2540609"/>
              <a:gd name="connsiteX54" fmla="*/ 4765780 w 4808170"/>
              <a:gd name="connsiteY54" fmla="*/ 1096069 h 2540609"/>
              <a:gd name="connsiteX55" fmla="*/ 4783947 w 4808170"/>
              <a:gd name="connsiteY55" fmla="*/ 1156625 h 2540609"/>
              <a:gd name="connsiteX56" fmla="*/ 4802114 w 4808170"/>
              <a:gd name="connsiteY56" fmla="*/ 1253515 h 2540609"/>
              <a:gd name="connsiteX57" fmla="*/ 4808170 w 4808170"/>
              <a:gd name="connsiteY57" fmla="*/ 1308016 h 2540609"/>
              <a:gd name="connsiteX58" fmla="*/ 4796058 w 4808170"/>
              <a:gd name="connsiteY58" fmla="*/ 1526018 h 2540609"/>
              <a:gd name="connsiteX59" fmla="*/ 4783947 w 4808170"/>
              <a:gd name="connsiteY59" fmla="*/ 1647131 h 2540609"/>
              <a:gd name="connsiteX60" fmla="*/ 4777891 w 4808170"/>
              <a:gd name="connsiteY60" fmla="*/ 1695576 h 2540609"/>
              <a:gd name="connsiteX61" fmla="*/ 4753669 w 4808170"/>
              <a:gd name="connsiteY61" fmla="*/ 1744021 h 2540609"/>
              <a:gd name="connsiteX62" fmla="*/ 4674946 w 4808170"/>
              <a:gd name="connsiteY62" fmla="*/ 1974135 h 2540609"/>
              <a:gd name="connsiteX63" fmla="*/ 4626501 w 4808170"/>
              <a:gd name="connsiteY63" fmla="*/ 2046803 h 2540609"/>
              <a:gd name="connsiteX64" fmla="*/ 4523555 w 4808170"/>
              <a:gd name="connsiteY64" fmla="*/ 2204249 h 2540609"/>
              <a:gd name="connsiteX65" fmla="*/ 4426665 w 4808170"/>
              <a:gd name="connsiteY65" fmla="*/ 2331417 h 2540609"/>
              <a:gd name="connsiteX66" fmla="*/ 4329775 w 4808170"/>
              <a:gd name="connsiteY66" fmla="*/ 2391973 h 2540609"/>
              <a:gd name="connsiteX67" fmla="*/ 4184440 w 4808170"/>
              <a:gd name="connsiteY67" fmla="*/ 2464641 h 2540609"/>
              <a:gd name="connsiteX68" fmla="*/ 4069383 w 4808170"/>
              <a:gd name="connsiteY68" fmla="*/ 2494919 h 2540609"/>
              <a:gd name="connsiteX69" fmla="*/ 3893770 w 4808170"/>
              <a:gd name="connsiteY69" fmla="*/ 2531253 h 2540609"/>
              <a:gd name="connsiteX70" fmla="*/ 1883301 w 4808170"/>
              <a:gd name="connsiteY70" fmla="*/ 2507030 h 2540609"/>
              <a:gd name="connsiteX71" fmla="*/ 1635020 w 4808170"/>
              <a:gd name="connsiteY71" fmla="*/ 2476752 h 2540609"/>
              <a:gd name="connsiteX72" fmla="*/ 1519963 w 4808170"/>
              <a:gd name="connsiteY72" fmla="*/ 2440418 h 2540609"/>
              <a:gd name="connsiteX73" fmla="*/ 1374628 w 4808170"/>
              <a:gd name="connsiteY73" fmla="*/ 2416196 h 2540609"/>
              <a:gd name="connsiteX74" fmla="*/ 1120291 w 4808170"/>
              <a:gd name="connsiteY74" fmla="*/ 2355640 h 2540609"/>
              <a:gd name="connsiteX75" fmla="*/ 896233 w 4808170"/>
              <a:gd name="connsiteY75" fmla="*/ 2264805 h 2540609"/>
              <a:gd name="connsiteX76" fmla="*/ 841732 w 4808170"/>
              <a:gd name="connsiteY76" fmla="*/ 2234527 h 2540609"/>
              <a:gd name="connsiteX77" fmla="*/ 793287 w 4808170"/>
              <a:gd name="connsiteY77" fmla="*/ 2210305 h 2540609"/>
              <a:gd name="connsiteX78" fmla="*/ 738787 w 4808170"/>
              <a:gd name="connsiteY78" fmla="*/ 2173971 h 2540609"/>
              <a:gd name="connsiteX79" fmla="*/ 617674 w 4808170"/>
              <a:gd name="connsiteY79" fmla="*/ 2089192 h 2540609"/>
              <a:gd name="connsiteX80" fmla="*/ 557118 w 4808170"/>
              <a:gd name="connsiteY80" fmla="*/ 2046803 h 2540609"/>
              <a:gd name="connsiteX81" fmla="*/ 466283 w 4808170"/>
              <a:gd name="connsiteY81" fmla="*/ 1925690 h 2540609"/>
              <a:gd name="connsiteX82" fmla="*/ 448117 w 4808170"/>
              <a:gd name="connsiteY82" fmla="*/ 1889356 h 2540609"/>
              <a:gd name="connsiteX83" fmla="*/ 375449 w 4808170"/>
              <a:gd name="connsiteY83" fmla="*/ 1774299 h 2540609"/>
              <a:gd name="connsiteX84" fmla="*/ 339115 w 4808170"/>
              <a:gd name="connsiteY84" fmla="*/ 1701632 h 2540609"/>
              <a:gd name="connsiteX85" fmla="*/ 320948 w 4808170"/>
              <a:gd name="connsiteY85" fmla="*/ 1665298 h 2540609"/>
              <a:gd name="connsiteX86" fmla="*/ 284615 w 4808170"/>
              <a:gd name="connsiteY86" fmla="*/ 1604742 h 2540609"/>
              <a:gd name="connsiteX87" fmla="*/ 266448 w 4808170"/>
              <a:gd name="connsiteY87" fmla="*/ 1556297 h 2540609"/>
              <a:gd name="connsiteX88" fmla="*/ 248281 w 4808170"/>
              <a:gd name="connsiteY88" fmla="*/ 1519963 h 2540609"/>
              <a:gd name="connsiteX89" fmla="*/ 236170 w 4808170"/>
              <a:gd name="connsiteY89" fmla="*/ 1501796 h 2540609"/>
              <a:gd name="connsiteX90" fmla="*/ 224058 w 4808170"/>
              <a:gd name="connsiteY90" fmla="*/ 1465462 h 2540609"/>
              <a:gd name="connsiteX91" fmla="*/ 205891 w 4808170"/>
              <a:gd name="connsiteY91" fmla="*/ 1441240 h 2540609"/>
              <a:gd name="connsiteX92" fmla="*/ 193780 w 4808170"/>
              <a:gd name="connsiteY92" fmla="*/ 1423073 h 2540609"/>
              <a:gd name="connsiteX93" fmla="*/ 181669 w 4808170"/>
              <a:gd name="connsiteY93" fmla="*/ 1392795 h 2540609"/>
              <a:gd name="connsiteX94" fmla="*/ 151391 w 4808170"/>
              <a:gd name="connsiteY94" fmla="*/ 1338294 h 2540609"/>
              <a:gd name="connsiteX95" fmla="*/ 127168 w 4808170"/>
              <a:gd name="connsiteY95" fmla="*/ 1289849 h 2540609"/>
              <a:gd name="connsiteX96" fmla="*/ 102946 w 4808170"/>
              <a:gd name="connsiteY96" fmla="*/ 1235348 h 2540609"/>
              <a:gd name="connsiteX97" fmla="*/ 72668 w 4808170"/>
              <a:gd name="connsiteY97" fmla="*/ 1174792 h 2540609"/>
              <a:gd name="connsiteX98" fmla="*/ 66612 w 4808170"/>
              <a:gd name="connsiteY98" fmla="*/ 1150569 h 2540609"/>
              <a:gd name="connsiteX99" fmla="*/ 48445 w 4808170"/>
              <a:gd name="connsiteY99" fmla="*/ 1126347 h 2540609"/>
              <a:gd name="connsiteX100" fmla="*/ 36334 w 4808170"/>
              <a:gd name="connsiteY100" fmla="*/ 1096069 h 2540609"/>
              <a:gd name="connsiteX101" fmla="*/ 18167 w 4808170"/>
              <a:gd name="connsiteY101" fmla="*/ 1029457 h 2540609"/>
              <a:gd name="connsiteX102" fmla="*/ 0 w 4808170"/>
              <a:gd name="connsiteY102" fmla="*/ 938622 h 25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808170" h="2540609">
                <a:moveTo>
                  <a:pt x="0" y="938622"/>
                </a:moveTo>
                <a:cubicBezTo>
                  <a:pt x="0" y="911372"/>
                  <a:pt x="10272" y="889642"/>
                  <a:pt x="18167" y="865955"/>
                </a:cubicBezTo>
                <a:cubicBezTo>
                  <a:pt x="22204" y="853844"/>
                  <a:pt x="25915" y="841619"/>
                  <a:pt x="30278" y="829621"/>
                </a:cubicBezTo>
                <a:cubicBezTo>
                  <a:pt x="33993" y="819405"/>
                  <a:pt x="38952" y="809655"/>
                  <a:pt x="42389" y="799343"/>
                </a:cubicBezTo>
                <a:cubicBezTo>
                  <a:pt x="45021" y="791447"/>
                  <a:pt x="45166" y="782770"/>
                  <a:pt x="48445" y="775120"/>
                </a:cubicBezTo>
                <a:cubicBezTo>
                  <a:pt x="51312" y="768431"/>
                  <a:pt x="57600" y="763604"/>
                  <a:pt x="60556" y="756954"/>
                </a:cubicBezTo>
                <a:cubicBezTo>
                  <a:pt x="65741" y="745288"/>
                  <a:pt x="67318" y="732212"/>
                  <a:pt x="72668" y="720620"/>
                </a:cubicBezTo>
                <a:cubicBezTo>
                  <a:pt x="81372" y="701761"/>
                  <a:pt x="108201" y="659420"/>
                  <a:pt x="121113" y="641897"/>
                </a:cubicBezTo>
                <a:cubicBezTo>
                  <a:pt x="140752" y="615244"/>
                  <a:pt x="163305" y="590719"/>
                  <a:pt x="181669" y="563173"/>
                </a:cubicBezTo>
                <a:cubicBezTo>
                  <a:pt x="227604" y="494270"/>
                  <a:pt x="182070" y="557425"/>
                  <a:pt x="236170" y="496562"/>
                </a:cubicBezTo>
                <a:cubicBezTo>
                  <a:pt x="302896" y="421494"/>
                  <a:pt x="200010" y="526665"/>
                  <a:pt x="278559" y="448116"/>
                </a:cubicBezTo>
                <a:cubicBezTo>
                  <a:pt x="282596" y="438023"/>
                  <a:pt x="285465" y="427381"/>
                  <a:pt x="290670" y="417838"/>
                </a:cubicBezTo>
                <a:cubicBezTo>
                  <a:pt x="307930" y="386195"/>
                  <a:pt x="322588" y="373400"/>
                  <a:pt x="345171" y="345171"/>
                </a:cubicBezTo>
                <a:cubicBezTo>
                  <a:pt x="351476" y="337290"/>
                  <a:pt x="355942" y="327816"/>
                  <a:pt x="363338" y="320948"/>
                </a:cubicBezTo>
                <a:cubicBezTo>
                  <a:pt x="384361" y="301427"/>
                  <a:pt x="407548" y="284370"/>
                  <a:pt x="429950" y="266448"/>
                </a:cubicBezTo>
                <a:cubicBezTo>
                  <a:pt x="453146" y="247892"/>
                  <a:pt x="487810" y="223387"/>
                  <a:pt x="514728" y="218003"/>
                </a:cubicBezTo>
                <a:lnTo>
                  <a:pt x="545007" y="211947"/>
                </a:lnTo>
                <a:cubicBezTo>
                  <a:pt x="561155" y="201854"/>
                  <a:pt x="575949" y="189170"/>
                  <a:pt x="593452" y="181669"/>
                </a:cubicBezTo>
                <a:cubicBezTo>
                  <a:pt x="604737" y="176832"/>
                  <a:pt x="617821" y="178374"/>
                  <a:pt x="629785" y="175613"/>
                </a:cubicBezTo>
                <a:cubicBezTo>
                  <a:pt x="644104" y="172309"/>
                  <a:pt x="657555" y="164989"/>
                  <a:pt x="672175" y="163502"/>
                </a:cubicBezTo>
                <a:cubicBezTo>
                  <a:pt x="776909" y="152851"/>
                  <a:pt x="882178" y="148269"/>
                  <a:pt x="987068" y="139279"/>
                </a:cubicBezTo>
                <a:lnTo>
                  <a:pt x="1199015" y="121113"/>
                </a:lnTo>
                <a:cubicBezTo>
                  <a:pt x="1227722" y="118443"/>
                  <a:pt x="1261082" y="112836"/>
                  <a:pt x="1289849" y="109001"/>
                </a:cubicBezTo>
                <a:lnTo>
                  <a:pt x="1338294" y="102946"/>
                </a:lnTo>
                <a:cubicBezTo>
                  <a:pt x="1352424" y="86798"/>
                  <a:pt x="1361491" y="64097"/>
                  <a:pt x="1380683" y="54501"/>
                </a:cubicBezTo>
                <a:cubicBezTo>
                  <a:pt x="1400625" y="44530"/>
                  <a:pt x="1425076" y="50297"/>
                  <a:pt x="1447295" y="48445"/>
                </a:cubicBezTo>
                <a:cubicBezTo>
                  <a:pt x="1473523" y="46259"/>
                  <a:pt x="1499874" y="45406"/>
                  <a:pt x="1526019" y="42389"/>
                </a:cubicBezTo>
                <a:cubicBezTo>
                  <a:pt x="1676705" y="25002"/>
                  <a:pt x="1532825" y="29401"/>
                  <a:pt x="1744021" y="18167"/>
                </a:cubicBezTo>
                <a:cubicBezTo>
                  <a:pt x="1887263" y="10548"/>
                  <a:pt x="2173971" y="0"/>
                  <a:pt x="2173971" y="0"/>
                </a:cubicBezTo>
                <a:lnTo>
                  <a:pt x="2949091" y="12111"/>
                </a:lnTo>
                <a:cubicBezTo>
                  <a:pt x="2987480" y="13240"/>
                  <a:pt x="3025788" y="16296"/>
                  <a:pt x="3064148" y="18167"/>
                </a:cubicBezTo>
                <a:lnTo>
                  <a:pt x="3197372" y="24222"/>
                </a:lnTo>
                <a:lnTo>
                  <a:pt x="3584932" y="36334"/>
                </a:lnTo>
                <a:lnTo>
                  <a:pt x="3730268" y="42389"/>
                </a:lnTo>
                <a:cubicBezTo>
                  <a:pt x="3749906" y="47299"/>
                  <a:pt x="3794514" y="57136"/>
                  <a:pt x="3815046" y="66612"/>
                </a:cubicBezTo>
                <a:cubicBezTo>
                  <a:pt x="3829822" y="73432"/>
                  <a:pt x="3841823" y="86242"/>
                  <a:pt x="3857436" y="90834"/>
                </a:cubicBezTo>
                <a:cubicBezTo>
                  <a:pt x="3876898" y="96558"/>
                  <a:pt x="3897807" y="94871"/>
                  <a:pt x="3917992" y="96890"/>
                </a:cubicBezTo>
                <a:cubicBezTo>
                  <a:pt x="3942215" y="104964"/>
                  <a:pt x="3967028" y="111445"/>
                  <a:pt x="3990660" y="121113"/>
                </a:cubicBezTo>
                <a:cubicBezTo>
                  <a:pt x="4011548" y="129658"/>
                  <a:pt x="4029012" y="147354"/>
                  <a:pt x="4051216" y="151391"/>
                </a:cubicBezTo>
                <a:cubicBezTo>
                  <a:pt x="4057496" y="152533"/>
                  <a:pt x="4055253" y="139280"/>
                  <a:pt x="4057272" y="133224"/>
                </a:cubicBezTo>
                <a:cubicBezTo>
                  <a:pt x="4211421" y="229567"/>
                  <a:pt x="3982873" y="82968"/>
                  <a:pt x="4160217" y="211947"/>
                </a:cubicBezTo>
                <a:cubicBezTo>
                  <a:pt x="4185135" y="230070"/>
                  <a:pt x="4212699" y="244244"/>
                  <a:pt x="4238940" y="260392"/>
                </a:cubicBezTo>
                <a:cubicBezTo>
                  <a:pt x="4283233" y="317340"/>
                  <a:pt x="4280539" y="318525"/>
                  <a:pt x="4335830" y="369393"/>
                </a:cubicBezTo>
                <a:cubicBezTo>
                  <a:pt x="4432056" y="457920"/>
                  <a:pt x="4392431" y="444099"/>
                  <a:pt x="4456943" y="460228"/>
                </a:cubicBezTo>
                <a:cubicBezTo>
                  <a:pt x="4471073" y="478395"/>
                  <a:pt x="4486565" y="495579"/>
                  <a:pt x="4499332" y="514728"/>
                </a:cubicBezTo>
                <a:cubicBezTo>
                  <a:pt x="4512827" y="534969"/>
                  <a:pt x="4517174" y="542626"/>
                  <a:pt x="4535666" y="563173"/>
                </a:cubicBezTo>
                <a:cubicBezTo>
                  <a:pt x="4545214" y="573782"/>
                  <a:pt x="4556545" y="582710"/>
                  <a:pt x="4565944" y="593452"/>
                </a:cubicBezTo>
                <a:cubicBezTo>
                  <a:pt x="4570737" y="598929"/>
                  <a:pt x="4573775" y="605732"/>
                  <a:pt x="4578056" y="611618"/>
                </a:cubicBezTo>
                <a:cubicBezTo>
                  <a:pt x="4589929" y="627943"/>
                  <a:pt x="4603691" y="642947"/>
                  <a:pt x="4614389" y="660064"/>
                </a:cubicBezTo>
                <a:cubicBezTo>
                  <a:pt x="4623958" y="675374"/>
                  <a:pt x="4630924" y="692173"/>
                  <a:pt x="4638612" y="708509"/>
                </a:cubicBezTo>
                <a:cubicBezTo>
                  <a:pt x="4672309" y="780114"/>
                  <a:pt x="4653711" y="743228"/>
                  <a:pt x="4681001" y="811454"/>
                </a:cubicBezTo>
                <a:cubicBezTo>
                  <a:pt x="4686710" y="825727"/>
                  <a:pt x="4693998" y="839367"/>
                  <a:pt x="4699168" y="853844"/>
                </a:cubicBezTo>
                <a:cubicBezTo>
                  <a:pt x="4704110" y="867683"/>
                  <a:pt x="4706632" y="882292"/>
                  <a:pt x="4711279" y="896233"/>
                </a:cubicBezTo>
                <a:cubicBezTo>
                  <a:pt x="4726998" y="943391"/>
                  <a:pt x="4742722" y="975233"/>
                  <a:pt x="4753669" y="1023401"/>
                </a:cubicBezTo>
                <a:cubicBezTo>
                  <a:pt x="4759111" y="1047347"/>
                  <a:pt x="4760338" y="1072123"/>
                  <a:pt x="4765780" y="1096069"/>
                </a:cubicBezTo>
                <a:cubicBezTo>
                  <a:pt x="4770450" y="1116619"/>
                  <a:pt x="4778836" y="1136180"/>
                  <a:pt x="4783947" y="1156625"/>
                </a:cubicBezTo>
                <a:cubicBezTo>
                  <a:pt x="4787533" y="1170971"/>
                  <a:pt x="4799195" y="1231621"/>
                  <a:pt x="4802114" y="1253515"/>
                </a:cubicBezTo>
                <a:cubicBezTo>
                  <a:pt x="4804530" y="1271633"/>
                  <a:pt x="4806151" y="1289849"/>
                  <a:pt x="4808170" y="1308016"/>
                </a:cubicBezTo>
                <a:cubicBezTo>
                  <a:pt x="4804133" y="1380683"/>
                  <a:pt x="4800694" y="1453386"/>
                  <a:pt x="4796058" y="1526018"/>
                </a:cubicBezTo>
                <a:cubicBezTo>
                  <a:pt x="4794092" y="1556822"/>
                  <a:pt x="4787757" y="1614752"/>
                  <a:pt x="4783947" y="1647131"/>
                </a:cubicBezTo>
                <a:cubicBezTo>
                  <a:pt x="4782045" y="1663294"/>
                  <a:pt x="4781550" y="1679719"/>
                  <a:pt x="4777891" y="1695576"/>
                </a:cubicBezTo>
                <a:cubicBezTo>
                  <a:pt x="4772662" y="1718233"/>
                  <a:pt x="4765392" y="1726436"/>
                  <a:pt x="4753669" y="1744021"/>
                </a:cubicBezTo>
                <a:cubicBezTo>
                  <a:pt x="4731378" y="1822042"/>
                  <a:pt x="4711380" y="1901268"/>
                  <a:pt x="4674946" y="1974135"/>
                </a:cubicBezTo>
                <a:cubicBezTo>
                  <a:pt x="4641532" y="2040964"/>
                  <a:pt x="4663096" y="1993318"/>
                  <a:pt x="4626501" y="2046803"/>
                </a:cubicBezTo>
                <a:cubicBezTo>
                  <a:pt x="4482881" y="2256710"/>
                  <a:pt x="4654220" y="2016417"/>
                  <a:pt x="4523555" y="2204249"/>
                </a:cubicBezTo>
                <a:cubicBezTo>
                  <a:pt x="4516360" y="2214592"/>
                  <a:pt x="4439108" y="2322085"/>
                  <a:pt x="4426665" y="2331417"/>
                </a:cubicBezTo>
                <a:cubicBezTo>
                  <a:pt x="4342531" y="2394518"/>
                  <a:pt x="4415277" y="2344472"/>
                  <a:pt x="4329775" y="2391973"/>
                </a:cubicBezTo>
                <a:cubicBezTo>
                  <a:pt x="4260387" y="2430522"/>
                  <a:pt x="4267957" y="2436802"/>
                  <a:pt x="4184440" y="2464641"/>
                </a:cubicBezTo>
                <a:cubicBezTo>
                  <a:pt x="4146817" y="2477182"/>
                  <a:pt x="4107126" y="2482744"/>
                  <a:pt x="4069383" y="2494919"/>
                </a:cubicBezTo>
                <a:cubicBezTo>
                  <a:pt x="3927744" y="2540609"/>
                  <a:pt x="4071694" y="2520786"/>
                  <a:pt x="3893770" y="2531253"/>
                </a:cubicBezTo>
                <a:lnTo>
                  <a:pt x="1883301" y="2507030"/>
                </a:lnTo>
                <a:cubicBezTo>
                  <a:pt x="1827123" y="2502709"/>
                  <a:pt x="1683302" y="2483050"/>
                  <a:pt x="1635020" y="2476752"/>
                </a:cubicBezTo>
                <a:cubicBezTo>
                  <a:pt x="1596668" y="2464641"/>
                  <a:pt x="1559137" y="2449528"/>
                  <a:pt x="1519963" y="2440418"/>
                </a:cubicBezTo>
                <a:cubicBezTo>
                  <a:pt x="1472126" y="2429293"/>
                  <a:pt x="1422865" y="2425433"/>
                  <a:pt x="1374628" y="2416196"/>
                </a:cubicBezTo>
                <a:cubicBezTo>
                  <a:pt x="1324533" y="2406604"/>
                  <a:pt x="1174503" y="2373711"/>
                  <a:pt x="1120291" y="2355640"/>
                </a:cubicBezTo>
                <a:cubicBezTo>
                  <a:pt x="1027244" y="2324624"/>
                  <a:pt x="971997" y="2304916"/>
                  <a:pt x="896233" y="2264805"/>
                </a:cubicBezTo>
                <a:cubicBezTo>
                  <a:pt x="877866" y="2255081"/>
                  <a:pt x="860099" y="2244251"/>
                  <a:pt x="841732" y="2234527"/>
                </a:cubicBezTo>
                <a:cubicBezTo>
                  <a:pt x="825776" y="2226080"/>
                  <a:pt x="808849" y="2219459"/>
                  <a:pt x="793287" y="2210305"/>
                </a:cubicBezTo>
                <a:cubicBezTo>
                  <a:pt x="774468" y="2199235"/>
                  <a:pt x="757247" y="2185630"/>
                  <a:pt x="738787" y="2173971"/>
                </a:cubicBezTo>
                <a:cubicBezTo>
                  <a:pt x="603644" y="2088617"/>
                  <a:pt x="754174" y="2191567"/>
                  <a:pt x="617674" y="2089192"/>
                </a:cubicBezTo>
                <a:cubicBezTo>
                  <a:pt x="597963" y="2074408"/>
                  <a:pt x="574960" y="2063796"/>
                  <a:pt x="557118" y="2046803"/>
                </a:cubicBezTo>
                <a:cubicBezTo>
                  <a:pt x="509883" y="2001817"/>
                  <a:pt x="493411" y="1976070"/>
                  <a:pt x="466283" y="1925690"/>
                </a:cubicBezTo>
                <a:cubicBezTo>
                  <a:pt x="459863" y="1913768"/>
                  <a:pt x="455387" y="1900780"/>
                  <a:pt x="448117" y="1889356"/>
                </a:cubicBezTo>
                <a:cubicBezTo>
                  <a:pt x="382843" y="1786781"/>
                  <a:pt x="482480" y="1988357"/>
                  <a:pt x="375449" y="1774299"/>
                </a:cubicBezTo>
                <a:lnTo>
                  <a:pt x="339115" y="1701632"/>
                </a:lnTo>
                <a:cubicBezTo>
                  <a:pt x="333059" y="1689521"/>
                  <a:pt x="327915" y="1676909"/>
                  <a:pt x="320948" y="1665298"/>
                </a:cubicBezTo>
                <a:cubicBezTo>
                  <a:pt x="308837" y="1645113"/>
                  <a:pt x="295142" y="1625797"/>
                  <a:pt x="284615" y="1604742"/>
                </a:cubicBezTo>
                <a:cubicBezTo>
                  <a:pt x="276902" y="1589316"/>
                  <a:pt x="273242" y="1572149"/>
                  <a:pt x="266448" y="1556297"/>
                </a:cubicBezTo>
                <a:cubicBezTo>
                  <a:pt x="261114" y="1543851"/>
                  <a:pt x="254857" y="1531800"/>
                  <a:pt x="248281" y="1519963"/>
                </a:cubicBezTo>
                <a:cubicBezTo>
                  <a:pt x="244747" y="1513601"/>
                  <a:pt x="239126" y="1508447"/>
                  <a:pt x="236170" y="1501796"/>
                </a:cubicBezTo>
                <a:cubicBezTo>
                  <a:pt x="230985" y="1490130"/>
                  <a:pt x="229768" y="1476881"/>
                  <a:pt x="224058" y="1465462"/>
                </a:cubicBezTo>
                <a:cubicBezTo>
                  <a:pt x="219544" y="1456435"/>
                  <a:pt x="211757" y="1449453"/>
                  <a:pt x="205891" y="1441240"/>
                </a:cubicBezTo>
                <a:cubicBezTo>
                  <a:pt x="201661" y="1435318"/>
                  <a:pt x="197035" y="1429583"/>
                  <a:pt x="193780" y="1423073"/>
                </a:cubicBezTo>
                <a:cubicBezTo>
                  <a:pt x="188919" y="1413350"/>
                  <a:pt x="186084" y="1402728"/>
                  <a:pt x="181669" y="1392795"/>
                </a:cubicBezTo>
                <a:cubicBezTo>
                  <a:pt x="158344" y="1340312"/>
                  <a:pt x="181961" y="1399433"/>
                  <a:pt x="151391" y="1338294"/>
                </a:cubicBezTo>
                <a:cubicBezTo>
                  <a:pt x="112280" y="1260073"/>
                  <a:pt x="202706" y="1415744"/>
                  <a:pt x="127168" y="1289849"/>
                </a:cubicBezTo>
                <a:cubicBezTo>
                  <a:pt x="116703" y="1247983"/>
                  <a:pt x="127596" y="1281566"/>
                  <a:pt x="102946" y="1235348"/>
                </a:cubicBezTo>
                <a:cubicBezTo>
                  <a:pt x="92326" y="1215435"/>
                  <a:pt x="78142" y="1196686"/>
                  <a:pt x="72668" y="1174792"/>
                </a:cubicBezTo>
                <a:cubicBezTo>
                  <a:pt x="70649" y="1166718"/>
                  <a:pt x="70334" y="1158013"/>
                  <a:pt x="66612" y="1150569"/>
                </a:cubicBezTo>
                <a:cubicBezTo>
                  <a:pt x="62098" y="1141542"/>
                  <a:pt x="53346" y="1135170"/>
                  <a:pt x="48445" y="1126347"/>
                </a:cubicBezTo>
                <a:cubicBezTo>
                  <a:pt x="43166" y="1116845"/>
                  <a:pt x="40151" y="1106247"/>
                  <a:pt x="36334" y="1096069"/>
                </a:cubicBezTo>
                <a:cubicBezTo>
                  <a:pt x="29587" y="1078078"/>
                  <a:pt x="19900" y="1042458"/>
                  <a:pt x="18167" y="1029457"/>
                </a:cubicBezTo>
                <a:cubicBezTo>
                  <a:pt x="5459" y="934148"/>
                  <a:pt x="0" y="965872"/>
                  <a:pt x="0" y="938622"/>
                </a:cubicBezTo>
                <a:close/>
              </a:path>
            </a:pathLst>
          </a:custGeom>
          <a:solidFill>
            <a:srgbClr val="F1C7C7"/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1562100" y="24384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6536" y="2743200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Corporation X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095500" y="248432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133600" y="208768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43624" y="25146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3048000" y="2057400"/>
            <a:ext cx="9906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Firewall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6211064" y="25527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9957" y="342900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Internet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42175" y="205442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10.2.2.2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416154" y="2138068"/>
            <a:ext cx="5715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2386424" y="2246136"/>
            <a:ext cx="5715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549418" y="1902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55474" y="217654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4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4111272" y="2165644"/>
            <a:ext cx="2057400" cy="41304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4080992" y="2278180"/>
            <a:ext cx="2057400" cy="41304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981762" y="21241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76800" y="2411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82248" y="1794992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176.3.3.3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39664" y="2514600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216.99.99.99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9" name="Rectangle 19"/>
          <p:cNvSpPr>
            <a:spLocks noChangeArrowheads="1"/>
          </p:cNvSpPr>
          <p:nvPr/>
        </p:nvSpPr>
        <p:spPr bwMode="auto">
          <a:xfrm>
            <a:off x="1066800" y="1295400"/>
            <a:ext cx="2971800" cy="2438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2" name="AutoShape 2"/>
          <p:cNvSpPr>
            <a:spLocks noChangeArrowheads="1"/>
          </p:cNvSpPr>
          <p:nvPr/>
        </p:nvSpPr>
        <p:spPr bwMode="auto">
          <a:xfrm flipV="1">
            <a:off x="577850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2" name="Rectangle 52"/>
          <p:cNvSpPr>
            <a:spLocks noGrp="1" noChangeArrowheads="1"/>
          </p:cNvSpPr>
          <p:nvPr>
            <p:ph type="title"/>
          </p:nvPr>
        </p:nvSpPr>
        <p:spPr>
          <a:xfrm>
            <a:off x="350838" y="285750"/>
            <a:ext cx="8716962" cy="781050"/>
          </a:xfrm>
        </p:spPr>
        <p:txBody>
          <a:bodyPr/>
          <a:lstStyle/>
          <a:p>
            <a:r>
              <a:rPr lang="en-US" dirty="0"/>
              <a:t>Hardware Organization of a Network Host</a:t>
            </a: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7015163" y="2819400"/>
            <a:ext cx="90963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main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memory</a:t>
            </a: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>
            <a:off x="5491163" y="302122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4576763" y="3003550"/>
            <a:ext cx="909637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I/O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706567" name="AutoShape 7"/>
          <p:cNvSpPr>
            <a:spLocks noChangeArrowheads="1"/>
          </p:cNvSpPr>
          <p:nvPr/>
        </p:nvSpPr>
        <p:spPr bwMode="auto">
          <a:xfrm>
            <a:off x="3092450" y="3021228"/>
            <a:ext cx="1479550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8" name="Rectangle 8"/>
          <p:cNvSpPr>
            <a:spLocks noChangeArrowheads="1"/>
          </p:cNvSpPr>
          <p:nvPr/>
        </p:nvSpPr>
        <p:spPr bwMode="auto">
          <a:xfrm>
            <a:off x="1219200" y="3003550"/>
            <a:ext cx="1873250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MI</a:t>
            </a:r>
          </a:p>
        </p:txBody>
      </p:sp>
      <p:sp>
        <p:nvSpPr>
          <p:cNvPr id="706569" name="Rectangle 9"/>
          <p:cNvSpPr>
            <a:spLocks noChangeArrowheads="1"/>
          </p:cNvSpPr>
          <p:nvPr/>
        </p:nvSpPr>
        <p:spPr bwMode="auto">
          <a:xfrm>
            <a:off x="2135188" y="16764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2135188" y="18288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1" name="Rectangle 11"/>
          <p:cNvSpPr>
            <a:spLocks noChangeArrowheads="1"/>
          </p:cNvSpPr>
          <p:nvPr/>
        </p:nvSpPr>
        <p:spPr bwMode="auto">
          <a:xfrm>
            <a:off x="2135188" y="19812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2" name="Rectangle 12"/>
          <p:cNvSpPr>
            <a:spLocks noChangeArrowheads="1"/>
          </p:cNvSpPr>
          <p:nvPr/>
        </p:nvSpPr>
        <p:spPr bwMode="auto">
          <a:xfrm>
            <a:off x="2135188" y="21336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3" name="Rectangle 13"/>
          <p:cNvSpPr>
            <a:spLocks noChangeArrowheads="1"/>
          </p:cNvSpPr>
          <p:nvPr/>
        </p:nvSpPr>
        <p:spPr bwMode="auto">
          <a:xfrm>
            <a:off x="2135188" y="22860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4" name="AutoShape 14"/>
          <p:cNvSpPr>
            <a:spLocks noChangeArrowheads="1"/>
          </p:cNvSpPr>
          <p:nvPr/>
        </p:nvSpPr>
        <p:spPr bwMode="auto">
          <a:xfrm>
            <a:off x="2863850" y="1676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5" name="AutoShape 15"/>
          <p:cNvSpPr>
            <a:spLocks noChangeArrowheads="1"/>
          </p:cNvSpPr>
          <p:nvPr/>
        </p:nvSpPr>
        <p:spPr bwMode="auto">
          <a:xfrm flipH="1">
            <a:off x="2863850" y="2057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6" name="Rectangle 16"/>
          <p:cNvSpPr>
            <a:spLocks noChangeArrowheads="1"/>
          </p:cNvSpPr>
          <p:nvPr/>
        </p:nvSpPr>
        <p:spPr bwMode="auto">
          <a:xfrm>
            <a:off x="3352800" y="1524000"/>
            <a:ext cx="533400" cy="1066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ALU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1852613" y="1355725"/>
            <a:ext cx="12619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file</a:t>
            </a:r>
          </a:p>
        </p:txBody>
      </p:sp>
      <p:sp>
        <p:nvSpPr>
          <p:cNvPr id="706578" name="AutoShape 18"/>
          <p:cNvSpPr>
            <a:spLocks noChangeArrowheads="1"/>
          </p:cNvSpPr>
          <p:nvPr/>
        </p:nvSpPr>
        <p:spPr bwMode="auto">
          <a:xfrm>
            <a:off x="2166552" y="2489886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968375" y="990600"/>
            <a:ext cx="10326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CPU chip</a:t>
            </a:r>
          </a:p>
        </p:txBody>
      </p:sp>
      <p:sp>
        <p:nvSpPr>
          <p:cNvPr id="706581" name="Text Box 21"/>
          <p:cNvSpPr txBox="1">
            <a:spLocks noChangeArrowheads="1"/>
          </p:cNvSpPr>
          <p:nvPr/>
        </p:nvSpPr>
        <p:spPr bwMode="auto">
          <a:xfrm>
            <a:off x="4000500" y="2286000"/>
            <a:ext cx="12403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system bus</a:t>
            </a:r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 flipH="1">
            <a:off x="3886200" y="25908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3" name="Text Box 23"/>
          <p:cNvSpPr txBox="1">
            <a:spLocks noChangeArrowheads="1"/>
          </p:cNvSpPr>
          <p:nvPr/>
        </p:nvSpPr>
        <p:spPr bwMode="auto">
          <a:xfrm>
            <a:off x="5521325" y="2286000"/>
            <a:ext cx="13815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memory bus</a:t>
            </a:r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6172200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5" name="AutoShape 25"/>
          <p:cNvSpPr>
            <a:spLocks noChangeArrowheads="1"/>
          </p:cNvSpPr>
          <p:nvPr/>
        </p:nvSpPr>
        <p:spPr bwMode="auto">
          <a:xfrm>
            <a:off x="4800600" y="3581400"/>
            <a:ext cx="495300" cy="7620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6" name="Rectangle 26"/>
          <p:cNvSpPr>
            <a:spLocks noChangeArrowheads="1"/>
          </p:cNvSpPr>
          <p:nvPr/>
        </p:nvSpPr>
        <p:spPr bwMode="auto">
          <a:xfrm>
            <a:off x="535940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87" name="AutoShape 27"/>
          <p:cNvSpPr>
            <a:spLocks noChangeArrowheads="1"/>
          </p:cNvSpPr>
          <p:nvPr/>
        </p:nvSpPr>
        <p:spPr bwMode="auto">
          <a:xfrm flipV="1">
            <a:off x="357505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8" name="Rectangle 28"/>
          <p:cNvSpPr>
            <a:spLocks noChangeArrowheads="1"/>
          </p:cNvSpPr>
          <p:nvPr/>
        </p:nvSpPr>
        <p:spPr bwMode="auto">
          <a:xfrm>
            <a:off x="315595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graphics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589" name="AutoShape 29"/>
          <p:cNvSpPr>
            <a:spLocks noChangeArrowheads="1"/>
          </p:cNvSpPr>
          <p:nvPr/>
        </p:nvSpPr>
        <p:spPr bwMode="auto">
          <a:xfrm flipV="1">
            <a:off x="1898650" y="4377724"/>
            <a:ext cx="495300" cy="719438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0" name="Rectangle 30"/>
          <p:cNvSpPr>
            <a:spLocks noChangeArrowheads="1"/>
          </p:cNvSpPr>
          <p:nvPr/>
        </p:nvSpPr>
        <p:spPr bwMode="auto">
          <a:xfrm>
            <a:off x="1555750" y="5105400"/>
            <a:ext cx="11430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USB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1784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2" name="Line 32"/>
          <p:cNvSpPr>
            <a:spLocks noChangeShapeType="1"/>
          </p:cNvSpPr>
          <p:nvPr/>
        </p:nvSpPr>
        <p:spPr bwMode="auto">
          <a:xfrm>
            <a:off x="2546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3" name="Text Box 33"/>
          <p:cNvSpPr txBox="1">
            <a:spLocks noChangeArrowheads="1"/>
          </p:cNvSpPr>
          <p:nvPr/>
        </p:nvSpPr>
        <p:spPr bwMode="auto">
          <a:xfrm>
            <a:off x="1349375" y="58674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mouse</a:t>
            </a:r>
          </a:p>
        </p:txBody>
      </p:sp>
      <p:sp>
        <p:nvSpPr>
          <p:cNvPr id="706594" name="Text Box 34"/>
          <p:cNvSpPr txBox="1">
            <a:spLocks noChangeArrowheads="1"/>
          </p:cNvSpPr>
          <p:nvPr/>
        </p:nvSpPr>
        <p:spPr bwMode="auto">
          <a:xfrm>
            <a:off x="2027238" y="5867400"/>
            <a:ext cx="10743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keyboard</a:t>
            </a:r>
          </a:p>
        </p:txBody>
      </p:sp>
      <p:sp>
        <p:nvSpPr>
          <p:cNvPr id="706595" name="Line 35"/>
          <p:cNvSpPr>
            <a:spLocks noChangeShapeType="1"/>
          </p:cNvSpPr>
          <p:nvPr/>
        </p:nvSpPr>
        <p:spPr bwMode="auto">
          <a:xfrm>
            <a:off x="38417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6" name="Text Box 36"/>
          <p:cNvSpPr txBox="1">
            <a:spLocks noChangeArrowheads="1"/>
          </p:cNvSpPr>
          <p:nvPr/>
        </p:nvSpPr>
        <p:spPr bwMode="auto">
          <a:xfrm>
            <a:off x="3344863" y="5867400"/>
            <a:ext cx="958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monitor</a:t>
            </a:r>
          </a:p>
        </p:txBody>
      </p:sp>
      <p:sp>
        <p:nvSpPr>
          <p:cNvPr id="706597" name="Line 37"/>
          <p:cNvSpPr>
            <a:spLocks noChangeShapeType="1"/>
          </p:cNvSpPr>
          <p:nvPr/>
        </p:nvSpPr>
        <p:spPr bwMode="auto">
          <a:xfrm>
            <a:off x="6019800" y="5638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8" name="AutoShape 38"/>
          <p:cNvSpPr>
            <a:spLocks noChangeArrowheads="1"/>
          </p:cNvSpPr>
          <p:nvPr/>
        </p:nvSpPr>
        <p:spPr bwMode="auto">
          <a:xfrm>
            <a:off x="5715000" y="6019800"/>
            <a:ext cx="609600" cy="609600"/>
          </a:xfrm>
          <a:prstGeom prst="can">
            <a:avLst>
              <a:gd name="adj" fmla="val 25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</a:t>
            </a:r>
          </a:p>
        </p:txBody>
      </p:sp>
      <p:sp>
        <p:nvSpPr>
          <p:cNvPr id="706599" name="AutoShape 39"/>
          <p:cNvSpPr>
            <a:spLocks noChangeArrowheads="1"/>
          </p:cNvSpPr>
          <p:nvPr/>
        </p:nvSpPr>
        <p:spPr bwMode="auto">
          <a:xfrm>
            <a:off x="990600" y="417830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0" name="Rectangle 40"/>
          <p:cNvSpPr>
            <a:spLocks noChangeArrowheads="1"/>
          </p:cNvSpPr>
          <p:nvPr/>
        </p:nvSpPr>
        <p:spPr bwMode="auto">
          <a:xfrm>
            <a:off x="2066925" y="4348163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1" name="Rectangle 41"/>
          <p:cNvSpPr>
            <a:spLocks noChangeArrowheads="1"/>
          </p:cNvSpPr>
          <p:nvPr/>
        </p:nvSpPr>
        <p:spPr bwMode="auto">
          <a:xfrm>
            <a:off x="3743325" y="4338638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2" name="Rectangle 42"/>
          <p:cNvSpPr>
            <a:spLocks noChangeArrowheads="1"/>
          </p:cNvSpPr>
          <p:nvPr/>
        </p:nvSpPr>
        <p:spPr bwMode="auto">
          <a:xfrm>
            <a:off x="5949950" y="4329113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3" name="Text Box 43"/>
          <p:cNvSpPr txBox="1">
            <a:spLocks noChangeArrowheads="1"/>
          </p:cNvSpPr>
          <p:nvPr/>
        </p:nvSpPr>
        <p:spPr bwMode="auto">
          <a:xfrm>
            <a:off x="4664075" y="4483100"/>
            <a:ext cx="8915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I/O bus</a:t>
            </a:r>
          </a:p>
        </p:txBody>
      </p:sp>
      <p:sp>
        <p:nvSpPr>
          <p:cNvPr id="706604" name="Rectangle 44"/>
          <p:cNvSpPr>
            <a:spLocks noChangeArrowheads="1"/>
          </p:cNvSpPr>
          <p:nvPr/>
        </p:nvSpPr>
        <p:spPr bwMode="auto">
          <a:xfrm>
            <a:off x="4967288" y="4267200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5" name="Rectangle 45"/>
          <p:cNvSpPr>
            <a:spLocks noChangeArrowheads="1"/>
          </p:cNvSpPr>
          <p:nvPr/>
        </p:nvSpPr>
        <p:spPr bwMode="auto">
          <a:xfrm>
            <a:off x="68580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6" name="Rectangle 46"/>
          <p:cNvSpPr>
            <a:spLocks noChangeArrowheads="1"/>
          </p:cNvSpPr>
          <p:nvPr/>
        </p:nvSpPr>
        <p:spPr bwMode="auto">
          <a:xfrm>
            <a:off x="71628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7" name="AutoShape 47"/>
          <p:cNvSpPr>
            <a:spLocks noChangeArrowheads="1"/>
          </p:cNvSpPr>
          <p:nvPr/>
        </p:nvSpPr>
        <p:spPr bwMode="auto">
          <a:xfrm>
            <a:off x="7454900" y="4191000"/>
            <a:ext cx="279400" cy="914400"/>
          </a:xfrm>
          <a:prstGeom prst="downArrow">
            <a:avLst>
              <a:gd name="adj1" fmla="val 50000"/>
              <a:gd name="adj2" fmla="val 81818"/>
            </a:avLst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8" name="Text Box 48"/>
          <p:cNvSpPr txBox="1">
            <a:spLocks noChangeArrowheads="1"/>
          </p:cNvSpPr>
          <p:nvPr/>
        </p:nvSpPr>
        <p:spPr bwMode="auto">
          <a:xfrm>
            <a:off x="6332538" y="3870325"/>
            <a:ext cx="1653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Expansion slots</a:t>
            </a:r>
          </a:p>
        </p:txBody>
      </p:sp>
      <p:sp>
        <p:nvSpPr>
          <p:cNvPr id="706609" name="Rectangle 49"/>
          <p:cNvSpPr>
            <a:spLocks noChangeArrowheads="1"/>
          </p:cNvSpPr>
          <p:nvPr/>
        </p:nvSpPr>
        <p:spPr bwMode="auto">
          <a:xfrm>
            <a:off x="6953250" y="5113638"/>
            <a:ext cx="12954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610" name="Line 50"/>
          <p:cNvSpPr>
            <a:spLocks noChangeShapeType="1"/>
          </p:cNvSpPr>
          <p:nvPr/>
        </p:nvSpPr>
        <p:spPr bwMode="auto">
          <a:xfrm>
            <a:off x="7600950" y="5647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1" name="AutoShape 51"/>
          <p:cNvSpPr>
            <a:spLocks noChangeArrowheads="1"/>
          </p:cNvSpPr>
          <p:nvPr/>
        </p:nvSpPr>
        <p:spPr bwMode="auto">
          <a:xfrm>
            <a:off x="6819900" y="6053438"/>
            <a:ext cx="1562100" cy="5715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0330173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421438" cy="573087"/>
          </a:xfrm>
        </p:spPr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399" y="106680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network</a:t>
            </a:r>
            <a:r>
              <a:rPr lang="en-US" dirty="0"/>
              <a:t> is a hierarchical system of boxes and wires organized by geographical proximity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BAN (Body Area Network) spans devices carried / worn on body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dirty="0"/>
              <a:t> (System Area Network) spans cluster or machine room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Switched Ethernet, Quadrics QSW,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LAN (Local Area Network)  spans a building or campus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Ethernet is most prominent example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WAN (Wide Area Network) spans country or world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Typically high-speed point-to-point phone lines</a:t>
            </a:r>
          </a:p>
          <a:p>
            <a:pPr>
              <a:spcBef>
                <a:spcPts val="1800"/>
              </a:spcBef>
            </a:pPr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internetwork</a:t>
            </a:r>
            <a:r>
              <a:rPr lang="en-US" i="1" dirty="0"/>
              <a:t> (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  <a:r>
              <a:rPr lang="en-US" i="1" dirty="0"/>
              <a:t>) </a:t>
            </a:r>
            <a:r>
              <a:rPr lang="en-US" dirty="0"/>
              <a:t>is an interconnected set of networks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Global IP Internet (uppercase “I”) is the most famous example of an internet (lowercase “</a:t>
            </a:r>
            <a:r>
              <a:rPr lang="en-US" dirty="0" err="1"/>
              <a:t>i</a:t>
            </a:r>
            <a:r>
              <a:rPr lang="en-US" dirty="0"/>
              <a:t>”)</a:t>
            </a:r>
          </a:p>
          <a:p>
            <a:pPr>
              <a:spcBef>
                <a:spcPts val="1800"/>
              </a:spcBef>
            </a:pPr>
            <a:r>
              <a:rPr lang="en-US" dirty="0"/>
              <a:t>Let’s see how an internet is built from the ground up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C11F2-18E7-42DE-8490-7457A91A62F9}"/>
              </a:ext>
            </a:extLst>
          </p:cNvPr>
          <p:cNvSpPr txBox="1"/>
          <p:nvPr/>
        </p:nvSpPr>
        <p:spPr>
          <a:xfrm>
            <a:off x="4156416" y="6324600"/>
            <a:ext cx="498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 Not to be confused with a Storage Area Network</a:t>
            </a:r>
          </a:p>
        </p:txBody>
      </p:sp>
    </p:spTree>
    <p:extLst>
      <p:ext uri="{BB962C8B-B14F-4D97-AF65-F5344CB8AC3E}">
        <p14:creationId xmlns:p14="http://schemas.microsoft.com/office/powerpoint/2010/main" val="17241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2" y="457200"/>
            <a:ext cx="7704138" cy="573087"/>
          </a:xfrm>
        </p:spPr>
        <p:txBody>
          <a:bodyPr/>
          <a:lstStyle/>
          <a:p>
            <a:r>
              <a:rPr lang="en-US"/>
              <a:t>Lowest Level: Ethernet Segment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848" y="2949913"/>
            <a:ext cx="8429352" cy="3124200"/>
          </a:xfrm>
        </p:spPr>
        <p:txBody>
          <a:bodyPr/>
          <a:lstStyle/>
          <a:p>
            <a:r>
              <a:rPr lang="en-US" dirty="0"/>
              <a:t>Ethernet segment consists of a collection of </a:t>
            </a:r>
            <a:r>
              <a:rPr lang="en-US" i="1" dirty="0">
                <a:solidFill>
                  <a:srgbClr val="C00000"/>
                </a:solidFill>
              </a:rPr>
              <a:t>hosts</a:t>
            </a:r>
            <a:r>
              <a:rPr lang="en-US" dirty="0"/>
              <a:t> connected by wires (twisted pairs) to a </a:t>
            </a:r>
            <a:r>
              <a:rPr lang="en-US" i="1" dirty="0">
                <a:solidFill>
                  <a:srgbClr val="C00000"/>
                </a:solidFill>
              </a:rPr>
              <a:t>hub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Spans room or floor in a building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Operation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Ethernet adapter has a unique 48-bit address (MAC address)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E.g., 00:16:ea:e3:54:e6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Hosts send bits to any other host in chunks called </a:t>
            </a:r>
            <a:r>
              <a:rPr lang="en-US" b="1" i="1" dirty="0">
                <a:solidFill>
                  <a:srgbClr val="C00000"/>
                </a:solidFill>
                <a:ea typeface="+mn-ea"/>
                <a:cs typeface="+mn-cs"/>
              </a:rPr>
              <a:t>frames</a:t>
            </a:r>
            <a:endParaRPr lang="en-US" sz="1800" i="1" dirty="0"/>
          </a:p>
          <a:p>
            <a:pPr lvl="1">
              <a:lnSpc>
                <a:spcPct val="90000"/>
              </a:lnSpc>
            </a:pPr>
            <a:r>
              <a:rPr lang="en-US" sz="1800" dirty="0"/>
              <a:t>Hub slavishly copies each bit from each port to every other port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Every host sees every bit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[Note: Hubs are obsolete. Bridges (switches, routers) became cheap enough to replace them]</a:t>
            </a:r>
          </a:p>
          <a:p>
            <a:pPr>
              <a:lnSpc>
                <a:spcPct val="85000"/>
              </a:lnSpc>
            </a:pPr>
            <a:endParaRPr lang="en-US" sz="1600" i="1" dirty="0"/>
          </a:p>
        </p:txBody>
      </p:sp>
      <p:sp>
        <p:nvSpPr>
          <p:cNvPr id="708612" name="Line 4"/>
          <p:cNvSpPr>
            <a:spLocks noChangeShapeType="1"/>
          </p:cNvSpPr>
          <p:nvPr/>
        </p:nvSpPr>
        <p:spPr bwMode="auto">
          <a:xfrm>
            <a:off x="3305175" y="1766888"/>
            <a:ext cx="838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3" name="Line 5"/>
          <p:cNvSpPr>
            <a:spLocks noChangeShapeType="1"/>
          </p:cNvSpPr>
          <p:nvPr/>
        </p:nvSpPr>
        <p:spPr bwMode="auto">
          <a:xfrm>
            <a:off x="4329643" y="17668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flipH="1">
            <a:off x="4524375" y="1766888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5" name="Rectangle 7"/>
          <p:cNvSpPr>
            <a:spLocks noChangeArrowheads="1"/>
          </p:cNvSpPr>
          <p:nvPr/>
        </p:nvSpPr>
        <p:spPr bwMode="auto">
          <a:xfrm>
            <a:off x="2970213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6" name="Rectangle 8"/>
          <p:cNvSpPr>
            <a:spLocks noChangeArrowheads="1"/>
          </p:cNvSpPr>
          <p:nvPr/>
        </p:nvSpPr>
        <p:spPr bwMode="auto">
          <a:xfrm>
            <a:off x="3985156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4932363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3886200" y="2058988"/>
            <a:ext cx="914400" cy="411162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708619" name="Text Box 11"/>
          <p:cNvSpPr txBox="1">
            <a:spLocks noChangeArrowheads="1"/>
          </p:cNvSpPr>
          <p:nvPr/>
        </p:nvSpPr>
        <p:spPr bwMode="auto">
          <a:xfrm>
            <a:off x="4845072" y="1840468"/>
            <a:ext cx="1098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</a:t>
            </a:r>
            <a:r>
              <a:rPr lang="en-US" sz="1800" dirty="0" err="1">
                <a:latin typeface="Calibri" pitchFamily="34" charset="0"/>
              </a:rPr>
              <a:t>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8620" name="Text Box 12"/>
          <p:cNvSpPr txBox="1">
            <a:spLocks noChangeArrowheads="1"/>
          </p:cNvSpPr>
          <p:nvPr/>
        </p:nvSpPr>
        <p:spPr bwMode="auto">
          <a:xfrm>
            <a:off x="2667000" y="1828800"/>
            <a:ext cx="1098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</a:t>
            </a:r>
            <a:r>
              <a:rPr lang="en-US" sz="1800" dirty="0" err="1">
                <a:latin typeface="Calibri" pitchFamily="34" charset="0"/>
              </a:rPr>
              <a:t>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8621" name="Text Box 13"/>
          <p:cNvSpPr txBox="1">
            <a:spLocks noChangeArrowheads="1"/>
          </p:cNvSpPr>
          <p:nvPr/>
        </p:nvSpPr>
        <p:spPr bwMode="auto">
          <a:xfrm>
            <a:off x="5232605" y="2458626"/>
            <a:ext cx="5902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port</a:t>
            </a:r>
          </a:p>
        </p:txBody>
      </p:sp>
      <p:sp>
        <p:nvSpPr>
          <p:cNvPr id="708622" name="Line 14"/>
          <p:cNvSpPr>
            <a:spLocks noChangeShapeType="1"/>
          </p:cNvSpPr>
          <p:nvPr/>
        </p:nvSpPr>
        <p:spPr bwMode="auto">
          <a:xfrm flipH="1" flipV="1">
            <a:off x="4718879" y="2122487"/>
            <a:ext cx="535767" cy="50482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08213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4284134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4649894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66" name="Line 30"/>
          <p:cNvSpPr>
            <a:spLocks noChangeShapeType="1"/>
          </p:cNvSpPr>
          <p:nvPr/>
        </p:nvSpPr>
        <p:spPr bwMode="auto">
          <a:xfrm>
            <a:off x="4639122" y="2704414"/>
            <a:ext cx="0" cy="1097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216900" cy="573087"/>
          </a:xfrm>
        </p:spPr>
        <p:txBody>
          <a:bodyPr/>
          <a:lstStyle/>
          <a:p>
            <a:r>
              <a:rPr lang="en-US"/>
              <a:t>Next Level: Bridged Ethernet Segment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5264151"/>
            <a:ext cx="8307387" cy="8318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Spans building or campus</a:t>
            </a:r>
          </a:p>
          <a:p>
            <a:pPr>
              <a:spcBef>
                <a:spcPts val="1200"/>
              </a:spcBef>
            </a:pPr>
            <a:r>
              <a:rPr lang="en-US" dirty="0"/>
              <a:t>Bridges cleverly learn which hosts are reachable from which ports and then selectively copy frames from port to port</a:t>
            </a: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1752600" y="19939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27432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2" name="Line 6"/>
          <p:cNvSpPr>
            <a:spLocks noChangeShapeType="1"/>
          </p:cNvSpPr>
          <p:nvPr/>
        </p:nvSpPr>
        <p:spPr bwMode="auto">
          <a:xfrm flipH="1">
            <a:off x="29718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1444625" y="17081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24257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5" name="Rectangle 9"/>
          <p:cNvSpPr>
            <a:spLocks noChangeArrowheads="1"/>
          </p:cNvSpPr>
          <p:nvPr/>
        </p:nvSpPr>
        <p:spPr bwMode="auto">
          <a:xfrm>
            <a:off x="34067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6" name="Line 10"/>
          <p:cNvSpPr>
            <a:spLocks noChangeShapeType="1"/>
          </p:cNvSpPr>
          <p:nvPr/>
        </p:nvSpPr>
        <p:spPr bwMode="auto">
          <a:xfrm>
            <a:off x="64770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7" name="Line 11"/>
          <p:cNvSpPr>
            <a:spLocks noChangeShapeType="1"/>
          </p:cNvSpPr>
          <p:nvPr/>
        </p:nvSpPr>
        <p:spPr bwMode="auto">
          <a:xfrm flipH="1">
            <a:off x="67056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61595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9" name="Rectangle 13"/>
          <p:cNvSpPr>
            <a:spLocks noChangeArrowheads="1"/>
          </p:cNvSpPr>
          <p:nvPr/>
        </p:nvSpPr>
        <p:spPr bwMode="auto">
          <a:xfrm>
            <a:off x="71405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50" name="Line 14"/>
          <p:cNvSpPr>
            <a:spLocks noChangeShapeType="1"/>
          </p:cNvSpPr>
          <p:nvPr/>
        </p:nvSpPr>
        <p:spPr bwMode="auto">
          <a:xfrm>
            <a:off x="30194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1" name="Line 15"/>
          <p:cNvSpPr>
            <a:spLocks noChangeShapeType="1"/>
          </p:cNvSpPr>
          <p:nvPr/>
        </p:nvSpPr>
        <p:spPr bwMode="auto">
          <a:xfrm>
            <a:off x="50006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2" name="AutoShape 16"/>
          <p:cNvSpPr>
            <a:spLocks noChangeArrowheads="1"/>
          </p:cNvSpPr>
          <p:nvPr/>
        </p:nvSpPr>
        <p:spPr bwMode="auto">
          <a:xfrm>
            <a:off x="24717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3" name="AutoShape 17"/>
          <p:cNvSpPr>
            <a:spLocks noChangeArrowheads="1"/>
          </p:cNvSpPr>
          <p:nvPr/>
        </p:nvSpPr>
        <p:spPr bwMode="auto">
          <a:xfrm>
            <a:off x="62055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4" name="AutoShape 18"/>
          <p:cNvSpPr>
            <a:spLocks noChangeArrowheads="1"/>
          </p:cNvSpPr>
          <p:nvPr/>
        </p:nvSpPr>
        <p:spPr bwMode="auto">
          <a:xfrm>
            <a:off x="4224337" y="229870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3111500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5095875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7" name="Line 21"/>
          <p:cNvSpPr>
            <a:spLocks noChangeShapeType="1"/>
          </p:cNvSpPr>
          <p:nvPr/>
        </p:nvSpPr>
        <p:spPr bwMode="auto">
          <a:xfrm flipH="1">
            <a:off x="178117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8" name="Line 22"/>
          <p:cNvSpPr>
            <a:spLocks noChangeShapeType="1"/>
          </p:cNvSpPr>
          <p:nvPr/>
        </p:nvSpPr>
        <p:spPr bwMode="auto">
          <a:xfrm flipH="1">
            <a:off x="277177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14732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24542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1" name="Line 25"/>
          <p:cNvSpPr>
            <a:spLocks noChangeShapeType="1"/>
          </p:cNvSpPr>
          <p:nvPr/>
        </p:nvSpPr>
        <p:spPr bwMode="auto">
          <a:xfrm>
            <a:off x="30480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2" name="Line 26"/>
          <p:cNvSpPr>
            <a:spLocks noChangeShapeType="1"/>
          </p:cNvSpPr>
          <p:nvPr/>
        </p:nvSpPr>
        <p:spPr bwMode="auto">
          <a:xfrm>
            <a:off x="50292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3" name="AutoShape 27"/>
          <p:cNvSpPr>
            <a:spLocks noChangeArrowheads="1"/>
          </p:cNvSpPr>
          <p:nvPr/>
        </p:nvSpPr>
        <p:spPr bwMode="auto">
          <a:xfrm>
            <a:off x="25003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3140075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5124450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4613060" y="3039762"/>
            <a:ext cx="8100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Gb</a:t>
            </a:r>
            <a:r>
              <a:rPr lang="en-US" sz="1800" dirty="0">
                <a:latin typeface="Calibri" pitchFamily="34" charset="0"/>
              </a:rPr>
              <a:t>/s</a:t>
            </a:r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 flipH="1">
            <a:off x="553402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 flipH="1">
            <a:off x="652462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6753225" y="41275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1" name="Rectangle 35"/>
          <p:cNvSpPr>
            <a:spLocks noChangeArrowheads="1"/>
          </p:cNvSpPr>
          <p:nvPr/>
        </p:nvSpPr>
        <p:spPr bwMode="auto">
          <a:xfrm>
            <a:off x="52070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2" name="Rectangle 36"/>
          <p:cNvSpPr>
            <a:spLocks noChangeArrowheads="1"/>
          </p:cNvSpPr>
          <p:nvPr/>
        </p:nvSpPr>
        <p:spPr bwMode="auto">
          <a:xfrm>
            <a:off x="61880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3" name="Rectangle 37"/>
          <p:cNvSpPr>
            <a:spLocks noChangeArrowheads="1"/>
          </p:cNvSpPr>
          <p:nvPr/>
        </p:nvSpPr>
        <p:spPr bwMode="auto">
          <a:xfrm>
            <a:off x="7169150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4" name="AutoShape 38"/>
          <p:cNvSpPr>
            <a:spLocks noChangeArrowheads="1"/>
          </p:cNvSpPr>
          <p:nvPr/>
        </p:nvSpPr>
        <p:spPr bwMode="auto">
          <a:xfrm>
            <a:off x="4224337" y="379095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75" name="Line 39"/>
          <p:cNvSpPr>
            <a:spLocks noChangeShapeType="1"/>
          </p:cNvSpPr>
          <p:nvPr/>
        </p:nvSpPr>
        <p:spPr bwMode="auto">
          <a:xfrm flipH="1">
            <a:off x="6705600" y="3517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6" name="Rectangle 40"/>
          <p:cNvSpPr>
            <a:spLocks noChangeArrowheads="1"/>
          </p:cNvSpPr>
          <p:nvPr/>
        </p:nvSpPr>
        <p:spPr bwMode="auto">
          <a:xfrm>
            <a:off x="7140575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6515100" y="3517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6197600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9" name="AutoShape 43"/>
          <p:cNvSpPr>
            <a:spLocks noChangeArrowheads="1"/>
          </p:cNvSpPr>
          <p:nvPr/>
        </p:nvSpPr>
        <p:spPr bwMode="auto">
          <a:xfrm>
            <a:off x="62341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1589088" y="1371600"/>
            <a:ext cx="324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3576638" y="1371600"/>
            <a:ext cx="3145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7315200" y="4768850"/>
            <a:ext cx="3064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4483470" y="1981200"/>
            <a:ext cx="3113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X</a:t>
            </a: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4486677" y="4155990"/>
            <a:ext cx="3048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04687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2" y="493713"/>
            <a:ext cx="7018338" cy="573087"/>
          </a:xfrm>
        </p:spPr>
        <p:txBody>
          <a:bodyPr/>
          <a:lstStyle/>
          <a:p>
            <a:r>
              <a:rPr lang="en-US"/>
              <a:t>Conceptual View of LANs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301625"/>
          </a:xfrm>
        </p:spPr>
        <p:txBody>
          <a:bodyPr/>
          <a:lstStyle/>
          <a:p>
            <a:r>
              <a:rPr lang="en-US" dirty="0"/>
              <a:t>For simplicity, hubs, bridges, and wires are often shown as a collection of hosts attached to a single wire:</a:t>
            </a:r>
          </a:p>
        </p:txBody>
      </p:sp>
      <p:sp>
        <p:nvSpPr>
          <p:cNvPr id="680964" name="Line 4"/>
          <p:cNvSpPr>
            <a:spLocks noChangeShapeType="1"/>
          </p:cNvSpPr>
          <p:nvPr/>
        </p:nvSpPr>
        <p:spPr bwMode="auto">
          <a:xfrm>
            <a:off x="2971800" y="34290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5" name="Line 5"/>
          <p:cNvSpPr>
            <a:spLocks noChangeShapeType="1"/>
          </p:cNvSpPr>
          <p:nvPr/>
        </p:nvSpPr>
        <p:spPr bwMode="auto">
          <a:xfrm>
            <a:off x="32766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6" name="Line 6"/>
          <p:cNvSpPr>
            <a:spLocks noChangeShapeType="1"/>
          </p:cNvSpPr>
          <p:nvPr/>
        </p:nvSpPr>
        <p:spPr bwMode="auto">
          <a:xfrm>
            <a:off x="41910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7" name="Line 7"/>
          <p:cNvSpPr>
            <a:spLocks noChangeShapeType="1"/>
          </p:cNvSpPr>
          <p:nvPr/>
        </p:nvSpPr>
        <p:spPr bwMode="auto">
          <a:xfrm>
            <a:off x="52578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8" name="Rectangle 8"/>
          <p:cNvSpPr>
            <a:spLocks noChangeArrowheads="1"/>
          </p:cNvSpPr>
          <p:nvPr/>
        </p:nvSpPr>
        <p:spPr bwMode="auto">
          <a:xfrm>
            <a:off x="292031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69" name="Rectangle 9"/>
          <p:cNvSpPr>
            <a:spLocks noChangeArrowheads="1"/>
          </p:cNvSpPr>
          <p:nvPr/>
        </p:nvSpPr>
        <p:spPr bwMode="auto">
          <a:xfrm>
            <a:off x="381566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70" name="Rectangle 10"/>
          <p:cNvSpPr>
            <a:spLocks noChangeArrowheads="1"/>
          </p:cNvSpPr>
          <p:nvPr/>
        </p:nvSpPr>
        <p:spPr bwMode="auto">
          <a:xfrm>
            <a:off x="488246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71" name="Text Box 11"/>
          <p:cNvSpPr txBox="1">
            <a:spLocks noChangeArrowheads="1"/>
          </p:cNvSpPr>
          <p:nvPr/>
        </p:nvSpPr>
        <p:spPr bwMode="auto">
          <a:xfrm>
            <a:off x="4495800" y="2743200"/>
            <a:ext cx="42992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154073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62" y="466941"/>
            <a:ext cx="6446838" cy="573087"/>
          </a:xfrm>
        </p:spPr>
        <p:txBody>
          <a:bodyPr/>
          <a:lstStyle/>
          <a:p>
            <a:r>
              <a:rPr lang="en-US" dirty="0"/>
              <a:t>Next Level: internets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2176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Multiple incompatible LANs can be physically connected by specialized computers called </a:t>
            </a:r>
            <a:r>
              <a:rPr lang="en-US" i="1" dirty="0">
                <a:solidFill>
                  <a:srgbClr val="C00000"/>
                </a:solidFill>
              </a:rPr>
              <a:t>routers</a:t>
            </a:r>
          </a:p>
          <a:p>
            <a:pPr>
              <a:lnSpc>
                <a:spcPct val="85000"/>
              </a:lnSpc>
            </a:pPr>
            <a:r>
              <a:rPr lang="en-US" dirty="0"/>
              <a:t>The connected networks are called an </a:t>
            </a:r>
            <a:r>
              <a:rPr lang="en-US" i="1" dirty="0">
                <a:solidFill>
                  <a:srgbClr val="C00000"/>
                </a:solidFill>
              </a:rPr>
              <a:t>internet </a:t>
            </a:r>
            <a:r>
              <a:rPr lang="en-US" dirty="0"/>
              <a:t>(lower case)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681988" name="Line 4"/>
          <p:cNvSpPr>
            <a:spLocks noChangeShapeType="1"/>
          </p:cNvSpPr>
          <p:nvPr/>
        </p:nvSpPr>
        <p:spPr bwMode="auto">
          <a:xfrm>
            <a:off x="1032437" y="3720754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89" name="Line 5"/>
          <p:cNvSpPr>
            <a:spLocks noChangeShapeType="1"/>
          </p:cNvSpPr>
          <p:nvPr/>
        </p:nvSpPr>
        <p:spPr bwMode="auto">
          <a:xfrm>
            <a:off x="13372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0" name="Line 6"/>
          <p:cNvSpPr>
            <a:spLocks noChangeShapeType="1"/>
          </p:cNvSpPr>
          <p:nvPr/>
        </p:nvSpPr>
        <p:spPr bwMode="auto">
          <a:xfrm>
            <a:off x="22516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1" name="Line 7"/>
          <p:cNvSpPr>
            <a:spLocks noChangeShapeType="1"/>
          </p:cNvSpPr>
          <p:nvPr/>
        </p:nvSpPr>
        <p:spPr bwMode="auto">
          <a:xfrm>
            <a:off x="33184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2" name="Rectangle 8"/>
          <p:cNvSpPr>
            <a:spLocks noChangeArrowheads="1"/>
          </p:cNvSpPr>
          <p:nvPr/>
        </p:nvSpPr>
        <p:spPr bwMode="auto">
          <a:xfrm>
            <a:off x="102926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3" name="Rectangle 9"/>
          <p:cNvSpPr>
            <a:spLocks noChangeArrowheads="1"/>
          </p:cNvSpPr>
          <p:nvPr/>
        </p:nvSpPr>
        <p:spPr bwMode="auto">
          <a:xfrm>
            <a:off x="19246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4" name="Rectangle 10"/>
          <p:cNvSpPr>
            <a:spLocks noChangeArrowheads="1"/>
          </p:cNvSpPr>
          <p:nvPr/>
        </p:nvSpPr>
        <p:spPr bwMode="auto">
          <a:xfrm>
            <a:off x="29914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2556437" y="3034954"/>
            <a:ext cx="3674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...</a:t>
            </a:r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680637" y="3720754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59854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>
            <a:off x="68998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00" name="Line 16"/>
          <p:cNvSpPr>
            <a:spLocks noChangeShapeType="1"/>
          </p:cNvSpPr>
          <p:nvPr/>
        </p:nvSpPr>
        <p:spPr bwMode="auto">
          <a:xfrm>
            <a:off x="79666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01" name="Rectangle 17"/>
          <p:cNvSpPr>
            <a:spLocks noChangeArrowheads="1"/>
          </p:cNvSpPr>
          <p:nvPr/>
        </p:nvSpPr>
        <p:spPr bwMode="auto">
          <a:xfrm>
            <a:off x="567746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2" name="Rectangle 18"/>
          <p:cNvSpPr>
            <a:spLocks noChangeArrowheads="1"/>
          </p:cNvSpPr>
          <p:nvPr/>
        </p:nvSpPr>
        <p:spPr bwMode="auto">
          <a:xfrm>
            <a:off x="65728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3" name="Rectangle 19"/>
          <p:cNvSpPr>
            <a:spLocks noChangeArrowheads="1"/>
          </p:cNvSpPr>
          <p:nvPr/>
        </p:nvSpPr>
        <p:spPr bwMode="auto">
          <a:xfrm>
            <a:off x="76396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5" name="Text Box 21"/>
          <p:cNvSpPr txBox="1">
            <a:spLocks noChangeArrowheads="1"/>
          </p:cNvSpPr>
          <p:nvPr/>
        </p:nvSpPr>
        <p:spPr bwMode="auto">
          <a:xfrm>
            <a:off x="7204637" y="3034954"/>
            <a:ext cx="3674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...</a:t>
            </a:r>
          </a:p>
        </p:txBody>
      </p:sp>
      <p:sp>
        <p:nvSpPr>
          <p:cNvPr id="682008" name="Line 24"/>
          <p:cNvSpPr>
            <a:spLocks noChangeShapeType="1"/>
          </p:cNvSpPr>
          <p:nvPr/>
        </p:nvSpPr>
        <p:spPr bwMode="auto">
          <a:xfrm>
            <a:off x="2861237" y="37207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0" name="Line 26"/>
          <p:cNvSpPr>
            <a:spLocks noChangeShapeType="1"/>
          </p:cNvSpPr>
          <p:nvPr/>
        </p:nvSpPr>
        <p:spPr bwMode="auto">
          <a:xfrm>
            <a:off x="6518837" y="37207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1" name="Line 27"/>
          <p:cNvSpPr>
            <a:spLocks noChangeShapeType="1"/>
          </p:cNvSpPr>
          <p:nvPr/>
        </p:nvSpPr>
        <p:spPr bwMode="auto">
          <a:xfrm>
            <a:off x="3166037" y="420266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2" name="Line 28"/>
          <p:cNvSpPr>
            <a:spLocks noChangeShapeType="1"/>
          </p:cNvSpPr>
          <p:nvPr/>
        </p:nvSpPr>
        <p:spPr bwMode="auto">
          <a:xfrm>
            <a:off x="4994837" y="420266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3" name="Text Box 29"/>
          <p:cNvSpPr txBox="1">
            <a:spLocks noChangeArrowheads="1"/>
          </p:cNvSpPr>
          <p:nvPr/>
        </p:nvSpPr>
        <p:spPr bwMode="auto">
          <a:xfrm>
            <a:off x="3443850" y="4202668"/>
            <a:ext cx="6755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WAN</a:t>
            </a:r>
          </a:p>
        </p:txBody>
      </p:sp>
      <p:sp>
        <p:nvSpPr>
          <p:cNvPr id="682014" name="Text Box 30"/>
          <p:cNvSpPr txBox="1">
            <a:spLocks noChangeArrowheads="1"/>
          </p:cNvSpPr>
          <p:nvPr/>
        </p:nvSpPr>
        <p:spPr bwMode="auto">
          <a:xfrm>
            <a:off x="5271062" y="4202668"/>
            <a:ext cx="6755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WAN</a:t>
            </a:r>
          </a:p>
        </p:txBody>
      </p:sp>
      <p:sp>
        <p:nvSpPr>
          <p:cNvPr id="682015" name="Text Box 31"/>
          <p:cNvSpPr txBox="1">
            <a:spLocks noChangeArrowheads="1"/>
          </p:cNvSpPr>
          <p:nvPr/>
        </p:nvSpPr>
        <p:spPr bwMode="auto">
          <a:xfrm>
            <a:off x="793341" y="5105400"/>
            <a:ext cx="8122059" cy="7848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LAN 1 and LAN 2 might be completely different, totally incompatible 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(e.g., Ethernet,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Fibre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Channel, 802.11*, T1-links, DSL, …)</a:t>
            </a:r>
          </a:p>
        </p:txBody>
      </p:sp>
      <p:sp>
        <p:nvSpPr>
          <p:cNvPr id="682006" name="AutoShape 22"/>
          <p:cNvSpPr>
            <a:spLocks noChangeArrowheads="1"/>
          </p:cNvSpPr>
          <p:nvPr/>
        </p:nvSpPr>
        <p:spPr bwMode="auto">
          <a:xfrm>
            <a:off x="24802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682007" name="AutoShape 23"/>
          <p:cNvSpPr>
            <a:spLocks noChangeArrowheads="1"/>
          </p:cNvSpPr>
          <p:nvPr/>
        </p:nvSpPr>
        <p:spPr bwMode="auto">
          <a:xfrm>
            <a:off x="43090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682009" name="AutoShape 25"/>
          <p:cNvSpPr>
            <a:spLocks noChangeArrowheads="1"/>
          </p:cNvSpPr>
          <p:nvPr/>
        </p:nvSpPr>
        <p:spPr bwMode="auto">
          <a:xfrm>
            <a:off x="61378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841923" y="3727744"/>
            <a:ext cx="7433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LAN 1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700849" y="3733800"/>
            <a:ext cx="8002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LAN  2</a:t>
            </a:r>
          </a:p>
        </p:txBody>
      </p:sp>
    </p:spTree>
    <p:extLst>
      <p:ext uri="{BB962C8B-B14F-4D97-AF65-F5344CB8AC3E}">
        <p14:creationId xmlns:p14="http://schemas.microsoft.com/office/powerpoint/2010/main" val="16367660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Structure of an internet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258" y="3949700"/>
            <a:ext cx="8307387" cy="2101850"/>
          </a:xfrm>
        </p:spPr>
        <p:txBody>
          <a:bodyPr/>
          <a:lstStyle/>
          <a:p>
            <a:r>
              <a:rPr lang="en-US" dirty="0"/>
              <a:t>Ad hoc interconnection of networks</a:t>
            </a:r>
          </a:p>
          <a:p>
            <a:pPr lvl="1"/>
            <a:r>
              <a:rPr lang="en-US" dirty="0"/>
              <a:t>No particular topology</a:t>
            </a:r>
          </a:p>
          <a:p>
            <a:pPr lvl="1"/>
            <a:r>
              <a:rPr lang="en-US" dirty="0"/>
              <a:t>Vastly different router &amp; link capacities</a:t>
            </a:r>
          </a:p>
          <a:p>
            <a:r>
              <a:rPr lang="en-US" dirty="0"/>
              <a:t>Send packets from source to destination by hopping through networks</a:t>
            </a:r>
          </a:p>
          <a:p>
            <a:pPr lvl="1"/>
            <a:r>
              <a:rPr lang="en-US" dirty="0"/>
              <a:t>Router forms bridge from one network to another</a:t>
            </a:r>
          </a:p>
          <a:p>
            <a:pPr lvl="1"/>
            <a:r>
              <a:rPr lang="en-US" dirty="0"/>
              <a:t>Different packets may take different routes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33400" y="15240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05000" y="2667000"/>
            <a:ext cx="623458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4400" y="12192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90800" y="13716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2133600"/>
            <a:ext cx="1981200" cy="14478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676400"/>
            <a:ext cx="990600" cy="1905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841500" y="2222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273300" y="2984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048000" y="18288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05400" y="16764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6273800" y="2895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6286500" y="19050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162800" y="1535668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46710" y="18034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1553633" y="2006600"/>
            <a:ext cx="287867" cy="520700"/>
          </a:xfrm>
          <a:custGeom>
            <a:avLst/>
            <a:gdLst>
              <a:gd name="connsiteX0" fmla="*/ 8467 w 275167"/>
              <a:gd name="connsiteY0" fmla="*/ 0 h 520700"/>
              <a:gd name="connsiteX1" fmla="*/ 224367 w 275167"/>
              <a:gd name="connsiteY1" fmla="*/ 38100 h 520700"/>
              <a:gd name="connsiteX2" fmla="*/ 8467 w 275167"/>
              <a:gd name="connsiteY2" fmla="*/ 457200 h 520700"/>
              <a:gd name="connsiteX3" fmla="*/ 275167 w 275167"/>
              <a:gd name="connsiteY3" fmla="*/ 4191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7" h="520700">
                <a:moveTo>
                  <a:pt x="8467" y="0"/>
                </a:moveTo>
                <a:lnTo>
                  <a:pt x="224367" y="38100"/>
                </a:lnTo>
                <a:cubicBezTo>
                  <a:pt x="224367" y="114300"/>
                  <a:pt x="0" y="393700"/>
                  <a:pt x="8467" y="457200"/>
                </a:cubicBezTo>
                <a:cubicBezTo>
                  <a:pt x="16934" y="520700"/>
                  <a:pt x="146050" y="469900"/>
                  <a:pt x="275167" y="4191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1562100" y="1693333"/>
            <a:ext cx="1485900" cy="338667"/>
          </a:xfrm>
          <a:custGeom>
            <a:avLst/>
            <a:gdLst>
              <a:gd name="connsiteX0" fmla="*/ 0 w 1485900"/>
              <a:gd name="connsiteY0" fmla="*/ 313267 h 338667"/>
              <a:gd name="connsiteX1" fmla="*/ 596900 w 1485900"/>
              <a:gd name="connsiteY1" fmla="*/ 8467 h 338667"/>
              <a:gd name="connsiteX2" fmla="*/ 850900 w 1485900"/>
              <a:gd name="connsiteY2" fmla="*/ 262467 h 338667"/>
              <a:gd name="connsiteX3" fmla="*/ 1485900 w 1485900"/>
              <a:gd name="connsiteY3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338667">
                <a:moveTo>
                  <a:pt x="0" y="313267"/>
                </a:moveTo>
                <a:cubicBezTo>
                  <a:pt x="227541" y="165100"/>
                  <a:pt x="455083" y="16934"/>
                  <a:pt x="596900" y="8467"/>
                </a:cubicBezTo>
                <a:cubicBezTo>
                  <a:pt x="738717" y="0"/>
                  <a:pt x="702733" y="207434"/>
                  <a:pt x="850900" y="262467"/>
                </a:cubicBezTo>
                <a:cubicBezTo>
                  <a:pt x="999067" y="317500"/>
                  <a:pt x="1242483" y="328083"/>
                  <a:pt x="1485900" y="3386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2146300" y="2590800"/>
            <a:ext cx="444500" cy="406400"/>
          </a:xfrm>
          <a:custGeom>
            <a:avLst/>
            <a:gdLst>
              <a:gd name="connsiteX0" fmla="*/ 0 w 444500"/>
              <a:gd name="connsiteY0" fmla="*/ 0 h 406400"/>
              <a:gd name="connsiteX1" fmla="*/ 190500 w 444500"/>
              <a:gd name="connsiteY1" fmla="*/ 228600 h 406400"/>
              <a:gd name="connsiteX2" fmla="*/ 444500 w 4445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406400">
                <a:moveTo>
                  <a:pt x="0" y="0"/>
                </a:moveTo>
                <a:cubicBezTo>
                  <a:pt x="58208" y="80433"/>
                  <a:pt x="116417" y="160867"/>
                  <a:pt x="190500" y="228600"/>
                </a:cubicBezTo>
                <a:cubicBezTo>
                  <a:pt x="264583" y="296333"/>
                  <a:pt x="354541" y="351366"/>
                  <a:pt x="444500" y="4064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3670300" y="1748367"/>
            <a:ext cx="1435100" cy="463550"/>
          </a:xfrm>
          <a:custGeom>
            <a:avLst/>
            <a:gdLst>
              <a:gd name="connsiteX0" fmla="*/ 0 w 1435100"/>
              <a:gd name="connsiteY0" fmla="*/ 270933 h 463550"/>
              <a:gd name="connsiteX1" fmla="*/ 355600 w 1435100"/>
              <a:gd name="connsiteY1" fmla="*/ 42333 h 463550"/>
              <a:gd name="connsiteX2" fmla="*/ 812800 w 1435100"/>
              <a:gd name="connsiteY2" fmla="*/ 461433 h 463550"/>
              <a:gd name="connsiteX3" fmla="*/ 1193800 w 1435100"/>
              <a:gd name="connsiteY3" fmla="*/ 55033 h 463550"/>
              <a:gd name="connsiteX4" fmla="*/ 1435100 w 1435100"/>
              <a:gd name="connsiteY4" fmla="*/ 13123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463550">
                <a:moveTo>
                  <a:pt x="0" y="270933"/>
                </a:moveTo>
                <a:cubicBezTo>
                  <a:pt x="110066" y="140758"/>
                  <a:pt x="220133" y="10583"/>
                  <a:pt x="355600" y="42333"/>
                </a:cubicBezTo>
                <a:cubicBezTo>
                  <a:pt x="491067" y="74083"/>
                  <a:pt x="673100" y="459316"/>
                  <a:pt x="812800" y="461433"/>
                </a:cubicBezTo>
                <a:cubicBezTo>
                  <a:pt x="952500" y="463550"/>
                  <a:pt x="1090083" y="110066"/>
                  <a:pt x="1193800" y="55033"/>
                </a:cubicBezTo>
                <a:cubicBezTo>
                  <a:pt x="1297517" y="0"/>
                  <a:pt x="1366308" y="65616"/>
                  <a:pt x="1435100" y="1312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715000" y="1375833"/>
            <a:ext cx="1435100" cy="478367"/>
          </a:xfrm>
          <a:custGeom>
            <a:avLst/>
            <a:gdLst>
              <a:gd name="connsiteX0" fmla="*/ 0 w 1435100"/>
              <a:gd name="connsiteY0" fmla="*/ 478367 h 478367"/>
              <a:gd name="connsiteX1" fmla="*/ 774700 w 1435100"/>
              <a:gd name="connsiteY1" fmla="*/ 21167 h 478367"/>
              <a:gd name="connsiteX2" fmla="*/ 1435100 w 1435100"/>
              <a:gd name="connsiteY2" fmla="*/ 351367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478367">
                <a:moveTo>
                  <a:pt x="0" y="478367"/>
                </a:moveTo>
                <a:cubicBezTo>
                  <a:pt x="267758" y="260350"/>
                  <a:pt x="535517" y="42334"/>
                  <a:pt x="774700" y="21167"/>
                </a:cubicBezTo>
                <a:cubicBezTo>
                  <a:pt x="1013883" y="0"/>
                  <a:pt x="1224491" y="175683"/>
                  <a:pt x="1435100" y="3513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2895600" y="2865967"/>
            <a:ext cx="3378200" cy="728133"/>
          </a:xfrm>
          <a:custGeom>
            <a:avLst/>
            <a:gdLst>
              <a:gd name="connsiteX0" fmla="*/ 0 w 3378200"/>
              <a:gd name="connsiteY0" fmla="*/ 321733 h 728133"/>
              <a:gd name="connsiteX1" fmla="*/ 711200 w 3378200"/>
              <a:gd name="connsiteY1" fmla="*/ 194733 h 728133"/>
              <a:gd name="connsiteX2" fmla="*/ 914400 w 3378200"/>
              <a:gd name="connsiteY2" fmla="*/ 702733 h 728133"/>
              <a:gd name="connsiteX3" fmla="*/ 1638300 w 3378200"/>
              <a:gd name="connsiteY3" fmla="*/ 42333 h 728133"/>
              <a:gd name="connsiteX4" fmla="*/ 1981200 w 3378200"/>
              <a:gd name="connsiteY4" fmla="*/ 448733 h 728133"/>
              <a:gd name="connsiteX5" fmla="*/ 3378200 w 3378200"/>
              <a:gd name="connsiteY5" fmla="*/ 2328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200" h="728133">
                <a:moveTo>
                  <a:pt x="0" y="321733"/>
                </a:moveTo>
                <a:cubicBezTo>
                  <a:pt x="279400" y="226483"/>
                  <a:pt x="558800" y="131233"/>
                  <a:pt x="711200" y="194733"/>
                </a:cubicBezTo>
                <a:cubicBezTo>
                  <a:pt x="863600" y="258233"/>
                  <a:pt x="759883" y="728133"/>
                  <a:pt x="914400" y="702733"/>
                </a:cubicBezTo>
                <a:cubicBezTo>
                  <a:pt x="1068917" y="677333"/>
                  <a:pt x="1460500" y="84666"/>
                  <a:pt x="1638300" y="42333"/>
                </a:cubicBezTo>
                <a:cubicBezTo>
                  <a:pt x="1816100" y="0"/>
                  <a:pt x="1691217" y="416983"/>
                  <a:pt x="1981200" y="448733"/>
                </a:cubicBezTo>
                <a:cubicBezTo>
                  <a:pt x="2271183" y="480483"/>
                  <a:pt x="2824691" y="356658"/>
                  <a:pt x="3378200" y="2328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6565900" y="2281766"/>
            <a:ext cx="131233" cy="609600"/>
          </a:xfrm>
          <a:custGeom>
            <a:avLst/>
            <a:gdLst>
              <a:gd name="connsiteX0" fmla="*/ 0 w 131233"/>
              <a:gd name="connsiteY0" fmla="*/ 609600 h 609600"/>
              <a:gd name="connsiteX1" fmla="*/ 127000 w 131233"/>
              <a:gd name="connsiteY1" fmla="*/ 342900 h 609600"/>
              <a:gd name="connsiteX2" fmla="*/ 25400 w 1312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3" h="609600">
                <a:moveTo>
                  <a:pt x="0" y="609600"/>
                </a:moveTo>
                <a:cubicBezTo>
                  <a:pt x="61383" y="527050"/>
                  <a:pt x="122767" y="444500"/>
                  <a:pt x="127000" y="342900"/>
                </a:cubicBezTo>
                <a:cubicBezTo>
                  <a:pt x="131233" y="241300"/>
                  <a:pt x="78316" y="120650"/>
                  <a:pt x="254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6896100" y="1752600"/>
            <a:ext cx="254000" cy="355600"/>
          </a:xfrm>
          <a:custGeom>
            <a:avLst/>
            <a:gdLst>
              <a:gd name="connsiteX0" fmla="*/ 0 w 254000"/>
              <a:gd name="connsiteY0" fmla="*/ 355600 h 355600"/>
              <a:gd name="connsiteX1" fmla="*/ 152400 w 254000"/>
              <a:gd name="connsiteY1" fmla="*/ 228600 h 355600"/>
              <a:gd name="connsiteX2" fmla="*/ 76200 w 254000"/>
              <a:gd name="connsiteY2" fmla="*/ 38100 h 355600"/>
              <a:gd name="connsiteX3" fmla="*/ 254000 w 2540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355600">
                <a:moveTo>
                  <a:pt x="0" y="355600"/>
                </a:moveTo>
                <a:cubicBezTo>
                  <a:pt x="69850" y="318558"/>
                  <a:pt x="139700" y="281517"/>
                  <a:pt x="152400" y="228600"/>
                </a:cubicBezTo>
                <a:cubicBezTo>
                  <a:pt x="165100" y="175683"/>
                  <a:pt x="59267" y="76200"/>
                  <a:pt x="76200" y="38100"/>
                </a:cubicBezTo>
                <a:cubicBezTo>
                  <a:pt x="93133" y="0"/>
                  <a:pt x="173566" y="0"/>
                  <a:pt x="2540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Notion of an internet Protocol</a:t>
            </a:r>
          </a:p>
        </p:txBody>
      </p:sp>
      <p:sp>
        <p:nvSpPr>
          <p:cNvPr id="68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it possible to send bits across incompatible LANs and WANs?</a:t>
            </a:r>
          </a:p>
          <a:p>
            <a:endParaRPr lang="en-US" dirty="0"/>
          </a:p>
          <a:p>
            <a:r>
              <a:rPr lang="en-US" dirty="0"/>
              <a:t>Solution:  </a:t>
            </a:r>
            <a:r>
              <a:rPr lang="en-US" i="1" dirty="0">
                <a:solidFill>
                  <a:srgbClr val="FF0000"/>
                </a:solidFill>
              </a:rPr>
              <a:t>protocol</a:t>
            </a:r>
            <a:r>
              <a:rPr lang="en-US" dirty="0"/>
              <a:t> software running on each host and router </a:t>
            </a:r>
          </a:p>
          <a:p>
            <a:pPr lvl="1"/>
            <a:r>
              <a:rPr lang="en-US" dirty="0"/>
              <a:t>Protocol is a set of rules that governs how hosts and routers should cooperate when they transfer data from network to network. </a:t>
            </a:r>
          </a:p>
          <a:p>
            <a:pPr lvl="1"/>
            <a:r>
              <a:rPr lang="en-US" dirty="0" err="1"/>
              <a:t>Smooths</a:t>
            </a:r>
            <a:r>
              <a:rPr lang="en-US" dirty="0"/>
              <a:t> out the differences between the different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7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7951-DAC1-3F29-BFAE-FBA6BC27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Series of Tubes Doesn’t Work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1E4B-068C-9665-38BA-AD82ADC5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64" y="1178360"/>
            <a:ext cx="8634582" cy="4972050"/>
          </a:xfrm>
        </p:spPr>
        <p:txBody>
          <a:bodyPr/>
          <a:lstStyle/>
          <a:p>
            <a:r>
              <a:rPr lang="en-US" dirty="0"/>
              <a:t>Deployment </a:t>
            </a:r>
          </a:p>
          <a:p>
            <a:pPr lvl="1"/>
            <a:r>
              <a:rPr lang="en-US" dirty="0"/>
              <a:t>Every “App” needs to install “copper” “fiber” end to end to its users</a:t>
            </a:r>
          </a:p>
          <a:p>
            <a:r>
              <a:rPr lang="en-US" dirty="0"/>
              <a:t>Heterogeneity of Users</a:t>
            </a:r>
          </a:p>
          <a:p>
            <a:pPr lvl="1"/>
            <a:r>
              <a:rPr lang="en-US" dirty="0"/>
              <a:t>IG needs to worry about “pipe” inside CMU, my home, airport, SBUX, …</a:t>
            </a:r>
          </a:p>
          <a:p>
            <a:r>
              <a:rPr lang="en-US" dirty="0"/>
              <a:t>Geography/Society/Politics</a:t>
            </a:r>
          </a:p>
          <a:p>
            <a:pPr lvl="1"/>
            <a:r>
              <a:rPr lang="en-US" dirty="0"/>
              <a:t>What about users in India, China, UK, how do I get pipes?</a:t>
            </a:r>
          </a:p>
          <a:p>
            <a:r>
              <a:rPr lang="en-US" dirty="0"/>
              <a:t>Scale/Cost</a:t>
            </a:r>
          </a:p>
          <a:p>
            <a:pPr lvl="1"/>
            <a:r>
              <a:rPr lang="en-US" dirty="0"/>
              <a:t>More users come in? More devices come in?  </a:t>
            </a:r>
          </a:p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I paused to listen to lecture, but pipe is still costing me! </a:t>
            </a:r>
          </a:p>
          <a:p>
            <a:r>
              <a:rPr lang="en-US" dirty="0"/>
              <a:t>Fault Tolerance </a:t>
            </a:r>
          </a:p>
          <a:p>
            <a:pPr lvl="1"/>
            <a:r>
              <a:rPr lang="en-US" dirty="0"/>
              <a:t>What if pipe bursts </a:t>
            </a:r>
            <a:r>
              <a:rPr lang="en-US" dirty="0">
                <a:sym typeface="Wingdings" pitchFamily="2" charset="2"/>
              </a:rPr>
              <a:t> insta fails </a:t>
            </a:r>
          </a:p>
          <a:p>
            <a:r>
              <a:rPr lang="en-US" dirty="0">
                <a:sym typeface="Wingdings" pitchFamily="2" charset="2"/>
              </a:rPr>
              <a:t>…..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125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048" y="528723"/>
            <a:ext cx="8458200" cy="573087"/>
          </a:xfrm>
        </p:spPr>
        <p:txBody>
          <a:bodyPr/>
          <a:lstStyle/>
          <a:p>
            <a:r>
              <a:rPr lang="en-US" dirty="0"/>
              <a:t>What Does an internet Protocol Do?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4494212"/>
          </a:xfrm>
        </p:spPr>
        <p:txBody>
          <a:bodyPr/>
          <a:lstStyle/>
          <a:p>
            <a:r>
              <a:rPr lang="en-US" dirty="0"/>
              <a:t>Provides a </a:t>
            </a:r>
            <a:r>
              <a:rPr lang="en-US" i="1" dirty="0"/>
              <a:t>naming scheme</a:t>
            </a:r>
          </a:p>
          <a:p>
            <a:pPr lvl="1"/>
            <a:r>
              <a:rPr lang="en-US" dirty="0"/>
              <a:t>An internet protocol defines a uniform format for </a:t>
            </a:r>
            <a:r>
              <a:rPr lang="en-US" b="1" i="1" dirty="0">
                <a:solidFill>
                  <a:srgbClr val="C00000"/>
                </a:solidFill>
              </a:rPr>
              <a:t>host addresses</a:t>
            </a:r>
          </a:p>
          <a:p>
            <a:pPr lvl="1"/>
            <a:r>
              <a:rPr lang="en-US" dirty="0"/>
              <a:t>Each host (and router) is assigned at least one of these internet addresses that uniquely identifies it</a:t>
            </a:r>
          </a:p>
          <a:p>
            <a:endParaRPr lang="en-US" dirty="0"/>
          </a:p>
          <a:p>
            <a:r>
              <a:rPr lang="en-US" dirty="0"/>
              <a:t>Provides a </a:t>
            </a:r>
            <a:r>
              <a:rPr lang="en-US" i="1" dirty="0"/>
              <a:t>delivery mechanism</a:t>
            </a:r>
          </a:p>
          <a:p>
            <a:pPr lvl="1"/>
            <a:r>
              <a:rPr lang="en-US" dirty="0"/>
              <a:t>An internet protocol defines a standard transfer unit (</a:t>
            </a:r>
            <a:r>
              <a:rPr lang="en-US" b="1" i="1" dirty="0">
                <a:solidFill>
                  <a:srgbClr val="C00000"/>
                </a:solidFill>
              </a:rPr>
              <a:t>packet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 consists of </a:t>
            </a:r>
            <a:r>
              <a:rPr lang="en-US" b="1" i="1" dirty="0">
                <a:solidFill>
                  <a:srgbClr val="C00000"/>
                </a:solidFill>
              </a:rPr>
              <a:t>header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C00000"/>
                </a:solidFill>
              </a:rPr>
              <a:t>payload</a:t>
            </a:r>
          </a:p>
          <a:p>
            <a:pPr lvl="2"/>
            <a:r>
              <a:rPr lang="en-US" dirty="0"/>
              <a:t>Header: contains info such as packet size, source and destination addresses</a:t>
            </a:r>
          </a:p>
          <a:p>
            <a:pPr lvl="2"/>
            <a:r>
              <a:rPr lang="en-US" dirty="0"/>
              <a:t>Payload: contains data bits sent from source host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5913900" y="1040028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8201634" y="990600"/>
            <a:ext cx="8579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28600" y="1040028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85119" name="Rectangle 63"/>
          <p:cNvSpPr>
            <a:spLocks noChangeArrowheads="1"/>
          </p:cNvSpPr>
          <p:nvPr/>
        </p:nvSpPr>
        <p:spPr bwMode="auto">
          <a:xfrm>
            <a:off x="3581400" y="4063314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2" name="Line 46"/>
          <p:cNvSpPr>
            <a:spLocks noChangeShapeType="1"/>
          </p:cNvSpPr>
          <p:nvPr/>
        </p:nvSpPr>
        <p:spPr bwMode="auto">
          <a:xfrm>
            <a:off x="4256088" y="51301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1313"/>
            <a:ext cx="8839200" cy="573087"/>
          </a:xfrm>
        </p:spPr>
        <p:txBody>
          <a:bodyPr/>
          <a:lstStyle/>
          <a:p>
            <a:r>
              <a:rPr lang="en-US" dirty="0"/>
              <a:t>Transferring internet Data Via Encapsulation</a:t>
            </a: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376488" y="25520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376488" y="1396314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376488" y="36696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2808288" y="42792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368636" y="1078468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>
            <a:off x="1033463" y="48253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208872" y="990600"/>
            <a:ext cx="85792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LAN1</a:t>
            </a:r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5703888" y="48253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7" name="Line 21"/>
          <p:cNvSpPr>
            <a:spLocks noChangeShapeType="1"/>
          </p:cNvSpPr>
          <p:nvPr/>
        </p:nvSpPr>
        <p:spPr bwMode="auto">
          <a:xfrm>
            <a:off x="6389688" y="42792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9" name="Line 23"/>
          <p:cNvSpPr>
            <a:spLocks noChangeShapeType="1"/>
          </p:cNvSpPr>
          <p:nvPr/>
        </p:nvSpPr>
        <p:spPr bwMode="auto">
          <a:xfrm>
            <a:off x="2808288" y="4749114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80" name="Line 24"/>
          <p:cNvSpPr>
            <a:spLocks noChangeShapeType="1"/>
          </p:cNvSpPr>
          <p:nvPr/>
        </p:nvSpPr>
        <p:spPr bwMode="auto">
          <a:xfrm>
            <a:off x="5703888" y="474911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28600" y="2094814"/>
            <a:ext cx="1158875" cy="304800"/>
            <a:chOff x="228600" y="2070100"/>
            <a:chExt cx="1158875" cy="304800"/>
          </a:xfrm>
        </p:grpSpPr>
        <p:sp>
          <p:nvSpPr>
            <p:cNvPr id="685065" name="Rectangle 9"/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7" name="Text Box 31"/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38350" y="5434914"/>
            <a:ext cx="2076450" cy="304800"/>
            <a:chOff x="1970088" y="5257800"/>
            <a:chExt cx="2076450" cy="304800"/>
          </a:xfrm>
        </p:grpSpPr>
        <p:sp>
          <p:nvSpPr>
            <p:cNvPr id="685066" name="Rectangle 10"/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67" name="Rectangle 11"/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68" name="Rectangle 12"/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51638" y="4368114"/>
            <a:ext cx="2076450" cy="304800"/>
            <a:chOff x="6751638" y="4343400"/>
            <a:chExt cx="2076450" cy="304800"/>
          </a:xfrm>
        </p:grpSpPr>
        <p:sp>
          <p:nvSpPr>
            <p:cNvPr id="685084" name="Rectangle 28"/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5" name="Rectangle 29"/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6" name="Rectangle 30"/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2" name="Text Box 36"/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1638" y="2115066"/>
            <a:ext cx="1143000" cy="304800"/>
            <a:chOff x="6770688" y="2057400"/>
            <a:chExt cx="1143000" cy="304800"/>
          </a:xfrm>
        </p:grpSpPr>
        <p:sp>
          <p:nvSpPr>
            <p:cNvPr id="685078" name="Rectangle 22"/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94" name="Text Box 38"/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685103" name="Line 47"/>
          <p:cNvSpPr>
            <a:spLocks noChangeShapeType="1"/>
          </p:cNvSpPr>
          <p:nvPr/>
        </p:nvSpPr>
        <p:spPr bwMode="auto">
          <a:xfrm>
            <a:off x="5322888" y="51301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03274" y="5017186"/>
            <a:ext cx="2076450" cy="722528"/>
            <a:chOff x="5603274" y="4965700"/>
            <a:chExt cx="2076450" cy="722528"/>
          </a:xfrm>
        </p:grpSpPr>
        <p:sp>
          <p:nvSpPr>
            <p:cNvPr id="685071" name="Rectangle 15"/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2" name="Rectangle 16"/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1" name="Text Box 35"/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685097" name="AutoShape 41"/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8" name="Text Box 42"/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685099" name="Rectangle 43"/>
          <p:cNvSpPr>
            <a:spLocks noChangeArrowheads="1"/>
          </p:cNvSpPr>
          <p:nvPr/>
        </p:nvSpPr>
        <p:spPr bwMode="auto">
          <a:xfrm>
            <a:off x="3798888" y="5968314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00" name="Rectangle 44"/>
          <p:cNvSpPr>
            <a:spLocks noChangeArrowheads="1"/>
          </p:cNvSpPr>
          <p:nvPr/>
        </p:nvSpPr>
        <p:spPr bwMode="auto">
          <a:xfrm>
            <a:off x="3798888" y="45205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1" name="Rectangle 45"/>
          <p:cNvSpPr>
            <a:spLocks noChangeArrowheads="1"/>
          </p:cNvSpPr>
          <p:nvPr/>
        </p:nvSpPr>
        <p:spPr bwMode="auto">
          <a:xfrm>
            <a:off x="4891088" y="45205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3581400" y="4046838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28600" y="4368114"/>
            <a:ext cx="2068512" cy="304800"/>
            <a:chOff x="230188" y="4343400"/>
            <a:chExt cx="2068512" cy="304800"/>
          </a:xfrm>
        </p:grpSpPr>
        <p:sp>
          <p:nvSpPr>
            <p:cNvPr id="685081" name="Rectangle 25"/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2" name="Rectangle 26"/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9" name="Text Box 33"/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685105" name="Rectangle 49"/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685106" name="Line 50"/>
          <p:cNvSpPr>
            <a:spLocks noChangeShapeType="1"/>
          </p:cNvSpPr>
          <p:nvPr/>
        </p:nvSpPr>
        <p:spPr bwMode="auto">
          <a:xfrm flipH="1">
            <a:off x="2808288" y="31616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7" name="Line 51"/>
          <p:cNvSpPr>
            <a:spLocks noChangeShapeType="1"/>
          </p:cNvSpPr>
          <p:nvPr/>
        </p:nvSpPr>
        <p:spPr bwMode="auto">
          <a:xfrm flipH="1">
            <a:off x="2808288" y="20186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8600" y="2818714"/>
            <a:ext cx="2073275" cy="1031677"/>
            <a:chOff x="228600" y="2794000"/>
            <a:chExt cx="2073275" cy="1031677"/>
          </a:xfrm>
        </p:grpSpPr>
        <p:sp>
          <p:nvSpPr>
            <p:cNvPr id="685069" name="Rectangle 13"/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0" name="Rectangle 14"/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3" name="Rectangle 27"/>
            <p:cNvSpPr>
              <a:spLocks noChangeArrowheads="1"/>
            </p:cNvSpPr>
            <p:nvPr/>
          </p:nvSpPr>
          <p:spPr bwMode="auto">
            <a:xfrm>
              <a:off x="1844675" y="3224428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88" name="Text Box 32"/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85095" name="AutoShape 39"/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  <p:sp>
          <p:nvSpPr>
            <p:cNvPr id="685108" name="AutoShape 52"/>
            <p:cNvSpPr>
              <a:spLocks/>
            </p:cNvSpPr>
            <p:nvPr/>
          </p:nvSpPr>
          <p:spPr bwMode="auto">
            <a:xfrm rot="5400000" flipH="1" flipV="1">
              <a:off x="1409700" y="27178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109" name="Text Box 53"/>
            <p:cNvSpPr txBox="1">
              <a:spLocks noChangeArrowheads="1"/>
            </p:cNvSpPr>
            <p:nvPr/>
          </p:nvSpPr>
          <p:spPr bwMode="auto">
            <a:xfrm>
              <a:off x="644525" y="35179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LAN1 frame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51638" y="3225114"/>
            <a:ext cx="2057400" cy="304800"/>
            <a:chOff x="6770688" y="3143250"/>
            <a:chExt cx="2057400" cy="304800"/>
          </a:xfrm>
        </p:grpSpPr>
        <p:sp>
          <p:nvSpPr>
            <p:cNvPr id="685093" name="Text Box 37"/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5110" name="Rectangle 54"/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111" name="Rectangle 55"/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112" name="Rectangle 56"/>
            <p:cNvSpPr>
              <a:spLocks noChangeArrowheads="1"/>
            </p:cNvSpPr>
            <p:nvPr/>
          </p:nvSpPr>
          <p:spPr bwMode="auto">
            <a:xfrm>
              <a:off x="8370888" y="318135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</p:grpSp>
      <p:sp>
        <p:nvSpPr>
          <p:cNvPr id="685113" name="Rectangle 57"/>
          <p:cNvSpPr>
            <a:spLocks noChangeArrowheads="1"/>
          </p:cNvSpPr>
          <p:nvPr/>
        </p:nvSpPr>
        <p:spPr bwMode="auto">
          <a:xfrm>
            <a:off x="5980113" y="25520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14" name="Rectangle 58"/>
          <p:cNvSpPr>
            <a:spLocks noChangeArrowheads="1"/>
          </p:cNvSpPr>
          <p:nvPr/>
        </p:nvSpPr>
        <p:spPr bwMode="auto">
          <a:xfrm>
            <a:off x="5980113" y="1396314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85115" name="Rectangle 59"/>
          <p:cNvSpPr>
            <a:spLocks noChangeArrowheads="1"/>
          </p:cNvSpPr>
          <p:nvPr/>
        </p:nvSpPr>
        <p:spPr bwMode="auto">
          <a:xfrm>
            <a:off x="5980113" y="36696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16" name="Text Box 60"/>
          <p:cNvSpPr txBox="1">
            <a:spLocks noChangeArrowheads="1"/>
          </p:cNvSpPr>
          <p:nvPr/>
        </p:nvSpPr>
        <p:spPr bwMode="auto">
          <a:xfrm>
            <a:off x="5976131" y="1078468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685117" name="Line 61"/>
          <p:cNvSpPr>
            <a:spLocks noChangeShapeType="1"/>
          </p:cNvSpPr>
          <p:nvPr/>
        </p:nvSpPr>
        <p:spPr bwMode="auto">
          <a:xfrm flipH="1" flipV="1">
            <a:off x="6411913" y="31616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18" name="Line 62"/>
          <p:cNvSpPr>
            <a:spLocks noChangeShapeType="1"/>
          </p:cNvSpPr>
          <p:nvPr/>
        </p:nvSpPr>
        <p:spPr bwMode="auto">
          <a:xfrm flipH="1" flipV="1">
            <a:off x="6411913" y="20186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17" y="6030154"/>
            <a:ext cx="242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</p:spTree>
    <p:extLst>
      <p:ext uri="{BB962C8B-B14F-4D97-AF65-F5344CB8AC3E}">
        <p14:creationId xmlns:p14="http://schemas.microsoft.com/office/powerpoint/2010/main" val="37339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3713"/>
            <a:ext cx="5811837" cy="573087"/>
          </a:xfrm>
        </p:spPr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85" y="1219200"/>
            <a:ext cx="7896225" cy="4972050"/>
          </a:xfrm>
        </p:spPr>
        <p:txBody>
          <a:bodyPr/>
          <a:lstStyle/>
          <a:p>
            <a:r>
              <a:rPr lang="en-US" dirty="0"/>
              <a:t>We are glossing over a number of important questions:</a:t>
            </a:r>
          </a:p>
          <a:p>
            <a:pPr lvl="1"/>
            <a:r>
              <a:rPr lang="en-US" dirty="0"/>
              <a:t>What if different networks have different maximum frame sizes? (segmentation)</a:t>
            </a:r>
          </a:p>
          <a:p>
            <a:pPr lvl="1"/>
            <a:r>
              <a:rPr lang="en-US" dirty="0"/>
              <a:t>How do routers know where to forward frames?</a:t>
            </a:r>
          </a:p>
          <a:p>
            <a:pPr lvl="1"/>
            <a:r>
              <a:rPr lang="en-US" dirty="0"/>
              <a:t>How are routers informed when the network topology changes?</a:t>
            </a:r>
          </a:p>
          <a:p>
            <a:pPr lvl="1"/>
            <a:r>
              <a:rPr lang="en-US" dirty="0"/>
              <a:t>What if packets get lost?</a:t>
            </a:r>
          </a:p>
          <a:p>
            <a:endParaRPr lang="en-US" dirty="0"/>
          </a:p>
          <a:p>
            <a:r>
              <a:rPr lang="en-US" dirty="0"/>
              <a:t>These (and other) questions are addressed by the area of  systems known as </a:t>
            </a:r>
            <a:r>
              <a:rPr lang="en-US" i="1" dirty="0">
                <a:solidFill>
                  <a:srgbClr val="C00000"/>
                </a:solidFill>
              </a:rPr>
              <a:t>computer networking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41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80AC6-6774-EF30-EC39-4E05D5EFF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0183-28FA-7DDA-D5B6-2226BB78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9015582" cy="762000"/>
          </a:xfrm>
        </p:spPr>
        <p:txBody>
          <a:bodyPr/>
          <a:lstStyle/>
          <a:p>
            <a:r>
              <a:rPr lang="en-US" dirty="0"/>
              <a:t> Great Ideas in Networking: </a:t>
            </a:r>
            <a:br>
              <a:rPr lang="en-US" dirty="0"/>
            </a:br>
            <a:r>
              <a:rPr lang="en-US" dirty="0"/>
              <a:t>Statistical Multiplexing not Dedicated Tubes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7A12DCBE-7220-FA31-5ECF-7CE746760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62" y="1524000"/>
            <a:ext cx="914400" cy="914400"/>
          </a:xfrm>
          <a:prstGeom prst="rect">
            <a:avLst/>
          </a:prstGeom>
        </p:spPr>
      </p:pic>
      <p:pic>
        <p:nvPicPr>
          <p:cNvPr id="4" name="Graphic 3" descr="Programmer male outline">
            <a:extLst>
              <a:ext uri="{FF2B5EF4-FFF2-40B4-BE49-F238E27FC236}">
                <a16:creationId xmlns:a16="http://schemas.microsoft.com/office/drawing/2014/main" id="{449F27E1-D7E6-D591-7E9C-3689E982A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62" y="5105400"/>
            <a:ext cx="914400" cy="914400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BF297A08-CE06-D8A4-9749-EC9BCB797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862" y="3805200"/>
            <a:ext cx="914400" cy="914400"/>
          </a:xfrm>
          <a:prstGeom prst="rect">
            <a:avLst/>
          </a:prstGeom>
        </p:spPr>
      </p:pic>
      <p:pic>
        <p:nvPicPr>
          <p:cNvPr id="6" name="Graphic 5" descr="Programmer female outline">
            <a:extLst>
              <a:ext uri="{FF2B5EF4-FFF2-40B4-BE49-F238E27FC236}">
                <a16:creationId xmlns:a16="http://schemas.microsoft.com/office/drawing/2014/main" id="{AE36B9AD-3A11-F07E-A796-96B84F041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862" y="2664600"/>
            <a:ext cx="914400" cy="914400"/>
          </a:xfrm>
          <a:prstGeom prst="rect">
            <a:avLst/>
          </a:prstGeom>
        </p:spPr>
      </p:pic>
      <p:pic>
        <p:nvPicPr>
          <p:cNvPr id="1028" name="Picture 4" descr="the most popular apps by downloads in 2022">
            <a:extLst>
              <a:ext uri="{FF2B5EF4-FFF2-40B4-BE49-F238E27FC236}">
                <a16:creationId xmlns:a16="http://schemas.microsoft.com/office/drawing/2014/main" id="{8DEB906F-C10C-CBB2-7217-A055E436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99" y="1695718"/>
            <a:ext cx="2624622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80C3107E-FBCA-AAB2-8694-9152C68561A1}"/>
              </a:ext>
            </a:extLst>
          </p:cNvPr>
          <p:cNvSpPr/>
          <p:nvPr/>
        </p:nvSpPr>
        <p:spPr bwMode="auto">
          <a:xfrm>
            <a:off x="1905000" y="2133600"/>
            <a:ext cx="3962400" cy="3429000"/>
          </a:xfrm>
          <a:prstGeom prst="cloud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DE28AC-0D56-FE7A-712C-4881294EEE88}"/>
              </a:ext>
            </a:extLst>
          </p:cNvPr>
          <p:cNvSpPr txBox="1"/>
          <p:nvPr/>
        </p:nvSpPr>
        <p:spPr>
          <a:xfrm>
            <a:off x="2819400" y="3352800"/>
            <a:ext cx="214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“The Internet” </a:t>
            </a:r>
          </a:p>
          <a:p>
            <a:r>
              <a:rPr lang="en-US" sz="1800" dirty="0">
                <a:latin typeface="Calibri" pitchFamily="34" charset="0"/>
              </a:rPr>
              <a:t>Is a Shared Resource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5CB239F-6D7C-D4D5-D878-AF43C72D4CE7}"/>
              </a:ext>
            </a:extLst>
          </p:cNvPr>
          <p:cNvSpPr/>
          <p:nvPr/>
        </p:nvSpPr>
        <p:spPr bwMode="auto">
          <a:xfrm>
            <a:off x="1081825" y="2047741"/>
            <a:ext cx="1133341" cy="798490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EB02FDC-B2BF-6E03-67EE-E38F3FEB6226}"/>
              </a:ext>
            </a:extLst>
          </p:cNvPr>
          <p:cNvSpPr/>
          <p:nvPr/>
        </p:nvSpPr>
        <p:spPr bwMode="auto">
          <a:xfrm>
            <a:off x="998758" y="3223254"/>
            <a:ext cx="1133341" cy="473039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869F923-5BA3-8ED7-89A3-AD0AC523F0A3}"/>
              </a:ext>
            </a:extLst>
          </p:cNvPr>
          <p:cNvSpPr/>
          <p:nvPr/>
        </p:nvSpPr>
        <p:spPr bwMode="auto">
          <a:xfrm rot="8229363">
            <a:off x="1189376" y="4838384"/>
            <a:ext cx="1133341" cy="798490"/>
          </a:xfrm>
          <a:custGeom>
            <a:avLst/>
            <a:gdLst>
              <a:gd name="connsiteX0" fmla="*/ 0 w 1133341"/>
              <a:gd name="connsiteY0" fmla="*/ 0 h 798490"/>
              <a:gd name="connsiteX1" fmla="*/ 90152 w 1133341"/>
              <a:gd name="connsiteY1" fmla="*/ 12879 h 798490"/>
              <a:gd name="connsiteX2" fmla="*/ 321972 w 1133341"/>
              <a:gd name="connsiteY2" fmla="*/ 38636 h 798490"/>
              <a:gd name="connsiteX3" fmla="*/ 373488 w 1133341"/>
              <a:gd name="connsiteY3" fmla="*/ 64394 h 798490"/>
              <a:gd name="connsiteX4" fmla="*/ 476519 w 1133341"/>
              <a:gd name="connsiteY4" fmla="*/ 167425 h 798490"/>
              <a:gd name="connsiteX5" fmla="*/ 502276 w 1133341"/>
              <a:gd name="connsiteY5" fmla="*/ 257577 h 798490"/>
              <a:gd name="connsiteX6" fmla="*/ 515155 w 1133341"/>
              <a:gd name="connsiteY6" fmla="*/ 309093 h 798490"/>
              <a:gd name="connsiteX7" fmla="*/ 528034 w 1133341"/>
              <a:gd name="connsiteY7" fmla="*/ 528034 h 798490"/>
              <a:gd name="connsiteX8" fmla="*/ 579550 w 1133341"/>
              <a:gd name="connsiteY8" fmla="*/ 579549 h 798490"/>
              <a:gd name="connsiteX9" fmla="*/ 669702 w 1133341"/>
              <a:gd name="connsiteY9" fmla="*/ 605307 h 798490"/>
              <a:gd name="connsiteX10" fmla="*/ 721217 w 1133341"/>
              <a:gd name="connsiteY10" fmla="*/ 631065 h 798490"/>
              <a:gd name="connsiteX11" fmla="*/ 824248 w 1133341"/>
              <a:gd name="connsiteY11" fmla="*/ 656822 h 798490"/>
              <a:gd name="connsiteX12" fmla="*/ 927279 w 1133341"/>
              <a:gd name="connsiteY12" fmla="*/ 682580 h 798490"/>
              <a:gd name="connsiteX13" fmla="*/ 965916 w 1133341"/>
              <a:gd name="connsiteY13" fmla="*/ 695459 h 798490"/>
              <a:gd name="connsiteX14" fmla="*/ 1004552 w 1133341"/>
              <a:gd name="connsiteY14" fmla="*/ 721217 h 798490"/>
              <a:gd name="connsiteX15" fmla="*/ 1056068 w 1133341"/>
              <a:gd name="connsiteY15" fmla="*/ 746974 h 798490"/>
              <a:gd name="connsiteX16" fmla="*/ 1094705 w 1133341"/>
              <a:gd name="connsiteY16" fmla="*/ 785611 h 798490"/>
              <a:gd name="connsiteX17" fmla="*/ 1133341 w 1133341"/>
              <a:gd name="connsiteY17" fmla="*/ 798490 h 7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3341" h="798490">
                <a:moveTo>
                  <a:pt x="0" y="0"/>
                </a:moveTo>
                <a:cubicBezTo>
                  <a:pt x="30051" y="4293"/>
                  <a:pt x="59947" y="9858"/>
                  <a:pt x="90152" y="12879"/>
                </a:cubicBezTo>
                <a:cubicBezTo>
                  <a:pt x="323083" y="36172"/>
                  <a:pt x="185609" y="11365"/>
                  <a:pt x="321972" y="38636"/>
                </a:cubicBezTo>
                <a:cubicBezTo>
                  <a:pt x="339144" y="47222"/>
                  <a:pt x="358739" y="52103"/>
                  <a:pt x="373488" y="64394"/>
                </a:cubicBezTo>
                <a:cubicBezTo>
                  <a:pt x="410800" y="95487"/>
                  <a:pt x="476519" y="167425"/>
                  <a:pt x="476519" y="167425"/>
                </a:cubicBezTo>
                <a:cubicBezTo>
                  <a:pt x="516782" y="328476"/>
                  <a:pt x="465324" y="128243"/>
                  <a:pt x="502276" y="257577"/>
                </a:cubicBezTo>
                <a:cubicBezTo>
                  <a:pt x="507139" y="274596"/>
                  <a:pt x="510862" y="291921"/>
                  <a:pt x="515155" y="309093"/>
                </a:cubicBezTo>
                <a:cubicBezTo>
                  <a:pt x="519448" y="382073"/>
                  <a:pt x="511101" y="456916"/>
                  <a:pt x="528034" y="528034"/>
                </a:cubicBezTo>
                <a:cubicBezTo>
                  <a:pt x="533659" y="551658"/>
                  <a:pt x="559789" y="565434"/>
                  <a:pt x="579550" y="579549"/>
                </a:cubicBezTo>
                <a:cubicBezTo>
                  <a:pt x="589500" y="586656"/>
                  <a:pt x="664314" y="603960"/>
                  <a:pt x="669702" y="605307"/>
                </a:cubicBezTo>
                <a:cubicBezTo>
                  <a:pt x="686874" y="613893"/>
                  <a:pt x="703004" y="624994"/>
                  <a:pt x="721217" y="631065"/>
                </a:cubicBezTo>
                <a:cubicBezTo>
                  <a:pt x="754801" y="642260"/>
                  <a:pt x="789904" y="648236"/>
                  <a:pt x="824248" y="656822"/>
                </a:cubicBezTo>
                <a:cubicBezTo>
                  <a:pt x="824251" y="656823"/>
                  <a:pt x="927275" y="682579"/>
                  <a:pt x="927279" y="682580"/>
                </a:cubicBezTo>
                <a:lnTo>
                  <a:pt x="965916" y="695459"/>
                </a:lnTo>
                <a:cubicBezTo>
                  <a:pt x="978795" y="704045"/>
                  <a:pt x="991113" y="713538"/>
                  <a:pt x="1004552" y="721217"/>
                </a:cubicBezTo>
                <a:cubicBezTo>
                  <a:pt x="1021221" y="730742"/>
                  <a:pt x="1040445" y="735815"/>
                  <a:pt x="1056068" y="746974"/>
                </a:cubicBezTo>
                <a:cubicBezTo>
                  <a:pt x="1070889" y="757560"/>
                  <a:pt x="1079550" y="775508"/>
                  <a:pt x="1094705" y="785611"/>
                </a:cubicBezTo>
                <a:cubicBezTo>
                  <a:pt x="1106000" y="793141"/>
                  <a:pt x="1133341" y="798490"/>
                  <a:pt x="1133341" y="79849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63DFDFEE-2CC4-4EC4-B7BE-CC71662CC0B4}"/>
              </a:ext>
            </a:extLst>
          </p:cNvPr>
          <p:cNvSpPr/>
          <p:nvPr/>
        </p:nvSpPr>
        <p:spPr bwMode="auto">
          <a:xfrm>
            <a:off x="5181600" y="3121800"/>
            <a:ext cx="1248699" cy="554165"/>
          </a:xfrm>
          <a:prstGeom prst="leftRightArrow">
            <a:avLst/>
          </a:prstGeom>
          <a:solidFill>
            <a:schemeClr val="accent2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0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22788</TotalTime>
  <Words>5790</Words>
  <Application>Microsoft Macintosh PowerPoint</Application>
  <PresentationFormat>On-screen Show (4:3)</PresentationFormat>
  <Paragraphs>1144</Paragraphs>
  <Slides>82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Arial</vt:lpstr>
      <vt:lpstr>Arial Narrow</vt:lpstr>
      <vt:lpstr>Calibri</vt:lpstr>
      <vt:lpstr>Courier New</vt:lpstr>
      <vt:lpstr>Gill Sans MT</vt:lpstr>
      <vt:lpstr>Gill Sans MT Condensed</vt:lpstr>
      <vt:lpstr>Menlo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  18-213/18-613: Introduction to Computer Systems 20th Lecture, March 27th, 2025</vt:lpstr>
      <vt:lpstr>Today</vt:lpstr>
      <vt:lpstr>PowerPoint Presentation</vt:lpstr>
      <vt:lpstr>PowerPoint Presentation</vt:lpstr>
      <vt:lpstr>PowerPoint Presentation</vt:lpstr>
      <vt:lpstr>A First Thought Experiment for Design:  “Internet is a Series of (Dedicated) Tubes”</vt:lpstr>
      <vt:lpstr>Series of Tubes Doesn’t Work  </vt:lpstr>
      <vt:lpstr> Great Ideas in Networking:  Statistical Multiplexing not Dedicated Tubes</vt:lpstr>
      <vt:lpstr>Great Ideas in Networking:  Datagrams/Packet-Switched Networks</vt:lpstr>
      <vt:lpstr>Great Ideas in Networking: Federation</vt:lpstr>
      <vt:lpstr>Well, the Internet does actually have tubes  at physical level </vt:lpstr>
      <vt:lpstr>Great Ideas in Networking: Protocols</vt:lpstr>
      <vt:lpstr>Great Ideas in Networking: Layering</vt:lpstr>
      <vt:lpstr>Physical Layer: Establishes the Channel</vt:lpstr>
      <vt:lpstr>Physical Layer: Bandwidth vs. Latency</vt:lpstr>
      <vt:lpstr>Link Layer: Manages the Channel</vt:lpstr>
      <vt:lpstr>Network layer: Scaling up</vt:lpstr>
      <vt:lpstr>Transport Layer: Meaningful endpoints</vt:lpstr>
      <vt:lpstr>Application Layer: Purposeful Communication</vt:lpstr>
      <vt:lpstr>PowerPoint Presentation</vt:lpstr>
      <vt:lpstr>A Client-Server Transaction</vt:lpstr>
      <vt:lpstr>What is IG really?</vt:lpstr>
      <vt:lpstr>Who is IG = 157.240.229.174?</vt:lpstr>
      <vt:lpstr>Global IP Internet</vt:lpstr>
      <vt:lpstr>Hardware and Software Organization  of a Client-Server Internet Application</vt:lpstr>
      <vt:lpstr>A Programmer’s View of the Internet</vt:lpstr>
      <vt:lpstr>Aside: IPv4 and IPv6</vt:lpstr>
      <vt:lpstr>(1) IP Addresses</vt:lpstr>
      <vt:lpstr>Dotted Decimal Notation</vt:lpstr>
      <vt:lpstr>How do I get to some IP (e.g., IG)?</vt:lpstr>
      <vt:lpstr>Why don’t I need to know this IP thing?</vt:lpstr>
      <vt:lpstr>(2) Internet Domain Names</vt:lpstr>
      <vt:lpstr>Domain Naming System (DNS)</vt:lpstr>
      <vt:lpstr>Properties of DNS Mappings</vt:lpstr>
      <vt:lpstr>Properties of DNS Mappings (cont)</vt:lpstr>
      <vt:lpstr>(3) Internet Connections</vt:lpstr>
      <vt:lpstr>Well-known Service Names and Ports</vt:lpstr>
      <vt:lpstr>Anatomy of a Connection</vt:lpstr>
      <vt:lpstr>Using Ports to Identify Services</vt:lpstr>
      <vt:lpstr>Today</vt:lpstr>
      <vt:lpstr>Sockets Interface</vt:lpstr>
      <vt:lpstr>Sockets</vt:lpstr>
      <vt:lpstr>Socket Programming Example</vt:lpstr>
      <vt:lpstr>Echo Server/Client Session Example</vt:lpstr>
      <vt:lpstr>Echo Server + Client Structure</vt:lpstr>
      <vt:lpstr>Echo Server + Client Structure</vt:lpstr>
      <vt:lpstr>Recall: Unbuffered RIO Input/Output</vt:lpstr>
      <vt:lpstr>Recall: Buffered RIO Input Functions</vt:lpstr>
      <vt:lpstr>Echo Server: echo function</vt:lpstr>
      <vt:lpstr>Echo Client: Main Routine</vt:lpstr>
      <vt:lpstr>Echo Server + Client Structure</vt:lpstr>
      <vt:lpstr>Iterative Echo Server: Main Routine</vt:lpstr>
      <vt:lpstr>Socket Address Structures</vt:lpstr>
      <vt:lpstr>Socket Address Structures</vt:lpstr>
      <vt:lpstr>Host and Service Conversion: getaddrinfo</vt:lpstr>
      <vt:lpstr>Host and Service Conversion: getaddrinfo</vt:lpstr>
      <vt:lpstr>Linked List Returned by getaddrinfo</vt:lpstr>
      <vt:lpstr>addrinfo Struct</vt:lpstr>
      <vt:lpstr>Host and Service Conversion: getnameinfo</vt:lpstr>
      <vt:lpstr>Conversion Example</vt:lpstr>
      <vt:lpstr>Conversion Example (cont)</vt:lpstr>
      <vt:lpstr>Running hostinfo</vt:lpstr>
      <vt:lpstr>Today</vt:lpstr>
      <vt:lpstr>Additional slides</vt:lpstr>
      <vt:lpstr>Basic Internet Components</vt:lpstr>
      <vt:lpstr>Internet Connection Hierarchy</vt:lpstr>
      <vt:lpstr>IP Address Structure</vt:lpstr>
      <vt:lpstr>Evolution of Internet</vt:lpstr>
      <vt:lpstr>Evolution of Internet: Naming</vt:lpstr>
      <vt:lpstr>Evolution of Internet: Firewalls</vt:lpstr>
      <vt:lpstr>Hardware Organization of a Network Host</vt:lpstr>
      <vt:lpstr>Computer Networks</vt:lpstr>
      <vt:lpstr>Lowest Level: Ethernet Segment</vt:lpstr>
      <vt:lpstr>Next Level: Bridged Ethernet Segment</vt:lpstr>
      <vt:lpstr>Conceptual View of LANs</vt:lpstr>
      <vt:lpstr>Next Level: internets</vt:lpstr>
      <vt:lpstr>Logical Structure of an internet</vt:lpstr>
      <vt:lpstr>The Notion of an internet Protocol</vt:lpstr>
      <vt:lpstr>What Does an internet Protocol Do?</vt:lpstr>
      <vt:lpstr>Transferring internet Data Via Encapsulation</vt:lpstr>
      <vt:lpstr>Other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</dc:title>
  <dc:creator>Markus Pueschel</dc:creator>
  <dc:description>Redesign of slides created by Randal E. Bryant and David R. O'Hallaron</dc:description>
  <cp:lastModifiedBy>Swarun Kumar</cp:lastModifiedBy>
  <cp:revision>915</cp:revision>
  <cp:lastPrinted>1999-09-20T15:19:18Z</cp:lastPrinted>
  <dcterms:created xsi:type="dcterms:W3CDTF">2012-11-06T16:54:28Z</dcterms:created>
  <dcterms:modified xsi:type="dcterms:W3CDTF">2025-03-19T17:42:17Z</dcterms:modified>
</cp:coreProperties>
</file>