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2" r:id="rId4"/>
  </p:sldMasterIdLst>
  <p:notesMasterIdLst>
    <p:notesMasterId r:id="rId64"/>
  </p:notesMasterIdLst>
  <p:sldIdLst>
    <p:sldId id="690" r:id="rId5"/>
    <p:sldId id="298" r:id="rId6"/>
    <p:sldId id="344" r:id="rId7"/>
    <p:sldId id="284" r:id="rId8"/>
    <p:sldId id="285" r:id="rId9"/>
    <p:sldId id="374" r:id="rId10"/>
    <p:sldId id="375" r:id="rId11"/>
    <p:sldId id="373" r:id="rId12"/>
    <p:sldId id="376" r:id="rId13"/>
    <p:sldId id="286" r:id="rId14"/>
    <p:sldId id="287" r:id="rId15"/>
    <p:sldId id="288" r:id="rId16"/>
    <p:sldId id="289" r:id="rId17"/>
    <p:sldId id="691" r:id="rId18"/>
    <p:sldId id="364" r:id="rId19"/>
    <p:sldId id="377" r:id="rId20"/>
    <p:sldId id="350" r:id="rId21"/>
    <p:sldId id="293" r:id="rId22"/>
    <p:sldId id="295" r:id="rId23"/>
    <p:sldId id="366" r:id="rId24"/>
    <p:sldId id="301" r:id="rId25"/>
    <p:sldId id="332" r:id="rId26"/>
    <p:sldId id="302" r:id="rId27"/>
    <p:sldId id="304" r:id="rId28"/>
    <p:sldId id="388" r:id="rId29"/>
    <p:sldId id="395" r:id="rId30"/>
    <p:sldId id="351" r:id="rId31"/>
    <p:sldId id="306" r:id="rId32"/>
    <p:sldId id="307" r:id="rId33"/>
    <p:sldId id="309" r:id="rId34"/>
    <p:sldId id="312" r:id="rId35"/>
    <p:sldId id="368" r:id="rId36"/>
    <p:sldId id="367" r:id="rId37"/>
    <p:sldId id="369" r:id="rId38"/>
    <p:sldId id="336" r:id="rId39"/>
    <p:sldId id="734" r:id="rId40"/>
    <p:sldId id="740" r:id="rId41"/>
    <p:sldId id="365" r:id="rId42"/>
    <p:sldId id="352" r:id="rId43"/>
    <p:sldId id="353" r:id="rId44"/>
    <p:sldId id="731" r:id="rId45"/>
    <p:sldId id="356" r:id="rId46"/>
    <p:sldId id="358" r:id="rId47"/>
    <p:sldId id="359" r:id="rId48"/>
    <p:sldId id="360" r:id="rId49"/>
    <p:sldId id="361" r:id="rId50"/>
    <p:sldId id="354" r:id="rId51"/>
    <p:sldId id="355" r:id="rId52"/>
    <p:sldId id="357" r:id="rId53"/>
    <p:sldId id="380" r:id="rId54"/>
    <p:sldId id="381" r:id="rId55"/>
    <p:sldId id="382" r:id="rId56"/>
    <p:sldId id="371" r:id="rId57"/>
    <p:sldId id="738" r:id="rId58"/>
    <p:sldId id="736" r:id="rId59"/>
    <p:sldId id="737" r:id="rId60"/>
    <p:sldId id="739" r:id="rId61"/>
    <p:sldId id="735" r:id="rId62"/>
    <p:sldId id="324" r:id="rId6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7369"/>
    <a:srgbClr val="663300"/>
    <a:srgbClr val="008000"/>
    <a:srgbClr val="CC0000"/>
    <a:srgbClr val="CCFF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80529" autoAdjust="0"/>
  </p:normalViewPr>
  <p:slideViewPr>
    <p:cSldViewPr snapToGrid="0">
      <p:cViewPr varScale="1">
        <p:scale>
          <a:sx n="99" d="100"/>
          <a:sy n="99" d="100"/>
        </p:scale>
        <p:origin x="224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211" d="5000"/>
        <a:sy n="8211" d="50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16927-21FB-45BE-9815-9A740330FA9B}" type="datetimeFigureOut">
              <a:rPr lang="en-US" smtClean="0"/>
              <a:pPr/>
              <a:t>1/24/25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65B0C-B35D-4608-94F8-324A6C7A4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4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OF: 1</a:t>
            </a:r>
            <a:r>
              <a:rPr lang="en-US" baseline="30000" dirty="0"/>
              <a:t>st</a:t>
            </a:r>
            <a:r>
              <a:rPr lang="en-US" dirty="0"/>
              <a:t> case: positive number (a) minus negative number (b) should be like a – (-b) = </a:t>
            </a:r>
            <a:r>
              <a:rPr lang="en-US" dirty="0" err="1"/>
              <a:t>a+b</a:t>
            </a:r>
            <a:r>
              <a:rPr lang="en-US" dirty="0"/>
              <a:t> &gt; 0; if &lt; 0, then OF</a:t>
            </a:r>
          </a:p>
          <a:p>
            <a:r>
              <a:rPr lang="en-US" dirty="0"/>
              <a:t>OF: 2</a:t>
            </a:r>
            <a:r>
              <a:rPr lang="en-US" baseline="30000" dirty="0"/>
              <a:t>nd</a:t>
            </a:r>
            <a:r>
              <a:rPr lang="en-US" dirty="0"/>
              <a:t> case: negative number (a) minus positive number (b) should be like (-a) – b = -(</a:t>
            </a:r>
            <a:r>
              <a:rPr lang="en-US" dirty="0" err="1"/>
              <a:t>a+b</a:t>
            </a:r>
            <a:r>
              <a:rPr lang="en-US" dirty="0"/>
              <a:t>) &lt; 0; if &gt; </a:t>
            </a:r>
            <a:r>
              <a:rPr lang="en-US"/>
              <a:t>0 then OF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08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311431-AA39-5812-8646-D39E355F3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369834-D447-DEC1-9E03-15BA184B5A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67691E-6BFD-0153-915D-8BF7444FA1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81839-F2F4-B35B-52FA-BDBCF821E0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8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EA825-0007-876B-6B86-169F46AA6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710FEE-25B7-43B7-933D-39A248E245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21D3AF-9DA5-1223-DA1C-6CD690E9BE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8E216F-8D6B-7A3B-CD60-2766EEC2A4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75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Very often the compiler just repeats the same register twice – ANDing a register with itself doesn’t change the value – so this tests whether the value in that register is zero, or negative.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00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Case 0: no overflow, trust sign bit: a-b &gt;= 0 (i.e., !(a&lt;b))</a:t>
            </a:r>
          </a:p>
          <a:p>
            <a:r>
              <a:rPr lang="en-US" dirty="0"/>
              <a:t>Case 1: no overflow, trust sign bit: a-b &lt; 0 (i.e., (a&lt;b))</a:t>
            </a:r>
          </a:p>
          <a:p>
            <a:r>
              <a:rPr lang="en-US" dirty="0"/>
              <a:t>Case 2: overflow with 0 sign bit, i.e., (-a) – (+b) &gt; 0 (i.e., a &lt; b)     =&gt; a negative, b positive, so a &lt; b</a:t>
            </a:r>
          </a:p>
          <a:p>
            <a:r>
              <a:rPr lang="en-US" dirty="0"/>
              <a:t>Case 3: overflow with 1 sign bit, i.e., (+a) – (-b) &lt; 0 (i.e., !(a &lt; b))  =&gt; a positive, b negative, so a &gt;=b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66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seems perfectly sensible for </a:t>
            </a:r>
            <a:r>
              <a:rPr lang="en-US" dirty="0" err="1"/>
              <a:t>movzbl</a:t>
            </a:r>
            <a:r>
              <a:rPr lang="en-US" dirty="0"/>
              <a:t>, but imagine if instead we had </a:t>
            </a:r>
            <a:r>
              <a:rPr lang="en-US" dirty="0" err="1"/>
              <a:t>movsbl</a:t>
            </a:r>
            <a:r>
              <a:rPr lang="en-US" dirty="0"/>
              <a:t> - *sign* extend al to </a:t>
            </a:r>
            <a:r>
              <a:rPr lang="en-US" dirty="0" err="1"/>
              <a:t>eax</a:t>
            </a:r>
            <a:r>
              <a:rPr lang="en-US" dirty="0"/>
              <a:t> – and al was a negative number, we’d get 00 00 00 00 FF </a:t>
            </a:r>
            <a:r>
              <a:rPr lang="en-US" dirty="0" err="1"/>
              <a:t>FF</a:t>
            </a:r>
            <a:r>
              <a:rPr lang="en-US" dirty="0"/>
              <a:t> </a:t>
            </a:r>
            <a:r>
              <a:rPr lang="en-US" dirty="0" err="1"/>
              <a:t>FF</a:t>
            </a:r>
            <a:r>
              <a:rPr lang="en-US" dirty="0"/>
              <a:t> al which probably wasn’t what we wanted.  Should have used </a:t>
            </a:r>
            <a:r>
              <a:rPr lang="en-US" dirty="0" err="1"/>
              <a:t>movsbq</a:t>
            </a:r>
            <a:r>
              <a:rPr lang="en-US" dirty="0"/>
              <a:t> %al, %</a:t>
            </a:r>
            <a:r>
              <a:rPr lang="en-US" dirty="0" err="1"/>
              <a:t>rax</a:t>
            </a:r>
            <a:r>
              <a:rPr lang="en-US" dirty="0"/>
              <a:t> instead.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02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3BA5D-56F4-96CD-BF71-4FE30D856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354C81-DA34-ECD4-5F2F-06792A1200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6FF1A0-C819-0AFB-6FB6-28BCC6C581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more often not entering loop, then skip unnecessary unconditional jump to the middle, which just evaluates to done.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4BE52-EEB1-8428-3301-CC4A19DFCE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28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AED67-92A6-2C2B-170C-062E0076E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549C7C-1DE8-C232-2517-A4ABD62A03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87FF43-7B20-F857-EDB2-12B40C832A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optimize initial test away when Test is known to be true first time because of initial condition </a:t>
            </a:r>
            <a:r>
              <a:rPr lang="en-US" dirty="0" err="1"/>
              <a:t>Init.</a:t>
            </a:r>
            <a:r>
              <a:rPr lang="en-US" dirty="0"/>
              <a:t>  E.g., for(</a:t>
            </a:r>
            <a:r>
              <a:rPr lang="en-US" dirty="0" err="1"/>
              <a:t>i</a:t>
            </a:r>
            <a:r>
              <a:rPr lang="en-US" dirty="0"/>
              <a:t>=0, </a:t>
            </a:r>
            <a:r>
              <a:rPr lang="en-US" dirty="0" err="1"/>
              <a:t>i</a:t>
            </a:r>
            <a:r>
              <a:rPr lang="en-US" dirty="0"/>
              <a:t> &lt; 8; </a:t>
            </a:r>
            <a:r>
              <a:rPr lang="en-US" dirty="0" err="1"/>
              <a:t>i</a:t>
            </a:r>
            <a:r>
              <a:rPr lang="en-US" dirty="0"/>
              <a:t>++)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A6206-6B64-D752-DA38-741FF8B846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39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Cmpq</a:t>
            </a:r>
            <a:r>
              <a:rPr lang="en-US" dirty="0"/>
              <a:t> 6 </a:t>
            </a:r>
            <a:r>
              <a:rPr lang="en-US" dirty="0" err="1"/>
              <a:t>rdi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go to default if above all case values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w is not initialized until it is sure to be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98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*.L4(,rdi,8) is L4 + </a:t>
            </a:r>
            <a:r>
              <a:rPr lang="en-US" dirty="0" err="1"/>
              <a:t>rdi</a:t>
            </a:r>
            <a:r>
              <a:rPr lang="en-US" dirty="0"/>
              <a:t> * </a:t>
            </a:r>
            <a:r>
              <a:rPr lang="en-US" dirty="0" err="1"/>
              <a:t>addrsize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go to *</a:t>
            </a:r>
            <a:r>
              <a:rPr lang="en-US" dirty="0" err="1">
                <a:sym typeface="Wingdings" panose="05000000000000000000" pitchFamily="2" charset="2"/>
              </a:rPr>
              <a:t>Jtab</a:t>
            </a:r>
            <a:r>
              <a:rPr lang="en-US" dirty="0">
                <a:sym typeface="Wingdings" panose="05000000000000000000" pitchFamily="2" charset="2"/>
              </a:rPr>
              <a:t>[x], with x in </a:t>
            </a:r>
            <a:r>
              <a:rPr lang="en-US" dirty="0" err="1">
                <a:sym typeface="Wingdings" panose="05000000000000000000" pitchFamily="2" charset="2"/>
              </a:rPr>
              <a:t>rdi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82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3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8538"/>
            <a:ext cx="2057400" cy="5127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8538"/>
            <a:ext cx="6019800" cy="5127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587216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5872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57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914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 b="1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8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 b="1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5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342900" indent="-3429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742950" indent="-2857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D0FC76-1D48-E740-81AF-B0B293014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FD693E-E436-3E45-B54C-064554D9B214}"/>
              </a:ext>
            </a:extLst>
          </p:cNvPr>
          <p:cNvGrpSpPr/>
          <p:nvPr/>
        </p:nvGrpSpPr>
        <p:grpSpPr>
          <a:xfrm>
            <a:off x="25292" y="1295400"/>
            <a:ext cx="9093416" cy="4724400"/>
            <a:chOff x="25292" y="1295400"/>
            <a:chExt cx="9093416" cy="4724400"/>
          </a:xfrm>
        </p:grpSpPr>
        <p:pic>
          <p:nvPicPr>
            <p:cNvPr id="10" name="Content Placeholder 3">
              <a:extLst>
                <a:ext uri="{FF2B5EF4-FFF2-40B4-BE49-F238E27FC236}">
                  <a16:creationId xmlns:a16="http://schemas.microsoft.com/office/drawing/2014/main" id="{52C6EFF7-47C3-2643-9DB1-F5575826F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2" y="1295400"/>
              <a:ext cx="9093416" cy="472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D504B5-E128-B649-884A-D150C518ADBC}"/>
                </a:ext>
              </a:extLst>
            </p:cNvPr>
            <p:cNvSpPr txBox="1"/>
            <p:nvPr/>
          </p:nvSpPr>
          <p:spPr>
            <a:xfrm>
              <a:off x="4231075" y="4648200"/>
              <a:ext cx="894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rPr>
                <a:t>14-513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BD2370-76E7-AA44-92F6-DB0E9F3C28AA}"/>
                </a:ext>
              </a:extLst>
            </p:cNvPr>
            <p:cNvSpPr txBox="1"/>
            <p:nvPr/>
          </p:nvSpPr>
          <p:spPr>
            <a:xfrm>
              <a:off x="6705600" y="4709756"/>
              <a:ext cx="6110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 Condensed" panose="020B0506020104020203" pitchFamily="34" charset="0"/>
                </a:rPr>
                <a:t>18-613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9508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 Codes (Explicit Setting: </a:t>
            </a:r>
            <a:r>
              <a:rPr lang="en-US" dirty="0">
                <a:solidFill>
                  <a:srgbClr val="C00000"/>
                </a:solidFill>
              </a:rPr>
              <a:t>Compare</a:t>
            </a:r>
            <a:r>
              <a:rPr lang="en-US" dirty="0"/>
              <a:t>)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0999" y="1397000"/>
            <a:ext cx="8604183" cy="3575050"/>
          </a:xfrm>
          <a:ln/>
        </p:spPr>
        <p:txBody>
          <a:bodyPr/>
          <a:lstStyle/>
          <a:p>
            <a:r>
              <a:rPr lang="en-US" dirty="0"/>
              <a:t>Explicit Setting by Compare Instruction</a:t>
            </a:r>
          </a:p>
          <a:p>
            <a:pPr marL="317500" lvl="1" indent="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cmpq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Src2</a:t>
            </a:r>
            <a:r>
              <a:rPr lang="en-US" dirty="0"/>
              <a:t>,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Src1</a:t>
            </a:r>
            <a:endParaRPr lang="en-US" dirty="0"/>
          </a:p>
          <a:p>
            <a:pPr marL="317500" lvl="1" indent="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cmpq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b,a</a:t>
            </a:r>
            <a:r>
              <a:rPr lang="en-US" dirty="0"/>
              <a:t> like computing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a-b</a:t>
            </a:r>
            <a:r>
              <a:rPr lang="en-US" dirty="0"/>
              <a:t> without setting destination</a:t>
            </a:r>
          </a:p>
          <a:p>
            <a:pPr marL="317500" lvl="1" indent="0"/>
            <a:endParaRPr lang="en-US" dirty="0"/>
          </a:p>
          <a:p>
            <a:pPr marL="317500" lvl="1" indent="0"/>
            <a:endParaRPr lang="en-US" dirty="0"/>
          </a:p>
          <a:p>
            <a:pPr marL="660400" lvl="1" indent="-34290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CF set</a:t>
            </a:r>
            <a:r>
              <a:rPr lang="en-US" dirty="0"/>
              <a:t>   if carry/borrow out from most significant bit</a:t>
            </a:r>
            <a:br>
              <a:rPr lang="en-US" dirty="0"/>
            </a:br>
            <a:r>
              <a:rPr lang="en-US" dirty="0"/>
              <a:t>                 (used for unsigned comparisons)</a:t>
            </a:r>
          </a:p>
          <a:p>
            <a:pPr marL="660400" lvl="1" indent="-34290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ZF set</a:t>
            </a:r>
            <a:r>
              <a:rPr lang="en-US" dirty="0"/>
              <a:t>   if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a == b</a:t>
            </a:r>
            <a:endParaRPr lang="en-US" dirty="0"/>
          </a:p>
          <a:p>
            <a:pPr marL="660400" lvl="1" indent="-34290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SF set</a:t>
            </a:r>
            <a:r>
              <a:rPr lang="en-US" dirty="0"/>
              <a:t>   if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(a-b) &lt; 0</a:t>
            </a:r>
            <a:r>
              <a:rPr lang="en-US" dirty="0"/>
              <a:t> (as signed)</a:t>
            </a:r>
          </a:p>
          <a:p>
            <a:pPr marL="660400" lvl="1" indent="-34290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OF set</a:t>
            </a:r>
            <a:r>
              <a:rPr lang="en-US" dirty="0"/>
              <a:t>  if two’s-complement (signed) overflow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(a&gt;0 &amp;&amp; b&lt;0 &amp;&amp; (a-b)&lt;0) || (a&lt;0 &amp;&amp; b&gt;0 &amp;&amp; (a-b)&gt;0)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 Codes (Explicit Setting: </a:t>
            </a:r>
            <a:r>
              <a:rPr lang="en-US" dirty="0">
                <a:solidFill>
                  <a:srgbClr val="C00000"/>
                </a:solidFill>
              </a:rPr>
              <a:t>Test</a:t>
            </a:r>
            <a:r>
              <a:rPr lang="en-US" dirty="0"/>
              <a:t>)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Explicit Setting by Test instruction</a:t>
            </a:r>
          </a:p>
          <a:p>
            <a:pPr marL="317500" lvl="1" indent="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testq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Src2</a:t>
            </a:r>
            <a:r>
              <a:rPr lang="en-US" dirty="0"/>
              <a:t>,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Src1</a:t>
            </a:r>
            <a:endParaRPr lang="en-US" dirty="0"/>
          </a:p>
          <a:p>
            <a:pPr marL="603250" lvl="2" indent="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testq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b,a</a:t>
            </a:r>
            <a:r>
              <a:rPr lang="en-US" dirty="0"/>
              <a:t> like computing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a&amp;b</a:t>
            </a:r>
            <a:r>
              <a:rPr lang="en-US" dirty="0"/>
              <a:t> without setting destination </a:t>
            </a:r>
          </a:p>
          <a:p>
            <a:pPr marL="317500" lvl="1" indent="0"/>
            <a:endParaRPr lang="en-US" dirty="0"/>
          </a:p>
          <a:p>
            <a:pPr marL="317500" lvl="1" indent="0"/>
            <a:r>
              <a:rPr lang="en-US" dirty="0"/>
              <a:t> Sets condition codes based on value of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Src1</a:t>
            </a:r>
            <a:r>
              <a:rPr lang="en-US" dirty="0"/>
              <a:t> &amp;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Src2</a:t>
            </a:r>
            <a:endParaRPr lang="en-US" dirty="0"/>
          </a:p>
          <a:p>
            <a:pPr marL="317500" lvl="1" indent="0"/>
            <a:r>
              <a:rPr lang="en-US" dirty="0"/>
              <a:t> Useful to have one of the operands be a mask</a:t>
            </a:r>
          </a:p>
          <a:p>
            <a:pPr marL="317500" lvl="1" indent="0"/>
            <a:endParaRPr lang="en-US" dirty="0"/>
          </a:p>
          <a:p>
            <a:pPr marL="317500" lvl="1" indent="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ZF set</a:t>
            </a:r>
            <a:r>
              <a:rPr lang="en-US" dirty="0"/>
              <a:t> when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a&amp;b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== 0</a:t>
            </a:r>
            <a:endParaRPr lang="en-US" dirty="0"/>
          </a:p>
          <a:p>
            <a:pPr marL="317500" lvl="1" indent="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SF set</a:t>
            </a:r>
            <a:r>
              <a:rPr lang="en-US" dirty="0"/>
              <a:t> when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a&amp;b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&lt; 0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5635" y="5174415"/>
            <a:ext cx="34818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Very often:</a:t>
            </a:r>
          </a:p>
          <a:p>
            <a:pPr algn="l"/>
            <a:r>
              <a:rPr lang="en-US" sz="2400" dirty="0"/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testq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 Codes (Explicit Reading: </a:t>
            </a:r>
            <a:r>
              <a:rPr lang="en-US" dirty="0">
                <a:solidFill>
                  <a:srgbClr val="C00000"/>
                </a:solidFill>
              </a:rPr>
              <a:t>Set</a:t>
            </a:r>
            <a:r>
              <a:rPr lang="en-US" dirty="0"/>
              <a:t>)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214360" cy="5435600"/>
          </a:xfrm>
          <a:ln/>
        </p:spPr>
        <p:txBody>
          <a:bodyPr/>
          <a:lstStyle/>
          <a:p>
            <a:r>
              <a:rPr lang="en-US" dirty="0">
                <a:cs typeface="Courier New Bold" panose="02070609020205020404" pitchFamily="49" charset="0"/>
              </a:rPr>
              <a:t>Explicit Reading by Set I</a:t>
            </a:r>
            <a:r>
              <a:rPr lang="en-US" dirty="0"/>
              <a:t>nstructions</a:t>
            </a:r>
          </a:p>
          <a:p>
            <a:pPr marL="552450" lvl="1"/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setX</a:t>
            </a:r>
            <a:r>
              <a:rPr lang="en-US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 </a:t>
            </a:r>
            <a:r>
              <a:rPr lang="en-US" dirty="0" err="1">
                <a:latin typeface="Calibri Italic" panose="020F05020202040A0204" pitchFamily="34" charset="0"/>
                <a:cs typeface="Calibri Italic" panose="020F05020202040A0204" pitchFamily="34" charset="0"/>
              </a:rPr>
              <a:t>Dest</a:t>
            </a:r>
            <a:r>
              <a:rPr lang="en-US" dirty="0"/>
              <a:t>: Set low-order byte of destination </a:t>
            </a:r>
            <a:r>
              <a:rPr lang="en-US" dirty="0" err="1">
                <a:latin typeface="Calibri Italic" panose="020F05020202040A0204" pitchFamily="34" charset="0"/>
                <a:cs typeface="Calibri Italic" panose="020F05020202040A0204" pitchFamily="34" charset="0"/>
              </a:rPr>
              <a:t>Dest</a:t>
            </a:r>
            <a:r>
              <a:rPr lang="en-US" dirty="0"/>
              <a:t> to 0 or 1</a:t>
            </a:r>
            <a:br>
              <a:rPr lang="en-US" dirty="0"/>
            </a:br>
            <a:r>
              <a:rPr lang="en-US" dirty="0"/>
              <a:t>based on combinations of condition codes</a:t>
            </a:r>
          </a:p>
          <a:p>
            <a:pPr marL="552450" lvl="1"/>
            <a:r>
              <a:rPr lang="en-US" dirty="0"/>
              <a:t>Does not alter remaining 7 bytes of </a:t>
            </a:r>
            <a:r>
              <a:rPr lang="en-US" dirty="0" err="1">
                <a:latin typeface="Calibri Italic" panose="020F05020202040A0204" pitchFamily="34" charset="0"/>
                <a:cs typeface="Calibri Italic" panose="020F05020202040A0204" pitchFamily="34" charset="0"/>
              </a:rPr>
              <a:t>Dest</a:t>
            </a:r>
            <a:endParaRPr lang="en-US" dirty="0"/>
          </a:p>
        </p:txBody>
      </p:sp>
      <p:graphicFrame>
        <p:nvGraphicFramePr>
          <p:cNvPr id="37893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697013"/>
              </p:ext>
            </p:extLst>
          </p:nvPr>
        </p:nvGraphicFramePr>
        <p:xfrm>
          <a:off x="1295400" y="2976880"/>
          <a:ext cx="6096000" cy="3576320"/>
        </p:xfrm>
        <a:graphic>
          <a:graphicData uri="http://schemas.openxmlformats.org/drawingml/2006/table">
            <a:tbl>
              <a:tblPr/>
              <a:tblGrid>
                <a:gridCol w="1109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SetX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Equal / Zero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sets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Negative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setns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~SF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SF^OF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seta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Above (unsigned)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setb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CF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Below (unsigned)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/>
          </p:cNvSpPr>
          <p:nvPr/>
        </p:nvSpPr>
        <p:spPr bwMode="auto">
          <a:xfrm>
            <a:off x="304800" y="5410200"/>
            <a:ext cx="6629400" cy="1117600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%rdi   #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Compare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x:y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lvl="1"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set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%al          # Set when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&lt;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lvl="1"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movzbl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%al,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#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Zero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rest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of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Explicit Reading Condition Codes (Cont.)</a:t>
            </a:r>
          </a:p>
        </p:txBody>
      </p:sp>
      <p:sp>
        <p:nvSpPr>
          <p:cNvPr id="3892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1155700"/>
            <a:ext cx="6602128" cy="3327400"/>
          </a:xfrm>
          <a:ln/>
        </p:spPr>
        <p:txBody>
          <a:bodyPr/>
          <a:lstStyle/>
          <a:p>
            <a:r>
              <a:rPr lang="en-US" dirty="0" err="1"/>
              <a:t>SetX</a:t>
            </a:r>
            <a:r>
              <a:rPr lang="en-US" dirty="0"/>
              <a:t> Instructions: </a:t>
            </a:r>
          </a:p>
          <a:p>
            <a:pPr marL="552450" lvl="1"/>
            <a:r>
              <a:rPr lang="en-US" dirty="0"/>
              <a:t>Set single byte based on combination of condition codes</a:t>
            </a:r>
          </a:p>
          <a:p>
            <a:r>
              <a:rPr lang="en-US" dirty="0"/>
              <a:t>One of addressable byte registers</a:t>
            </a:r>
          </a:p>
          <a:p>
            <a:pPr marL="552450" lvl="1"/>
            <a:r>
              <a:rPr lang="en-US" dirty="0"/>
              <a:t>Does not alter remaining bytes</a:t>
            </a:r>
          </a:p>
          <a:p>
            <a:pPr marL="552450" lvl="1"/>
            <a:r>
              <a:rPr lang="en-US" dirty="0"/>
              <a:t>Typically use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movzbl</a:t>
            </a:r>
            <a:r>
              <a:rPr lang="en-US" dirty="0"/>
              <a:t> to finish job</a:t>
            </a:r>
          </a:p>
          <a:p>
            <a:pPr marL="838200" lvl="2"/>
            <a:r>
              <a:rPr lang="en-US" dirty="0"/>
              <a:t>32-bit instructions also set upper 32 bits to 0</a:t>
            </a:r>
          </a:p>
        </p:txBody>
      </p:sp>
      <p:sp>
        <p:nvSpPr>
          <p:cNvPr id="38922" name="Rectangle 10"/>
          <p:cNvSpPr>
            <a:spLocks/>
          </p:cNvSpPr>
          <p:nvPr/>
        </p:nvSpPr>
        <p:spPr bwMode="auto">
          <a:xfrm>
            <a:off x="1143000" y="3886200"/>
            <a:ext cx="3429000" cy="1295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x &lt; 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75258"/>
              </p:ext>
            </p:extLst>
          </p:nvPr>
        </p:nvGraphicFramePr>
        <p:xfrm>
          <a:off x="5638800" y="3733800"/>
          <a:ext cx="3352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24635" y="4204447"/>
            <a:ext cx="2008094" cy="1308847"/>
            <a:chOff x="2124635" y="4204447"/>
            <a:chExt cx="2008094" cy="130884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>
              <a:off x="2994212" y="4204447"/>
              <a:ext cx="53788" cy="130884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" name="Straight Arrow Connector 4"/>
            <p:cNvCxnSpPr/>
            <p:nvPr/>
          </p:nvCxnSpPr>
          <p:spPr bwMode="auto">
            <a:xfrm flipH="1">
              <a:off x="2124635" y="4204447"/>
              <a:ext cx="2008094" cy="130884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7B4AF-8761-45CD-BBDF-2CAD82FB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Example: </a:t>
            </a:r>
            <a:r>
              <a:rPr lang="en-US" b="0" dirty="0" err="1"/>
              <a:t>setl</a:t>
            </a:r>
            <a:r>
              <a:rPr lang="en-US" b="0" dirty="0"/>
              <a:t> (Signed &lt;)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178FB-ED0B-4335-A72E-9A86CB279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97000"/>
            <a:ext cx="8382000" cy="526011"/>
          </a:xfrm>
        </p:spPr>
        <p:txBody>
          <a:bodyPr/>
          <a:lstStyle/>
          <a:p>
            <a:r>
              <a:rPr lang="en-US" dirty="0"/>
              <a:t>Condition: SF^OF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64EBE17-3726-41C7-ABB9-06593FC30C92}"/>
              </a:ext>
            </a:extLst>
          </p:cNvPr>
          <p:cNvGraphicFramePr>
            <a:graphicFrameLocks noGrp="1"/>
          </p:cNvGraphicFramePr>
          <p:nvPr/>
        </p:nvGraphicFramePr>
        <p:xfrm>
          <a:off x="1174864" y="1993336"/>
          <a:ext cx="736507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771">
                  <a:extLst>
                    <a:ext uri="{9D8B030D-6E8A-4147-A177-3AD203B41FA5}">
                      <a16:colId xmlns:a16="http://schemas.microsoft.com/office/drawing/2014/main" val="3930898366"/>
                    </a:ext>
                  </a:extLst>
                </a:gridCol>
                <a:gridCol w="609293">
                  <a:extLst>
                    <a:ext uri="{9D8B030D-6E8A-4147-A177-3AD203B41FA5}">
                      <a16:colId xmlns:a16="http://schemas.microsoft.com/office/drawing/2014/main" val="1149785140"/>
                    </a:ext>
                  </a:extLst>
                </a:gridCol>
                <a:gridCol w="1098066">
                  <a:extLst>
                    <a:ext uri="{9D8B030D-6E8A-4147-A177-3AD203B41FA5}">
                      <a16:colId xmlns:a16="http://schemas.microsoft.com/office/drawing/2014/main" val="3838957496"/>
                    </a:ext>
                  </a:extLst>
                </a:gridCol>
                <a:gridCol w="5014948">
                  <a:extLst>
                    <a:ext uri="{9D8B030D-6E8A-4147-A177-3AD203B41FA5}">
                      <a16:colId xmlns:a16="http://schemas.microsoft.com/office/drawing/2014/main" val="15600187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SF ^ 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Implication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13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112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781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106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640331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54EEED4D-E41D-4E63-8092-46809FE3E6F0}"/>
              </a:ext>
            </a:extLst>
          </p:cNvPr>
          <p:cNvGrpSpPr/>
          <p:nvPr/>
        </p:nvGrpSpPr>
        <p:grpSpPr>
          <a:xfrm>
            <a:off x="1618863" y="4229675"/>
            <a:ext cx="6110829" cy="2269252"/>
            <a:chOff x="1618863" y="4229675"/>
            <a:chExt cx="6110829" cy="226925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F241428-8B79-4652-9960-D564FA700E86}"/>
                </a:ext>
              </a:extLst>
            </p:cNvPr>
            <p:cNvSpPr/>
            <p:nvPr/>
          </p:nvSpPr>
          <p:spPr bwMode="auto">
            <a:xfrm>
              <a:off x="2336039" y="4697020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5553CBF-FFD0-4113-9DD0-4B27DB8A520A}"/>
                </a:ext>
              </a:extLst>
            </p:cNvPr>
            <p:cNvSpPr/>
            <p:nvPr/>
          </p:nvSpPr>
          <p:spPr bwMode="auto">
            <a:xfrm>
              <a:off x="2336039" y="5199044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CBC6FFA-DC3E-4797-A70D-5268F6331B1A}"/>
                </a:ext>
              </a:extLst>
            </p:cNvPr>
            <p:cNvCxnSpPr/>
            <p:nvPr/>
          </p:nvCxnSpPr>
          <p:spPr bwMode="auto">
            <a:xfrm>
              <a:off x="1618863" y="5862432"/>
              <a:ext cx="526228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402E7B-B6C9-4B66-84A6-1D5C2A992019}"/>
                </a:ext>
              </a:extLst>
            </p:cNvPr>
            <p:cNvSpPr txBox="1"/>
            <p:nvPr/>
          </p:nvSpPr>
          <p:spPr>
            <a:xfrm>
              <a:off x="1771263" y="5080724"/>
              <a:ext cx="4572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363B8F8-4537-4592-8B07-306F365F6E71}"/>
                </a:ext>
              </a:extLst>
            </p:cNvPr>
            <p:cNvSpPr/>
            <p:nvPr/>
          </p:nvSpPr>
          <p:spPr bwMode="auto">
            <a:xfrm>
              <a:off x="2336039" y="5996903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620909-B362-4F84-9E4D-8FB24B6DB451}"/>
                </a:ext>
              </a:extLst>
            </p:cNvPr>
            <p:cNvSpPr txBox="1"/>
            <p:nvPr/>
          </p:nvSpPr>
          <p:spPr>
            <a:xfrm>
              <a:off x="7360680" y="4697020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ourier New Bold" panose="02070609020205020404" pitchFamily="49" charset="0"/>
                  <a:cs typeface="Courier New Bold" panose="02070609020205020404" pitchFamily="49" charset="0"/>
                </a:rPr>
                <a:t>a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0EA1970-18A0-4E6B-8942-899ADC07BEF3}"/>
                </a:ext>
              </a:extLst>
            </p:cNvPr>
            <p:cNvSpPr txBox="1"/>
            <p:nvPr/>
          </p:nvSpPr>
          <p:spPr>
            <a:xfrm>
              <a:off x="7360680" y="5263454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ourier New Bold" panose="02070609020205020404" pitchFamily="49" charset="0"/>
                  <a:cs typeface="Courier New Bold" panose="02070609020205020404" pitchFamily="49" charset="0"/>
                </a:rPr>
                <a:t>b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83CDBCE-20EF-4350-9113-1F35ABACAEAD}"/>
                </a:ext>
              </a:extLst>
            </p:cNvPr>
            <p:cNvSpPr txBox="1"/>
            <p:nvPr/>
          </p:nvSpPr>
          <p:spPr>
            <a:xfrm>
              <a:off x="7360680" y="6025363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ourier New Bold" panose="02070609020205020404" pitchFamily="49" charset="0"/>
                  <a:cs typeface="Courier New Bold" panose="02070609020205020404" pitchFamily="49" charset="0"/>
                </a:rPr>
                <a:t>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41B0462-4E35-4677-A6DF-6680C4222CF1}"/>
                </a:ext>
              </a:extLst>
            </p:cNvPr>
            <p:cNvSpPr txBox="1"/>
            <p:nvPr/>
          </p:nvSpPr>
          <p:spPr>
            <a:xfrm>
              <a:off x="2819114" y="4229675"/>
              <a:ext cx="26246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negative overflow case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0434386-56C6-408F-9D96-B51CDDD159AC}"/>
              </a:ext>
            </a:extLst>
          </p:cNvPr>
          <p:cNvSpPr txBox="1"/>
          <p:nvPr/>
        </p:nvSpPr>
        <p:spPr>
          <a:xfrm>
            <a:off x="4384319" y="2372242"/>
            <a:ext cx="3229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No overflow, so SF implies not &lt;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826298-0351-463A-B7DA-10AF7472D82F}"/>
              </a:ext>
            </a:extLst>
          </p:cNvPr>
          <p:cNvSpPr txBox="1"/>
          <p:nvPr/>
        </p:nvSpPr>
        <p:spPr>
          <a:xfrm>
            <a:off x="4426929" y="2718272"/>
            <a:ext cx="3192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No overflow, so SF implies a &lt; 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45391B-7DE4-40C8-A65F-401B06C3E660}"/>
              </a:ext>
            </a:extLst>
          </p:cNvPr>
          <p:cNvSpPr txBox="1"/>
          <p:nvPr/>
        </p:nvSpPr>
        <p:spPr>
          <a:xfrm>
            <a:off x="3495007" y="3102196"/>
            <a:ext cx="5056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Overflow, so SF implies negative overflow, i.e. a &lt; 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0A46FB-1081-45E4-BEB7-CD3D85E7A1A4}"/>
              </a:ext>
            </a:extLst>
          </p:cNvPr>
          <p:cNvSpPr txBox="1"/>
          <p:nvPr/>
        </p:nvSpPr>
        <p:spPr>
          <a:xfrm>
            <a:off x="3507923" y="3481102"/>
            <a:ext cx="5032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Overflow, so SF implies positive overflow, i.e. not &lt;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6AA3A8-CBED-465D-A252-7FC25DFCFE26}"/>
              </a:ext>
            </a:extLst>
          </p:cNvPr>
          <p:cNvSpPr txBox="1"/>
          <p:nvPr/>
        </p:nvSpPr>
        <p:spPr>
          <a:xfrm>
            <a:off x="5176299" y="510593"/>
            <a:ext cx="3967701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203200" indent="-342900"/>
            <a:r>
              <a:rPr lang="en-US" sz="180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OF set</a:t>
            </a:r>
            <a:r>
              <a:rPr lang="en-US" sz="1800" dirty="0"/>
              <a:t>  if</a:t>
            </a:r>
          </a:p>
          <a:p>
            <a:pPr marL="203200" indent="-342900"/>
            <a:r>
              <a:rPr lang="en-US" sz="1800" dirty="0">
                <a:latin typeface="Courier New Bold" charset="0"/>
                <a:cs typeface="Courier New Bold" charset="0"/>
                <a:sym typeface="Courier New Bold" charset="0"/>
              </a:rPr>
              <a:t>(a&gt;0 &amp;&amp; b&lt;0 &amp;&amp; (a-b)&lt;0)</a:t>
            </a:r>
            <a:br>
              <a:rPr lang="en-US" sz="1800" dirty="0">
                <a:latin typeface="Courier New Bold" charset="0"/>
                <a:cs typeface="Courier New Bold" charset="0"/>
                <a:sym typeface="Courier New Bold" charset="0"/>
              </a:rPr>
            </a:br>
            <a:r>
              <a:rPr lang="en-US" sz="1800" dirty="0">
                <a:latin typeface="Courier New Bold" charset="0"/>
                <a:cs typeface="Courier New Bold" charset="0"/>
                <a:sym typeface="Courier New Bold" charset="0"/>
              </a:rPr>
              <a:t>|| (a&lt;0 &amp;&amp; b&gt;0 &amp;&amp; (a-b)&gt;0)</a:t>
            </a:r>
            <a:endParaRPr lang="en-US" sz="1800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547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/>
        </p:nvSpPr>
        <p:spPr bwMode="auto">
          <a:xfrm>
            <a:off x="762000" y="4800600"/>
            <a:ext cx="3556000" cy="533400"/>
          </a:xfrm>
          <a:prstGeom prst="rect">
            <a:avLst/>
          </a:prstGeom>
          <a:solidFill>
            <a:srgbClr val="EFBFB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x86-64 Integer Registers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18682" y="6019800"/>
            <a:ext cx="7329487" cy="838200"/>
          </a:xfrm>
          <a:ln/>
        </p:spPr>
        <p:txBody>
          <a:bodyPr/>
          <a:lstStyle/>
          <a:p>
            <a:pPr lvl="1"/>
            <a:r>
              <a:rPr lang="en-US" dirty="0"/>
              <a:t>Can reference low-order byte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3657600" y="11811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%al</a:t>
            </a:r>
          </a:p>
        </p:txBody>
      </p:sp>
      <p:sp>
        <p:nvSpPr>
          <p:cNvPr id="27655" name="Rectangle 7"/>
          <p:cNvSpPr>
            <a:spLocks/>
          </p:cNvSpPr>
          <p:nvPr/>
        </p:nvSpPr>
        <p:spPr bwMode="auto">
          <a:xfrm>
            <a:off x="3657600" y="17907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bl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56" name="Rectangle 8"/>
          <p:cNvSpPr>
            <a:spLocks/>
          </p:cNvSpPr>
          <p:nvPr/>
        </p:nvSpPr>
        <p:spPr bwMode="auto">
          <a:xfrm>
            <a:off x="3657600" y="24003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%cl</a:t>
            </a:r>
          </a:p>
        </p:txBody>
      </p:sp>
      <p:sp>
        <p:nvSpPr>
          <p:cNvPr id="27657" name="Rectangle 9"/>
          <p:cNvSpPr>
            <a:spLocks/>
          </p:cNvSpPr>
          <p:nvPr/>
        </p:nvSpPr>
        <p:spPr bwMode="auto">
          <a:xfrm>
            <a:off x="3657600" y="30099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%dl</a:t>
            </a:r>
          </a:p>
        </p:txBody>
      </p:sp>
      <p:sp>
        <p:nvSpPr>
          <p:cNvPr id="27658" name="Rectangle 10"/>
          <p:cNvSpPr>
            <a:spLocks/>
          </p:cNvSpPr>
          <p:nvPr/>
        </p:nvSpPr>
        <p:spPr bwMode="auto">
          <a:xfrm>
            <a:off x="3657600" y="36195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sil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59" name="Rectangle 11"/>
          <p:cNvSpPr>
            <a:spLocks/>
          </p:cNvSpPr>
          <p:nvPr/>
        </p:nvSpPr>
        <p:spPr bwMode="auto">
          <a:xfrm>
            <a:off x="3657600" y="42291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dil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60" name="Rectangle 12"/>
          <p:cNvSpPr>
            <a:spLocks/>
          </p:cNvSpPr>
          <p:nvPr/>
        </p:nvSpPr>
        <p:spPr bwMode="auto">
          <a:xfrm>
            <a:off x="3649650" y="4838700"/>
            <a:ext cx="655649" cy="444500"/>
          </a:xfrm>
          <a:prstGeom prst="rect">
            <a:avLst/>
          </a:prstGeom>
          <a:solidFill>
            <a:srgbClr val="FF99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spl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61" name="Rectangle 13"/>
          <p:cNvSpPr>
            <a:spLocks/>
          </p:cNvSpPr>
          <p:nvPr/>
        </p:nvSpPr>
        <p:spPr bwMode="auto">
          <a:xfrm>
            <a:off x="3657600" y="54356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bpl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62" name="Rectangle 14"/>
          <p:cNvSpPr>
            <a:spLocks/>
          </p:cNvSpPr>
          <p:nvPr/>
        </p:nvSpPr>
        <p:spPr bwMode="auto">
          <a:xfrm>
            <a:off x="7620000" y="11811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%r8b</a:t>
            </a:r>
          </a:p>
        </p:txBody>
      </p:sp>
      <p:sp>
        <p:nvSpPr>
          <p:cNvPr id="27663" name="Rectangle 15"/>
          <p:cNvSpPr>
            <a:spLocks/>
          </p:cNvSpPr>
          <p:nvPr/>
        </p:nvSpPr>
        <p:spPr bwMode="auto">
          <a:xfrm>
            <a:off x="7620000" y="17907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%r9b</a:t>
            </a:r>
          </a:p>
        </p:txBody>
      </p:sp>
      <p:sp>
        <p:nvSpPr>
          <p:cNvPr id="27664" name="Rectangle 16"/>
          <p:cNvSpPr>
            <a:spLocks/>
          </p:cNvSpPr>
          <p:nvPr/>
        </p:nvSpPr>
        <p:spPr bwMode="auto">
          <a:xfrm>
            <a:off x="7620000" y="24003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%r10b</a:t>
            </a:r>
          </a:p>
        </p:txBody>
      </p:sp>
      <p:sp>
        <p:nvSpPr>
          <p:cNvPr id="27665" name="Rectangle 17"/>
          <p:cNvSpPr>
            <a:spLocks/>
          </p:cNvSpPr>
          <p:nvPr/>
        </p:nvSpPr>
        <p:spPr bwMode="auto">
          <a:xfrm>
            <a:off x="7620000" y="30099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%r11b</a:t>
            </a:r>
          </a:p>
        </p:txBody>
      </p:sp>
      <p:sp>
        <p:nvSpPr>
          <p:cNvPr id="27666" name="Rectangle 18"/>
          <p:cNvSpPr>
            <a:spLocks/>
          </p:cNvSpPr>
          <p:nvPr/>
        </p:nvSpPr>
        <p:spPr bwMode="auto">
          <a:xfrm>
            <a:off x="7620000" y="36195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%r12b</a:t>
            </a:r>
          </a:p>
        </p:txBody>
      </p:sp>
      <p:sp>
        <p:nvSpPr>
          <p:cNvPr id="27667" name="Rectangle 19"/>
          <p:cNvSpPr>
            <a:spLocks/>
          </p:cNvSpPr>
          <p:nvPr/>
        </p:nvSpPr>
        <p:spPr bwMode="auto">
          <a:xfrm>
            <a:off x="7620000" y="42291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%r13b</a:t>
            </a:r>
          </a:p>
        </p:txBody>
      </p:sp>
      <p:sp>
        <p:nvSpPr>
          <p:cNvPr id="27668" name="Rectangle 20"/>
          <p:cNvSpPr>
            <a:spLocks/>
          </p:cNvSpPr>
          <p:nvPr/>
        </p:nvSpPr>
        <p:spPr bwMode="auto">
          <a:xfrm>
            <a:off x="7620000" y="48387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%r14b</a:t>
            </a:r>
          </a:p>
        </p:txBody>
      </p:sp>
      <p:sp>
        <p:nvSpPr>
          <p:cNvPr id="27669" name="Rectangle 21"/>
          <p:cNvSpPr>
            <a:spLocks/>
          </p:cNvSpPr>
          <p:nvPr/>
        </p:nvSpPr>
        <p:spPr bwMode="auto">
          <a:xfrm>
            <a:off x="7620000" y="54483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%r15b</a:t>
            </a:r>
          </a:p>
        </p:txBody>
      </p:sp>
      <p:sp>
        <p:nvSpPr>
          <p:cNvPr id="27670" name="Rectangle 22"/>
          <p:cNvSpPr>
            <a:spLocks/>
          </p:cNvSpPr>
          <p:nvPr/>
        </p:nvSpPr>
        <p:spPr bwMode="auto">
          <a:xfrm>
            <a:off x="4724400" y="1143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27671" name="Rectangle 23"/>
          <p:cNvSpPr>
            <a:spLocks/>
          </p:cNvSpPr>
          <p:nvPr/>
        </p:nvSpPr>
        <p:spPr bwMode="auto">
          <a:xfrm>
            <a:off x="4724400" y="17526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27672" name="Rectangle 24"/>
          <p:cNvSpPr>
            <a:spLocks/>
          </p:cNvSpPr>
          <p:nvPr/>
        </p:nvSpPr>
        <p:spPr bwMode="auto">
          <a:xfrm>
            <a:off x="4724400" y="2362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</a:p>
        </p:txBody>
      </p:sp>
      <p:sp>
        <p:nvSpPr>
          <p:cNvPr id="27673" name="Rectangle 25"/>
          <p:cNvSpPr>
            <a:spLocks/>
          </p:cNvSpPr>
          <p:nvPr/>
        </p:nvSpPr>
        <p:spPr bwMode="auto">
          <a:xfrm>
            <a:off x="4724400" y="29718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</a:p>
        </p:txBody>
      </p:sp>
      <p:sp>
        <p:nvSpPr>
          <p:cNvPr id="27674" name="Rectangle 26"/>
          <p:cNvSpPr>
            <a:spLocks/>
          </p:cNvSpPr>
          <p:nvPr/>
        </p:nvSpPr>
        <p:spPr bwMode="auto">
          <a:xfrm>
            <a:off x="4724400" y="35814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</a:p>
        </p:txBody>
      </p:sp>
      <p:sp>
        <p:nvSpPr>
          <p:cNvPr id="27675" name="Rectangle 27"/>
          <p:cNvSpPr>
            <a:spLocks/>
          </p:cNvSpPr>
          <p:nvPr/>
        </p:nvSpPr>
        <p:spPr bwMode="auto">
          <a:xfrm>
            <a:off x="4724400" y="4191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</a:p>
        </p:txBody>
      </p:sp>
      <p:sp>
        <p:nvSpPr>
          <p:cNvPr id="27676" name="Rectangle 28"/>
          <p:cNvSpPr>
            <a:spLocks/>
          </p:cNvSpPr>
          <p:nvPr/>
        </p:nvSpPr>
        <p:spPr bwMode="auto">
          <a:xfrm>
            <a:off x="4724400" y="48006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</a:p>
        </p:txBody>
      </p:sp>
      <p:sp>
        <p:nvSpPr>
          <p:cNvPr id="27677" name="Rectangle 29"/>
          <p:cNvSpPr>
            <a:spLocks/>
          </p:cNvSpPr>
          <p:nvPr/>
        </p:nvSpPr>
        <p:spPr bwMode="auto">
          <a:xfrm>
            <a:off x="4724400" y="5410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</a:t>
            </a:r>
          </a:p>
        </p:txBody>
      </p:sp>
      <p:sp>
        <p:nvSpPr>
          <p:cNvPr id="27678" name="Rectangle 30"/>
          <p:cNvSpPr>
            <a:spLocks/>
          </p:cNvSpPr>
          <p:nvPr/>
        </p:nvSpPr>
        <p:spPr bwMode="auto">
          <a:xfrm>
            <a:off x="762000" y="1143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79" name="Rectangle 31"/>
          <p:cNvSpPr>
            <a:spLocks/>
          </p:cNvSpPr>
          <p:nvPr/>
        </p:nvSpPr>
        <p:spPr bwMode="auto">
          <a:xfrm>
            <a:off x="762000" y="17526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80" name="Rectangle 32"/>
          <p:cNvSpPr>
            <a:spLocks/>
          </p:cNvSpPr>
          <p:nvPr/>
        </p:nvSpPr>
        <p:spPr bwMode="auto">
          <a:xfrm>
            <a:off x="762000" y="2362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%rcx</a:t>
            </a:r>
          </a:p>
        </p:txBody>
      </p:sp>
      <p:sp>
        <p:nvSpPr>
          <p:cNvPr id="27681" name="Rectangle 33"/>
          <p:cNvSpPr>
            <a:spLocks/>
          </p:cNvSpPr>
          <p:nvPr/>
        </p:nvSpPr>
        <p:spPr bwMode="auto">
          <a:xfrm>
            <a:off x="762000" y="29718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%rdx</a:t>
            </a:r>
          </a:p>
        </p:txBody>
      </p:sp>
      <p:sp>
        <p:nvSpPr>
          <p:cNvPr id="27682" name="Rectangle 34"/>
          <p:cNvSpPr>
            <a:spLocks/>
          </p:cNvSpPr>
          <p:nvPr/>
        </p:nvSpPr>
        <p:spPr bwMode="auto">
          <a:xfrm>
            <a:off x="762000" y="35814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%rsi</a:t>
            </a:r>
          </a:p>
        </p:txBody>
      </p:sp>
      <p:sp>
        <p:nvSpPr>
          <p:cNvPr id="27683" name="Rectangle 35"/>
          <p:cNvSpPr>
            <a:spLocks/>
          </p:cNvSpPr>
          <p:nvPr/>
        </p:nvSpPr>
        <p:spPr bwMode="auto">
          <a:xfrm>
            <a:off x="762000" y="4191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%rdi</a:t>
            </a:r>
          </a:p>
        </p:txBody>
      </p:sp>
      <p:sp>
        <p:nvSpPr>
          <p:cNvPr id="27684" name="Rectangle 36"/>
          <p:cNvSpPr>
            <a:spLocks/>
          </p:cNvSpPr>
          <p:nvPr/>
        </p:nvSpPr>
        <p:spPr bwMode="auto">
          <a:xfrm>
            <a:off x="762000" y="5410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%rbp</a:t>
            </a:r>
          </a:p>
        </p:txBody>
      </p:sp>
    </p:spTree>
    <p:extLst>
      <p:ext uri="{BB962C8B-B14F-4D97-AF65-F5344CB8AC3E}">
        <p14:creationId xmlns:p14="http://schemas.microsoft.com/office/powerpoint/2010/main" val="334395255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Rectangle 8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An x86-64 quirk to watch out for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9940" y="1564651"/>
            <a:ext cx="7160468" cy="193899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Most instructions with a 32-bit destination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zero the upper 32 bits of the register!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3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movzbl %al, %eax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2981A23-6535-4155-A852-0A3549E3CE3B}"/>
              </a:ext>
            </a:extLst>
          </p:cNvPr>
          <p:cNvGrpSpPr/>
          <p:nvPr/>
        </p:nvGrpSpPr>
        <p:grpSpPr>
          <a:xfrm>
            <a:off x="2489200" y="3596640"/>
            <a:ext cx="4480560" cy="508000"/>
            <a:chOff x="2489200" y="3738880"/>
            <a:chExt cx="4480560" cy="50800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4FFFAC5-2151-4421-A9E5-85AE39FF2B32}"/>
                </a:ext>
              </a:extLst>
            </p:cNvPr>
            <p:cNvSpPr/>
            <p:nvPr/>
          </p:nvSpPr>
          <p:spPr bwMode="auto">
            <a:xfrm>
              <a:off x="6349980" y="3738880"/>
              <a:ext cx="619755" cy="508000"/>
            </a:xfrm>
            <a:prstGeom prst="rect">
              <a:avLst/>
            </a:prstGeom>
            <a:solidFill>
              <a:srgbClr val="CF7369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%al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576F59E-A7BD-4249-BC9E-E472E7C4FDB4}"/>
                </a:ext>
              </a:extLst>
            </p:cNvPr>
            <p:cNvSpPr/>
            <p:nvPr/>
          </p:nvSpPr>
          <p:spPr bwMode="auto">
            <a:xfrm>
              <a:off x="4729472" y="3738880"/>
              <a:ext cx="1620508" cy="508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%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eax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95B8245-3FBC-4E1D-AA0A-8950F9065460}"/>
                </a:ext>
              </a:extLst>
            </p:cNvPr>
            <p:cNvSpPr/>
            <p:nvPr/>
          </p:nvSpPr>
          <p:spPr bwMode="auto">
            <a:xfrm>
              <a:off x="2489200" y="3738880"/>
              <a:ext cx="2240272" cy="5080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%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rax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7B61A23-6105-40DE-80F2-7AC3C0623D2F}"/>
                </a:ext>
              </a:extLst>
            </p:cNvPr>
            <p:cNvSpPr/>
            <p:nvPr/>
          </p:nvSpPr>
          <p:spPr bwMode="auto">
            <a:xfrm>
              <a:off x="2489200" y="3738880"/>
              <a:ext cx="4480560" cy="508000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94215D1-7CAF-4478-AEBA-BAE206EFF733}"/>
                </a:ext>
              </a:extLst>
            </p:cNvPr>
            <p:cNvCxnSpPr>
              <a:stCxn id="16" idx="0"/>
              <a:endCxn id="16" idx="2"/>
            </p:cNvCxnSpPr>
            <p:nvPr/>
          </p:nvCxnSpPr>
          <p:spPr bwMode="auto">
            <a:xfrm>
              <a:off x="4729480" y="3738880"/>
              <a:ext cx="0" cy="508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97BDA32-0FE9-4AC3-952B-19AF06520463}"/>
                </a:ext>
              </a:extLst>
            </p:cNvPr>
            <p:cNvCxnSpPr/>
            <p:nvPr/>
          </p:nvCxnSpPr>
          <p:spPr bwMode="auto">
            <a:xfrm>
              <a:off x="6350000" y="3738880"/>
              <a:ext cx="0" cy="508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F59C02B-8D26-4482-92E5-9CB70F94880B}"/>
              </a:ext>
            </a:extLst>
          </p:cNvPr>
          <p:cNvGrpSpPr/>
          <p:nvPr/>
        </p:nvGrpSpPr>
        <p:grpSpPr>
          <a:xfrm>
            <a:off x="2489175" y="3596640"/>
            <a:ext cx="4480560" cy="508000"/>
            <a:chOff x="2489200" y="3738880"/>
            <a:chExt cx="4480560" cy="50800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C8D043C-9242-4390-B8E3-06BC2FDAABD8}"/>
                </a:ext>
              </a:extLst>
            </p:cNvPr>
            <p:cNvSpPr/>
            <p:nvPr/>
          </p:nvSpPr>
          <p:spPr bwMode="auto">
            <a:xfrm>
              <a:off x="6349980" y="3738880"/>
              <a:ext cx="619755" cy="508000"/>
            </a:xfrm>
            <a:prstGeom prst="rect">
              <a:avLst/>
            </a:prstGeom>
            <a:solidFill>
              <a:srgbClr val="CF7369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%al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6336839-6AE1-4650-B591-DFC52F01E394}"/>
                </a:ext>
              </a:extLst>
            </p:cNvPr>
            <p:cNvSpPr/>
            <p:nvPr/>
          </p:nvSpPr>
          <p:spPr bwMode="auto">
            <a:xfrm>
              <a:off x="4729472" y="3738880"/>
              <a:ext cx="1620508" cy="508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/>
                <a:t>00 00 00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88BA80C-F28C-4810-B29B-14DD21FB2046}"/>
                </a:ext>
              </a:extLst>
            </p:cNvPr>
            <p:cNvSpPr/>
            <p:nvPr/>
          </p:nvSpPr>
          <p:spPr bwMode="auto">
            <a:xfrm>
              <a:off x="2489200" y="3738880"/>
              <a:ext cx="2240272" cy="5080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00 00 00 00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C7C3642-A28B-4941-80FC-D46AF2E4DE23}"/>
                </a:ext>
              </a:extLst>
            </p:cNvPr>
            <p:cNvSpPr/>
            <p:nvPr/>
          </p:nvSpPr>
          <p:spPr bwMode="auto">
            <a:xfrm>
              <a:off x="2489200" y="3738880"/>
              <a:ext cx="4480560" cy="508000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9EC0020-007C-444D-BB94-DDACAD06EECE}"/>
                </a:ext>
              </a:extLst>
            </p:cNvPr>
            <p:cNvCxnSpPr>
              <a:stCxn id="45" idx="0"/>
              <a:endCxn id="45" idx="2"/>
            </p:cNvCxnSpPr>
            <p:nvPr/>
          </p:nvCxnSpPr>
          <p:spPr bwMode="auto">
            <a:xfrm>
              <a:off x="4729480" y="3738880"/>
              <a:ext cx="0" cy="508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26BD842-A50D-466C-B08F-FA1C9A1316A2}"/>
                </a:ext>
              </a:extLst>
            </p:cNvPr>
            <p:cNvCxnSpPr/>
            <p:nvPr/>
          </p:nvCxnSpPr>
          <p:spPr bwMode="auto">
            <a:xfrm>
              <a:off x="6350000" y="3738880"/>
              <a:ext cx="0" cy="508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BEB29F4-8688-4288-A2ED-6DE27B872B6A}"/>
              </a:ext>
            </a:extLst>
          </p:cNvPr>
          <p:cNvSpPr txBox="1"/>
          <p:nvPr/>
        </p:nvSpPr>
        <p:spPr>
          <a:xfrm>
            <a:off x="4729447" y="5514032"/>
            <a:ext cx="3167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Zero extended from %al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4AE75B0-DE9E-49DC-924F-0C2E1B7427F0}"/>
              </a:ext>
            </a:extLst>
          </p:cNvPr>
          <p:cNvSpPr txBox="1"/>
          <p:nvPr/>
        </p:nvSpPr>
        <p:spPr>
          <a:xfrm>
            <a:off x="2489175" y="5514031"/>
            <a:ext cx="1669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Zapped to 0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74DE0EF-0B70-4E6D-ADAB-9A2B34AAAD22}"/>
              </a:ext>
            </a:extLst>
          </p:cNvPr>
          <p:cNvCxnSpPr>
            <a:cxnSpLocks/>
          </p:cNvCxnSpPr>
          <p:nvPr/>
        </p:nvCxnSpPr>
        <p:spPr bwMode="auto">
          <a:xfrm flipV="1">
            <a:off x="2712720" y="4226560"/>
            <a:ext cx="0" cy="128747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782586C-6256-4F05-9B52-CDE35F199DD7}"/>
              </a:ext>
            </a:extLst>
          </p:cNvPr>
          <p:cNvCxnSpPr>
            <a:cxnSpLocks/>
          </p:cNvCxnSpPr>
          <p:nvPr/>
        </p:nvCxnSpPr>
        <p:spPr bwMode="auto">
          <a:xfrm flipV="1">
            <a:off x="4897120" y="4226560"/>
            <a:ext cx="0" cy="128747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104756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Control: Condition codes</a:t>
            </a:r>
          </a:p>
          <a:p>
            <a:r>
              <a:rPr lang="en-US" dirty="0">
                <a:solidFill>
                  <a:srgbClr val="000000"/>
                </a:solidFill>
              </a:rPr>
              <a:t>Conditional branches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Loops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Switch Statements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2321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Jumping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69538"/>
            <a:ext cx="8382000" cy="863600"/>
          </a:xfrm>
          <a:ln/>
        </p:spPr>
        <p:txBody>
          <a:bodyPr/>
          <a:lstStyle/>
          <a:p>
            <a:r>
              <a:rPr lang="en-US" dirty="0" err="1"/>
              <a:t>jX</a:t>
            </a:r>
            <a:r>
              <a:rPr lang="en-US" dirty="0"/>
              <a:t> Instructions</a:t>
            </a:r>
          </a:p>
          <a:p>
            <a:pPr marL="552450" lvl="1"/>
            <a:r>
              <a:rPr lang="en-US" dirty="0"/>
              <a:t>Jump to different part of code depending on condition codes</a:t>
            </a:r>
          </a:p>
          <a:p>
            <a:pPr marL="552450" lvl="1"/>
            <a:r>
              <a:rPr lang="en-US" dirty="0"/>
              <a:t>Implicit reading of condition codes</a:t>
            </a:r>
          </a:p>
        </p:txBody>
      </p:sp>
      <p:graphicFrame>
        <p:nvGraphicFramePr>
          <p:cNvPr id="4096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677861"/>
              </p:ext>
            </p:extLst>
          </p:nvPr>
        </p:nvGraphicFramePr>
        <p:xfrm>
          <a:off x="1524000" y="2665614"/>
          <a:ext cx="6096000" cy="3901440"/>
        </p:xfrm>
        <a:graphic>
          <a:graphicData uri="http://schemas.openxmlformats.org/drawingml/2006/table">
            <a:tbl>
              <a:tblPr/>
              <a:tblGrid>
                <a:gridCol w="1109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jX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jmp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Unconditional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Equal / Zero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jne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js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Negative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jns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~SF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jg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jge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jl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SF^OF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jle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ja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Above (unsigned)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jb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CF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Below (unsigned)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Conditional Branch Example (Old Style)</a:t>
            </a:r>
          </a:p>
        </p:txBody>
      </p:sp>
      <p:sp>
        <p:nvSpPr>
          <p:cNvPr id="43012" name="Rectangle 4"/>
          <p:cNvSpPr>
            <a:spLocks/>
          </p:cNvSpPr>
          <p:nvPr/>
        </p:nvSpPr>
        <p:spPr bwMode="auto">
          <a:xfrm>
            <a:off x="205850" y="2442135"/>
            <a:ext cx="3670300" cy="2946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absdiff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&gt;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43013" name="Rectangle 5"/>
          <p:cNvSpPr>
            <a:spLocks/>
          </p:cNvSpPr>
          <p:nvPr/>
        </p:nvSpPr>
        <p:spPr bwMode="auto">
          <a:xfrm>
            <a:off x="4147525" y="2129865"/>
            <a:ext cx="4790625" cy="4813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absdiff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cmpq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x:y, x-y</a:t>
            </a: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jle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.L4</a:t>
            </a: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solidFill>
                <a:srgbClr val="0000FF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solidFill>
                <a:srgbClr val="0000FF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ret</a:t>
            </a: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.L4:       # x &lt;= y</a:t>
            </a: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solidFill>
                <a:srgbClr val="CC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solidFill>
                <a:srgbClr val="CC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ret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idx="1"/>
          </p:nvPr>
        </p:nvSpPr>
        <p:spPr>
          <a:xfrm>
            <a:off x="381000" y="1242732"/>
            <a:ext cx="8153400" cy="1041400"/>
          </a:xfrm>
        </p:spPr>
        <p:txBody>
          <a:bodyPr/>
          <a:lstStyle/>
          <a:p>
            <a:r>
              <a:rPr lang="en-US" dirty="0"/>
              <a:t>Generation</a:t>
            </a:r>
          </a:p>
          <a:p>
            <a:pPr marL="279400" lvl="1" indent="0">
              <a:buNone/>
            </a:pPr>
            <a:r>
              <a:rPr lang="en-US" b="1" dirty="0">
                <a:solidFill>
                  <a:srgbClr val="800000"/>
                </a:solidFill>
                <a:latin typeface="Courier New"/>
                <a:cs typeface="Courier New"/>
              </a:rPr>
              <a:t>shark&gt; </a:t>
            </a:r>
            <a:r>
              <a:rPr lang="en-US" b="1" dirty="0" err="1">
                <a:solidFill>
                  <a:srgbClr val="800000"/>
                </a:solidFill>
                <a:latin typeface="Courier New"/>
                <a:cs typeface="Courier New"/>
              </a:rPr>
              <a:t>gcc</a:t>
            </a:r>
            <a:r>
              <a:rPr lang="en-US" b="1" dirty="0">
                <a:solidFill>
                  <a:srgbClr val="800000"/>
                </a:solidFill>
                <a:latin typeface="Courier New"/>
                <a:cs typeface="Courier New"/>
              </a:rPr>
              <a:t> –</a:t>
            </a:r>
            <a:r>
              <a:rPr lang="en-US" b="1" dirty="0" err="1">
                <a:solidFill>
                  <a:srgbClr val="800000"/>
                </a:solidFill>
                <a:latin typeface="Courier New"/>
                <a:cs typeface="Courier New"/>
              </a:rPr>
              <a:t>Og</a:t>
            </a:r>
            <a:r>
              <a:rPr lang="en-US" b="1" dirty="0">
                <a:solidFill>
                  <a:srgbClr val="800000"/>
                </a:solidFill>
                <a:latin typeface="Courier New"/>
                <a:cs typeface="Courier New"/>
              </a:rPr>
              <a:t> -S –</a:t>
            </a:r>
            <a:r>
              <a:rPr lang="en-US" b="1" dirty="0" err="1">
                <a:solidFill>
                  <a:srgbClr val="800000"/>
                </a:solidFill>
                <a:latin typeface="Courier New"/>
                <a:cs typeface="Courier New"/>
              </a:rPr>
              <a:t>fno</a:t>
            </a:r>
            <a:r>
              <a:rPr lang="en-US" b="1" dirty="0">
                <a:solidFill>
                  <a:srgbClr val="800000"/>
                </a:solidFill>
                <a:latin typeface="Courier New"/>
                <a:cs typeface="Courier New"/>
              </a:rPr>
              <a:t>-if-conversion </a:t>
            </a:r>
            <a:r>
              <a:rPr lang="en-US" b="1" dirty="0" err="1">
                <a:solidFill>
                  <a:srgbClr val="800000"/>
                </a:solidFill>
                <a:latin typeface="Courier New"/>
                <a:cs typeface="Courier New"/>
              </a:rPr>
              <a:t>control.c</a:t>
            </a:r>
            <a:endParaRPr lang="en-US" b="1" dirty="0">
              <a:solidFill>
                <a:srgbClr val="800000"/>
              </a:solidFill>
              <a:latin typeface="Courier New"/>
              <a:cs typeface="Courier New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254207"/>
              </p:ext>
            </p:extLst>
          </p:nvPr>
        </p:nvGraphicFramePr>
        <p:xfrm>
          <a:off x="4800600" y="5029200"/>
          <a:ext cx="3352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379850" y="1233254"/>
            <a:ext cx="5688687" cy="944910"/>
            <a:chOff x="3451412" y="1023590"/>
            <a:chExt cx="5688687" cy="944910"/>
          </a:xfrm>
        </p:grpSpPr>
        <p:sp>
          <p:nvSpPr>
            <p:cNvPr id="2" name="Oval 1"/>
            <p:cNvSpPr/>
            <p:nvPr/>
          </p:nvSpPr>
          <p:spPr bwMode="auto">
            <a:xfrm>
              <a:off x="3451412" y="1380565"/>
              <a:ext cx="2949388" cy="587935"/>
            </a:xfrm>
            <a:prstGeom prst="ellipse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197600" y="1023590"/>
              <a:ext cx="2942499" cy="52322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Get to this shortly</a:t>
              </a:r>
            </a:p>
          </p:txBody>
        </p:sp>
        <p:sp>
          <p:nvSpPr>
            <p:cNvPr id="4" name="Freeform 3"/>
            <p:cNvSpPr/>
            <p:nvPr/>
          </p:nvSpPr>
          <p:spPr bwMode="auto">
            <a:xfrm>
              <a:off x="5138928" y="1101793"/>
              <a:ext cx="1058672" cy="206307"/>
            </a:xfrm>
            <a:custGeom>
              <a:avLst/>
              <a:gdLst>
                <a:gd name="connsiteX0" fmla="*/ 1307592 w 1307592"/>
                <a:gd name="connsiteY0" fmla="*/ 132647 h 278951"/>
                <a:gd name="connsiteX1" fmla="*/ 521208 w 1307592"/>
                <a:gd name="connsiteY1" fmla="*/ 4631 h 278951"/>
                <a:gd name="connsiteX2" fmla="*/ 0 w 1307592"/>
                <a:gd name="connsiteY2" fmla="*/ 278951 h 27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7592" h="278951">
                  <a:moveTo>
                    <a:pt x="1307592" y="132647"/>
                  </a:moveTo>
                  <a:cubicBezTo>
                    <a:pt x="1023366" y="56447"/>
                    <a:pt x="739140" y="-19753"/>
                    <a:pt x="521208" y="4631"/>
                  </a:cubicBezTo>
                  <a:cubicBezTo>
                    <a:pt x="303276" y="29015"/>
                    <a:pt x="0" y="278951"/>
                    <a:pt x="0" y="278951"/>
                  </a:cubicBezTo>
                </a:path>
              </a:pathLst>
            </a:cu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7772400" cy="1820862"/>
          </a:xfrm>
        </p:spPr>
        <p:txBody>
          <a:bodyPr/>
          <a:lstStyle/>
          <a:p>
            <a:pPr marL="0" indent="0"/>
            <a:r>
              <a:rPr lang="en-US" b="1" dirty="0">
                <a:latin typeface="+mn-lt"/>
              </a:rPr>
              <a:t>Machine-Level Programming II: Control</a:t>
            </a:r>
            <a:br>
              <a:rPr lang="en-US" dirty="0"/>
            </a:br>
            <a:br>
              <a:rPr lang="en-US" dirty="0"/>
            </a:br>
            <a:r>
              <a:rPr lang="en-US" sz="2000" b="0" dirty="0">
                <a:latin typeface="+mn-lt"/>
              </a:rPr>
              <a:t>18-213/18-613: Introduction to Computer Systems</a:t>
            </a:r>
            <a:br>
              <a:rPr lang="en-US" b="0" dirty="0">
                <a:latin typeface="+mn-lt"/>
              </a:rPr>
            </a:br>
            <a:r>
              <a:rPr lang="en-US" sz="2000" b="0" dirty="0">
                <a:latin typeface="+mn-lt"/>
              </a:rPr>
              <a:t>5</a:t>
            </a:r>
            <a:r>
              <a:rPr lang="en-US" sz="2000" b="0" baseline="30000" dirty="0">
                <a:latin typeface="+mn-lt"/>
              </a:rPr>
              <a:t>th</a:t>
            </a:r>
            <a:r>
              <a:rPr lang="en-US" sz="2000" b="0" dirty="0">
                <a:latin typeface="+mn-lt"/>
              </a:rPr>
              <a:t> Lecture, Jan 28</a:t>
            </a:r>
            <a:r>
              <a:rPr lang="en-US" sz="2000" dirty="0">
                <a:latin typeface="+mn-lt"/>
              </a:rPr>
              <a:t> 2025</a:t>
            </a:r>
            <a:endParaRPr lang="en-US" sz="2000" b="0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Expressing with </a:t>
            </a:r>
            <a:r>
              <a:rPr lang="en-US" dirty="0" err="1"/>
              <a:t>Goto</a:t>
            </a:r>
            <a:r>
              <a:rPr lang="en-US" dirty="0"/>
              <a:t> Code</a:t>
            </a:r>
          </a:p>
        </p:txBody>
      </p:sp>
      <p:sp>
        <p:nvSpPr>
          <p:cNvPr id="43012" name="Rectangle 4"/>
          <p:cNvSpPr>
            <a:spLocks/>
          </p:cNvSpPr>
          <p:nvPr/>
        </p:nvSpPr>
        <p:spPr bwMode="auto">
          <a:xfrm>
            <a:off x="508000" y="2235200"/>
            <a:ext cx="3670300" cy="2946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absdiff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if (x &gt;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153400" cy="1041400"/>
          </a:xfrm>
        </p:spPr>
        <p:txBody>
          <a:bodyPr/>
          <a:lstStyle/>
          <a:p>
            <a:r>
              <a:rPr lang="en-US" dirty="0"/>
              <a:t>C allows </a:t>
            </a:r>
            <a:r>
              <a:rPr lang="en-US" b="1" dirty="0" err="1">
                <a:latin typeface="Courier New"/>
                <a:cs typeface="Courier New"/>
              </a:rPr>
              <a:t>goto</a:t>
            </a:r>
            <a:r>
              <a:rPr lang="en-US" dirty="0"/>
              <a:t> statement</a:t>
            </a:r>
          </a:p>
          <a:p>
            <a:r>
              <a:rPr lang="en-US" dirty="0"/>
              <a:t>Jump to position designated by label</a:t>
            </a:r>
          </a:p>
          <a:p>
            <a:endParaRPr lang="en-US" dirty="0"/>
          </a:p>
        </p:txBody>
      </p:sp>
      <p:sp>
        <p:nvSpPr>
          <p:cNvPr id="9" name="Rectangle 4"/>
          <p:cNvSpPr>
            <a:spLocks/>
          </p:cNvSpPr>
          <p:nvPr/>
        </p:nvSpPr>
        <p:spPr bwMode="auto">
          <a:xfrm>
            <a:off x="4495800" y="2209800"/>
            <a:ext cx="3657600" cy="3733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absdiff_j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int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ntest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(x &lt;= y);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if 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ntest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Else;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Done;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Else: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Done: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A7EDAD-42AB-4405-8B10-30B32119BC67}"/>
              </a:ext>
            </a:extLst>
          </p:cNvPr>
          <p:cNvSpPr txBox="1"/>
          <p:nvPr/>
        </p:nvSpPr>
        <p:spPr>
          <a:xfrm>
            <a:off x="508000" y="6068853"/>
            <a:ext cx="32500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800000"/>
                </a:solidFill>
                <a:latin typeface="Courier New"/>
                <a:cs typeface="Courier New"/>
              </a:rPr>
              <a:t>if-conversion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214523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/>
          </p:cNvSpPr>
          <p:nvPr/>
        </p:nvSpPr>
        <p:spPr bwMode="auto">
          <a:xfrm>
            <a:off x="366713" y="1416050"/>
            <a:ext cx="29337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49156" name="Rectangle 4"/>
          <p:cNvSpPr>
            <a:spLocks/>
          </p:cNvSpPr>
          <p:nvPr/>
        </p:nvSpPr>
        <p:spPr bwMode="auto">
          <a:xfrm>
            <a:off x="457200" y="1887538"/>
            <a:ext cx="5715000" cy="4191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2000" b="1" i="1" dirty="0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Test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? </a:t>
            </a:r>
            <a:r>
              <a:rPr lang="en-US" sz="20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Then_Expr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: </a:t>
            </a:r>
            <a:r>
              <a:rPr lang="en-US" sz="20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Else_Expr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</p:txBody>
      </p:sp>
      <p:sp>
        <p:nvSpPr>
          <p:cNvPr id="49157" name="Rectangle 5"/>
          <p:cNvSpPr>
            <a:spLocks/>
          </p:cNvSpPr>
          <p:nvPr/>
        </p:nvSpPr>
        <p:spPr bwMode="auto">
          <a:xfrm>
            <a:off x="381000" y="339725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49158" name="Rectangle 6"/>
          <p:cNvSpPr>
            <a:spLocks/>
          </p:cNvSpPr>
          <p:nvPr/>
        </p:nvSpPr>
        <p:spPr bwMode="auto">
          <a:xfrm>
            <a:off x="457200" y="3816350"/>
            <a:ext cx="3746500" cy="235585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ntest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!</a:t>
            </a:r>
            <a:r>
              <a:rPr lang="en-US" sz="1800" b="1" i="1" dirty="0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if 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ntest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Else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Then_Expr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Done;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Else: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Else_Expr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General Conditional Expression Translation (Using Branches)</a:t>
            </a:r>
          </a:p>
        </p:txBody>
      </p:sp>
      <p:sp>
        <p:nvSpPr>
          <p:cNvPr id="4916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330700" y="3886200"/>
            <a:ext cx="4432300" cy="2946400"/>
          </a:xfrm>
          <a:ln/>
        </p:spPr>
        <p:txBody>
          <a:bodyPr/>
          <a:lstStyle/>
          <a:p>
            <a:pPr marL="552450" lvl="1"/>
            <a:r>
              <a:rPr lang="en-US" dirty="0"/>
              <a:t>Create separate code regions for then &amp; else expressions</a:t>
            </a:r>
          </a:p>
          <a:p>
            <a:pPr marL="552450" lvl="1"/>
            <a:r>
              <a:rPr lang="en-US" dirty="0"/>
              <a:t>Execute appropriate one</a:t>
            </a:r>
          </a:p>
        </p:txBody>
      </p:sp>
      <p:sp>
        <p:nvSpPr>
          <p:cNvPr id="49161" name="Rectangle 9"/>
          <p:cNvSpPr>
            <a:spLocks/>
          </p:cNvSpPr>
          <p:nvPr/>
        </p:nvSpPr>
        <p:spPr bwMode="auto">
          <a:xfrm>
            <a:off x="1193800" y="2540000"/>
            <a:ext cx="3149600" cy="355600"/>
          </a:xfrm>
          <a:prstGeom prst="rect">
            <a:avLst/>
          </a:prstGeom>
          <a:solidFill>
            <a:srgbClr val="99CC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794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x&gt;y ? x-y : y-x;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/>
          </p:cNvSpPr>
          <p:nvPr/>
        </p:nvSpPr>
        <p:spPr bwMode="auto">
          <a:xfrm>
            <a:off x="5181600" y="2362200"/>
            <a:ext cx="29337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49156" name="Rectangle 4"/>
          <p:cNvSpPr>
            <a:spLocks/>
          </p:cNvSpPr>
          <p:nvPr/>
        </p:nvSpPr>
        <p:spPr bwMode="auto">
          <a:xfrm>
            <a:off x="5181600" y="2819400"/>
            <a:ext cx="2514600" cy="1160462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2000" b="1" i="1" dirty="0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Test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? </a:t>
            </a:r>
            <a:r>
              <a:rPr lang="en-US" sz="20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Then_Expr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: </a:t>
            </a:r>
            <a:r>
              <a:rPr lang="en-US" sz="20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Else_Expr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</p:txBody>
      </p:sp>
      <p:sp>
        <p:nvSpPr>
          <p:cNvPr id="49157" name="Rectangle 5"/>
          <p:cNvSpPr>
            <a:spLocks/>
          </p:cNvSpPr>
          <p:nvPr/>
        </p:nvSpPr>
        <p:spPr bwMode="auto">
          <a:xfrm>
            <a:off x="5105400" y="403860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Version</a:t>
            </a:r>
          </a:p>
        </p:txBody>
      </p:sp>
      <p:sp>
        <p:nvSpPr>
          <p:cNvPr id="49158" name="Rectangle 6"/>
          <p:cNvSpPr>
            <a:spLocks/>
          </p:cNvSpPr>
          <p:nvPr/>
        </p:nvSpPr>
        <p:spPr bwMode="auto">
          <a:xfrm>
            <a:off x="5105400" y="4495800"/>
            <a:ext cx="3746500" cy="159385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result = </a:t>
            </a:r>
            <a:r>
              <a:rPr lang="en-US" sz="1800" b="1" i="1" dirty="0" err="1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Courier New Bold" charset="0"/>
              </a:rPr>
              <a:t>Then_Expr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Arial Narro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eval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i="1" dirty="0" err="1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Courier New Bold" charset="0"/>
              </a:rPr>
              <a:t>Else_Expr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!</a:t>
            </a:r>
            <a:r>
              <a:rPr lang="en-US" sz="1800" b="1" i="1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Courier New Bold" charset="0"/>
              </a:rPr>
              <a:t>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if (</a:t>
            </a:r>
            <a:r>
              <a:rPr lang="en-US" sz="1800" b="1" dirty="0" err="1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nt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) result = </a:t>
            </a:r>
            <a:r>
              <a:rPr lang="en-US" sz="1800" b="1" dirty="0" err="1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eval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 return result;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Arial Narrow Bold" charset="0"/>
            </a:endParaRP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Using Conditional Moves</a:t>
            </a:r>
          </a:p>
        </p:txBody>
      </p:sp>
      <p:sp>
        <p:nvSpPr>
          <p:cNvPr id="4916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9850" y="1625600"/>
            <a:ext cx="4889500" cy="4038600"/>
          </a:xfrm>
          <a:ln/>
        </p:spPr>
        <p:txBody>
          <a:bodyPr/>
          <a:lstStyle/>
          <a:p>
            <a:pPr marL="292100"/>
            <a:r>
              <a:rPr lang="en-US" dirty="0"/>
              <a:t>Conditional Move Instructions</a:t>
            </a:r>
          </a:p>
          <a:p>
            <a:pPr marL="552450" lvl="1"/>
            <a:r>
              <a:rPr lang="en-US" dirty="0"/>
              <a:t>Instruction supports:</a:t>
            </a:r>
          </a:p>
          <a:p>
            <a:pPr marL="838200" lvl="2">
              <a:buNone/>
            </a:pPr>
            <a:r>
              <a:rPr lang="en-US" dirty="0"/>
              <a:t>if (Test)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 </a:t>
            </a:r>
            <a:r>
              <a:rPr lang="en-US" dirty="0" err="1">
                <a:sym typeface="Wingdings" pitchFamily="2" charset="2"/>
              </a:rPr>
              <a:t>Src</a:t>
            </a:r>
            <a:endParaRPr lang="en-US" dirty="0"/>
          </a:p>
          <a:p>
            <a:pPr marL="552450" lvl="1"/>
            <a:r>
              <a:rPr lang="en-US" dirty="0"/>
              <a:t>Supported in post-1995 x86 processors</a:t>
            </a:r>
          </a:p>
          <a:p>
            <a:pPr marL="552450" lvl="1"/>
            <a:r>
              <a:rPr lang="en-US" dirty="0"/>
              <a:t>GCC tries to use them</a:t>
            </a:r>
          </a:p>
          <a:p>
            <a:pPr marL="838200" lvl="2"/>
            <a:r>
              <a:rPr lang="en-US" dirty="0"/>
              <a:t>But, only when known to be safe</a:t>
            </a:r>
          </a:p>
          <a:p>
            <a:pPr marL="838200" lvl="2"/>
            <a:endParaRPr lang="en-US" dirty="0"/>
          </a:p>
          <a:p>
            <a:pPr marL="292100"/>
            <a:r>
              <a:rPr lang="en-US" dirty="0"/>
              <a:t>Why?</a:t>
            </a:r>
          </a:p>
          <a:p>
            <a:pPr marL="552450" lvl="1"/>
            <a:r>
              <a:rPr lang="en-US" dirty="0"/>
              <a:t>Branches are very disruptive to instruction flow through pipelines</a:t>
            </a:r>
          </a:p>
          <a:p>
            <a:pPr marL="552450" lvl="1"/>
            <a:r>
              <a:rPr lang="en-US" dirty="0"/>
              <a:t>Conditional moves do not require control transfer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3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Conditional Move Example</a:t>
            </a:r>
          </a:p>
        </p:txBody>
      </p:sp>
      <p:sp>
        <p:nvSpPr>
          <p:cNvPr id="50186" name="Rectangle 10"/>
          <p:cNvSpPr>
            <a:spLocks/>
          </p:cNvSpPr>
          <p:nvPr/>
        </p:nvSpPr>
        <p:spPr bwMode="auto">
          <a:xfrm>
            <a:off x="6616700" y="1752600"/>
            <a:ext cx="2286000" cy="19812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Rectangle 8"/>
          <p:cNvSpPr>
            <a:spLocks/>
          </p:cNvSpPr>
          <p:nvPr/>
        </p:nvSpPr>
        <p:spPr bwMode="auto">
          <a:xfrm>
            <a:off x="2286000" y="4267200"/>
            <a:ext cx="6642100" cy="2590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absdiff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x</a:t>
            </a: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tr-TR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tr-TR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tr-TR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tr-TR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</a:t>
            </a:r>
            <a:r>
              <a:rPr lang="tr-TR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result</a:t>
            </a:r>
            <a:r>
              <a:rPr lang="tr-TR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x-y</a:t>
            </a: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tr-TR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tr-TR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tr-TR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tr-TR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tr-TR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</a:t>
            </a:r>
            <a:r>
              <a:rPr lang="tr-TR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eval</a:t>
            </a:r>
            <a:r>
              <a:rPr lang="tr-TR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y-x</a:t>
            </a: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cmpq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x:y</a:t>
            </a:r>
            <a:endParaRPr lang="tr-TR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cmovle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if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&lt;=,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result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eval</a:t>
            </a:r>
            <a:endParaRPr lang="tr-TR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sp>
        <p:nvSpPr>
          <p:cNvPr id="9" name="Rectangle 4"/>
          <p:cNvSpPr>
            <a:spLocks/>
          </p:cNvSpPr>
          <p:nvPr/>
        </p:nvSpPr>
        <p:spPr bwMode="auto">
          <a:xfrm>
            <a:off x="457200" y="1295400"/>
            <a:ext cx="3670300" cy="2807473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absdiff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if (x &gt;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982559"/>
              </p:ext>
            </p:extLst>
          </p:nvPr>
        </p:nvGraphicFramePr>
        <p:xfrm>
          <a:off x="4724400" y="1905000"/>
          <a:ext cx="3352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D7D3603-0456-4B30-8AAB-CAF8CDCEFE30}"/>
              </a:ext>
            </a:extLst>
          </p:cNvPr>
          <p:cNvSpPr txBox="1"/>
          <p:nvPr/>
        </p:nvSpPr>
        <p:spPr>
          <a:xfrm>
            <a:off x="381000" y="5147101"/>
            <a:ext cx="13227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When is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this bad?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/>
          </p:cNvSpPr>
          <p:nvPr/>
        </p:nvSpPr>
        <p:spPr bwMode="auto">
          <a:xfrm>
            <a:off x="457200" y="1111088"/>
            <a:ext cx="4724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Expensive Computations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373640" y="149062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Bad Cases for Conditional Move</a:t>
            </a:r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2119150"/>
            <a:ext cx="6108700" cy="609600"/>
          </a:xfrm>
          <a:ln/>
        </p:spPr>
        <p:txBody>
          <a:bodyPr/>
          <a:lstStyle/>
          <a:p>
            <a:r>
              <a:rPr lang="en-US" sz="2000" dirty="0"/>
              <a:t>Both values get computed</a:t>
            </a:r>
          </a:p>
          <a:p>
            <a:r>
              <a:rPr lang="en-US" sz="2000" dirty="0"/>
              <a:t>Only makes sense when computations are very simple</a:t>
            </a:r>
          </a:p>
        </p:txBody>
      </p:sp>
      <p:sp>
        <p:nvSpPr>
          <p:cNvPr id="52232" name="Rectangle 8"/>
          <p:cNvSpPr>
            <a:spLocks/>
          </p:cNvSpPr>
          <p:nvPr/>
        </p:nvSpPr>
        <p:spPr bwMode="auto">
          <a:xfrm>
            <a:off x="533400" y="1585750"/>
            <a:ext cx="5410200" cy="398462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Test(x)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?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Hard1(x)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: Hard2(x);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EC6B92B-037F-4402-ADDF-2D08D7B87816}"/>
              </a:ext>
            </a:extLst>
          </p:cNvPr>
          <p:cNvGrpSpPr/>
          <p:nvPr/>
        </p:nvGrpSpPr>
        <p:grpSpPr>
          <a:xfrm>
            <a:off x="457200" y="3022438"/>
            <a:ext cx="5486400" cy="1617662"/>
            <a:chOff x="457200" y="3117850"/>
            <a:chExt cx="5486400" cy="1617662"/>
          </a:xfrm>
        </p:grpSpPr>
        <p:sp>
          <p:nvSpPr>
            <p:cNvPr id="10" name="Rectangle 3"/>
            <p:cNvSpPr>
              <a:spLocks/>
            </p:cNvSpPr>
            <p:nvPr/>
          </p:nvSpPr>
          <p:spPr bwMode="auto">
            <a:xfrm>
              <a:off x="457200" y="3117850"/>
              <a:ext cx="4724400" cy="4445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 algn="l">
                <a:spcBef>
                  <a:spcPts val="863"/>
                </a:spcBef>
              </a:pPr>
              <a:r>
                <a:rPr lang="en-US" sz="24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Risky Computations</a:t>
              </a:r>
            </a:p>
          </p:txBody>
        </p:sp>
        <p:sp>
          <p:nvSpPr>
            <p:cNvPr id="11" name="Rectangle 7"/>
            <p:cNvSpPr txBox="1">
              <a:spLocks noChangeArrowheads="1"/>
            </p:cNvSpPr>
            <p:nvPr/>
          </p:nvSpPr>
          <p:spPr bwMode="auto">
            <a:xfrm>
              <a:off x="685800" y="4125912"/>
              <a:ext cx="47244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8100" tIns="38100" rIns="38100" bIns="38100" numCol="1" anchor="t" anchorCtr="0" compatLnSpc="1">
              <a:prstTxWarp prst="textNoShape">
                <a:avLst/>
              </a:prstTxWarp>
            </a:bodyPr>
            <a:lstStyle/>
            <a:p>
              <a:pPr marL="254000" marR="0" lvl="0" indent="-25400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 2" charset="2"/>
                <a:buChar char="¢"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Calibri Bold" charset="0"/>
                </a:rPr>
                <a:t>Both values get computed</a:t>
              </a:r>
            </a:p>
            <a:p>
              <a:pPr marL="254000" marR="0" lvl="0" indent="-25400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 2" charset="2"/>
                <a:buChar char="¢"/>
                <a:tabLst/>
                <a:defRPr/>
              </a:pPr>
              <a:r>
                <a:rPr lang="en-US" sz="2000" kern="0" dirty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 Bold" charset="0"/>
                </a:rPr>
                <a:t>May have undesirable effects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alibri Bold" charset="0"/>
              </a:endParaRPr>
            </a:p>
          </p:txBody>
        </p:sp>
        <p:sp>
          <p:nvSpPr>
            <p:cNvPr id="12" name="Rectangle 8"/>
            <p:cNvSpPr>
              <a:spLocks/>
            </p:cNvSpPr>
            <p:nvPr/>
          </p:nvSpPr>
          <p:spPr bwMode="auto">
            <a:xfrm>
              <a:off x="533400" y="3592512"/>
              <a:ext cx="5410200" cy="398462"/>
            </a:xfrm>
            <a:prstGeom prst="rect">
              <a:avLst/>
            </a:prstGeom>
            <a:solidFill>
              <a:srgbClr val="F6F5BD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50799" dir="5400000" algn="ctr" rotWithShape="0">
                <a:schemeClr val="bg2">
                  <a:alpha val="50000"/>
                </a:schemeClr>
              </a:outerShdw>
            </a:effectLst>
          </p:spPr>
          <p:txBody>
            <a:bodyPr lIns="38100" tIns="38100" rIns="38100" bIns="38100"/>
            <a:lstStyle/>
            <a:p>
              <a:pPr algn="l"/>
              <a:r>
                <a:rPr lang="en-US" sz="1800" b="1" dirty="0" err="1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val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= 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ea typeface="Calibri Bold Italic" charset="0"/>
                  <a:cs typeface="Courier New" pitchFamily="49" charset="0"/>
                  <a:sym typeface="Calibri Bold Italic" charset="0"/>
                </a:rPr>
                <a:t>p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? 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ea typeface="Calibri Bold Italic" charset="0"/>
                  <a:cs typeface="Courier New" pitchFamily="49" charset="0"/>
                  <a:sym typeface="Calibri Bold Italic" charset="0"/>
                </a:rPr>
                <a:t>*p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: 0;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4F4C416-640D-404C-9772-F2F4A1C247C7}"/>
              </a:ext>
            </a:extLst>
          </p:cNvPr>
          <p:cNvGrpSpPr/>
          <p:nvPr/>
        </p:nvGrpSpPr>
        <p:grpSpPr>
          <a:xfrm>
            <a:off x="457200" y="4882988"/>
            <a:ext cx="5486400" cy="1617662"/>
            <a:chOff x="457200" y="4978400"/>
            <a:chExt cx="5486400" cy="1617662"/>
          </a:xfrm>
        </p:grpSpPr>
        <p:sp>
          <p:nvSpPr>
            <p:cNvPr id="13" name="Rectangle 3"/>
            <p:cNvSpPr>
              <a:spLocks/>
            </p:cNvSpPr>
            <p:nvPr/>
          </p:nvSpPr>
          <p:spPr bwMode="auto">
            <a:xfrm>
              <a:off x="457200" y="4978400"/>
              <a:ext cx="4724400" cy="4445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 algn="l">
                <a:spcBef>
                  <a:spcPts val="863"/>
                </a:spcBef>
              </a:pPr>
              <a:r>
                <a:rPr lang="en-US" sz="24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Computations with side effects</a:t>
              </a:r>
            </a:p>
          </p:txBody>
        </p:sp>
        <p:sp>
          <p:nvSpPr>
            <p:cNvPr id="14" name="Rectangle 7"/>
            <p:cNvSpPr txBox="1">
              <a:spLocks noChangeArrowheads="1"/>
            </p:cNvSpPr>
            <p:nvPr/>
          </p:nvSpPr>
          <p:spPr bwMode="auto">
            <a:xfrm>
              <a:off x="685800" y="5986462"/>
              <a:ext cx="47244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8100" tIns="38100" rIns="38100" bIns="38100" numCol="1" anchor="t" anchorCtr="0" compatLnSpc="1">
              <a:prstTxWarp prst="textNoShape">
                <a:avLst/>
              </a:prstTxWarp>
            </a:bodyPr>
            <a:lstStyle/>
            <a:p>
              <a:pPr marL="254000" marR="0" lvl="0" indent="-25400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 2" charset="2"/>
                <a:buChar char="¢"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Calibri Bold" charset="0"/>
                </a:rPr>
                <a:t>Both values get computed</a:t>
              </a:r>
            </a:p>
            <a:p>
              <a:pPr marL="254000" marR="0" lvl="0" indent="-25400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 2" charset="2"/>
                <a:buChar char="¢"/>
                <a:tabLst/>
                <a:defRPr/>
              </a:pPr>
              <a:r>
                <a:rPr lang="en-US" sz="2000" kern="0" dirty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 Bold" charset="0"/>
                </a:rPr>
                <a:t>Must be side-effect free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alibri Bold" charset="0"/>
              </a:endParaRPr>
            </a:p>
          </p:txBody>
        </p:sp>
        <p:sp>
          <p:nvSpPr>
            <p:cNvPr id="15" name="Rectangle 8"/>
            <p:cNvSpPr>
              <a:spLocks/>
            </p:cNvSpPr>
            <p:nvPr/>
          </p:nvSpPr>
          <p:spPr bwMode="auto">
            <a:xfrm>
              <a:off x="533400" y="5453062"/>
              <a:ext cx="5410200" cy="398462"/>
            </a:xfrm>
            <a:prstGeom prst="rect">
              <a:avLst/>
            </a:prstGeom>
            <a:solidFill>
              <a:srgbClr val="F6F5BD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50799" dir="5400000" algn="ctr" rotWithShape="0">
                <a:schemeClr val="bg2">
                  <a:alpha val="50000"/>
                </a:schemeClr>
              </a:outerShdw>
            </a:effectLst>
          </p:spPr>
          <p:txBody>
            <a:bodyPr lIns="38100" tIns="38100" rIns="38100" bIns="38100"/>
            <a:lstStyle/>
            <a:p>
              <a:pPr algn="l"/>
              <a:r>
                <a:rPr lang="en-US" sz="1800" b="1" dirty="0" err="1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val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= 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ea typeface="Calibri Bold Italic" charset="0"/>
                  <a:cs typeface="Courier New" pitchFamily="49" charset="0"/>
                  <a:sym typeface="Calibri Bold Italic" charset="0"/>
                </a:rPr>
                <a:t>x &gt; 0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? 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ea typeface="Calibri Bold Italic" charset="0"/>
                  <a:cs typeface="Courier New" pitchFamily="49" charset="0"/>
                  <a:sym typeface="Calibri Bold Italic" charset="0"/>
                </a:rPr>
                <a:t>x*=7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: x+=3;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310038" y="1857540"/>
            <a:ext cx="2697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Bad Performance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62493" y="4057862"/>
            <a:ext cx="1193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Unsafe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45074" y="5761986"/>
            <a:ext cx="1030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Illegal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381000" y="4668509"/>
            <a:ext cx="2922723" cy="172122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$2,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%al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ovzbl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%al, %eax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469344"/>
              </p:ext>
            </p:extLst>
          </p:nvPr>
        </p:nvGraphicFramePr>
        <p:xfrm>
          <a:off x="3416353" y="4428848"/>
          <a:ext cx="5079134" cy="1678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9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0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74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977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sz="14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OF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ZF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0x0000 0000 0000 0000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FF01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0x0000 0000 0000 0001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Exercise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437264" y="4735912"/>
            <a:ext cx="5045723" cy="24236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437264" y="5011335"/>
            <a:ext cx="5045723" cy="24236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437264" y="5286752"/>
            <a:ext cx="5045723" cy="24236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437264" y="5571979"/>
            <a:ext cx="5045723" cy="244793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437264" y="5844312"/>
            <a:ext cx="5045723" cy="244793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6707654" y="4354211"/>
            <a:ext cx="0" cy="196812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7130186" y="4354211"/>
            <a:ext cx="0" cy="196812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7557570" y="4307518"/>
            <a:ext cx="0" cy="201482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8047821" y="4249152"/>
            <a:ext cx="0" cy="207318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4">
            <a:extLst>
              <a:ext uri="{FF2B5EF4-FFF2-40B4-BE49-F238E27FC236}">
                <a16:creationId xmlns:a16="http://schemas.microsoft.com/office/drawing/2014/main" id="{BD99AC71-04ED-48BA-8FA4-CADD6F5DC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0" y="1492164"/>
            <a:ext cx="4501620" cy="248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57150" indent="0">
              <a:buNone/>
            </a:pPr>
            <a:r>
              <a:rPr lang="en-US" sz="1600" b="0" kern="0" dirty="0" err="1">
                <a:latin typeface="Courier New Bold" charset="0"/>
                <a:cs typeface="Courier New Bold" charset="0"/>
                <a:sym typeface="Courier New Bold" charset="0"/>
              </a:rPr>
              <a:t>cmpq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600" b="0" kern="0" dirty="0" err="1">
                <a:latin typeface="Courier New Bold" charset="0"/>
                <a:cs typeface="Courier New Bold" charset="0"/>
                <a:sym typeface="Courier New Bold" charset="0"/>
              </a:rPr>
              <a:t>b,a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600" b="0" kern="0" dirty="0"/>
              <a:t> like computing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a-b</a:t>
            </a:r>
            <a:r>
              <a:rPr lang="en-US" sz="1600" b="0" kern="0" dirty="0"/>
              <a:t> w/o setting </a:t>
            </a:r>
            <a:r>
              <a:rPr lang="en-US" sz="1600" b="0" kern="0" dirty="0" err="1"/>
              <a:t>dest</a:t>
            </a:r>
            <a:endParaRPr lang="en-US" sz="1600" b="0" kern="0" dirty="0"/>
          </a:p>
          <a:p>
            <a:pPr marL="57150" indent="0"/>
            <a:endParaRPr lang="en-US" sz="1600" b="0" kern="0" dirty="0"/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CF set</a:t>
            </a:r>
            <a:r>
              <a:rPr lang="en-US" sz="1600" b="0" kern="0" dirty="0"/>
              <a:t>   if carry/borrow out from most significant</a:t>
            </a:r>
            <a:br>
              <a:rPr lang="en-US" sz="1600" b="0" kern="0" dirty="0"/>
            </a:br>
            <a:r>
              <a:rPr lang="en-US" sz="1600" b="0" kern="0" dirty="0"/>
              <a:t>                 bit (used for unsigned comparisons)</a:t>
            </a:r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ZF set</a:t>
            </a:r>
            <a:r>
              <a:rPr lang="en-US" sz="1600" b="0" kern="0" dirty="0"/>
              <a:t>   if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a == b</a:t>
            </a:r>
            <a:endParaRPr lang="en-US" sz="1600" b="0" kern="0" dirty="0"/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SF set</a:t>
            </a:r>
            <a:r>
              <a:rPr lang="en-US" sz="1600" b="0" kern="0" dirty="0"/>
              <a:t>   if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(a-b) &lt; 0</a:t>
            </a:r>
            <a:r>
              <a:rPr lang="en-US" sz="1600" b="0" kern="0" dirty="0"/>
              <a:t> (as signed)</a:t>
            </a:r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OF set</a:t>
            </a:r>
            <a:r>
              <a:rPr lang="en-US" sz="1600" b="0" kern="0" dirty="0"/>
              <a:t>  if two’s-complement (signed) overflow</a:t>
            </a:r>
            <a:endParaRPr lang="en-US" sz="2000" kern="0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D008C2-57B2-42F3-AB0F-63ADDACF90E9}"/>
              </a:ext>
            </a:extLst>
          </p:cNvPr>
          <p:cNvSpPr txBox="1"/>
          <p:nvPr/>
        </p:nvSpPr>
        <p:spPr>
          <a:xfrm>
            <a:off x="637308" y="6243615"/>
            <a:ext cx="7464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movzbl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do not modify condition codes</a:t>
            </a:r>
          </a:p>
        </p:txBody>
      </p:sp>
      <p:graphicFrame>
        <p:nvGraphicFramePr>
          <p:cNvPr id="21" name="Group 5">
            <a:extLst>
              <a:ext uri="{FF2B5EF4-FFF2-40B4-BE49-F238E27FC236}">
                <a16:creationId xmlns:a16="http://schemas.microsoft.com/office/drawing/2014/main" id="{B03E327D-1EA0-4E7C-BE79-05D35B2B51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932853"/>
              </p:ext>
            </p:extLst>
          </p:nvPr>
        </p:nvGraphicFramePr>
        <p:xfrm>
          <a:off x="4608328" y="1312408"/>
          <a:ext cx="4458088" cy="2618473"/>
        </p:xfrm>
        <a:graphic>
          <a:graphicData uri="http://schemas.openxmlformats.org/drawingml/2006/table">
            <a:tbl>
              <a:tblPr/>
              <a:tblGrid>
                <a:gridCol w="811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SetX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Equal / Zero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sets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Negative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setns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~SF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SF^OF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seta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Above (unsigned)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setb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CF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Below (unsigned)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282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381000" y="4668509"/>
            <a:ext cx="2922723" cy="172122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$2,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%al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movzbl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%al, %eax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416353" y="4428848"/>
          <a:ext cx="5079134" cy="1678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9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0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74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977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sz="14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OF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ZF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0x0000 0000 0000 0000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FF01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0x0000 0000 0000 0001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Exercise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6707654" y="4354211"/>
            <a:ext cx="0" cy="196812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7130186" y="4354211"/>
            <a:ext cx="0" cy="196812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7557570" y="4307518"/>
            <a:ext cx="0" cy="201482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8047821" y="4249152"/>
            <a:ext cx="0" cy="207318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4">
            <a:extLst>
              <a:ext uri="{FF2B5EF4-FFF2-40B4-BE49-F238E27FC236}">
                <a16:creationId xmlns:a16="http://schemas.microsoft.com/office/drawing/2014/main" id="{BD99AC71-04ED-48BA-8FA4-CADD6F5DC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0" y="1492164"/>
            <a:ext cx="4501620" cy="248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57150" indent="0">
              <a:buNone/>
            </a:pPr>
            <a:r>
              <a:rPr lang="en-US" sz="1600" b="0" kern="0" dirty="0" err="1">
                <a:latin typeface="Courier New Bold" charset="0"/>
                <a:cs typeface="Courier New Bold" charset="0"/>
                <a:sym typeface="Courier New Bold" charset="0"/>
              </a:rPr>
              <a:t>cmpq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600" b="0" kern="0" dirty="0" err="1">
                <a:latin typeface="Courier New Bold" charset="0"/>
                <a:cs typeface="Courier New Bold" charset="0"/>
                <a:sym typeface="Courier New Bold" charset="0"/>
              </a:rPr>
              <a:t>b,a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600" b="0" kern="0" dirty="0"/>
              <a:t> like computing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a-b</a:t>
            </a:r>
            <a:r>
              <a:rPr lang="en-US" sz="1600" b="0" kern="0" dirty="0"/>
              <a:t> w/o setting </a:t>
            </a:r>
            <a:r>
              <a:rPr lang="en-US" sz="1600" b="0" kern="0" dirty="0" err="1"/>
              <a:t>dest</a:t>
            </a:r>
            <a:endParaRPr lang="en-US" sz="1600" b="0" kern="0" dirty="0"/>
          </a:p>
          <a:p>
            <a:pPr marL="57150" indent="0"/>
            <a:endParaRPr lang="en-US" sz="1600" b="0" kern="0" dirty="0"/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CF set</a:t>
            </a:r>
            <a:r>
              <a:rPr lang="en-US" sz="1600" b="0" kern="0" dirty="0"/>
              <a:t>   if carry/borrow out from most significant</a:t>
            </a:r>
            <a:br>
              <a:rPr lang="en-US" sz="1600" b="0" kern="0" dirty="0"/>
            </a:br>
            <a:r>
              <a:rPr lang="en-US" sz="1600" b="0" kern="0" dirty="0"/>
              <a:t>                 bit (used for unsigned comparisons)</a:t>
            </a:r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ZF set</a:t>
            </a:r>
            <a:r>
              <a:rPr lang="en-US" sz="1600" b="0" kern="0" dirty="0"/>
              <a:t>   if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a == b</a:t>
            </a:r>
            <a:endParaRPr lang="en-US" sz="1600" b="0" kern="0" dirty="0"/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SF set</a:t>
            </a:r>
            <a:r>
              <a:rPr lang="en-US" sz="1600" b="0" kern="0" dirty="0"/>
              <a:t>   if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(a-b) &lt; 0</a:t>
            </a:r>
            <a:r>
              <a:rPr lang="en-US" sz="1600" b="0" kern="0" dirty="0"/>
              <a:t> (as signed)</a:t>
            </a:r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OF set</a:t>
            </a:r>
            <a:r>
              <a:rPr lang="en-US" sz="1600" b="0" kern="0" dirty="0"/>
              <a:t>  if two’s-complement (signed) overflow</a:t>
            </a:r>
            <a:endParaRPr lang="en-US" sz="2000" kern="0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D008C2-57B2-42F3-AB0F-63ADDACF90E9}"/>
              </a:ext>
            </a:extLst>
          </p:cNvPr>
          <p:cNvSpPr txBox="1"/>
          <p:nvPr/>
        </p:nvSpPr>
        <p:spPr>
          <a:xfrm>
            <a:off x="637308" y="6243615"/>
            <a:ext cx="7464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movzbl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do not modify condition codes</a:t>
            </a:r>
          </a:p>
        </p:txBody>
      </p:sp>
      <p:graphicFrame>
        <p:nvGraphicFramePr>
          <p:cNvPr id="21" name="Group 5">
            <a:extLst>
              <a:ext uri="{FF2B5EF4-FFF2-40B4-BE49-F238E27FC236}">
                <a16:creationId xmlns:a16="http://schemas.microsoft.com/office/drawing/2014/main" id="{B03E327D-1EA0-4E7C-BE79-05D35B2B5123}"/>
              </a:ext>
            </a:extLst>
          </p:cNvPr>
          <p:cNvGraphicFramePr>
            <a:graphicFrameLocks noGrp="1"/>
          </p:cNvGraphicFramePr>
          <p:nvPr/>
        </p:nvGraphicFramePr>
        <p:xfrm>
          <a:off x="4608328" y="1312408"/>
          <a:ext cx="4458088" cy="2618473"/>
        </p:xfrm>
        <a:graphic>
          <a:graphicData uri="http://schemas.openxmlformats.org/drawingml/2006/table">
            <a:tbl>
              <a:tblPr/>
              <a:tblGrid>
                <a:gridCol w="811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SetX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Equal / Zero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sets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Negative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setns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~SF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SF^OF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seta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Above (unsigned)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setb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CF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Below (unsigned)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67523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Control: Condition codes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Conditional branches</a:t>
            </a:r>
          </a:p>
          <a:p>
            <a:r>
              <a:rPr lang="en-US" dirty="0"/>
              <a:t>Loops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Switch Statements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2321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/>
          </p:cNvSpPr>
          <p:nvPr/>
        </p:nvSpPr>
        <p:spPr bwMode="auto">
          <a:xfrm>
            <a:off x="457200" y="14478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4276" name="Rectangle 4"/>
          <p:cNvSpPr>
            <a:spLocks/>
          </p:cNvSpPr>
          <p:nvPr/>
        </p:nvSpPr>
        <p:spPr bwMode="auto">
          <a:xfrm>
            <a:off x="530225" y="1863724"/>
            <a:ext cx="3736976" cy="2632076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pcount_do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 while (x);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7" name="Rectangle 5"/>
          <p:cNvSpPr>
            <a:spLocks/>
          </p:cNvSpPr>
          <p:nvPr/>
        </p:nvSpPr>
        <p:spPr bwMode="auto">
          <a:xfrm>
            <a:off x="4724400" y="144780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54278" name="Rectangle 6"/>
          <p:cNvSpPr>
            <a:spLocks/>
          </p:cNvSpPr>
          <p:nvPr/>
        </p:nvSpPr>
        <p:spPr bwMode="auto">
          <a:xfrm>
            <a:off x="4797424" y="1863724"/>
            <a:ext cx="4041775" cy="2936875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pcount_goto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if(x)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loop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“Do-While” Loop Example</a:t>
            </a:r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4953000"/>
            <a:ext cx="6752771" cy="1282700"/>
          </a:xfrm>
          <a:ln/>
        </p:spPr>
        <p:txBody>
          <a:bodyPr/>
          <a:lstStyle/>
          <a:p>
            <a:r>
              <a:rPr lang="en-US" dirty="0"/>
              <a:t>Count number of 1’s in argument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 (“</a:t>
            </a:r>
            <a:r>
              <a:rPr lang="en-US" dirty="0" err="1"/>
              <a:t>popcount</a:t>
            </a:r>
            <a:r>
              <a:rPr lang="en-US" dirty="0"/>
              <a:t>”)</a:t>
            </a:r>
          </a:p>
          <a:p>
            <a:r>
              <a:rPr lang="en-US" dirty="0"/>
              <a:t>Use conditional branch to either continue looping or to exit loop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5" name="Rectangle 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“Do-While” Loop Compilation</a:t>
            </a:r>
          </a:p>
        </p:txBody>
      </p:sp>
      <p:sp>
        <p:nvSpPr>
          <p:cNvPr id="55307" name="Rectangle 11"/>
          <p:cNvSpPr>
            <a:spLocks/>
          </p:cNvSpPr>
          <p:nvPr/>
        </p:nvSpPr>
        <p:spPr bwMode="auto">
          <a:xfrm>
            <a:off x="2133599" y="4343399"/>
            <a:ext cx="6328229" cy="238397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	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movl    $0, %eax		#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result = 0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.L2:			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	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# loop: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%rdi,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	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andl    $1, %edx		#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t = x &amp; 0x1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addq    %rdx, %rax	#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result += t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shrq    %rdi		#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 &gt;&gt;= 1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jne     .L2		#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if(x) goto loop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rep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sp>
        <p:nvSpPr>
          <p:cNvPr id="9" name="Rectangle 6"/>
          <p:cNvSpPr>
            <a:spLocks/>
          </p:cNvSpPr>
          <p:nvPr/>
        </p:nvSpPr>
        <p:spPr bwMode="auto">
          <a:xfrm>
            <a:off x="381000" y="1524001"/>
            <a:ext cx="4041775" cy="2590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pcount_goto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if(x)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loop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437412"/>
              </p:ext>
            </p:extLst>
          </p:nvPr>
        </p:nvGraphicFramePr>
        <p:xfrm>
          <a:off x="4724400" y="1905000"/>
          <a:ext cx="33528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result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b="0" dirty="0"/>
              <a:t>Control: Condition codes			</a:t>
            </a:r>
            <a:r>
              <a:rPr lang="en-US" dirty="0">
                <a:solidFill>
                  <a:srgbClr val="7F7F7F"/>
                </a:solidFill>
              </a:rPr>
              <a:t>CSAPP 3.6.1 - 3.6.2</a:t>
            </a:r>
            <a:endParaRPr lang="en-US" b="0" dirty="0"/>
          </a:p>
          <a:p>
            <a:r>
              <a:rPr lang="en-US" dirty="0"/>
              <a:t>Conditional branches</a:t>
            </a:r>
            <a:r>
              <a:rPr lang="en-US" b="0" dirty="0"/>
              <a:t>			</a:t>
            </a:r>
            <a:r>
              <a:rPr lang="en-US" dirty="0">
                <a:solidFill>
                  <a:srgbClr val="7F7F7F"/>
                </a:solidFill>
              </a:rPr>
              <a:t>CSAPP 3.6.3 - 3.6.6</a:t>
            </a:r>
            <a:endParaRPr lang="en-US" dirty="0"/>
          </a:p>
          <a:p>
            <a:r>
              <a:rPr lang="en-US" dirty="0"/>
              <a:t>Loops</a:t>
            </a:r>
            <a:r>
              <a:rPr lang="en-US" b="0" dirty="0"/>
              <a:t>					</a:t>
            </a:r>
            <a:r>
              <a:rPr lang="en-US" dirty="0">
                <a:solidFill>
                  <a:srgbClr val="7F7F7F"/>
                </a:solidFill>
              </a:rPr>
              <a:t>CSAPP 3.6.7</a:t>
            </a:r>
            <a:endParaRPr lang="en-US" dirty="0"/>
          </a:p>
          <a:p>
            <a:r>
              <a:rPr lang="en-US" dirty="0"/>
              <a:t>Switch Statements</a:t>
            </a:r>
            <a:r>
              <a:rPr lang="en-US" b="0" dirty="0"/>
              <a:t>				</a:t>
            </a:r>
            <a:r>
              <a:rPr lang="en-US" dirty="0">
                <a:solidFill>
                  <a:srgbClr val="7F7F7F"/>
                </a:solidFill>
              </a:rPr>
              <a:t>CSAPP 3.6.8</a:t>
            </a:r>
            <a:endParaRPr lang="en-US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/>
          </p:cNvSpPr>
          <p:nvPr/>
        </p:nvSpPr>
        <p:spPr bwMode="auto">
          <a:xfrm>
            <a:off x="444500" y="1562554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6324" name="Rectangle 4"/>
          <p:cNvSpPr>
            <a:spLocks/>
          </p:cNvSpPr>
          <p:nvPr/>
        </p:nvSpPr>
        <p:spPr bwMode="auto">
          <a:xfrm>
            <a:off x="533400" y="1975304"/>
            <a:ext cx="2895600" cy="1219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 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while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);</a:t>
            </a:r>
          </a:p>
        </p:txBody>
      </p:sp>
      <p:sp>
        <p:nvSpPr>
          <p:cNvPr id="56325" name="Rectangle 5"/>
          <p:cNvSpPr>
            <a:spLocks/>
          </p:cNvSpPr>
          <p:nvPr/>
        </p:nvSpPr>
        <p:spPr bwMode="auto">
          <a:xfrm>
            <a:off x="3810000" y="1553029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56326" name="Rectangle 6"/>
          <p:cNvSpPr>
            <a:spLocks/>
          </p:cNvSpPr>
          <p:nvPr/>
        </p:nvSpPr>
        <p:spPr bwMode="auto">
          <a:xfrm>
            <a:off x="3886200" y="1965778"/>
            <a:ext cx="2743200" cy="1685925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loop: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General “Do-While” Translation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3772808"/>
            <a:ext cx="8382000" cy="2487386"/>
          </a:xfrm>
          <a:ln/>
        </p:spPr>
        <p:txBody>
          <a:bodyPr/>
          <a:lstStyle/>
          <a:p>
            <a:r>
              <a:rPr lang="en-US" dirty="0"/>
              <a:t>Body:</a:t>
            </a:r>
          </a:p>
          <a:p>
            <a:pPr marL="234950" lvl="1"/>
            <a:endParaRPr lang="en-US" dirty="0"/>
          </a:p>
          <a:p>
            <a:pPr marL="234950" lvl="1"/>
            <a:endParaRPr lang="en-US" dirty="0"/>
          </a:p>
          <a:p>
            <a:pPr marL="234950" lvl="1"/>
            <a:endParaRPr lang="en-US" dirty="0"/>
          </a:p>
          <a:p>
            <a:pPr marL="234950" lvl="1"/>
            <a:endParaRPr lang="en-US" dirty="0"/>
          </a:p>
          <a:p>
            <a:endParaRPr lang="en-US" dirty="0"/>
          </a:p>
        </p:txBody>
      </p:sp>
      <p:sp>
        <p:nvSpPr>
          <p:cNvPr id="56329" name="Rectangle 9"/>
          <p:cNvSpPr>
            <a:spLocks/>
          </p:cNvSpPr>
          <p:nvPr/>
        </p:nvSpPr>
        <p:spPr bwMode="auto">
          <a:xfrm>
            <a:off x="1625600" y="3782333"/>
            <a:ext cx="2222500" cy="2260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{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Statement</a:t>
            </a:r>
            <a:r>
              <a:rPr lang="en-US" sz="2000" b="1" baseline="-25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Statement</a:t>
            </a:r>
            <a:r>
              <a:rPr lang="en-US" sz="2000" b="1" baseline="-25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…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20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Statement</a:t>
            </a:r>
            <a:r>
              <a:rPr lang="en-US" sz="2000" b="1" baseline="-25000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n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/>
          </p:cNvSpPr>
          <p:nvPr/>
        </p:nvSpPr>
        <p:spPr bwMode="auto">
          <a:xfrm>
            <a:off x="304800" y="30861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While version</a:t>
            </a:r>
          </a:p>
        </p:txBody>
      </p:sp>
      <p:sp>
        <p:nvSpPr>
          <p:cNvPr id="59396" name="Rectangle 4"/>
          <p:cNvSpPr>
            <a:spLocks/>
          </p:cNvSpPr>
          <p:nvPr/>
        </p:nvSpPr>
        <p:spPr bwMode="auto">
          <a:xfrm>
            <a:off x="381000" y="3505200"/>
            <a:ext cx="2514600" cy="8001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while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cs typeface="Courier New" pitchFamily="49" charset="0"/>
                <a:sym typeface="Courier New Bold" charset="0"/>
              </a:rPr>
              <a:t>Body</a:t>
            </a: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General “While” Translation #1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“Jump-to-middle” translation</a:t>
            </a:r>
          </a:p>
          <a:p>
            <a:r>
              <a:rPr lang="en-US" dirty="0"/>
              <a:t>Used with </a:t>
            </a:r>
            <a:r>
              <a:rPr lang="en-US" b="1" dirty="0">
                <a:latin typeface="Courier New"/>
                <a:cs typeface="Courier New"/>
              </a:rPr>
              <a:t>-</a:t>
            </a:r>
            <a:r>
              <a:rPr lang="en-US" b="1" dirty="0" err="1">
                <a:latin typeface="Courier New"/>
                <a:cs typeface="Courier New"/>
              </a:rPr>
              <a:t>Og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59400" name="Rectangle 8"/>
          <p:cNvSpPr>
            <a:spLocks/>
          </p:cNvSpPr>
          <p:nvPr/>
        </p:nvSpPr>
        <p:spPr bwMode="auto">
          <a:xfrm>
            <a:off x="5181600" y="2095501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Version</a:t>
            </a:r>
          </a:p>
        </p:txBody>
      </p:sp>
      <p:sp>
        <p:nvSpPr>
          <p:cNvPr id="59401" name="Rectangle 9"/>
          <p:cNvSpPr>
            <a:spLocks/>
          </p:cNvSpPr>
          <p:nvPr/>
        </p:nvSpPr>
        <p:spPr bwMode="auto">
          <a:xfrm>
            <a:off x="5257800" y="2514600"/>
            <a:ext cx="3429000" cy="2624138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loop: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test: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done:</a:t>
            </a:r>
          </a:p>
        </p:txBody>
      </p:sp>
      <p:sp>
        <p:nvSpPr>
          <p:cNvPr id="59403" name="AutoShape 11"/>
          <p:cNvSpPr>
            <a:spLocks/>
          </p:cNvSpPr>
          <p:nvPr/>
        </p:nvSpPr>
        <p:spPr bwMode="auto">
          <a:xfrm rot="16200000">
            <a:off x="3657600" y="3048000"/>
            <a:ext cx="762000" cy="1524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  <a:moveTo>
                  <a:pt x="0" y="162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/>
          </p:cNvSpPr>
          <p:nvPr/>
        </p:nvSpPr>
        <p:spPr bwMode="auto">
          <a:xfrm>
            <a:off x="457200" y="14478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4276" name="Rectangle 4"/>
          <p:cNvSpPr>
            <a:spLocks/>
          </p:cNvSpPr>
          <p:nvPr/>
        </p:nvSpPr>
        <p:spPr bwMode="auto">
          <a:xfrm>
            <a:off x="530225" y="1863724"/>
            <a:ext cx="3736976" cy="2632076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pcount_while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while (x)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7" name="Rectangle 5"/>
          <p:cNvSpPr>
            <a:spLocks/>
          </p:cNvSpPr>
          <p:nvPr/>
        </p:nvSpPr>
        <p:spPr bwMode="auto">
          <a:xfrm>
            <a:off x="4724400" y="144780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to Middle Version</a:t>
            </a:r>
          </a:p>
        </p:txBody>
      </p:sp>
      <p:sp>
        <p:nvSpPr>
          <p:cNvPr id="54278" name="Rectangle 6"/>
          <p:cNvSpPr>
            <a:spLocks/>
          </p:cNvSpPr>
          <p:nvPr/>
        </p:nvSpPr>
        <p:spPr bwMode="auto">
          <a:xfrm>
            <a:off x="4797424" y="1863724"/>
            <a:ext cx="4041775" cy="3165476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pcount_goto_jtm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if(x)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loop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While Loop Example</a:t>
            </a:r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5118100"/>
            <a:ext cx="8382000" cy="1282700"/>
          </a:xfrm>
          <a:ln/>
        </p:spPr>
        <p:txBody>
          <a:bodyPr/>
          <a:lstStyle/>
          <a:p>
            <a:r>
              <a:rPr lang="en-US" dirty="0"/>
              <a:t>Compare to do-while version of function</a:t>
            </a:r>
          </a:p>
          <a:p>
            <a:r>
              <a:rPr lang="en-US" dirty="0"/>
              <a:t>Initial </a:t>
            </a:r>
            <a:r>
              <a:rPr lang="en-US" dirty="0" err="1"/>
              <a:t>goto</a:t>
            </a:r>
            <a:r>
              <a:rPr lang="en-US" dirty="0"/>
              <a:t> starts loop at test</a:t>
            </a:r>
          </a:p>
        </p:txBody>
      </p:sp>
    </p:spTree>
    <p:extLst>
      <p:ext uri="{BB962C8B-B14F-4D97-AF65-F5344CB8AC3E}">
        <p14:creationId xmlns:p14="http://schemas.microsoft.com/office/powerpoint/2010/main" val="2094010615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/>
          </p:cNvSpPr>
          <p:nvPr/>
        </p:nvSpPr>
        <p:spPr bwMode="auto">
          <a:xfrm>
            <a:off x="533400" y="15240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While version</a:t>
            </a:r>
          </a:p>
        </p:txBody>
      </p:sp>
      <p:sp>
        <p:nvSpPr>
          <p:cNvPr id="59396" name="Rectangle 4"/>
          <p:cNvSpPr>
            <a:spLocks/>
          </p:cNvSpPr>
          <p:nvPr/>
        </p:nvSpPr>
        <p:spPr bwMode="auto">
          <a:xfrm>
            <a:off x="609600" y="2006601"/>
            <a:ext cx="2514600" cy="8001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while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cs typeface="Courier New" pitchFamily="49" charset="0"/>
                <a:sym typeface="Courier New Bold" charset="0"/>
              </a:rPr>
              <a:t>Body</a:t>
            </a:r>
          </a:p>
        </p:txBody>
      </p:sp>
      <p:sp>
        <p:nvSpPr>
          <p:cNvPr id="59397" name="Rectangle 5"/>
          <p:cNvSpPr>
            <a:spLocks/>
          </p:cNvSpPr>
          <p:nvPr/>
        </p:nvSpPr>
        <p:spPr bwMode="auto">
          <a:xfrm>
            <a:off x="533400" y="3687764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Do-While Version</a:t>
            </a:r>
          </a:p>
        </p:txBody>
      </p:sp>
      <p:sp>
        <p:nvSpPr>
          <p:cNvPr id="59398" name="Rectangle 6"/>
          <p:cNvSpPr>
            <a:spLocks/>
          </p:cNvSpPr>
          <p:nvPr/>
        </p:nvSpPr>
        <p:spPr bwMode="auto">
          <a:xfrm>
            <a:off x="457200" y="4106863"/>
            <a:ext cx="3048000" cy="220503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while(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done:</a:t>
            </a: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General “While” Translation #2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67200" y="1752600"/>
            <a:ext cx="4419600" cy="3992563"/>
          </a:xfrm>
        </p:spPr>
        <p:txBody>
          <a:bodyPr/>
          <a:lstStyle/>
          <a:p>
            <a:r>
              <a:rPr lang="en-US" dirty="0"/>
              <a:t>“Do-while” conversion</a:t>
            </a:r>
          </a:p>
          <a:p>
            <a:r>
              <a:rPr lang="en-US" dirty="0"/>
              <a:t>Used with </a:t>
            </a:r>
            <a:r>
              <a:rPr lang="en-US" b="1" dirty="0">
                <a:latin typeface="Courier New"/>
                <a:cs typeface="Courier New"/>
              </a:rPr>
              <a:t>–O1</a:t>
            </a:r>
          </a:p>
        </p:txBody>
      </p:sp>
      <p:sp>
        <p:nvSpPr>
          <p:cNvPr id="59400" name="Rectangle 8"/>
          <p:cNvSpPr>
            <a:spLocks/>
          </p:cNvSpPr>
          <p:nvPr/>
        </p:nvSpPr>
        <p:spPr bwMode="auto">
          <a:xfrm>
            <a:off x="5257800" y="3346824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59401" name="Rectangle 9"/>
          <p:cNvSpPr>
            <a:spLocks/>
          </p:cNvSpPr>
          <p:nvPr/>
        </p:nvSpPr>
        <p:spPr bwMode="auto">
          <a:xfrm>
            <a:off x="5334000" y="3771899"/>
            <a:ext cx="3429000" cy="2624138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loop: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done:</a:t>
            </a:r>
          </a:p>
        </p:txBody>
      </p:sp>
      <p:sp>
        <p:nvSpPr>
          <p:cNvPr id="59402" name="AutoShape 10"/>
          <p:cNvSpPr>
            <a:spLocks/>
          </p:cNvSpPr>
          <p:nvPr/>
        </p:nvSpPr>
        <p:spPr bwMode="auto">
          <a:xfrm>
            <a:off x="1371600" y="2878138"/>
            <a:ext cx="762000" cy="842963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1842"/>
                </a:moveTo>
                <a:lnTo>
                  <a:pt x="5400" y="11842"/>
                </a:lnTo>
                <a:lnTo>
                  <a:pt x="5400" y="0"/>
                </a:lnTo>
                <a:lnTo>
                  <a:pt x="16200" y="0"/>
                </a:lnTo>
                <a:lnTo>
                  <a:pt x="16200" y="11842"/>
                </a:lnTo>
                <a:lnTo>
                  <a:pt x="21600" y="11842"/>
                </a:lnTo>
                <a:lnTo>
                  <a:pt x="10800" y="21600"/>
                </a:lnTo>
                <a:close/>
                <a:moveTo>
                  <a:pt x="0" y="11842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3" name="AutoShape 11"/>
          <p:cNvSpPr>
            <a:spLocks/>
          </p:cNvSpPr>
          <p:nvPr/>
        </p:nvSpPr>
        <p:spPr bwMode="auto">
          <a:xfrm rot="16200000">
            <a:off x="4038600" y="4178301"/>
            <a:ext cx="762000" cy="1524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  <a:moveTo>
                  <a:pt x="0" y="162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20306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3290C-E659-ABAF-3901-2F16C05FE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>
            <a:extLst>
              <a:ext uri="{FF2B5EF4-FFF2-40B4-BE49-F238E27FC236}">
                <a16:creationId xmlns:a16="http://schemas.microsoft.com/office/drawing/2014/main" id="{27BBE3C5-7EF4-3B0D-028C-8F749D06DCAC}"/>
              </a:ext>
            </a:extLst>
          </p:cNvPr>
          <p:cNvSpPr>
            <a:spLocks/>
          </p:cNvSpPr>
          <p:nvPr/>
        </p:nvSpPr>
        <p:spPr bwMode="auto">
          <a:xfrm>
            <a:off x="457200" y="14478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42540B40-ED36-0941-6D08-8AA81E554469}"/>
              </a:ext>
            </a:extLst>
          </p:cNvPr>
          <p:cNvSpPr>
            <a:spLocks/>
          </p:cNvSpPr>
          <p:nvPr/>
        </p:nvSpPr>
        <p:spPr bwMode="auto">
          <a:xfrm>
            <a:off x="530225" y="1863724"/>
            <a:ext cx="3736976" cy="2632076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pcount_while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while (x)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336C6F25-B746-B82C-0A23-A02DC07A324D}"/>
              </a:ext>
            </a:extLst>
          </p:cNvPr>
          <p:cNvSpPr>
            <a:spLocks/>
          </p:cNvSpPr>
          <p:nvPr/>
        </p:nvSpPr>
        <p:spPr bwMode="auto">
          <a:xfrm>
            <a:off x="4724400" y="144780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Do-While Version</a:t>
            </a:r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55C83B64-3299-E392-6510-12FBA448EC77}"/>
              </a:ext>
            </a:extLst>
          </p:cNvPr>
          <p:cNvSpPr>
            <a:spLocks/>
          </p:cNvSpPr>
          <p:nvPr/>
        </p:nvSpPr>
        <p:spPr bwMode="auto">
          <a:xfrm>
            <a:off x="4797424" y="1863724"/>
            <a:ext cx="4041775" cy="3165476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pcount_goto_dw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done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if(x)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loop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done: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9" name="Rectangle 7">
            <a:extLst>
              <a:ext uri="{FF2B5EF4-FFF2-40B4-BE49-F238E27FC236}">
                <a16:creationId xmlns:a16="http://schemas.microsoft.com/office/drawing/2014/main" id="{130DA5EB-861D-D565-9A1B-7D5D723AD0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While Loop Example #2</a:t>
            </a:r>
          </a:p>
        </p:txBody>
      </p:sp>
      <p:sp>
        <p:nvSpPr>
          <p:cNvPr id="54280" name="Rectangle 8">
            <a:extLst>
              <a:ext uri="{FF2B5EF4-FFF2-40B4-BE49-F238E27FC236}">
                <a16:creationId xmlns:a16="http://schemas.microsoft.com/office/drawing/2014/main" id="{CDCEE521-6C1A-BBBE-5D46-F4A652B7E9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5219700"/>
            <a:ext cx="8382000" cy="1282700"/>
          </a:xfrm>
          <a:ln/>
        </p:spPr>
        <p:txBody>
          <a:bodyPr/>
          <a:lstStyle/>
          <a:p>
            <a:r>
              <a:rPr lang="en-US" dirty="0"/>
              <a:t>Initial conditional guards entrance to loop</a:t>
            </a:r>
          </a:p>
          <a:p>
            <a:r>
              <a:rPr lang="en-US" dirty="0"/>
              <a:t>Compare to do-while version of function</a:t>
            </a:r>
          </a:p>
          <a:p>
            <a:pPr lvl="1"/>
            <a:r>
              <a:rPr lang="en-US" dirty="0"/>
              <a:t>Removes jump to middle.  </a:t>
            </a:r>
            <a:r>
              <a:rPr lang="en-US" dirty="0">
                <a:solidFill>
                  <a:srgbClr val="FF0000"/>
                </a:solidFill>
              </a:rPr>
              <a:t>When is this good or bad?</a:t>
            </a:r>
          </a:p>
        </p:txBody>
      </p:sp>
    </p:spTree>
    <p:extLst>
      <p:ext uri="{BB962C8B-B14F-4D97-AF65-F5344CB8AC3E}">
        <p14:creationId xmlns:p14="http://schemas.microsoft.com/office/powerpoint/2010/main" val="17187434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3E362-8267-502A-ECC5-1FE2B044A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5" name="Rectangle 11">
            <a:extLst>
              <a:ext uri="{FF2B5EF4-FFF2-40B4-BE49-F238E27FC236}">
                <a16:creationId xmlns:a16="http://schemas.microsoft.com/office/drawing/2014/main" id="{20FA623C-6D95-F684-451B-6F0625169D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“For” Loop Form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53CA2AD1-893F-FBB8-786A-D33599050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76400"/>
            <a:ext cx="4419600" cy="10130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>
                <a:latin typeface="Courier New" charset="0"/>
              </a:rPr>
              <a:t>for (</a:t>
            </a:r>
            <a:r>
              <a:rPr lang="en-US" sz="2400" i="1"/>
              <a:t>Init</a:t>
            </a:r>
            <a:r>
              <a:rPr lang="en-US" sz="2400">
                <a:latin typeface="Courier New" charset="0"/>
              </a:rPr>
              <a:t>; </a:t>
            </a:r>
            <a:r>
              <a:rPr lang="en-US" sz="2400" i="1"/>
              <a:t>Test</a:t>
            </a:r>
            <a:r>
              <a:rPr lang="en-US" sz="2400">
                <a:latin typeface="Courier New" charset="0"/>
              </a:rPr>
              <a:t>; </a:t>
            </a:r>
            <a:r>
              <a:rPr lang="en-US" sz="2400" i="1"/>
              <a:t>Update </a:t>
            </a:r>
            <a:r>
              <a:rPr lang="en-US" sz="2400">
                <a:latin typeface="Courier New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>
                <a:latin typeface="Courier New" charset="0"/>
              </a:rPr>
              <a:t>    </a:t>
            </a:r>
            <a:r>
              <a:rPr lang="en-US" sz="2400" i="1"/>
              <a:t>Body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9690D88D-C06B-95A0-5E07-7E3152179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1430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ctr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General Form</a:t>
            </a:r>
          </a:p>
          <a:p>
            <a:pPr marL="223838" indent="-223838" algn="ctr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CE2A5224-A101-E5C2-3BDF-619D456F1CDB}"/>
              </a:ext>
            </a:extLst>
          </p:cNvPr>
          <p:cNvSpPr>
            <a:spLocks/>
          </p:cNvSpPr>
          <p:nvPr/>
        </p:nvSpPr>
        <p:spPr bwMode="auto">
          <a:xfrm>
            <a:off x="381000" y="2819400"/>
            <a:ext cx="4495800" cy="3962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#define WSIZE 8*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sizeof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pcount_for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size_t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for 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unsigned bit =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(x &gt;&gt;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bit;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5" name="Rectangle 4">
            <a:extLst>
              <a:ext uri="{FF2B5EF4-FFF2-40B4-BE49-F238E27FC236}">
                <a16:creationId xmlns:a16="http://schemas.microsoft.com/office/drawing/2014/main" id="{D79FFA72-7E90-9707-CB1E-9DD6C32C3FDF}"/>
              </a:ext>
            </a:extLst>
          </p:cNvPr>
          <p:cNvSpPr>
            <a:spLocks/>
          </p:cNvSpPr>
          <p:nvPr/>
        </p:nvSpPr>
        <p:spPr bwMode="auto">
          <a:xfrm>
            <a:off x="5181600" y="129540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</a:t>
            </a:r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id="{9CCF8A75-7C99-F389-8A9A-4335B336FADE}"/>
              </a:ext>
            </a:extLst>
          </p:cNvPr>
          <p:cNvSpPr>
            <a:spLocks/>
          </p:cNvSpPr>
          <p:nvPr/>
        </p:nvSpPr>
        <p:spPr bwMode="auto">
          <a:xfrm>
            <a:off x="5181600" y="220980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</a:t>
            </a:r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id="{FA35828C-8603-24B0-741C-BC5421B5EE51}"/>
              </a:ext>
            </a:extLst>
          </p:cNvPr>
          <p:cNvSpPr>
            <a:spLocks/>
          </p:cNvSpPr>
          <p:nvPr/>
        </p:nvSpPr>
        <p:spPr bwMode="auto">
          <a:xfrm>
            <a:off x="5181600" y="320040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</a:t>
            </a:r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51CE58DD-C1C3-8E52-66FF-C1F4172C1004}"/>
              </a:ext>
            </a:extLst>
          </p:cNvPr>
          <p:cNvSpPr>
            <a:spLocks/>
          </p:cNvSpPr>
          <p:nvPr/>
        </p:nvSpPr>
        <p:spPr bwMode="auto">
          <a:xfrm>
            <a:off x="5029200" y="4191000"/>
            <a:ext cx="3323771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unsigned bit =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(x &gt;&gt;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bit;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89CF677A-40AC-814D-4D70-2E0A3098F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0" y="8382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Init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30" name="Rectangle 5">
            <a:extLst>
              <a:ext uri="{FF2B5EF4-FFF2-40B4-BE49-F238E27FC236}">
                <a16:creationId xmlns:a16="http://schemas.microsoft.com/office/drawing/2014/main" id="{62005E0E-FA8B-7E15-B725-0E768ABF0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0" y="179705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Test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5BCC7D09-F91F-DED3-D8CF-8FBFC5F88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78765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Update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32" name="Rectangle 5">
            <a:extLst>
              <a:ext uri="{FF2B5EF4-FFF2-40B4-BE49-F238E27FC236}">
                <a16:creationId xmlns:a16="http://schemas.microsoft.com/office/drawing/2014/main" id="{562F39BD-1930-AD74-53CA-312A7B8C4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6850" y="377825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Body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072927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9E5C2-C150-BCE9-ACD4-180E3E364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>
            <a:extLst>
              <a:ext uri="{FF2B5EF4-FFF2-40B4-BE49-F238E27FC236}">
                <a16:creationId xmlns:a16="http://schemas.microsoft.com/office/drawing/2014/main" id="{2B274DBD-D104-0031-3555-E80E910A452C}"/>
              </a:ext>
            </a:extLst>
          </p:cNvPr>
          <p:cNvSpPr>
            <a:spLocks/>
          </p:cNvSpPr>
          <p:nvPr/>
        </p:nvSpPr>
        <p:spPr bwMode="auto">
          <a:xfrm>
            <a:off x="444500" y="1239701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For version</a:t>
            </a:r>
          </a:p>
        </p:txBody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AF385D74-9DB2-6DBE-56E8-4C2C000F7792}"/>
              </a:ext>
            </a:extLst>
          </p:cNvPr>
          <p:cNvSpPr>
            <a:spLocks/>
          </p:cNvSpPr>
          <p:nvPr/>
        </p:nvSpPr>
        <p:spPr bwMode="auto">
          <a:xfrm>
            <a:off x="533400" y="3687764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Do-While Version</a:t>
            </a:r>
          </a:p>
        </p:txBody>
      </p:sp>
      <p:sp>
        <p:nvSpPr>
          <p:cNvPr id="59398" name="Rectangle 6">
            <a:extLst>
              <a:ext uri="{FF2B5EF4-FFF2-40B4-BE49-F238E27FC236}">
                <a16:creationId xmlns:a16="http://schemas.microsoft.com/office/drawing/2014/main" id="{531361FC-6D63-E067-AF28-EF39A9F595C4}"/>
              </a:ext>
            </a:extLst>
          </p:cNvPr>
          <p:cNvSpPr>
            <a:spLocks/>
          </p:cNvSpPr>
          <p:nvPr/>
        </p:nvSpPr>
        <p:spPr bwMode="auto">
          <a:xfrm>
            <a:off x="457200" y="4106863"/>
            <a:ext cx="3048000" cy="2624138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 {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</a:p>
          <a:p>
            <a:pPr algn="l"/>
            <a:r>
              <a:rPr lang="en-US" sz="2400" i="1" dirty="0">
                <a:solidFill>
                  <a:schemeClr val="tx1"/>
                </a:solidFill>
                <a:latin typeface="+mj-lt"/>
                <a:ea typeface="Lucida Grande" charset="0"/>
                <a:cs typeface="Courier New" pitchFamily="49" charset="0"/>
                <a:sym typeface="Calibri Bold Italic" charset="0"/>
              </a:rPr>
              <a:t>          Update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 while(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done:</a:t>
            </a:r>
          </a:p>
        </p:txBody>
      </p:sp>
      <p:sp>
        <p:nvSpPr>
          <p:cNvPr id="59400" name="Rectangle 8">
            <a:extLst>
              <a:ext uri="{FF2B5EF4-FFF2-40B4-BE49-F238E27FC236}">
                <a16:creationId xmlns:a16="http://schemas.microsoft.com/office/drawing/2014/main" id="{72062013-DCFC-8F4F-9E1E-E4C80DAFEC35}"/>
              </a:ext>
            </a:extLst>
          </p:cNvPr>
          <p:cNvSpPr>
            <a:spLocks/>
          </p:cNvSpPr>
          <p:nvPr/>
        </p:nvSpPr>
        <p:spPr bwMode="auto">
          <a:xfrm>
            <a:off x="5257800" y="3352800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59401" name="Rectangle 9">
            <a:extLst>
              <a:ext uri="{FF2B5EF4-FFF2-40B4-BE49-F238E27FC236}">
                <a16:creationId xmlns:a16="http://schemas.microsoft.com/office/drawing/2014/main" id="{89F9EF2D-9B50-3B4E-3E72-4B2342B2BB2F}"/>
              </a:ext>
            </a:extLst>
          </p:cNvPr>
          <p:cNvSpPr>
            <a:spLocks/>
          </p:cNvSpPr>
          <p:nvPr/>
        </p:nvSpPr>
        <p:spPr bwMode="auto">
          <a:xfrm>
            <a:off x="5334000" y="3771899"/>
            <a:ext cx="3429000" cy="2959102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loop: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</a:p>
          <a:p>
            <a:pPr algn="l"/>
            <a:r>
              <a:rPr lang="en-US" sz="2400" i="1" dirty="0">
                <a:solidFill>
                  <a:schemeClr val="tx1"/>
                </a:solidFill>
                <a:latin typeface="+mj-lt"/>
                <a:ea typeface="Lucida Grande" charset="0"/>
                <a:cs typeface="Courier New" pitchFamily="49" charset="0"/>
                <a:sym typeface="Calibri Bold Italic" charset="0"/>
              </a:rPr>
              <a:t>     Update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done:</a:t>
            </a:r>
          </a:p>
        </p:txBody>
      </p:sp>
      <p:sp>
        <p:nvSpPr>
          <p:cNvPr id="59402" name="AutoShape 10">
            <a:extLst>
              <a:ext uri="{FF2B5EF4-FFF2-40B4-BE49-F238E27FC236}">
                <a16:creationId xmlns:a16="http://schemas.microsoft.com/office/drawing/2014/main" id="{C2FB6D24-A60A-6AEE-2A09-483A5DB97F63}"/>
              </a:ext>
            </a:extLst>
          </p:cNvPr>
          <p:cNvSpPr>
            <a:spLocks/>
          </p:cNvSpPr>
          <p:nvPr/>
        </p:nvSpPr>
        <p:spPr bwMode="auto">
          <a:xfrm>
            <a:off x="1371600" y="2878138"/>
            <a:ext cx="762000" cy="842963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1842"/>
                </a:moveTo>
                <a:lnTo>
                  <a:pt x="5400" y="11842"/>
                </a:lnTo>
                <a:lnTo>
                  <a:pt x="5400" y="0"/>
                </a:lnTo>
                <a:lnTo>
                  <a:pt x="16200" y="0"/>
                </a:lnTo>
                <a:lnTo>
                  <a:pt x="16200" y="11842"/>
                </a:lnTo>
                <a:lnTo>
                  <a:pt x="21600" y="11842"/>
                </a:lnTo>
                <a:lnTo>
                  <a:pt x="10800" y="21600"/>
                </a:lnTo>
                <a:close/>
                <a:moveTo>
                  <a:pt x="0" y="11842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3" name="AutoShape 11">
            <a:extLst>
              <a:ext uri="{FF2B5EF4-FFF2-40B4-BE49-F238E27FC236}">
                <a16:creationId xmlns:a16="http://schemas.microsoft.com/office/drawing/2014/main" id="{72618075-8B7B-DF3F-D5E5-7AB48CFEF237}"/>
              </a:ext>
            </a:extLst>
          </p:cNvPr>
          <p:cNvSpPr>
            <a:spLocks/>
          </p:cNvSpPr>
          <p:nvPr/>
        </p:nvSpPr>
        <p:spPr bwMode="auto">
          <a:xfrm rot="16200000">
            <a:off x="4038600" y="4178301"/>
            <a:ext cx="762000" cy="1524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  <a:moveTo>
                  <a:pt x="0" y="162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7D0E9CB-3F66-694B-B109-231ABC484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827" y="1763304"/>
            <a:ext cx="4419600" cy="1013098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Courier New" charset="0"/>
              </a:rPr>
              <a:t>for (</a:t>
            </a:r>
            <a:r>
              <a:rPr lang="en-US" sz="2400" i="1" dirty="0">
                <a:latin typeface="+mj-lt"/>
              </a:rPr>
              <a:t>Init</a:t>
            </a:r>
            <a:r>
              <a:rPr lang="en-US" sz="2400" dirty="0">
                <a:latin typeface="Courier New" charset="0"/>
              </a:rPr>
              <a:t>; </a:t>
            </a:r>
            <a:r>
              <a:rPr lang="en-US" sz="2400" i="1" dirty="0">
                <a:latin typeface="+mj-lt"/>
              </a:rPr>
              <a:t>Test</a:t>
            </a:r>
            <a:r>
              <a:rPr lang="en-US" sz="2400" dirty="0">
                <a:latin typeface="Courier New" charset="0"/>
              </a:rPr>
              <a:t>; </a:t>
            </a:r>
            <a:r>
              <a:rPr lang="en-US" sz="2400" i="1" dirty="0">
                <a:latin typeface="+mj-lt"/>
              </a:rPr>
              <a:t>Update</a:t>
            </a:r>
            <a:r>
              <a:rPr lang="en-US" sz="2400" i="1" dirty="0"/>
              <a:t> </a:t>
            </a:r>
            <a:r>
              <a:rPr lang="en-US" sz="2400" dirty="0">
                <a:latin typeface="Courier New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Courier New" charset="0"/>
              </a:rPr>
              <a:t>    </a:t>
            </a:r>
            <a:r>
              <a:rPr lang="en-US" sz="2400" i="1" dirty="0">
                <a:latin typeface="+mj-lt"/>
              </a:rPr>
              <a:t>Body</a:t>
            </a: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57DA9624-7F9A-0459-1587-D6837390B7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“For” Loop </a:t>
            </a:r>
            <a:r>
              <a:rPr lang="en-US" dirty="0">
                <a:sym typeface="Wingdings" pitchFamily="2" charset="2"/>
              </a:rPr>
              <a:t> Do-While Loop</a:t>
            </a:r>
            <a:endParaRPr lang="en-US" dirty="0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B46A82EA-7930-D6AE-C683-CB81158F8E94}"/>
              </a:ext>
            </a:extLst>
          </p:cNvPr>
          <p:cNvSpPr txBox="1">
            <a:spLocks noChangeArrowheads="1"/>
          </p:cNvSpPr>
          <p:nvPr/>
        </p:nvSpPr>
        <p:spPr>
          <a:xfrm>
            <a:off x="5333999" y="2176629"/>
            <a:ext cx="3810001" cy="876300"/>
          </a:xfrm>
          <a:prstGeom prst="rect">
            <a:avLst/>
          </a:prstGeom>
          <a:ln/>
        </p:spPr>
        <p:txBody>
          <a:bodyPr/>
          <a:lstStyle>
            <a:lvl1pPr marL="342900" indent="-3429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742950" indent="-2857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6002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20574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25146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9718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3429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8862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en-US" kern="0" dirty="0"/>
              <a:t>Initial test can often be optimized away – </a:t>
            </a:r>
            <a:r>
              <a:rPr lang="en-US" kern="0" dirty="0">
                <a:solidFill>
                  <a:srgbClr val="FF0000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16055216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0" grpId="0"/>
      <p:bldP spid="59401" grpId="0" animBg="1"/>
      <p:bldP spid="5940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C4C68-280E-6D88-4D8E-AE89894D5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88D66-72F6-F17D-E880-E4B13ECC0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Day 5 &gt; Control</a:t>
            </a:r>
          </a:p>
        </p:txBody>
      </p:sp>
    </p:spTree>
    <p:extLst>
      <p:ext uri="{BB962C8B-B14F-4D97-AF65-F5344CB8AC3E}">
        <p14:creationId xmlns:p14="http://schemas.microsoft.com/office/powerpoint/2010/main" val="2674813402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b="1" dirty="0">
                <a:solidFill>
                  <a:srgbClr val="7F7F7F"/>
                </a:solidFill>
              </a:rPr>
              <a:t>Control: Condition codes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Conditional branches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Loops</a:t>
            </a:r>
          </a:p>
          <a:p>
            <a:r>
              <a:rPr lang="en-US" b="1" dirty="0"/>
              <a:t>Switch Statements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44495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4622800" y="254000"/>
            <a:ext cx="4140200" cy="1143000"/>
          </a:xfrm>
          <a:ln/>
        </p:spPr>
        <p:txBody>
          <a:bodyPr/>
          <a:lstStyle/>
          <a:p>
            <a:pPr marL="119063" indent="-119063"/>
            <a:r>
              <a:rPr lang="en-US"/>
              <a:t>Switch Statement Example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953000" y="1803400"/>
            <a:ext cx="3810000" cy="2746829"/>
          </a:xfrm>
          <a:ln/>
        </p:spPr>
        <p:txBody>
          <a:bodyPr/>
          <a:lstStyle/>
          <a:p>
            <a:r>
              <a:rPr lang="en-US" dirty="0"/>
              <a:t>Multiple case labels</a:t>
            </a:r>
          </a:p>
          <a:p>
            <a:pPr marL="552450" lvl="1"/>
            <a:r>
              <a:rPr lang="en-US" dirty="0"/>
              <a:t>Here: 5 &amp; 6</a:t>
            </a:r>
          </a:p>
          <a:p>
            <a:r>
              <a:rPr lang="en-US" dirty="0"/>
              <a:t>Fall through cases</a:t>
            </a:r>
          </a:p>
          <a:p>
            <a:pPr marL="552450" lvl="1"/>
            <a:r>
              <a:rPr lang="en-US" dirty="0"/>
              <a:t>Here: 2</a:t>
            </a:r>
          </a:p>
          <a:p>
            <a:r>
              <a:rPr lang="en-US" dirty="0"/>
              <a:t>Missing cases</a:t>
            </a:r>
          </a:p>
          <a:p>
            <a:pPr marL="552450" lvl="1"/>
            <a:r>
              <a:rPr lang="en-US" dirty="0"/>
              <a:t>Here: 4</a:t>
            </a:r>
          </a:p>
        </p:txBody>
      </p:sp>
      <p:sp>
        <p:nvSpPr>
          <p:cNvPr id="21509" name="Rectangle 5"/>
          <p:cNvSpPr>
            <a:spLocks/>
          </p:cNvSpPr>
          <p:nvPr/>
        </p:nvSpPr>
        <p:spPr bwMode="auto">
          <a:xfrm>
            <a:off x="254000" y="304800"/>
            <a:ext cx="4127500" cy="6400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(long x, long y, long z)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1: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y*z;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/* Fall Through */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3: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5: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6: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-=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default: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2;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w;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1303491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Processor State (x86-64, Partial)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3340100" cy="5435600"/>
          </a:xfrm>
          <a:ln/>
        </p:spPr>
        <p:txBody>
          <a:bodyPr/>
          <a:lstStyle/>
          <a:p>
            <a:r>
              <a:rPr lang="en-US" dirty="0"/>
              <a:t>Information about currently executing program</a:t>
            </a:r>
          </a:p>
          <a:p>
            <a:pPr marL="552450" lvl="1"/>
            <a:r>
              <a:rPr lang="en-US" dirty="0"/>
              <a:t>Temporary data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r>
              <a:rPr lang="en-US" dirty="0"/>
              <a:t>, … )</a:t>
            </a:r>
          </a:p>
          <a:p>
            <a:pPr marL="552450" lvl="1"/>
            <a:r>
              <a:rPr lang="en-US" dirty="0"/>
              <a:t>Location of runtime stack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)</a:t>
            </a:r>
          </a:p>
          <a:p>
            <a:pPr marL="552450" lvl="1"/>
            <a:r>
              <a:rPr lang="en-US" dirty="0"/>
              <a:t>Location of current code control point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%rip</a:t>
            </a:r>
            <a:r>
              <a:rPr lang="en-US" dirty="0"/>
              <a:t>, … )</a:t>
            </a:r>
          </a:p>
          <a:p>
            <a:pPr marL="552450" lvl="1"/>
            <a:r>
              <a:rPr lang="en-US" dirty="0"/>
              <a:t>Status of recent tests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CF, ZF, SF, OF</a:t>
            </a:r>
            <a:r>
              <a:rPr lang="en-US" dirty="0"/>
              <a:t> )</a:t>
            </a:r>
          </a:p>
        </p:txBody>
      </p:sp>
      <p:sp>
        <p:nvSpPr>
          <p:cNvPr id="33797" name="Rectangle 5"/>
          <p:cNvSpPr>
            <a:spLocks/>
          </p:cNvSpPr>
          <p:nvPr/>
        </p:nvSpPr>
        <p:spPr bwMode="auto">
          <a:xfrm>
            <a:off x="4466772" y="5410200"/>
            <a:ext cx="2057400" cy="308610"/>
          </a:xfrm>
          <a:prstGeom prst="rect">
            <a:avLst/>
          </a:prstGeom>
          <a:solidFill>
            <a:srgbClr val="D6D6F4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%rip</a:t>
            </a:r>
          </a:p>
        </p:txBody>
      </p:sp>
      <p:sp>
        <p:nvSpPr>
          <p:cNvPr id="33798" name="Rectangle 6"/>
          <p:cNvSpPr>
            <a:spLocks/>
          </p:cNvSpPr>
          <p:nvPr/>
        </p:nvSpPr>
        <p:spPr bwMode="auto">
          <a:xfrm>
            <a:off x="4466772" y="1828800"/>
            <a:ext cx="1026974" cy="384721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Registers</a:t>
            </a:r>
          </a:p>
        </p:txBody>
      </p:sp>
      <p:sp>
        <p:nvSpPr>
          <p:cNvPr id="33799" name="Rectangle 7"/>
          <p:cNvSpPr>
            <a:spLocks/>
          </p:cNvSpPr>
          <p:nvPr/>
        </p:nvSpPr>
        <p:spPr bwMode="auto">
          <a:xfrm>
            <a:off x="1981200" y="5638800"/>
            <a:ext cx="1898650" cy="3810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Current stack top</a:t>
            </a:r>
          </a:p>
        </p:txBody>
      </p:sp>
      <p:sp>
        <p:nvSpPr>
          <p:cNvPr id="33801" name="Rectangle 9"/>
          <p:cNvSpPr>
            <a:spLocks/>
          </p:cNvSpPr>
          <p:nvPr/>
        </p:nvSpPr>
        <p:spPr bwMode="auto">
          <a:xfrm>
            <a:off x="6676572" y="5334000"/>
            <a:ext cx="2063750" cy="3810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Instruction pointer</a:t>
            </a:r>
          </a:p>
        </p:txBody>
      </p:sp>
      <p:sp>
        <p:nvSpPr>
          <p:cNvPr id="33802" name="Rectangle 10"/>
          <p:cNvSpPr>
            <a:spLocks/>
          </p:cNvSpPr>
          <p:nvPr/>
        </p:nvSpPr>
        <p:spPr bwMode="auto">
          <a:xfrm>
            <a:off x="44858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CF</a:t>
            </a:r>
          </a:p>
        </p:txBody>
      </p:sp>
      <p:sp>
        <p:nvSpPr>
          <p:cNvPr id="33803" name="Rectangle 11"/>
          <p:cNvSpPr>
            <a:spLocks/>
          </p:cNvSpPr>
          <p:nvPr/>
        </p:nvSpPr>
        <p:spPr bwMode="auto">
          <a:xfrm>
            <a:off x="51589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ZF</a:t>
            </a:r>
          </a:p>
        </p:txBody>
      </p:sp>
      <p:sp>
        <p:nvSpPr>
          <p:cNvPr id="33804" name="Rectangle 12"/>
          <p:cNvSpPr>
            <a:spLocks/>
          </p:cNvSpPr>
          <p:nvPr/>
        </p:nvSpPr>
        <p:spPr bwMode="auto">
          <a:xfrm>
            <a:off x="58320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SF</a:t>
            </a:r>
          </a:p>
        </p:txBody>
      </p:sp>
      <p:sp>
        <p:nvSpPr>
          <p:cNvPr id="33805" name="Rectangle 13"/>
          <p:cNvSpPr>
            <a:spLocks/>
          </p:cNvSpPr>
          <p:nvPr/>
        </p:nvSpPr>
        <p:spPr bwMode="auto">
          <a:xfrm>
            <a:off x="65051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OF</a:t>
            </a:r>
          </a:p>
        </p:txBody>
      </p:sp>
      <p:sp>
        <p:nvSpPr>
          <p:cNvPr id="33806" name="Rectangle 14"/>
          <p:cNvSpPr>
            <a:spLocks/>
          </p:cNvSpPr>
          <p:nvPr/>
        </p:nvSpPr>
        <p:spPr bwMode="auto">
          <a:xfrm>
            <a:off x="7189788" y="6019800"/>
            <a:ext cx="1801812" cy="4445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2000" dirty="0">
                <a:solidFill>
                  <a:srgbClr val="C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Condition codes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4466772" y="2286000"/>
            <a:ext cx="4296228" cy="2743200"/>
            <a:chOff x="762000" y="1143000"/>
            <a:chExt cx="7518400" cy="4800600"/>
          </a:xfrm>
        </p:grpSpPr>
        <p:sp>
          <p:nvSpPr>
            <p:cNvPr id="27" name="Rectangle 1"/>
            <p:cNvSpPr>
              <a:spLocks/>
            </p:cNvSpPr>
            <p:nvPr/>
          </p:nvSpPr>
          <p:spPr bwMode="auto">
            <a:xfrm>
              <a:off x="762000" y="4800600"/>
              <a:ext cx="3556000" cy="533400"/>
            </a:xfrm>
            <a:prstGeom prst="rect">
              <a:avLst/>
            </a:prstGeom>
            <a:solidFill>
              <a:srgbClr val="EFBFB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%rsp</a:t>
              </a:r>
            </a:p>
          </p:txBody>
        </p:sp>
        <p:sp>
          <p:nvSpPr>
            <p:cNvPr id="28" name="Rectangle 22"/>
            <p:cNvSpPr>
              <a:spLocks/>
            </p:cNvSpPr>
            <p:nvPr/>
          </p:nvSpPr>
          <p:spPr bwMode="auto">
            <a:xfrm>
              <a:off x="4724400" y="1143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%r8</a:t>
              </a:r>
            </a:p>
          </p:txBody>
        </p:sp>
        <p:sp>
          <p:nvSpPr>
            <p:cNvPr id="29" name="Rectangle 23"/>
            <p:cNvSpPr>
              <a:spLocks/>
            </p:cNvSpPr>
            <p:nvPr/>
          </p:nvSpPr>
          <p:spPr bwMode="auto">
            <a:xfrm>
              <a:off x="4724400" y="17526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%r9</a:t>
              </a:r>
            </a:p>
          </p:txBody>
        </p:sp>
        <p:sp>
          <p:nvSpPr>
            <p:cNvPr id="30" name="Rectangle 24"/>
            <p:cNvSpPr>
              <a:spLocks/>
            </p:cNvSpPr>
            <p:nvPr/>
          </p:nvSpPr>
          <p:spPr bwMode="auto">
            <a:xfrm>
              <a:off x="4724400" y="2362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%r10</a:t>
              </a:r>
            </a:p>
          </p:txBody>
        </p:sp>
        <p:sp>
          <p:nvSpPr>
            <p:cNvPr id="31" name="Rectangle 25"/>
            <p:cNvSpPr>
              <a:spLocks/>
            </p:cNvSpPr>
            <p:nvPr/>
          </p:nvSpPr>
          <p:spPr bwMode="auto">
            <a:xfrm>
              <a:off x="4724400" y="29718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%r11</a:t>
              </a:r>
            </a:p>
          </p:txBody>
        </p:sp>
        <p:sp>
          <p:nvSpPr>
            <p:cNvPr id="32" name="Rectangle 26"/>
            <p:cNvSpPr>
              <a:spLocks/>
            </p:cNvSpPr>
            <p:nvPr/>
          </p:nvSpPr>
          <p:spPr bwMode="auto">
            <a:xfrm>
              <a:off x="4724400" y="35814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%r12</a:t>
              </a:r>
            </a:p>
          </p:txBody>
        </p:sp>
        <p:sp>
          <p:nvSpPr>
            <p:cNvPr id="33" name="Rectangle 27"/>
            <p:cNvSpPr>
              <a:spLocks/>
            </p:cNvSpPr>
            <p:nvPr/>
          </p:nvSpPr>
          <p:spPr bwMode="auto">
            <a:xfrm>
              <a:off x="4724400" y="4191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%r13</a:t>
              </a:r>
            </a:p>
          </p:txBody>
        </p:sp>
        <p:sp>
          <p:nvSpPr>
            <p:cNvPr id="34" name="Rectangle 28"/>
            <p:cNvSpPr>
              <a:spLocks/>
            </p:cNvSpPr>
            <p:nvPr/>
          </p:nvSpPr>
          <p:spPr bwMode="auto">
            <a:xfrm>
              <a:off x="4724400" y="48006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%r14</a:t>
              </a:r>
            </a:p>
          </p:txBody>
        </p:sp>
        <p:sp>
          <p:nvSpPr>
            <p:cNvPr id="35" name="Rectangle 29"/>
            <p:cNvSpPr>
              <a:spLocks/>
            </p:cNvSpPr>
            <p:nvPr/>
          </p:nvSpPr>
          <p:spPr bwMode="auto">
            <a:xfrm>
              <a:off x="4724400" y="5410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%r15</a:t>
              </a:r>
            </a:p>
          </p:txBody>
        </p:sp>
        <p:sp>
          <p:nvSpPr>
            <p:cNvPr id="36" name="Rectangle 30"/>
            <p:cNvSpPr>
              <a:spLocks/>
            </p:cNvSpPr>
            <p:nvPr/>
          </p:nvSpPr>
          <p:spPr bwMode="auto">
            <a:xfrm>
              <a:off x="762000" y="1143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rax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37" name="Rectangle 31"/>
            <p:cNvSpPr>
              <a:spLocks/>
            </p:cNvSpPr>
            <p:nvPr/>
          </p:nvSpPr>
          <p:spPr bwMode="auto">
            <a:xfrm>
              <a:off x="762000" y="17526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rbx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38" name="Rectangle 32"/>
            <p:cNvSpPr>
              <a:spLocks/>
            </p:cNvSpPr>
            <p:nvPr/>
          </p:nvSpPr>
          <p:spPr bwMode="auto">
            <a:xfrm>
              <a:off x="762000" y="2362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%rcx</a:t>
              </a:r>
            </a:p>
          </p:txBody>
        </p:sp>
        <p:sp>
          <p:nvSpPr>
            <p:cNvPr id="39" name="Rectangle 33"/>
            <p:cNvSpPr>
              <a:spLocks/>
            </p:cNvSpPr>
            <p:nvPr/>
          </p:nvSpPr>
          <p:spPr bwMode="auto">
            <a:xfrm>
              <a:off x="762000" y="29718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%rdx</a:t>
              </a:r>
            </a:p>
          </p:txBody>
        </p:sp>
        <p:sp>
          <p:nvSpPr>
            <p:cNvPr id="40" name="Rectangle 34"/>
            <p:cNvSpPr>
              <a:spLocks/>
            </p:cNvSpPr>
            <p:nvPr/>
          </p:nvSpPr>
          <p:spPr bwMode="auto">
            <a:xfrm>
              <a:off x="762000" y="35814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%rsi</a:t>
              </a:r>
            </a:p>
          </p:txBody>
        </p:sp>
        <p:sp>
          <p:nvSpPr>
            <p:cNvPr id="41" name="Rectangle 35"/>
            <p:cNvSpPr>
              <a:spLocks/>
            </p:cNvSpPr>
            <p:nvPr/>
          </p:nvSpPr>
          <p:spPr bwMode="auto">
            <a:xfrm>
              <a:off x="762000" y="4191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%rdi</a:t>
              </a:r>
            </a:p>
          </p:txBody>
        </p:sp>
        <p:sp>
          <p:nvSpPr>
            <p:cNvPr id="42" name="Rectangle 36"/>
            <p:cNvSpPr>
              <a:spLocks/>
            </p:cNvSpPr>
            <p:nvPr/>
          </p:nvSpPr>
          <p:spPr bwMode="auto">
            <a:xfrm>
              <a:off x="762000" y="5410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%rbp</a:t>
              </a:r>
            </a:p>
          </p:txBody>
        </p:sp>
      </p:grpSp>
      <p:cxnSp>
        <p:nvCxnSpPr>
          <p:cNvPr id="3" name="Straight Arrow Connector 2"/>
          <p:cNvCxnSpPr>
            <a:endCxn id="27" idx="1"/>
          </p:cNvCxnSpPr>
          <p:nvPr/>
        </p:nvCxnSpPr>
        <p:spPr bwMode="auto">
          <a:xfrm flipV="1">
            <a:off x="3657600" y="4528457"/>
            <a:ext cx="809172" cy="118654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Jump Table Structure</a:t>
            </a:r>
          </a:p>
        </p:txBody>
      </p:sp>
      <p:sp>
        <p:nvSpPr>
          <p:cNvPr id="22532" name="Rectangle 4"/>
          <p:cNvSpPr>
            <a:spLocks/>
          </p:cNvSpPr>
          <p:nvPr/>
        </p:nvSpPr>
        <p:spPr bwMode="auto">
          <a:xfrm>
            <a:off x="7235825" y="1587500"/>
            <a:ext cx="1160463" cy="838200"/>
          </a:xfrm>
          <a:prstGeom prst="rect">
            <a:avLst/>
          </a:prstGeom>
          <a:solidFill>
            <a:srgbClr val="CCFF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 Block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0</a:t>
            </a:r>
          </a:p>
        </p:txBody>
      </p:sp>
      <p:sp>
        <p:nvSpPr>
          <p:cNvPr id="22533" name="Rectangle 5"/>
          <p:cNvSpPr>
            <a:spLocks/>
          </p:cNvSpPr>
          <p:nvPr/>
        </p:nvSpPr>
        <p:spPr bwMode="auto">
          <a:xfrm>
            <a:off x="6030913" y="1587500"/>
            <a:ext cx="1004887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Targ0:</a:t>
            </a:r>
          </a:p>
        </p:txBody>
      </p:sp>
      <p:sp>
        <p:nvSpPr>
          <p:cNvPr id="22534" name="Rectangle 6"/>
          <p:cNvSpPr>
            <a:spLocks/>
          </p:cNvSpPr>
          <p:nvPr/>
        </p:nvSpPr>
        <p:spPr bwMode="auto">
          <a:xfrm>
            <a:off x="7235825" y="2578100"/>
            <a:ext cx="1160463" cy="838200"/>
          </a:xfrm>
          <a:prstGeom prst="rect">
            <a:avLst/>
          </a:prstGeom>
          <a:solidFill>
            <a:srgbClr val="CCFF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 Block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1</a:t>
            </a:r>
          </a:p>
        </p:txBody>
      </p:sp>
      <p:sp>
        <p:nvSpPr>
          <p:cNvPr id="22535" name="Rectangle 7"/>
          <p:cNvSpPr>
            <a:spLocks/>
          </p:cNvSpPr>
          <p:nvPr/>
        </p:nvSpPr>
        <p:spPr bwMode="auto">
          <a:xfrm>
            <a:off x="6030913" y="2578100"/>
            <a:ext cx="1004887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Targ1:</a:t>
            </a:r>
          </a:p>
        </p:txBody>
      </p:sp>
      <p:sp>
        <p:nvSpPr>
          <p:cNvPr id="22536" name="Rectangle 8"/>
          <p:cNvSpPr>
            <a:spLocks/>
          </p:cNvSpPr>
          <p:nvPr/>
        </p:nvSpPr>
        <p:spPr bwMode="auto">
          <a:xfrm>
            <a:off x="7235825" y="3568700"/>
            <a:ext cx="1160463" cy="838200"/>
          </a:xfrm>
          <a:prstGeom prst="rect">
            <a:avLst/>
          </a:prstGeom>
          <a:solidFill>
            <a:srgbClr val="CCFF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 Block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2</a:t>
            </a:r>
          </a:p>
        </p:txBody>
      </p:sp>
      <p:sp>
        <p:nvSpPr>
          <p:cNvPr id="22537" name="Rectangle 9"/>
          <p:cNvSpPr>
            <a:spLocks/>
          </p:cNvSpPr>
          <p:nvPr/>
        </p:nvSpPr>
        <p:spPr bwMode="auto">
          <a:xfrm>
            <a:off x="6030913" y="3568700"/>
            <a:ext cx="1004887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Targ2:</a:t>
            </a:r>
          </a:p>
        </p:txBody>
      </p:sp>
      <p:sp>
        <p:nvSpPr>
          <p:cNvPr id="22538" name="Rectangle 10"/>
          <p:cNvSpPr>
            <a:spLocks/>
          </p:cNvSpPr>
          <p:nvPr/>
        </p:nvSpPr>
        <p:spPr bwMode="auto">
          <a:xfrm>
            <a:off x="7204075" y="5702300"/>
            <a:ext cx="1160463" cy="838200"/>
          </a:xfrm>
          <a:prstGeom prst="rect">
            <a:avLst/>
          </a:prstGeom>
          <a:solidFill>
            <a:srgbClr val="CCFF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 Block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</a:t>
            </a: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–1</a:t>
            </a:r>
          </a:p>
        </p:txBody>
      </p:sp>
      <p:sp>
        <p:nvSpPr>
          <p:cNvPr id="22539" name="Rectangle 11"/>
          <p:cNvSpPr>
            <a:spLocks/>
          </p:cNvSpPr>
          <p:nvPr/>
        </p:nvSpPr>
        <p:spPr bwMode="auto">
          <a:xfrm>
            <a:off x="5694363" y="5702300"/>
            <a:ext cx="1309687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</a:t>
            </a:r>
            <a:r>
              <a:rPr lang="en-US" sz="2000">
                <a:solidFill>
                  <a:schemeClr val="tx1"/>
                </a:solidFill>
                <a:latin typeface="Courier New Bold Italic" charset="0"/>
                <a:cs typeface="Courier New Bold Italic" charset="0"/>
                <a:sym typeface="Courier New Bold Italic" charset="0"/>
              </a:rPr>
              <a:t>n</a:t>
            </a: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-1:</a:t>
            </a:r>
          </a:p>
        </p:txBody>
      </p:sp>
      <p:sp>
        <p:nvSpPr>
          <p:cNvPr id="22540" name="Rectangle 12"/>
          <p:cNvSpPr>
            <a:spLocks/>
          </p:cNvSpPr>
          <p:nvPr/>
        </p:nvSpPr>
        <p:spPr bwMode="auto">
          <a:xfrm>
            <a:off x="7702550" y="4559300"/>
            <a:ext cx="227013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</a:p>
        </p:txBody>
      </p:sp>
      <p:sp>
        <p:nvSpPr>
          <p:cNvPr id="22541" name="Rectangle 13"/>
          <p:cNvSpPr>
            <a:spLocks/>
          </p:cNvSpPr>
          <p:nvPr/>
        </p:nvSpPr>
        <p:spPr bwMode="auto">
          <a:xfrm>
            <a:off x="3937000" y="1714500"/>
            <a:ext cx="1270000" cy="3810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Targ0</a:t>
            </a:r>
          </a:p>
        </p:txBody>
      </p:sp>
      <p:sp>
        <p:nvSpPr>
          <p:cNvPr id="22542" name="Rectangle 14"/>
          <p:cNvSpPr>
            <a:spLocks/>
          </p:cNvSpPr>
          <p:nvPr/>
        </p:nvSpPr>
        <p:spPr bwMode="auto">
          <a:xfrm>
            <a:off x="3937000" y="2095500"/>
            <a:ext cx="1270000" cy="3810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Targ1</a:t>
            </a:r>
          </a:p>
        </p:txBody>
      </p:sp>
      <p:sp>
        <p:nvSpPr>
          <p:cNvPr id="22543" name="Rectangle 15"/>
          <p:cNvSpPr>
            <a:spLocks/>
          </p:cNvSpPr>
          <p:nvPr/>
        </p:nvSpPr>
        <p:spPr bwMode="auto">
          <a:xfrm>
            <a:off x="3937000" y="2476500"/>
            <a:ext cx="1270000" cy="3810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Targ2</a:t>
            </a:r>
          </a:p>
        </p:txBody>
      </p:sp>
      <p:sp>
        <p:nvSpPr>
          <p:cNvPr id="22544" name="Rectangle 16"/>
          <p:cNvSpPr>
            <a:spLocks/>
          </p:cNvSpPr>
          <p:nvPr/>
        </p:nvSpPr>
        <p:spPr bwMode="auto">
          <a:xfrm>
            <a:off x="3937000" y="3771900"/>
            <a:ext cx="1270000" cy="3810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</a:t>
            </a:r>
            <a:r>
              <a:rPr lang="en-US" sz="1800">
                <a:solidFill>
                  <a:schemeClr val="tx1"/>
                </a:solidFill>
                <a:latin typeface="Courier New Bold Italic" charset="0"/>
                <a:cs typeface="Courier New Bold Italic" charset="0"/>
                <a:sym typeface="Courier New Bold Italic" charset="0"/>
              </a:rPr>
              <a:t>n</a:t>
            </a:r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-1</a:t>
            </a:r>
          </a:p>
        </p:txBody>
      </p:sp>
      <p:sp>
        <p:nvSpPr>
          <p:cNvPr id="22545" name="Rectangle 17"/>
          <p:cNvSpPr>
            <a:spLocks/>
          </p:cNvSpPr>
          <p:nvPr/>
        </p:nvSpPr>
        <p:spPr bwMode="auto">
          <a:xfrm>
            <a:off x="3937000" y="2857500"/>
            <a:ext cx="1270000" cy="9144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</a:p>
        </p:txBody>
      </p:sp>
      <p:sp>
        <p:nvSpPr>
          <p:cNvPr id="22546" name="Rectangle 18"/>
          <p:cNvSpPr>
            <a:spLocks/>
          </p:cNvSpPr>
          <p:nvPr/>
        </p:nvSpPr>
        <p:spPr bwMode="auto">
          <a:xfrm>
            <a:off x="3111500" y="1701800"/>
            <a:ext cx="852488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jtab:</a:t>
            </a:r>
          </a:p>
        </p:txBody>
      </p:sp>
      <p:sp>
        <p:nvSpPr>
          <p:cNvPr id="22547" name="Rectangle 19"/>
          <p:cNvSpPr>
            <a:spLocks/>
          </p:cNvSpPr>
          <p:nvPr/>
        </p:nvSpPr>
        <p:spPr bwMode="auto">
          <a:xfrm>
            <a:off x="304800" y="5092700"/>
            <a:ext cx="2667000" cy="3937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goto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*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JTab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[x];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</p:txBody>
      </p:sp>
      <p:sp>
        <p:nvSpPr>
          <p:cNvPr id="22548" name="Rectangle 20"/>
          <p:cNvSpPr>
            <a:spLocks/>
          </p:cNvSpPr>
          <p:nvPr/>
        </p:nvSpPr>
        <p:spPr bwMode="auto">
          <a:xfrm>
            <a:off x="304800" y="1663700"/>
            <a:ext cx="2298700" cy="26035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switch(x) {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case val_0: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Block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0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case val_1: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Block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1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  • • •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case val_</a:t>
            </a:r>
            <a:r>
              <a:rPr lang="en-US" sz="1800" dirty="0">
                <a:solidFill>
                  <a:schemeClr val="tx1"/>
                </a:solidFill>
                <a:latin typeface="Courier New Bold Italic" charset="0"/>
                <a:cs typeface="Courier New Bold Italic" charset="0"/>
                <a:sym typeface="Courier New Bold Italic" charset="0"/>
              </a:rPr>
              <a:t>n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-1: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Block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–1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}</a:t>
            </a:r>
          </a:p>
        </p:txBody>
      </p:sp>
      <p:sp>
        <p:nvSpPr>
          <p:cNvPr id="22549" name="Rectangle 21"/>
          <p:cNvSpPr>
            <a:spLocks/>
          </p:cNvSpPr>
          <p:nvPr/>
        </p:nvSpPr>
        <p:spPr bwMode="auto">
          <a:xfrm>
            <a:off x="285750" y="1295400"/>
            <a:ext cx="1390650" cy="381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Switch Form</a:t>
            </a:r>
          </a:p>
        </p:txBody>
      </p:sp>
      <p:sp>
        <p:nvSpPr>
          <p:cNvPr id="22550" name="Rectangle 22"/>
          <p:cNvSpPr>
            <a:spLocks/>
          </p:cNvSpPr>
          <p:nvPr/>
        </p:nvSpPr>
        <p:spPr bwMode="auto">
          <a:xfrm>
            <a:off x="271463" y="4724400"/>
            <a:ext cx="2633859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Translation (Extended C)</a:t>
            </a:r>
          </a:p>
        </p:txBody>
      </p:sp>
      <p:sp>
        <p:nvSpPr>
          <p:cNvPr id="22551" name="Rectangle 23"/>
          <p:cNvSpPr>
            <a:spLocks/>
          </p:cNvSpPr>
          <p:nvPr/>
        </p:nvSpPr>
        <p:spPr bwMode="auto">
          <a:xfrm>
            <a:off x="3725863" y="1282700"/>
            <a:ext cx="1268412" cy="381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22552" name="Rectangle 24"/>
          <p:cNvSpPr>
            <a:spLocks/>
          </p:cNvSpPr>
          <p:nvPr/>
        </p:nvSpPr>
        <p:spPr bwMode="auto">
          <a:xfrm>
            <a:off x="6923088" y="1219200"/>
            <a:ext cx="1462087" cy="381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Targets</a:t>
            </a:r>
          </a:p>
        </p:txBody>
      </p:sp>
    </p:spTree>
    <p:extLst>
      <p:ext uri="{BB962C8B-B14F-4D97-AF65-F5344CB8AC3E}">
        <p14:creationId xmlns:p14="http://schemas.microsoft.com/office/powerpoint/2010/main" val="538493611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4622800" y="254000"/>
            <a:ext cx="41402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Switch Statement   Example</a:t>
            </a:r>
          </a:p>
        </p:txBody>
      </p:sp>
      <p:sp>
        <p:nvSpPr>
          <p:cNvPr id="21509" name="Rectangle 5"/>
          <p:cNvSpPr>
            <a:spLocks/>
          </p:cNvSpPr>
          <p:nvPr/>
        </p:nvSpPr>
        <p:spPr bwMode="auto">
          <a:xfrm>
            <a:off x="254000" y="304800"/>
            <a:ext cx="4127500" cy="6400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(long x, long y, long z)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1:		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y*z;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		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/* Fall Through */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3:		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5: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6: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-=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default: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2;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w;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BC822C58-10F0-4DE7-AD58-CEF6D74DE859}"/>
              </a:ext>
            </a:extLst>
          </p:cNvPr>
          <p:cNvSpPr>
            <a:spLocks/>
          </p:cNvSpPr>
          <p:nvPr/>
        </p:nvSpPr>
        <p:spPr bwMode="auto">
          <a:xfrm>
            <a:off x="5361709" y="3974869"/>
            <a:ext cx="2832100" cy="2286000"/>
          </a:xfrm>
          <a:prstGeom prst="rect">
            <a:avLst/>
          </a:prstGeom>
          <a:solidFill>
            <a:srgbClr val="D6D6F4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.section	.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rodata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.align 8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.L4: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0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.L3	# x = 1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.L5	# x = 2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.L9	# x = 3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4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5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6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E1173D-2AA4-4362-AB01-7E70B4A3D841}"/>
              </a:ext>
            </a:extLst>
          </p:cNvPr>
          <p:cNvSpPr txBox="1"/>
          <p:nvPr/>
        </p:nvSpPr>
        <p:spPr>
          <a:xfrm>
            <a:off x="214091" y="1961803"/>
            <a:ext cx="73609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.L3:</a:t>
            </a: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r>
              <a:rPr lang="en-US" sz="1800" dirty="0">
                <a:solidFill>
                  <a:srgbClr val="FF000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.L5:</a:t>
            </a: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r>
              <a:rPr lang="en-US" sz="1800" dirty="0">
                <a:solidFill>
                  <a:srgbClr val="FF000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.L9:</a:t>
            </a: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r>
              <a:rPr lang="en-US" sz="1800" dirty="0">
                <a:solidFill>
                  <a:srgbClr val="FF000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.L7:</a:t>
            </a: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r>
              <a:rPr lang="en-US" sz="1800" dirty="0">
                <a:solidFill>
                  <a:srgbClr val="FF000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.L8: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D9ED643C-728E-44A6-B982-13C133AB5CF4}"/>
              </a:ext>
            </a:extLst>
          </p:cNvPr>
          <p:cNvSpPr>
            <a:spLocks/>
          </p:cNvSpPr>
          <p:nvPr/>
        </p:nvSpPr>
        <p:spPr bwMode="auto">
          <a:xfrm>
            <a:off x="4477789" y="1593272"/>
            <a:ext cx="4585970" cy="1526771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311275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    $6, %rdi   # x:6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ja      .L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8   # if x &gt; 6 jump</a:t>
            </a:r>
            <a:b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</a:b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       # to default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jmp     *.L4(,%rdi,8)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7839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Assembly Setup Explanation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5156200"/>
          </a:xfrm>
          <a:ln/>
        </p:spPr>
        <p:txBody>
          <a:bodyPr/>
          <a:lstStyle/>
          <a:p>
            <a:r>
              <a:rPr lang="en-US" dirty="0"/>
              <a:t>Table Structure</a:t>
            </a:r>
          </a:p>
          <a:p>
            <a:pPr marL="552450" lvl="1"/>
            <a:r>
              <a:rPr lang="en-US" dirty="0"/>
              <a:t>Each target requires 8 bytes</a:t>
            </a:r>
          </a:p>
          <a:p>
            <a:pPr marL="552450" lvl="1"/>
            <a:r>
              <a:rPr lang="en-US" dirty="0"/>
              <a:t>Base address at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.L4</a:t>
            </a:r>
            <a:endParaRPr lang="en-US" dirty="0"/>
          </a:p>
          <a:p>
            <a:endParaRPr lang="en-US" dirty="0"/>
          </a:p>
          <a:p>
            <a:r>
              <a:rPr lang="en-US" dirty="0"/>
              <a:t>Jumping</a:t>
            </a:r>
          </a:p>
          <a:p>
            <a:pPr marL="552450" lvl="1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Direct:</a:t>
            </a:r>
            <a:r>
              <a:rPr lang="en-US" dirty="0"/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.L8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552450" lvl="1"/>
            <a:r>
              <a:rPr lang="en-US" dirty="0"/>
              <a:t>Jump target is denoted by label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.L8</a:t>
            </a:r>
            <a:endParaRPr lang="en-US" dirty="0"/>
          </a:p>
          <a:p>
            <a:pPr marL="552450" lvl="1"/>
            <a:endParaRPr lang="en-US" dirty="0"/>
          </a:p>
          <a:p>
            <a:pPr marL="552450" lvl="1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Indirect:</a:t>
            </a:r>
            <a:r>
              <a:rPr lang="en-US" dirty="0"/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*.L4(,%rdi,8)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552450" lvl="1"/>
            <a:r>
              <a:rPr lang="en-US" dirty="0"/>
              <a:t>Start of jump table: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.L4</a:t>
            </a:r>
            <a:endParaRPr lang="en-US" dirty="0"/>
          </a:p>
          <a:p>
            <a:pPr marL="552450" lvl="1"/>
            <a:r>
              <a:rPr lang="en-US" dirty="0"/>
              <a:t>Must scale by factor of 8 (addresses are 8 bytes)</a:t>
            </a:r>
          </a:p>
          <a:p>
            <a:pPr marL="552450" lvl="1"/>
            <a:r>
              <a:rPr lang="en-US" dirty="0"/>
              <a:t>Fetch target from effective Address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.L4 + x*8</a:t>
            </a:r>
            <a:endParaRPr lang="en-US" dirty="0"/>
          </a:p>
          <a:p>
            <a:pPr marL="838200" lvl="2"/>
            <a:r>
              <a:rPr lang="en-US" dirty="0"/>
              <a:t>Only for  0 ≤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x</a:t>
            </a:r>
            <a:r>
              <a:rPr lang="en-US" dirty="0"/>
              <a:t> ≤ 6</a:t>
            </a:r>
          </a:p>
        </p:txBody>
      </p:sp>
      <p:sp>
        <p:nvSpPr>
          <p:cNvPr id="25606" name="Rectangle 6"/>
          <p:cNvSpPr>
            <a:spLocks/>
          </p:cNvSpPr>
          <p:nvPr/>
        </p:nvSpPr>
        <p:spPr bwMode="auto">
          <a:xfrm>
            <a:off x="5257800" y="1646238"/>
            <a:ext cx="1246188" cy="3810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 bwMode="auto">
          <a:xfrm>
            <a:off x="5486400" y="2133600"/>
            <a:ext cx="2832100" cy="2286000"/>
          </a:xfrm>
          <a:prstGeom prst="rect">
            <a:avLst/>
          </a:prstGeom>
          <a:solidFill>
            <a:srgbClr val="D6D6F4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.section	.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rodata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.align 8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.L4: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0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.L3	# x = 1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.L5	# x = 2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.L9	# x = 3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4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5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6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697329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Code Blocks (x == 1)</a:t>
            </a:r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4267200" y="1295400"/>
            <a:ext cx="4737100" cy="13716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.L3: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# 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</a:t>
            </a:r>
            <a:endParaRPr lang="pt-BR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imulq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# 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*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z</a:t>
            </a:r>
            <a:endParaRPr lang="pt-BR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228600" y="1295400"/>
            <a:ext cx="3898900" cy="1981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case 1:	  // .L3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y*z;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193612"/>
              </p:ext>
            </p:extLst>
          </p:nvPr>
        </p:nvGraphicFramePr>
        <p:xfrm>
          <a:off x="1752600" y="4114800"/>
          <a:ext cx="3352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505191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Handling Fall-Through</a:t>
            </a:r>
          </a:p>
        </p:txBody>
      </p:sp>
      <p:sp>
        <p:nvSpPr>
          <p:cNvPr id="26630" name="Rectangle 6"/>
          <p:cNvSpPr>
            <a:spLocks/>
          </p:cNvSpPr>
          <p:nvPr/>
        </p:nvSpPr>
        <p:spPr bwMode="auto">
          <a:xfrm>
            <a:off x="139700" y="1524000"/>
            <a:ext cx="36703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 . .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. . .	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/* Fall Through */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3: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</a:p>
        </p:txBody>
      </p:sp>
      <p:sp>
        <p:nvSpPr>
          <p:cNvPr id="16" name="Rectangle 6"/>
          <p:cNvSpPr>
            <a:spLocks/>
          </p:cNvSpPr>
          <p:nvPr/>
        </p:nvSpPr>
        <p:spPr bwMode="auto">
          <a:xfrm>
            <a:off x="6172200" y="4419600"/>
            <a:ext cx="2743200" cy="762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case 3: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      w = 1;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</p:txBody>
      </p:sp>
      <p:sp>
        <p:nvSpPr>
          <p:cNvPr id="17" name="Rectangle 6"/>
          <p:cNvSpPr>
            <a:spLocks/>
          </p:cNvSpPr>
          <p:nvPr/>
        </p:nvSpPr>
        <p:spPr bwMode="auto">
          <a:xfrm>
            <a:off x="4191000" y="2133600"/>
            <a:ext cx="2743200" cy="990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merge;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</p:txBody>
      </p:sp>
      <p:sp>
        <p:nvSpPr>
          <p:cNvPr id="18" name="Rectangle 6"/>
          <p:cNvSpPr>
            <a:spLocks/>
          </p:cNvSpPr>
          <p:nvPr/>
        </p:nvSpPr>
        <p:spPr bwMode="auto">
          <a:xfrm>
            <a:off x="6172200" y="5181600"/>
            <a:ext cx="2743200" cy="685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merge: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</p:txBody>
      </p:sp>
      <p:cxnSp>
        <p:nvCxnSpPr>
          <p:cNvPr id="20" name="Straight Arrow Connector 19"/>
          <p:cNvCxnSpPr>
            <a:endCxn id="17" idx="1"/>
          </p:cNvCxnSpPr>
          <p:nvPr/>
        </p:nvCxnSpPr>
        <p:spPr bwMode="auto">
          <a:xfrm flipV="1">
            <a:off x="1752600" y="2628900"/>
            <a:ext cx="2438400" cy="1905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endCxn id="16" idx="1"/>
          </p:cNvCxnSpPr>
          <p:nvPr/>
        </p:nvCxnSpPr>
        <p:spPr bwMode="auto">
          <a:xfrm>
            <a:off x="1905000" y="3733800"/>
            <a:ext cx="4267200" cy="1066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17" idx="2"/>
          </p:cNvCxnSpPr>
          <p:nvPr/>
        </p:nvCxnSpPr>
        <p:spPr bwMode="auto">
          <a:xfrm>
            <a:off x="5562600" y="3124200"/>
            <a:ext cx="609600" cy="2286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15016476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Code Blocks (x == 2, x == 3)</a:t>
            </a:r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3962400" y="1295400"/>
            <a:ext cx="5041900" cy="3048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.L5:                  # Case 2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cqto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						  # sign extend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         #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to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rdx:rax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idivq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/z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.L6       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merge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.L9:                  # Case 3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1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                  #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merge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+= z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ret</a:t>
            </a: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139700" y="1524000"/>
            <a:ext cx="36703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 . .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. . .	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/* Fall Through */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3: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239872"/>
              </p:ext>
            </p:extLst>
          </p:nvPr>
        </p:nvGraphicFramePr>
        <p:xfrm>
          <a:off x="3810000" y="4572000"/>
          <a:ext cx="3352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rcx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9433227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Code Blocks (x == 5, x == 6, default)</a:t>
            </a:r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4267200" y="1295400"/>
            <a:ext cx="4737100" cy="21336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.L7:               # Case 5,6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$1,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1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-= z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.L8:               # Default: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$2,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#  2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228600" y="1295400"/>
            <a:ext cx="3898900" cy="2819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5:  // .L7</a:t>
            </a:r>
          </a:p>
          <a:p>
            <a:pPr algn="l"/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case 6:  // .L7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-=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default: // .L8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2;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038513"/>
              </p:ext>
            </p:extLst>
          </p:nvPr>
        </p:nvGraphicFramePr>
        <p:xfrm>
          <a:off x="3810000" y="4572000"/>
          <a:ext cx="3352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0266014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Switch Statement Example</a:t>
            </a:r>
          </a:p>
        </p:txBody>
      </p:sp>
      <p:sp>
        <p:nvSpPr>
          <p:cNvPr id="23562" name="Rectangle 10"/>
          <p:cNvSpPr>
            <a:spLocks/>
          </p:cNvSpPr>
          <p:nvPr/>
        </p:nvSpPr>
        <p:spPr bwMode="auto">
          <a:xfrm>
            <a:off x="1924957" y="3937000"/>
            <a:ext cx="1108529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638"/>
              </a:spcBef>
            </a:pPr>
            <a:r>
              <a:rPr lang="en-US" sz="2000" u="sng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Setup</a:t>
            </a:r>
          </a:p>
        </p:txBody>
      </p:sp>
      <p:sp>
        <p:nvSpPr>
          <p:cNvPr id="23563" name="Rectangle 11"/>
          <p:cNvSpPr>
            <a:spLocks/>
          </p:cNvSpPr>
          <p:nvPr/>
        </p:nvSpPr>
        <p:spPr bwMode="auto">
          <a:xfrm>
            <a:off x="457200" y="1376362"/>
            <a:ext cx="5575300" cy="230663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(long x, long y, long z)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w;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8" name="Rectangle 1"/>
          <p:cNvSpPr>
            <a:spLocks/>
          </p:cNvSpPr>
          <p:nvPr/>
        </p:nvSpPr>
        <p:spPr bwMode="auto">
          <a:xfrm>
            <a:off x="304800" y="4267200"/>
            <a:ext cx="7620000" cy="2159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311275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$6, %rdi   # x:6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ja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.L8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*.L4(,%rdi,8)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 flipV="1">
            <a:off x="1295400" y="5334000"/>
            <a:ext cx="990600" cy="609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838200" y="59436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What range of values takes default?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0800" y="59436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Note that 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 not initialized here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888483"/>
              </p:ext>
            </p:extLst>
          </p:nvPr>
        </p:nvGraphicFramePr>
        <p:xfrm>
          <a:off x="5181600" y="4114800"/>
          <a:ext cx="3352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463907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Switch Statement Example</a:t>
            </a:r>
          </a:p>
        </p:txBody>
      </p:sp>
      <p:sp>
        <p:nvSpPr>
          <p:cNvPr id="24580" name="Rectangle 4"/>
          <p:cNvSpPr>
            <a:spLocks/>
          </p:cNvSpPr>
          <p:nvPr/>
        </p:nvSpPr>
        <p:spPr bwMode="auto">
          <a:xfrm>
            <a:off x="457200" y="1350962"/>
            <a:ext cx="5575300" cy="230663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(long x, long y, long z)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w;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4581" name="Rectangle 5"/>
          <p:cNvSpPr>
            <a:spLocks/>
          </p:cNvSpPr>
          <p:nvPr/>
        </p:nvSpPr>
        <p:spPr bwMode="auto">
          <a:xfrm>
            <a:off x="2028598" y="5892799"/>
            <a:ext cx="1004888" cy="6350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Indirect </a:t>
            </a:r>
            <a:br>
              <a:rPr lang="en-US" sz="18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</a:br>
            <a:r>
              <a:rPr lang="en-US" sz="18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jump</a:t>
            </a:r>
          </a:p>
        </p:txBody>
      </p:sp>
      <p:sp>
        <p:nvSpPr>
          <p:cNvPr id="24583" name="Rectangle 7"/>
          <p:cNvSpPr>
            <a:spLocks/>
          </p:cNvSpPr>
          <p:nvPr/>
        </p:nvSpPr>
        <p:spPr bwMode="auto">
          <a:xfrm>
            <a:off x="6172200" y="2286000"/>
            <a:ext cx="1246188" cy="3810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24584" name="Rectangle 8"/>
          <p:cNvSpPr>
            <a:spLocks/>
          </p:cNvSpPr>
          <p:nvPr/>
        </p:nvSpPr>
        <p:spPr bwMode="auto">
          <a:xfrm>
            <a:off x="6248400" y="2667000"/>
            <a:ext cx="2832100" cy="2286000"/>
          </a:xfrm>
          <a:prstGeom prst="rect">
            <a:avLst/>
          </a:prstGeom>
          <a:solidFill>
            <a:srgbClr val="D6D6F4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.section	.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rodata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.align 8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.L4: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0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.L3	# x = 1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.L5	# x = 2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.L9	# x = 3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4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5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6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BF7C1A93-68E2-4DCC-9802-CDE4648F5C8C}"/>
              </a:ext>
            </a:extLst>
          </p:cNvPr>
          <p:cNvSpPr>
            <a:spLocks/>
          </p:cNvSpPr>
          <p:nvPr/>
        </p:nvSpPr>
        <p:spPr bwMode="auto">
          <a:xfrm>
            <a:off x="1924957" y="3937000"/>
            <a:ext cx="1108529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638"/>
              </a:spcBef>
            </a:pPr>
            <a:r>
              <a:rPr lang="en-US" sz="2000" u="sng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Setup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02FC3882-54A0-4DE7-8FD9-97783E8961DF}"/>
              </a:ext>
            </a:extLst>
          </p:cNvPr>
          <p:cNvSpPr>
            <a:spLocks/>
          </p:cNvSpPr>
          <p:nvPr/>
        </p:nvSpPr>
        <p:spPr bwMode="auto">
          <a:xfrm>
            <a:off x="1924957" y="3937000"/>
            <a:ext cx="1108529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638"/>
              </a:spcBef>
            </a:pPr>
            <a:r>
              <a:rPr lang="en-US" sz="2000" u="sng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Setup</a:t>
            </a: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DECF1AF7-4ACD-431B-923C-E5555572CE1E}"/>
              </a:ext>
            </a:extLst>
          </p:cNvPr>
          <p:cNvSpPr>
            <a:spLocks/>
          </p:cNvSpPr>
          <p:nvPr/>
        </p:nvSpPr>
        <p:spPr bwMode="auto">
          <a:xfrm>
            <a:off x="304800" y="4267200"/>
            <a:ext cx="7620000" cy="2159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311275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$6, %rdi   # x:6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ja      .L8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   # use default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jmp     *.L4(,%rdi,8)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#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Jtab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[x]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5C40CC2-4F5D-455B-8884-F763535715B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458686" y="5704115"/>
            <a:ext cx="569912" cy="28302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81483643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/>
          <p:cNvSpPr>
            <a:spLocks/>
          </p:cNvSpPr>
          <p:nvPr/>
        </p:nvSpPr>
        <p:spPr bwMode="auto">
          <a:xfrm>
            <a:off x="990600" y="1981200"/>
            <a:ext cx="2832100" cy="2286000"/>
          </a:xfrm>
          <a:prstGeom prst="rect">
            <a:avLst/>
          </a:prstGeom>
          <a:solidFill>
            <a:srgbClr val="D6D6F4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.section	.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rodata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.align 8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.L4: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0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.L3	# x = 1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.L5	# x = 2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.L9	# x = 3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4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5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6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Jump Table</a:t>
            </a:r>
          </a:p>
        </p:txBody>
      </p:sp>
      <p:sp>
        <p:nvSpPr>
          <p:cNvPr id="26629" name="Rectangle 5"/>
          <p:cNvSpPr>
            <a:spLocks/>
          </p:cNvSpPr>
          <p:nvPr/>
        </p:nvSpPr>
        <p:spPr bwMode="auto">
          <a:xfrm>
            <a:off x="292100" y="1371600"/>
            <a:ext cx="3454400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638"/>
              </a:spcBef>
            </a:pP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26630" name="Rectangle 6"/>
          <p:cNvSpPr>
            <a:spLocks/>
          </p:cNvSpPr>
          <p:nvPr/>
        </p:nvSpPr>
        <p:spPr bwMode="auto">
          <a:xfrm>
            <a:off x="4419600" y="1600200"/>
            <a:ext cx="4432300" cy="477043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1:      // .L3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y*z;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      // .L5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/* Fall Through */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3:      // .L9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5: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6:      // .L7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-=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default:     // .L8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2;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rot="10800000" flipH="1">
            <a:off x="3575050" y="2146298"/>
            <a:ext cx="1384300" cy="814071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rot="10800000" flipH="1">
            <a:off x="3575050" y="2906710"/>
            <a:ext cx="1387475" cy="270830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3575050" y="3403600"/>
            <a:ext cx="1390650" cy="271463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75050" y="2743200"/>
            <a:ext cx="1379538" cy="2724150"/>
            <a:chOff x="3575050" y="2743200"/>
            <a:chExt cx="1379538" cy="2724150"/>
          </a:xfrm>
        </p:grpSpPr>
        <p:sp>
          <p:nvSpPr>
            <p:cNvPr id="26631" name="Line 7"/>
            <p:cNvSpPr>
              <a:spLocks noChangeShapeType="1"/>
            </p:cNvSpPr>
            <p:nvPr/>
          </p:nvSpPr>
          <p:spPr bwMode="auto">
            <a:xfrm>
              <a:off x="3581400" y="2743200"/>
              <a:ext cx="1371600" cy="2724150"/>
            </a:xfrm>
            <a:prstGeom prst="line">
              <a:avLst/>
            </a:prstGeom>
            <a:noFill/>
            <a:ln w="25400" cap="flat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35" name="Line 11"/>
            <p:cNvSpPr>
              <a:spLocks noChangeShapeType="1"/>
            </p:cNvSpPr>
            <p:nvPr/>
          </p:nvSpPr>
          <p:spPr bwMode="auto">
            <a:xfrm>
              <a:off x="3575050" y="3611880"/>
              <a:ext cx="1379538" cy="1855470"/>
            </a:xfrm>
            <a:prstGeom prst="line">
              <a:avLst/>
            </a:prstGeom>
            <a:noFill/>
            <a:ln w="25400" cap="flat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3575050" y="3832860"/>
            <a:ext cx="1301750" cy="739140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3575050" y="4057650"/>
            <a:ext cx="1301750" cy="742950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4523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Condition Codes (Implicit Setting)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0999" y="1397000"/>
            <a:ext cx="8596745" cy="5435600"/>
          </a:xfrm>
          <a:ln/>
        </p:spPr>
        <p:txBody>
          <a:bodyPr/>
          <a:lstStyle/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/>
              <a:t>Single bit registers</a:t>
            </a:r>
          </a:p>
          <a:p>
            <a:pPr marL="317500" lvl="1" indent="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CF</a:t>
            </a:r>
            <a:r>
              <a:rPr lang="en-US" dirty="0"/>
              <a:t>	 Carry Flag (for unsigned)	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SF</a:t>
            </a:r>
            <a:r>
              <a:rPr lang="en-US" dirty="0"/>
              <a:t>  Sign Flag (for signed)</a:t>
            </a:r>
          </a:p>
          <a:p>
            <a:pPr marL="317500" lvl="1" indent="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ZF</a:t>
            </a:r>
            <a:r>
              <a:rPr lang="en-US" dirty="0"/>
              <a:t>	 Zero Flag	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OF</a:t>
            </a:r>
            <a:r>
              <a:rPr lang="en-US" dirty="0"/>
              <a:t>  Overflow Flag (for signed)</a:t>
            </a:r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endParaRPr lang="en-US" dirty="0"/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/>
              <a:t>Implicitly set (as side effect) of arithmetic operations</a:t>
            </a:r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/>
              <a:t>Example: 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addq</a:t>
            </a:r>
            <a:r>
              <a:rPr lang="en-US" dirty="0"/>
              <a:t>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r>
              <a:rPr lang="en-US" dirty="0" err="1"/>
              <a:t>,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/>
              <a:t>   ↔  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t =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a+b</a:t>
            </a:r>
            <a:endParaRPr lang="en-US" dirty="0"/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 CF set</a:t>
            </a:r>
            <a:r>
              <a:rPr lang="en-US" dirty="0">
                <a:ea typeface="Calibri Bold" charset="0"/>
                <a:cs typeface="Calibri Bold" charset="0"/>
              </a:rPr>
              <a:t>	</a:t>
            </a:r>
            <a:r>
              <a:rPr lang="en-US" dirty="0"/>
              <a:t>if carry/borrow out from most significant bit (unsigned overflow)</a:t>
            </a:r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 ZF set</a:t>
            </a:r>
            <a:r>
              <a:rPr lang="en-US" dirty="0">
                <a:ea typeface="Calibri Bold" charset="0"/>
                <a:cs typeface="Calibri Bold" charset="0"/>
              </a:rPr>
              <a:t>	</a:t>
            </a:r>
            <a:r>
              <a:rPr lang="en-US" dirty="0"/>
              <a:t>if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t == 0</a:t>
            </a:r>
            <a:endParaRPr lang="en-US" dirty="0"/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 SF set</a:t>
            </a:r>
            <a:r>
              <a:rPr lang="en-US" dirty="0">
                <a:ea typeface="Calibri Bold" charset="0"/>
                <a:cs typeface="Calibri Bold" charset="0"/>
              </a:rPr>
              <a:t>	</a:t>
            </a:r>
            <a:r>
              <a:rPr lang="en-US" dirty="0"/>
              <a:t>if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t &lt; 0</a:t>
            </a:r>
            <a:r>
              <a:rPr lang="en-US" dirty="0"/>
              <a:t> (as signed)</a:t>
            </a:r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 OF set	</a:t>
            </a:r>
            <a:r>
              <a:rPr lang="en-US" dirty="0"/>
              <a:t>if two’s-complement (signed) overflow</a:t>
            </a:r>
            <a:br>
              <a:rPr lang="en-US" dirty="0"/>
            </a:br>
            <a:r>
              <a:rPr lang="en-US" dirty="0"/>
              <a:t>    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(a&gt;0 &amp;&amp; b&gt;0 &amp;&amp; t&lt;0) || (a&lt;0 &amp;&amp; b&lt;0 &amp;&amp; t&gt;=0)</a:t>
            </a:r>
            <a:endParaRPr lang="en-US" dirty="0"/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endParaRPr lang="en-US" dirty="0"/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FF0000"/>
                </a:solidFill>
              </a:rPr>
              <a:t>Not set by </a:t>
            </a:r>
            <a:r>
              <a:rPr lang="en-US" dirty="0">
                <a:solidFill>
                  <a:srgbClr val="FF0000"/>
                </a:solidFill>
                <a:latin typeface="Courier New Bold" charset="0"/>
                <a:cs typeface="Courier New Bold" charset="0"/>
                <a:sym typeface="Courier New Bold" charset="0"/>
              </a:rPr>
              <a:t>lea</a:t>
            </a:r>
            <a:r>
              <a:rPr lang="en-US" dirty="0">
                <a:solidFill>
                  <a:srgbClr val="FF0000"/>
                </a:solidFill>
              </a:rPr>
              <a:t> instruction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Jump Table in Binary</a:t>
            </a:r>
          </a:p>
        </p:txBody>
      </p:sp>
      <p:sp>
        <p:nvSpPr>
          <p:cNvPr id="4" name="Rectangle 6"/>
          <p:cNvSpPr>
            <a:spLocks/>
          </p:cNvSpPr>
          <p:nvPr/>
        </p:nvSpPr>
        <p:spPr bwMode="auto">
          <a:xfrm>
            <a:off x="322385" y="1371600"/>
            <a:ext cx="8379069" cy="4431323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00000000004005e0 &lt;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switch_eg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&gt;: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4005e0:       48 89 d1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4005e3:       48 83 ff 06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$0x6,%rdi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4005e7:       77 2b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ja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400614 &lt;switch_eg+0x34&gt;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4005e9:       ff 24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fd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f0 07 40 00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jmpq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*0x4007f0(,%rdi,8)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4005f0:       48 89 f0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4005f3:       48 0f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af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c2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imul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4005f7: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4005f8:       48 89 f0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4005fb:       48 99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cqto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4005fd:       48 f7 f9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idiv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400600: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05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400607 &lt;switch_eg+0x27&gt;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400602:       b8 01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$0x1,%eax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400607:       48 01 c8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40060a: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40060b:       b8 01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$0x1,%eax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400610:       48 29 d0                sub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400613: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400614:       b8 02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$0x2,%eax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400619: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482479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Jump Table in Binary (cont.)</a:t>
            </a:r>
          </a:p>
        </p:txBody>
      </p:sp>
      <p:sp>
        <p:nvSpPr>
          <p:cNvPr id="3" name="Rectangle 6"/>
          <p:cNvSpPr>
            <a:spLocks/>
          </p:cNvSpPr>
          <p:nvPr/>
        </p:nvSpPr>
        <p:spPr bwMode="auto">
          <a:xfrm>
            <a:off x="322385" y="1371600"/>
            <a:ext cx="8379069" cy="924169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00000000004005e0 &lt;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switch_eg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&gt;: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. . .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4005e9:       ff 24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fd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f0 07 40 00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jmpq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*</a:t>
            </a:r>
            <a:r>
              <a:rPr lang="cs-CZ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0x4007f0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(,%rdi,8)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. . .</a:t>
            </a:r>
          </a:p>
        </p:txBody>
      </p:sp>
      <p:sp>
        <p:nvSpPr>
          <p:cNvPr id="5" name="Rectangle 6"/>
          <p:cNvSpPr>
            <a:spLocks/>
          </p:cNvSpPr>
          <p:nvPr/>
        </p:nvSpPr>
        <p:spPr bwMode="auto">
          <a:xfrm>
            <a:off x="328246" y="2588847"/>
            <a:ext cx="8379069" cy="1787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 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gdb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switch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(gdb) x /8xg 0x4007f0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0x4007f0:       0x0000000000400614      0x00000000004005f0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0x400800:       0x00000000004005f8      0x0000000000400602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0x400810:       0x0000000000400614      0x000000000040060b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0x400820:       0x000000000040060b      0x2c646c25203d2078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(gdb) </a:t>
            </a:r>
          </a:p>
        </p:txBody>
      </p:sp>
    </p:spTree>
    <p:extLst>
      <p:ext uri="{BB962C8B-B14F-4D97-AF65-F5344CB8AC3E}">
        <p14:creationId xmlns:p14="http://schemas.microsoft.com/office/powerpoint/2010/main" val="159096640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Jump Table in Binary (cont.)</a:t>
            </a:r>
          </a:p>
        </p:txBody>
      </p:sp>
      <p:sp>
        <p:nvSpPr>
          <p:cNvPr id="5" name="Rectangle 6"/>
          <p:cNvSpPr>
            <a:spLocks/>
          </p:cNvSpPr>
          <p:nvPr/>
        </p:nvSpPr>
        <p:spPr bwMode="auto">
          <a:xfrm>
            <a:off x="298938" y="1172309"/>
            <a:ext cx="8379069" cy="14458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 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gdb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switch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(gdb) x /8xg 0x4007f0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0x4007f0:       0x0000000000400614      0x00000000004005f0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0x400800:       0x00000000004005f8      0x0000000000400602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0x400810:       0x0000000000400614      0x000000000040060b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0x400820:       0x000000000040060b      0x2c646c25203d2078</a:t>
            </a:r>
          </a:p>
        </p:txBody>
      </p:sp>
      <p:sp>
        <p:nvSpPr>
          <p:cNvPr id="6" name="Rectangle 6"/>
          <p:cNvSpPr>
            <a:spLocks/>
          </p:cNvSpPr>
          <p:nvPr/>
        </p:nvSpPr>
        <p:spPr bwMode="auto">
          <a:xfrm>
            <a:off x="381001" y="2706078"/>
            <a:ext cx="8379069" cy="3565768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. . .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4005f0:       48 89 f0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4005f3:       48 0f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af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c2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imul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4005f7: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4005f8:       48 89 f0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4005fb:       48 99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cqto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4005fd:       48 f7 f9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idiv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400600: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05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400607 &lt;switch_eg+0x27&gt;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400602:       b8 01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$0x1,%eax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400607:       48 01 c8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40060a: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40060b:       b8 01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$0x1,%eax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400610:       48 29 d0                sub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400613: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400614:       b8 02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$0x2,%eax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400619: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1182077" y="1983154"/>
            <a:ext cx="1406769" cy="169007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1182077" y="1768231"/>
            <a:ext cx="1680309" cy="405423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1240692" y="2188308"/>
            <a:ext cx="1592386" cy="362438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1221154" y="2403231"/>
            <a:ext cx="1651001" cy="2794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1221154" y="1738923"/>
            <a:ext cx="3810001" cy="132861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1270000" y="1963615"/>
            <a:ext cx="3761155" cy="25986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1230923" y="2178538"/>
            <a:ext cx="3800232" cy="299915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92478345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3CEAD-DB88-F6E1-47EC-5A76D36CF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155ACB64-C77D-75BF-BEFE-35D08C7D2D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Switch Statements on the Shark Machines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EB0FDB48-F34C-7B6D-7B3F-DB840C1BD7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326776"/>
            <a:ext cx="8382000" cy="5328023"/>
          </a:xfrm>
          <a:ln/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Nuance: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It is desirable for addresses to be relative rather than absolute. </a:t>
            </a:r>
          </a:p>
          <a:p>
            <a:pPr lvl="1"/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Since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</a:rPr>
              <a:t>offserts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 can be smaller than whole addresses</a:t>
            </a: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the code takes up less memory</a:t>
            </a:r>
          </a:p>
          <a:p>
            <a:pPr marL="596900" lvl="2" indent="0">
              <a:buNone/>
            </a:pPr>
            <a:endParaRPr lang="en-US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Relative vs absolute addresses also</a:t>
            </a: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make 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it easier to link code by making it “position independent”. We’ll talk more about that later.</a:t>
            </a:r>
          </a:p>
          <a:p>
            <a:pPr marL="279400" lvl="1" indent="0">
              <a:buNone/>
            </a:pPr>
            <a:endParaRPr lang="en-US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/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To this end, x</a:t>
            </a:r>
            <a:r>
              <a:rPr lang="en-US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86-64 has an addressing mode 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which provides hardware support for managing addresses relative to the %rip.</a:t>
            </a:r>
          </a:p>
          <a:p>
            <a:endParaRPr lang="en-US" sz="2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Nuance: Loads and stores with 64-bit displacement are available only </a:t>
            </a: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via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%</a:t>
            </a:r>
            <a:r>
              <a:rPr lang="en-US" sz="20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eax</a:t>
            </a: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</a:p>
          <a:p>
            <a:pPr lvl="1"/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Why? Its all wires! (See Prof. </a:t>
            </a:r>
            <a:r>
              <a:rPr lang="en-US" sz="16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Nace</a:t>
            </a: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in 18-240 for details!)</a:t>
            </a:r>
          </a:p>
          <a:p>
            <a:pPr marL="279400" lvl="1" indent="0">
              <a:buNone/>
            </a:pPr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en-US" sz="20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113099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6EFA8-06F5-2886-1A8C-432C0EB51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81A5656B-051A-4D23-2CEB-C0FE80E205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Switch Statements on the Shark Machines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AA62A98C-4B4A-16C7-C28B-83A315EA22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ln/>
        </p:spPr>
        <p:txBody>
          <a:bodyPr/>
          <a:lstStyle/>
          <a:p>
            <a:r>
              <a:rPr lang="en-US" sz="2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 make things work nicely with the constraints on the prior page: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n-US" sz="2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ather than keeping absolute addresses, the jump table address is kept relative to the %rip. 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ea typeface="Arial" panose="020B0604020202020204" pitchFamily="34" charset="0"/>
              </a:rPr>
              <a:t>The address of the target code is placed into the %</a:t>
            </a:r>
            <a:r>
              <a:rPr lang="en-US" sz="2200" dirty="0" err="1">
                <a:latin typeface="Arial" panose="020B0604020202020204" pitchFamily="34" charset="0"/>
                <a:ea typeface="Arial" panose="020B0604020202020204" pitchFamily="34" charset="0"/>
              </a:rPr>
              <a:t>rax</a:t>
            </a:r>
            <a:r>
              <a:rPr lang="en-US" sz="2200" dirty="0">
                <a:latin typeface="Arial" panose="020B0604020202020204" pitchFamily="34" charset="0"/>
                <a:ea typeface="Arial" panose="020B0604020202020204" pitchFamily="34" charset="0"/>
              </a:rPr>
              <a:t>, because only that register can contain a 64-bit target address</a:t>
            </a:r>
            <a:endParaRPr lang="en-US" sz="2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/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sz="20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057463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2401C-8FA3-D40E-06FB-DB8BBDB03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E69B44FE-52DD-32E2-83A7-B1A821443B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Switch Statements on the Shark Machines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EF455B2C-ADDF-808C-46E1-4FB358965E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685306" cy="5435600"/>
          </a:xfrm>
          <a:ln/>
        </p:spPr>
        <p:txBody>
          <a:bodyPr/>
          <a:lstStyle/>
          <a:p>
            <a:r>
              <a:rPr lang="en-US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code that does the jumping looks like this:</a:t>
            </a:r>
          </a:p>
          <a:p>
            <a:pPr marL="0" indent="0">
              <a:buNone/>
            </a:pPr>
            <a:endParaRPr lang="en-US" sz="1400" dirty="0">
              <a:latin typeface="Arial" panose="020B0604020202020204" pitchFamily="34" charset="0"/>
              <a:ea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Handle the cases too small or too large for the switch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Negative cases look large to ja and offsets can be used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to shift the smallest case to 0.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0x00000000004017e9 &lt;+41&gt;:   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cmp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   $0xc,%esi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0x00000000004017ec &lt;+44&gt;:    ja     0x401818 &lt;foo+88&gt;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Get a pointer to the jump table</a:t>
            </a: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# %rip points to next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addr</a:t>
            </a:r>
            <a:r>
              <a:rPr lang="en-US" sz="1600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, 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so 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rdx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becomes 0x498018 (jump table)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0x00000000004017ee &lt;+46&gt;:    lea    0x96823(%rip),%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rdx</a:t>
            </a: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Get offset from 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rsi-th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index of jump table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0x00000000004017f5 &lt;+53&gt;:   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movslq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(%rdx,%rsi,4),%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rax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Add that offset to the address of the jump table</a:t>
            </a:r>
            <a:endParaRPr lang="en-US" sz="1600" dirty="0"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0x00000000004017f9 &lt;+57&gt;:    add    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rdx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,%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rax</a:t>
            </a: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Jump to that address, ultimately an offset from %rip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0x00000000004017fc &lt;+60&gt;:   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jmp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   *%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rax</a:t>
            </a: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326222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E2E41-2133-C532-1DF5-ACA981AC5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A9DF1A22-22DB-FCA8-1716-F1097F2E1A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Switch Statements on the Shark Machines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6C77AE45-49C5-5EDD-CE29-5B41E585B7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685306" cy="5435600"/>
          </a:xfrm>
          <a:ln/>
        </p:spPr>
        <p:txBody>
          <a:bodyPr/>
          <a:lstStyle/>
          <a:p>
            <a:r>
              <a:rPr lang="en-US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jump table contains offsets relative to the start of the jump table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gdb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) x/20dw 0x498008</a:t>
            </a:r>
          </a:p>
          <a:p>
            <a:pPr marL="0" indent="0"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0x498018:       -616376 -616448 -616448 -616448</a:t>
            </a:r>
          </a:p>
          <a:p>
            <a:pPr marL="0" indent="0"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0x498028:       -616472 -616448 -616461 -616448</a:t>
            </a:r>
          </a:p>
          <a:p>
            <a:pPr marL="0" indent="0"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0x498038:       -616392 -616448 -616416 -616448</a:t>
            </a:r>
          </a:p>
          <a:p>
            <a:pPr marL="0" indent="0"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0x498048:       -616416 0       0       0</a:t>
            </a:r>
          </a:p>
          <a:p>
            <a:pPr marL="0" indent="0">
              <a:buNone/>
            </a:pP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gdb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) x/20xw 0x498008</a:t>
            </a:r>
          </a:p>
          <a:p>
            <a:pPr marL="0" indent="0">
              <a:buNone/>
            </a:pPr>
            <a:r>
              <a:rPr lang="en-US" sz="15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0x498008:       0x74636e75      0x206e6f69      0x216f6f66      0x00000000</a:t>
            </a:r>
          </a:p>
          <a:p>
            <a:pPr marL="0" indent="0">
              <a:buNone/>
            </a:pPr>
            <a:r>
              <a:rPr lang="en-US" sz="15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0x498018:       0xfff69848      0xfff69800      </a:t>
            </a:r>
            <a:r>
              <a:rPr lang="en-US" sz="15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0xfff69800</a:t>
            </a:r>
            <a:r>
              <a:rPr lang="en-US" sz="15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     </a:t>
            </a:r>
            <a:r>
              <a:rPr lang="en-US" sz="15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0xfff69800</a:t>
            </a:r>
            <a:endParaRPr lang="en-US" sz="15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0x498028:       0xfff697e8      0xfff69800      0xfff697f3      0xfff69800</a:t>
            </a:r>
          </a:p>
          <a:p>
            <a:pPr marL="0" indent="0">
              <a:buNone/>
            </a:pPr>
            <a:r>
              <a:rPr lang="en-US" sz="15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0x498038:       0xfff69838      0xfff69800      0xfff69820      0xfff69800</a:t>
            </a:r>
          </a:p>
          <a:p>
            <a:pPr marL="0" indent="0">
              <a:buNone/>
            </a:pPr>
            <a:r>
              <a:rPr lang="en-US" sz="15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0x498048:       0xfff69820      0x00000000      </a:t>
            </a:r>
            <a:r>
              <a:rPr lang="en-US" sz="15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0x00000000</a:t>
            </a:r>
            <a:r>
              <a:rPr lang="en-US" sz="15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     </a:t>
            </a:r>
            <a:r>
              <a:rPr lang="en-US" sz="15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0x00000000</a:t>
            </a:r>
            <a:endParaRPr lang="en-US" sz="15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045944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CC2A2-5D09-B0B7-F8D1-2CA497740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D3E7C6B7-0A14-24A3-7F7A-B50B94F843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Switch Statements on the Shark Machines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80349F12-07BA-BEA7-1D39-2F8C00810C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685306" cy="5435600"/>
          </a:xfrm>
          <a:ln/>
        </p:spPr>
        <p:txBody>
          <a:bodyPr/>
          <a:lstStyle/>
          <a:p>
            <a:r>
              <a:rPr lang="en-US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Ultimately, the target address is equal to the %rip + the offset to the start of jump table, plus an offset (possibly negative) from the start of the jump table to the target code.</a:t>
            </a:r>
          </a:p>
          <a:p>
            <a:pPr lvl="1"/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This target address is computed, placed into the %</a:t>
            </a:r>
            <a:r>
              <a:rPr lang="en-US" b="1" dirty="0" err="1">
                <a:latin typeface="Arial" panose="020B0604020202020204" pitchFamily="34" charset="0"/>
                <a:ea typeface="Arial" panose="020B0604020202020204" pitchFamily="34" charset="0"/>
              </a:rPr>
              <a:t>rax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, and jumped to</a:t>
            </a:r>
            <a:endParaRPr lang="en-US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Get a pointer to the jump table</a:t>
            </a: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# %rip points to next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addr</a:t>
            </a:r>
            <a:r>
              <a:rPr lang="en-US" sz="1600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, 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so 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rdx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becomes 0x498018 (jump table)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0x00000000004017ee &lt;+46&gt;:    lea    0x96823(%rip),%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rdx</a:t>
            </a: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Get offset from 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rsi-th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index of jump table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0x00000000004017f5 &lt;+53&gt;:   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movslq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(%rdx,%rsi,4),%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rax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Add that offset to the address of the jump table</a:t>
            </a:r>
            <a:endParaRPr lang="en-US" sz="1600" dirty="0"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0x00000000004017f9 &lt;+57&gt;:    add    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rdx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,%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rax</a:t>
            </a: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Jump to that address, ultimately an offset from %rip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0x00000000004017fc &lt;+60&gt;:   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jmp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   *%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rax</a:t>
            </a: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93785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5D639-712A-6EEE-C497-695294B8D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582D1B18-A771-114D-D5D8-1F0AD8DE47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Summarizing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97C50BF9-78C4-F549-6A89-C9FAC51A9A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ln/>
        </p:spPr>
        <p:txBody>
          <a:bodyPr/>
          <a:lstStyle/>
          <a:p>
            <a:r>
              <a:rPr lang="en-US" dirty="0"/>
              <a:t>C Control</a:t>
            </a:r>
          </a:p>
          <a:p>
            <a:pPr marL="546100" lvl="1"/>
            <a:r>
              <a:rPr lang="en-US" dirty="0"/>
              <a:t>if-then-else</a:t>
            </a:r>
          </a:p>
          <a:p>
            <a:pPr marL="546100" lvl="1"/>
            <a:r>
              <a:rPr lang="en-US" dirty="0"/>
              <a:t>do-while</a:t>
            </a:r>
          </a:p>
          <a:p>
            <a:pPr marL="546100" lvl="1"/>
            <a:r>
              <a:rPr lang="en-US" dirty="0"/>
              <a:t>while, for</a:t>
            </a:r>
          </a:p>
          <a:p>
            <a:pPr marL="546100" lvl="1"/>
            <a:r>
              <a:rPr lang="en-US" dirty="0"/>
              <a:t>switch</a:t>
            </a:r>
          </a:p>
          <a:p>
            <a:r>
              <a:rPr lang="en-US" dirty="0"/>
              <a:t>Assembler Control</a:t>
            </a:r>
          </a:p>
          <a:p>
            <a:pPr marL="546100" lvl="1"/>
            <a:r>
              <a:rPr lang="en-US" dirty="0"/>
              <a:t>Conditional jump</a:t>
            </a:r>
          </a:p>
          <a:p>
            <a:pPr marL="546100" lvl="1"/>
            <a:r>
              <a:rPr lang="en-US" dirty="0"/>
              <a:t>Conditional move</a:t>
            </a:r>
          </a:p>
          <a:p>
            <a:pPr marL="546100" lvl="1"/>
            <a:r>
              <a:rPr lang="en-US" dirty="0"/>
              <a:t>Indirect jump (via jump tables)</a:t>
            </a:r>
          </a:p>
          <a:p>
            <a:pPr marL="546100" lvl="1"/>
            <a:r>
              <a:rPr lang="en-US" dirty="0"/>
              <a:t>Compiler generates code sequence to implement more complex control</a:t>
            </a:r>
          </a:p>
          <a:p>
            <a:r>
              <a:rPr lang="en-US" dirty="0"/>
              <a:t>Standard Techniques</a:t>
            </a:r>
          </a:p>
          <a:p>
            <a:pPr marL="546100" lvl="1"/>
            <a:r>
              <a:rPr lang="en-US" dirty="0"/>
              <a:t>Loops converted to do-while or jump-to-middle form</a:t>
            </a:r>
          </a:p>
          <a:p>
            <a:pPr marL="546100" lvl="1"/>
            <a:r>
              <a:rPr lang="en-US" dirty="0"/>
              <a:t>Large switch statements use jump tables</a:t>
            </a:r>
          </a:p>
          <a:p>
            <a:pPr marL="546100" lvl="1"/>
            <a:r>
              <a:rPr lang="en-US" dirty="0"/>
              <a:t>Sparse switch statements may use decision trees (if-</a:t>
            </a:r>
            <a:r>
              <a:rPr lang="en-US" dirty="0" err="1"/>
              <a:t>elseif</a:t>
            </a:r>
            <a:r>
              <a:rPr lang="en-US" dirty="0"/>
              <a:t>-</a:t>
            </a:r>
            <a:r>
              <a:rPr lang="en-US" dirty="0" err="1"/>
              <a:t>elseif</a:t>
            </a:r>
            <a:r>
              <a:rPr lang="en-US" dirty="0"/>
              <a:t>-else)</a:t>
            </a:r>
          </a:p>
        </p:txBody>
      </p:sp>
    </p:spTree>
    <p:extLst>
      <p:ext uri="{BB962C8B-B14F-4D97-AF65-F5344CB8AC3E}">
        <p14:creationId xmlns:p14="http://schemas.microsoft.com/office/powerpoint/2010/main" val="1980347577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56D325-72CA-5FA1-525C-C03238948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>
            <a:extLst>
              <a:ext uri="{FF2B5EF4-FFF2-40B4-BE49-F238E27FC236}">
                <a16:creationId xmlns:a16="http://schemas.microsoft.com/office/drawing/2014/main" id="{F7F89956-54AC-067E-111C-31E3A10E03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Summary</a:t>
            </a:r>
          </a:p>
        </p:txBody>
      </p:sp>
      <p:sp>
        <p:nvSpPr>
          <p:cNvPr id="64516" name="Rectangle 4">
            <a:extLst>
              <a:ext uri="{FF2B5EF4-FFF2-40B4-BE49-F238E27FC236}">
                <a16:creationId xmlns:a16="http://schemas.microsoft.com/office/drawing/2014/main" id="{13514A93-9D1D-AA6D-DDC3-420B47CAFC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Today</a:t>
            </a:r>
          </a:p>
          <a:p>
            <a:pPr marL="552450" lvl="1"/>
            <a:r>
              <a:rPr lang="en-US" dirty="0"/>
              <a:t>Control: Condition codes</a:t>
            </a:r>
          </a:p>
          <a:p>
            <a:pPr marL="552450" lvl="1"/>
            <a:r>
              <a:rPr lang="en-US" dirty="0"/>
              <a:t>Conditional branches &amp; conditional moves</a:t>
            </a:r>
          </a:p>
          <a:p>
            <a:pPr marL="552450" lvl="1"/>
            <a:r>
              <a:rPr lang="en-US" dirty="0"/>
              <a:t>Loops</a:t>
            </a:r>
          </a:p>
          <a:p>
            <a:pPr marL="552450" lvl="1"/>
            <a:r>
              <a:rPr lang="en-US" dirty="0"/>
              <a:t>Switch statements</a:t>
            </a:r>
          </a:p>
          <a:p>
            <a:r>
              <a:rPr lang="en-US" dirty="0"/>
              <a:t>Next Time</a:t>
            </a:r>
          </a:p>
          <a:p>
            <a:pPr marL="552450" lvl="1"/>
            <a:r>
              <a:rPr lang="en-US" dirty="0"/>
              <a:t>Stack</a:t>
            </a:r>
          </a:p>
          <a:p>
            <a:pPr marL="552450" lvl="1"/>
            <a:r>
              <a:rPr lang="en-US" dirty="0"/>
              <a:t>Call / return</a:t>
            </a:r>
          </a:p>
          <a:p>
            <a:pPr marL="552450" lvl="1"/>
            <a:r>
              <a:rPr lang="en-US" dirty="0"/>
              <a:t>Procedure call discipline</a:t>
            </a:r>
          </a:p>
        </p:txBody>
      </p:sp>
    </p:spTree>
    <p:extLst>
      <p:ext uri="{BB962C8B-B14F-4D97-AF65-F5344CB8AC3E}">
        <p14:creationId xmlns:p14="http://schemas.microsoft.com/office/powerpoint/2010/main" val="324883403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ZF set </a:t>
            </a:r>
            <a:r>
              <a:rPr lang="en-US" dirty="0"/>
              <a:t>when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707341" y="1604682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000000000000…00000000000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67525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SF set </a:t>
            </a:r>
            <a:r>
              <a:rPr lang="en-US" dirty="0"/>
              <a:t>when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707341" y="1604682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07341" y="2106706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990165" y="2770094"/>
            <a:ext cx="52622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142565" y="1988386"/>
            <a:ext cx="45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707341" y="2904565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xxxxxxxxxxxx...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1DD63C-C39C-4F1C-9C27-013FB1273AD6}"/>
              </a:ext>
            </a:extLst>
          </p:cNvPr>
          <p:cNvSpPr txBox="1"/>
          <p:nvPr/>
        </p:nvSpPr>
        <p:spPr>
          <a:xfrm>
            <a:off x="1154721" y="4413184"/>
            <a:ext cx="7182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signed arithmetic, this reports when result is a negative number</a:t>
            </a:r>
          </a:p>
        </p:txBody>
      </p:sp>
    </p:spTree>
    <p:extLst>
      <p:ext uri="{BB962C8B-B14F-4D97-AF65-F5344CB8AC3E}">
        <p14:creationId xmlns:p14="http://schemas.microsoft.com/office/powerpoint/2010/main" val="176192524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CF set </a:t>
            </a:r>
            <a:r>
              <a:rPr lang="en-US" dirty="0"/>
              <a:t>when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707341" y="1604682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1xxxxxxxxxxxx...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07341" y="2106706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1xxxxxxxxxxxx...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990165" y="2770094"/>
            <a:ext cx="52622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142565" y="1988386"/>
            <a:ext cx="45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707341" y="2904565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565" y="2964487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9CDA50-41BB-446A-86E0-40363CE16F06}"/>
              </a:ext>
            </a:extLst>
          </p:cNvPr>
          <p:cNvSpPr txBox="1"/>
          <p:nvPr/>
        </p:nvSpPr>
        <p:spPr>
          <a:xfrm>
            <a:off x="2063528" y="6078215"/>
            <a:ext cx="4966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unsigned arithmetic, this reports overflow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0E0DA0B-E262-4B93-BC72-478B7D664DE0}"/>
              </a:ext>
            </a:extLst>
          </p:cNvPr>
          <p:cNvGrpSpPr/>
          <p:nvPr/>
        </p:nvGrpSpPr>
        <p:grpSpPr>
          <a:xfrm>
            <a:off x="1990164" y="4068626"/>
            <a:ext cx="5262282" cy="1801907"/>
            <a:chOff x="1990164" y="4068626"/>
            <a:chExt cx="5262282" cy="180190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30D5466-50A8-4989-9386-DC017859BEE4}"/>
                </a:ext>
              </a:extLst>
            </p:cNvPr>
            <p:cNvSpPr/>
            <p:nvPr/>
          </p:nvSpPr>
          <p:spPr bwMode="auto">
            <a:xfrm>
              <a:off x="2707340" y="4068626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1DC4EE-8735-4997-94FD-D35E79343EAE}"/>
                </a:ext>
              </a:extLst>
            </p:cNvPr>
            <p:cNvSpPr/>
            <p:nvPr/>
          </p:nvSpPr>
          <p:spPr bwMode="auto">
            <a:xfrm>
              <a:off x="2707340" y="4570650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9B6EC14-41AB-4CE4-8B87-A455B036572C}"/>
                </a:ext>
              </a:extLst>
            </p:cNvPr>
            <p:cNvCxnSpPr/>
            <p:nvPr/>
          </p:nvCxnSpPr>
          <p:spPr bwMode="auto">
            <a:xfrm>
              <a:off x="1990164" y="5234038"/>
              <a:ext cx="526228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4F29907-ABF2-47FC-9B0D-CA56A7C80696}"/>
                </a:ext>
              </a:extLst>
            </p:cNvPr>
            <p:cNvSpPr txBox="1"/>
            <p:nvPr/>
          </p:nvSpPr>
          <p:spPr>
            <a:xfrm>
              <a:off x="2142564" y="4452330"/>
              <a:ext cx="4572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F7245C-E525-4050-A737-48F4CC9C89FD}"/>
                </a:ext>
              </a:extLst>
            </p:cNvPr>
            <p:cNvSpPr/>
            <p:nvPr/>
          </p:nvSpPr>
          <p:spPr bwMode="auto">
            <a:xfrm>
              <a:off x="2707340" y="5368509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F8844C9-CD86-4390-BFD5-A309109CB972}"/>
                </a:ext>
              </a:extLst>
            </p:cNvPr>
            <p:cNvSpPr txBox="1"/>
            <p:nvPr/>
          </p:nvSpPr>
          <p:spPr>
            <a:xfrm>
              <a:off x="2252112" y="4149018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11DFDBA-AEDF-40CB-A1F7-39AF2A046538}"/>
              </a:ext>
            </a:extLst>
          </p:cNvPr>
          <p:cNvSpPr txBox="1"/>
          <p:nvPr/>
        </p:nvSpPr>
        <p:spPr>
          <a:xfrm>
            <a:off x="7686103" y="2003208"/>
            <a:ext cx="960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Carry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010D2E-2ED6-42F5-8C4C-3336046C4B12}"/>
              </a:ext>
            </a:extLst>
          </p:cNvPr>
          <p:cNvSpPr txBox="1"/>
          <p:nvPr/>
        </p:nvSpPr>
        <p:spPr>
          <a:xfrm>
            <a:off x="7537472" y="4437955"/>
            <a:ext cx="1257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Borrow</a:t>
            </a:r>
          </a:p>
        </p:txBody>
      </p:sp>
    </p:spTree>
    <p:extLst>
      <p:ext uri="{BB962C8B-B14F-4D97-AF65-F5344CB8AC3E}">
        <p14:creationId xmlns:p14="http://schemas.microsoft.com/office/powerpoint/2010/main" val="39566245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OF set </a:t>
            </a:r>
            <a:r>
              <a:rPr lang="en-US" dirty="0"/>
              <a:t>when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834505" y="1278791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834505" y="1780815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117329" y="2444203"/>
            <a:ext cx="52622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269729" y="1662495"/>
            <a:ext cx="45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834505" y="2578674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3026" y="906253"/>
            <a:ext cx="1242648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z</a:t>
            </a:r>
            <a:r>
              <a:rPr lang="en-US" sz="3600" dirty="0"/>
              <a:t> = ~</a:t>
            </a:r>
            <a:r>
              <a:rPr lang="en-US" sz="3600" dirty="0">
                <a:solidFill>
                  <a:srgbClr val="7030A0"/>
                </a:solidFill>
              </a:rPr>
              <a:t>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8C8604-892E-419B-8066-C67DDC2BAC57}"/>
              </a:ext>
            </a:extLst>
          </p:cNvPr>
          <p:cNvSpPr txBox="1"/>
          <p:nvPr/>
        </p:nvSpPr>
        <p:spPr>
          <a:xfrm>
            <a:off x="4271356" y="375341"/>
            <a:ext cx="4696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signed arithmetic, this reports overflow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ADC978-E23E-45E9-9440-AF4F4112FF37}"/>
              </a:ext>
            </a:extLst>
          </p:cNvPr>
          <p:cNvSpPr/>
          <p:nvPr/>
        </p:nvSpPr>
        <p:spPr>
          <a:xfrm>
            <a:off x="-21515" y="3264005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sz="2400" dirty="0"/>
              <a:t>     </a:t>
            </a:r>
            <a:r>
              <a:rPr lang="en-US" sz="2400" dirty="0">
                <a:solidFill>
                  <a:srgbClr val="00B050"/>
                </a:solidFill>
                <a:latin typeface="Courier New Bold" charset="0"/>
                <a:cs typeface="Courier New Bold" charset="0"/>
                <a:sym typeface="Courier New Bold" charset="0"/>
              </a:rPr>
              <a:t>(a&gt;0 &amp;&amp; b&gt;0 &amp;&amp; t&lt;0) || (a&lt;0 &amp;&amp; b&lt;0 &amp;&amp; t&gt;=0)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9149B9-331C-4B41-A02A-CDEF4445FDBF}"/>
              </a:ext>
            </a:extLst>
          </p:cNvPr>
          <p:cNvSpPr txBox="1"/>
          <p:nvPr/>
        </p:nvSpPr>
        <p:spPr>
          <a:xfrm>
            <a:off x="6400542" y="1290690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B75FF6-8E19-47EA-A027-26D1AA874DAB}"/>
              </a:ext>
            </a:extLst>
          </p:cNvPr>
          <p:cNvSpPr txBox="1"/>
          <p:nvPr/>
        </p:nvSpPr>
        <p:spPr>
          <a:xfrm>
            <a:off x="6400542" y="1857124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507D66-F25F-4722-A85C-4B1F2BC14D00}"/>
              </a:ext>
            </a:extLst>
          </p:cNvPr>
          <p:cNvSpPr txBox="1"/>
          <p:nvPr/>
        </p:nvSpPr>
        <p:spPr>
          <a:xfrm>
            <a:off x="6400542" y="2619033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492B52-8F61-845E-3FDB-F028239EAA4B}"/>
              </a:ext>
            </a:extLst>
          </p:cNvPr>
          <p:cNvSpPr/>
          <p:nvPr/>
        </p:nvSpPr>
        <p:spPr bwMode="auto">
          <a:xfrm>
            <a:off x="1762461" y="4148907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53CA4E-3151-E5FA-AC8A-AF0DE64253AE}"/>
              </a:ext>
            </a:extLst>
          </p:cNvPr>
          <p:cNvSpPr/>
          <p:nvPr/>
        </p:nvSpPr>
        <p:spPr bwMode="auto">
          <a:xfrm>
            <a:off x="1762461" y="4650931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F754BA1-79C2-E059-A49A-C6B83DD67933}"/>
              </a:ext>
            </a:extLst>
          </p:cNvPr>
          <p:cNvCxnSpPr/>
          <p:nvPr/>
        </p:nvCxnSpPr>
        <p:spPr bwMode="auto">
          <a:xfrm>
            <a:off x="1045285" y="5314319"/>
            <a:ext cx="52622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8B4650F-7A6F-535D-756B-E46AB18BB765}"/>
              </a:ext>
            </a:extLst>
          </p:cNvPr>
          <p:cNvSpPr txBox="1"/>
          <p:nvPr/>
        </p:nvSpPr>
        <p:spPr>
          <a:xfrm>
            <a:off x="1197685" y="4532611"/>
            <a:ext cx="45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17D222-9D21-9A29-5A16-5F3B3F7D90C1}"/>
              </a:ext>
            </a:extLst>
          </p:cNvPr>
          <p:cNvSpPr/>
          <p:nvPr/>
        </p:nvSpPr>
        <p:spPr bwMode="auto">
          <a:xfrm>
            <a:off x="1762461" y="5448790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4ED4D8-C250-BC51-0C96-F8C4BAF6B285}"/>
              </a:ext>
            </a:extLst>
          </p:cNvPr>
          <p:cNvSpPr/>
          <p:nvPr/>
        </p:nvSpPr>
        <p:spPr>
          <a:xfrm>
            <a:off x="-148244" y="6183900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sz="2400" dirty="0"/>
              <a:t>     </a:t>
            </a:r>
            <a:r>
              <a:rPr lang="en-US" sz="2400" dirty="0">
                <a:solidFill>
                  <a:srgbClr val="00B050"/>
                </a:solidFill>
                <a:latin typeface="Courier New Bold" charset="0"/>
                <a:cs typeface="Courier New Bold" charset="0"/>
                <a:sym typeface="Courier New Bold" charset="0"/>
              </a:rPr>
              <a:t>(a&gt;0 &amp;&amp; b&lt;0 &amp;&amp; t&lt;0) || (a&lt;0 &amp;&amp; b&gt;0 &amp;&amp; t&gt;0)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36DACF-3A9C-A436-C2BC-6E3E095125F6}"/>
              </a:ext>
            </a:extLst>
          </p:cNvPr>
          <p:cNvSpPr txBox="1"/>
          <p:nvPr/>
        </p:nvSpPr>
        <p:spPr>
          <a:xfrm>
            <a:off x="6328498" y="4160806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6DA5A4-6E29-1BE3-F46E-EE3585165E35}"/>
              </a:ext>
            </a:extLst>
          </p:cNvPr>
          <p:cNvSpPr txBox="1"/>
          <p:nvPr/>
        </p:nvSpPr>
        <p:spPr>
          <a:xfrm>
            <a:off x="6328498" y="4727240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AF396B-564B-6B61-348A-1C7C8BACBDE7}"/>
              </a:ext>
            </a:extLst>
          </p:cNvPr>
          <p:cNvSpPr txBox="1"/>
          <p:nvPr/>
        </p:nvSpPr>
        <p:spPr>
          <a:xfrm>
            <a:off x="6328498" y="5489149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6AD3BC-6ED0-7442-F7E1-7CB79DD20C14}"/>
              </a:ext>
            </a:extLst>
          </p:cNvPr>
          <p:cNvSpPr txBox="1"/>
          <p:nvPr/>
        </p:nvSpPr>
        <p:spPr>
          <a:xfrm>
            <a:off x="7172719" y="1816479"/>
            <a:ext cx="15182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Positive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Overflow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18AB88-172F-3589-F209-B7B3B26FB203}"/>
              </a:ext>
            </a:extLst>
          </p:cNvPr>
          <p:cNvSpPr txBox="1"/>
          <p:nvPr/>
        </p:nvSpPr>
        <p:spPr>
          <a:xfrm>
            <a:off x="7244763" y="4798223"/>
            <a:ext cx="15182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Negative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Overflow</a:t>
            </a:r>
          </a:p>
        </p:txBody>
      </p:sp>
    </p:spTree>
    <p:extLst>
      <p:ext uri="{BB962C8B-B14F-4D97-AF65-F5344CB8AC3E}">
        <p14:creationId xmlns:p14="http://schemas.microsoft.com/office/powerpoint/2010/main" val="216989655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: Build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: Build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and Content: Bu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Onl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Only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24727</TotalTime>
  <Pages>0</Pages>
  <Words>6423</Words>
  <Characters>0</Characters>
  <Application>Microsoft Macintosh PowerPoint</Application>
  <PresentationFormat>On-screen Show (4:3)</PresentationFormat>
  <Lines>0</Lines>
  <Paragraphs>1317</Paragraphs>
  <Slides>59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59</vt:i4>
      </vt:variant>
    </vt:vector>
  </HeadingPairs>
  <TitlesOfParts>
    <vt:vector size="79" baseType="lpstr">
      <vt:lpstr>Arial</vt:lpstr>
      <vt:lpstr>Arial Narrow</vt:lpstr>
      <vt:lpstr>Arial Narrow Bold</vt:lpstr>
      <vt:lpstr>Calibri</vt:lpstr>
      <vt:lpstr>Calibri Bold</vt:lpstr>
      <vt:lpstr>Calibri Bold Italic</vt:lpstr>
      <vt:lpstr>Calibri Italic</vt:lpstr>
      <vt:lpstr>Courier New</vt:lpstr>
      <vt:lpstr>Courier New Bold</vt:lpstr>
      <vt:lpstr>Courier New Bold Italic</vt:lpstr>
      <vt:lpstr>Gill Sans</vt:lpstr>
      <vt:lpstr>Gill Sans MT</vt:lpstr>
      <vt:lpstr>Gill Sans MT Condensed</vt:lpstr>
      <vt:lpstr>Times New Roman</vt:lpstr>
      <vt:lpstr>Wingdings</vt:lpstr>
      <vt:lpstr>Wingdings 2</vt:lpstr>
      <vt:lpstr>Title Slide</vt:lpstr>
      <vt:lpstr>Title and Content: Build</vt:lpstr>
      <vt:lpstr>Title and Content</vt:lpstr>
      <vt:lpstr>Title Only</vt:lpstr>
      <vt:lpstr>PowerPoint Presentation</vt:lpstr>
      <vt:lpstr>Machine-Level Programming II: Control  18-213/18-613: Introduction to Computer Systems 5th Lecture, Jan 28 2025</vt:lpstr>
      <vt:lpstr>Today</vt:lpstr>
      <vt:lpstr>Processor State (x86-64, Partial)</vt:lpstr>
      <vt:lpstr>Condition Codes (Implicit Setting)</vt:lpstr>
      <vt:lpstr>ZF set when</vt:lpstr>
      <vt:lpstr>SF set when</vt:lpstr>
      <vt:lpstr>CF set when</vt:lpstr>
      <vt:lpstr>OF set when</vt:lpstr>
      <vt:lpstr>Condition Codes (Explicit Setting: Compare)</vt:lpstr>
      <vt:lpstr>Condition Codes (Explicit Setting: Test)</vt:lpstr>
      <vt:lpstr>Condition Codes (Explicit Reading: Set)</vt:lpstr>
      <vt:lpstr>Explicit Reading Condition Codes (Cont.)</vt:lpstr>
      <vt:lpstr>Example: setl (Signed &lt;)</vt:lpstr>
      <vt:lpstr>x86-64 Integer Registers</vt:lpstr>
      <vt:lpstr>An x86-64 quirk to watch out for</vt:lpstr>
      <vt:lpstr>Today</vt:lpstr>
      <vt:lpstr>Jumping</vt:lpstr>
      <vt:lpstr>Conditional Branch Example (Old Style)</vt:lpstr>
      <vt:lpstr>Expressing with Goto Code</vt:lpstr>
      <vt:lpstr>General Conditional Expression Translation (Using Branches)</vt:lpstr>
      <vt:lpstr>Using Conditional Moves</vt:lpstr>
      <vt:lpstr>Conditional Move Example</vt:lpstr>
      <vt:lpstr>Bad Cases for Conditional Move</vt:lpstr>
      <vt:lpstr>Exercise</vt:lpstr>
      <vt:lpstr>Exercise</vt:lpstr>
      <vt:lpstr>Today</vt:lpstr>
      <vt:lpstr>“Do-While” Loop Example</vt:lpstr>
      <vt:lpstr>“Do-While” Loop Compilation</vt:lpstr>
      <vt:lpstr>General “Do-While” Translation</vt:lpstr>
      <vt:lpstr>General “While” Translation #1</vt:lpstr>
      <vt:lpstr>While Loop Example</vt:lpstr>
      <vt:lpstr>General “While” Translation #2</vt:lpstr>
      <vt:lpstr>While Loop Example #2</vt:lpstr>
      <vt:lpstr>“For” Loop Form</vt:lpstr>
      <vt:lpstr>“For” Loop  Do-While Loop</vt:lpstr>
      <vt:lpstr>Quiz</vt:lpstr>
      <vt:lpstr>Today</vt:lpstr>
      <vt:lpstr>Switch Statement Example</vt:lpstr>
      <vt:lpstr>Jump Table Structure</vt:lpstr>
      <vt:lpstr>Switch Statement   Example</vt:lpstr>
      <vt:lpstr>Assembly Setup Explanation</vt:lpstr>
      <vt:lpstr>Code Blocks (x == 1)</vt:lpstr>
      <vt:lpstr>Handling Fall-Through</vt:lpstr>
      <vt:lpstr>Code Blocks (x == 2, x == 3)</vt:lpstr>
      <vt:lpstr>Code Blocks (x == 5, x == 6, default)</vt:lpstr>
      <vt:lpstr>Switch Statement Example</vt:lpstr>
      <vt:lpstr>Switch Statement Example</vt:lpstr>
      <vt:lpstr>Jump Table</vt:lpstr>
      <vt:lpstr>Finding Jump Table in Binary</vt:lpstr>
      <vt:lpstr>Finding Jump Table in Binary (cont.)</vt:lpstr>
      <vt:lpstr>Finding Jump Table in Binary (cont.)</vt:lpstr>
      <vt:lpstr>Switch Statements on the Shark Machines</vt:lpstr>
      <vt:lpstr>Switch Statements on the Shark Machines</vt:lpstr>
      <vt:lpstr>Switch Statements on the Shark Machines</vt:lpstr>
      <vt:lpstr>Switch Statements on the Shark Machines</vt:lpstr>
      <vt:lpstr>Switch Statements on the Shark Machines</vt:lpstr>
      <vt:lpstr>Summarizing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</dc:title>
  <dc:creator>Markus Pueschel</dc:creator>
  <dc:description>Redesign of slides created by Randal E. Bryant and David R. O'Hallaron</dc:description>
  <cp:lastModifiedBy>Swarun Kumar</cp:lastModifiedBy>
  <cp:revision>1168</cp:revision>
  <cp:lastPrinted>2013-09-12T14:46:51Z</cp:lastPrinted>
  <dcterms:created xsi:type="dcterms:W3CDTF">2012-09-13T15:33:55Z</dcterms:created>
  <dcterms:modified xsi:type="dcterms:W3CDTF">2025-01-24T20:19:31Z</dcterms:modified>
</cp:coreProperties>
</file>