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86"/>
  </p:notesMasterIdLst>
  <p:handoutMasterIdLst>
    <p:handoutMasterId r:id="rId87"/>
  </p:handoutMasterIdLst>
  <p:sldIdLst>
    <p:sldId id="332" r:id="rId3"/>
    <p:sldId id="256" r:id="rId4"/>
    <p:sldId id="258" r:id="rId5"/>
    <p:sldId id="278" r:id="rId6"/>
    <p:sldId id="317" r:id="rId7"/>
    <p:sldId id="282" r:id="rId8"/>
    <p:sldId id="277" r:id="rId9"/>
    <p:sldId id="325" r:id="rId10"/>
    <p:sldId id="326" r:id="rId11"/>
    <p:sldId id="338" r:id="rId12"/>
    <p:sldId id="761" r:id="rId13"/>
    <p:sldId id="281" r:id="rId14"/>
    <p:sldId id="299" r:id="rId15"/>
    <p:sldId id="287" r:id="rId16"/>
    <p:sldId id="349" r:id="rId17"/>
    <p:sldId id="288" r:id="rId18"/>
    <p:sldId id="319" r:id="rId19"/>
    <p:sldId id="314" r:id="rId20"/>
    <p:sldId id="306" r:id="rId21"/>
    <p:sldId id="333" r:id="rId22"/>
    <p:sldId id="334" r:id="rId23"/>
    <p:sldId id="754" r:id="rId24"/>
    <p:sldId id="733" r:id="rId25"/>
    <p:sldId id="732" r:id="rId26"/>
    <p:sldId id="735" r:id="rId27"/>
    <p:sldId id="737" r:id="rId28"/>
    <p:sldId id="738" r:id="rId29"/>
    <p:sldId id="739" r:id="rId30"/>
    <p:sldId id="755" r:id="rId31"/>
    <p:sldId id="671" r:id="rId32"/>
    <p:sldId id="673" r:id="rId33"/>
    <p:sldId id="674" r:id="rId34"/>
    <p:sldId id="675" r:id="rId35"/>
    <p:sldId id="710" r:id="rId36"/>
    <p:sldId id="676" r:id="rId37"/>
    <p:sldId id="677" r:id="rId38"/>
    <p:sldId id="756" r:id="rId39"/>
    <p:sldId id="741" r:id="rId40"/>
    <p:sldId id="742" r:id="rId41"/>
    <p:sldId id="746" r:id="rId42"/>
    <p:sldId id="747" r:id="rId43"/>
    <p:sldId id="743" r:id="rId44"/>
    <p:sldId id="744" r:id="rId45"/>
    <p:sldId id="745" r:id="rId46"/>
    <p:sldId id="748" r:id="rId47"/>
    <p:sldId id="749" r:id="rId48"/>
    <p:sldId id="750" r:id="rId49"/>
    <p:sldId id="751" r:id="rId50"/>
    <p:sldId id="760" r:id="rId51"/>
    <p:sldId id="753" r:id="rId52"/>
    <p:sldId id="591" r:id="rId53"/>
    <p:sldId id="593" r:id="rId54"/>
    <p:sldId id="757" r:id="rId55"/>
    <p:sldId id="685" r:id="rId56"/>
    <p:sldId id="645" r:id="rId57"/>
    <p:sldId id="599" r:id="rId58"/>
    <p:sldId id="602" r:id="rId59"/>
    <p:sldId id="600" r:id="rId60"/>
    <p:sldId id="601" r:id="rId61"/>
    <p:sldId id="648" r:id="rId62"/>
    <p:sldId id="686" r:id="rId63"/>
    <p:sldId id="606" r:id="rId64"/>
    <p:sldId id="721" r:id="rId65"/>
    <p:sldId id="722" r:id="rId66"/>
    <p:sldId id="723" r:id="rId67"/>
    <p:sldId id="649" r:id="rId68"/>
    <p:sldId id="711" r:id="rId69"/>
    <p:sldId id="611" r:id="rId70"/>
    <p:sldId id="615" r:id="rId71"/>
    <p:sldId id="612" r:id="rId72"/>
    <p:sldId id="613" r:id="rId73"/>
    <p:sldId id="617" r:id="rId74"/>
    <p:sldId id="620" r:id="rId75"/>
    <p:sldId id="626" r:id="rId76"/>
    <p:sldId id="628" r:id="rId77"/>
    <p:sldId id="715" r:id="rId78"/>
    <p:sldId id="716" r:id="rId79"/>
    <p:sldId id="717" r:id="rId80"/>
    <p:sldId id="689" r:id="rId81"/>
    <p:sldId id="704" r:id="rId82"/>
    <p:sldId id="664" r:id="rId83"/>
    <p:sldId id="665" r:id="rId84"/>
    <p:sldId id="762" r:id="rId8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/>
    <p:restoredTop sz="94729"/>
  </p:normalViewPr>
  <p:slideViewPr>
    <p:cSldViewPr>
      <p:cViewPr>
        <p:scale>
          <a:sx n="63" d="100"/>
          <a:sy n="63" d="100"/>
        </p:scale>
        <p:origin x="121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73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utolab.cs.cmu.edu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18213" TargetMode="Externa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drew.cmu.edu/~gkesden/schedule.htm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D956-739D-45B2-BE5E-9EDE7269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Student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DF88-C17D-4B3E-B112-458012341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1986"/>
            <a:ext cx="8382000" cy="5435600"/>
          </a:xfrm>
        </p:spPr>
        <p:txBody>
          <a:bodyPr/>
          <a:lstStyle/>
          <a:p>
            <a:r>
              <a:rPr lang="en-US" dirty="0"/>
              <a:t>Replaces recitation </a:t>
            </a:r>
          </a:p>
          <a:p>
            <a:r>
              <a:rPr lang="en-US" dirty="0"/>
              <a:t>Begins next week during scheduled recitation time</a:t>
            </a:r>
          </a:p>
          <a:p>
            <a:r>
              <a:rPr lang="en-US" dirty="0"/>
              <a:t>Goal: Descale the course, making it more personal and personally supportive</a:t>
            </a:r>
          </a:p>
          <a:p>
            <a:pPr lvl="1"/>
            <a:r>
              <a:rPr lang="en-US" dirty="0"/>
              <a:t>Also taming office hours, which could get crazy at times in the past. </a:t>
            </a:r>
          </a:p>
          <a:p>
            <a:r>
              <a:rPr lang="en-US" dirty="0"/>
              <a:t>Groups of 5 students + 1 TA facilitator</a:t>
            </a:r>
          </a:p>
          <a:p>
            <a:pPr lvl="1"/>
            <a:r>
              <a:rPr lang="en-US" dirty="0"/>
              <a:t>Meet for 1 hour each week (Mandatory)</a:t>
            </a:r>
          </a:p>
          <a:p>
            <a:pPr lvl="1"/>
            <a:r>
              <a:rPr lang="en-US" dirty="0"/>
              <a:t>Maintain a group chat (Slack, GroupMe, Hangouts, WeChat, whatever)</a:t>
            </a:r>
          </a:p>
          <a:p>
            <a:pPr lvl="1"/>
            <a:r>
              <a:rPr lang="en-US" dirty="0"/>
              <a:t>Try to develop a good social bond, like 5 friends going through class</a:t>
            </a:r>
          </a:p>
          <a:p>
            <a:pPr lvl="2"/>
            <a:r>
              <a:rPr lang="en-US" dirty="0"/>
              <a:t>And a TA who really knows you and how to support you</a:t>
            </a:r>
          </a:p>
          <a:p>
            <a:pPr lvl="1"/>
            <a:r>
              <a:rPr lang="en-US" dirty="0"/>
              <a:t>TAs have time reserved for helping their group members, hopefully reducing dependency upon global office hours</a:t>
            </a:r>
          </a:p>
        </p:txBody>
      </p:sp>
    </p:spTree>
    <p:extLst>
      <p:ext uri="{BB962C8B-B14F-4D97-AF65-F5344CB8AC3E}">
        <p14:creationId xmlns:p14="http://schemas.microsoft.com/office/powerpoint/2010/main" val="5738430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934D-109A-47CD-B923-6578AD08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D5B4-F425-43C1-AFB6-B6045D34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842000"/>
          </a:xfrm>
        </p:spPr>
        <p:txBody>
          <a:bodyPr/>
          <a:lstStyle/>
          <a:p>
            <a:r>
              <a:rPr lang="en-US" sz="1800" dirty="0"/>
              <a:t>6-10pm, Sundays – Thursdays</a:t>
            </a:r>
          </a:p>
          <a:p>
            <a:pPr lvl="2"/>
            <a:r>
              <a:rPr lang="en-US" sz="1800" dirty="0"/>
              <a:t>Plus special office hours for CMU-SV students at the CMU-SV campus</a:t>
            </a:r>
          </a:p>
          <a:p>
            <a:pPr lvl="2"/>
            <a:r>
              <a:rPr lang="en-US" sz="1800" dirty="0"/>
              <a:t>6-8pm, Local or Remote;  8-10pm, Remote (via Zoom) only</a:t>
            </a:r>
          </a:p>
          <a:p>
            <a:pPr lvl="2"/>
            <a:r>
              <a:rPr lang="en-US" sz="1800" dirty="0"/>
              <a:t>Starts soon, standby for announcement</a:t>
            </a:r>
          </a:p>
          <a:p>
            <a:r>
              <a:rPr lang="en-US" sz="1800" dirty="0"/>
              <a:t>No queue, sign up for time in 15 minute intervals</a:t>
            </a:r>
          </a:p>
          <a:p>
            <a:pPr lvl="1"/>
            <a:r>
              <a:rPr lang="en-US" sz="1800" dirty="0"/>
              <a:t>Can sign up for as many as you’d like</a:t>
            </a:r>
          </a:p>
          <a:p>
            <a:pPr lvl="2"/>
            <a:r>
              <a:rPr lang="en-US" sz="1800" dirty="0"/>
              <a:t>But you can only have one outstanding appointment at a time </a:t>
            </a:r>
          </a:p>
          <a:p>
            <a:pPr lvl="2"/>
            <a:r>
              <a:rPr lang="en-US" sz="1800" dirty="0"/>
              <a:t>Once you finish the appointment, you can make another. </a:t>
            </a:r>
          </a:p>
          <a:p>
            <a:pPr lvl="1"/>
            <a:r>
              <a:rPr lang="en-US" sz="1800" dirty="0"/>
              <a:t>Often times slots are immediately available</a:t>
            </a:r>
          </a:p>
          <a:p>
            <a:pPr lvl="2"/>
            <a:r>
              <a:rPr lang="en-US" sz="1800" dirty="0"/>
              <a:t>Even on busy days, it seems to take less than 45minutes</a:t>
            </a:r>
          </a:p>
          <a:p>
            <a:pPr lvl="1"/>
            <a:r>
              <a:rPr lang="en-US" sz="1800" dirty="0"/>
              <a:t>Sign-ups open at a random time in the morning.</a:t>
            </a:r>
          </a:p>
          <a:p>
            <a:pPr lvl="2"/>
            <a:r>
              <a:rPr lang="en-US" sz="1800" dirty="0"/>
              <a:t>Don’t sign up “just in case”.</a:t>
            </a:r>
          </a:p>
          <a:p>
            <a:r>
              <a:rPr lang="en-US" sz="1800" dirty="0"/>
              <a:t>Local: Ansys A050</a:t>
            </a:r>
          </a:p>
          <a:p>
            <a:pPr lvl="1"/>
            <a:r>
              <a:rPr lang="en-US" sz="1400" dirty="0"/>
              <a:t>Need to reserve a slot; don’t stalk </a:t>
            </a:r>
            <a:r>
              <a:rPr lang="en-US" sz="1400" dirty="0" err="1"/>
              <a:t>TAs.</a:t>
            </a:r>
            <a:r>
              <a:rPr lang="en-US" sz="1400" dirty="0"/>
              <a:t> </a:t>
            </a:r>
          </a:p>
          <a:p>
            <a:r>
              <a:rPr lang="en-US" sz="1800" dirty="0"/>
              <a:t>Remote: https://office-hours-01.andrew.cmu.edu:4443/</a:t>
            </a:r>
          </a:p>
          <a:p>
            <a:pPr lvl="1"/>
            <a:r>
              <a:rPr lang="en-US" sz="1800" dirty="0"/>
              <a:t>Via Zoom. Link in OH Page. </a:t>
            </a:r>
          </a:p>
          <a:p>
            <a:pPr lvl="1"/>
            <a:r>
              <a:rPr lang="en-US" sz="1800" dirty="0"/>
              <a:t>Will be in </a:t>
            </a:r>
            <a:r>
              <a:rPr lang="en-US" sz="1800" dirty="0" err="1"/>
              <a:t>waitroom</a:t>
            </a:r>
            <a:r>
              <a:rPr lang="en-US" sz="1800" dirty="0"/>
              <a:t> until TA is ready</a:t>
            </a:r>
          </a:p>
        </p:txBody>
      </p:sp>
    </p:spTree>
    <p:extLst>
      <p:ext uri="{BB962C8B-B14F-4D97-AF65-F5344CB8AC3E}">
        <p14:creationId xmlns:p14="http://schemas.microsoft.com/office/powerpoint/2010/main" val="25354016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Randal E. Bryant and David R. </a:t>
            </a:r>
            <a:r>
              <a:rPr lang="en-US" dirty="0" err="1"/>
              <a:t>O’Hallaron</a:t>
            </a:r>
            <a:r>
              <a:rPr lang="en-US" dirty="0"/>
              <a:t>, </a:t>
            </a:r>
          </a:p>
          <a:p>
            <a:pPr lvl="1"/>
            <a:r>
              <a:rPr lang="en-US" i="1" dirty="0"/>
              <a:t>Computer Systems: A Programmer’s Perspective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Third Edition </a:t>
            </a:r>
            <a:r>
              <a:rPr lang="en-US" dirty="0"/>
              <a:t>(CS:APP3e), Pearson, 2016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csapp.cs.cmu.edu</a:t>
            </a:r>
            <a:endParaRPr lang="en-US" dirty="0"/>
          </a:p>
          <a:p>
            <a:pPr lvl="1"/>
            <a:r>
              <a:rPr lang="en-US" dirty="0"/>
              <a:t>This book really matters for the course!</a:t>
            </a:r>
          </a:p>
          <a:p>
            <a:pPr lvl="2"/>
            <a:r>
              <a:rPr lang="en-US" dirty="0"/>
              <a:t>How to solve labs</a:t>
            </a:r>
          </a:p>
          <a:p>
            <a:pPr lvl="2"/>
            <a:r>
              <a:rPr lang="en-US" dirty="0"/>
              <a:t>Practice problems typical of exam problems</a:t>
            </a:r>
          </a:p>
          <a:p>
            <a:pPr lvl="1"/>
            <a:r>
              <a:rPr lang="en-US" dirty="0"/>
              <a:t>Electronic editions available (</a:t>
            </a:r>
            <a:r>
              <a:rPr lang="en-US" i="1" dirty="0"/>
              <a:t>Don’t get paperback version</a:t>
            </a:r>
            <a:r>
              <a:rPr lang="en-US" dirty="0"/>
              <a:t>!)</a:t>
            </a:r>
          </a:p>
          <a:p>
            <a:pPr lvl="1"/>
            <a:r>
              <a:rPr lang="en-US" dirty="0"/>
              <a:t>On reserve in Sorrells Library</a:t>
            </a:r>
          </a:p>
          <a:p>
            <a:r>
              <a:rPr lang="en-US" dirty="0"/>
              <a:t>Brian Kernighan and Dennis Ritchie, </a:t>
            </a:r>
          </a:p>
          <a:p>
            <a:pPr lvl="1"/>
            <a:r>
              <a:rPr lang="en-US" i="1" dirty="0"/>
              <a:t>The C Programming Language</a:t>
            </a:r>
            <a:r>
              <a:rPr lang="en-US" dirty="0"/>
              <a:t>, Second Edition, Prentice Hall, 1988</a:t>
            </a:r>
          </a:p>
          <a:p>
            <a:pPr lvl="1"/>
            <a:r>
              <a:rPr lang="en-US" dirty="0"/>
              <a:t>Still the best book about C, from the originators</a:t>
            </a:r>
          </a:p>
          <a:p>
            <a:pPr lvl="1"/>
            <a:r>
              <a:rPr lang="en-US" dirty="0"/>
              <a:t>Even though it does not cover more recent extensions of C</a:t>
            </a:r>
          </a:p>
          <a:p>
            <a:pPr lvl="1"/>
            <a:r>
              <a:rPr lang="en-US" dirty="0"/>
              <a:t>On reserve in Sorrells Library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 </a:t>
            </a:r>
            <a:r>
              <a:rPr lang="en-US" dirty="0">
                <a:cs typeface="Courier New"/>
              </a:rPr>
              <a:t>Autolab</a:t>
            </a:r>
            <a:r>
              <a:rPr lang="en-US" dirty="0"/>
              <a:t>	</a:t>
            </a:r>
            <a:r>
              <a:rPr lang="en-US" sz="3200" dirty="0"/>
              <a:t>(https://autolab.andrew.cmu.edu)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70000"/>
            <a:ext cx="8382000" cy="5435600"/>
          </a:xfrm>
          <a:ln/>
        </p:spPr>
        <p:txBody>
          <a:bodyPr/>
          <a:lstStyle/>
          <a:p>
            <a:r>
              <a:rPr lang="en-US" dirty="0"/>
              <a:t>Labs are provided by the CMU </a:t>
            </a:r>
            <a:r>
              <a:rPr lang="en-US" dirty="0" err="1"/>
              <a:t>Autolab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Project page: </a:t>
            </a:r>
            <a:r>
              <a:rPr lang="en-US" dirty="0">
                <a:hlinkClick r:id="rId2"/>
              </a:rPr>
              <a:t>http://autolab.andrew.cmu.edu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Developed by CMU faculty and students</a:t>
            </a:r>
          </a:p>
          <a:p>
            <a:pPr marL="552450" lvl="1"/>
            <a:r>
              <a:rPr lang="en-US" dirty="0"/>
              <a:t>Key ideas: Autograding and Scoreboards</a:t>
            </a:r>
          </a:p>
          <a:p>
            <a:pPr marL="838200" lvl="2"/>
            <a:r>
              <a:rPr lang="en-US" b="1" dirty="0">
                <a:solidFill>
                  <a:srgbClr val="FF0000"/>
                </a:solidFill>
              </a:rPr>
              <a:t>Autograding:</a:t>
            </a:r>
            <a:r>
              <a:rPr lang="en-US" dirty="0"/>
              <a:t> Providing you with instant feedback.</a:t>
            </a:r>
          </a:p>
          <a:p>
            <a:pPr marL="838200" lvl="2"/>
            <a:r>
              <a:rPr lang="en-US" b="1" dirty="0">
                <a:solidFill>
                  <a:srgbClr val="FF0000"/>
                </a:solidFill>
              </a:rPr>
              <a:t>Scoreboards:</a:t>
            </a:r>
            <a:r>
              <a:rPr lang="en-US" dirty="0"/>
              <a:t> Real-time, rank-ordered, and  anonymous summary.</a:t>
            </a:r>
          </a:p>
          <a:p>
            <a:pPr marL="552450" lvl="1"/>
            <a:r>
              <a:rPr lang="en-US" dirty="0"/>
              <a:t>Used by over 3,000  students each semester</a:t>
            </a:r>
          </a:p>
          <a:p>
            <a:r>
              <a:rPr lang="en-US" dirty="0"/>
              <a:t>With </a:t>
            </a:r>
            <a:r>
              <a:rPr lang="en-US" dirty="0" err="1"/>
              <a:t>Autolab</a:t>
            </a:r>
            <a:r>
              <a:rPr lang="en-US" dirty="0"/>
              <a:t> you can use your Web browser to:</a:t>
            </a:r>
          </a:p>
          <a:p>
            <a:pPr marL="552450" lvl="1"/>
            <a:r>
              <a:rPr lang="en-US" dirty="0"/>
              <a:t>Download the lab materials</a:t>
            </a:r>
          </a:p>
          <a:p>
            <a:pPr marL="552450" lvl="1"/>
            <a:r>
              <a:rPr lang="en-US" dirty="0"/>
              <a:t>Handin your code for autograding by the </a:t>
            </a:r>
            <a:r>
              <a:rPr lang="en-US" dirty="0" err="1"/>
              <a:t>Autolab</a:t>
            </a:r>
            <a:r>
              <a:rPr lang="en-US" dirty="0"/>
              <a:t> server</a:t>
            </a:r>
          </a:p>
          <a:p>
            <a:pPr marL="552450" lvl="1"/>
            <a:r>
              <a:rPr lang="en-US" dirty="0"/>
              <a:t>View the class scoreboard</a:t>
            </a:r>
          </a:p>
          <a:p>
            <a:pPr marL="552450" lvl="1"/>
            <a:r>
              <a:rPr lang="en-US" dirty="0"/>
              <a:t>View the complete history of your code handins, </a:t>
            </a:r>
            <a:r>
              <a:rPr lang="en-US" dirty="0" err="1"/>
              <a:t>autograded</a:t>
            </a:r>
            <a:r>
              <a:rPr lang="en-US" dirty="0"/>
              <a:t> results, instructor’s evaluations, and </a:t>
            </a:r>
            <a:r>
              <a:rPr lang="en-US" dirty="0" err="1"/>
              <a:t>gradebook</a:t>
            </a:r>
            <a:r>
              <a:rPr lang="en-US" dirty="0"/>
              <a:t>.</a:t>
            </a:r>
          </a:p>
          <a:p>
            <a:pPr marL="552450" lvl="1"/>
            <a:r>
              <a:rPr lang="en-US" dirty="0"/>
              <a:t>View the TA annotations of your code for Style points.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Facilities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7924800" cy="5435600"/>
          </a:xfrm>
          <a:ln/>
        </p:spPr>
        <p:txBody>
          <a:bodyPr/>
          <a:lstStyle/>
          <a:p>
            <a:r>
              <a:rPr lang="en-US" dirty="0"/>
              <a:t>Labs will use the Intel Computer Systems Cluster</a:t>
            </a:r>
          </a:p>
          <a:p>
            <a:pPr lvl="1"/>
            <a:r>
              <a:rPr lang="en-US" dirty="0"/>
              <a:t>The “shark machines”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linux</a:t>
            </a:r>
            <a:r>
              <a:rPr lang="en-US" dirty="0">
                <a:latin typeface="Courier New"/>
                <a:cs typeface="Courier New"/>
              </a:rPr>
              <a:t>&gt; </a:t>
            </a:r>
            <a:r>
              <a:rPr lang="en-US" dirty="0" err="1">
                <a:latin typeface="Courier New"/>
                <a:cs typeface="Courier New"/>
              </a:rPr>
              <a:t>ssh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shark.ics.cs.cmu.edu</a:t>
            </a:r>
            <a:endParaRPr lang="en-US" dirty="0">
              <a:latin typeface="Courier New"/>
              <a:cs typeface="Courier New"/>
            </a:endParaRPr>
          </a:p>
          <a:p>
            <a:pPr lvl="1">
              <a:buNone/>
            </a:pPr>
            <a:endParaRPr lang="en-US" dirty="0">
              <a:latin typeface="Courier New"/>
              <a:cs typeface="Courier New"/>
            </a:endParaRPr>
          </a:p>
          <a:p>
            <a:pPr marL="552450" lvl="1"/>
            <a:r>
              <a:rPr lang="en-US" dirty="0"/>
              <a:t>21 servers donated by Intel for 213/513/613</a:t>
            </a:r>
          </a:p>
          <a:p>
            <a:pPr marL="838200" lvl="2"/>
            <a:r>
              <a:rPr lang="en-US" dirty="0"/>
              <a:t>10 student machines (for student logins)</a:t>
            </a:r>
          </a:p>
          <a:p>
            <a:pPr marL="838200" lvl="2"/>
            <a:r>
              <a:rPr lang="en-US" dirty="0"/>
              <a:t>1 head node (for instructor logins)</a:t>
            </a:r>
          </a:p>
          <a:p>
            <a:pPr marL="838200" lvl="2"/>
            <a:r>
              <a:rPr lang="en-US" dirty="0"/>
              <a:t>10 grading machines (for </a:t>
            </a:r>
            <a:r>
              <a:rPr lang="en-US" dirty="0" err="1"/>
              <a:t>autograding</a:t>
            </a:r>
            <a:r>
              <a:rPr lang="en-US" dirty="0"/>
              <a:t>)</a:t>
            </a:r>
          </a:p>
          <a:p>
            <a:pPr marL="552450" lvl="1"/>
            <a:r>
              <a:rPr lang="en-US" dirty="0"/>
              <a:t>Each server: Intel Core i7: 8 Nehalem cores, 32 GB DRAM, RHEL 6.1</a:t>
            </a:r>
          </a:p>
          <a:p>
            <a:pPr marL="552450" lvl="1"/>
            <a:r>
              <a:rPr lang="en-US" dirty="0"/>
              <a:t>Rack-mounted in Gates machine room</a:t>
            </a:r>
          </a:p>
          <a:p>
            <a:pPr marL="552450" lvl="1"/>
            <a:r>
              <a:rPr lang="en-US" dirty="0"/>
              <a:t>Login using your Andrew ID and password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Policies: Grading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Labs (50%): weighted according to effort</a:t>
            </a:r>
          </a:p>
          <a:p>
            <a:endParaRPr lang="en-US" dirty="0"/>
          </a:p>
          <a:p>
            <a:r>
              <a:rPr lang="en-US" dirty="0"/>
              <a:t>Final Exam (25%) </a:t>
            </a:r>
          </a:p>
          <a:p>
            <a:endParaRPr lang="en-US" dirty="0"/>
          </a:p>
          <a:p>
            <a:r>
              <a:rPr lang="en-US" dirty="0"/>
              <a:t>Written Assignments (20%): drop lowest 2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Small group participation (5%)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Final grades based on a straight scale (90/80/70/60)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Timeliness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435600"/>
          </a:xfrm>
          <a:ln/>
        </p:spPr>
        <p:txBody>
          <a:bodyPr/>
          <a:lstStyle/>
          <a:p>
            <a:r>
              <a:rPr lang="en-US" dirty="0"/>
              <a:t>Grace days</a:t>
            </a:r>
          </a:p>
          <a:p>
            <a:pPr marL="552450" lvl="1"/>
            <a:r>
              <a:rPr lang="en-US" b="1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5 grace days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the semester</a:t>
            </a:r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Limit of</a:t>
            </a:r>
            <a:r>
              <a:rPr lang="en-US" b="1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0, 1, or 2 grace days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per lab used </a:t>
            </a:r>
            <a:r>
              <a:rPr lang="en-US" b="1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automatically</a:t>
            </a:r>
            <a:endParaRPr lang="en-US" b="1" dirty="0"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  <a:p>
            <a:pPr marL="552450" lvl="1"/>
            <a:r>
              <a:rPr lang="en-US" dirty="0"/>
              <a:t>Covers scheduling crunch, out-of-town trips, illnesses, minor setbacks</a:t>
            </a:r>
          </a:p>
          <a:p>
            <a:r>
              <a:rPr lang="en-US" dirty="0"/>
              <a:t>Lateness penalties</a:t>
            </a:r>
          </a:p>
          <a:p>
            <a:pPr marL="552450" lvl="1"/>
            <a:r>
              <a:rPr lang="en-US" dirty="0"/>
              <a:t>Once grace </a:t>
            </a:r>
            <a:r>
              <a:rPr lang="en-US" dirty="0" err="1"/>
              <a:t>day(s</a:t>
            </a:r>
            <a:r>
              <a:rPr lang="en-US" dirty="0"/>
              <a:t>) used up, get penalized </a:t>
            </a:r>
            <a:r>
              <a:rPr lang="en-US" b="1" dirty="0">
                <a:solidFill>
                  <a:srgbClr val="FF0000"/>
                </a:solidFill>
              </a:rPr>
              <a:t>15% per day</a:t>
            </a:r>
          </a:p>
          <a:p>
            <a:pPr marL="552450" lvl="1"/>
            <a:r>
              <a:rPr lang="en-US" dirty="0"/>
              <a:t>No </a:t>
            </a:r>
            <a:r>
              <a:rPr lang="en-US" dirty="0" err="1"/>
              <a:t>handins</a:t>
            </a:r>
            <a:r>
              <a:rPr lang="en-US" dirty="0"/>
              <a:t> later than </a:t>
            </a:r>
            <a:r>
              <a:rPr lang="en-US" b="1" dirty="0">
                <a:solidFill>
                  <a:srgbClr val="FF0000"/>
                </a:solidFill>
              </a:rPr>
              <a:t>3 days after due date (See lab page for details)</a:t>
            </a:r>
          </a:p>
          <a:p>
            <a:r>
              <a:rPr lang="en-US" dirty="0"/>
              <a:t>Catastrophic events</a:t>
            </a:r>
          </a:p>
          <a:p>
            <a:pPr marL="552450" lvl="1"/>
            <a:r>
              <a:rPr lang="en-US" dirty="0"/>
              <a:t>Major illness, death in family, …</a:t>
            </a:r>
          </a:p>
          <a:p>
            <a:pPr marL="552450" lvl="1"/>
            <a:r>
              <a:rPr lang="en-US" dirty="0"/>
              <a:t>Formulate a plan (with your academic advisor) to get back on track</a:t>
            </a:r>
          </a:p>
          <a:p>
            <a:r>
              <a:rPr lang="en-US" dirty="0"/>
              <a:t>Advice</a:t>
            </a:r>
          </a:p>
          <a:p>
            <a:pPr marL="552450" lvl="1"/>
            <a:r>
              <a:rPr lang="en-US" dirty="0"/>
              <a:t>Once you start running late, it’s really hard to catch up</a:t>
            </a:r>
          </a:p>
          <a:p>
            <a:pPr marL="552450" lvl="1"/>
            <a:r>
              <a:rPr lang="en-US" dirty="0"/>
              <a:t>Try to save your grace days until the last few labs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Cheating/Plagiarism: Description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http://www.cs.cmu.edu/~18213/academicintegrity.html</a:t>
            </a:r>
          </a:p>
          <a:p>
            <a:r>
              <a:rPr lang="en-US" dirty="0"/>
              <a:t>What is NOT cheating?</a:t>
            </a:r>
          </a:p>
          <a:p>
            <a:pPr lvl="1"/>
            <a:r>
              <a:rPr lang="en-US" dirty="0"/>
              <a:t>Explaining how to use systems or tools</a:t>
            </a:r>
          </a:p>
          <a:p>
            <a:pPr lvl="1"/>
            <a:r>
              <a:rPr lang="en-US" dirty="0"/>
              <a:t>Helping others with </a:t>
            </a:r>
            <a:r>
              <a:rPr lang="en-US" i="1" dirty="0"/>
              <a:t>high-level </a:t>
            </a:r>
            <a:r>
              <a:rPr lang="en-US" dirty="0"/>
              <a:t>design issues</a:t>
            </a:r>
          </a:p>
          <a:p>
            <a:pPr lvl="2"/>
            <a:r>
              <a:rPr lang="en-US" dirty="0"/>
              <a:t>High means very high</a:t>
            </a:r>
          </a:p>
          <a:p>
            <a:pPr lvl="1"/>
            <a:r>
              <a:rPr lang="en-US" dirty="0"/>
              <a:t>Using code supplied by us</a:t>
            </a:r>
          </a:p>
          <a:p>
            <a:pPr lvl="2"/>
            <a:r>
              <a:rPr lang="en-US" dirty="0"/>
              <a:t>Starter code, class examples</a:t>
            </a:r>
          </a:p>
          <a:p>
            <a:pPr lvl="1"/>
            <a:r>
              <a:rPr lang="en-US" dirty="0"/>
              <a:t>Using code from the CS:APP web site</a:t>
            </a:r>
          </a:p>
          <a:p>
            <a:r>
              <a:rPr lang="en-US" dirty="0"/>
              <a:t>Attribution Requirements</a:t>
            </a:r>
          </a:p>
          <a:p>
            <a:pPr lvl="1"/>
            <a:r>
              <a:rPr lang="en-US" dirty="0"/>
              <a:t>Starter code: No</a:t>
            </a:r>
          </a:p>
          <a:p>
            <a:pPr lvl="1"/>
            <a:r>
              <a:rPr lang="en-US" dirty="0"/>
              <a:t>Other allowed code (course, CS:APP): Yes</a:t>
            </a:r>
          </a:p>
          <a:p>
            <a:pPr lvl="1"/>
            <a:r>
              <a:rPr lang="en-US" dirty="0"/>
              <a:t>Indicate source, beginning and end</a:t>
            </a:r>
          </a:p>
        </p:txBody>
      </p:sp>
    </p:spTree>
    <p:extLst>
      <p:ext uri="{BB962C8B-B14F-4D97-AF65-F5344CB8AC3E}">
        <p14:creationId xmlns:p14="http://schemas.microsoft.com/office/powerpoint/2010/main" val="11078130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Concrete 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35600"/>
          </a:xfrm>
        </p:spPr>
        <p:txBody>
          <a:bodyPr/>
          <a:lstStyle/>
          <a:p>
            <a:r>
              <a:rPr lang="en-US" dirty="0"/>
              <a:t>This is Cheating:</a:t>
            </a:r>
          </a:p>
          <a:p>
            <a:pPr lvl="1"/>
            <a:r>
              <a:rPr lang="en-US" dirty="0"/>
              <a:t>Searching the internet with the phrase 15-213, 15213, 213, 18213, </a:t>
            </a:r>
            <a:r>
              <a:rPr lang="en-US" dirty="0" err="1"/>
              <a:t>malloclab</a:t>
            </a:r>
            <a:r>
              <a:rPr lang="en-US" dirty="0"/>
              <a:t>, etc.</a:t>
            </a:r>
          </a:p>
          <a:p>
            <a:pPr lvl="2"/>
            <a:r>
              <a:rPr lang="en-US" dirty="0"/>
              <a:t>That’s right, just entering it in a search engine</a:t>
            </a:r>
          </a:p>
          <a:p>
            <a:pPr lvl="1"/>
            <a:r>
              <a:rPr lang="en-US" dirty="0"/>
              <a:t>Looking at someone’s code on the computer next to yours</a:t>
            </a:r>
          </a:p>
          <a:p>
            <a:pPr lvl="1"/>
            <a:r>
              <a:rPr lang="en-US" dirty="0"/>
              <a:t>Giving your code to someone else, now or in the future</a:t>
            </a:r>
          </a:p>
          <a:p>
            <a:pPr lvl="1"/>
            <a:r>
              <a:rPr lang="en-US" dirty="0"/>
              <a:t>Posting your code in a publicly accessible place on the Internet, now or in the future</a:t>
            </a:r>
          </a:p>
          <a:p>
            <a:pPr lvl="1"/>
            <a:r>
              <a:rPr lang="en-US" dirty="0"/>
              <a:t>Hacking the course infrastructure</a:t>
            </a:r>
          </a:p>
          <a:p>
            <a:r>
              <a:rPr lang="en-US" dirty="0"/>
              <a:t>This is OK (and encouraged):</a:t>
            </a:r>
          </a:p>
          <a:p>
            <a:pPr lvl="1"/>
            <a:r>
              <a:rPr lang="en-US" dirty="0"/>
              <a:t>Googling a man page for </a:t>
            </a:r>
            <a:r>
              <a:rPr lang="en-US" dirty="0" err="1"/>
              <a:t>fputs</a:t>
            </a:r>
            <a:endParaRPr lang="en-US" dirty="0"/>
          </a:p>
          <a:p>
            <a:pPr lvl="1"/>
            <a:r>
              <a:rPr lang="en-US" dirty="0"/>
              <a:t>Asking a friend for help with </a:t>
            </a:r>
            <a:r>
              <a:rPr lang="en-US" dirty="0" err="1"/>
              <a:t>gdb</a:t>
            </a:r>
            <a:r>
              <a:rPr lang="en-US" dirty="0"/>
              <a:t> (but not with your code) </a:t>
            </a:r>
          </a:p>
          <a:p>
            <a:pPr lvl="1"/>
            <a:r>
              <a:rPr lang="en-US" dirty="0"/>
              <a:t>Asking a TA or course instructor for help, showing them your code, …</a:t>
            </a:r>
          </a:p>
          <a:p>
            <a:pPr lvl="1"/>
            <a:r>
              <a:rPr lang="en-US" dirty="0"/>
              <a:t>Using code examples from book (with attribution)</a:t>
            </a:r>
          </a:p>
          <a:p>
            <a:pPr lvl="1"/>
            <a:r>
              <a:rPr lang="en-US" dirty="0"/>
              <a:t>Talking about a (high-level) approach to the lab with a classmate</a:t>
            </a:r>
          </a:p>
        </p:txBody>
      </p:sp>
    </p:spTree>
    <p:extLst>
      <p:ext uri="{BB962C8B-B14F-4D97-AF65-F5344CB8AC3E}">
        <p14:creationId xmlns:p14="http://schemas.microsoft.com/office/powerpoint/2010/main" val="40942074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Cheating: Consequences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Penalty for cheating:</a:t>
            </a:r>
          </a:p>
          <a:p>
            <a:pPr lvl="1"/>
            <a:r>
              <a:rPr lang="en-US" sz="1600" dirty="0"/>
              <a:t>Best case: -100% for assignment</a:t>
            </a:r>
          </a:p>
          <a:p>
            <a:pPr lvl="2"/>
            <a:r>
              <a:rPr lang="en-US" sz="1600" dirty="0"/>
              <a:t>You would be better off to turn in nothing</a:t>
            </a:r>
          </a:p>
          <a:p>
            <a:pPr lvl="1"/>
            <a:r>
              <a:rPr lang="en-US" sz="1600" dirty="0"/>
              <a:t>Worst case: Removal from course with failing grade</a:t>
            </a:r>
          </a:p>
          <a:p>
            <a:pPr lvl="2"/>
            <a:r>
              <a:rPr lang="en-US" sz="1600" dirty="0"/>
              <a:t>This is the default</a:t>
            </a:r>
          </a:p>
          <a:p>
            <a:pPr lvl="1"/>
            <a:r>
              <a:rPr lang="en-US" sz="1600" dirty="0"/>
              <a:t>Permanent mark on your record</a:t>
            </a:r>
          </a:p>
          <a:p>
            <a:pPr lvl="1"/>
            <a:r>
              <a:rPr lang="en-US" sz="1600" dirty="0"/>
              <a:t>Loss of respect by you, the instructors and your colleagues</a:t>
            </a:r>
          </a:p>
          <a:p>
            <a:pPr lvl="1"/>
            <a:r>
              <a:rPr lang="en-US" sz="1600" dirty="0"/>
              <a:t>If you do cheat – come clean asap!</a:t>
            </a:r>
          </a:p>
          <a:p>
            <a:endParaRPr lang="en-US" sz="1800" dirty="0"/>
          </a:p>
          <a:p>
            <a:r>
              <a:rPr lang="en-US" sz="1800" dirty="0"/>
              <a:t>Detection of cheating:</a:t>
            </a:r>
          </a:p>
          <a:p>
            <a:pPr lvl="1"/>
            <a:r>
              <a:rPr lang="en-US" sz="1600" dirty="0"/>
              <a:t>We have sophisticated tools for detecting code plagiarism</a:t>
            </a:r>
          </a:p>
          <a:p>
            <a:pPr lvl="1"/>
            <a:r>
              <a:rPr lang="en-US" sz="1600" dirty="0"/>
              <a:t>In Fall 2015, 20 students were caught cheating and failed the course. </a:t>
            </a:r>
          </a:p>
          <a:p>
            <a:pPr lvl="2"/>
            <a:r>
              <a:rPr lang="en-US" sz="1600" dirty="0"/>
              <a:t>Some were </a:t>
            </a:r>
            <a:r>
              <a:rPr lang="en-US" sz="1600" b="1" dirty="0"/>
              <a:t>expelled</a:t>
            </a:r>
            <a:r>
              <a:rPr lang="en-US" sz="1600" dirty="0"/>
              <a:t> from the University</a:t>
            </a:r>
          </a:p>
          <a:p>
            <a:pPr lvl="1"/>
            <a:r>
              <a:rPr lang="en-US" sz="1600" dirty="0"/>
              <a:t>In January 2016, 11 students were penalized for cheating violations that occurred as far back as Spring 2014.</a:t>
            </a:r>
          </a:p>
          <a:p>
            <a:pPr lvl="1"/>
            <a:r>
              <a:rPr lang="en-US" sz="1600" dirty="0"/>
              <a:t>In May 2019, we gave an AIV to a student who took the course in Fall 2018 for unauthorized coaching of a Spring 2019 student.  His grade was changed retroactively.</a:t>
            </a:r>
          </a:p>
          <a:p>
            <a:pPr lvl="1"/>
            <a:endParaRPr lang="en-US" sz="1600" dirty="0"/>
          </a:p>
          <a:p>
            <a:r>
              <a:rPr lang="en-US" sz="1800" dirty="0"/>
              <a:t>Don</a:t>
            </a:r>
            <a:r>
              <a:rPr lang="fr-FR" sz="1800" dirty="0"/>
              <a:t>’</a:t>
            </a:r>
            <a:r>
              <a:rPr lang="en-US" sz="1800" dirty="0"/>
              <a:t>t do it!</a:t>
            </a:r>
          </a:p>
          <a:p>
            <a:pPr lvl="1"/>
            <a:r>
              <a:rPr lang="en-US" sz="1600" dirty="0"/>
              <a:t>Manage your time carefully</a:t>
            </a:r>
          </a:p>
          <a:p>
            <a:pPr lvl="1"/>
            <a:r>
              <a:rPr lang="en-US" sz="1600" dirty="0"/>
              <a:t>Ask the staff for help when you get stuck</a:t>
            </a:r>
          </a:p>
        </p:txBody>
      </p:sp>
    </p:spTree>
    <p:extLst>
      <p:ext uri="{BB962C8B-B14F-4D97-AF65-F5344CB8AC3E}">
        <p14:creationId xmlns:p14="http://schemas.microsoft.com/office/powerpoint/2010/main" val="37871301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295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Overview +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to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Jan 18, 2022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0" y="35814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lang="en-US" sz="2000" b="1" kern="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lang="en-US" sz="2000" b="1" kern="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lvl="5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1100" kern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                         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Greg Kesden</a:t>
            </a:r>
          </a:p>
          <a:p>
            <a:pPr marL="342900" indent="-342900" algn="l">
              <a:spcBef>
                <a:spcPct val="20000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endParaRPr lang="en-US" sz="2000" kern="0" dirty="0">
              <a:solidFill>
                <a:schemeClr val="tx1"/>
              </a:solidFill>
              <a:latin typeface="Calibri" pitchFamily="34" charset="0"/>
            </a:endParaRP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D5C94AC-63A9-4A72-A5ED-D5747FDE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15" y="4114800"/>
            <a:ext cx="1660169" cy="16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B2A4-FA57-3941-802D-1A2737E5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It’s a Big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68C6-4A30-A244-AC3E-A7F968CFB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best learned by doing</a:t>
            </a:r>
          </a:p>
          <a:p>
            <a:pPr lvl="1"/>
            <a:r>
              <a:rPr lang="en-US" dirty="0"/>
              <a:t>Even though that can, at times, be difficult and frustrating</a:t>
            </a:r>
          </a:p>
          <a:p>
            <a:pPr lvl="1"/>
            <a:r>
              <a:rPr lang="en-US" dirty="0"/>
              <a:t>Starting with a copy of a program and then tweaking it is very different from writing from scratch</a:t>
            </a:r>
          </a:p>
          <a:p>
            <a:pPr lvl="2"/>
            <a:r>
              <a:rPr lang="en-US" dirty="0"/>
              <a:t>Planning, designing, organizing a program are important skills</a:t>
            </a:r>
          </a:p>
          <a:p>
            <a:r>
              <a:rPr lang="en-US" dirty="0"/>
              <a:t>We are the gateway to other system courses</a:t>
            </a:r>
          </a:p>
          <a:p>
            <a:pPr lvl="1"/>
            <a:r>
              <a:rPr lang="en-US" dirty="0"/>
              <a:t>Want to make sure everyone completing the course has mastered the material</a:t>
            </a:r>
          </a:p>
          <a:p>
            <a:r>
              <a:rPr lang="en-US" dirty="0"/>
              <a:t>Industry appreciates the value of this course</a:t>
            </a:r>
          </a:p>
          <a:p>
            <a:pPr lvl="1"/>
            <a:r>
              <a:rPr lang="en-US" dirty="0"/>
              <a:t>We want to make sure anyone claiming to have taken the course is prepared for the real world</a:t>
            </a:r>
          </a:p>
          <a:p>
            <a:r>
              <a:rPr lang="en-US" dirty="0"/>
              <a:t>Working in teams and collaboration is an important skill</a:t>
            </a:r>
          </a:p>
          <a:p>
            <a:pPr lvl="1"/>
            <a:r>
              <a:rPr lang="en-US" dirty="0"/>
              <a:t>But only if team members have solid foundations</a:t>
            </a:r>
          </a:p>
          <a:p>
            <a:pPr lvl="1"/>
            <a:r>
              <a:rPr lang="en-US" dirty="0"/>
              <a:t>This course is about foundations, not teamwork</a:t>
            </a:r>
          </a:p>
        </p:txBody>
      </p:sp>
    </p:spTree>
    <p:extLst>
      <p:ext uri="{BB962C8B-B14F-4D97-AF65-F5344CB8AC3E}">
        <p14:creationId xmlns:p14="http://schemas.microsoft.com/office/powerpoint/2010/main" val="19686712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9B7E-DEE3-934E-9894-00B1DEC7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AIVs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99D7-4E45-4748-BB02-BD7BA354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early</a:t>
            </a:r>
          </a:p>
          <a:p>
            <a:r>
              <a:rPr lang="en-US" dirty="0"/>
              <a:t>Don’t rely on marathon programming sessions</a:t>
            </a:r>
          </a:p>
          <a:p>
            <a:pPr lvl="1"/>
            <a:r>
              <a:rPr lang="en-US" dirty="0"/>
              <a:t>Your brain works better in small bursts of activity</a:t>
            </a:r>
          </a:p>
          <a:p>
            <a:pPr lvl="1"/>
            <a:r>
              <a:rPr lang="en-US" dirty="0"/>
              <a:t>Ideas / solutions will come to mind while you’re doing other things</a:t>
            </a:r>
          </a:p>
          <a:p>
            <a:r>
              <a:rPr lang="en-US" dirty="0"/>
              <a:t>Plan for stumbling blocks</a:t>
            </a:r>
          </a:p>
          <a:p>
            <a:pPr lvl="1"/>
            <a:r>
              <a:rPr lang="en-US" dirty="0"/>
              <a:t>Assignment is harder than you expected</a:t>
            </a:r>
          </a:p>
          <a:p>
            <a:pPr lvl="1"/>
            <a:r>
              <a:rPr lang="en-US" dirty="0"/>
              <a:t>Code doesn’t work</a:t>
            </a:r>
          </a:p>
          <a:p>
            <a:pPr lvl="1"/>
            <a:r>
              <a:rPr lang="en-US" dirty="0"/>
              <a:t>Bugs hard to track down</a:t>
            </a:r>
          </a:p>
          <a:p>
            <a:pPr lvl="1"/>
            <a:r>
              <a:rPr lang="en-US" dirty="0"/>
              <a:t>Life gets in the way</a:t>
            </a:r>
          </a:p>
          <a:p>
            <a:pPr lvl="2"/>
            <a:r>
              <a:rPr lang="en-US" dirty="0"/>
              <a:t>Minor health issues</a:t>
            </a:r>
          </a:p>
          <a:p>
            <a:pPr lvl="2"/>
            <a:r>
              <a:rPr lang="en-US" dirty="0"/>
              <a:t>Unanticipated events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968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7*2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4" y="548346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149185" y="605737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73057" y="605737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93763" y="605737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85937" y="605737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0922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Scope: 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(Systems) Knowledge is Power!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Scope</a:t>
            </a:r>
          </a:p>
          <a:p>
            <a:pPr lvl="1"/>
            <a:r>
              <a:rPr lang="en-US" dirty="0"/>
              <a:t>Computer organization (instruction-set architecture and assembly programming,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Software development tool chain (ABI, compilers, linkers, debuggers,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Memory hierarchy (types of memory, locality, caching)</a:t>
            </a:r>
          </a:p>
          <a:p>
            <a:pPr lvl="1"/>
            <a:r>
              <a:rPr lang="en-US" dirty="0"/>
              <a:t>Virtual memory</a:t>
            </a:r>
          </a:p>
          <a:p>
            <a:pPr lvl="1"/>
            <a:r>
              <a:rPr lang="en-US" dirty="0"/>
              <a:t>Processes and process management</a:t>
            </a:r>
          </a:p>
          <a:p>
            <a:pPr lvl="1"/>
            <a:r>
              <a:rPr lang="en-US" dirty="0"/>
              <a:t>Exceptions, signals, and other exceptional control flow</a:t>
            </a:r>
          </a:p>
          <a:p>
            <a:pPr lvl="1"/>
            <a:r>
              <a:rPr lang="en-US" dirty="0"/>
              <a:t>Files, File systems, and File I/O</a:t>
            </a:r>
          </a:p>
          <a:p>
            <a:pPr lvl="1"/>
            <a:r>
              <a:rPr lang="en-US" dirty="0"/>
              <a:t>Networking and Network programming</a:t>
            </a:r>
          </a:p>
          <a:p>
            <a:pPr lvl="1"/>
            <a:r>
              <a:rPr lang="en-US" dirty="0"/>
              <a:t>Concurrency and concurrency control (synchronization)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-2          -1.5     -1           -0.5          0           0.5         1             1.5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A            B          C            D             E            F             G           H </a:t>
            </a:r>
          </a:p>
          <a:p>
            <a:pPr marL="457200" lvl="1" indent="0">
              <a:buNone/>
            </a:pPr>
            <a:r>
              <a:rPr lang="en-US" sz="120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Perspective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r>
              <a:rPr lang="en-US" b="1" dirty="0"/>
              <a:t>Most Systems Courses are Builder-Centric</a:t>
            </a:r>
          </a:p>
          <a:p>
            <a:pPr lvl="1"/>
            <a:r>
              <a:rPr lang="en-US" dirty="0"/>
              <a:t>Computer Architecture: Design pipelined processor in Verilog</a:t>
            </a:r>
          </a:p>
          <a:p>
            <a:pPr lvl="1"/>
            <a:r>
              <a:rPr lang="en-US" dirty="0"/>
              <a:t>Operating Systems: Implement sample portions of operating system</a:t>
            </a:r>
          </a:p>
          <a:p>
            <a:pPr lvl="1"/>
            <a:r>
              <a:rPr lang="en-US" dirty="0"/>
              <a:t>Compilers: Write compiler for simple language</a:t>
            </a:r>
          </a:p>
          <a:p>
            <a:pPr lvl="1"/>
            <a:r>
              <a:rPr lang="en-US" dirty="0"/>
              <a:t>Networking: Implement and simulate network protocols</a:t>
            </a:r>
          </a:p>
          <a:p>
            <a:pPr marL="279400" lvl="1" indent="0">
              <a:buNone/>
            </a:pPr>
            <a:endParaRPr lang="en-US" dirty="0"/>
          </a:p>
          <a:p>
            <a:r>
              <a:rPr lang="en-US" b="1" dirty="0"/>
              <a:t>Our Course is Programmer-Centric</a:t>
            </a:r>
          </a:p>
          <a:p>
            <a:pPr lvl="1"/>
            <a:r>
              <a:rPr lang="en-US" dirty="0"/>
              <a:t>By knowing more about the underlying system, you can be more effective as a programmer:</a:t>
            </a:r>
          </a:p>
          <a:p>
            <a:pPr lvl="2"/>
            <a:r>
              <a:rPr lang="en-US" dirty="0"/>
              <a:t>Write programs that are more reliable and efficient</a:t>
            </a:r>
          </a:p>
          <a:p>
            <a:pPr lvl="2"/>
            <a:r>
              <a:rPr lang="en-US" dirty="0"/>
              <a:t>Incorporate features that require hooks into OS</a:t>
            </a:r>
          </a:p>
          <a:p>
            <a:pPr lvl="3"/>
            <a:r>
              <a:rPr lang="en-US" dirty="0"/>
              <a:t>E.g., concurrency, signal handlers</a:t>
            </a:r>
          </a:p>
          <a:p>
            <a:pPr lvl="1"/>
            <a:r>
              <a:rPr lang="en-US" dirty="0"/>
              <a:t>There is material in this course that you won’t see elsewhere</a:t>
            </a:r>
          </a:p>
          <a:p>
            <a:pPr lvl="1"/>
            <a:r>
              <a:rPr lang="en-US" b="1" dirty="0"/>
              <a:t>We bring out the hacker in everyone!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+ 111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0922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It’s Important to Understand How Things Work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do I need to know this stuff?</a:t>
            </a:r>
          </a:p>
          <a:p>
            <a:pPr lvl="1"/>
            <a:r>
              <a:rPr lang="en-US" dirty="0"/>
              <a:t>Abstraction is good, but don’t forget reality</a:t>
            </a:r>
          </a:p>
          <a:p>
            <a:r>
              <a:rPr lang="en-US" b="1" dirty="0"/>
              <a:t>Most CS courses emphasize abstraction</a:t>
            </a:r>
          </a:p>
          <a:p>
            <a:pPr lvl="1"/>
            <a:r>
              <a:rPr lang="en-US" b="1" dirty="0"/>
              <a:t>(CE courses less so)</a:t>
            </a:r>
          </a:p>
          <a:p>
            <a:pPr lvl="1"/>
            <a:r>
              <a:rPr lang="en-US" dirty="0"/>
              <a:t>Abstract data types</a:t>
            </a:r>
          </a:p>
          <a:p>
            <a:pPr lvl="1"/>
            <a:r>
              <a:rPr lang="en-US" dirty="0"/>
              <a:t>Asymptotic analysis</a:t>
            </a:r>
          </a:p>
          <a:p>
            <a:r>
              <a:rPr lang="en-US" b="1" dirty="0"/>
              <a:t>These abstractions have limits</a:t>
            </a:r>
          </a:p>
          <a:p>
            <a:pPr lvl="1"/>
            <a:r>
              <a:rPr lang="en-US" dirty="0"/>
              <a:t>Especially in the presence of bugs</a:t>
            </a:r>
          </a:p>
          <a:p>
            <a:pPr lvl="1"/>
            <a:r>
              <a:rPr lang="en-US" dirty="0"/>
              <a:t>Need to understand details of underlying implementations</a:t>
            </a:r>
          </a:p>
          <a:p>
            <a:pPr lvl="1"/>
            <a:r>
              <a:rPr lang="en-US" dirty="0"/>
              <a:t>Sometimes the abstract interfaces don’t provide the level of control or performance you need</a:t>
            </a:r>
          </a:p>
          <a:p>
            <a:r>
              <a:rPr lang="en-US" dirty="0"/>
              <a:t>Important foundation for downstream courses, industry, etc. </a:t>
            </a:r>
          </a:p>
        </p:txBody>
      </p:sp>
    </p:spTree>
    <p:extLst>
      <p:ext uri="{BB962C8B-B14F-4D97-AF65-F5344CB8AC3E}">
        <p14:creationId xmlns:p14="http://schemas.microsoft.com/office/powerpoint/2010/main" val="94259094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8" imgW="5969000" imgH="1016000" progId="Word.Document.8">
                  <p:embed/>
                </p:oleObj>
              </mc:Choice>
              <mc:Fallback>
                <p:oleObj name="Document" r:id="rId8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6083300" imgH="1943100" progId="Word.Document.8">
                  <p:embed/>
                </p:oleObj>
              </mc:Choice>
              <mc:Fallback>
                <p:oleObj name="Document" r:id="rId4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6AC6-3CFA-E24C-ADA5-22C87683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79082-F64E-8646-ADBB-58EAA169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618"/>
            <a:ext cx="9144000" cy="3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750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763000" cy="1092200"/>
          </a:xfrm>
          <a:ln/>
        </p:spPr>
        <p:txBody>
          <a:bodyPr/>
          <a:lstStyle/>
          <a:p>
            <a:pPr marL="119063" indent="-119063"/>
            <a:r>
              <a:rPr lang="en-US" dirty="0"/>
              <a:t>Course Components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740400"/>
          </a:xfrm>
          <a:ln/>
        </p:spPr>
        <p:txBody>
          <a:bodyPr/>
          <a:lstStyle/>
          <a:p>
            <a:r>
              <a:rPr lang="en-US" sz="1800" dirty="0"/>
              <a:t>Lectures </a:t>
            </a:r>
          </a:p>
          <a:p>
            <a:pPr marL="552450" lvl="1"/>
            <a:r>
              <a:rPr lang="en-US" sz="1800" dirty="0"/>
              <a:t>Higher level concepts</a:t>
            </a:r>
          </a:p>
          <a:p>
            <a:pPr marL="552450" lvl="1"/>
            <a:r>
              <a:rPr lang="en-US" sz="1800" dirty="0"/>
              <a:t>In-class quizzes could tilt you to a higher grade if borderline</a:t>
            </a:r>
          </a:p>
          <a:p>
            <a:r>
              <a:rPr lang="en-US" sz="1800" dirty="0"/>
              <a:t>Labs (8)</a:t>
            </a:r>
          </a:p>
          <a:p>
            <a:pPr marL="552450" lvl="1"/>
            <a:r>
              <a:rPr lang="en-US" sz="1800" dirty="0"/>
              <a:t>1-2+ weeks each</a:t>
            </a:r>
          </a:p>
          <a:p>
            <a:pPr marL="552450" lvl="1"/>
            <a:r>
              <a:rPr lang="en-US" sz="1800" dirty="0"/>
              <a:t>Provide in-depth understanding of an aspect of systems</a:t>
            </a:r>
          </a:p>
          <a:p>
            <a:pPr marL="552450" lvl="1"/>
            <a:r>
              <a:rPr lang="en-US" sz="1800" dirty="0"/>
              <a:t>Programming and measurement</a:t>
            </a:r>
          </a:p>
          <a:p>
            <a:pPr marL="552450" lvl="1"/>
            <a:r>
              <a:rPr lang="en-US" sz="1800" dirty="0"/>
              <a:t>Done via </a:t>
            </a:r>
            <a:r>
              <a:rPr lang="en-US" sz="1800" dirty="0" err="1"/>
              <a:t>Autolab</a:t>
            </a:r>
            <a:endParaRPr lang="en-US" sz="1800" dirty="0"/>
          </a:p>
          <a:p>
            <a:pPr marL="292100"/>
            <a:r>
              <a:rPr lang="en-US" sz="1800" dirty="0"/>
              <a:t>Weekly Assignments (drop lowest two)</a:t>
            </a:r>
          </a:p>
          <a:p>
            <a:pPr marL="552450" lvl="1"/>
            <a:r>
              <a:rPr lang="en-US" sz="1800" dirty="0"/>
              <a:t>Done via Canvas</a:t>
            </a:r>
          </a:p>
          <a:p>
            <a:pPr marL="552450" lvl="1"/>
            <a:r>
              <a:rPr lang="en-US" sz="1800" dirty="0"/>
              <a:t>Reinforce concepts</a:t>
            </a:r>
          </a:p>
          <a:p>
            <a:pPr marL="552450" lvl="1"/>
            <a:r>
              <a:rPr lang="en-US" sz="1800" dirty="0"/>
              <a:t>Take-home midterm exam counts as a double homework</a:t>
            </a:r>
          </a:p>
          <a:p>
            <a:r>
              <a:rPr lang="en-US" sz="1800" dirty="0"/>
              <a:t>Final Exam</a:t>
            </a:r>
            <a:endParaRPr lang="en-US" sz="1800" dirty="0">
              <a:solidFill>
                <a:srgbClr val="FF0000"/>
              </a:solidFill>
            </a:endParaRPr>
          </a:p>
          <a:p>
            <a:pPr marL="552450" lvl="1"/>
            <a:r>
              <a:rPr lang="en-US" sz="1800" dirty="0"/>
              <a:t>Test your understanding of concepts &amp; mathematical principles</a:t>
            </a:r>
          </a:p>
          <a:p>
            <a:pPr marL="552450" lvl="1"/>
            <a:r>
              <a:rPr lang="en-US" sz="1800" dirty="0"/>
              <a:t>Covers content from the whole semester</a:t>
            </a:r>
          </a:p>
          <a:p>
            <a:pPr marL="292100"/>
            <a:r>
              <a:rPr lang="en-US" sz="1800" dirty="0"/>
              <a:t>Small student groups (weekly)</a:t>
            </a:r>
          </a:p>
          <a:p>
            <a:pPr marL="552450" lvl="1"/>
            <a:endParaRPr lang="en-US" dirty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X‘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Role within CS/ECE Curriculum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477000" y="583125"/>
            <a:ext cx="1382712" cy="8382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122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Imperative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Programming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0849" y="1675339"/>
            <a:ext cx="3898900" cy="990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spcBef>
                <a:spcPts val="475"/>
              </a:spcBef>
            </a:pP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Foundation of Computer Systems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Underlying principles for hardware, 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software, and networking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4572001" y="990600"/>
            <a:ext cx="1905000" cy="67203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5FD70-9248-E148-B9DD-CADB20517FEE}"/>
              </a:ext>
            </a:extLst>
          </p:cNvPr>
          <p:cNvSpPr txBox="1"/>
          <p:nvPr/>
        </p:nvSpPr>
        <p:spPr>
          <a:xfrm>
            <a:off x="409411" y="3623608"/>
            <a:ext cx="35052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CS Systems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15-319	Cloud Computing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15-330	Computer Security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15-410	Operating Systems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15-411	Compiler Design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15-415	Database Applications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15-418 	Parallel Computing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15-440	Distributed Systems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15-441	Computer Networks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15-445	Database Systems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DD7260-962A-D540-8123-480B84356C04}"/>
              </a:ext>
            </a:extLst>
          </p:cNvPr>
          <p:cNvSpPr txBox="1"/>
          <p:nvPr/>
        </p:nvSpPr>
        <p:spPr>
          <a:xfrm>
            <a:off x="4929335" y="3381026"/>
            <a:ext cx="41148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ECE Systems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18-349	Computer Security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18-349 	Intro to Embedded Systems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18-441	Computer Networks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18-447	Computer Architecture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18-452	Wireless Networking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18-451	</a:t>
            </a:r>
            <a:r>
              <a:rPr lang="en-US" sz="1800" dirty="0" err="1">
                <a:latin typeface="+mj-lt"/>
              </a:rPr>
              <a:t>Cyberphysical</a:t>
            </a:r>
            <a:r>
              <a:rPr lang="en-US" sz="1800" dirty="0">
                <a:latin typeface="+mj-lt"/>
              </a:rPr>
              <a:t> Systems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7DD645-51FE-6F42-BD89-E38B34A74D96}"/>
              </a:ext>
            </a:extLst>
          </p:cNvPr>
          <p:cNvSpPr txBox="1"/>
          <p:nvPr/>
        </p:nvSpPr>
        <p:spPr>
          <a:xfrm>
            <a:off x="4572000" y="5562600"/>
            <a:ext cx="3505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CS Graphics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15-462	Computer Graphics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dirty="0">
                <a:latin typeface="+mj-lt"/>
              </a:rPr>
              <a:t>15-463	Comp. Photography</a:t>
            </a:r>
          </a:p>
        </p:txBody>
      </p:sp>
      <p:sp>
        <p:nvSpPr>
          <p:cNvPr id="39" name="Line 29">
            <a:extLst>
              <a:ext uri="{FF2B5EF4-FFF2-40B4-BE49-F238E27FC236}">
                <a16:creationId xmlns:a16="http://schemas.microsoft.com/office/drawing/2014/main" id="{CDD00F28-71B2-0C45-B5AC-34D9E02D23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199" y="2157923"/>
            <a:ext cx="2641075" cy="146568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0E9ACB34-8200-764E-9A0B-D433F66458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7137" y="2157925"/>
            <a:ext cx="175051" cy="340467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9">
            <a:extLst>
              <a:ext uri="{FF2B5EF4-FFF2-40B4-BE49-F238E27FC236}">
                <a16:creationId xmlns:a16="http://schemas.microsoft.com/office/drawing/2014/main" id="{3C7913D0-F0E6-4942-BB2A-9D2A621C2E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1999" y="2157925"/>
            <a:ext cx="2362199" cy="12231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3829050" y="1662639"/>
            <a:ext cx="1485900" cy="1003300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213/513</a:t>
            </a:r>
          </a:p>
          <a:p>
            <a:r>
              <a:rPr lang="en-US" sz="2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/613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4" imgW="7859378" imgH="1650554" progId="Word.Document.8">
                  <p:embed/>
                </p:oleObj>
              </mc:Choice>
              <mc:Fallback>
                <p:oleObj name="Document" r:id="rId4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8527" y="1315357"/>
            <a:ext cx="8382000" cy="5435600"/>
          </a:xfrm>
          <a:ln/>
        </p:spPr>
        <p:txBody>
          <a:bodyPr/>
          <a:lstStyle/>
          <a:p>
            <a:r>
              <a:rPr lang="en-US" dirty="0"/>
              <a:t>Class Web pages: </a:t>
            </a:r>
          </a:p>
          <a:p>
            <a:pPr marL="596900" lvl="2" indent="0">
              <a:buNone/>
            </a:pPr>
            <a:r>
              <a:rPr lang="en-US" b="1" dirty="0">
                <a:solidFill>
                  <a:srgbClr val="FF0000"/>
                </a:solidFill>
                <a:hlinkClick r:id="rId2"/>
              </a:rPr>
              <a:t>http://www.cs.cmu.edu/~18213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dirty="0"/>
              <a:t>for 18-213/18-613</a:t>
            </a:r>
            <a:endParaRPr lang="en-US" i="1" dirty="0"/>
          </a:p>
          <a:p>
            <a:pPr marL="552450" lvl="1"/>
            <a:r>
              <a:rPr lang="en-US" dirty="0"/>
              <a:t>Complete schedule of lectures, exams, and assignments</a:t>
            </a:r>
          </a:p>
          <a:p>
            <a:pPr marL="552450" lvl="1"/>
            <a:r>
              <a:rPr lang="en-US" dirty="0"/>
              <a:t>Copies of lectures, assignments, exams, solutions</a:t>
            </a:r>
          </a:p>
          <a:p>
            <a:pPr marL="552450" lvl="1"/>
            <a:r>
              <a:rPr lang="en-US" dirty="0"/>
              <a:t>FAQ</a:t>
            </a:r>
          </a:p>
          <a:p>
            <a:r>
              <a:rPr lang="en-US" dirty="0"/>
              <a:t>Piazza</a:t>
            </a:r>
          </a:p>
          <a:p>
            <a:pPr lvl="1"/>
            <a:r>
              <a:rPr lang="en-US" dirty="0"/>
              <a:t>Best place for questions about assignments</a:t>
            </a:r>
          </a:p>
          <a:p>
            <a:pPr lvl="1"/>
            <a:r>
              <a:rPr lang="en-US" dirty="0"/>
              <a:t>We will fill the FAQ and Piazza with answers to common questions</a:t>
            </a:r>
          </a:p>
          <a:p>
            <a:pPr lvl="1"/>
            <a:r>
              <a:rPr lang="en-US" dirty="0"/>
              <a:t>Be careful about public posts: Remember the AIV policy</a:t>
            </a:r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Recorded lectures</a:t>
            </a:r>
          </a:p>
          <a:p>
            <a:pPr lvl="1"/>
            <a:r>
              <a:rPr lang="en-US" dirty="0"/>
              <a:t>In-class quizzes</a:t>
            </a:r>
          </a:p>
          <a:p>
            <a:pPr lvl="1"/>
            <a:r>
              <a:rPr lang="en-US" dirty="0"/>
              <a:t>Written assignments</a:t>
            </a:r>
          </a:p>
        </p:txBody>
      </p:sp>
    </p:spTree>
    <p:extLst>
      <p:ext uri="{BB962C8B-B14F-4D97-AF65-F5344CB8AC3E}">
        <p14:creationId xmlns:p14="http://schemas.microsoft.com/office/powerpoint/2010/main" val="374927325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352B-1490-4CFD-9AF8-F5E3CFD3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97F9-BAE7-450E-BAE9-7F70D52AC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pPr lvl="1"/>
            <a:r>
              <a:rPr lang="en-US" dirty="0"/>
              <a:t>See you for office hours!</a:t>
            </a:r>
          </a:p>
          <a:p>
            <a:pPr lvl="1"/>
            <a:r>
              <a:rPr lang="en-US"/>
              <a:t>https://www.andrew.cmu.edu/~gkesden/schedule.html</a:t>
            </a:r>
          </a:p>
        </p:txBody>
      </p:sp>
    </p:spTree>
    <p:extLst>
      <p:ext uri="{BB962C8B-B14F-4D97-AF65-F5344CB8AC3E}">
        <p14:creationId xmlns:p14="http://schemas.microsoft.com/office/powerpoint/2010/main" val="19766009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435600"/>
          </a:xfrm>
          <a:ln/>
        </p:spPr>
        <p:txBody>
          <a:bodyPr/>
          <a:lstStyle/>
          <a:p>
            <a:r>
              <a:rPr lang="en-US" dirty="0"/>
              <a:t>Email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52450" lvl="1"/>
            <a:r>
              <a:rPr lang="en-US" dirty="0"/>
              <a:t>Send email to individual instructors or TAs only to schedule appointments</a:t>
            </a:r>
          </a:p>
          <a:p>
            <a:pPr marL="838200" lvl="2"/>
            <a:r>
              <a:rPr lang="en-US" sz="1400" dirty="0"/>
              <a:t>(Kesden is the exception, and you can feel free to email or call, he is sometimes hard to reach otherwise)</a:t>
            </a:r>
          </a:p>
          <a:p>
            <a:pPr marL="552450" lvl="1"/>
            <a:endParaRPr lang="en-US" dirty="0"/>
          </a:p>
          <a:p>
            <a:pPr marL="292100"/>
            <a:r>
              <a:rPr lang="en-US" dirty="0"/>
              <a:t>Office hours</a:t>
            </a:r>
          </a:p>
          <a:p>
            <a:pPr marL="552450" lvl="1"/>
            <a:r>
              <a:rPr lang="en-US" dirty="0"/>
              <a:t>TAs: Sun-Thurs 6-10 pm</a:t>
            </a:r>
          </a:p>
          <a:p>
            <a:pPr marL="552450" lvl="1"/>
            <a:r>
              <a:rPr lang="en-US" dirty="0"/>
              <a:t>Instructor: </a:t>
            </a:r>
            <a:r>
              <a:rPr lang="en-US" dirty="0">
                <a:hlinkClick r:id="rId2"/>
              </a:rPr>
              <a:t>https://www.andrew.cmu.edu/~gkesden/schedule.html</a:t>
            </a:r>
            <a:endParaRPr lang="en-US" dirty="0"/>
          </a:p>
          <a:p>
            <a:pPr marL="317500" lvl="1" indent="0">
              <a:buNone/>
            </a:pPr>
            <a:endParaRPr lang="en-US" dirty="0"/>
          </a:p>
          <a:p>
            <a:pPr marL="292100"/>
            <a:r>
              <a:rPr lang="en-US" dirty="0"/>
              <a:t>1:1 Appointments</a:t>
            </a:r>
          </a:p>
          <a:p>
            <a:pPr marL="552450" lvl="1"/>
            <a:r>
              <a:rPr lang="en-US" dirty="0"/>
              <a:t>You can schedule 1:1 appointments with any of the teaching staff</a:t>
            </a:r>
          </a:p>
          <a:p>
            <a:pPr marL="552450" lvl="1">
              <a:buNone/>
            </a:pPr>
            <a:endParaRPr lang="en-US" dirty="0"/>
          </a:p>
          <a:p>
            <a:pPr marL="2921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049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15460</TotalTime>
  <Pages>0</Pages>
  <Words>7004</Words>
  <Characters>0</Characters>
  <Application>Microsoft Office PowerPoint</Application>
  <PresentationFormat>On-screen Show (4:3)</PresentationFormat>
  <Lines>0</Lines>
  <Paragraphs>1690</Paragraphs>
  <Slides>83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83</vt:i4>
      </vt:variant>
    </vt:vector>
  </HeadingPairs>
  <TitlesOfParts>
    <vt:vector size="106" baseType="lpstr">
      <vt:lpstr>Arial</vt:lpstr>
      <vt:lpstr>Arial Narrow</vt:lpstr>
      <vt:lpstr>Calibri</vt:lpstr>
      <vt:lpstr>Calibri Bold</vt:lpstr>
      <vt:lpstr>Calibri Italic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Scope:  (Systems) Knowledge is Power!</vt:lpstr>
      <vt:lpstr>Course Perspective</vt:lpstr>
      <vt:lpstr>It’s Important to Understand How Things Work</vt:lpstr>
      <vt:lpstr>Course Components</vt:lpstr>
      <vt:lpstr>Role within CS/ECE Curriculum</vt:lpstr>
      <vt:lpstr>Getting Help </vt:lpstr>
      <vt:lpstr>Getting Help </vt:lpstr>
      <vt:lpstr>Small Student Groups</vt:lpstr>
      <vt:lpstr>TA Office Hours</vt:lpstr>
      <vt:lpstr>Textbooks</vt:lpstr>
      <vt:lpstr> Autolab (https://autolab.andrew.cmu.edu)</vt:lpstr>
      <vt:lpstr>Facilities</vt:lpstr>
      <vt:lpstr>Policies: Grading</vt:lpstr>
      <vt:lpstr>Timeliness</vt:lpstr>
      <vt:lpstr>Cheating/Plagiarism: Description</vt:lpstr>
      <vt:lpstr>Some Concrete Examples:</vt:lpstr>
      <vt:lpstr>Cheating: Consequences</vt:lpstr>
      <vt:lpstr>Why It’s a Big Deal</vt:lpstr>
      <vt:lpstr>How to Avoid AIVs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Gregory Kesden</cp:lastModifiedBy>
  <cp:revision>239</cp:revision>
  <cp:lastPrinted>2011-08-30T03:47:10Z</cp:lastPrinted>
  <dcterms:created xsi:type="dcterms:W3CDTF">2012-08-28T17:04:18Z</dcterms:created>
  <dcterms:modified xsi:type="dcterms:W3CDTF">2022-01-18T06:36:17Z</dcterms:modified>
</cp:coreProperties>
</file>