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636" r:id="rId2"/>
    <p:sldId id="1386" r:id="rId3"/>
    <p:sldId id="620" r:id="rId4"/>
    <p:sldId id="1387" r:id="rId5"/>
    <p:sldId id="633" r:id="rId6"/>
    <p:sldId id="1388" r:id="rId7"/>
    <p:sldId id="732" r:id="rId8"/>
    <p:sldId id="731" r:id="rId9"/>
    <p:sldId id="733" r:id="rId10"/>
    <p:sldId id="734" r:id="rId11"/>
    <p:sldId id="735" r:id="rId12"/>
    <p:sldId id="736" r:id="rId13"/>
    <p:sldId id="691" r:id="rId14"/>
    <p:sldId id="552" r:id="rId15"/>
    <p:sldId id="553" r:id="rId16"/>
    <p:sldId id="638" r:id="rId17"/>
    <p:sldId id="554" r:id="rId18"/>
    <p:sldId id="602" r:id="rId19"/>
    <p:sldId id="555" r:id="rId20"/>
    <p:sldId id="556" r:id="rId21"/>
    <p:sldId id="624" r:id="rId22"/>
    <p:sldId id="618" r:id="rId23"/>
    <p:sldId id="557" r:id="rId24"/>
    <p:sldId id="558" r:id="rId25"/>
    <p:sldId id="559" r:id="rId26"/>
    <p:sldId id="634" r:id="rId27"/>
    <p:sldId id="560" r:id="rId28"/>
    <p:sldId id="561" r:id="rId29"/>
    <p:sldId id="562" r:id="rId30"/>
    <p:sldId id="563" r:id="rId31"/>
    <p:sldId id="625" r:id="rId32"/>
    <p:sldId id="564" r:id="rId33"/>
    <p:sldId id="571" r:id="rId34"/>
    <p:sldId id="626" r:id="rId35"/>
    <p:sldId id="692" r:id="rId36"/>
    <p:sldId id="566" r:id="rId37"/>
    <p:sldId id="680" r:id="rId38"/>
    <p:sldId id="681" r:id="rId39"/>
    <p:sldId id="617" r:id="rId40"/>
    <p:sldId id="685" r:id="rId41"/>
    <p:sldId id="694" r:id="rId42"/>
    <p:sldId id="686" r:id="rId43"/>
    <p:sldId id="695" r:id="rId44"/>
    <p:sldId id="696" r:id="rId45"/>
    <p:sldId id="693" r:id="rId46"/>
    <p:sldId id="605" r:id="rId47"/>
    <p:sldId id="627" r:id="rId48"/>
    <p:sldId id="607" r:id="rId49"/>
    <p:sldId id="688" r:id="rId50"/>
    <p:sldId id="689" r:id="rId51"/>
    <p:sldId id="606" r:id="rId52"/>
    <p:sldId id="668" r:id="rId53"/>
    <p:sldId id="690" r:id="rId54"/>
    <p:sldId id="669" r:id="rId55"/>
    <p:sldId id="670" r:id="rId56"/>
    <p:sldId id="671" r:id="rId57"/>
    <p:sldId id="672" r:id="rId58"/>
    <p:sldId id="673" r:id="rId59"/>
    <p:sldId id="610" r:id="rId60"/>
    <p:sldId id="609" r:id="rId61"/>
    <p:sldId id="613" r:id="rId62"/>
    <p:sldId id="615" r:id="rId63"/>
    <p:sldId id="616" r:id="rId64"/>
    <p:sldId id="611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95BC2-5B03-4754-8FC2-86B1AB138DE6}" v="3" dt="2022-11-22T06:48:07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6" autoAdjust="0"/>
    <p:restoredTop sz="94648" autoAdjust="0"/>
  </p:normalViewPr>
  <p:slideViewPr>
    <p:cSldViewPr snapToGrid="0">
      <p:cViewPr varScale="1">
        <p:scale>
          <a:sx n="91" d="100"/>
          <a:sy n="91" d="100"/>
        </p:scale>
        <p:origin x="564" y="51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 err="1"/>
              <a:t>msgs.m</a:t>
            </a:r>
            <a:r>
              <a:rPr lang="en-US" dirty="0"/>
              <a:t> accessed by peer thread via global </a:t>
            </a:r>
            <a:r>
              <a:rPr lang="en-US" dirty="0" err="1"/>
              <a:t>ptr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P(s): [while (s==0) wait(); s--;] // Producer: while not empty. Consumer: while not full.</a:t>
            </a:r>
          </a:p>
          <a:p>
            <a:r>
              <a:rPr lang="en-US" dirty="0"/>
              <a:t>V(s): [s++;] // Produce: mark as full. Consumer: mark as empty.</a:t>
            </a:r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Initially, n slots available, so many producers succeed in parallel. However, the mutex ensures only one producer updates the buffer 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0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multiple items may be available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7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D380-AE44-469E-A4D3-8EAE8B77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D36E43F-DF0D-49D6-A847-E8D11B35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68413-D49E-452B-881B-83CA14B3A810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117587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7A10-AAD3-4A20-9E3B-E6AEC2A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race condition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A779-21FC-4047-8933-F2A7F734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deleted, in between when a program checks whether the file exists, and when it opens the file</a:t>
            </a:r>
            <a:br>
              <a:rPr lang="en-US" dirty="0"/>
            </a:br>
            <a:r>
              <a:rPr lang="en-US" dirty="0"/>
              <a:t>(“time-of-check to time-of-use” race)</a:t>
            </a:r>
          </a:p>
          <a:p>
            <a:pPr lvl="1"/>
            <a:endParaRPr lang="en-US" dirty="0"/>
          </a:p>
          <a:p>
            <a:r>
              <a:rPr lang="en-US" dirty="0"/>
              <a:t>Child exits before parent can add it to the job list (</a:t>
            </a:r>
            <a:r>
              <a:rPr lang="en-US" dirty="0" err="1"/>
              <a:t>tsh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Child thread reads variable after parent has changed it</a:t>
            </a:r>
            <a:br>
              <a:rPr lang="en-US" dirty="0"/>
            </a:br>
            <a:r>
              <a:rPr lang="en-US" dirty="0"/>
              <a:t>(previous lecture)</a:t>
            </a:r>
          </a:p>
          <a:p>
            <a:pPr lvl="1"/>
            <a:endParaRPr lang="en-US" dirty="0"/>
          </a:p>
          <a:p>
            <a:r>
              <a:rPr lang="en-US" dirty="0"/>
              <a:t>Two threads update the same variable simultaneously</a:t>
            </a:r>
            <a:br>
              <a:rPr lang="en-US" dirty="0"/>
            </a:br>
            <a:r>
              <a:rPr lang="en-US" dirty="0"/>
              <a:t>(later in this lecture)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D836-4685-4D4D-89CF-E6D32A97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7239-29E1-4A16-B708-1CF0CFDE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two or more threads/processes/… are stuck waiting for each other to do something</a:t>
            </a:r>
          </a:p>
          <a:p>
            <a:r>
              <a:rPr lang="en-US" dirty="0"/>
              <a:t>In real life:</a:t>
            </a:r>
          </a:p>
          <a:p>
            <a:pPr lvl="1"/>
            <a:r>
              <a:rPr lang="en-US" dirty="0"/>
              <a:t>Alice cannot put the groceries down until Bob opens the door</a:t>
            </a:r>
          </a:p>
          <a:p>
            <a:pPr lvl="1"/>
            <a:r>
              <a:rPr lang="en-US" dirty="0"/>
              <a:t>Bob cannot open the door until Alice hands him the keys</a:t>
            </a:r>
          </a:p>
          <a:p>
            <a:pPr lvl="1"/>
            <a:r>
              <a:rPr lang="en-US" dirty="0"/>
              <a:t>Alice cannot hand Bob the keys because she is holding the groceries</a:t>
            </a:r>
          </a:p>
          <a:p>
            <a:r>
              <a:rPr lang="en-US" dirty="0"/>
              <a:t>In programming:</a:t>
            </a:r>
          </a:p>
          <a:p>
            <a:pPr lvl="1"/>
            <a:r>
              <a:rPr lang="en-US" dirty="0"/>
              <a:t>Client is waiting for server to send a message before it closes the connection</a:t>
            </a:r>
          </a:p>
          <a:p>
            <a:pPr lvl="1"/>
            <a:r>
              <a:rPr lang="en-US" dirty="0"/>
              <a:t>Server is waiting for client to close the connection before it sends the message (server has a bug)</a:t>
            </a:r>
          </a:p>
          <a:p>
            <a:r>
              <a:rPr lang="en-US" dirty="0"/>
              <a:t>Deadlock is </a:t>
            </a:r>
            <a:r>
              <a:rPr lang="en-US" i="1" dirty="0"/>
              <a:t>always</a:t>
            </a:r>
            <a:r>
              <a:rPr lang="en-US" dirty="0"/>
              <a:t> a bug</a:t>
            </a:r>
          </a:p>
        </p:txBody>
      </p:sp>
    </p:spTree>
    <p:extLst>
      <p:ext uri="{BB962C8B-B14F-4D97-AF65-F5344CB8AC3E}">
        <p14:creationId xmlns:p14="http://schemas.microsoft.com/office/powerpoint/2010/main" val="23409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Recap: Threads, races, and deadlocks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3A48-8BDD-4FA5-A493-6DE6593005CD}"/>
              </a:ext>
            </a:extLst>
          </p:cNvPr>
          <p:cNvSpPr txBox="1"/>
          <p:nvPr/>
        </p:nvSpPr>
        <p:spPr>
          <a:xfrm>
            <a:off x="7870949" y="911054"/>
            <a:ext cx="127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latin typeface="Calibri" pitchFamily="34" charset="0"/>
              </a:rPr>
              <a:t>Notation:</a:t>
            </a:r>
          </a:p>
          <a:p>
            <a:pPr algn="ctr"/>
            <a:r>
              <a:rPr lang="en-US" sz="1600" b="0" i="1" dirty="0">
                <a:latin typeface="Calibri" pitchFamily="34" charset="0"/>
              </a:rPr>
              <a:t>instance of</a:t>
            </a:r>
            <a:br>
              <a:rPr lang="en-US" sz="1600" b="0" i="1" dirty="0">
                <a:latin typeface="Calibri" pitchFamily="34" charset="0"/>
              </a:rPr>
            </a:br>
            <a:r>
              <a:rPr lang="en-US" sz="1600" b="0" i="1" dirty="0" err="1">
                <a:latin typeface="Calibri" pitchFamily="34" charset="0"/>
              </a:rPr>
              <a:t>msgs</a:t>
            </a:r>
            <a:r>
              <a:rPr lang="en-US" sz="1600" b="0" i="1" dirty="0">
                <a:latin typeface="Calibri" pitchFamily="34" charset="0"/>
              </a:rPr>
              <a:t> in main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F4B8208F-C618-415A-8EF5-BD631FC70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549" y="1292661"/>
            <a:ext cx="528034" cy="11522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Basic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July 18,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257897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b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  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b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44697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 (j = 0; j &lt; niters; j++)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877D75E-AF15-4EE2-AEE8-DBE4CDFA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4" y="3122653"/>
            <a:ext cx="2253181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Note: One of many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possible </a:t>
            </a:r>
            <a:r>
              <a:rPr lang="en-US" sz="1800" i="1" dirty="0" err="1">
                <a:latin typeface="+mn-lt"/>
              </a:rPr>
              <a:t>interleavings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621234" y="4949279"/>
            <a:ext cx="3076291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  <a:br>
              <a:rPr lang="en-US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000" b="0" i="1" dirty="0" err="1">
                <a:solidFill>
                  <a:srgbClr val="C00000"/>
                </a:solidFill>
                <a:latin typeface="Calibri" pitchFamily="34" charset="0"/>
              </a:rPr>
              <a:t>badcnt</a:t>
            </a: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 will print “BOOM!”)</a:t>
            </a:r>
            <a:endParaRPr lang="en-US" b="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04339" y="4486170"/>
            <a:ext cx="172688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 again!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70607" cy="4972050"/>
          </a:xfrm>
        </p:spPr>
        <p:txBody>
          <a:bodyPr/>
          <a:lstStyle/>
          <a:p>
            <a:r>
              <a:rPr lang="en-US" dirty="0"/>
              <a:t>Recap: Threads, races, and deadlocks</a:t>
            </a:r>
          </a:p>
          <a:p>
            <a:r>
              <a:rPr lang="en-US" dirty="0">
                <a:solidFill>
                  <a:srgbClr val="7F7F7F"/>
                </a:solidFill>
              </a:rPr>
              <a:t>Sharing                                                 		CSAPP 12.4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		CSAPP 12.5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1413239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9158"/>
              </p:ext>
            </p:extLst>
          </p:nvPr>
        </p:nvGraphicFramePr>
        <p:xfrm>
          <a:off x="4760813" y="3823186"/>
          <a:ext cx="43441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08458" cy="4972050"/>
          </a:xfrm>
        </p:spPr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Notation: what’s inside the brackets [ ]  is indivisible (a.k.a. atomic) </a:t>
            </a:r>
          </a:p>
          <a:p>
            <a:pPr marL="457200" lvl="1" indent="0">
              <a:buNone/>
            </a:pPr>
            <a:r>
              <a:rPr lang="en-US" sz="1800" dirty="0"/>
              <a:t>//                  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4CB5A-4D52-4AA9-B51F-270CA6E37CEA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315" name="Text Box 158"/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321" name="Straight Arrow Connector 320"/>
            <p:cNvCxnSpPr>
              <a:cxnSpLocks/>
              <a:stCxn id="315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0" name="Line 55"/>
          <p:cNvSpPr>
            <a:spLocks noChangeShapeType="1"/>
          </p:cNvSpPr>
          <p:nvPr/>
        </p:nvSpPr>
        <p:spPr bwMode="auto">
          <a:xfrm rot="16200000">
            <a:off x="2975641" y="4971713"/>
            <a:ext cx="55721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&quot;No&quot; Symbol 4"/>
          <p:cNvSpPr/>
          <p:nvPr/>
        </p:nvSpPr>
        <p:spPr bwMode="auto">
          <a:xfrm>
            <a:off x="2855571" y="4472274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F5EB7E-8CF6-4FEB-8410-11524FC68346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122" name="Text Box 158">
              <a:extLst>
                <a:ext uri="{FF2B5EF4-FFF2-40B4-BE49-F238E27FC236}">
                  <a16:creationId xmlns:a16="http://schemas.microsoft.com/office/drawing/2014/main" id="{4224744C-10AF-4F0F-A22C-6FCEC632C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10E75D3-FA49-43BF-B1DD-E2AB8392FDAC}"/>
                </a:ext>
              </a:extLst>
            </p:cNvPr>
            <p:cNvCxnSpPr>
              <a:cxnSpLocks/>
              <a:stCxn id="122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0784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2416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69009" cy="762000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19FD4-CF65-462C-8F35-4E47028DCA8A}"/>
              </a:ext>
            </a:extLst>
          </p:cNvPr>
          <p:cNvGrpSpPr/>
          <p:nvPr/>
        </p:nvGrpSpPr>
        <p:grpSpPr>
          <a:xfrm>
            <a:off x="7952322" y="2711286"/>
            <a:ext cx="1103517" cy="646331"/>
            <a:chOff x="7952322" y="2711286"/>
            <a:chExt cx="1103517" cy="646331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03C3ADA3-AF3B-48C8-97AB-5E9C567F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322" y="3034452"/>
              <a:ext cx="439838" cy="7354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61BC5E-C051-4991-BE62-7E55BD437B4F}"/>
                </a:ext>
              </a:extLst>
            </p:cNvPr>
            <p:cNvSpPr txBox="1"/>
            <p:nvPr/>
          </p:nvSpPr>
          <p:spPr>
            <a:xfrm>
              <a:off x="8324549" y="2711286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Initial</a:t>
              </a:r>
            </a:p>
            <a:p>
              <a:r>
                <a:rPr lang="en-US" sz="1800" i="1" dirty="0">
                  <a:latin typeface="Calibri" pitchFamily="34" charset="0"/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other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3431A3-D17B-4312-AAB8-6D89EA1CCFCA}"/>
              </a:ext>
            </a:extLst>
          </p:cNvPr>
          <p:cNvGrpSpPr/>
          <p:nvPr/>
        </p:nvGrpSpPr>
        <p:grpSpPr>
          <a:xfrm>
            <a:off x="762000" y="2839179"/>
            <a:ext cx="6172200" cy="970820"/>
            <a:chOff x="762000" y="2839179"/>
            <a:chExt cx="6172200" cy="970820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259828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6500608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67016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5633424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5199832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476624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4332648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899056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3465464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3031872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62000" y="2895599"/>
              <a:ext cx="1447800" cy="914400"/>
              <a:chOff x="2438400" y="3429000"/>
              <a:chExt cx="1447800" cy="914400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0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590800" y="2839179"/>
              <a:ext cx="4343400" cy="361221"/>
              <a:chOff x="2590800" y="5562599"/>
              <a:chExt cx="4343400" cy="361221"/>
            </a:xfrm>
          </p:grpSpPr>
          <p:sp>
            <p:nvSpPr>
              <p:cNvPr id="192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93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94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195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196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197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98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199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00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01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B49F4-0B83-45DF-9483-4A5A6B4C90D1}"/>
              </a:ext>
            </a:extLst>
          </p:cNvPr>
          <p:cNvGrpSpPr/>
          <p:nvPr/>
        </p:nvGrpSpPr>
        <p:grpSpPr>
          <a:xfrm>
            <a:off x="762000" y="4134579"/>
            <a:ext cx="6172200" cy="970821"/>
            <a:chOff x="762000" y="4134579"/>
            <a:chExt cx="6172200" cy="970821"/>
          </a:xfrm>
        </p:grpSpPr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6500608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606701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563342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519983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4766240" y="4572000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6" name="Text Box 6"/>
            <p:cNvSpPr txBox="1">
              <a:spLocks noChangeArrowheads="1"/>
            </p:cNvSpPr>
            <p:nvPr/>
          </p:nvSpPr>
          <p:spPr bwMode="auto">
            <a:xfrm>
              <a:off x="4343400" y="4572000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389905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2598280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46546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4" name="Text Box 6"/>
            <p:cNvSpPr txBox="1">
              <a:spLocks noChangeArrowheads="1"/>
            </p:cNvSpPr>
            <p:nvPr/>
          </p:nvSpPr>
          <p:spPr bwMode="auto">
            <a:xfrm>
              <a:off x="303187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62000" y="4190999"/>
              <a:ext cx="1447800" cy="914400"/>
              <a:chOff x="2438400" y="3429000"/>
              <a:chExt cx="1447800" cy="914400"/>
            </a:xfrm>
          </p:grpSpPr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2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3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3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590800" y="4134579"/>
              <a:ext cx="4343400" cy="361221"/>
              <a:chOff x="2590800" y="5562599"/>
              <a:chExt cx="4343400" cy="361221"/>
            </a:xfrm>
          </p:grpSpPr>
          <p:sp>
            <p:nvSpPr>
              <p:cNvPr id="203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05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06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07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08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09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10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11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12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01577-FB75-41C2-B94F-12939738DA96}"/>
              </a:ext>
            </a:extLst>
          </p:cNvPr>
          <p:cNvGrpSpPr/>
          <p:nvPr/>
        </p:nvGrpSpPr>
        <p:grpSpPr>
          <a:xfrm>
            <a:off x="762000" y="5506179"/>
            <a:ext cx="6172200" cy="970820"/>
            <a:chOff x="762000" y="5506179"/>
            <a:chExt cx="6172200" cy="970820"/>
          </a:xfrm>
        </p:grpSpPr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650060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606701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7" name="Text Box 6"/>
            <p:cNvSpPr txBox="1">
              <a:spLocks noChangeArrowheads="1"/>
            </p:cNvSpPr>
            <p:nvPr/>
          </p:nvSpPr>
          <p:spPr bwMode="auto">
            <a:xfrm>
              <a:off x="563342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9" name="Text Box 6"/>
            <p:cNvSpPr txBox="1">
              <a:spLocks noChangeArrowheads="1"/>
            </p:cNvSpPr>
            <p:nvPr/>
          </p:nvSpPr>
          <p:spPr bwMode="auto">
            <a:xfrm>
              <a:off x="519983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476624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433264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389905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259828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9" name="Text Box 6"/>
            <p:cNvSpPr txBox="1">
              <a:spLocks noChangeArrowheads="1"/>
            </p:cNvSpPr>
            <p:nvPr/>
          </p:nvSpPr>
          <p:spPr bwMode="auto">
            <a:xfrm>
              <a:off x="346546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03187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762000" y="5562599"/>
              <a:ext cx="1447800" cy="914400"/>
              <a:chOff x="2438400" y="3429000"/>
              <a:chExt cx="1447800" cy="914400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55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57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58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59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590800" y="5506179"/>
              <a:ext cx="4343400" cy="361221"/>
              <a:chOff x="2590800" y="5562599"/>
              <a:chExt cx="4343400" cy="361221"/>
            </a:xfrm>
          </p:grpSpPr>
          <p:sp>
            <p:nvSpPr>
              <p:cNvPr id="214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15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16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17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18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19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20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21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22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23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7AE8-A981-4B31-855E-8A11503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BD9C-1293-49C5-B9C4-BFEF7DC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A can happen either before or after event B</a:t>
            </a:r>
          </a:p>
          <a:p>
            <a:r>
              <a:rPr lang="en-US" dirty="0"/>
              <a:t>The program behaves differently depending on which one happens first</a:t>
            </a:r>
          </a:p>
          <a:p>
            <a:pPr lvl="1"/>
            <a:r>
              <a:rPr lang="en-US" dirty="0"/>
              <a:t>Races are not necessarily bugs!</a:t>
            </a:r>
          </a:p>
          <a:p>
            <a:pPr lvl="1"/>
            <a:r>
              <a:rPr lang="en-US" dirty="0"/>
              <a:t>Only if one of the possible behaviors is incorrect</a:t>
            </a:r>
          </a:p>
        </p:txBody>
      </p:sp>
    </p:spTree>
    <p:extLst>
      <p:ext uri="{BB962C8B-B14F-4D97-AF65-F5344CB8AC3E}">
        <p14:creationId xmlns:p14="http://schemas.microsoft.com/office/powerpoint/2010/main" val="384511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198F-9492-48CC-AC0E-AD8B94E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9E38E-AA31-4469-9B11-39E452E2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6" y="1362075"/>
            <a:ext cx="6215062" cy="4972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EB6C2-E27E-4A83-B9C2-0B6BDDB032D7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7174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2FB-5FAB-4D7C-B834-83CE30B9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3E62E14-5F51-4D0E-983A-B5C2C7251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B3A10-48A6-4C28-A5C2-64D7FA094B8A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92057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20375</TotalTime>
  <Words>6244</Words>
  <Application>Microsoft Office PowerPoint</Application>
  <PresentationFormat>On-screen Show (4:3)</PresentationFormat>
  <Paragraphs>1540</Paragraphs>
  <Slides>64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Basic  18-213/18-613: Introduction to Computer Systems 23rd Lecture, July 18, 2024</vt:lpstr>
      <vt:lpstr>Today</vt:lpstr>
      <vt:lpstr>Traditional View of a Process</vt:lpstr>
      <vt:lpstr>Alternate View of a Process</vt:lpstr>
      <vt:lpstr>A Process With Multiple Threads</vt:lpstr>
      <vt:lpstr>Race conditions</vt:lpstr>
      <vt:lpstr>Race condition example</vt:lpstr>
      <vt:lpstr>Race condition example</vt:lpstr>
      <vt:lpstr>Race condition example</vt:lpstr>
      <vt:lpstr>More race condition examples</vt:lpstr>
      <vt:lpstr>Deadlock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Why Mutexes Work</vt:lpstr>
      <vt:lpstr>Why Mutexes Work</vt:lpstr>
      <vt:lpstr>Why Mutexes Work</vt:lpstr>
      <vt:lpstr>Why Mutexes Work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922</cp:revision>
  <cp:lastPrinted>2017-11-15T16:33:20Z</cp:lastPrinted>
  <dcterms:created xsi:type="dcterms:W3CDTF">2012-11-19T20:19:50Z</dcterms:created>
  <dcterms:modified xsi:type="dcterms:W3CDTF">2024-07-18T08:56:46Z</dcterms:modified>
</cp:coreProperties>
</file>