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689" r:id="rId2"/>
    <p:sldId id="1257" r:id="rId3"/>
    <p:sldId id="1243" r:id="rId4"/>
    <p:sldId id="1244" r:id="rId5"/>
    <p:sldId id="1165" r:id="rId6"/>
    <p:sldId id="1166" r:id="rId7"/>
    <p:sldId id="1167" r:id="rId8"/>
    <p:sldId id="1168" r:id="rId9"/>
    <p:sldId id="1169" r:id="rId10"/>
    <p:sldId id="1170" r:id="rId11"/>
    <p:sldId id="1171" r:id="rId12"/>
    <p:sldId id="1247" r:id="rId13"/>
    <p:sldId id="1157" r:id="rId14"/>
    <p:sldId id="1245" r:id="rId15"/>
    <p:sldId id="1158" r:id="rId16"/>
    <p:sldId id="1242" r:id="rId17"/>
    <p:sldId id="1235" r:id="rId18"/>
    <p:sldId id="1236" r:id="rId19"/>
    <p:sldId id="1237" r:id="rId20"/>
    <p:sldId id="1238" r:id="rId21"/>
    <p:sldId id="1248" r:id="rId22"/>
    <p:sldId id="1188" r:id="rId23"/>
    <p:sldId id="1218" r:id="rId24"/>
    <p:sldId id="1231" r:id="rId25"/>
    <p:sldId id="1219" r:id="rId26"/>
    <p:sldId id="1190" r:id="rId27"/>
    <p:sldId id="1191" r:id="rId28"/>
    <p:sldId id="1252" r:id="rId29"/>
    <p:sldId id="1249" r:id="rId30"/>
    <p:sldId id="1193" r:id="rId31"/>
    <p:sldId id="1225" r:id="rId32"/>
    <p:sldId id="1195" r:id="rId33"/>
    <p:sldId id="1220" r:id="rId34"/>
    <p:sldId id="1221" r:id="rId35"/>
    <p:sldId id="1222" r:id="rId36"/>
    <p:sldId id="1198" r:id="rId37"/>
    <p:sldId id="1224" r:id="rId38"/>
    <p:sldId id="1250" r:id="rId39"/>
    <p:sldId id="1246" r:id="rId40"/>
    <p:sldId id="1201" r:id="rId41"/>
    <p:sldId id="1173" r:id="rId42"/>
    <p:sldId id="1175" r:id="rId43"/>
    <p:sldId id="1177" r:id="rId44"/>
    <p:sldId id="1178" r:id="rId45"/>
    <p:sldId id="1211" r:id="rId46"/>
    <p:sldId id="1179" r:id="rId47"/>
    <p:sldId id="1241" r:id="rId48"/>
    <p:sldId id="1182" r:id="rId49"/>
    <p:sldId id="1183" r:id="rId50"/>
    <p:sldId id="1184" r:id="rId51"/>
    <p:sldId id="1185" r:id="rId52"/>
    <p:sldId id="1164" r:id="rId53"/>
    <p:sldId id="1214" r:id="rId54"/>
    <p:sldId id="1216" r:id="rId55"/>
    <p:sldId id="1217" r:id="rId56"/>
    <p:sldId id="1200" r:id="rId57"/>
    <p:sldId id="1234" r:id="rId58"/>
    <p:sldId id="1232" r:id="rId59"/>
    <p:sldId id="1233" r:id="rId60"/>
  </p:sldIdLst>
  <p:sldSz cx="9144000" cy="6858000" type="screen4x3"/>
  <p:notesSz cx="7302500" cy="9586913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6B2"/>
    <a:srgbClr val="DEDFF5"/>
    <a:srgbClr val="E0E0E0"/>
    <a:srgbClr val="FFFFFF"/>
    <a:srgbClr val="FCFCFC"/>
    <a:srgbClr val="DF9F98"/>
    <a:srgbClr val="D6CDEE"/>
    <a:srgbClr val="F7F5CD"/>
    <a:srgbClr val="FFA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69D4E-5152-4B61-8FDB-04821A7EE617}" v="13" dt="2022-09-27T03:04:56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 autoAdjust="0"/>
    <p:restoredTop sz="95822" autoAdjust="0"/>
  </p:normalViewPr>
  <p:slideViewPr>
    <p:cSldViewPr snapToGrid="0" snapToObjects="1">
      <p:cViewPr varScale="1">
        <p:scale>
          <a:sx n="92" d="100"/>
          <a:sy n="92" d="100"/>
        </p:scale>
        <p:origin x="822" y="51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-9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6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7-4EFB-802A-1495EE91B6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7-4EFB-802A-1495EE91B6F6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7-4EFB-802A-1495EE91B6F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7-4EFB-802A-1495EE91B6F6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7-4EFB-802A-1495EE91B6F6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7-4EFB-802A-1495EE91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77312"/>
        <c:axId val="90479616"/>
      </c:lineChart>
      <c:catAx>
        <c:axId val="904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0479616"/>
        <c:crossesAt val="0"/>
        <c:auto val="1"/>
        <c:lblAlgn val="ctr"/>
        <c:lblOffset val="100"/>
        <c:noMultiLvlLbl val="0"/>
      </c:catAx>
      <c:valAx>
        <c:axId val="90479616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047731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~8kB </a:t>
            </a:r>
            <a:r>
              <a:rPr lang="en-US" dirty="0" err="1"/>
              <a:t>rowbuffer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6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r>
              <a:rPr lang="en-US" dirty="0"/>
              <a:t>Note: Text in red describes an inclusive memory hierarchy.  Latest Intel CPUs have exclusive L2s, i.e. any data item in L2  is NOT in L3.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978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8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ssd.userbenchmark.com/SpeedTest/711305/Samsung-SSD-970-EVO-Plus-250GB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(2)</a:t>
            </a:r>
          </a:p>
        </p:txBody>
      </p: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 CPU places data word </a:t>
            </a:r>
            <a:r>
              <a:rPr lang="en-US" dirty="0" err="1"/>
              <a:t>y</a:t>
            </a:r>
            <a:r>
              <a:rPr lang="en-US" dirty="0"/>
              <a:t> on the bus.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67513" y="4003644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43513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329113" y="4187794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871788" y="4156044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87538" y="28606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87538" y="30130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887538" y="31654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887538" y="33178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887538" y="34702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2660650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 flipH="1">
            <a:off x="2571750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105150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53747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62150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971550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266950" y="3499147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DE-4608-4815-A6F7-EB4E113FC4FE}"/>
              </a:ext>
            </a:extLst>
          </p:cNvPr>
          <p:cNvGrpSpPr/>
          <p:nvPr/>
        </p:nvGrpSpPr>
        <p:grpSpPr>
          <a:xfrm>
            <a:off x="2266950" y="4018031"/>
            <a:ext cx="4495800" cy="366613"/>
            <a:chOff x="2266950" y="3824387"/>
            <a:chExt cx="4495800" cy="366613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5783263" y="3824387"/>
              <a:ext cx="2696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i="1"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66950" y="4191000"/>
              <a:ext cx="44958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762750" y="44608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518440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7673975" y="3881407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658100" y="438364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201474" y="3208892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259045" y="391056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652962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(3)</a:t>
            </a:r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Main memory reads data word y from the bus and stores it at address A.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09725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767513" y="445766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29996" y="3660649"/>
            <a:ext cx="13910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78738" y="3862357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62863" y="436459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241981" y="3207890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4224338" y="389151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638675" y="2660619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/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96102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Random-Access Memory (RAM)</a:t>
            </a:r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RAM </a:t>
            </a:r>
            <a:r>
              <a:rPr lang="en-US" dirty="0"/>
              <a:t>is traditionally packaged as a chip.</a:t>
            </a:r>
          </a:p>
          <a:p>
            <a:pPr lvl="2"/>
            <a:r>
              <a:rPr lang="en-US" dirty="0"/>
              <a:t>or embedded as part of processor chip</a:t>
            </a:r>
          </a:p>
          <a:p>
            <a:pPr lvl="1"/>
            <a:r>
              <a:rPr lang="en-US" dirty="0"/>
              <a:t>Basic storage unit is normally a </a:t>
            </a:r>
            <a:r>
              <a:rPr lang="en-US" dirty="0">
                <a:solidFill>
                  <a:srgbClr val="C00000"/>
                </a:solidFill>
              </a:rPr>
              <a:t>cell </a:t>
            </a:r>
            <a:r>
              <a:rPr lang="en-US" dirty="0"/>
              <a:t>(one bit per cell).</a:t>
            </a:r>
          </a:p>
          <a:p>
            <a:pPr lvl="1"/>
            <a:r>
              <a:rPr lang="en-US" dirty="0"/>
              <a:t>Multiple RAM chips form a memory.</a:t>
            </a:r>
          </a:p>
          <a:p>
            <a:endParaRPr lang="en-US" dirty="0"/>
          </a:p>
          <a:p>
            <a:r>
              <a:rPr lang="en-US" dirty="0"/>
              <a:t>RAM comes in two varieties:</a:t>
            </a:r>
          </a:p>
          <a:p>
            <a:pPr lvl="1"/>
            <a:r>
              <a:rPr lang="en-US" dirty="0"/>
              <a:t>SRAM (Static RAM)</a:t>
            </a:r>
          </a:p>
          <a:p>
            <a:pPr lvl="1"/>
            <a:r>
              <a:rPr lang="en-US" dirty="0"/>
              <a:t>DRAM (Dynamic RAM)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9CD87-D6E2-3D4A-93BB-50DE1265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Technologies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2556B-36EB-DD4B-BC94-1931022AB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Transistor + 1 capacitor / bit</a:t>
            </a:r>
          </a:p>
          <a:p>
            <a:pPr lvl="1"/>
            <a:r>
              <a:rPr lang="en-US" dirty="0"/>
              <a:t>Capacitor oriented vertically</a:t>
            </a:r>
          </a:p>
          <a:p>
            <a:r>
              <a:rPr lang="en-US" dirty="0"/>
              <a:t>Must refresh state periodically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A2A8C-7489-9143-B443-73A6A030B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7" y="1362075"/>
            <a:ext cx="4153405" cy="4972050"/>
          </a:xfrm>
        </p:spPr>
        <p:txBody>
          <a:bodyPr/>
          <a:lstStyle/>
          <a:p>
            <a:r>
              <a:rPr lang="en-US" dirty="0"/>
              <a:t>SRAM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transistors / bit</a:t>
            </a:r>
          </a:p>
          <a:p>
            <a:r>
              <a:rPr lang="en-US" dirty="0"/>
              <a:t>Holds state indefinitely (but will still lose data on power loss)</a:t>
            </a:r>
          </a:p>
        </p:txBody>
      </p:sp>
      <p:pic>
        <p:nvPicPr>
          <p:cNvPr id="1026" name="Picture 2" descr="http://4.bp.blogspot.com/-1awstTEgn8I/UvU79SAqrlI/AAAAAAAAAbw/tjXY0l4Vnnc/s1600/IBM+45nm_branded.png">
            <a:extLst>
              <a:ext uri="{FF2B5EF4-FFF2-40B4-BE49-F238E27FC236}">
                <a16:creationId xmlns:a16="http://schemas.microsoft.com/office/drawing/2014/main" id="{3B9D5E18-4CDB-5D40-8697-349234C6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7479"/>
            <a:ext cx="2562340" cy="1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1F625-E79E-7B42-8C6E-99842488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8" cy="1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en-US" dirty="0" err="1"/>
              <a:t>vs</a:t>
            </a:r>
            <a:r>
              <a:rPr lang="en-US" dirty="0"/>
              <a:t> DRAM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2E43-4F6F-3945-B365-A9A98F41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012707"/>
            <a:ext cx="7896225" cy="2321418"/>
          </a:xfrm>
        </p:spPr>
        <p:txBody>
          <a:bodyPr/>
          <a:lstStyle/>
          <a:p>
            <a:r>
              <a:rPr lang="en-US" dirty="0"/>
              <a:t>Trends</a:t>
            </a:r>
          </a:p>
          <a:p>
            <a:pPr lvl="1"/>
            <a:r>
              <a:rPr lang="en-US" dirty="0"/>
              <a:t>SRAM scales with semiconductor technology</a:t>
            </a:r>
          </a:p>
          <a:p>
            <a:pPr lvl="2"/>
            <a:r>
              <a:rPr lang="en-US" dirty="0"/>
              <a:t>Reaching its limits</a:t>
            </a:r>
          </a:p>
          <a:p>
            <a:pPr lvl="1"/>
            <a:r>
              <a:rPr lang="en-US" dirty="0"/>
              <a:t>DRAM scaling limited by need for minimum capacitance</a:t>
            </a:r>
          </a:p>
          <a:p>
            <a:pPr lvl="2"/>
            <a:r>
              <a:rPr lang="en-US" dirty="0"/>
              <a:t>Aspect ratio limits how deep can make capacitor</a:t>
            </a:r>
          </a:p>
          <a:p>
            <a:pPr lvl="2"/>
            <a:r>
              <a:rPr lang="en-US" dirty="0"/>
              <a:t>Also reaching its limits</a:t>
            </a:r>
          </a:p>
        </p:txBody>
      </p:sp>
      <p:sp>
        <p:nvSpPr>
          <p:cNvPr id="120836" name="Text Box 1028"/>
          <p:cNvSpPr txBox="1">
            <a:spLocks noChangeArrowheads="1"/>
          </p:cNvSpPr>
          <p:nvPr/>
        </p:nvSpPr>
        <p:spPr bwMode="auto">
          <a:xfrm>
            <a:off x="357018" y="1197678"/>
            <a:ext cx="86106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Trans.	Access	Needs	Needs		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per bit	 time	refresh?	EDC?	Cost	Applications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SRAM	6 or 8	1x	No	Maybe	100x	Cache memories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DRAM	1	10x	Yes	Yes	1x	Main memories,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			frame buffers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18A2-4C13-44C9-B55D-4CC7F5F24463}"/>
              </a:ext>
            </a:extLst>
          </p:cNvPr>
          <p:cNvSpPr txBox="1"/>
          <p:nvPr/>
        </p:nvSpPr>
        <p:spPr>
          <a:xfrm>
            <a:off x="357018" y="3444447"/>
            <a:ext cx="35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EDC: Error detection and correction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DRAMs</a:t>
            </a:r>
          </a:p>
        </p:txBody>
      </p:sp>
      <p:sp>
        <p:nvSpPr>
          <p:cNvPr id="1218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594725" cy="5114925"/>
          </a:xfrm>
        </p:spPr>
        <p:txBody>
          <a:bodyPr>
            <a:normAutofit/>
          </a:bodyPr>
          <a:lstStyle/>
          <a:p>
            <a:r>
              <a:rPr lang="en-US" dirty="0"/>
              <a:t>Operation of DRAM cell has not changed since its invention</a:t>
            </a:r>
          </a:p>
          <a:p>
            <a:pPr lvl="1"/>
            <a:r>
              <a:rPr lang="en-US" dirty="0"/>
              <a:t>Commercialized by Intel in 1970. </a:t>
            </a:r>
          </a:p>
          <a:p>
            <a:r>
              <a:rPr lang="en-US" dirty="0"/>
              <a:t>DRAM cores with better interface logic and faster I/O :</a:t>
            </a:r>
          </a:p>
          <a:p>
            <a:pPr lvl="1"/>
            <a:r>
              <a:rPr lang="en-US" dirty="0"/>
              <a:t>Synchronous DRAM (</a:t>
            </a:r>
            <a:r>
              <a:rPr lang="en-US" dirty="0">
                <a:solidFill>
                  <a:srgbClr val="FF0000"/>
                </a:solidFill>
              </a:rPr>
              <a:t>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Uses a conventional clock signal instead of asynchronous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data-rate synchronous DRAM (</a:t>
            </a:r>
            <a:r>
              <a:rPr lang="en-US" dirty="0">
                <a:solidFill>
                  <a:srgbClr val="FF0000"/>
                </a:solidFill>
              </a:rPr>
              <a:t>DDR 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Double edge clocking sends two bits per cycle per pin</a:t>
            </a:r>
          </a:p>
          <a:p>
            <a:pPr lvl="2"/>
            <a:r>
              <a:rPr lang="en-US" dirty="0"/>
              <a:t>Different types distinguished by size of small </a:t>
            </a:r>
            <a:r>
              <a:rPr lang="en-US" dirty="0" err="1"/>
              <a:t>prefetch</a:t>
            </a:r>
            <a:r>
              <a:rPr lang="en-US" dirty="0"/>
              <a:t> buffer: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DDR</a:t>
            </a:r>
            <a:r>
              <a:rPr lang="en-US" dirty="0"/>
              <a:t> (2 bits), </a:t>
            </a:r>
            <a:r>
              <a:rPr lang="en-US" dirty="0">
                <a:solidFill>
                  <a:srgbClr val="FF0000"/>
                </a:solidFill>
              </a:rPr>
              <a:t>DDR2</a:t>
            </a:r>
            <a:r>
              <a:rPr lang="en-US" dirty="0"/>
              <a:t> (4 bits), </a:t>
            </a:r>
            <a:r>
              <a:rPr lang="en-US" dirty="0">
                <a:solidFill>
                  <a:srgbClr val="FF0000"/>
                </a:solidFill>
              </a:rPr>
              <a:t>DDR3</a:t>
            </a:r>
            <a:r>
              <a:rPr lang="en-US" dirty="0"/>
              <a:t> (8 bits),</a:t>
            </a:r>
            <a:r>
              <a:rPr lang="en-US" dirty="0">
                <a:solidFill>
                  <a:srgbClr val="FF0000"/>
                </a:solidFill>
              </a:rPr>
              <a:t> DDR4</a:t>
            </a:r>
            <a:r>
              <a:rPr lang="en-US" dirty="0"/>
              <a:t> (16 bits)</a:t>
            </a:r>
          </a:p>
          <a:p>
            <a:pPr lvl="2"/>
            <a:r>
              <a:rPr lang="en-US" dirty="0"/>
              <a:t>By 2010, standard for most server and desktop systems</a:t>
            </a:r>
          </a:p>
          <a:p>
            <a:pPr lvl="2"/>
            <a:r>
              <a:rPr lang="en-US" dirty="0"/>
              <a:t>Intel Core i7 supports DDR3 and DDR4 SDRAM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DRAM Organization</a:t>
            </a:r>
          </a:p>
        </p:txBody>
      </p:sp>
      <p:sp>
        <p:nvSpPr>
          <p:cNvPr id="62517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d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dirty="0"/>
              <a:t> DRAM:</a:t>
            </a:r>
          </a:p>
          <a:p>
            <a:pPr lvl="1"/>
            <a:r>
              <a:rPr lang="en-US" i="1" dirty="0"/>
              <a:t>d⋅ w</a:t>
            </a:r>
            <a:r>
              <a:rPr lang="en-US" dirty="0"/>
              <a:t> total bits organized as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supercells</a:t>
            </a:r>
            <a:r>
              <a:rPr lang="en-US" dirty="0"/>
              <a:t> of size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805488" y="274002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cols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00500" y="4143375"/>
            <a:ext cx="665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rows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8672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768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864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960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8672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4768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864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6960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8672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0864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6960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8672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4768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864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6960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019675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629275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68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64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62475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562475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4562475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562475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864100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8641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4737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0833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6929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864100" y="5699125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303234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4029075" y="2667000"/>
            <a:ext cx="35052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92550" y="2345323"/>
            <a:ext cx="27190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x 8 DRAM chip (toy example)</a:t>
            </a: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886075" y="37020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160713" y="37623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2886075" y="5470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3128963" y="55149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832912" y="4439950"/>
            <a:ext cx="92355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/>
              <a:t>supercell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600" dirty="0"/>
              <a:t>(2,1)</a:t>
            </a: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H="1" flipV="1">
            <a:off x="5857875" y="4632325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182938" y="3382963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89288" y="5165725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743075" y="30321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2512" name="AutoShape 48"/>
          <p:cNvSpPr>
            <a:spLocks noChangeArrowheads="1"/>
          </p:cNvSpPr>
          <p:nvPr/>
        </p:nvSpPr>
        <p:spPr bwMode="auto"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57200" y="4783723"/>
            <a:ext cx="12779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(to/from CPU)</a:t>
            </a:r>
          </a:p>
        </p:txBody>
      </p:sp>
    </p:spTree>
    <p:extLst>
      <p:ext uri="{BB962C8B-B14F-4D97-AF65-F5344CB8AC3E}">
        <p14:creationId xmlns:p14="http://schemas.microsoft.com/office/powerpoint/2010/main" val="4628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0" name="Rectangle 62"/>
          <p:cNvSpPr>
            <a:spLocks noChangeArrowheads="1"/>
          </p:cNvSpPr>
          <p:nvPr/>
        </p:nvSpPr>
        <p:spPr bwMode="auto"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354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519112" y="1219200"/>
            <a:ext cx="8167688" cy="990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1(a): Row access strobe (</a:t>
            </a:r>
            <a:r>
              <a:rPr lang="en-US" sz="2000" dirty="0">
                <a:solidFill>
                  <a:srgbClr val="FF0000"/>
                </a:solidFill>
              </a:rPr>
              <a:t>RAS</a:t>
            </a:r>
            <a:r>
              <a:rPr lang="en-US" sz="2000" dirty="0"/>
              <a:t>) selects row 2.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1(b): Row 2 copied from DRAM array to row buffer.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3563" y="2739023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38575" y="4142373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053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149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245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5341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7053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3149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245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341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60663" y="3076575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RAS = 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053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3149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9245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5341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4857750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67350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0848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6944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400550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400550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400550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141309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67150" y="2667000"/>
            <a:ext cx="3667125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7401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7053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149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9245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5341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400550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47021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117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9213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309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2733675" y="36258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008313" y="36861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2733675" y="53943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976563" y="54387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184525" y="3306763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190875" y="50895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1590675" y="29559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05350" y="4324350"/>
            <a:ext cx="2438400" cy="533400"/>
            <a:chOff x="3018" y="2582"/>
            <a:chExt cx="1536" cy="336"/>
          </a:xfrm>
        </p:grpSpPr>
        <p:sp>
          <p:nvSpPr>
            <p:cNvPr id="63554" name="Rectangle 66"/>
            <p:cNvSpPr>
              <a:spLocks noChangeArrowheads="1"/>
            </p:cNvSpPr>
            <p:nvPr/>
          </p:nvSpPr>
          <p:spPr bwMode="auto">
            <a:xfrm>
              <a:off x="3018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3402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6" name="Rectangle 68"/>
            <p:cNvSpPr>
              <a:spLocks noChangeArrowheads="1"/>
            </p:cNvSpPr>
            <p:nvPr/>
          </p:nvSpPr>
          <p:spPr bwMode="auto">
            <a:xfrm>
              <a:off x="3786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7" name="Rectangle 69"/>
            <p:cNvSpPr>
              <a:spLocks noChangeArrowheads="1"/>
            </p:cNvSpPr>
            <p:nvPr/>
          </p:nvSpPr>
          <p:spPr bwMode="auto">
            <a:xfrm>
              <a:off x="4170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02175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857750" y="4708525"/>
            <a:ext cx="2133600" cy="990600"/>
            <a:chOff x="3114" y="2822"/>
            <a:chExt cx="1344" cy="624"/>
          </a:xfrm>
        </p:grpSpPr>
        <p:sp>
          <p:nvSpPr>
            <p:cNvPr id="63528" name="AutoShape 40"/>
            <p:cNvSpPr>
              <a:spLocks noChangeArrowheads="1"/>
            </p:cNvSpPr>
            <p:nvPr/>
          </p:nvSpPr>
          <p:spPr bwMode="auto">
            <a:xfrm>
              <a:off x="3114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9" name="AutoShape 41"/>
            <p:cNvSpPr>
              <a:spLocks noChangeArrowheads="1"/>
            </p:cNvSpPr>
            <p:nvPr/>
          </p:nvSpPr>
          <p:spPr bwMode="auto">
            <a:xfrm>
              <a:off x="3498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0" name="AutoShape 42"/>
            <p:cNvSpPr>
              <a:spLocks noChangeArrowheads="1"/>
            </p:cNvSpPr>
            <p:nvPr/>
          </p:nvSpPr>
          <p:spPr bwMode="auto">
            <a:xfrm>
              <a:off x="3882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1" name="AutoShape 43"/>
            <p:cNvSpPr>
              <a:spLocks noChangeArrowheads="1"/>
            </p:cNvSpPr>
            <p:nvPr/>
          </p:nvSpPr>
          <p:spPr bwMode="auto">
            <a:xfrm>
              <a:off x="4266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2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 animBg="1"/>
      <p:bldP spid="634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2" name="Rectangle 50"/>
          <p:cNvSpPr>
            <a:spLocks noGrp="1" noChangeArrowheads="1"/>
          </p:cNvSpPr>
          <p:nvPr>
            <p:ph type="title"/>
          </p:nvPr>
        </p:nvSpPr>
        <p:spPr>
          <a:xfrm>
            <a:off x="370344" y="249601"/>
            <a:ext cx="7592093" cy="762000"/>
          </a:xfrm>
        </p:spPr>
        <p:txBody>
          <a:bodyPr/>
          <a:lstStyle/>
          <a:p>
            <a:r>
              <a:rPr lang="en-US" dirty="0"/>
              <a:t>Reading DRAM Supercell (2,1)</a:t>
            </a:r>
          </a:p>
        </p:txBody>
      </p:sp>
      <p:sp>
        <p:nvSpPr>
          <p:cNvPr id="6456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11982" y="927463"/>
            <a:ext cx="8091487" cy="1425374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2(a): Column access strobe (</a:t>
            </a:r>
            <a:r>
              <a:rPr lang="en-US" sz="2000" dirty="0">
                <a:solidFill>
                  <a:srgbClr val="FF0000"/>
                </a:solidFill>
              </a:rPr>
              <a:t>CAS</a:t>
            </a:r>
            <a:r>
              <a:rPr lang="en-US" sz="2000" dirty="0"/>
              <a:t>) selects column 1.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2(b): Supercell (2,1) copied from buffer to data lines, and eventually back to the CPU.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3: All data written back to row to provide refresh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54675" y="2748548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49688" y="4151898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7164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260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356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5452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7164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3260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9356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5452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260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9356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52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47164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260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5452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868863" y="29495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478463" y="29654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0960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7056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1166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411663" y="39243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411663" y="44577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4411663" y="49911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713288" y="3270250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9324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420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152421" y="6301373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878263" y="2676525"/>
            <a:ext cx="36449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759200" y="235585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</a:t>
            </a:r>
            <a:r>
              <a:rPr lang="en-US" sz="1600" dirty="0" err="1"/>
              <a:t>x</a:t>
            </a:r>
            <a:r>
              <a:rPr lang="en-US" sz="1600" dirty="0"/>
              <a:t> 8 DRAM chip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778125" y="3086100"/>
            <a:ext cx="1039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CAS = 1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2697163" y="3635375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971800" y="36957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2697163" y="54038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940050" y="54483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148013" y="3316288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3154363" y="509905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1554163" y="2965450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7132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322888" y="568960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703763" y="5697538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rot="27982932">
            <a:off x="4505326" y="4778375"/>
            <a:ext cx="304800" cy="1724025"/>
          </a:xfrm>
          <a:prstGeom prst="downArrow">
            <a:avLst>
              <a:gd name="adj1" fmla="val 58333"/>
              <a:gd name="adj2" fmla="val 1026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2738" y="5748341"/>
            <a:ext cx="923925" cy="1020763"/>
            <a:chOff x="1797" y="3621"/>
            <a:chExt cx="582" cy="643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797" y="3896"/>
              <a:ext cx="582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 err="1">
                  <a:solidFill>
                    <a:srgbClr val="FF0000"/>
                  </a:solidFill>
                </a:rPr>
                <a:t>supercell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(2,1)</a:t>
              </a:r>
            </a:p>
          </p:txBody>
        </p:sp>
        <p:sp>
          <p:nvSpPr>
            <p:cNvPr id="64567" name="Rectangle 55"/>
            <p:cNvSpPr>
              <a:spLocks noChangeArrowheads="1"/>
            </p:cNvSpPr>
            <p:nvPr/>
          </p:nvSpPr>
          <p:spPr bwMode="auto">
            <a:xfrm>
              <a:off x="1861" y="3621"/>
              <a:ext cx="384" cy="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25" y="3886200"/>
            <a:ext cx="1117600" cy="1603379"/>
            <a:chOff x="415925" y="3886200"/>
            <a:chExt cx="1117600" cy="160337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27050" y="4468816"/>
              <a:ext cx="923925" cy="1020763"/>
              <a:chOff x="1797" y="3621"/>
              <a:chExt cx="582" cy="643"/>
            </a:xfrm>
          </p:grpSpPr>
          <p:sp>
            <p:nvSpPr>
              <p:cNvPr id="64571" name="Text Box 59"/>
              <p:cNvSpPr txBox="1">
                <a:spLocks noChangeArrowheads="1"/>
              </p:cNvSpPr>
              <p:nvPr/>
            </p:nvSpPr>
            <p:spPr bwMode="auto">
              <a:xfrm>
                <a:off x="1797" y="3896"/>
                <a:ext cx="582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err="1">
                    <a:solidFill>
                      <a:srgbClr val="FF0000"/>
                    </a:solidFill>
                  </a:rPr>
                  <a:t>supercell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(2,1)</a:t>
                </a:r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/>
            </p:nvSpPr>
            <p:spPr bwMode="auto">
              <a:xfrm>
                <a:off x="1861" y="3621"/>
                <a:ext cx="384" cy="3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</p:grp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415925" y="4316413"/>
              <a:ext cx="1117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535373" y="3886200"/>
              <a:ext cx="8362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To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utoUpdateAnimBg="0"/>
      <p:bldP spid="64546" grpId="0" animBg="1" autoUpdateAnimBg="0"/>
      <p:bldP spid="645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The Memory Hierarchy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4th,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Modules</a:t>
            </a:r>
          </a:p>
        </p:txBody>
      </p:sp>
      <p:sp>
        <p:nvSpPr>
          <p:cNvPr id="65540" name="Rectangle 4"/>
          <p:cNvSpPr>
            <a:spLocks noChangeAspect="1" noChangeArrowheads="1"/>
          </p:cNvSpPr>
          <p:nvPr/>
        </p:nvSpPr>
        <p:spPr bwMode="auto">
          <a:xfrm>
            <a:off x="1549400" y="1327150"/>
            <a:ext cx="5062538" cy="269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spect="1" noChangeArrowheads="1"/>
          </p:cNvSpPr>
          <p:nvPr/>
        </p:nvSpPr>
        <p:spPr bwMode="auto">
          <a:xfrm>
            <a:off x="2044700" y="4710113"/>
            <a:ext cx="4510088" cy="12795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spect="1" noChangeArrowheads="1"/>
          </p:cNvSpPr>
          <p:nvPr/>
        </p:nvSpPr>
        <p:spPr bwMode="auto">
          <a:xfrm>
            <a:off x="5099050" y="2073275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spect="1" noChangeArrowheads="1"/>
          </p:cNvSpPr>
          <p:nvPr/>
        </p:nvSpPr>
        <p:spPr bwMode="auto">
          <a:xfrm>
            <a:off x="4611688" y="21955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8"/>
          <p:cNvSpPr>
            <a:spLocks noChangeAspect="1" noChangeArrowheads="1"/>
          </p:cNvSpPr>
          <p:nvPr/>
        </p:nvSpPr>
        <p:spPr bwMode="auto">
          <a:xfrm>
            <a:off x="4124325" y="23177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spect="1" noChangeArrowheads="1"/>
          </p:cNvSpPr>
          <p:nvPr/>
        </p:nvSpPr>
        <p:spPr bwMode="auto">
          <a:xfrm>
            <a:off x="3636963" y="2438400"/>
            <a:ext cx="1096962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spect="1" noChangeArrowheads="1"/>
          </p:cNvSpPr>
          <p:nvPr/>
        </p:nvSpPr>
        <p:spPr bwMode="auto">
          <a:xfrm>
            <a:off x="3149600" y="2560638"/>
            <a:ext cx="10969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spect="1" noChangeArrowheads="1"/>
          </p:cNvSpPr>
          <p:nvPr/>
        </p:nvSpPr>
        <p:spPr bwMode="auto">
          <a:xfrm>
            <a:off x="2662238" y="2682875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spect="1" noChangeArrowheads="1"/>
          </p:cNvSpPr>
          <p:nvPr/>
        </p:nvSpPr>
        <p:spPr bwMode="auto">
          <a:xfrm>
            <a:off x="2173288" y="28051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Rectangle 13"/>
          <p:cNvSpPr>
            <a:spLocks noChangeAspect="1" noChangeArrowheads="1"/>
          </p:cNvSpPr>
          <p:nvPr/>
        </p:nvSpPr>
        <p:spPr bwMode="auto">
          <a:xfrm>
            <a:off x="1685925" y="29273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5551" name="Rectangle 15"/>
          <p:cNvSpPr>
            <a:spLocks noChangeAspect="1" noChangeArrowheads="1"/>
          </p:cNvSpPr>
          <p:nvPr/>
        </p:nvSpPr>
        <p:spPr bwMode="auto">
          <a:xfrm>
            <a:off x="6743700" y="17129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spect="1" noChangeArrowheads="1"/>
          </p:cNvSpPr>
          <p:nvPr/>
        </p:nvSpPr>
        <p:spPr bwMode="auto">
          <a:xfrm>
            <a:off x="6815138" y="1598613"/>
            <a:ext cx="156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: supercell (i,j)</a:t>
            </a:r>
          </a:p>
        </p:txBody>
      </p:sp>
      <p:sp>
        <p:nvSpPr>
          <p:cNvPr id="65597" name="Text Box 61"/>
          <p:cNvSpPr txBox="1">
            <a:spLocks noChangeAspect="1" noChangeArrowheads="1"/>
          </p:cNvSpPr>
          <p:nvPr/>
        </p:nvSpPr>
        <p:spPr bwMode="auto">
          <a:xfrm>
            <a:off x="6648450" y="2269679"/>
            <a:ext cx="1821011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 MB 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module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consisting of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eight 8Mx8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DRAMs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19200" y="1293813"/>
            <a:ext cx="4164013" cy="4035425"/>
            <a:chOff x="768" y="719"/>
            <a:chExt cx="2623" cy="2542"/>
          </a:xfrm>
        </p:grpSpPr>
        <p:sp>
          <p:nvSpPr>
            <p:cNvPr id="65578" name="Line 42"/>
            <p:cNvSpPr>
              <a:spLocks noChangeAspect="1" noChangeShapeType="1"/>
            </p:cNvSpPr>
            <p:nvPr/>
          </p:nvSpPr>
          <p:spPr bwMode="auto">
            <a:xfrm>
              <a:off x="768" y="913"/>
              <a:ext cx="262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768" y="719"/>
              <a:ext cx="2610" cy="2542"/>
              <a:chOff x="768" y="719"/>
              <a:chExt cx="2610" cy="2542"/>
            </a:xfrm>
          </p:grpSpPr>
          <p:sp>
            <p:nvSpPr>
              <p:cNvPr id="6557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433" y="719"/>
                <a:ext cx="188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 err="1">
                    <a:latin typeface="Courier New" charset="0"/>
                  </a:rPr>
                  <a:t>addr</a:t>
                </a:r>
                <a:r>
                  <a:rPr lang="en-US" sz="1600" dirty="0">
                    <a:latin typeface="Courier New" charset="0"/>
                  </a:rPr>
                  <a:t> (row = </a:t>
                </a:r>
                <a:r>
                  <a:rPr lang="en-US" sz="1600" dirty="0" err="1">
                    <a:latin typeface="Courier New" charset="0"/>
                  </a:rPr>
                  <a:t>i</a:t>
                </a:r>
                <a:r>
                  <a:rPr lang="en-US" sz="1600" dirty="0">
                    <a:latin typeface="Courier New" charset="0"/>
                  </a:rPr>
                  <a:t>, </a:t>
                </a:r>
                <a:r>
                  <a:rPr lang="en-US" sz="1600" dirty="0" err="1">
                    <a:latin typeface="Courier New" charset="0"/>
                  </a:rPr>
                  <a:t>col</a:t>
                </a:r>
                <a:r>
                  <a:rPr lang="en-US" sz="1600" dirty="0">
                    <a:latin typeface="Courier New" charset="0"/>
                  </a:rPr>
                  <a:t> = </a:t>
                </a:r>
                <a:r>
                  <a:rPr lang="en-US" sz="1600" dirty="0" err="1">
                    <a:latin typeface="Courier New" charset="0"/>
                  </a:rPr>
                  <a:t>j</a:t>
                </a:r>
                <a:r>
                  <a:rPr lang="en-US" sz="1600" dirty="0">
                    <a:latin typeface="Courier New" charset="0"/>
                  </a:rPr>
                  <a:t>)</a:t>
                </a:r>
              </a:p>
            </p:txBody>
          </p:sp>
          <p:sp>
            <p:nvSpPr>
              <p:cNvPr id="65589" name="Line 53"/>
              <p:cNvSpPr>
                <a:spLocks noChangeAspect="1" noChangeShapeType="1"/>
              </p:cNvSpPr>
              <p:nvPr/>
            </p:nvSpPr>
            <p:spPr bwMode="auto">
              <a:xfrm>
                <a:off x="3378" y="913"/>
                <a:ext cx="0" cy="30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Aspect="1" noChangeShapeType="1"/>
              </p:cNvSpPr>
              <p:nvPr/>
            </p:nvSpPr>
            <p:spPr bwMode="auto">
              <a:xfrm>
                <a:off x="3033" y="913"/>
                <a:ext cx="0" cy="37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Aspect="1" noChangeShapeType="1"/>
              </p:cNvSpPr>
              <p:nvPr/>
            </p:nvSpPr>
            <p:spPr bwMode="auto">
              <a:xfrm>
                <a:off x="2726" y="913"/>
                <a:ext cx="0" cy="46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Aspect="1" noChangeShapeType="1"/>
              </p:cNvSpPr>
              <p:nvPr/>
            </p:nvSpPr>
            <p:spPr bwMode="auto">
              <a:xfrm>
                <a:off x="2419" y="913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Aspect="1" noChangeShapeType="1"/>
              </p:cNvSpPr>
              <p:nvPr/>
            </p:nvSpPr>
            <p:spPr bwMode="auto">
              <a:xfrm>
                <a:off x="2112" y="913"/>
                <a:ext cx="0" cy="61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Aspect="1" noChangeShapeType="1"/>
              </p:cNvSpPr>
              <p:nvPr/>
            </p:nvSpPr>
            <p:spPr bwMode="auto">
              <a:xfrm>
                <a:off x="1766" y="913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Aspect="1" noChangeShapeType="1"/>
              </p:cNvSpPr>
              <p:nvPr/>
            </p:nvSpPr>
            <p:spPr bwMode="auto">
              <a:xfrm>
                <a:off x="1497" y="913"/>
                <a:ext cx="0" cy="76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Aspect="1" noChangeShapeType="1"/>
              </p:cNvSpPr>
              <p:nvPr/>
            </p:nvSpPr>
            <p:spPr bwMode="auto">
              <a:xfrm>
                <a:off x="1190" y="913"/>
                <a:ext cx="0" cy="84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" y="3255"/>
                <a:ext cx="518" cy="6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8" y="913"/>
                <a:ext cx="0" cy="2342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600" name="Text Box 64"/>
          <p:cNvSpPr txBox="1">
            <a:spLocks noChangeAspect="1" noChangeArrowheads="1"/>
          </p:cNvSpPr>
          <p:nvPr/>
        </p:nvSpPr>
        <p:spPr bwMode="auto">
          <a:xfrm>
            <a:off x="6578600" y="4994275"/>
            <a:ext cx="11223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5601" name="Rectangle 65"/>
          <p:cNvSpPr>
            <a:spLocks noChangeAspect="1" noChangeArrowheads="1"/>
          </p:cNvSpPr>
          <p:nvPr/>
        </p:nvSpPr>
        <p:spPr bwMode="auto">
          <a:xfrm>
            <a:off x="3078163" y="3221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Rectangle 66"/>
          <p:cNvSpPr>
            <a:spLocks noChangeAspect="1" noChangeArrowheads="1"/>
          </p:cNvSpPr>
          <p:nvPr/>
        </p:nvSpPr>
        <p:spPr bwMode="auto">
          <a:xfrm>
            <a:off x="2611438" y="33385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Rectangle 67"/>
          <p:cNvSpPr>
            <a:spLocks noChangeAspect="1" noChangeArrowheads="1"/>
          </p:cNvSpPr>
          <p:nvPr/>
        </p:nvSpPr>
        <p:spPr bwMode="auto">
          <a:xfrm>
            <a:off x="3565525" y="3094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Rectangle 68"/>
          <p:cNvSpPr>
            <a:spLocks noChangeAspect="1" noChangeArrowheads="1"/>
          </p:cNvSpPr>
          <p:nvPr/>
        </p:nvSpPr>
        <p:spPr bwMode="auto">
          <a:xfrm>
            <a:off x="4057650" y="2967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Rectangle 69"/>
          <p:cNvSpPr>
            <a:spLocks noChangeAspect="1" noChangeArrowheads="1"/>
          </p:cNvSpPr>
          <p:nvPr/>
        </p:nvSpPr>
        <p:spPr bwMode="auto">
          <a:xfrm>
            <a:off x="4560888" y="2835275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Rectangle 70"/>
          <p:cNvSpPr>
            <a:spLocks noChangeAspect="1" noChangeArrowheads="1"/>
          </p:cNvSpPr>
          <p:nvPr/>
        </p:nvSpPr>
        <p:spPr bwMode="auto"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Rectangle 71"/>
          <p:cNvSpPr>
            <a:spLocks noChangeAspect="1" noChangeArrowheads="1"/>
          </p:cNvSpPr>
          <p:nvPr/>
        </p:nvSpPr>
        <p:spPr bwMode="auto">
          <a:xfrm>
            <a:off x="5526088" y="2590800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Rectangle 72"/>
          <p:cNvSpPr>
            <a:spLocks noChangeAspect="1" noChangeArrowheads="1"/>
          </p:cNvSpPr>
          <p:nvPr/>
        </p:nvSpPr>
        <p:spPr bwMode="auto"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0" name="Text Box 74"/>
          <p:cNvSpPr txBox="1">
            <a:spLocks noChangeAspect="1" noChangeArrowheads="1"/>
          </p:cNvSpPr>
          <p:nvPr/>
        </p:nvSpPr>
        <p:spPr bwMode="auto">
          <a:xfrm>
            <a:off x="2209800" y="289560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7</a:t>
            </a:r>
          </a:p>
        </p:txBody>
      </p:sp>
      <p:sp>
        <p:nvSpPr>
          <p:cNvPr id="65611" name="Text Box 75"/>
          <p:cNvSpPr txBox="1">
            <a:spLocks noChangeAspect="1" noChangeArrowheads="1"/>
          </p:cNvSpPr>
          <p:nvPr/>
        </p:nvSpPr>
        <p:spPr bwMode="auto">
          <a:xfrm>
            <a:off x="5638800" y="202439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0</a:t>
            </a:r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2330450" y="2576513"/>
            <a:ext cx="4144963" cy="3154362"/>
            <a:chOff x="1468" y="1527"/>
            <a:chExt cx="2611" cy="1987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468" y="3023"/>
              <a:ext cx="2581" cy="491"/>
              <a:chOff x="1468" y="3023"/>
              <a:chExt cx="2581" cy="491"/>
            </a:xfrm>
          </p:grpSpPr>
          <p:sp>
            <p:nvSpPr>
              <p:cNvPr id="655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5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56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56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56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5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5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5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57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57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57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574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5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361"/>
                <a:chOff x="1536" y="3153"/>
                <a:chExt cx="2446" cy="361"/>
              </a:xfrm>
            </p:grpSpPr>
            <p:grpSp>
              <p:nvGrpSpPr>
                <p:cNvPr id="7" name="Group 97"/>
                <p:cNvGrpSpPr>
                  <a:grpSpLocks/>
                </p:cNvGrpSpPr>
                <p:nvPr/>
              </p:nvGrpSpPr>
              <p:grpSpPr bwMode="auto">
                <a:xfrm>
                  <a:off x="1536" y="3153"/>
                  <a:ext cx="2446" cy="154"/>
                  <a:chOff x="1536" y="3153"/>
                  <a:chExt cx="2446" cy="154"/>
                </a:xfrm>
              </p:grpSpPr>
              <p:sp>
                <p:nvSpPr>
                  <p:cNvPr id="6555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4" y="3153"/>
                    <a:ext cx="308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70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77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33" y="3301"/>
                  <a:ext cx="1958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dirty="0"/>
                    <a:t>64-bit word main memory address </a:t>
                  </a:r>
                  <a:r>
                    <a:rPr lang="en-US" sz="1600" i="1" dirty="0"/>
                    <a:t>A</a:t>
                  </a: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651" y="1527"/>
              <a:ext cx="2428" cy="1497"/>
              <a:chOff x="1651" y="1527"/>
              <a:chExt cx="2428" cy="1497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1677" y="1527"/>
                <a:ext cx="2137" cy="1497"/>
                <a:chOff x="1677" y="1527"/>
                <a:chExt cx="2137" cy="1497"/>
              </a:xfrm>
            </p:grpSpPr>
            <p:sp>
              <p:nvSpPr>
                <p:cNvPr id="6558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14" y="1527"/>
                  <a:ext cx="0" cy="1497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513" y="1604"/>
                  <a:ext cx="0" cy="141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2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06" y="1680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05" y="1757"/>
                  <a:ext cx="0" cy="1261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834"/>
                  <a:ext cx="0" cy="1190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278" y="1911"/>
                  <a:ext cx="0" cy="1113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6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71" y="1988"/>
                  <a:ext cx="0" cy="103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677" y="2064"/>
                  <a:ext cx="0" cy="95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09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792" y="2497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0-7</a:t>
                </a:r>
              </a:p>
            </p:txBody>
          </p:sp>
          <p:sp>
            <p:nvSpPr>
              <p:cNvPr id="65612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3494" y="2497"/>
                <a:ext cx="30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8-15</a:t>
                </a:r>
              </a:p>
            </p:txBody>
          </p:sp>
          <p:sp>
            <p:nvSpPr>
              <p:cNvPr id="65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3186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16-23</a:t>
                </a:r>
              </a:p>
            </p:txBody>
          </p:sp>
          <p:sp>
            <p:nvSpPr>
              <p:cNvPr id="65614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879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24-31</a:t>
                </a:r>
              </a:p>
            </p:txBody>
          </p:sp>
          <p:sp>
            <p:nvSpPr>
              <p:cNvPr id="65615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32-39</a:t>
                </a:r>
              </a:p>
            </p:txBody>
          </p:sp>
          <p:sp>
            <p:nvSpPr>
              <p:cNvPr id="65616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245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40-47</a:t>
                </a:r>
              </a:p>
            </p:txBody>
          </p:sp>
          <p:sp>
            <p:nvSpPr>
              <p:cNvPr id="65617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938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48-55</a:t>
                </a:r>
              </a:p>
            </p:txBody>
          </p:sp>
          <p:sp>
            <p:nvSpPr>
              <p:cNvPr id="6561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651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56-63</a:t>
                </a:r>
              </a:p>
            </p:txBody>
          </p:sp>
        </p:grp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2330450" y="4951413"/>
            <a:ext cx="4097338" cy="1830387"/>
            <a:chOff x="1468" y="3023"/>
            <a:chExt cx="2581" cy="1153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476" y="3677"/>
              <a:ext cx="1158" cy="499"/>
              <a:chOff x="2476" y="3677"/>
              <a:chExt cx="1158" cy="499"/>
            </a:xfrm>
          </p:grpSpPr>
          <p:sp>
            <p:nvSpPr>
              <p:cNvPr id="65619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476" y="3677"/>
                <a:ext cx="538" cy="49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12700">
                <a:solidFill>
                  <a:srgbClr val="000004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4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952" y="3754"/>
                <a:ext cx="68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/>
                  <a:t>64-bit word</a:t>
                </a:r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468" y="3023"/>
              <a:ext cx="2581" cy="284"/>
              <a:chOff x="1468" y="3023"/>
              <a:chExt cx="2581" cy="284"/>
            </a:xfrm>
          </p:grpSpPr>
          <p:sp>
            <p:nvSpPr>
              <p:cNvPr id="65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648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64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650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651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652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653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65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655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656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657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65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659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660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661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662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154"/>
                <a:chOff x="1536" y="3153"/>
                <a:chExt cx="2446" cy="154"/>
              </a:xfrm>
            </p:grpSpPr>
            <p:sp>
              <p:nvSpPr>
                <p:cNvPr id="6566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4" y="3153"/>
                  <a:ext cx="308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9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321335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gap </a:t>
            </a:r>
            <a:r>
              <a:rPr lang="en-US" sz="2400" i="1" dirty="0">
                <a:ln>
                  <a:solidFill>
                    <a:srgbClr val="DF9F98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widens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019028"/>
              </p:ext>
            </p:extLst>
          </p:nvPr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D20C9-5EA3-468A-803F-62E4B0646AA0}"/>
              </a:ext>
            </a:extLst>
          </p:cNvPr>
          <p:cNvSpPr txBox="1"/>
          <p:nvPr/>
        </p:nvSpPr>
        <p:spPr>
          <a:xfrm>
            <a:off x="6795032" y="5354981"/>
            <a:ext cx="2348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Effective CPU cycle time: accounts for parallelism within CPU (e.g., multiple cores per CPU)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to the Rescue!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key to bridging this CPU-Memory gap is a fundamental property of computer programs known as </a:t>
            </a:r>
            <a:r>
              <a:rPr lang="en-US" dirty="0"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</a:t>
            </a:r>
            <a:r>
              <a:rPr lang="en-US" b="1" dirty="0"/>
              <a:t>stride-1 reference pattern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69298" y="1579282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Spatial or Temporal</a:t>
            </a:r>
          </a:p>
          <a:p>
            <a:pPr algn="ctr"/>
            <a:r>
              <a:rPr lang="en-US" dirty="0">
                <a:latin typeface="Calibri" pitchFamily="34" charset="0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1584" y="4273189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57F0B1-EDA7-4960-8B6E-4E9C69C3032E}"/>
              </a:ext>
            </a:extLst>
          </p:cNvPr>
          <p:cNvGrpSpPr/>
          <p:nvPr/>
        </p:nvGrpSpPr>
        <p:grpSpPr>
          <a:xfrm>
            <a:off x="7100002" y="347309"/>
            <a:ext cx="1905000" cy="814589"/>
            <a:chOff x="6881982" y="563428"/>
            <a:chExt cx="1905000" cy="814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F451C-BC55-49B5-BF4B-F0C715D47BF8}"/>
                </a:ext>
              </a:extLst>
            </p:cNvPr>
            <p:cNvSpPr/>
            <p:nvPr/>
          </p:nvSpPr>
          <p:spPr bwMode="auto">
            <a:xfrm>
              <a:off x="6881982" y="1073217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D5A43C-3F7E-473E-B60C-4B7B9A589F1C}"/>
                </a:ext>
              </a:extLst>
            </p:cNvPr>
            <p:cNvSpPr/>
            <p:nvPr/>
          </p:nvSpPr>
          <p:spPr bwMode="auto">
            <a:xfrm>
              <a:off x="7275682" y="1073217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0B4786D-A225-4BE5-B8DE-AE7C46AD4DE1}"/>
                </a:ext>
              </a:extLst>
            </p:cNvPr>
            <p:cNvSpPr/>
            <p:nvPr/>
          </p:nvSpPr>
          <p:spPr bwMode="auto">
            <a:xfrm>
              <a:off x="7105038" y="563428"/>
              <a:ext cx="627844" cy="433589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D90BED-A933-4585-BA55-BC511361418B}"/>
              </a:ext>
            </a:extLst>
          </p:cNvPr>
          <p:cNvGrpSpPr/>
          <p:nvPr/>
        </p:nvGrpSpPr>
        <p:grpSpPr>
          <a:xfrm>
            <a:off x="7100002" y="1399515"/>
            <a:ext cx="1905000" cy="735169"/>
            <a:chOff x="6858564" y="1589512"/>
            <a:chExt cx="1905000" cy="7351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C9EC1A-061D-436B-AB22-8B6DE9E443D3}"/>
                </a:ext>
              </a:extLst>
            </p:cNvPr>
            <p:cNvSpPr/>
            <p:nvPr/>
          </p:nvSpPr>
          <p:spPr bwMode="auto">
            <a:xfrm>
              <a:off x="6858564" y="2019881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AB3219-CA8C-4CA1-AE29-A830E4562EEC}"/>
                </a:ext>
              </a:extLst>
            </p:cNvPr>
            <p:cNvSpPr/>
            <p:nvPr/>
          </p:nvSpPr>
          <p:spPr bwMode="auto">
            <a:xfrm>
              <a:off x="7252264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EECEE3-5904-4ECD-974C-7690E49C0F4F}"/>
                </a:ext>
              </a:extLst>
            </p:cNvPr>
            <p:cNvSpPr/>
            <p:nvPr/>
          </p:nvSpPr>
          <p:spPr bwMode="auto">
            <a:xfrm>
              <a:off x="7627003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A8B3FE7-9BC7-444D-B5A3-E5F4FD5748C3}"/>
                </a:ext>
              </a:extLst>
            </p:cNvPr>
            <p:cNvSpPr/>
            <p:nvPr/>
          </p:nvSpPr>
          <p:spPr bwMode="auto">
            <a:xfrm>
              <a:off x="7173023" y="1589512"/>
              <a:ext cx="841420" cy="359535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DFF34B-B50A-4CF7-ADFE-B44A1D3BA2A8}"/>
              </a:ext>
            </a:extLst>
          </p:cNvPr>
          <p:cNvSpPr txBox="1"/>
          <p:nvPr/>
        </p:nvSpPr>
        <p:spPr>
          <a:xfrm>
            <a:off x="5853132" y="818575"/>
            <a:ext cx="1177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Temporal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F1BC2-0AA4-4F25-A832-CB137BE6354B}"/>
              </a:ext>
            </a:extLst>
          </p:cNvPr>
          <p:cNvSpPr txBox="1"/>
          <p:nvPr/>
        </p:nvSpPr>
        <p:spPr>
          <a:xfrm>
            <a:off x="6122629" y="1793869"/>
            <a:ext cx="90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8177382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396875" y="4277969"/>
            <a:ext cx="2478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  <a:p>
            <a:pPr algn="ctr"/>
            <a:r>
              <a:rPr lang="en-US" dirty="0">
                <a:latin typeface="Calibri" pitchFamily="34" charset="0"/>
              </a:rPr>
              <a:t>Stride-1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396875" y="3305327"/>
            <a:ext cx="7776022" cy="3250020"/>
            <a:chOff x="248299" y="3350403"/>
            <a:chExt cx="7776022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48299" y="3350403"/>
              <a:ext cx="26387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Hint: array layout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is row-major order</a:t>
              </a: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677618" y="2572933"/>
            <a:ext cx="1633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430694" y="3198995"/>
            <a:ext cx="2499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Stride N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368AE6-F19A-4370-828B-407605A7695D}"/>
              </a:ext>
            </a:extLst>
          </p:cNvPr>
          <p:cNvSpPr txBox="1"/>
          <p:nvPr/>
        </p:nvSpPr>
        <p:spPr>
          <a:xfrm>
            <a:off x="5693083" y="4399795"/>
            <a:ext cx="336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Note: If M is very small</a:t>
            </a:r>
          </a:p>
          <a:p>
            <a:pPr algn="ctr"/>
            <a:r>
              <a:rPr lang="en-US" dirty="0">
                <a:latin typeface="Calibri" pitchFamily="34" charset="0"/>
              </a:rPr>
              <a:t>then good locality.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r>
              <a:rPr lang="en-US" dirty="0"/>
              <a:t>: Can you permute the loops so that the function scans the 3-d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b="0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651255" y="290188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(i = 0; i &lt; N; i++)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(k = 0; k &lt; M; k++)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73FF-DDF1-47C3-BAC0-94B193D43655}"/>
              </a:ext>
            </a:extLst>
          </p:cNvPr>
          <p:cNvSpPr txBox="1"/>
          <p:nvPr/>
        </p:nvSpPr>
        <p:spPr>
          <a:xfrm>
            <a:off x="4834794" y="6172510"/>
            <a:ext cx="40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make j the inner loop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A1F47-2194-44A6-A494-DE8A4DA1051E}"/>
              </a:ext>
            </a:extLst>
          </p:cNvPr>
          <p:cNvSpPr txBox="1"/>
          <p:nvPr/>
        </p:nvSpPr>
        <p:spPr>
          <a:xfrm>
            <a:off x="6359427" y="291579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loopijk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0m2.765s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0m2.328s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EF166-F3BF-4F1A-88EA-AA4A8DF6325F}"/>
              </a:ext>
            </a:extLst>
          </p:cNvPr>
          <p:cNvSpPr txBox="1"/>
          <p:nvPr/>
        </p:nvSpPr>
        <p:spPr>
          <a:xfrm>
            <a:off x="6359427" y="427991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loopkij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0m1.651s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0m1.234s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/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75965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35342" cy="4972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 </a:t>
            </a:r>
            <a:r>
              <a:rPr lang="en-US" b="0" dirty="0"/>
              <a:t>	   	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RAM : main memory building block</a:t>
            </a:r>
            <a:r>
              <a:rPr lang="en-US" b="0" dirty="0"/>
              <a:t>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Locality of reference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6.2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The memory hierarchy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6.3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Storage technologies and trends</a:t>
            </a:r>
            <a:r>
              <a:rPr lang="en-US" b="0" dirty="0"/>
              <a:t>		   </a:t>
            </a:r>
            <a:r>
              <a:rPr lang="en-US" sz="2400" b="1" dirty="0">
                <a:solidFill>
                  <a:srgbClr val="7F7F7F"/>
                </a:solidFill>
              </a:rPr>
              <a:t>CSAPP 6.1.2-6.1.4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fundamental and enduring properties of hardware and software:</a:t>
            </a:r>
          </a:p>
          <a:p>
            <a:pPr lvl="1"/>
            <a:r>
              <a:rPr lang="en-US" dirty="0"/>
              <a:t>Fast storage technologies cost more per byte, have less capacity, and require more power (heat!). </a:t>
            </a:r>
          </a:p>
          <a:p>
            <a:pPr lvl="1"/>
            <a:r>
              <a:rPr lang="en-US" dirty="0"/>
              <a:t>The gap between CPU and main memory speed is widening.</a:t>
            </a:r>
          </a:p>
          <a:p>
            <a:pPr lvl="1"/>
            <a:r>
              <a:rPr lang="en-US" dirty="0"/>
              <a:t>Well-written programs tend to exhibit good locality.</a:t>
            </a:r>
          </a:p>
          <a:p>
            <a:pPr lvl="1"/>
            <a:endParaRPr lang="en-US" dirty="0"/>
          </a:p>
          <a:p>
            <a:r>
              <a:rPr lang="en-US" dirty="0"/>
              <a:t>These fundamental properties complement each other beautifully.</a:t>
            </a:r>
          </a:p>
          <a:p>
            <a:endParaRPr lang="en-US" dirty="0"/>
          </a:p>
          <a:p>
            <a:r>
              <a:rPr lang="en-US" dirty="0"/>
              <a:t>They suggest an approach for organizing memory and storage systems known as a 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Example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01915"/>
            <a:ext cx="84423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A smaller, faster storage device that acts as a staging area for a subset of the data in a larger, slower device.</a:t>
            </a:r>
          </a:p>
          <a:p>
            <a:r>
              <a:rPr lang="en-US" dirty="0"/>
              <a:t>Fundamental idea of a memory hierarchy:</a:t>
            </a:r>
          </a:p>
          <a:p>
            <a:pPr lvl="1"/>
            <a:r>
              <a:rPr lang="en-US" dirty="0"/>
              <a:t>For each </a:t>
            </a:r>
            <a:r>
              <a:rPr lang="en-US" dirty="0" err="1"/>
              <a:t>k</a:t>
            </a:r>
            <a:r>
              <a:rPr lang="en-US" dirty="0"/>
              <a:t>, the faster, smaller device at level </a:t>
            </a:r>
            <a:r>
              <a:rPr lang="en-US" dirty="0" err="1"/>
              <a:t>k</a:t>
            </a:r>
            <a:r>
              <a:rPr lang="en-US" dirty="0"/>
              <a:t> serves as a cache for the larger, slower device at level k+1.</a:t>
            </a:r>
          </a:p>
          <a:p>
            <a:r>
              <a:rPr lang="en-US" dirty="0"/>
              <a:t>Why do memory hierarchies work?</a:t>
            </a:r>
          </a:p>
          <a:p>
            <a:pPr lvl="1"/>
            <a:r>
              <a:rPr lang="en-US" dirty="0"/>
              <a:t>Because of locality, programs tend to access the data at level </a:t>
            </a:r>
            <a:r>
              <a:rPr lang="en-US" dirty="0" err="1"/>
              <a:t>k</a:t>
            </a:r>
            <a:r>
              <a:rPr lang="en-US" dirty="0"/>
              <a:t> more often than they access the data at level k+1. </a:t>
            </a:r>
          </a:p>
          <a:p>
            <a:pPr lvl="1"/>
            <a:r>
              <a:rPr lang="en-US" dirty="0"/>
              <a:t>Thus, the storage at level k+1 can be slower, and thus larger and cheaper per bit.</a:t>
            </a:r>
          </a:p>
          <a:p>
            <a:r>
              <a:rPr lang="en-US" i="1" dirty="0">
                <a:solidFill>
                  <a:srgbClr val="C00000"/>
                </a:solidFill>
              </a:rPr>
              <a:t>Big Idea (Ideal):  </a:t>
            </a:r>
            <a:r>
              <a:rPr lang="en-US" dirty="0"/>
              <a:t>The memory hierarchy creates a large pool</a:t>
            </a:r>
            <a:br>
              <a:rPr lang="en-US" dirty="0"/>
            </a:br>
            <a:r>
              <a:rPr lang="en-US" dirty="0"/>
              <a:t>of storage that costs as much as the cheap storage near the bottom, but that serves data to programs at the rate of the fast storage near the top.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635242" y="2189315"/>
            <a:ext cx="291161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7DF904-6842-4021-8DDB-585EDEE3FDC4}"/>
              </a:ext>
            </a:extLst>
          </p:cNvPr>
          <p:cNvSpPr txBox="1"/>
          <p:nvPr/>
        </p:nvSpPr>
        <p:spPr>
          <a:xfrm>
            <a:off x="6003979" y="6123709"/>
            <a:ext cx="252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Impact of spatial locality</a:t>
            </a:r>
            <a:br>
              <a:rPr lang="en-US" sz="1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on number of misses?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59982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Examples of Caching in the </a:t>
            </a:r>
            <a:r>
              <a:rPr lang="en-GB" dirty="0" err="1"/>
              <a:t>Mem</a:t>
            </a:r>
            <a:r>
              <a:rPr lang="en-GB" dirty="0"/>
              <a:t>. Hierarchy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658100" y="24288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Hardware MMU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5905500" y="24288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48100" y="24288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TLB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943100" y="24288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Address translations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14300" y="24288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7658100" y="5338763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browser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905500" y="5338763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848100" y="5338763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943100" y="5338763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14300" y="5338763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Browser cache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14300" y="5924550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cache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14300" y="47529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Network buffer cache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14300" y="402907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Buffer cache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14300" y="3690938"/>
            <a:ext cx="1828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Virtual Memory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14300" y="3352800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L2 cache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14300" y="3014663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14300" y="2078038"/>
            <a:ext cx="1828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14300" y="1438275"/>
            <a:ext cx="1828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Cache Type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943100" y="5924550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943100" y="47529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943100" y="402907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943100" y="3690938"/>
            <a:ext cx="19050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4-KB pages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943100" y="3352800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1943100" y="3014663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1943100" y="2078038"/>
            <a:ext cx="19050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4-8 byte words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1943100" y="1438275"/>
            <a:ext cx="19050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What is Cached?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7658100" y="5924550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proxy server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5905500" y="5924550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1,000,000,000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848100" y="5924550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Remote server disks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7658100" y="402907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5905500" y="402907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848100" y="402907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7658100" y="3014663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5905500" y="3014663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3848100" y="3014663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L1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7658100" y="3352800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5905500" y="3352800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3848100" y="3352800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L2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658100" y="47529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NFS client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905500" y="47529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3848100" y="47529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7658100" y="3690938"/>
            <a:ext cx="1447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 + OS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5905500" y="3690938"/>
            <a:ext cx="17526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3848100" y="3690938"/>
            <a:ext cx="20574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658100" y="2078038"/>
            <a:ext cx="1447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5905500" y="2078038"/>
            <a:ext cx="17526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3848100" y="2078038"/>
            <a:ext cx="20574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 CPU core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7658100" y="1438275"/>
            <a:ext cx="1447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Managed By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5905500" y="1438275"/>
            <a:ext cx="1752600" cy="639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Latency (cycles)</a:t>
            </a:r>
          </a:p>
        </p:txBody>
      </p:sp>
      <p:sp>
        <p:nvSpPr>
          <p:cNvPr id="37942" name="Rectangle 52"/>
          <p:cNvSpPr>
            <a:spLocks noChangeArrowheads="1"/>
          </p:cNvSpPr>
          <p:nvPr/>
        </p:nvSpPr>
        <p:spPr bwMode="auto">
          <a:xfrm>
            <a:off x="3848100" y="1438275"/>
            <a:ext cx="20574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Where is it Cached?</a:t>
            </a:r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114300" y="1438275"/>
            <a:ext cx="1588" cy="639763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14300" y="439102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cache	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43100" y="439102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sectors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48100" y="439102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controller</a:t>
            </a: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905500" y="439102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100,000</a:t>
            </a: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7658100" y="439102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firmware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/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382797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5A53-7405-6143-9F3C-7F0AB94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FA18-21DF-A54A-9887-FD892C043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133182"/>
            <a:ext cx="3871913" cy="5200943"/>
          </a:xfrm>
        </p:spPr>
        <p:txBody>
          <a:bodyPr/>
          <a:lstStyle/>
          <a:p>
            <a:r>
              <a:rPr lang="en-US" dirty="0"/>
              <a:t>Magnetic Disks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on magnetic medium</a:t>
            </a:r>
          </a:p>
          <a:p>
            <a:r>
              <a:rPr lang="en-US" dirty="0"/>
              <a:t>Electromechanical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0D6F7-AA6E-E644-94B7-4C704EBB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8" y="1065320"/>
            <a:ext cx="3871912" cy="5268805"/>
          </a:xfrm>
        </p:spPr>
        <p:txBody>
          <a:bodyPr/>
          <a:lstStyle/>
          <a:p>
            <a:r>
              <a:rPr lang="en-US" dirty="0"/>
              <a:t>Nonvolatile (Flash)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Store as persistent charge</a:t>
            </a:r>
          </a:p>
          <a:p>
            <a:r>
              <a:rPr lang="en-US" dirty="0"/>
              <a:t>Implemented with 3-D structure</a:t>
            </a:r>
          </a:p>
          <a:p>
            <a:pPr lvl="1"/>
            <a:r>
              <a:rPr lang="en-US" dirty="0"/>
              <a:t>100+ levels of cells</a:t>
            </a:r>
          </a:p>
          <a:p>
            <a:pPr lvl="1"/>
            <a:r>
              <a:rPr lang="en-US" dirty="0"/>
              <a:t>3 bits data per cell</a:t>
            </a:r>
          </a:p>
        </p:txBody>
      </p:sp>
      <p:pic>
        <p:nvPicPr>
          <p:cNvPr id="6" name="Picture 2" descr="disk">
            <a:extLst>
              <a:ext uri="{FF2B5EF4-FFF2-40B4-BE49-F238E27FC236}">
                <a16:creationId xmlns:a16="http://schemas.microsoft.com/office/drawing/2014/main" id="{A8316EE2-C94C-2E44-83AB-62ACCA6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 bwMode="auto">
          <a:xfrm>
            <a:off x="834501" y="1981774"/>
            <a:ext cx="3118837" cy="2212924"/>
          </a:xfrm>
          <a:prstGeom prst="rect">
            <a:avLst/>
          </a:prstGeom>
          <a:noFill/>
        </p:spPr>
      </p:pic>
      <p:pic>
        <p:nvPicPr>
          <p:cNvPr id="2050" name="Picture 2" descr="https://3uzly11fn22f2ax25l6snwb1-wpengine.netdna-ssl.com/wp-content/uploads/blog9_fig1.jpg">
            <a:extLst>
              <a:ext uri="{FF2B5EF4-FFF2-40B4-BE49-F238E27FC236}">
                <a16:creationId xmlns:a16="http://schemas.microsoft.com/office/drawing/2014/main" id="{F3FEDDCA-028E-7F4A-A5A5-5E58A321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4" y="1981774"/>
            <a:ext cx="3204762" cy="22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9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Writing &amp; Reading Memory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CPU to memory	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dirty="0"/>
              <a:t>“Store” operation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>
                <a:latin typeface="Courier New" pitchFamily="49" charset="0"/>
              </a:rPr>
              <a:t>), 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“Load”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461" y="6488668"/>
            <a:ext cx="16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From 4</a:t>
            </a:r>
            <a:r>
              <a:rPr lang="en-US" sz="1800" b="0" baseline="30000" dirty="0">
                <a:latin typeface="Calibri" pitchFamily="34" charset="0"/>
              </a:rPr>
              <a:t>th</a:t>
            </a:r>
            <a:r>
              <a:rPr lang="en-US" sz="1800" b="0" dirty="0">
                <a:latin typeface="Calibri" pitchFamily="34" charset="0"/>
              </a:rPr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2716746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01023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and memory!)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51504" y="5181600"/>
            <a:ext cx="1468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036763" y="3941762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066800" y="2992437"/>
            <a:ext cx="3790950" cy="3713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257300" y="31781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447800" y="3363912"/>
            <a:ext cx="3030538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638300" y="3551237"/>
            <a:ext cx="2649538" cy="25955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827213" y="3736975"/>
            <a:ext cx="2270125" cy="2222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208213" y="4110037"/>
            <a:ext cx="1508125" cy="1477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408238" y="4275137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35238" y="3319462"/>
            <a:ext cx="81932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163638" y="3400425"/>
            <a:ext cx="9906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436688" y="3400425"/>
            <a:ext cx="673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93750" y="3110498"/>
            <a:ext cx="7179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Tracks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675313" y="3970337"/>
            <a:ext cx="1851025" cy="1812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224588" y="3548062"/>
            <a:ext cx="7976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1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V="1">
            <a:off x="6611938" y="4848225"/>
            <a:ext cx="1066800" cy="990600"/>
            <a:chOff x="4320" y="690"/>
            <a:chExt cx="672" cy="624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5545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5545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149975" y="6247398"/>
            <a:ext cx="8018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Sectors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63833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V="1">
            <a:off x="68405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4097338" y="4724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7286625" y="3551823"/>
            <a:ext cx="6055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Gaps</a:t>
            </a:r>
          </a:p>
        </p:txBody>
      </p:sp>
      <p:sp>
        <p:nvSpPr>
          <p:cNvPr id="93227" name="Line 43"/>
          <p:cNvSpPr>
            <a:spLocks noChangeShapeType="1"/>
          </p:cNvSpPr>
          <p:nvPr/>
        </p:nvSpPr>
        <p:spPr bwMode="auto">
          <a:xfrm flipH="1">
            <a:off x="7097713" y="3857625"/>
            <a:ext cx="24765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8" name="Line 44"/>
          <p:cNvSpPr>
            <a:spLocks noChangeShapeType="1"/>
          </p:cNvSpPr>
          <p:nvPr/>
        </p:nvSpPr>
        <p:spPr bwMode="auto">
          <a:xfrm flipV="1">
            <a:off x="7421563" y="3905250"/>
            <a:ext cx="1905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Disk Capacity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79718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Capacity</a:t>
            </a:r>
            <a:r>
              <a:rPr lang="en-US" dirty="0"/>
              <a:t>: maximum number of bits that can be stored.</a:t>
            </a:r>
          </a:p>
          <a:p>
            <a:pPr lvl="1"/>
            <a:r>
              <a:rPr lang="en-US" dirty="0"/>
              <a:t>Vendors express capacity in units of gigabytes (GB) or terabytes (TB),  where 1 GB = 10</a:t>
            </a:r>
            <a:r>
              <a:rPr lang="en-US" baseline="30000" dirty="0"/>
              <a:t>9</a:t>
            </a:r>
            <a:r>
              <a:rPr lang="en-US" dirty="0"/>
              <a:t> Bytes and 1 TB = 10</a:t>
            </a:r>
            <a:r>
              <a:rPr lang="en-US" baseline="30000" dirty="0"/>
              <a:t>12</a:t>
            </a:r>
            <a:r>
              <a:rPr lang="en-US" dirty="0"/>
              <a:t> Bytes </a:t>
            </a:r>
          </a:p>
          <a:p>
            <a:r>
              <a:rPr lang="en-US" dirty="0"/>
              <a:t>Capacity is determined by these technology factors: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Recording density </a:t>
            </a:r>
            <a:r>
              <a:rPr lang="en-US" dirty="0"/>
              <a:t>(bits/in): number of bits that can be squeezed into a 1 inch segment of a track.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Track density </a:t>
            </a:r>
            <a:r>
              <a:rPr lang="en-US" dirty="0"/>
              <a:t>(tracks/in): number of tracks that can be squeezed into a 1 inch radial segment.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Areal density </a:t>
            </a:r>
            <a:r>
              <a:rPr lang="en-US" dirty="0"/>
              <a:t>(bits/in</a:t>
            </a:r>
            <a:r>
              <a:rPr lang="en-US" baseline="30000" dirty="0"/>
              <a:t>2</a:t>
            </a:r>
            <a:r>
              <a:rPr lang="en-US" dirty="0"/>
              <a:t>): product of </a:t>
            </a:r>
            <a:br>
              <a:rPr lang="en-US" dirty="0"/>
            </a:br>
            <a:r>
              <a:rPr lang="en-US" dirty="0"/>
              <a:t>recording and track density.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84E93-7FFD-4D1F-85AA-75C0AE45E9B3}"/>
              </a:ext>
            </a:extLst>
          </p:cNvPr>
          <p:cNvGrpSpPr/>
          <p:nvPr/>
        </p:nvGrpSpPr>
        <p:grpSpPr>
          <a:xfrm>
            <a:off x="5727541" y="4169979"/>
            <a:ext cx="2990773" cy="2506717"/>
            <a:chOff x="5885794" y="3970283"/>
            <a:chExt cx="2990773" cy="25067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B7F17A-6158-45E6-82E1-D14BC846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149" y="4611162"/>
              <a:ext cx="1249607" cy="12238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525072-67A8-4859-A277-4E710BFF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337" y="3970283"/>
              <a:ext cx="2559230" cy="2506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D467BD-61E5-4F88-983E-9FD78AA2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42" y="4095673"/>
              <a:ext cx="2302021" cy="22548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0D866-371E-4028-816A-6E2CBAC7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546" y="4221062"/>
              <a:ext cx="2045884" cy="20040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4C44C6-48A3-4E1B-8C43-27703361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151" y="4347523"/>
              <a:ext cx="1788675" cy="17522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1F0D7A-C9EB-47E5-B8F8-77C42C14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684" y="4472913"/>
              <a:ext cx="1532537" cy="15003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3909-B224-4FAA-9F4E-55F52260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93" y="4724763"/>
              <a:ext cx="1018119" cy="99775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DCA1A-2F88-44C0-83C8-7182FA9E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928" y="4836220"/>
              <a:ext cx="761981" cy="74590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5E0458B-B699-4A6D-AAEC-C604AB238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711" y="4245711"/>
              <a:ext cx="668743" cy="456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A7C7E71-64AC-4C33-BBAA-982D6420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45" y="4245711"/>
              <a:ext cx="454403" cy="3000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6854CFE-7795-49D8-9318-546FFA19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794" y="3994985"/>
              <a:ext cx="73190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Tracks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92600" y="1787525"/>
            <a:ext cx="4241800" cy="3629025"/>
            <a:chOff x="2704" y="1126"/>
            <a:chExt cx="2672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04" y="2607"/>
              <a:ext cx="2672" cy="805"/>
              <a:chOff x="2704" y="2607"/>
              <a:chExt cx="2672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alibri" panose="020F0502020204030204" pitchFamily="34" charset="0"/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18"/>
                <a:ext cx="713" cy="291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43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read/write </a:t>
              </a:r>
              <a:r>
                <a:rPr lang="en-US" sz="1600" i="1" dirty="0">
                  <a:latin typeface="Calibri" panose="020F0502020204030204" pitchFamily="34" charset="0"/>
                </a:rPr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of the </a:t>
              </a:r>
              <a:r>
                <a:rPr lang="en-US" sz="1600" i="1" dirty="0">
                  <a:latin typeface="Calibri" panose="020F0502020204030204" pitchFamily="34" charset="0"/>
                </a:rPr>
                <a:t>arm</a:t>
              </a:r>
              <a:r>
                <a:rPr lang="en-US" sz="1600" dirty="0">
                  <a:latin typeface="Calibri" panose="020F0502020204030204" pitchFamily="34" charset="0"/>
                </a:rPr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a thin cushion of air.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56" name="Oval 2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8" name="Oval 2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81" name="Oval 49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83" name="Oval 51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96" name="Oval 6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98" name="Oval 6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1" name="Group 6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2" name="Oval 7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4" name="Oval 7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7" name="Oval 7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9" name="Oval 7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15" name="Group 8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17" name="Oval 8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19" name="Oval 8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7" name="Group 8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2" name="Oval 9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4" name="Oval 9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7" name="Oval 9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9" name="Oval 9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549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306027" y="1178603"/>
            <a:ext cx="220027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Read/write heads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move in unison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51214" y="4034423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8408" y="4957286"/>
            <a:ext cx="76783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75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25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75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Average time to access some target sector approximated by: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Seek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position heads over cylinder containing target sector.</a:t>
            </a:r>
          </a:p>
          <a:p>
            <a:pPr lvl="1"/>
            <a:r>
              <a:rPr lang="en-US" dirty="0"/>
              <a:t>Typical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is 3—9 ms</a:t>
            </a:r>
          </a:p>
          <a:p>
            <a:r>
              <a:rPr lang="en-US" dirty="0">
                <a:solidFill>
                  <a:srgbClr val="C00000"/>
                </a:solidFill>
              </a:rPr>
              <a:t>Rotational latency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waiting for first bit of target sector to pass under </a:t>
            </a:r>
            <a:r>
              <a:rPr lang="en-US" dirty="0" err="1"/>
              <a:t>r/w</a:t>
            </a:r>
            <a:r>
              <a:rPr lang="en-US" dirty="0"/>
              <a:t> head.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</a:t>
            </a:r>
            <a:r>
              <a:rPr lang="en-US" dirty="0" err="1"/>
              <a:t>x</a:t>
            </a:r>
            <a:r>
              <a:rPr lang="en-US" dirty="0"/>
              <a:t> 1/RPMs </a:t>
            </a:r>
            <a:r>
              <a:rPr lang="en-US" dirty="0" err="1"/>
              <a:t>x</a:t>
            </a:r>
            <a:r>
              <a:rPr lang="en-US" dirty="0"/>
              <a:t> 60 sec/1 min</a:t>
            </a:r>
          </a:p>
          <a:p>
            <a:pPr lvl="1"/>
            <a:r>
              <a:rPr lang="en-US" dirty="0"/>
              <a:t>Typical rotational rate = 7,200 RPMs</a:t>
            </a:r>
          </a:p>
          <a:p>
            <a:r>
              <a:rPr lang="en-US" dirty="0">
                <a:solidFill>
                  <a:srgbClr val="C00000"/>
                </a:solidFill>
              </a:rPr>
              <a:t>Transfer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Time to read the bits in the target sector.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1/RPM </a:t>
            </a:r>
            <a:r>
              <a:rPr lang="en-US" dirty="0"/>
              <a:t>x </a:t>
            </a:r>
            <a:r>
              <a:rPr lang="en-US" dirty="0">
                <a:solidFill>
                  <a:schemeClr val="accent2"/>
                </a:solidFill>
              </a:rPr>
              <a:t>1/(avg # sectors/track) </a:t>
            </a:r>
            <a:r>
              <a:rPr lang="en-US" dirty="0"/>
              <a:t>x 60 secs/1 min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1DC9A-F7F5-4E8C-9C32-75EDF818848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079" y="6071192"/>
            <a:ext cx="101009" cy="19138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6566A9-9D08-4D7C-B06D-4EE7C943ABE6}"/>
              </a:ext>
            </a:extLst>
          </p:cNvPr>
          <p:cNvSpPr txBox="1"/>
          <p:nvPr/>
        </p:nvSpPr>
        <p:spPr>
          <a:xfrm>
            <a:off x="196702" y="619586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Calibri" pitchFamily="34" charset="0"/>
              </a:rPr>
              <a:t>time for one rotation (in minutes)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E2EC3-B071-4B46-891F-B79DA65BC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7472" y="6071192"/>
            <a:ext cx="0" cy="19138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C42B4-33D0-4C79-BEA5-6B44F7443304}"/>
              </a:ext>
            </a:extLst>
          </p:cNvPr>
          <p:cNvSpPr txBox="1"/>
          <p:nvPr/>
        </p:nvSpPr>
        <p:spPr>
          <a:xfrm>
            <a:off x="3586716" y="6195865"/>
            <a:ext cx="318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Calibri" pitchFamily="34" charset="0"/>
              </a:rPr>
              <a:t>fraction of a rotation to be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(1)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291263" y="2988677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767263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852863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395538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4076700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1337009" y="4458451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3013409" y="4460958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5353050" y="4481513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243388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5" name="Line 41"/>
          <p:cNvSpPr>
            <a:spLocks noChangeShapeType="1"/>
          </p:cNvSpPr>
          <p:nvPr/>
        </p:nvSpPr>
        <p:spPr bwMode="auto">
          <a:xfrm>
            <a:off x="2355850" y="3365500"/>
            <a:ext cx="201295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4332288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V="1">
            <a:off x="4294188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>
            <a:off x="5429250" y="4487863"/>
            <a:ext cx="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CPU initiates a disk read by writing a command, logical block number, and destination memory address to a 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port</a:t>
            </a:r>
            <a:r>
              <a:rPr 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(address) associated with disk controller.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5" grpId="0" animBg="1"/>
      <p:bldP spid="98346" grpId="0" animBg="1"/>
      <p:bldP spid="98347" grpId="0" animBg="1"/>
      <p:bldP spid="983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Traditional Bus Structure Connecting </a:t>
            </a:r>
            <a:br>
              <a:rPr lang="en-US" dirty="0"/>
            </a:br>
            <a:r>
              <a:rPr lang="en-US" dirty="0"/>
              <a:t>CPU and Memory</a:t>
            </a:r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 </a:t>
            </a:r>
            <a:r>
              <a:rPr lang="en-US" dirty="0"/>
              <a:t>is a collection of parallel wires that carry address, data, and control signals.</a:t>
            </a:r>
          </a:p>
          <a:p>
            <a:r>
              <a:rPr lang="en-US" dirty="0"/>
              <a:t>Buses are typically shared by multiple devices.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7637463" y="5337175"/>
            <a:ext cx="1049337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5880100" y="5511800"/>
            <a:ext cx="1720850" cy="615950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4824413" y="5548313"/>
            <a:ext cx="1049337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66568" name="AutoShape 8"/>
          <p:cNvSpPr>
            <a:spLocks noChangeAspect="1" noChangeArrowheads="1"/>
          </p:cNvSpPr>
          <p:nvPr/>
        </p:nvSpPr>
        <p:spPr bwMode="auto">
          <a:xfrm>
            <a:off x="3143250" y="5511800"/>
            <a:ext cx="1676400" cy="615950"/>
          </a:xfrm>
          <a:prstGeom prst="leftRightArrow">
            <a:avLst>
              <a:gd name="adj1" fmla="val 50000"/>
              <a:gd name="adj2" fmla="val 54433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66582" name="Text Box 22"/>
          <p:cNvSpPr txBox="1">
            <a:spLocks noChangeAspect="1" noChangeArrowheads="1"/>
          </p:cNvSpPr>
          <p:nvPr/>
        </p:nvSpPr>
        <p:spPr bwMode="auto">
          <a:xfrm>
            <a:off x="4348163" y="4746417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66583" name="Line 23"/>
          <p:cNvSpPr>
            <a:spLocks noChangeAspect="1" noChangeShapeType="1"/>
          </p:cNvSpPr>
          <p:nvPr/>
        </p:nvSpPr>
        <p:spPr bwMode="auto">
          <a:xfrm flipH="1">
            <a:off x="4027488" y="5073650"/>
            <a:ext cx="792162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6019800" y="4746417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>
            <a:off x="6664325" y="5073650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2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5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(2)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9345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9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4297363" y="3365500"/>
            <a:ext cx="19653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>
            <a:off x="4335463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432425" y="4500563"/>
            <a:ext cx="0" cy="1671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4153064" y="1454973"/>
            <a:ext cx="4603751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Disk controller reads the sector and performs a direct memory access (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DMA</a:t>
            </a:r>
            <a:r>
              <a:rPr lang="en-US" b="0" dirty="0">
                <a:latin typeface="Calibri" panose="020F0502020204030204" pitchFamily="34" charset="0"/>
              </a:rPr>
              <a:t>) transfer into main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8" grpId="0" animBg="1"/>
      <p:bldP spid="99369" grpId="0" animBg="1"/>
      <p:bldP spid="99370" grpId="0" animBg="1"/>
      <p:bldP spid="9937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(3)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3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5426075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6" name="AutoShape 34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4246563" y="4383504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3343275" y="2679700"/>
            <a:ext cx="101758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4335463" y="2667000"/>
            <a:ext cx="0" cy="18335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flipH="1">
            <a:off x="5426075" y="4500563"/>
            <a:ext cx="635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4333459" y="1219200"/>
            <a:ext cx="4732337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When the DMA transfer completes, the disk controller notifies the CPU with an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interrupt</a:t>
            </a:r>
            <a:r>
              <a:rPr lang="en-US" b="0" dirty="0">
                <a:latin typeface="Calibri" panose="020F0502020204030204" pitchFamily="34" charset="0"/>
              </a:rPr>
              <a:t> (i.e., asserts a special “interrupt” pin on the CPU).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3" grpId="0" animBg="1"/>
      <p:bldP spid="100394" grpId="0" animBg="1"/>
      <p:bldP spid="100395" grpId="0" animBg="1"/>
      <p:bldP spid="10039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Nonvolatile Memories</a:t>
            </a:r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09523"/>
            <a:ext cx="7896225" cy="5448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DRAM and SRAM are volatile memories</a:t>
            </a:r>
          </a:p>
          <a:p>
            <a:pPr lvl="1"/>
            <a:r>
              <a:rPr lang="en-US" dirty="0"/>
              <a:t>Lose information if powered off.</a:t>
            </a:r>
          </a:p>
          <a:p>
            <a:r>
              <a:rPr lang="en-US" dirty="0"/>
              <a:t>Nonvolatile memories retain value even if powered off</a:t>
            </a:r>
          </a:p>
          <a:p>
            <a:pPr lvl="1"/>
            <a:r>
              <a:rPr lang="en-US" dirty="0"/>
              <a:t>Read-only memory (</a:t>
            </a:r>
            <a:r>
              <a:rPr lang="en-US" dirty="0">
                <a:solidFill>
                  <a:srgbClr val="C00000"/>
                </a:solidFill>
              </a:rPr>
              <a:t>ROM</a:t>
            </a:r>
            <a:r>
              <a:rPr lang="en-US" dirty="0"/>
              <a:t>): programmed during production</a:t>
            </a:r>
          </a:p>
          <a:p>
            <a:pPr lvl="1"/>
            <a:r>
              <a:rPr lang="en-US" dirty="0"/>
              <a:t>Electrically </a:t>
            </a:r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EEPROM</a:t>
            </a:r>
            <a:r>
              <a:rPr lang="en-US" dirty="0"/>
              <a:t>): electronic erase capability</a:t>
            </a:r>
          </a:p>
          <a:p>
            <a:pPr lvl="1"/>
            <a:r>
              <a:rPr lang="en-US" dirty="0"/>
              <a:t>Flash memory: EEPROMs, with partial (block-level) erase capability</a:t>
            </a:r>
          </a:p>
          <a:p>
            <a:pPr lvl="2"/>
            <a:r>
              <a:rPr lang="en-US" dirty="0"/>
              <a:t>Wears out after about 100,000 </a:t>
            </a:r>
            <a:r>
              <a:rPr lang="en-US" dirty="0" err="1"/>
              <a:t>erasings</a:t>
            </a:r>
            <a:endParaRPr lang="en-US" dirty="0"/>
          </a:p>
          <a:p>
            <a:pPr lvl="1"/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(Intel </a:t>
            </a:r>
            <a:r>
              <a:rPr lang="en-US" dirty="0" err="1"/>
              <a:t>Optane</a:t>
            </a:r>
            <a:r>
              <a:rPr lang="en-US" dirty="0"/>
              <a:t>) &amp; emerging NVMs</a:t>
            </a:r>
          </a:p>
          <a:p>
            <a:pPr lvl="2"/>
            <a:r>
              <a:rPr lang="en-US" dirty="0"/>
              <a:t>New materials</a:t>
            </a:r>
          </a:p>
          <a:p>
            <a:pPr lvl="1"/>
            <a:endParaRPr lang="en-US" dirty="0"/>
          </a:p>
          <a:p>
            <a:r>
              <a:rPr lang="en-US" dirty="0"/>
              <a:t>Uses for Nonvolatile Memories</a:t>
            </a:r>
          </a:p>
          <a:p>
            <a:pPr lvl="1"/>
            <a:r>
              <a:rPr lang="en-US" dirty="0"/>
              <a:t>Firmware programs stored in a ROM (BIOS, controllers for disks, network cards, graphics accelerators, security subsystems,…)</a:t>
            </a:r>
          </a:p>
          <a:p>
            <a:pPr lvl="1"/>
            <a:r>
              <a:rPr lang="en-US" dirty="0"/>
              <a:t>Solid state disks (replacing rotating disks)</a:t>
            </a:r>
          </a:p>
          <a:p>
            <a:pPr lvl="1"/>
            <a:r>
              <a:rPr lang="en-US" dirty="0"/>
              <a:t>Disk caches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8E46E-F23A-44D5-85D1-72691CD1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6144" r="15462" b="19617"/>
          <a:stretch/>
        </p:blipFill>
        <p:spPr>
          <a:xfrm>
            <a:off x="6280339" y="3475907"/>
            <a:ext cx="2469269" cy="132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7" y="309719"/>
            <a:ext cx="7592093" cy="762000"/>
          </a:xfrm>
        </p:spPr>
        <p:txBody>
          <a:bodyPr/>
          <a:lstStyle/>
          <a:p>
            <a:r>
              <a:rPr lang="en-US" dirty="0"/>
              <a:t>Solid State Disks (</a:t>
            </a:r>
            <a:r>
              <a:rPr lang="en-US" dirty="0" err="1"/>
              <a:t>SSDs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/>
              <a:t>Pages: 512B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erased.</a:t>
            </a:r>
          </a:p>
          <a:p>
            <a:r>
              <a:rPr lang="en-US" dirty="0"/>
              <a:t>A block wears out after about 100,000 repeated writes.</a:t>
            </a:r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5040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  <p:sp>
        <p:nvSpPr>
          <p:cNvPr id="30" name="Rectangle 239">
            <a:extLst>
              <a:ext uri="{FF2B5EF4-FFF2-40B4-BE49-F238E27FC236}">
                <a16:creationId xmlns:a16="http://schemas.microsoft.com/office/drawing/2014/main" id="{F6541949-37FF-FE44-A135-DBFCAD07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399646"/>
            <a:ext cx="2057400" cy="5207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DRAM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Buffer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Line 258">
            <a:extLst>
              <a:ext uri="{FF2B5EF4-FFF2-40B4-BE49-F238E27FC236}">
                <a16:creationId xmlns:a16="http://schemas.microsoft.com/office/drawing/2014/main" id="{F0E5EFFC-1632-9845-8500-E290D13519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53100" y="247089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Performance Characteristics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38688"/>
            <a:ext cx="7896225" cy="4752514"/>
          </a:xfrm>
        </p:spPr>
        <p:txBody>
          <a:bodyPr/>
          <a:lstStyle/>
          <a:p>
            <a:r>
              <a:rPr lang="en-US" dirty="0"/>
              <a:t>Benchmark of Samsung 940 EVO Plus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Sequential access faster than random access</a:t>
            </a:r>
          </a:p>
          <a:p>
            <a:pPr lvl="1"/>
            <a:r>
              <a:rPr lang="en-US" dirty="0"/>
              <a:t>Common theme in the memory hierarchy</a:t>
            </a:r>
          </a:p>
          <a:p>
            <a:r>
              <a:rPr lang="en-US" dirty="0"/>
              <a:t>Random writes are somewhat slower</a:t>
            </a:r>
          </a:p>
          <a:p>
            <a:pPr lvl="1"/>
            <a:r>
              <a:rPr lang="en-US" dirty="0"/>
              <a:t>Erasing a block takes a long time (~1 </a:t>
            </a:r>
            <a:r>
              <a:rPr lang="en-US" dirty="0" err="1"/>
              <a:t>ms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Modifying a block page requires all other pages to be copied to new block.</a:t>
            </a:r>
          </a:p>
          <a:p>
            <a:pPr lvl="1"/>
            <a:r>
              <a:rPr lang="en-US" dirty="0"/>
              <a:t>Flash translation layer allows accumulating series of small writes before doing block write.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39" y="2174689"/>
            <a:ext cx="8859220" cy="707886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Sequential read throughput   2,126 MB/s	 Sequential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1,880 MB/s</a:t>
            </a:r>
          </a:p>
          <a:p>
            <a:r>
              <a:rPr lang="en-US" sz="2000" dirty="0">
                <a:latin typeface="Calibri" pitchFamily="34" charset="0"/>
              </a:rPr>
              <a:t>Random read throughput	         140 MB/s	 Random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      59 MB/s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475DB9-3FD5-C04E-AAC9-47DCE92E4DE3}"/>
              </a:ext>
            </a:extLst>
          </p:cNvPr>
          <p:cNvSpPr/>
          <p:nvPr/>
        </p:nvSpPr>
        <p:spPr>
          <a:xfrm>
            <a:off x="883328" y="1508300"/>
            <a:ext cx="896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https://ssd.userbenchmark.com/SpeedTest/711305/Samsung-SSD-970-EVO-Plus-250GB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 moving parts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faster, less power, more rugged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Have the potential to wear out </a:t>
            </a:r>
          </a:p>
          <a:p>
            <a:pPr lvl="2"/>
            <a:r>
              <a:rPr lang="en-US" dirty="0"/>
              <a:t>Mitigated by “wear leveling logic” in flash translation layer</a:t>
            </a:r>
          </a:p>
          <a:p>
            <a:pPr lvl="2"/>
            <a:r>
              <a:rPr lang="en-US" dirty="0"/>
              <a:t>E.g. Samsung 940 EVO Plus guarantees 600 writes/byte of writes before they wear out</a:t>
            </a:r>
          </a:p>
          <a:p>
            <a:pPr lvl="2"/>
            <a:r>
              <a:rPr lang="en-US" dirty="0"/>
              <a:t>Controller migrates data to minimize wear level</a:t>
            </a:r>
          </a:p>
          <a:p>
            <a:pPr lvl="1"/>
            <a:r>
              <a:rPr lang="en-US" dirty="0"/>
              <a:t>In 2022, about 2 times more expensive per byte</a:t>
            </a:r>
          </a:p>
          <a:p>
            <a:pPr lvl="2"/>
            <a:r>
              <a:rPr lang="en-US" dirty="0"/>
              <a:t>1TB SSD is 8¢/GB. 1TB HDD is 4¢/GB. 12TB HDD </a:t>
            </a:r>
            <a:r>
              <a:rPr lang="en-US"/>
              <a:t>is 3¢/GB</a:t>
            </a:r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Smartphones, laptops</a:t>
            </a:r>
          </a:p>
          <a:p>
            <a:pPr lvl="1"/>
            <a:r>
              <a:rPr lang="en-US" dirty="0"/>
              <a:t>Increasingly common in desktops and servers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gap between CPU, memory and mass storage continues to widen.</a:t>
            </a:r>
          </a:p>
          <a:p>
            <a:endParaRPr lang="en-US" dirty="0"/>
          </a:p>
          <a:p>
            <a:r>
              <a:rPr lang="en-US" dirty="0"/>
              <a:t>Well-written programs exhibit a property called </a:t>
            </a:r>
            <a:r>
              <a:rPr lang="en-US" i="1" dirty="0"/>
              <a:t>locality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Memory hierarchies based on </a:t>
            </a:r>
            <a:r>
              <a:rPr lang="en-US" i="1" dirty="0"/>
              <a:t>caching</a:t>
            </a:r>
            <a:r>
              <a:rPr lang="en-US" dirty="0"/>
              <a:t> close the gap by exploiting locality.</a:t>
            </a:r>
          </a:p>
          <a:p>
            <a:endParaRPr lang="en-US" dirty="0"/>
          </a:p>
          <a:p>
            <a:r>
              <a:rPr lang="en-US" dirty="0"/>
              <a:t>Flash memory progress outpacing all other memory and storage technologies (DRAM, SRAM, magnetic disk)</a:t>
            </a:r>
          </a:p>
          <a:p>
            <a:pPr lvl="1"/>
            <a:r>
              <a:rPr lang="en-US" dirty="0"/>
              <a:t>Able to stack cells in </a:t>
            </a:r>
            <a:r>
              <a:rPr lang="en-US"/>
              <a:t>three dimensions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032125"/>
            <a:ext cx="8893175" cy="1751762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880	100	30	1	0.1	0.06	0.02	</a:t>
            </a:r>
            <a:r>
              <a:rPr lang="en-US" sz="1800" i="1" dirty="0">
                <a:solidFill>
                  <a:srgbClr val="22228B"/>
                </a:solidFill>
              </a:rPr>
              <a:t>44,000</a:t>
            </a: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200	100	70	60	50	40	20	</a:t>
            </a:r>
            <a:r>
              <a:rPr lang="en-US" sz="1800" i="1" dirty="0">
                <a:solidFill>
                  <a:srgbClr val="22228B"/>
                </a:solidFill>
              </a:rPr>
              <a:t>10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(MB) 	0.256	4	16	64	2,000	8,000	16.000	</a:t>
            </a:r>
            <a:r>
              <a:rPr lang="en-US" sz="1800" i="1" dirty="0">
                <a:solidFill>
                  <a:srgbClr val="22228B"/>
                </a:solidFill>
              </a:rPr>
              <a:t>62,500</a:t>
            </a:r>
            <a:endParaRPr lang="en-US" sz="18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Trends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27273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$/GB		100,000	8,000	300	10	5	0.3	0.03	</a:t>
            </a:r>
            <a:r>
              <a:rPr lang="en-US" sz="1800" i="1" dirty="0">
                <a:solidFill>
                  <a:srgbClr val="22228B"/>
                </a:solidFill>
              </a:rPr>
              <a:t>3,333,333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(ms)	75	28	10	8	</a:t>
            </a:r>
            <a:r>
              <a:rPr lang="en-US" sz="1800" i="1" dirty="0">
                <a:solidFill>
                  <a:srgbClr val="22228B"/>
                </a:solidFill>
              </a:rPr>
              <a:t>5	3	3	25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(GB) 	0.01	0.16	1	20	160	1,500	3,000	</a:t>
            </a:r>
            <a:r>
              <a:rPr lang="en-US" sz="1800" i="1" dirty="0">
                <a:solidFill>
                  <a:srgbClr val="22228B"/>
                </a:solidFill>
              </a:rPr>
              <a:t>300,000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2,900	320	256	100	75	60	</a:t>
            </a:r>
            <a:r>
              <a:rPr lang="en-US" sz="1800" i="1" dirty="0">
                <a:solidFill>
                  <a:srgbClr val="22228B"/>
                </a:solidFill>
              </a:rPr>
              <a:t>320	116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150	35	15	3	2	1.5	</a:t>
            </a:r>
            <a:r>
              <a:rPr lang="en-US" sz="1800" i="1" dirty="0">
                <a:solidFill>
                  <a:srgbClr val="22228B"/>
                </a:solidFill>
              </a:rPr>
              <a:t>200	115</a:t>
            </a:r>
          </a:p>
        </p:txBody>
      </p:sp>
    </p:spTree>
    <p:extLst>
      <p:ext uri="{BB962C8B-B14F-4D97-AF65-F5344CB8AC3E}">
        <p14:creationId xmlns:p14="http://schemas.microsoft.com/office/powerpoint/2010/main" val="25974993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6200" y="1814513"/>
            <a:ext cx="8826500" cy="395287"/>
          </a:xfrm>
          <a:prstGeom prst="rect">
            <a:avLst/>
          </a:prstGeom>
          <a:solidFill>
            <a:srgbClr val="E0E0E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Rates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6200" y="1814513"/>
            <a:ext cx="8826500" cy="421397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	</a:t>
            </a:r>
            <a:r>
              <a:rPr lang="en-US" sz="2000" dirty="0"/>
              <a:t>1985	1990	1995	</a:t>
            </a:r>
            <a:r>
              <a:rPr lang="en-US" sz="1800" dirty="0"/>
              <a:t>2003	2005	2010	2015	</a:t>
            </a:r>
            <a:r>
              <a:rPr lang="en-US" sz="1800" i="1" dirty="0"/>
              <a:t>2015:1985</a:t>
            </a:r>
          </a:p>
          <a:p>
            <a:endParaRPr lang="en-US" sz="1400" dirty="0"/>
          </a:p>
          <a:p>
            <a:r>
              <a:rPr lang="en-US" sz="1800" dirty="0"/>
              <a:t>CPU	 80286	80386	Pentium	P-4	Core 2	Core i7(n)	Core i7(h)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Clock </a:t>
            </a:r>
          </a:p>
          <a:p>
            <a:r>
              <a:rPr lang="en-US" sz="1800" dirty="0"/>
              <a:t>rate (MHz) 6	20	150	3,300	2,000	2,500	3,000	500</a:t>
            </a:r>
          </a:p>
          <a:p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Cycle </a:t>
            </a:r>
          </a:p>
          <a:p>
            <a:r>
              <a:rPr lang="en-US" sz="1800" dirty="0"/>
              <a:t>time (ns)	166	50	6	0.30	0.50	0.4	0.33	500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r>
              <a:rPr lang="en-US" sz="1800" dirty="0"/>
              <a:t>Cores	 1  	1	1	1	2	4	4	4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Effective</a:t>
            </a:r>
          </a:p>
          <a:p>
            <a:r>
              <a:rPr lang="en-US" sz="1800" dirty="0"/>
              <a:t>cycle 	166	50	6	0.30	0.25	0.10	0.08	2,075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time (ns)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400" y="621268"/>
            <a:ext cx="371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Inflection point in computer history</a:t>
            </a:r>
          </a:p>
          <a:p>
            <a:r>
              <a:rPr lang="en-US" sz="1800" dirty="0">
                <a:latin typeface="Calibri" pitchFamily="34" charset="0"/>
              </a:rPr>
              <a:t>when designers hit the “Power Wall”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470402" y="1267598"/>
            <a:ext cx="457198" cy="3326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683000" y="1600205"/>
            <a:ext cx="685800" cy="47243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900" y="6197601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(n) Nehalem processor</a:t>
            </a:r>
          </a:p>
          <a:p>
            <a:r>
              <a:rPr lang="en-US" sz="1800" dirty="0">
                <a:latin typeface="Calibri" pitchFamily="34" charset="0"/>
              </a:rPr>
              <a:t>(h) </a:t>
            </a:r>
            <a:r>
              <a:rPr lang="en-US" sz="1800" dirty="0" err="1">
                <a:latin typeface="Calibri" pitchFamily="34" charset="0"/>
              </a:rPr>
              <a:t>Haswell</a:t>
            </a:r>
            <a:r>
              <a:rPr lang="en-US" sz="1800" dirty="0">
                <a:latin typeface="Calibri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05649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(1)</a:t>
            </a:r>
          </a:p>
        </p:txBody>
      </p:sp>
      <p:sp>
        <p:nvSpPr>
          <p:cNvPr id="67617" name="Rectangle 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the memory bus.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767513" y="4073558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243513" y="422595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329113" y="4257708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871788" y="4225958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887538" y="29305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887538" y="30829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87538" y="32353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887538" y="33877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87538" y="35401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660650" y="2930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flipH="1">
            <a:off x="2571750" y="3311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105150" y="2778158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57719" y="260888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1962150" y="3768758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971550" y="4257708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6B6E-E184-4966-B7BE-68064F0F7E42}"/>
              </a:ext>
            </a:extLst>
          </p:cNvPr>
          <p:cNvGrpSpPr/>
          <p:nvPr/>
        </p:nvGrpSpPr>
        <p:grpSpPr>
          <a:xfrm>
            <a:off x="2800350" y="4072556"/>
            <a:ext cx="3962400" cy="382002"/>
            <a:chOff x="2800350" y="3808998"/>
            <a:chExt cx="3962400" cy="382002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800350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771288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73975" y="3951321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58100" y="4453556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6762750" y="4546633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492338" y="373600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259045" y="3964606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201474" y="3262931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629150" y="2701958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F15FC6C-121D-4F74-8E5D-EFE76D9C40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044" y="2608881"/>
            <a:ext cx="2907132" cy="242031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11BD244B-CE45-470D-8C94-10BB9E9846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6295" y="2280854"/>
            <a:ext cx="97023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</p:spTree>
    <p:extLst>
      <p:ext uri="{BB962C8B-B14F-4D97-AF65-F5344CB8AC3E}">
        <p14:creationId xmlns:p14="http://schemas.microsoft.com/office/powerpoint/2010/main" val="2093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(2)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reads A from the memory bus, retrieves word </a:t>
            </a:r>
            <a:r>
              <a:rPr lang="en-US" dirty="0" err="1"/>
              <a:t>x</a:t>
            </a:r>
            <a:r>
              <a:rPr lang="en-US" dirty="0"/>
              <a:t>, and places it on the bus.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89100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4412D-B816-4761-AE8C-44356ED40D42}"/>
              </a:ext>
            </a:extLst>
          </p:cNvPr>
          <p:cNvGrpSpPr/>
          <p:nvPr/>
        </p:nvGrpSpPr>
        <p:grpSpPr>
          <a:xfrm>
            <a:off x="2805113" y="3923267"/>
            <a:ext cx="3962400" cy="458202"/>
            <a:chOff x="2805113" y="3729623"/>
            <a:chExt cx="3962400" cy="458202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>
              <a:off x="2805113" y="4187825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5792072" y="3729623"/>
              <a:ext cx="27924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78738" y="38782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662863" y="43804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767513" y="44735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553200" y="3373532"/>
            <a:ext cx="13197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206236" y="32057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263807" y="39073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648200" y="2660619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(3)</a:t>
            </a: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read word x from the bus and copies it into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/>
              <a:t>.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89100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271713" y="3470244"/>
            <a:ext cx="0" cy="7620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477000" y="3665090"/>
            <a:ext cx="14990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648200" y="2632044"/>
            <a:ext cx="30572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550136C-E1DD-4962-BF25-5A3F528C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311846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(1)</a:t>
            </a:r>
          </a:p>
        </p:txBody>
      </p:sp>
      <p:sp>
        <p:nvSpPr>
          <p:cNvPr id="90141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bus. Main memory reads it and waits for the corresponding data word to arrive.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658509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25509-ED8D-49F0-95F5-7ABC8E18BF47}"/>
              </a:ext>
            </a:extLst>
          </p:cNvPr>
          <p:cNvGrpSpPr/>
          <p:nvPr/>
        </p:nvGrpSpPr>
        <p:grpSpPr>
          <a:xfrm>
            <a:off x="2805113" y="4002642"/>
            <a:ext cx="3962400" cy="382002"/>
            <a:chOff x="2805113" y="3808998"/>
            <a:chExt cx="3962400" cy="382002"/>
          </a:xfrm>
        </p:grpSpPr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05113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5776050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583971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48200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16867</TotalTime>
  <Words>4395</Words>
  <Application>Microsoft Office PowerPoint</Application>
  <PresentationFormat>On-screen Show (4:3)</PresentationFormat>
  <Paragraphs>1024</Paragraphs>
  <Slides>59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The Memory Hierarchy  18-213/18-613: Introduction to Computer Systems 9th Lecture, June 4th, 2024</vt:lpstr>
      <vt:lpstr>Today</vt:lpstr>
      <vt:lpstr>Writing &amp; Reading Memory</vt:lpstr>
      <vt:lpstr>Traditional Bus Structure Connecting 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</vt:lpstr>
      <vt:lpstr>Conventional DRAM Organization</vt:lpstr>
      <vt:lpstr>Reading DRAM Supercell (2,1)</vt:lpstr>
      <vt:lpstr>Reading DRAM Supercell (2,1)</vt:lpstr>
      <vt:lpstr>Memory Modules</vt:lpstr>
      <vt:lpstr>Today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Memory Hierarchies</vt:lpstr>
      <vt:lpstr>Example Memory       Hierarchy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  <vt:lpstr>Supplemental slides</vt:lpstr>
      <vt:lpstr>Storage Trends</vt:lpstr>
      <vt:lpstr>CPU Clock Rates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15-213/18-213</dc:title>
  <dc:creator>Markus Pueschel</dc:creator>
  <dc:description>Redesign of slides created by Randal E. Bryant and David R. O'Hallaron</dc:description>
  <cp:lastModifiedBy>Gregory M Kesden</cp:lastModifiedBy>
  <cp:revision>594</cp:revision>
  <cp:lastPrinted>2019-10-18T02:31:07Z</cp:lastPrinted>
  <dcterms:created xsi:type="dcterms:W3CDTF">2011-09-29T14:59:56Z</dcterms:created>
  <dcterms:modified xsi:type="dcterms:W3CDTF">2024-06-04T13:28:49Z</dcterms:modified>
</cp:coreProperties>
</file>