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605" r:id="rId2"/>
    <p:sldId id="542" r:id="rId3"/>
    <p:sldId id="1704" r:id="rId4"/>
    <p:sldId id="1726" r:id="rId5"/>
    <p:sldId id="1590" r:id="rId6"/>
    <p:sldId id="1581" r:id="rId7"/>
    <p:sldId id="1584" r:id="rId8"/>
    <p:sldId id="1585" r:id="rId9"/>
    <p:sldId id="1673" r:id="rId10"/>
    <p:sldId id="1695" r:id="rId11"/>
    <p:sldId id="1691" r:id="rId12"/>
    <p:sldId id="1690" r:id="rId13"/>
    <p:sldId id="1606" r:id="rId14"/>
    <p:sldId id="1725" r:id="rId15"/>
    <p:sldId id="1706" r:id="rId16"/>
    <p:sldId id="1724" r:id="rId17"/>
    <p:sldId id="1676" r:id="rId18"/>
    <p:sldId id="1677" r:id="rId19"/>
    <p:sldId id="1678" r:id="rId20"/>
    <p:sldId id="1679" r:id="rId21"/>
    <p:sldId id="1680" r:id="rId22"/>
    <p:sldId id="1681" r:id="rId23"/>
    <p:sldId id="1682" r:id="rId24"/>
    <p:sldId id="1683" r:id="rId25"/>
    <p:sldId id="1684" r:id="rId26"/>
    <p:sldId id="1685" r:id="rId27"/>
    <p:sldId id="1687" r:id="rId28"/>
    <p:sldId id="1697" r:id="rId29"/>
    <p:sldId id="1665" r:id="rId30"/>
    <p:sldId id="1663" r:id="rId31"/>
    <p:sldId id="1664" r:id="rId32"/>
    <p:sldId id="1667" r:id="rId33"/>
    <p:sldId id="1666" r:id="rId34"/>
    <p:sldId id="1668" r:id="rId35"/>
    <p:sldId id="1669" r:id="rId36"/>
    <p:sldId id="1607" r:id="rId37"/>
    <p:sldId id="1608" r:id="rId38"/>
    <p:sldId id="1727" r:id="rId39"/>
    <p:sldId id="1621" r:id="rId40"/>
    <p:sldId id="1622" r:id="rId41"/>
    <p:sldId id="1623" r:id="rId42"/>
    <p:sldId id="1624" r:id="rId43"/>
    <p:sldId id="1627" r:id="rId44"/>
    <p:sldId id="1630" r:id="rId45"/>
    <p:sldId id="1708" r:id="rId46"/>
    <p:sldId id="1625" r:id="rId47"/>
    <p:sldId id="1626" r:id="rId48"/>
    <p:sldId id="1700" r:id="rId49"/>
    <p:sldId id="1728" r:id="rId50"/>
    <p:sldId id="1635" r:id="rId51"/>
    <p:sldId id="1636" r:id="rId52"/>
    <p:sldId id="1637" r:id="rId53"/>
    <p:sldId id="1729" r:id="rId54"/>
    <p:sldId id="1638" r:id="rId55"/>
    <p:sldId id="1639" r:id="rId56"/>
    <p:sldId id="1640" r:id="rId57"/>
    <p:sldId id="1641" r:id="rId58"/>
    <p:sldId id="1642" r:id="rId59"/>
    <p:sldId id="1643" r:id="rId60"/>
    <p:sldId id="1644" r:id="rId61"/>
    <p:sldId id="1645" r:id="rId62"/>
    <p:sldId id="1646" r:id="rId63"/>
    <p:sldId id="1649" r:id="rId64"/>
    <p:sldId id="1651" r:id="rId65"/>
    <p:sldId id="1650" r:id="rId66"/>
    <p:sldId id="1730" r:id="rId67"/>
    <p:sldId id="1633" r:id="rId68"/>
    <p:sldId id="1634" r:id="rId69"/>
  </p:sldIdLst>
  <p:sldSz cx="9144000" cy="6858000" type="screen4x3"/>
  <p:notesSz cx="7302500" cy="9586913"/>
  <p:custDataLst>
    <p:tags r:id="rId7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1CF"/>
    <a:srgbClr val="D9D9D9"/>
    <a:srgbClr val="A5A6DF"/>
    <a:srgbClr val="D5F1D2"/>
    <a:srgbClr val="A5A6E4"/>
    <a:srgbClr val="F6F5BD"/>
    <a:srgbClr val="F1C7C7"/>
    <a:srgbClr val="990000"/>
    <a:srgbClr val="B3B3B3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98F88-378D-4324-9708-8D9A7639EE17}" v="33" dt="2020-11-17T05:27:37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379" autoAdjust="0"/>
  </p:normalViewPr>
  <p:slideViewPr>
    <p:cSldViewPr snapToObjects="1">
      <p:cViewPr varScale="1">
        <p:scale>
          <a:sx n="97" d="100"/>
          <a:sy n="97" d="100"/>
        </p:scale>
        <p:origin x="79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23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28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3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Plugged in RIO functions in this diagram.  We will begin by focusing on the steps to start the server and a client, starting with </a:t>
            </a:r>
            <a:r>
              <a:rPr lang="en-US" dirty="0" err="1"/>
              <a:t>getaddrinfo</a:t>
            </a:r>
            <a:r>
              <a:rPr lang="en-US" dirty="0"/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2: socket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Protocol is usually 0.  Says what number protocol in the family to use and most have only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45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hosts can have many IP addresses, so this code ought to be making listening sockets for all the addresses returned by </a:t>
            </a:r>
            <a:r>
              <a:rPr lang="en-US" dirty="0" err="1"/>
              <a:t>getaddrinfo</a:t>
            </a:r>
            <a:r>
              <a:rPr lang="en-US" dirty="0"/>
              <a:t>, not just the first one where bind works.</a:t>
            </a:r>
            <a:br>
              <a:rPr lang="en-US" dirty="0"/>
            </a:br>
            <a:r>
              <a:rPr lang="en-US" dirty="0"/>
              <a:t>We don’t do that in this example because then we would have to have a way of returning many socket descriptors from this function, and the code calling accept() would have to be more complicated as well.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43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8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14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5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Request header examples: brand name of the browser, domain name of the origin server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and some of them are a bit goofy.  Or just overly specific.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</a:t>
            </a:r>
            <a:r>
              <a:rPr lang="en-US" dirty="0" err="1"/>
              <a:t>s_client</a:t>
            </a:r>
            <a:r>
              <a:rPr lang="en-US" dirty="0"/>
              <a:t> -connect www.somesite:443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80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498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Close(</a:t>
            </a:r>
            <a:r>
              <a:rPr lang="en-US" dirty="0" err="1"/>
              <a:t>srcfd</a:t>
            </a:r>
            <a:r>
              <a:rPr lang="en-US" dirty="0"/>
              <a:t>) and </a:t>
            </a:r>
            <a:r>
              <a:rPr lang="en-US" dirty="0" err="1"/>
              <a:t>Munmap</a:t>
            </a:r>
            <a:r>
              <a:rPr lang="en-US"/>
              <a:t>() prevent memory leaks.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0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0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AF_INET6 for family, then </a:t>
            </a:r>
            <a:r>
              <a:rPr lang="en-US" dirty="0" err="1"/>
              <a:t>ai_addr</a:t>
            </a:r>
            <a:r>
              <a:rPr lang="en-US" dirty="0"/>
              <a:t> is a pointer to a sockaddr_in6 structure.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:443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575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b="1" dirty="0" err="1">
                <a:latin typeface="Courier New"/>
                <a:cs typeface="Courier New"/>
              </a:rPr>
              <a:t>struct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 pitchFamily="49" charset="0"/>
              </a:rPr>
              <a:t>sockaddr_in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584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228600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58000" y="1129723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2026907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2">
            <a:extLst>
              <a:ext uri="{FF2B5EF4-FFF2-40B4-BE49-F238E27FC236}">
                <a16:creationId xmlns:a16="http://schemas.microsoft.com/office/drawing/2014/main" id="{335EB8A7-1F85-4E96-BBD9-79E3A0FD852B}"/>
              </a:ext>
            </a:extLst>
          </p:cNvPr>
          <p:cNvSpPr/>
          <p:nvPr/>
        </p:nvSpPr>
        <p:spPr bwMode="auto">
          <a:xfrm>
            <a:off x="1752600" y="161572"/>
            <a:ext cx="2057400" cy="39517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00DBD4-55A6-474E-A4AB-7A46CDFF18F7}"/>
              </a:ext>
            </a:extLst>
          </p:cNvPr>
          <p:cNvSpPr/>
          <p:nvPr/>
        </p:nvSpPr>
        <p:spPr bwMode="auto">
          <a:xfrm>
            <a:off x="4572000" y="161572"/>
            <a:ext cx="2057400" cy="401875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3026" y="45973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3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3308584" y="302928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1217326" y="25223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3308584" y="3282770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3308584" y="353625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3308584" y="2649056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4639384" y="3409513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5399842" y="3156027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548126" y="264905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180053" y="2304127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2984" y="2839170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548126" y="3156027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1217326" y="3029284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928355" y="3662999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928355" y="3662999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3308584" y="429671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3308584" y="455019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3308584" y="4803685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3308584" y="3916485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4639384" y="4676942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5399842" y="4423456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928355" y="3916485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928355" y="4930428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928355" y="4930428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928355" y="5183914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3308584" y="55641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3308584" y="581762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3308584" y="6071114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3308584" y="5183914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39384" y="5944371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5399842" y="5690885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6E166EFD-5FCA-4EEC-9C90-BD02D2B0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6209"/>
            <a:ext cx="8716962" cy="112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0050"/>
            <a:r>
              <a:rPr lang="en-US" sz="2000" kern="0" dirty="0" err="1">
                <a:latin typeface="Courier New"/>
                <a:cs typeface="Courier New"/>
              </a:rPr>
              <a:t>getaddrinfo</a:t>
            </a:r>
            <a:r>
              <a:rPr lang="en-US" sz="2000" kern="0" dirty="0">
                <a:latin typeface="Courier New"/>
                <a:cs typeface="Courier New"/>
              </a:rPr>
              <a:t> </a:t>
            </a:r>
            <a:r>
              <a:rPr lang="en-US" b="0" kern="0" dirty="0">
                <a:cs typeface="Calibri" panose="020F0502020204030204" pitchFamily="34" charset="0"/>
              </a:rPr>
              <a:t>converts string representations of hostnames, host addresses, ports, service names to socket address structures</a:t>
            </a:r>
            <a:endParaRPr lang="en-US" sz="2000" b="0" kern="0" dirty="0">
              <a:cs typeface="Calibri" panose="020F0502020204030204" pitchFamily="34" charset="0"/>
            </a:endParaRPr>
          </a:p>
          <a:p>
            <a:pPr marL="400050"/>
            <a:endParaRPr lang="en-US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pPr lvl="1"/>
            <a:endParaRPr lang="en-US" b="0" kern="0" dirty="0"/>
          </a:p>
          <a:p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EAE155-0848-4AA4-9B1F-907ACF3CD880}"/>
              </a:ext>
            </a:extLst>
          </p:cNvPr>
          <p:cNvSpPr txBox="1"/>
          <p:nvPr/>
        </p:nvSpPr>
        <p:spPr>
          <a:xfrm>
            <a:off x="336361" y="2476314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686550" cy="5715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1295400"/>
            <a:ext cx="6331744" cy="1376901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14450" y="3535487"/>
            <a:ext cx="6457950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getnameinfo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SA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socklen_t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salen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*host,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hostlen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char *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size_t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servlen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,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  <a:p>
            <a:pPr defTabSz="685800"/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          </a:t>
            </a:r>
            <a:r>
              <a:rPr lang="en-US" sz="1200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flags);                    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2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0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2">
            <a:extLst>
              <a:ext uri="{FF2B5EF4-FFF2-40B4-BE49-F238E27FC236}">
                <a16:creationId xmlns:a16="http://schemas.microsoft.com/office/drawing/2014/main" id="{DA2DA967-D7F5-4812-A187-F122A658AC5A}"/>
              </a:ext>
            </a:extLst>
          </p:cNvPr>
          <p:cNvSpPr/>
          <p:nvPr/>
        </p:nvSpPr>
        <p:spPr bwMode="auto">
          <a:xfrm>
            <a:off x="1752599" y="152408"/>
            <a:ext cx="2283265" cy="40279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Start client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BE92BD4-5BD9-469E-B457-C12699BD92E0}"/>
              </a:ext>
            </a:extLst>
          </p:cNvPr>
          <p:cNvSpPr/>
          <p:nvPr/>
        </p:nvSpPr>
        <p:spPr bwMode="auto">
          <a:xfrm>
            <a:off x="4496158" y="152408"/>
            <a:ext cx="2133242" cy="402791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8D1CE-A1A1-4868-9D04-1CF8EE627A4B}"/>
              </a:ext>
            </a:extLst>
          </p:cNvPr>
          <p:cNvSpPr txBox="1"/>
          <p:nvPr/>
        </p:nvSpPr>
        <p:spPr>
          <a:xfrm>
            <a:off x="4496158" y="1287135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6D8D91-374B-48E5-9D80-B9CDAF8B4B61}"/>
              </a:ext>
            </a:extLst>
          </p:cNvPr>
          <p:cNvSpPr txBox="1"/>
          <p:nvPr/>
        </p:nvSpPr>
        <p:spPr>
          <a:xfrm>
            <a:off x="3271492" y="1274501"/>
            <a:ext cx="76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28859035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771525"/>
          </a:xfrm>
        </p:spPr>
        <p:txBody>
          <a:bodyPr/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to generate the parameters automatically,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209800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2420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88620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46275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88620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reliable (TCP)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46275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467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18667032-8B5B-4D47-BEBA-68675874C80B}"/>
              </a:ext>
            </a:extLst>
          </p:cNvPr>
          <p:cNvSpPr/>
          <p:nvPr/>
        </p:nvSpPr>
        <p:spPr bwMode="auto">
          <a:xfrm>
            <a:off x="4435475" y="152414"/>
            <a:ext cx="2193925" cy="40279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i="1" dirty="0"/>
              <a:t> 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9FDF-FA01-4A00-8E6F-70300793A766}"/>
              </a:ext>
            </a:extLst>
          </p:cNvPr>
          <p:cNvSpPr txBox="1"/>
          <p:nvPr/>
        </p:nvSpPr>
        <p:spPr>
          <a:xfrm>
            <a:off x="4402853" y="1966300"/>
            <a:ext cx="89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3531E52-A675-4E20-87E6-1287B78241B2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20DB4F-39CD-4117-A979-B03818B83DA9}"/>
              </a:ext>
            </a:extLst>
          </p:cNvPr>
          <p:cNvSpPr txBox="1"/>
          <p:nvPr/>
        </p:nvSpPr>
        <p:spPr>
          <a:xfrm>
            <a:off x="3325703" y="126931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0D58F0-1EA6-4CA5-B9F1-88775A92F96D}"/>
              </a:ext>
            </a:extLst>
          </p:cNvPr>
          <p:cNvSpPr txBox="1"/>
          <p:nvPr/>
        </p:nvSpPr>
        <p:spPr>
          <a:xfrm>
            <a:off x="4481317" y="1290846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</p:spTree>
    <p:extLst>
      <p:ext uri="{BB962C8B-B14F-4D97-AF65-F5344CB8AC3E}">
        <p14:creationId xmlns:p14="http://schemas.microsoft.com/office/powerpoint/2010/main" val="1962779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24th Lecture, Aug 2nd, 2022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771525"/>
          </a:xfrm>
        </p:spPr>
        <p:txBody>
          <a:bodyPr/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     </a:t>
            </a:r>
            <a:r>
              <a:rPr lang="en-US" sz="2000" dirty="0">
                <a:latin typeface="+mn-lt"/>
                <a:cs typeface="Calibri" panose="020F0502020204030204" pitchFamily="34" charset="0"/>
              </a:rPr>
              <a:t>Our convention:</a:t>
            </a:r>
            <a:r>
              <a:rPr lang="en-US" dirty="0">
                <a:latin typeface="+mn-lt"/>
              </a:rPr>
              <a:t> </a:t>
            </a:r>
            <a:r>
              <a:rPr lang="en-US" sz="1600" dirty="0">
                <a:latin typeface="Courier New" pitchFamily="49" charset="0"/>
              </a:rPr>
              <a:t>typedef struct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SA;</a:t>
            </a:r>
            <a:endParaRPr lang="en-US" dirty="0"/>
          </a:p>
          <a:p>
            <a:r>
              <a:rPr lang="en-US" dirty="0"/>
              <a:t>Process can read bytes that arrive on the connection whose endpoint is 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endParaRPr lang="en-US" dirty="0"/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48972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9709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1B7502-79D7-473E-B60E-F03C706E6664}"/>
              </a:ext>
            </a:extLst>
          </p:cNvPr>
          <p:cNvSpPr txBox="1"/>
          <p:nvPr/>
        </p:nvSpPr>
        <p:spPr>
          <a:xfrm>
            <a:off x="4460147" y="129821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DE22D8-D0F5-4C7A-A275-9E7DC29C114E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EC9257-6CC8-4F3E-AC34-4A1EEF2AAC69}"/>
              </a:ext>
            </a:extLst>
          </p:cNvPr>
          <p:cNvSpPr txBox="1"/>
          <p:nvPr/>
        </p:nvSpPr>
        <p:spPr>
          <a:xfrm>
            <a:off x="3998367" y="2639652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&lt;-&gt; SA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3B6828D-518C-4A69-B891-1C673125AB3F}"/>
              </a:ext>
            </a:extLst>
          </p:cNvPr>
          <p:cNvSpPr txBox="1"/>
          <p:nvPr/>
        </p:nvSpPr>
        <p:spPr>
          <a:xfrm>
            <a:off x="3253362" y="1291127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9E760A8-A3B3-4E14-969C-811AB2330F73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191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Kernel assumes that descriptor from socket function is an </a:t>
            </a:r>
            <a:r>
              <a:rPr lang="en-US" i="1" dirty="0">
                <a:solidFill>
                  <a:srgbClr val="FF0000"/>
                </a:solidFill>
              </a:rPr>
              <a:t>active socket </a:t>
            </a:r>
            <a:r>
              <a:rPr lang="en-US" dirty="0"/>
              <a:t>that will be on the client end</a:t>
            </a:r>
          </a:p>
          <a:p>
            <a:r>
              <a:rPr lang="en-US" dirty="0"/>
              <a:t>A server calls the listen function to tell the kernel that a descriptor will be used by a server rather than a client: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Converts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from an active socket to a </a:t>
            </a:r>
            <a:r>
              <a:rPr lang="en-US" i="1" dirty="0">
                <a:solidFill>
                  <a:srgbClr val="FF0000"/>
                </a:solidFill>
              </a:rPr>
              <a:t>listening socket</a:t>
            </a:r>
            <a:r>
              <a:rPr lang="en-US" dirty="0"/>
              <a:t> that can accept connection requests from clients.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backlog </a:t>
            </a:r>
            <a:r>
              <a:rPr lang="en-US" dirty="0">
                <a:latin typeface="+mn-lt"/>
                <a:cs typeface="Courier New"/>
              </a:rPr>
              <a:t>is a hint about the number of outstanding connection requests that the kernel should queue up before starting to refuse requests (128-ish 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5000" y="3200725"/>
            <a:ext cx="4617370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listen(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backlog);</a:t>
            </a:r>
          </a:p>
        </p:txBody>
      </p:sp>
    </p:spTree>
    <p:extLst>
      <p:ext uri="{BB962C8B-B14F-4D97-AF65-F5344CB8AC3E}">
        <p14:creationId xmlns:p14="http://schemas.microsoft.com/office/powerpoint/2010/main" val="131131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B9A24AF-089D-40D3-879F-BA334380BCBA}"/>
              </a:ext>
            </a:extLst>
          </p:cNvPr>
          <p:cNvSpPr txBox="1"/>
          <p:nvPr/>
        </p:nvSpPr>
        <p:spPr>
          <a:xfrm>
            <a:off x="3159894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369183C-E367-420F-B022-6CF7DF735CB1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798754-7918-4205-8102-650AE86D983E}"/>
              </a:ext>
            </a:extLst>
          </p:cNvPr>
          <p:cNvSpPr txBox="1"/>
          <p:nvPr/>
        </p:nvSpPr>
        <p:spPr>
          <a:xfrm>
            <a:off x="4435475" y="1287135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114D17-B209-4772-94B1-A64BF5A69909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01BA6D-FB28-4AA5-B7C5-5CD1C8E2488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828761-455A-402B-905C-C00320E7B7FE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209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accept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267325"/>
          </a:xfrm>
        </p:spPr>
        <p:txBody>
          <a:bodyPr/>
          <a:lstStyle/>
          <a:p>
            <a:r>
              <a:rPr lang="en-US" dirty="0"/>
              <a:t>Servers wait for connection requests from clients by calling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Waits for connection request to arrive on the connection bound to </a:t>
            </a:r>
            <a:r>
              <a:rPr lang="en-US" dirty="0" err="1">
                <a:latin typeface="Courier New"/>
                <a:cs typeface="Courier New"/>
              </a:rPr>
              <a:t>listenfd</a:t>
            </a:r>
            <a:r>
              <a:rPr lang="en-US" dirty="0"/>
              <a:t>, then fills in client’s socket address in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/>
              <a:t> and size of the socket address in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Returns a </a:t>
            </a:r>
            <a:r>
              <a:rPr lang="en-US" i="1" dirty="0">
                <a:solidFill>
                  <a:srgbClr val="FF0000"/>
                </a:solidFill>
              </a:rPr>
              <a:t>connected descriptor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connfd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that can be used to communicate with the client via Unix I/O routines. 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3000" y="2266604"/>
            <a:ext cx="621806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accept(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7587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8585E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198747" y="1270858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35475" y="1292810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0808924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connect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061325" cy="771525"/>
          </a:xfrm>
        </p:spPr>
        <p:txBody>
          <a:bodyPr/>
          <a:lstStyle/>
          <a:p>
            <a:r>
              <a:rPr lang="en-US" dirty="0"/>
              <a:t>A client establishes a connection with a server by calling connect:</a:t>
            </a:r>
          </a:p>
          <a:p>
            <a:endParaRPr lang="en-US" dirty="0"/>
          </a:p>
          <a:p>
            <a:r>
              <a:rPr lang="en-US" dirty="0"/>
              <a:t>Attempts to establish a connection with server at socket address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+mn-lt"/>
                <a:cs typeface="Courier New"/>
              </a:rPr>
              <a:t>If successful, then </a:t>
            </a:r>
            <a:r>
              <a:rPr lang="en-US" b="1" dirty="0" err="1">
                <a:latin typeface="Courier New"/>
                <a:cs typeface="Courier New"/>
              </a:rPr>
              <a:t>clientfd</a:t>
            </a:r>
            <a:r>
              <a:rPr lang="en-US" dirty="0">
                <a:latin typeface="+mn-lt"/>
                <a:cs typeface="Courier New"/>
              </a:rPr>
              <a:t> is now ready for reading and writing. 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Resulting connection is  characterized by socket pair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  <a:cs typeface="Courier New"/>
              </a:rPr>
              <a:t>	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x:y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addr.sin_addr:addr.sin_port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x</a:t>
            </a:r>
            <a:r>
              <a:rPr lang="en-US" dirty="0">
                <a:latin typeface="+mn-lt"/>
                <a:cs typeface="Courier New"/>
              </a:rPr>
              <a:t> is client address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y</a:t>
            </a:r>
            <a:r>
              <a:rPr lang="en-US" dirty="0">
                <a:latin typeface="+mn-lt"/>
                <a:cs typeface="Courier New"/>
              </a:rPr>
              <a:t> is ephemeral port that uniquely identifies client process on client host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use 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+mn-lt"/>
                <a:cs typeface="Courier New"/>
              </a:rPr>
              <a:t>  to supply the arguments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+mn-lt"/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66800" y="2209800"/>
            <a:ext cx="695685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connect(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0362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vs. Listening Descriptors</a:t>
            </a:r>
          </a:p>
        </p:txBody>
      </p:sp>
      <p:sp>
        <p:nvSpPr>
          <p:cNvPr id="7536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4450" y="1362074"/>
            <a:ext cx="7896225" cy="51911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Listening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for client connection </a:t>
            </a:r>
            <a:r>
              <a:rPr lang="en-US" u="sng" dirty="0"/>
              <a:t>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Created once and exists for lifetime of the server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Connected descriptor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End point of the </a:t>
            </a:r>
            <a:r>
              <a:rPr lang="en-US" u="sng" dirty="0"/>
              <a:t>connection</a:t>
            </a:r>
            <a:r>
              <a:rPr lang="en-US" dirty="0"/>
              <a:t> between client and server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new descriptor is created each time the server accepts a connection request from a client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Exists only as long as it takes to service client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Why the distinction?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Allows for concurrent servers that can communicate over many client connections simultaneously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E.g., Each time we receive a new request, we fork a child to handle the request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4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268787"/>
            <a:ext cx="6400800" cy="1283136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CD9B02-6C3E-4CA9-8657-D84D796BDEED}"/>
              </a:ext>
            </a:extLst>
          </p:cNvPr>
          <p:cNvSpPr txBox="1"/>
          <p:nvPr/>
        </p:nvSpPr>
        <p:spPr>
          <a:xfrm>
            <a:off x="5789068" y="3300452"/>
            <a:ext cx="175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listening </a:t>
            </a:r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B8C37F7-3721-4CC0-9720-EDE45DAFC591}"/>
              </a:ext>
            </a:extLst>
          </p:cNvPr>
          <p:cNvSpPr txBox="1"/>
          <p:nvPr/>
        </p:nvSpPr>
        <p:spPr>
          <a:xfrm>
            <a:off x="6052653" y="3970303"/>
            <a:ext cx="195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connfd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C974AF-B15D-46DA-9D4A-9632368BD0E9}"/>
              </a:ext>
            </a:extLst>
          </p:cNvPr>
          <p:cNvSpPr txBox="1"/>
          <p:nvPr/>
        </p:nvSpPr>
        <p:spPr>
          <a:xfrm>
            <a:off x="2770111" y="3970303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connected (to SA) </a:t>
            </a:r>
            <a:r>
              <a:rPr lang="en-US" sz="180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DFA895E-FAA6-495C-8610-1ADD6904498F}"/>
              </a:ext>
            </a:extLst>
          </p:cNvPr>
          <p:cNvSpPr txBox="1"/>
          <p:nvPr/>
        </p:nvSpPr>
        <p:spPr>
          <a:xfrm>
            <a:off x="3266503" y="1296384"/>
            <a:ext cx="74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E19494-E2E2-4155-B76C-7E37C79303E7}"/>
              </a:ext>
            </a:extLst>
          </p:cNvPr>
          <p:cNvSpPr txBox="1"/>
          <p:nvPr/>
        </p:nvSpPr>
        <p:spPr>
          <a:xfrm>
            <a:off x="4485141" y="1302276"/>
            <a:ext cx="79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SA list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3EF733-DA29-4B07-9856-A35CBAF0656B}"/>
              </a:ext>
            </a:extLst>
          </p:cNvPr>
          <p:cNvSpPr txBox="1"/>
          <p:nvPr/>
        </p:nvSpPr>
        <p:spPr>
          <a:xfrm>
            <a:off x="3174239" y="1968230"/>
            <a:ext cx="90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clientfd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66432F-8D31-4E0E-818D-B56FF61DD59D}"/>
              </a:ext>
            </a:extLst>
          </p:cNvPr>
          <p:cNvSpPr txBox="1"/>
          <p:nvPr/>
        </p:nvSpPr>
        <p:spPr>
          <a:xfrm>
            <a:off x="4402853" y="1966300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endParaRPr lang="en-US" sz="1800" b="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EE6385-EE1B-4A6F-9D17-2A97C6F7996D}"/>
              </a:ext>
            </a:extLst>
          </p:cNvPr>
          <p:cNvSpPr txBox="1"/>
          <p:nvPr/>
        </p:nvSpPr>
        <p:spPr>
          <a:xfrm>
            <a:off x="3998367" y="2639652"/>
            <a:ext cx="151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>
                <a:solidFill>
                  <a:srgbClr val="C00000"/>
                </a:solidFill>
                <a:latin typeface="Calibri" pitchFamily="34" charset="0"/>
              </a:rPr>
              <a:t>listenfd</a:t>
            </a:r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 &lt;-&gt; SA</a:t>
            </a:r>
          </a:p>
        </p:txBody>
      </p:sp>
    </p:spTree>
    <p:extLst>
      <p:ext uri="{BB962C8B-B14F-4D97-AF65-F5344CB8AC3E}">
        <p14:creationId xmlns:p14="http://schemas.microsoft.com/office/powerpoint/2010/main" val="210184552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A5A6E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977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3519" y="2209800"/>
            <a:ext cx="8831865" cy="28007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Open a connection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AI_NUMERICSERV;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numeric port arg.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AI_ADDRCONFIG;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Recommended for connections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(hostname,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4431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994" y="1590675"/>
            <a:ext cx="7896225" cy="466725"/>
          </a:xfrm>
        </p:spPr>
        <p:txBody>
          <a:bodyPr/>
          <a:lstStyle/>
          <a:p>
            <a:r>
              <a:rPr lang="en-US" dirty="0"/>
              <a:t>Establish a connection with a server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92EAA-5181-4872-9ACE-60F78C0CBF06}"/>
              </a:ext>
            </a:extLst>
          </p:cNvPr>
          <p:cNvSpPr/>
          <p:nvPr/>
        </p:nvSpPr>
        <p:spPr>
          <a:xfrm>
            <a:off x="325919" y="5486400"/>
            <a:ext cx="7888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AI_ADDRCONFIG – </a:t>
            </a:r>
            <a:r>
              <a:rPr lang="en-US" dirty="0"/>
              <a:t>uses your system’s address type.</a:t>
            </a:r>
          </a:p>
          <a:p>
            <a:r>
              <a:rPr lang="en-US" dirty="0"/>
              <a:t>You have at least one IPV4 </a:t>
            </a:r>
            <a:r>
              <a:rPr lang="en-US" dirty="0" err="1"/>
              <a:t>iface</a:t>
            </a:r>
            <a:r>
              <a:rPr lang="en-US" dirty="0"/>
              <a:t>? IPV4.  At least one IPV6? IPV6. </a:t>
            </a:r>
          </a:p>
        </p:txBody>
      </p:sp>
    </p:spTree>
    <p:extLst>
      <p:ext uri="{BB962C8B-B14F-4D97-AF65-F5344CB8AC3E}">
        <p14:creationId xmlns:p14="http://schemas.microsoft.com/office/powerpoint/2010/main" val="4217520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524000"/>
            <a:ext cx="846127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successfully connect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to the server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(connect(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!= -1)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 failed, try another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All connects failed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The last connect succeeded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2789" y="6171427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B12756-E6A7-43FC-B081-E65C3E13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open_clientfd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60621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934200" y="22860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Sockets Interface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2028555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682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540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6300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630093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30478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79468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847955"/>
            <a:ext cx="167545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</a:t>
            </a:r>
          </a:p>
          <a:p>
            <a:r>
              <a:rPr lang="en-US" sz="16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952500"/>
            <a:ext cx="152400" cy="2447655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19494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open_listenfd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952500"/>
            <a:ext cx="152400" cy="3133455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open_clientfd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87493"/>
            <a:ext cx="15240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500"/>
            <a:ext cx="1447800" cy="381000"/>
          </a:xfrm>
          <a:prstGeom prst="rect">
            <a:avLst/>
          </a:prstGeom>
          <a:solidFill>
            <a:srgbClr val="A5A6D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12906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81000"/>
          </a:xfrm>
          <a:prstGeom prst="rect">
            <a:avLst/>
          </a:prstGeom>
          <a:solidFill>
            <a:srgbClr val="D5F1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464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2362200"/>
            <a:ext cx="883186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optval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=1;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potential server addresses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Accept connect.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AI_PASSIVE | AI_ADDRCONFIG;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…on any IP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|= AI_NUMERICSERV;   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…using port no.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port,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98319" y="5345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r>
              <a:rPr lang="en-US" dirty="0"/>
              <a:t>Create a listening descriptor that can be used to accept connection requests from clients.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B80F95-625F-4219-8BDE-B55B31C4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56439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214208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for one that we can bind to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Create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a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ai_family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ai_socktype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ai_protocol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 &lt; 0)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continue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Socket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failed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try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next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Eliminates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"Address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already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in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use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" </a:t>
            </a:r>
            <a:r>
              <a:rPr lang="da-DK" sz="1600" dirty="0" err="1">
                <a:solidFill>
                  <a:srgbClr val="CB2418"/>
                </a:solidFill>
                <a:latin typeface="Courier New"/>
                <a:cs typeface="Courier New"/>
              </a:rPr>
              <a:t>error</a:t>
            </a:r>
            <a:r>
              <a:rPr lang="da-DK" sz="1600" dirty="0">
                <a:solidFill>
                  <a:srgbClr val="CB2418"/>
                </a:solidFill>
                <a:latin typeface="Courier New"/>
                <a:cs typeface="Courier New"/>
              </a:rPr>
              <a:t> from bind */</a:t>
            </a:r>
            <a:endParaRPr lang="da-DK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Setsockopt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SOL_SOCKET, SO_REUSEADDR, 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(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const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optval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Bind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descriptor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to the </a:t>
            </a:r>
            <a:r>
              <a:rPr lang="fi-FI" sz="1600" dirty="0" err="1">
                <a:solidFill>
                  <a:srgbClr val="CB2418"/>
                </a:solidFill>
                <a:latin typeface="Courier New"/>
                <a:cs typeface="Courier New"/>
              </a:rPr>
              <a:t>address</a:t>
            </a:r>
            <a:r>
              <a:rPr lang="fi-FI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bind(listenfd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) ==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break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Success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Bind failed, try the next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3800" y="51932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B701FC-000A-431A-AB98-9052C9706C1E}"/>
              </a:ext>
            </a:extLst>
          </p:cNvPr>
          <p:cNvSpPr txBox="1"/>
          <p:nvPr/>
        </p:nvSpPr>
        <p:spPr>
          <a:xfrm>
            <a:off x="165462" y="5715000"/>
            <a:ext cx="8208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  <a:r>
              <a:rPr lang="en-US" dirty="0"/>
              <a:t> a production-grade server would make listening sockets for </a:t>
            </a:r>
            <a:r>
              <a:rPr lang="en-US" i="1" dirty="0"/>
              <a:t>all</a:t>
            </a:r>
            <a:r>
              <a:rPr lang="en-US" dirty="0"/>
              <a:t> the addresses returned by 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E09600-1088-4313-91E1-A990C72A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13179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735" y="1524000"/>
            <a:ext cx="8461270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(!p)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No address worked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it a listening socket ready to accept conn. requests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(listen(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LISTENQ) &lt;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-1;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7319" y="4202668"/>
            <a:ext cx="89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csapp.c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9153" y="5562600"/>
            <a:ext cx="8307387" cy="9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Key point: </a:t>
            </a:r>
            <a:r>
              <a:rPr lang="en-US" dirty="0" err="1">
                <a:latin typeface="Courier New"/>
                <a:cs typeface="Courier New"/>
              </a:rPr>
              <a:t>open_clientfd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dirty="0" err="1">
                <a:latin typeface="Courier New"/>
                <a:cs typeface="Courier New"/>
              </a:rPr>
              <a:t>open_listenfd</a:t>
            </a:r>
            <a:r>
              <a:rPr lang="en-US" dirty="0"/>
              <a:t> are both independent of any particular version of IP.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C5DF5F7-637F-4369-8FB9-2436D70C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613463" cy="762000"/>
          </a:xfrm>
        </p:spPr>
        <p:txBody>
          <a:bodyPr/>
          <a:lstStyle/>
          <a:p>
            <a:pPr indent="0"/>
            <a:r>
              <a:rPr lang="en-US" dirty="0"/>
              <a:t>Putting It Together:</a:t>
            </a:r>
            <a:br>
              <a:rPr lang="en-US" dirty="0"/>
            </a:br>
            <a:r>
              <a:rPr lang="en-US" dirty="0" err="1">
                <a:latin typeface="Courier New"/>
                <a:cs typeface="Courier New"/>
              </a:rPr>
              <a:t>open_listenfd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286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524750" cy="573087"/>
          </a:xfrm>
        </p:spPr>
        <p:txBody>
          <a:bodyPr/>
          <a:lstStyle/>
          <a:p>
            <a:r>
              <a:rPr lang="en-US"/>
              <a:t>Testing Servers Using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Courier New" pitchFamily="49" charset="0"/>
              </a:rPr>
              <a:t>telnet </a:t>
            </a:r>
            <a:r>
              <a:rPr lang="en-US" dirty="0"/>
              <a:t>program is invaluable for testing servers that transmit ASCII strings over Internet connections</a:t>
            </a:r>
          </a:p>
          <a:p>
            <a:pPr lvl="1"/>
            <a:r>
              <a:rPr lang="en-US" dirty="0"/>
              <a:t>Our simple echo server</a:t>
            </a:r>
          </a:p>
          <a:p>
            <a:pPr lvl="1"/>
            <a:r>
              <a:rPr lang="en-US" dirty="0"/>
              <a:t>Web servers</a:t>
            </a:r>
          </a:p>
          <a:p>
            <a:pPr lvl="1"/>
            <a:r>
              <a:rPr lang="en-US" dirty="0"/>
              <a:t>Mail servers</a:t>
            </a:r>
          </a:p>
          <a:p>
            <a:endParaRPr lang="en-US" dirty="0"/>
          </a:p>
          <a:p>
            <a:r>
              <a:rPr lang="en-US" dirty="0"/>
              <a:t>Usage: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i="1" dirty="0">
                <a:latin typeface="Courier New" pitchFamily="49" charset="0"/>
              </a:rPr>
              <a:t>telnet &lt;host&gt; 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</a:p>
          <a:p>
            <a:pPr lvl="1"/>
            <a:r>
              <a:rPr lang="en-US" dirty="0"/>
              <a:t>Creates a connection with a server running on </a:t>
            </a:r>
            <a:r>
              <a:rPr lang="en-US" b="1" i="1" dirty="0">
                <a:latin typeface="Courier New" pitchFamily="49" charset="0"/>
              </a:rPr>
              <a:t>&lt;host&gt;</a:t>
            </a:r>
            <a:r>
              <a:rPr lang="en-US" b="1" dirty="0"/>
              <a:t> </a:t>
            </a:r>
            <a:r>
              <a:rPr lang="en-US" dirty="0"/>
              <a:t>and  listening on port </a:t>
            </a:r>
            <a:r>
              <a:rPr lang="en-US" b="1" i="1" dirty="0">
                <a:latin typeface="Courier New" pitchFamily="49" charset="0"/>
              </a:rPr>
              <a:t>&lt;</a:t>
            </a:r>
            <a:r>
              <a:rPr lang="en-US" b="1" i="1" dirty="0" err="1">
                <a:latin typeface="Courier New" pitchFamily="49" charset="0"/>
              </a:rPr>
              <a:t>portnumber</a:t>
            </a:r>
            <a:r>
              <a:rPr lang="en-US" b="1" i="1" dirty="0">
                <a:latin typeface="Courier New" pitchFamily="49" charset="0"/>
              </a:rPr>
              <a:t>&gt;</a:t>
            </a:r>
            <a:endParaRPr lang="en-US" b="1" dirty="0">
              <a:latin typeface="Courier New" pitchFamily="49" charset="0"/>
            </a:endParaRPr>
          </a:p>
          <a:p>
            <a:endParaRPr lang="en-US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575" y="436967"/>
            <a:ext cx="8588375" cy="573088"/>
          </a:xfrm>
        </p:spPr>
        <p:txBody>
          <a:bodyPr/>
          <a:lstStyle/>
          <a:p>
            <a:r>
              <a:rPr lang="en-US"/>
              <a:t>Testing the Echo Server With </a:t>
            </a:r>
            <a:r>
              <a:rPr lang="en-US">
                <a:latin typeface="Courier New" pitchFamily="49" charset="0"/>
              </a:rPr>
              <a:t>telnet</a:t>
            </a:r>
            <a:endParaRPr lang="en-US"/>
          </a:p>
        </p:txBody>
      </p:sp>
      <p:sp>
        <p:nvSpPr>
          <p:cNvPr id="744451" name="Text Box 3"/>
          <p:cNvSpPr txBox="1">
            <a:spLocks noChangeArrowheads="1"/>
          </p:cNvSpPr>
          <p:nvPr/>
        </p:nvSpPr>
        <p:spPr bwMode="auto">
          <a:xfrm>
            <a:off x="475882" y="1219200"/>
            <a:ext cx="6991718" cy="4770537"/>
          </a:xfrm>
          <a:prstGeom prst="rect">
            <a:avLst/>
          </a:prstGeom>
          <a:solidFill>
            <a:srgbClr val="D9D9D9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echoserveri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(MAKOSHARK.ICS.CS.CMU.EDU, 50280)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11 bytes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server received 8 bytes</a:t>
            </a:r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18213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Hi there!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Howdy!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^]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telnet&gt; quit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/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756484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373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Web Server Basics</a:t>
            </a:r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2" y="1598613"/>
            <a:ext cx="4186238" cy="4687887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HTTP/1.1</a:t>
            </a:r>
          </a:p>
          <a:p>
            <a:pPr lvl="1"/>
            <a:r>
              <a:rPr lang="en-US" sz="1800" dirty="0"/>
              <a:t>RFC 2616, June, 1999.</a:t>
            </a:r>
          </a:p>
          <a:p>
            <a:pPr lvl="1"/>
            <a:r>
              <a:rPr lang="en-US" sz="1800" dirty="0"/>
              <a:t>HTTP/2 is so different that it might as well be a new protocol. 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763908" name="Text Box 1028"/>
          <p:cNvSpPr txBox="1">
            <a:spLocks noChangeArrowheads="1"/>
          </p:cNvSpPr>
          <p:nvPr/>
        </p:nvSpPr>
        <p:spPr bwMode="auto">
          <a:xfrm>
            <a:off x="1349911" y="6190395"/>
            <a:ext cx="75713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ourier New" pitchFamily="49" charset="0"/>
              </a:rPr>
              <a:t>http://www.w3.org/Protocols/rfc2616/rfc2616.html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0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</p:spTree>
    <p:extLst>
      <p:ext uri="{BB962C8B-B14F-4D97-AF65-F5344CB8AC3E}">
        <p14:creationId xmlns:p14="http://schemas.microsoft.com/office/powerpoint/2010/main" val="262903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/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1284832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646738" cy="573087"/>
          </a:xfrm>
        </p:spPr>
        <p:txBody>
          <a:bodyPr/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 lvl="1">
              <a:tabLst>
                <a:tab pos="4403725" algn="l"/>
              </a:tabLst>
            </a:pPr>
            <a:r>
              <a:rPr lang="en-US" dirty="0"/>
              <a:t>Content is identified by its URL (Uniform Resource Locator)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text/html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text/plain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image/gif</a:t>
            </a:r>
            <a:r>
              <a:rPr lang="en-US" dirty="0">
                <a:latin typeface="Courier New" pitchFamily="49" charset="0"/>
              </a:rPr>
              <a:t>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/>
                <a:cs typeface="Courier New"/>
              </a:rPr>
              <a:t>image/</a:t>
            </a:r>
            <a:r>
              <a:rPr lang="en-US" b="1" dirty="0" err="1">
                <a:latin typeface="Courier New"/>
                <a:cs typeface="Courier New"/>
              </a:rPr>
              <a:t>png</a:t>
            </a:r>
            <a:r>
              <a:rPr lang="en-US" dirty="0"/>
              <a:t>	Binary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b="1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dirty="0">
                <a:latin typeface="Courier New"/>
                <a:cs typeface="Courier New"/>
              </a:rPr>
              <a:t>http://</a:t>
            </a:r>
            <a:r>
              <a:rPr lang="en-US" sz="1800" dirty="0" err="1">
                <a:latin typeface="Courier New"/>
                <a:cs typeface="Courier New"/>
              </a:rPr>
              <a:t>www.iana.org</a:t>
            </a:r>
            <a:r>
              <a:rPr lang="en-US" sz="1800" dirty="0">
                <a:latin typeface="Courier New"/>
                <a:cs typeface="Courier New"/>
              </a:rPr>
              <a:t>/assignments/media-types/media-</a:t>
            </a:r>
            <a:r>
              <a:rPr lang="en-US" sz="1800" dirty="0" err="1">
                <a:latin typeface="Courier New"/>
                <a:cs typeface="Courier New"/>
              </a:rPr>
              <a:t>types.xhtml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68042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077200" cy="573087"/>
          </a:xfrm>
        </p:spPr>
        <p:txBody>
          <a:bodyPr lIns="91294" tIns="45647" rIns="91294" bIns="45647" anchor="t"/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7" y="1362075"/>
            <a:ext cx="8823325" cy="4972050"/>
          </a:xfrm>
        </p:spPr>
        <p:txBody>
          <a:bodyPr lIns="91294" tIns="45647" rIns="91294" bIns="45647"/>
          <a:lstStyle/>
          <a:p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1"/>
            <a:r>
              <a:rPr lang="en-US" dirty="0"/>
              <a:t>Examples: HTML files, images, audio clips, </a:t>
            </a:r>
            <a:r>
              <a:rPr lang="en-US" dirty="0" err="1"/>
              <a:t>Javascript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Request identifies which content file</a:t>
            </a:r>
          </a:p>
          <a:p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1"/>
            <a:r>
              <a:rPr lang="en-US" dirty="0"/>
              <a:t>Example: content produced by a program executed by the server on behalf of the client</a:t>
            </a:r>
          </a:p>
          <a:p>
            <a:pPr lvl="1"/>
            <a:r>
              <a:rPr lang="en-US" dirty="0"/>
              <a:t>Request identifies file containing executable code</a:t>
            </a:r>
          </a:p>
          <a:p>
            <a:r>
              <a:rPr lang="en-US" dirty="0"/>
              <a:t>Any URL can refer to either static or dynamic content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8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382000" cy="573087"/>
          </a:xfrm>
        </p:spPr>
        <p:txBody>
          <a:bodyPr/>
          <a:lstStyle/>
          <a:p>
            <a:r>
              <a:rPr lang="en-US" dirty="0"/>
              <a:t>URLs and how clients and servers use them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408612"/>
          </a:xfrm>
        </p:spPr>
        <p:txBody>
          <a:bodyPr/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http://www.cmu.edu:80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r>
              <a:rPr lang="en-US" dirty="0"/>
              <a:t>Where the server is (</a:t>
            </a:r>
            <a:r>
              <a:rPr lang="en-US" b="1" dirty="0">
                <a:latin typeface="Courier New" pitchFamily="49" charset="0"/>
              </a:rPr>
              <a:t>www.cmu.edu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</a:t>
            </a:r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Determine if request is for static or dynamic content.</a:t>
            </a:r>
          </a:p>
          <a:p>
            <a:pPr lvl="2"/>
            <a:r>
              <a:rPr lang="en-US" dirty="0"/>
              <a:t>No hard and fast rules for this</a:t>
            </a:r>
          </a:p>
          <a:p>
            <a:pPr lvl="2"/>
            <a:r>
              <a:rPr lang="en-US" dirty="0"/>
              <a:t>One convention: executables reside in </a:t>
            </a:r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directory</a:t>
            </a:r>
          </a:p>
          <a:p>
            <a:pPr lvl="1"/>
            <a:r>
              <a:rPr lang="en-US" dirty="0"/>
              <a:t>Find file on file system</a:t>
            </a:r>
          </a:p>
          <a:p>
            <a:pPr lvl="2"/>
            <a:r>
              <a:rPr lang="en-US" dirty="0"/>
              <a:t>Initial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 in suffix denotes home directory for requested content.</a:t>
            </a:r>
          </a:p>
          <a:p>
            <a:pPr lvl="2"/>
            <a:r>
              <a:rPr lang="en-US" dirty="0"/>
              <a:t>Minimal suffix is “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dirty="0"/>
              <a:t>”, which server expands to configured default filename (usually, </a:t>
            </a:r>
            <a:r>
              <a:rPr lang="en-US" b="1" dirty="0" err="1">
                <a:latin typeface="Courier New" pitchFamily="49" charset="0"/>
              </a:rPr>
              <a:t>index.html</a:t>
            </a:r>
            <a:r>
              <a:rPr lang="en-US" dirty="0"/>
              <a:t>)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3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5888038" cy="573088"/>
          </a:xfrm>
        </p:spPr>
        <p:txBody>
          <a:bodyPr/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289925" cy="5191125"/>
          </a:xfrm>
          <a:ln/>
        </p:spPr>
        <p:txBody>
          <a:bodyPr/>
          <a:lstStyle/>
          <a:p>
            <a:r>
              <a:rPr lang="en-US" dirty="0"/>
              <a:t>HTTP request is a </a:t>
            </a:r>
            <a:r>
              <a:rPr lang="en-US" i="1" dirty="0">
                <a:solidFill>
                  <a:srgbClr val="FF0000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i="1" dirty="0">
                <a:solidFill>
                  <a:srgbClr val="FF0000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b="1" dirty="0">
                <a:latin typeface="Courier New" pitchFamily="49" charset="0"/>
              </a:rPr>
              <a:t>GET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POST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OPTIONS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HEAD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PUT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</a:rPr>
              <a:t>DELETE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TRACE</a:t>
            </a:r>
          </a:p>
          <a:p>
            <a:pPr lvl="1"/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 err="1">
                <a:latin typeface="Courier New" pitchFamily="49" charset="0"/>
              </a:rPr>
              <a:t>uri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 </a:t>
            </a:r>
            <a:r>
              <a:rPr lang="en-US" dirty="0"/>
              <a:t>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b="1" dirty="0">
                <a:latin typeface="Courier New" pitchFamily="49" charset="0"/>
              </a:rPr>
              <a:t>&lt;version&gt;</a:t>
            </a:r>
            <a:r>
              <a:rPr lang="en-US" b="1" dirty="0"/>
              <a:t> </a:t>
            </a:r>
            <a:r>
              <a:rPr lang="en-US" dirty="0"/>
              <a:t>is HTTP version of request (</a:t>
            </a:r>
            <a:r>
              <a:rPr lang="en-US" b="1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b="1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09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154738" cy="573087"/>
          </a:xfrm>
        </p:spPr>
        <p:txBody>
          <a:bodyPr/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66800"/>
            <a:ext cx="8699500" cy="557033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i="1" dirty="0">
                <a:solidFill>
                  <a:srgbClr val="FF0000"/>
                </a:solidFill>
              </a:rPr>
              <a:t>response line</a:t>
            </a:r>
            <a:r>
              <a:rPr lang="en-US" dirty="0"/>
              <a:t> followed by zero or more </a:t>
            </a:r>
            <a:r>
              <a:rPr lang="en-US" i="1" dirty="0">
                <a:solidFill>
                  <a:srgbClr val="FF0000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i="1" dirty="0">
                <a:solidFill>
                  <a:srgbClr val="FF0000"/>
                </a:solidFill>
              </a:rPr>
              <a:t>content</a:t>
            </a:r>
            <a:r>
              <a:rPr lang="en-US" dirty="0"/>
              <a:t>, with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separating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</a:p>
          <a:p>
            <a:pPr>
              <a:lnSpc>
                <a:spcPct val="85000"/>
              </a:lnSpc>
              <a:buNone/>
            </a:pPr>
            <a:r>
              <a:rPr lang="en-US" dirty="0"/>
              <a:t>		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200 	OK</a:t>
            </a:r>
            <a:r>
              <a:rPr lang="en-US" dirty="0"/>
              <a:t>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301	Moved</a:t>
            </a:r>
            <a:r>
              <a:rPr lang="en-US" dirty="0"/>
              <a:t>		Provide alternate URL</a:t>
            </a:r>
          </a:p>
          <a:p>
            <a:pPr lvl="2">
              <a:lnSpc>
                <a:spcPct val="97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404	Not found</a:t>
            </a:r>
            <a:r>
              <a:rPr lang="en-US" dirty="0"/>
              <a:t>	Server couldn’t find the file</a:t>
            </a:r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Content-Type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Content-Length</a:t>
            </a:r>
            <a:r>
              <a:rPr lang="en-US" dirty="0">
                <a:latin typeface="Courier New" pitchFamily="49" charset="0"/>
              </a:rPr>
              <a:t>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A7A-4FD7-4974-9CBA-3AB28BB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more HTTP response codes</a:t>
            </a:r>
          </a:p>
        </p:txBody>
      </p:sp>
      <p:pic>
        <p:nvPicPr>
          <p:cNvPr id="8" name="Content Placeholder 7" descr="Website&#10;&#10;Description automatically generated">
            <a:extLst>
              <a:ext uri="{FF2B5EF4-FFF2-40B4-BE49-F238E27FC236}">
                <a16:creationId xmlns:a16="http://schemas.microsoft.com/office/drawing/2014/main" id="{6FA7141B-4BEE-4AD6-93AC-F37A11644E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428155"/>
            <a:ext cx="3871912" cy="4839890"/>
          </a:xfrm>
        </p:spPr>
      </p:pic>
      <p:pic>
        <p:nvPicPr>
          <p:cNvPr id="14" name="Content Placeholder 13" descr="A picture containing text, cat, screen, display&#10;&#10;Description automatically generated">
            <a:extLst>
              <a:ext uri="{FF2B5EF4-FFF2-40B4-BE49-F238E27FC236}">
                <a16:creationId xmlns:a16="http://schemas.microsoft.com/office/drawing/2014/main" id="{04BD1418-3C01-4347-8C36-DF717D0A7AD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1362075"/>
            <a:ext cx="3012281" cy="2409825"/>
          </a:xfrm>
        </p:spPr>
      </p:pic>
      <p:pic>
        <p:nvPicPr>
          <p:cNvPr id="12" name="Content Placeholder 11" descr="A picture containing text, cat&#10;&#10;Description automatically generated">
            <a:extLst>
              <a:ext uri="{FF2B5EF4-FFF2-40B4-BE49-F238E27FC236}">
                <a16:creationId xmlns:a16="http://schemas.microsoft.com/office/drawing/2014/main" id="{6630ED00-BE6B-43DC-8C5D-B6EDE382E6D5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1" y="3924300"/>
            <a:ext cx="3012281" cy="2409825"/>
          </a:xfrm>
        </p:spPr>
      </p:pic>
    </p:spTree>
    <p:extLst>
      <p:ext uri="{BB962C8B-B14F-4D97-AF65-F5344CB8AC3E}">
        <p14:creationId xmlns:p14="http://schemas.microsoft.com/office/powerpoint/2010/main" val="3268141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7501" cy="914401"/>
          </a:xfrm>
        </p:spPr>
        <p:txBody>
          <a:bodyPr/>
          <a:lstStyle/>
          <a:p>
            <a:r>
              <a:rPr lang="en-US" dirty="0"/>
              <a:t>Example HTTP Transaction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-1" y="806708"/>
            <a:ext cx="9144001" cy="4708981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HTTP/1.1   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301 Moved Permanently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17:05:11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5 response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this is an Apache server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Location: </a:t>
            </a:r>
            <a:r>
              <a:rPr lang="sk-SK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http://www.cmu.edu/index.shtml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page has moved here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body will be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expect HTML in response body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15c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&lt;HTML&gt;&lt;HEAD&gt;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start of HTML content</a:t>
            </a:r>
          </a:p>
          <a:p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&lt;/BODY&gt;&lt;/HTML&gt;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end of HTML content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last line in response body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closes connection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58674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HTTP standard requires that each text line end with </a:t>
            </a:r>
            <a:r>
              <a:rPr lang="en-US" dirty="0">
                <a:latin typeface="Courier New"/>
                <a:cs typeface="Courier New"/>
              </a:rPr>
              <a:t>“\r\n”</a:t>
            </a:r>
          </a:p>
          <a:p>
            <a:r>
              <a:rPr lang="en-US" dirty="0"/>
              <a:t>Blank line (</a:t>
            </a:r>
            <a:r>
              <a:rPr lang="en-US" dirty="0">
                <a:latin typeface="Courier New"/>
                <a:cs typeface="Courier New"/>
              </a:rPr>
              <a:t>“\r\n”</a:t>
            </a:r>
            <a:r>
              <a:rPr lang="en-US" dirty="0"/>
              <a:t>) terminates request and response headers</a:t>
            </a:r>
          </a:p>
        </p:txBody>
      </p:sp>
    </p:spTree>
    <p:extLst>
      <p:ext uri="{BB962C8B-B14F-4D97-AF65-F5344CB8AC3E}">
        <p14:creationId xmlns:p14="http://schemas.microsoft.com/office/powerpoint/2010/main" val="1116032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477630" cy="573087"/>
          </a:xfrm>
        </p:spPr>
        <p:txBody>
          <a:bodyPr/>
          <a:lstStyle/>
          <a:p>
            <a:r>
              <a:rPr lang="en-US" dirty="0"/>
              <a:t>Example HTTP Transaction, Take 2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1206500"/>
            <a:ext cx="9144000" cy="4478149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www.cmu.edu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80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open connection to server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Trying 128.2.42.52...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Telnet prints 3 lines to terminal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Connected to WWW-CMU-PROD-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VIP.ANDREW.cmu.edu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GET /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index.shtml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request line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Host: www.cmu.edu                       </a:t>
            </a:r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Client: required HTTP/1.1 header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urier New"/>
                <a:cs typeface="Courier New"/>
              </a:rPr>
              <a:t>                                        Client: blank line terminates headers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HTTP/1.1 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Courier New"/>
                <a:cs typeface="Courier New"/>
              </a:rPr>
              <a:t>200 OK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</a:t>
            </a:r>
            <a:r>
              <a:rPr lang="en-US" sz="1500" dirty="0">
                <a:solidFill>
                  <a:srgbClr val="0000FF"/>
                </a:solidFill>
                <a:latin typeface="Courier New"/>
                <a:cs typeface="Courier New"/>
              </a:rPr>
              <a:t>Server: response line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Date: Wed, 05 Nov 2014 17:37:26 GMT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followed by 4 response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Server: Apache/1.3.42 (Unix)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Transfer-Encoding: chunked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Content-Type: text/html; charset=... </a:t>
            </a:r>
          </a:p>
          <a:p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                                        Server: empty line terminates headers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1000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begin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&lt;html ..&gt;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first line of HTML content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&lt;/html&gt;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0                                 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end response body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      </a:t>
            </a:r>
            <a:r>
              <a:rPr lang="sk-SK" sz="1500" dirty="0">
                <a:solidFill>
                  <a:srgbClr val="0000FF"/>
                </a:solidFill>
                <a:latin typeface="Courier New"/>
                <a:cs typeface="Courier New"/>
              </a:rPr>
              <a:t>Server: close connection</a:t>
            </a:r>
            <a:endParaRPr lang="sk-SK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00683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3185" y="152400"/>
            <a:ext cx="8477630" cy="573087"/>
          </a:xfrm>
        </p:spPr>
        <p:txBody>
          <a:bodyPr/>
          <a:lstStyle/>
          <a:p>
            <a:r>
              <a:rPr lang="en-US" dirty="0"/>
              <a:t>Example HTTP(S) Transaction, Take 3</a:t>
            </a: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6324808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whaleshark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openssl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s_client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  <a:hlinkClick r:id="rId3"/>
              </a:rPr>
              <a:t>www.cs.cmu.edu:443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CONNECTED(00000005)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Certificate chain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                                                                            Server certificate                                                             -----BEGIN CERTIFICATE-----                                                    MIIGDjCCBPagAwIBAgIRAMiF7LBPDoySilnNoU+mp+gwDQYJKoZIhvcNAQELBQAw               djELMAkGA1UEBhMCVVMxCzAJBgNVBAgTAk1JMRIwEAYDVQQHEwlBbm4gQXJib3Ix               EjAQBgNVBAoTCUludGVybmV0MjERMA8GA1UECxMISW5Db21tb24xHzAdBgNVBAMT               wkWkvDVBBCwKXrShVxQNsj6J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-----END CERTIFICATE-----                                                      subject=/C=US/postalCode=15213/ST=PA/L=Pittsburgh/street=5000 Forbes Ave/O=Carnegie Mellon University/OU=School of Computer Science/CN=www.cs.cmu.edu         issuer=/C=US/ST=MI/L=Ann Arbor/O=Internet2/OU=InCommon/CN=InCommon RSA Server CA                                                                              SSL handshake has read 6274 bytes and written 483 bytes                        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…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&gt;</a:t>
            </a:r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GET / HTTP/1.0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sk-SK" sz="1500" dirty="0">
                <a:solidFill>
                  <a:srgbClr val="000000"/>
                </a:solidFill>
                <a:latin typeface="Courier New"/>
                <a:cs typeface="Courier New"/>
              </a:rPr>
              <a:t>HTTP/1.1 200 OK                                                                Date: Tue, 12 Nov 2019 04:22:15 GMT                                            Server: Apache/2.4.10 (Ubuntu)                                                 Set-Cookie: SHIBLOCATION=scsweb; path=/; domain=.cs.cmu.edu 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... HTML Content Continues Below ...</a:t>
            </a:r>
          </a:p>
        </p:txBody>
      </p:sp>
    </p:spTree>
    <p:extLst>
      <p:ext uri="{BB962C8B-B14F-4D97-AF65-F5344CB8AC3E}">
        <p14:creationId xmlns:p14="http://schemas.microsoft.com/office/powerpoint/2010/main" val="29311580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/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429473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 described in text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en-US" sz="2200" dirty="0"/>
              <a:t>” instead of “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9689782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Tiny 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Accept connection from client</a:t>
            </a:r>
          </a:p>
          <a:p>
            <a:r>
              <a:rPr lang="en-US" dirty="0"/>
              <a:t>Read request from client (via connected socket)</a:t>
            </a:r>
          </a:p>
          <a:p>
            <a:r>
              <a:rPr lang="en-US" dirty="0"/>
              <a:t>Split into &lt;method&gt;  &lt;</a:t>
            </a:r>
            <a:r>
              <a:rPr lang="en-US" dirty="0" err="1"/>
              <a:t>uri</a:t>
            </a:r>
            <a:r>
              <a:rPr lang="en-US" dirty="0"/>
              <a:t>&gt; &lt;version&gt;</a:t>
            </a:r>
          </a:p>
          <a:p>
            <a:pPr lvl="1"/>
            <a:r>
              <a:rPr lang="en-US" dirty="0"/>
              <a:t>If method not GET, then return error</a:t>
            </a:r>
          </a:p>
          <a:p>
            <a:r>
              <a:rPr lang="en-US" dirty="0"/>
              <a:t>If URI contains “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-bin</a:t>
            </a:r>
            <a:r>
              <a:rPr lang="en-US" dirty="0"/>
              <a:t>” then serve dynamic content</a:t>
            </a:r>
          </a:p>
          <a:p>
            <a:pPr lvl="1"/>
            <a:r>
              <a:rPr lang="en-US" dirty="0"/>
              <a:t>(Would do wrong thing if had file “</a:t>
            </a:r>
            <a:r>
              <a:rPr lang="en-US" b="1" dirty="0">
                <a:latin typeface="Courier New" panose="02070309020205020404" pitchFamily="49" charset="0"/>
                <a:cs typeface="Courier New" pitchFamily="49" charset="0"/>
              </a:rPr>
              <a:t>abcgi-bingo.html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Fork process to execute program</a:t>
            </a:r>
          </a:p>
          <a:p>
            <a:r>
              <a:rPr lang="en-US" dirty="0"/>
              <a:t>Otherwise serve static content</a:t>
            </a:r>
          </a:p>
          <a:p>
            <a:pPr lvl="1"/>
            <a:r>
              <a:rPr lang="en-US" dirty="0"/>
              <a:t>Copy file to output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34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 lIns="91294" tIns="45647" rIns="91294" bIns="45647" anchor="t"/>
          <a:lstStyle/>
          <a:p>
            <a:r>
              <a:rPr lang="en-US" dirty="0"/>
              <a:t>Tiny Serving Static Content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137820"/>
            <a:ext cx="8305800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[MAXBUF];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headers to client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get_filetype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sServer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Tiny Web Server\r\n"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sConnection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close\r\n"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sContent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-type: %s\r\n\r\n"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CB2418"/>
                </a:solidFill>
                <a:latin typeface="Courier New"/>
                <a:cs typeface="Courier New"/>
              </a:rPr>
              <a:t>/* Send response body to client */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Open(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O_RDONLY, 0);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Mmap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(0,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PROT_READ, MAP_PRIVATE,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filesize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Munmap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tr-TR" sz="1600" dirty="0" err="1">
                <a:solidFill>
                  <a:srgbClr val="000000"/>
                </a:solidFill>
                <a:latin typeface="Courier New"/>
                <a:cs typeface="Courier New"/>
              </a:rPr>
              <a:t>srcp</a:t>
            </a:r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, filesize);                 </a:t>
            </a:r>
          </a:p>
          <a:p>
            <a:r>
              <a:rPr lang="tr-TR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1090" y="6031468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81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/>
              <a:t>Serving Dynamic Content			      CSAPP 11.5.4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616981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0960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</a:t>
            </a:r>
          </a:p>
        </p:txBody>
      </p:sp>
      <p:sp>
        <p:nvSpPr>
          <p:cNvPr id="771075" name="Oval 3"/>
          <p:cNvSpPr>
            <a:spLocks noChangeArrowheads="1"/>
          </p:cNvSpPr>
          <p:nvPr/>
        </p:nvSpPr>
        <p:spPr bwMode="auto">
          <a:xfrm>
            <a:off x="5548313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71076" name="Oval 4"/>
          <p:cNvSpPr>
            <a:spLocks noChangeArrowheads="1"/>
          </p:cNvSpPr>
          <p:nvPr/>
        </p:nvSpPr>
        <p:spPr bwMode="auto">
          <a:xfrm>
            <a:off x="7526338" y="2662238"/>
            <a:ext cx="1065212" cy="9890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1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42118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Client sends request to server</a:t>
            </a:r>
          </a:p>
          <a:p>
            <a:endParaRPr lang="en-US" dirty="0"/>
          </a:p>
          <a:p>
            <a:r>
              <a:rPr lang="en-US" dirty="0"/>
              <a:t>If request URI contains the string “</a:t>
            </a:r>
            <a:r>
              <a:rPr lang="en-US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cgi</a:t>
            </a:r>
            <a:r>
              <a:rPr lang="en-US" dirty="0">
                <a:latin typeface="Courier New" pitchFamily="49" charset="0"/>
              </a:rPr>
              <a:t>-bin</a:t>
            </a:r>
            <a:r>
              <a:rPr lang="en-US" dirty="0"/>
              <a:t>”, the Tiny server assumes that the request is for dynamic content </a:t>
            </a:r>
          </a:p>
        </p:txBody>
      </p:sp>
      <p:sp>
        <p:nvSpPr>
          <p:cNvPr id="771078" name="Line 6"/>
          <p:cNvSpPr>
            <a:spLocks noChangeShapeType="1"/>
          </p:cNvSpPr>
          <p:nvPr/>
        </p:nvSpPr>
        <p:spPr bwMode="auto">
          <a:xfrm>
            <a:off x="6613525" y="3117850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1079" name="Text Box 7"/>
          <p:cNvSpPr txBox="1">
            <a:spLocks noChangeArrowheads="1"/>
          </p:cNvSpPr>
          <p:nvPr/>
        </p:nvSpPr>
        <p:spPr bwMode="auto">
          <a:xfrm>
            <a:off x="5000625" y="2130425"/>
            <a:ext cx="4006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GET /</a:t>
            </a:r>
            <a:r>
              <a:rPr lang="en-US" sz="1800" dirty="0" err="1">
                <a:latin typeface="Courier New" pitchFamily="49" charset="0"/>
              </a:rPr>
              <a:t>cgi</a:t>
            </a:r>
            <a:r>
              <a:rPr lang="en-US" sz="1800" dirty="0">
                <a:latin typeface="Courier New" pitchFamily="49" charset="0"/>
              </a:rPr>
              <a:t>-bin/env.pl HTTP/1.1</a:t>
            </a:r>
          </a:p>
        </p:txBody>
      </p:sp>
    </p:spTree>
    <p:extLst>
      <p:ext uri="{BB962C8B-B14F-4D97-AF65-F5344CB8AC3E}">
        <p14:creationId xmlns:p14="http://schemas.microsoft.com/office/powerpoint/2010/main" val="14067675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77724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2099" name="Oval 3"/>
          <p:cNvSpPr>
            <a:spLocks noChangeArrowheads="1"/>
          </p:cNvSpPr>
          <p:nvPr/>
        </p:nvSpPr>
        <p:spPr bwMode="auto">
          <a:xfrm>
            <a:off x="5173663" y="19018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2100" name="Oval 4"/>
          <p:cNvSpPr>
            <a:spLocks noChangeArrowheads="1"/>
          </p:cNvSpPr>
          <p:nvPr/>
        </p:nvSpPr>
        <p:spPr bwMode="auto">
          <a:xfrm>
            <a:off x="7153275" y="19018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2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18907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server creates a child process and runs the program identified by the URI in that process</a:t>
            </a:r>
          </a:p>
        </p:txBody>
      </p:sp>
      <p:sp>
        <p:nvSpPr>
          <p:cNvPr id="772102" name="Oval 6"/>
          <p:cNvSpPr>
            <a:spLocks noChangeArrowheads="1"/>
          </p:cNvSpPr>
          <p:nvPr/>
        </p:nvSpPr>
        <p:spPr bwMode="auto">
          <a:xfrm>
            <a:off x="7159625" y="34988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2103" name="Line 7"/>
          <p:cNvSpPr>
            <a:spLocks noChangeShapeType="1"/>
          </p:cNvSpPr>
          <p:nvPr/>
        </p:nvSpPr>
        <p:spPr bwMode="auto">
          <a:xfrm flipV="1">
            <a:off x="7685088" y="28908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2104" name="Text Box 8"/>
          <p:cNvSpPr txBox="1">
            <a:spLocks noChangeArrowheads="1"/>
          </p:cNvSpPr>
          <p:nvPr/>
        </p:nvSpPr>
        <p:spPr bwMode="auto">
          <a:xfrm>
            <a:off x="7654925" y="3011488"/>
            <a:ext cx="14128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Courier New" pitchFamily="49" charset="0"/>
              </a:rPr>
              <a:t>fork/exec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95729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229600" cy="573087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(cont)</a:t>
            </a:r>
          </a:p>
        </p:txBody>
      </p:sp>
      <p:sp>
        <p:nvSpPr>
          <p:cNvPr id="773123" name="Oval 3"/>
          <p:cNvSpPr>
            <a:spLocks noChangeArrowheads="1"/>
          </p:cNvSpPr>
          <p:nvPr/>
        </p:nvSpPr>
        <p:spPr bwMode="auto">
          <a:xfrm>
            <a:off x="5173663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3124" name="Oval 4"/>
          <p:cNvSpPr>
            <a:spLocks noChangeArrowheads="1"/>
          </p:cNvSpPr>
          <p:nvPr/>
        </p:nvSpPr>
        <p:spPr bwMode="auto">
          <a:xfrm>
            <a:off x="7153275" y="1825625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3213" y="1970088"/>
            <a:ext cx="4287837" cy="4456112"/>
          </a:xfrm>
          <a:noFill/>
          <a:ln/>
        </p:spPr>
        <p:txBody>
          <a:bodyPr lIns="90343" tIns="44379" rIns="90343" bIns="44379"/>
          <a:lstStyle/>
          <a:p>
            <a:r>
              <a:rPr lang="en-US" dirty="0"/>
              <a:t>The child runs and generates the dynamic content</a:t>
            </a:r>
          </a:p>
          <a:p>
            <a:endParaRPr lang="en-US" dirty="0"/>
          </a:p>
          <a:p>
            <a:r>
              <a:rPr lang="en-US" dirty="0"/>
              <a:t>The server captures the content of the child and forwards it without modification to the client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73126" name="Oval 6"/>
          <p:cNvSpPr>
            <a:spLocks noChangeArrowheads="1"/>
          </p:cNvSpPr>
          <p:nvPr/>
        </p:nvSpPr>
        <p:spPr bwMode="auto">
          <a:xfrm>
            <a:off x="7159625" y="3422650"/>
            <a:ext cx="1065213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  <p:sp>
        <p:nvSpPr>
          <p:cNvPr id="773127" name="Line 7"/>
          <p:cNvSpPr>
            <a:spLocks noChangeShapeType="1"/>
          </p:cNvSpPr>
          <p:nvPr/>
        </p:nvSpPr>
        <p:spPr bwMode="auto">
          <a:xfrm flipV="1">
            <a:off x="7685088" y="281463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73128" name="Text Box 8"/>
          <p:cNvSpPr txBox="1">
            <a:spLocks noChangeArrowheads="1"/>
          </p:cNvSpPr>
          <p:nvPr/>
        </p:nvSpPr>
        <p:spPr bwMode="auto">
          <a:xfrm>
            <a:off x="7616825" y="2967038"/>
            <a:ext cx="1047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/>
              <a:t>Content</a:t>
            </a:r>
          </a:p>
        </p:txBody>
      </p:sp>
      <p:sp>
        <p:nvSpPr>
          <p:cNvPr id="773129" name="Text Box 9"/>
          <p:cNvSpPr txBox="1">
            <a:spLocks noChangeArrowheads="1"/>
          </p:cNvSpPr>
          <p:nvPr/>
        </p:nvSpPr>
        <p:spPr bwMode="auto">
          <a:xfrm>
            <a:off x="6202363" y="2265645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3130" name="Line 10"/>
          <p:cNvSpPr>
            <a:spLocks noChangeShapeType="1"/>
          </p:cNvSpPr>
          <p:nvPr/>
        </p:nvSpPr>
        <p:spPr bwMode="auto">
          <a:xfrm flipH="1">
            <a:off x="6240463" y="2281238"/>
            <a:ext cx="91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06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41313"/>
            <a:ext cx="8305800" cy="573087"/>
          </a:xfrm>
        </p:spPr>
        <p:txBody>
          <a:bodyPr lIns="91294" tIns="45647" rIns="91294" bIns="45647" anchor="t"/>
          <a:lstStyle/>
          <a:p>
            <a:r>
              <a:rPr lang="en-US"/>
              <a:t>Issues in Serving Dynamic Content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595438"/>
            <a:ext cx="5360987" cy="4830762"/>
          </a:xfrm>
        </p:spPr>
        <p:txBody>
          <a:bodyPr lIns="91294" tIns="45647" rIns="91294" bIns="45647"/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client pass program arguments to the server?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these arguments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pass other info relevant to the request to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How does the server capture the content produced by the child?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These issues are addressed by the </a:t>
            </a:r>
            <a:r>
              <a:rPr lang="en-US" dirty="0">
                <a:solidFill>
                  <a:srgbClr val="FF0000"/>
                </a:solidFill>
              </a:rPr>
              <a:t>Common Gateway Interface (CGI) </a:t>
            </a:r>
            <a:r>
              <a:rPr lang="en-US" dirty="0"/>
              <a:t>specification.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75172" name="Oval 4"/>
          <p:cNvSpPr>
            <a:spLocks noChangeArrowheads="1"/>
          </p:cNvSpPr>
          <p:nvPr/>
        </p:nvSpPr>
        <p:spPr bwMode="auto">
          <a:xfrm>
            <a:off x="5459413" y="1825625"/>
            <a:ext cx="1065212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Client</a:t>
            </a:r>
          </a:p>
        </p:txBody>
      </p:sp>
      <p:sp>
        <p:nvSpPr>
          <p:cNvPr id="775173" name="Oval 5"/>
          <p:cNvSpPr>
            <a:spLocks noChangeArrowheads="1"/>
          </p:cNvSpPr>
          <p:nvPr/>
        </p:nvSpPr>
        <p:spPr bwMode="auto">
          <a:xfrm>
            <a:off x="7437438" y="1825625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75174" name="Line 6"/>
          <p:cNvSpPr>
            <a:spLocks noChangeShapeType="1"/>
          </p:cNvSpPr>
          <p:nvPr/>
        </p:nvSpPr>
        <p:spPr bwMode="auto">
          <a:xfrm flipH="1" flipV="1">
            <a:off x="7761288" y="28146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75" name="Text Box 7"/>
          <p:cNvSpPr txBox="1">
            <a:spLocks noChangeArrowheads="1"/>
          </p:cNvSpPr>
          <p:nvPr/>
        </p:nvSpPr>
        <p:spPr bwMode="auto">
          <a:xfrm>
            <a:off x="6715125" y="2965732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6" name="Text Box 8"/>
          <p:cNvSpPr txBox="1">
            <a:spLocks noChangeArrowheads="1"/>
          </p:cNvSpPr>
          <p:nvPr/>
        </p:nvSpPr>
        <p:spPr bwMode="auto">
          <a:xfrm>
            <a:off x="6486525" y="2129120"/>
            <a:ext cx="95491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Content</a:t>
            </a:r>
          </a:p>
        </p:txBody>
      </p:sp>
      <p:sp>
        <p:nvSpPr>
          <p:cNvPr id="775177" name="Line 9"/>
          <p:cNvSpPr>
            <a:spLocks noChangeShapeType="1"/>
          </p:cNvSpPr>
          <p:nvPr/>
        </p:nvSpPr>
        <p:spPr bwMode="auto">
          <a:xfrm flipH="1">
            <a:off x="6524625" y="2462213"/>
            <a:ext cx="912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6410325" y="1671920"/>
            <a:ext cx="966861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Request</a:t>
            </a:r>
          </a:p>
        </p:txBody>
      </p:sp>
      <p:sp>
        <p:nvSpPr>
          <p:cNvPr id="775179" name="Line 11"/>
          <p:cNvSpPr>
            <a:spLocks noChangeShapeType="1"/>
          </p:cNvSpPr>
          <p:nvPr/>
        </p:nvSpPr>
        <p:spPr bwMode="auto">
          <a:xfrm flipH="1" flipV="1">
            <a:off x="6448425" y="2054225"/>
            <a:ext cx="1065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75180" name="Line 12"/>
          <p:cNvSpPr>
            <a:spLocks noChangeShapeType="1"/>
          </p:cNvSpPr>
          <p:nvPr/>
        </p:nvSpPr>
        <p:spPr bwMode="auto">
          <a:xfrm flipH="1" flipV="1">
            <a:off x="8218488" y="273843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75181" name="Text Box 13"/>
          <p:cNvSpPr txBox="1">
            <a:spLocks noChangeArrowheads="1"/>
          </p:cNvSpPr>
          <p:nvPr/>
        </p:nvSpPr>
        <p:spPr bwMode="auto">
          <a:xfrm>
            <a:off x="8180388" y="2965732"/>
            <a:ext cx="815265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>
                <a:latin typeface="+mn-lt"/>
              </a:rPr>
              <a:t>Create</a:t>
            </a:r>
          </a:p>
        </p:txBody>
      </p:sp>
      <p:sp>
        <p:nvSpPr>
          <p:cNvPr id="775182" name="Oval 14"/>
          <p:cNvSpPr>
            <a:spLocks noChangeArrowheads="1"/>
          </p:cNvSpPr>
          <p:nvPr/>
        </p:nvSpPr>
        <p:spPr bwMode="auto">
          <a:xfrm>
            <a:off x="7443788" y="3422650"/>
            <a:ext cx="1066800" cy="9890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Courier New" pitchFamily="49" charset="0"/>
              </a:rPr>
              <a:t>env.pl</a:t>
            </a:r>
          </a:p>
        </p:txBody>
      </p:sp>
    </p:spTree>
    <p:extLst>
      <p:ext uri="{BB962C8B-B14F-4D97-AF65-F5344CB8AC3E}">
        <p14:creationId xmlns:p14="http://schemas.microsoft.com/office/powerpoint/2010/main" val="159214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16962" cy="666750"/>
          </a:xfrm>
        </p:spPr>
        <p:txBody>
          <a:bodyPr lIns="91294" tIns="45647" rIns="91294" bIns="45647" anchor="t"/>
          <a:lstStyle/>
          <a:p>
            <a:r>
              <a:rPr lang="en-US" dirty="0"/>
              <a:t>CGI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Because the children are written according to the CGI spec, they are often called </a:t>
            </a:r>
            <a:r>
              <a:rPr lang="en-US" i="1" dirty="0">
                <a:solidFill>
                  <a:srgbClr val="FF0000"/>
                </a:solidFill>
              </a:rPr>
              <a:t>CGI programs.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CGI really defines a simple standard for transferring information between the client (browser), the server, and the child process.</a:t>
            </a:r>
          </a:p>
          <a:p>
            <a:endParaRPr lang="en-US" dirty="0"/>
          </a:p>
          <a:p>
            <a:r>
              <a:rPr lang="en-US" dirty="0"/>
              <a:t>CGI is the original standard for generating dynamic content. Has been largely replaced by other, faster techniques: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fastCGI</a:t>
            </a:r>
            <a:r>
              <a:rPr lang="en-US" dirty="0"/>
              <a:t>, Apache modules, Java servlets, Rails controllers</a:t>
            </a:r>
          </a:p>
          <a:p>
            <a:pPr lvl="1"/>
            <a:r>
              <a:rPr lang="en-US" dirty="0"/>
              <a:t>Avoid having to create process on the fly (expensive and slow). </a:t>
            </a:r>
          </a:p>
        </p:txBody>
      </p:sp>
    </p:spTree>
    <p:extLst>
      <p:ext uri="{BB962C8B-B14F-4D97-AF65-F5344CB8AC3E}">
        <p14:creationId xmlns:p14="http://schemas.microsoft.com/office/powerpoint/2010/main" val="257638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5 at 3.08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60" y="1869008"/>
            <a:ext cx="9144000" cy="384905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6942138" cy="573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add.com</a:t>
            </a:r>
            <a:r>
              <a:rPr lang="en-US" dirty="0"/>
              <a:t> Experience</a:t>
            </a:r>
          </a:p>
        </p:txBody>
      </p:sp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6658440" y="5718064"/>
            <a:ext cx="13901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Output page</a:t>
            </a:r>
          </a:p>
        </p:txBody>
      </p:sp>
      <p:sp>
        <p:nvSpPr>
          <p:cNvPr id="778247" name="Line 7"/>
          <p:cNvSpPr>
            <a:spLocks noChangeShapeType="1"/>
          </p:cNvSpPr>
          <p:nvPr/>
        </p:nvSpPr>
        <p:spPr bwMode="auto">
          <a:xfrm flipH="1" flipV="1">
            <a:off x="4601039" y="4301220"/>
            <a:ext cx="20574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48" name="Text Box 8"/>
          <p:cNvSpPr txBox="1">
            <a:spLocks noChangeArrowheads="1"/>
          </p:cNvSpPr>
          <p:nvPr/>
        </p:nvSpPr>
        <p:spPr bwMode="auto">
          <a:xfrm>
            <a:off x="2302005" y="1284176"/>
            <a:ext cx="6047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host</a:t>
            </a:r>
          </a:p>
        </p:txBody>
      </p:sp>
      <p:sp>
        <p:nvSpPr>
          <p:cNvPr id="778249" name="Text Box 9"/>
          <p:cNvSpPr txBox="1">
            <a:spLocks noChangeArrowheads="1"/>
          </p:cNvSpPr>
          <p:nvPr/>
        </p:nvSpPr>
        <p:spPr bwMode="auto">
          <a:xfrm>
            <a:off x="3755221" y="1284176"/>
            <a:ext cx="59470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port</a:t>
            </a:r>
          </a:p>
        </p:txBody>
      </p:sp>
      <p:sp>
        <p:nvSpPr>
          <p:cNvPr id="778250" name="Text Box 10"/>
          <p:cNvSpPr txBox="1">
            <a:spLocks noChangeArrowheads="1"/>
          </p:cNvSpPr>
          <p:nvPr/>
        </p:nvSpPr>
        <p:spPr bwMode="auto">
          <a:xfrm>
            <a:off x="4601040" y="1298463"/>
            <a:ext cx="139090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CGI program</a:t>
            </a:r>
          </a:p>
        </p:txBody>
      </p:sp>
      <p:sp>
        <p:nvSpPr>
          <p:cNvPr id="778251" name="Text Box 11"/>
          <p:cNvSpPr txBox="1">
            <a:spLocks noChangeArrowheads="1"/>
          </p:cNvSpPr>
          <p:nvPr/>
        </p:nvSpPr>
        <p:spPr bwMode="auto">
          <a:xfrm>
            <a:off x="6616580" y="1717313"/>
            <a:ext cx="121394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arguments</a:t>
            </a:r>
          </a:p>
        </p:txBody>
      </p:sp>
      <p:sp>
        <p:nvSpPr>
          <p:cNvPr id="778252" name="Line 12"/>
          <p:cNvSpPr>
            <a:spLocks noChangeShapeType="1"/>
          </p:cNvSpPr>
          <p:nvPr/>
        </p:nvSpPr>
        <p:spPr bwMode="auto">
          <a:xfrm flipH="1">
            <a:off x="2635380" y="1717314"/>
            <a:ext cx="0" cy="94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3" name="Line 13"/>
          <p:cNvSpPr>
            <a:spLocks noChangeShapeType="1"/>
          </p:cNvSpPr>
          <p:nvPr/>
        </p:nvSpPr>
        <p:spPr bwMode="auto">
          <a:xfrm flipH="1">
            <a:off x="4069546" y="1665176"/>
            <a:ext cx="0" cy="9834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4" name="Line 14"/>
          <p:cNvSpPr>
            <a:spLocks noChangeShapeType="1"/>
          </p:cNvSpPr>
          <p:nvPr/>
        </p:nvSpPr>
        <p:spPr bwMode="auto">
          <a:xfrm flipH="1">
            <a:off x="5058240" y="1717314"/>
            <a:ext cx="152400" cy="976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55" name="Line 15"/>
          <p:cNvSpPr>
            <a:spLocks noChangeShapeType="1"/>
          </p:cNvSpPr>
          <p:nvPr/>
        </p:nvSpPr>
        <p:spPr bwMode="auto">
          <a:xfrm flipH="1">
            <a:off x="5805952" y="2077133"/>
            <a:ext cx="79057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6" grpId="0"/>
      <p:bldP spid="778247" grpId="0" animBg="1"/>
      <p:bldP spid="778248" grpId="0"/>
      <p:bldP spid="778249" grpId="0"/>
      <p:bldP spid="778250" grpId="0"/>
      <p:bldP spid="778251" grpId="0"/>
      <p:bldP spid="778252" grpId="0" animBg="1"/>
      <p:bldP spid="778253" grpId="0" animBg="1"/>
      <p:bldP spid="778254" grpId="0" animBg="1"/>
      <p:bldP spid="7782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Recall: 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096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5363"/>
            <a:ext cx="8305800" cy="5253037"/>
          </a:xfrm>
        </p:spPr>
        <p:txBody>
          <a:bodyPr lIns="91294" tIns="45647" rIns="91294" bIns="45647"/>
          <a:lstStyle/>
          <a:p>
            <a:r>
              <a:rPr lang="en-US" u="sng" dirty="0">
                <a:solidFill>
                  <a:schemeClr val="tx1"/>
                </a:solidFill>
              </a:rPr>
              <a:t>Question:</a:t>
            </a:r>
            <a:r>
              <a:rPr lang="en-US" dirty="0">
                <a:solidFill>
                  <a:schemeClr val="tx1"/>
                </a:solidFill>
              </a:rPr>
              <a:t> How does the client pass arguments to the server?</a:t>
            </a:r>
          </a:p>
          <a:p>
            <a:r>
              <a:rPr lang="en-US" u="sng" dirty="0">
                <a:solidFill>
                  <a:schemeClr val="tx1"/>
                </a:solidFill>
              </a:rPr>
              <a:t>Answer:</a:t>
            </a:r>
            <a:r>
              <a:rPr lang="en-US" dirty="0">
                <a:solidFill>
                  <a:schemeClr val="tx1"/>
                </a:solidFill>
              </a:rPr>
              <a:t> The arguments are appended to the URI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Can be encoded directly in a URL typed to a browser or a URL in an HTML link  </a:t>
            </a:r>
          </a:p>
          <a:p>
            <a:pPr lvl="1"/>
            <a:r>
              <a:rPr lang="en-US" b="1" dirty="0">
                <a:latin typeface="Courier New" pitchFamily="49" charset="0"/>
              </a:rPr>
              <a:t>http://add.com/cgi-bin/</a:t>
            </a:r>
            <a:r>
              <a:rPr lang="en-US" b="1" dirty="0">
                <a:highlight>
                  <a:srgbClr val="FFFF00"/>
                </a:highlight>
                <a:latin typeface="Courier New" pitchFamily="49" charset="0"/>
              </a:rPr>
              <a:t>adder?15213&amp;18213</a:t>
            </a:r>
          </a:p>
          <a:p>
            <a:pPr lvl="1"/>
            <a:r>
              <a:rPr lang="en-US" b="1" dirty="0">
                <a:latin typeface="Courier New" pitchFamily="49" charset="0"/>
              </a:rPr>
              <a:t>adder</a:t>
            </a:r>
            <a:r>
              <a:rPr lang="en-US" dirty="0"/>
              <a:t> is the CGI program on the server that will do the addition.</a:t>
            </a:r>
          </a:p>
          <a:p>
            <a:pPr lvl="1"/>
            <a:r>
              <a:rPr lang="en-US" dirty="0"/>
              <a:t>argument list starts with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?</a:t>
            </a:r>
            <a:r>
              <a:rPr lang="en-US" dirty="0">
                <a:latin typeface="Courier New" pitchFamily="49" charset="0"/>
              </a:rPr>
              <a:t>”</a:t>
            </a:r>
            <a:endParaRPr lang="en-US" dirty="0"/>
          </a:p>
          <a:p>
            <a:pPr lvl="1"/>
            <a:r>
              <a:rPr lang="en-US" dirty="0"/>
              <a:t>arguments separated by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&amp;</a:t>
            </a:r>
            <a:r>
              <a:rPr lang="en-US" dirty="0">
                <a:latin typeface="Courier New" pitchFamily="49" charset="0"/>
              </a:rPr>
              <a:t>”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spaces represented by  </a:t>
            </a:r>
            <a:r>
              <a:rPr lang="en-US" dirty="0">
                <a:latin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</a:rPr>
              <a:t>+</a:t>
            </a:r>
            <a:r>
              <a:rPr lang="en-US" dirty="0">
                <a:latin typeface="Courier New" pitchFamily="49" charset="0"/>
              </a:rPr>
              <a:t>” or “</a:t>
            </a:r>
            <a:r>
              <a:rPr lang="en-US" b="1" dirty="0">
                <a:latin typeface="Courier New" pitchFamily="49" charset="0"/>
              </a:rPr>
              <a:t>%20</a:t>
            </a:r>
            <a:r>
              <a:rPr lang="en-US" dirty="0">
                <a:latin typeface="Courier New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3912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294" tIns="45647" rIns="91294" bIns="45647"/>
          <a:lstStyle/>
          <a:p>
            <a:r>
              <a:rPr lang="en-US" dirty="0"/>
              <a:t>URL suffix: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cgi</a:t>
            </a:r>
            <a:r>
              <a:rPr lang="en-US" b="1" dirty="0">
                <a:latin typeface="Courier New" pitchFamily="49" charset="0"/>
              </a:rPr>
              <a:t>-bin/adder?15213&amp;18213</a:t>
            </a:r>
          </a:p>
          <a:p>
            <a:endParaRPr lang="en-US" dirty="0"/>
          </a:p>
          <a:p>
            <a:r>
              <a:rPr lang="en-US" dirty="0"/>
              <a:t>Result displayed on browser: 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1143000" y="3057950"/>
            <a:ext cx="7150100" cy="2308316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r>
              <a:rPr lang="en-US" dirty="0">
                <a:latin typeface="Courier New"/>
                <a:cs typeface="Courier New"/>
              </a:rPr>
              <a:t>Welcome to add.com: THE Internet addition portal. 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The answer is: 15213 + 18213 = 33426</a:t>
            </a:r>
          </a:p>
          <a:p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Thanks for visiting! </a:t>
            </a:r>
          </a:p>
        </p:txBody>
      </p:sp>
    </p:spTree>
    <p:extLst>
      <p:ext uri="{BB962C8B-B14F-4D97-AF65-F5344CB8AC3E}">
        <p14:creationId xmlns:p14="http://schemas.microsoft.com/office/powerpoint/2010/main" val="9346441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/>
              <a:t>Serving Dynamic Content With GET</a:t>
            </a: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20788"/>
            <a:ext cx="7804150" cy="2284412"/>
          </a:xfrm>
        </p:spPr>
        <p:txBody>
          <a:bodyPr lIns="91294" tIns="45647" rIns="91294" bIns="45647"/>
          <a:lstStyle/>
          <a:p>
            <a:r>
              <a:rPr lang="en-US" u="sng" dirty="0"/>
              <a:t>Question</a:t>
            </a:r>
            <a:r>
              <a:rPr lang="en-US" dirty="0"/>
              <a:t>: How does the server pass these arguments to the child?</a:t>
            </a:r>
          </a:p>
          <a:p>
            <a:r>
              <a:rPr lang="en-US" u="sng" dirty="0"/>
              <a:t>Answer:</a:t>
            </a:r>
            <a:r>
              <a:rPr lang="en-US" dirty="0"/>
              <a:t> In environment variable QUERY_STRING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A single string containing everything after the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For add: </a:t>
            </a:r>
            <a:r>
              <a:rPr lang="en-US" b="1" dirty="0">
                <a:latin typeface="Courier New" pitchFamily="49" charset="0"/>
              </a:rPr>
              <a:t>QUERY_STRING</a:t>
            </a:r>
            <a:r>
              <a:rPr lang="en-US" b="1" dirty="0"/>
              <a:t> = </a:t>
            </a:r>
            <a:r>
              <a:rPr lang="en-US" b="1" dirty="0">
                <a:latin typeface="+mn-lt"/>
                <a:cs typeface="Courier New" pitchFamily="49" charset="0"/>
              </a:rPr>
              <a:t>“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15213&amp;18213</a:t>
            </a:r>
            <a:r>
              <a:rPr lang="en-US" b="1" dirty="0"/>
              <a:t>”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778065" y="3586877"/>
            <a:ext cx="6994335" cy="258532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Extract the two arguments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getenv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 != </a:t>
            </a:r>
            <a:r>
              <a:rPr lang="en-US" sz="18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    p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strchr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 dirty="0">
                <a:solidFill>
                  <a:srgbClr val="9D206F"/>
                </a:solidFill>
                <a:latin typeface="Courier New"/>
                <a:cs typeface="Courier New"/>
              </a:rPr>
              <a:t>'&amp;'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	 *p = </a:t>
            </a:r>
            <a:r>
              <a:rPr lang="tr-TR" sz="1800" dirty="0">
                <a:solidFill>
                  <a:srgbClr val="9D206F"/>
                </a:solidFill>
                <a:latin typeface="Courier New"/>
                <a:cs typeface="Courier New"/>
              </a:rPr>
              <a:t>'\0'</a:t>
            </a:r>
            <a:r>
              <a:rPr lang="tr-TR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(arg1,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latin typeface="Courier New"/>
                <a:cs typeface="Courier New"/>
              </a:rPr>
              <a:t>strcpy</a:t>
            </a:r>
            <a:r>
              <a:rPr lang="de-DE" sz="1800" dirty="0">
                <a:solidFill>
                  <a:srgbClr val="000000"/>
                </a:solidFill>
                <a:latin typeface="Courier New"/>
                <a:cs typeface="Courier New"/>
              </a:rPr>
              <a:t>(arg2, p+1);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n1 = atoi(arg1);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   n2 = atoi(arg2);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9539" y="5802868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1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" y="2307559"/>
            <a:ext cx="8991600" cy="452431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/>
                <a:cs typeface="Courier New"/>
              </a:rPr>
              <a:t>serve_dynamic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filename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cgiargs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emptylist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 = {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Return first part of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"HTTP/1.0 200 OK\r\n"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sprintf(buf, 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"Server: Tiny Web Server\r\n"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Rio_writen(fd, buf, strlen(buf));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Real server would set all CGI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here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setenv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9D206F"/>
                </a:solidFill>
                <a:latin typeface="Courier New"/>
                <a:cs typeface="Courier New"/>
              </a:rPr>
              <a:t>"QUERY_STRING"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cgiargs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1);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Dup2(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STDOUT_FILENO);        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Redirect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stdout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to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filename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emptylist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environ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Run CGI program */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Parent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waits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for and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reaps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l-PL" sz="1600" dirty="0" err="1">
                <a:solidFill>
                  <a:srgbClr val="CB2418"/>
                </a:solidFill>
                <a:latin typeface="Courier New"/>
                <a:cs typeface="Courier New"/>
              </a:rPr>
              <a:t>child</a:t>
            </a:r>
            <a:r>
              <a:rPr lang="pl-P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2620"/>
            <a:ext cx="8382000" cy="685800"/>
          </a:xfrm>
        </p:spPr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23500"/>
            <a:ext cx="8699500" cy="2209800"/>
          </a:xfrm>
        </p:spPr>
        <p:txBody>
          <a:bodyPr lIns="91294" tIns="45647" rIns="91294" bIns="45647"/>
          <a:lstStyle/>
          <a:p>
            <a:r>
              <a:rPr lang="en-US" sz="2000" u="sng" dirty="0"/>
              <a:t>Question:</a:t>
            </a:r>
            <a:r>
              <a:rPr lang="en-US" sz="2000" dirty="0"/>
              <a:t> How does the server capture the content produced by the child?</a:t>
            </a:r>
          </a:p>
          <a:p>
            <a:r>
              <a:rPr lang="en-US" sz="2000" u="sng" dirty="0"/>
              <a:t>Answer:</a:t>
            </a:r>
            <a:r>
              <a:rPr lang="en-US" sz="2000" dirty="0"/>
              <a:t> The child generates its output on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/>
              <a:t>.  Server uses </a:t>
            </a:r>
            <a:r>
              <a:rPr lang="en-US" sz="2000" dirty="0">
                <a:latin typeface="Courier New" pitchFamily="49" charset="0"/>
              </a:rPr>
              <a:t>dup2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redirect </a:t>
            </a:r>
            <a:r>
              <a:rPr lang="en-US" sz="2000" dirty="0" err="1">
                <a:latin typeface="Courier New" pitchFamily="49" charset="0"/>
              </a:rPr>
              <a:t>stdout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/>
              <a:t>to its connected socket.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1519" y="6483360"/>
            <a:ext cx="71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tiny.c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757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/>
          <a:lstStyle/>
          <a:p>
            <a:r>
              <a:rPr lang="en-US" dirty="0"/>
              <a:t>Serving Dynamic Content with GET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200" y="2489028"/>
            <a:ext cx="8991600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Make the response body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"Welcome to 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add.com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: 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Internet addition portal.\r\n&lt;p&gt;"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sThe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answer is: %d + %d = %d\r\n&lt;p&gt;"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content, n1, n2, n1 + n2);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sThanks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for visiting!\r\n"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Generate the HTTP response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"Content-length: %d\r\n"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(content));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"Content-type: text/html\r\n\r\n"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"%s"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content);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2139" y="5673730"/>
            <a:ext cx="90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adder.c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220788"/>
            <a:ext cx="7804150" cy="103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Notice that only the CGI child process knows the content type and length, so it must generate those headers.</a:t>
            </a:r>
          </a:p>
        </p:txBody>
      </p:sp>
    </p:spTree>
    <p:extLst>
      <p:ext uri="{BB962C8B-B14F-4D97-AF65-F5344CB8AC3E}">
        <p14:creationId xmlns:p14="http://schemas.microsoft.com/office/powerpoint/2010/main" val="3300599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06500"/>
            <a:ext cx="7315200" cy="4278094"/>
          </a:xfrm>
          <a:prstGeom prst="rect">
            <a:avLst/>
          </a:prstGeom>
          <a:solidFill>
            <a:srgbClr val="D9D9D9"/>
          </a:solidFill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telnet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15213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Trying 128.2.210.175...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Connected to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(128.2.210.175).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Escape character is '^]'.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GET /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cgi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-bin/adder?15213&amp;18213 HTTP/1.0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HTTP/1.0 200 OK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Server: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Tiny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Web Server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Connection: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close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length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117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Content-type: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text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/html</a:t>
            </a:r>
          </a:p>
          <a:p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Welcome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add.com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: THE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Internet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addition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portal.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&lt;p&gt;The answer is: 15213 + 18213 = 33426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&lt;p&gt;Thanks for visiting!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Connection closed by foreign host.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bash:makoshark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82000" cy="573087"/>
          </a:xfrm>
        </p:spPr>
        <p:txBody>
          <a:bodyPr/>
          <a:lstStyle/>
          <a:p>
            <a:r>
              <a:rPr lang="en-US" dirty="0"/>
              <a:t>Serving Dynamic Content With GET 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6452920" y="2277840"/>
            <a:ext cx="2677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request sent by client</a:t>
            </a:r>
          </a:p>
        </p:txBody>
      </p:sp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6452920" y="2781290"/>
            <a:ext cx="27432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server</a:t>
            </a:r>
          </a:p>
        </p:txBody>
      </p:sp>
      <p:sp>
        <p:nvSpPr>
          <p:cNvPr id="786442" name="Text Box 10"/>
          <p:cNvSpPr txBox="1">
            <a:spLocks noChangeArrowheads="1"/>
          </p:cNvSpPr>
          <p:nvPr/>
        </p:nvSpPr>
        <p:spPr bwMode="auto">
          <a:xfrm>
            <a:off x="6452920" y="3873015"/>
            <a:ext cx="25721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HTTP response generated </a:t>
            </a:r>
          </a:p>
          <a:p>
            <a:pPr algn="l"/>
            <a:r>
              <a:rPr lang="en-US" sz="1800" i="1" dirty="0">
                <a:solidFill>
                  <a:schemeClr val="accent6">
                    <a:lumMod val="75000"/>
                  </a:schemeClr>
                </a:solidFill>
              </a:rPr>
              <a:t>by the CGI program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04800" y="223248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2736420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04800" y="3444491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04800" y="4935038"/>
            <a:ext cx="84582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4850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Network Layers: Birds Eye View</a:t>
            </a:r>
          </a:p>
          <a:p>
            <a:r>
              <a:rPr lang="en-US" dirty="0">
                <a:solidFill>
                  <a:schemeClr val="bg2"/>
                </a:solidFill>
              </a:rPr>
              <a:t>The Sockets Interface			      CSAPP 11.4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Web Servers				      CSAPP 11.5.1-11.5.3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Tiny Web Server			      CSAPP 11.6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Serving Dynamic Content			      CSAPP 11.5.4</a:t>
            </a:r>
          </a:p>
          <a:p>
            <a:r>
              <a:rPr lang="en-US" dirty="0"/>
              <a:t>Proxy Servers</a:t>
            </a:r>
          </a:p>
        </p:txBody>
      </p:sp>
    </p:spTree>
    <p:extLst>
      <p:ext uri="{BB962C8B-B14F-4D97-AF65-F5344CB8AC3E}">
        <p14:creationId xmlns:p14="http://schemas.microsoft.com/office/powerpoint/2010/main" val="3923179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Proxies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396081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proxy </a:t>
            </a:r>
            <a:r>
              <a:rPr lang="en-US" dirty="0">
                <a:solidFill>
                  <a:srgbClr val="000000"/>
                </a:solidFill>
              </a:rPr>
              <a:t>is an intermediary between a client and an </a:t>
            </a:r>
            <a:r>
              <a:rPr lang="en-US" i="1" dirty="0">
                <a:solidFill>
                  <a:srgbClr val="FF0000"/>
                </a:solidFill>
              </a:rPr>
              <a:t>origin server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client, the proxy acts like a server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To the server, the proxy acts like a client</a:t>
            </a:r>
          </a:p>
        </p:txBody>
      </p:sp>
      <p:sp>
        <p:nvSpPr>
          <p:cNvPr id="788484" name="Oval 4"/>
          <p:cNvSpPr>
            <a:spLocks noChangeArrowheads="1"/>
          </p:cNvSpPr>
          <p:nvPr/>
        </p:nvSpPr>
        <p:spPr bwMode="auto">
          <a:xfrm>
            <a:off x="533400" y="332422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 dirty="0">
                <a:latin typeface="+mn-lt"/>
              </a:rPr>
              <a:t>Client</a:t>
            </a:r>
          </a:p>
        </p:txBody>
      </p:sp>
      <p:sp>
        <p:nvSpPr>
          <p:cNvPr id="788485" name="Oval 5"/>
          <p:cNvSpPr>
            <a:spLocks noChangeArrowheads="1"/>
          </p:cNvSpPr>
          <p:nvPr/>
        </p:nvSpPr>
        <p:spPr bwMode="auto">
          <a:xfrm>
            <a:off x="3581400" y="3324225"/>
            <a:ext cx="1065213" cy="989013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Proxy</a:t>
            </a:r>
          </a:p>
        </p:txBody>
      </p:sp>
      <p:sp>
        <p:nvSpPr>
          <p:cNvPr id="788487" name="Oval 7"/>
          <p:cNvSpPr>
            <a:spLocks noChangeArrowheads="1"/>
          </p:cNvSpPr>
          <p:nvPr/>
        </p:nvSpPr>
        <p:spPr bwMode="auto">
          <a:xfrm>
            <a:off x="6630988" y="3322638"/>
            <a:ext cx="1065212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defTabSz="912813"/>
            <a:r>
              <a:rPr lang="en-US" sz="1800">
                <a:latin typeface="+mn-lt"/>
              </a:rPr>
              <a:t>Origin</a:t>
            </a:r>
          </a:p>
          <a:p>
            <a:pPr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1600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6" name="Text Box 16"/>
          <p:cNvSpPr txBox="1">
            <a:spLocks noChangeArrowheads="1"/>
          </p:cNvSpPr>
          <p:nvPr/>
        </p:nvSpPr>
        <p:spPr bwMode="auto">
          <a:xfrm>
            <a:off x="1660525" y="3124200"/>
            <a:ext cx="193244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1. Client request</a:t>
            </a:r>
          </a:p>
        </p:txBody>
      </p:sp>
      <p:sp>
        <p:nvSpPr>
          <p:cNvPr id="788493" name="Line 13"/>
          <p:cNvSpPr>
            <a:spLocks noChangeShapeType="1"/>
          </p:cNvSpPr>
          <p:nvPr/>
        </p:nvSpPr>
        <p:spPr bwMode="auto">
          <a:xfrm>
            <a:off x="4648200" y="35512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4668838" y="3138488"/>
            <a:ext cx="191991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2. Proxy request</a:t>
            </a:r>
          </a:p>
        </p:txBody>
      </p:sp>
      <p:sp>
        <p:nvSpPr>
          <p:cNvPr id="788494" name="Line 14"/>
          <p:cNvSpPr>
            <a:spLocks noChangeShapeType="1"/>
          </p:cNvSpPr>
          <p:nvPr/>
        </p:nvSpPr>
        <p:spPr bwMode="auto">
          <a:xfrm>
            <a:off x="4572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8" name="Text Box 18"/>
          <p:cNvSpPr txBox="1">
            <a:spLocks noChangeArrowheads="1"/>
          </p:cNvSpPr>
          <p:nvPr/>
        </p:nvSpPr>
        <p:spPr bwMode="auto">
          <a:xfrm>
            <a:off x="4724400" y="4084638"/>
            <a:ext cx="214947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+mn-lt"/>
              </a:rPr>
              <a:t>3. Server response</a:t>
            </a:r>
          </a:p>
        </p:txBody>
      </p:sp>
      <p:sp>
        <p:nvSpPr>
          <p:cNvPr id="788495" name="Line 15"/>
          <p:cNvSpPr>
            <a:spLocks noChangeShapeType="1"/>
          </p:cNvSpPr>
          <p:nvPr/>
        </p:nvSpPr>
        <p:spPr bwMode="auto">
          <a:xfrm>
            <a:off x="1524000" y="4008438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>
              <a:latin typeface="+mn-lt"/>
            </a:endParaRPr>
          </a:p>
        </p:txBody>
      </p:sp>
      <p:sp>
        <p:nvSpPr>
          <p:cNvPr id="788499" name="Text Box 19"/>
          <p:cNvSpPr txBox="1">
            <a:spLocks noChangeArrowheads="1"/>
          </p:cNvSpPr>
          <p:nvPr/>
        </p:nvSpPr>
        <p:spPr bwMode="auto">
          <a:xfrm>
            <a:off x="1651000" y="4084638"/>
            <a:ext cx="2071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4. Proxy response</a:t>
            </a:r>
          </a:p>
        </p:txBody>
      </p:sp>
    </p:spTree>
    <p:extLst>
      <p:ext uri="{BB962C8B-B14F-4D97-AF65-F5344CB8AC3E}">
        <p14:creationId xmlns:p14="http://schemas.microsoft.com/office/powerpoint/2010/main" val="216919340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Proxies?</a:t>
            </a:r>
          </a:p>
        </p:txBody>
      </p:sp>
      <p:sp>
        <p:nvSpPr>
          <p:cNvPr id="78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0125" cy="1652587"/>
          </a:xfrm>
        </p:spPr>
        <p:txBody>
          <a:bodyPr/>
          <a:lstStyle/>
          <a:p>
            <a:r>
              <a:rPr lang="en-US" dirty="0"/>
              <a:t>Can perform useful functions as requests and responses pass by</a:t>
            </a:r>
          </a:p>
          <a:p>
            <a:pPr lvl="1"/>
            <a:r>
              <a:rPr lang="en-US" dirty="0"/>
              <a:t>Examples: Caching, logging, </a:t>
            </a:r>
            <a:r>
              <a:rPr lang="en-US" dirty="0" err="1"/>
              <a:t>anonymization</a:t>
            </a:r>
            <a:r>
              <a:rPr lang="en-US" dirty="0"/>
              <a:t>, filtering, </a:t>
            </a:r>
            <a:r>
              <a:rPr lang="en-US" dirty="0" err="1"/>
              <a:t>transcoding</a:t>
            </a:r>
            <a:endParaRPr lang="en-US" dirty="0"/>
          </a:p>
        </p:txBody>
      </p:sp>
      <p:sp>
        <p:nvSpPr>
          <p:cNvPr id="789508" name="Oval 1028"/>
          <p:cNvSpPr>
            <a:spLocks noChangeArrowheads="1"/>
          </p:cNvSpPr>
          <p:nvPr/>
        </p:nvSpPr>
        <p:spPr bwMode="auto">
          <a:xfrm>
            <a:off x="628650" y="3000375"/>
            <a:ext cx="1065213" cy="989013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A</a:t>
            </a:r>
          </a:p>
        </p:txBody>
      </p:sp>
      <p:sp>
        <p:nvSpPr>
          <p:cNvPr id="789509" name="Oval 1029"/>
          <p:cNvSpPr>
            <a:spLocks noChangeArrowheads="1"/>
          </p:cNvSpPr>
          <p:nvPr/>
        </p:nvSpPr>
        <p:spPr bwMode="auto">
          <a:xfrm>
            <a:off x="3676650" y="3808413"/>
            <a:ext cx="1065213" cy="989012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Proxy</a:t>
            </a:r>
          </a:p>
          <a:p>
            <a:pPr algn="ctr" defTabSz="912813"/>
            <a:r>
              <a:rPr lang="en-US" sz="1800">
                <a:latin typeface="+mn-lt"/>
              </a:rPr>
              <a:t>cache</a:t>
            </a:r>
          </a:p>
        </p:txBody>
      </p:sp>
      <p:sp>
        <p:nvSpPr>
          <p:cNvPr id="789510" name="Oval 1030"/>
          <p:cNvSpPr>
            <a:spLocks noChangeArrowheads="1"/>
          </p:cNvSpPr>
          <p:nvPr/>
        </p:nvSpPr>
        <p:spPr bwMode="auto">
          <a:xfrm>
            <a:off x="7845425" y="3716338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Origin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24025" y="3170238"/>
            <a:ext cx="2316163" cy="738187"/>
            <a:chOff x="1724025" y="3170238"/>
            <a:chExt cx="2316163" cy="738187"/>
          </a:xfrm>
        </p:grpSpPr>
        <p:sp>
          <p:nvSpPr>
            <p:cNvPr id="789512" name="Line 1032"/>
            <p:cNvSpPr>
              <a:spLocks noChangeShapeType="1"/>
            </p:cNvSpPr>
            <p:nvPr/>
          </p:nvSpPr>
          <p:spPr bwMode="auto">
            <a:xfrm>
              <a:off x="1724025" y="3419475"/>
              <a:ext cx="2157413" cy="4889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3" name="Text Box 1033"/>
            <p:cNvSpPr txBox="1">
              <a:spLocks noChangeArrowheads="1"/>
            </p:cNvSpPr>
            <p:nvPr/>
          </p:nvSpPr>
          <p:spPr bwMode="auto">
            <a:xfrm>
              <a:off x="1952625" y="3170238"/>
              <a:ext cx="2087563" cy="369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06938" y="3657600"/>
            <a:ext cx="3187700" cy="377831"/>
            <a:chOff x="4706938" y="3657600"/>
            <a:chExt cx="3187700" cy="377831"/>
          </a:xfrm>
        </p:grpSpPr>
        <p:sp>
          <p:nvSpPr>
            <p:cNvPr id="789515" name="Line 1035"/>
            <p:cNvSpPr>
              <a:spLocks noChangeShapeType="1"/>
            </p:cNvSpPr>
            <p:nvPr/>
          </p:nvSpPr>
          <p:spPr bwMode="auto">
            <a:xfrm>
              <a:off x="4706938" y="4035431"/>
              <a:ext cx="3187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6" name="Text Box 1036"/>
            <p:cNvSpPr txBox="1">
              <a:spLocks noChangeArrowheads="1"/>
            </p:cNvSpPr>
            <p:nvPr/>
          </p:nvSpPr>
          <p:spPr bwMode="auto">
            <a:xfrm>
              <a:off x="5505451" y="3657600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667250" y="4114800"/>
            <a:ext cx="3221038" cy="396881"/>
            <a:chOff x="4667250" y="4114800"/>
            <a:chExt cx="3221038" cy="396881"/>
          </a:xfrm>
        </p:grpSpPr>
        <p:sp>
          <p:nvSpPr>
            <p:cNvPr id="789518" name="Line 1038"/>
            <p:cNvSpPr>
              <a:spLocks noChangeShapeType="1"/>
            </p:cNvSpPr>
            <p:nvPr/>
          </p:nvSpPr>
          <p:spPr bwMode="auto">
            <a:xfrm>
              <a:off x="4667250" y="4492631"/>
              <a:ext cx="3221038" cy="190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19" name="Text Box 1039"/>
            <p:cNvSpPr txBox="1">
              <a:spLocks noChangeArrowheads="1"/>
            </p:cNvSpPr>
            <p:nvPr/>
          </p:nvSpPr>
          <p:spPr bwMode="auto">
            <a:xfrm>
              <a:off x="5715000" y="41148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79563" y="3667125"/>
            <a:ext cx="2097087" cy="615951"/>
            <a:chOff x="1579563" y="3667125"/>
            <a:chExt cx="2097087" cy="615951"/>
          </a:xfrm>
        </p:grpSpPr>
        <p:sp>
          <p:nvSpPr>
            <p:cNvPr id="789521" name="Line 1041"/>
            <p:cNvSpPr>
              <a:spLocks noChangeShapeType="1"/>
            </p:cNvSpPr>
            <p:nvPr/>
          </p:nvSpPr>
          <p:spPr bwMode="auto">
            <a:xfrm>
              <a:off x="1579563" y="3817938"/>
              <a:ext cx="2097087" cy="465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22" name="Text Box 1042"/>
            <p:cNvSpPr txBox="1">
              <a:spLocks noChangeArrowheads="1"/>
            </p:cNvSpPr>
            <p:nvPr/>
          </p:nvSpPr>
          <p:spPr bwMode="auto">
            <a:xfrm>
              <a:off x="2293938" y="3667125"/>
              <a:ext cx="1287462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23" name="Oval 1043"/>
          <p:cNvSpPr>
            <a:spLocks noChangeArrowheads="1"/>
          </p:cNvSpPr>
          <p:nvPr/>
        </p:nvSpPr>
        <p:spPr bwMode="auto">
          <a:xfrm>
            <a:off x="628650" y="4983163"/>
            <a:ext cx="1065213" cy="989012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Client</a:t>
            </a:r>
          </a:p>
          <a:p>
            <a:pPr algn="ctr" defTabSz="912813"/>
            <a:r>
              <a:rPr lang="en-US" sz="1800">
                <a:latin typeface="+mn-lt"/>
              </a:rPr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4443413"/>
            <a:ext cx="3130550" cy="685800"/>
            <a:chOff x="533400" y="4443413"/>
            <a:chExt cx="3130550" cy="685800"/>
          </a:xfrm>
        </p:grpSpPr>
        <p:sp>
          <p:nvSpPr>
            <p:cNvPr id="789535" name="Line 1055"/>
            <p:cNvSpPr>
              <a:spLocks noChangeShapeType="1"/>
            </p:cNvSpPr>
            <p:nvPr/>
          </p:nvSpPr>
          <p:spPr bwMode="auto">
            <a:xfrm flipV="1">
              <a:off x="1552575" y="4443413"/>
              <a:ext cx="2111375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6" name="Text Box 1056"/>
            <p:cNvSpPr txBox="1">
              <a:spLocks noChangeArrowheads="1"/>
            </p:cNvSpPr>
            <p:nvPr/>
          </p:nvSpPr>
          <p:spPr bwMode="auto">
            <a:xfrm>
              <a:off x="533400" y="4489451"/>
              <a:ext cx="20875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/>
                <a:t>Request </a:t>
              </a:r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93863" y="4705350"/>
            <a:ext cx="2063751" cy="704850"/>
            <a:chOff x="1693863" y="4705350"/>
            <a:chExt cx="2063751" cy="704850"/>
          </a:xfrm>
        </p:grpSpPr>
        <p:sp>
          <p:nvSpPr>
            <p:cNvPr id="789537" name="Line 1057"/>
            <p:cNvSpPr>
              <a:spLocks noChangeShapeType="1"/>
            </p:cNvSpPr>
            <p:nvPr/>
          </p:nvSpPr>
          <p:spPr bwMode="auto">
            <a:xfrm flipV="1">
              <a:off x="1693863" y="4705350"/>
              <a:ext cx="2063751" cy="7048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1577" tIns="45789" rIns="91577" bIns="45789" anchor="ctr"/>
            <a:lstStyle/>
            <a:p>
              <a:endParaRPr lang="en-US" sz="1800"/>
            </a:p>
          </p:txBody>
        </p:sp>
        <p:sp>
          <p:nvSpPr>
            <p:cNvPr id="789538" name="Text Box 1058"/>
            <p:cNvSpPr txBox="1">
              <a:spLocks noChangeArrowheads="1"/>
            </p:cNvSpPr>
            <p:nvPr/>
          </p:nvSpPr>
          <p:spPr bwMode="auto">
            <a:xfrm>
              <a:off x="2470151" y="5029200"/>
              <a:ext cx="1287463" cy="369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dirty="0" err="1">
                  <a:latin typeface="Courier New" pitchFamily="49" charset="0"/>
                </a:rPr>
                <a:t>foo.html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789541" name="Text Box 1061"/>
          <p:cNvSpPr txBox="1">
            <a:spLocks noChangeArrowheads="1"/>
          </p:cNvSpPr>
          <p:nvPr/>
        </p:nvSpPr>
        <p:spPr bwMode="auto">
          <a:xfrm>
            <a:off x="1236663" y="6183313"/>
            <a:ext cx="297870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inexpensive local network</a:t>
            </a:r>
          </a:p>
        </p:txBody>
      </p:sp>
      <p:sp>
        <p:nvSpPr>
          <p:cNvPr id="789543" name="Text Box 1063"/>
          <p:cNvSpPr txBox="1">
            <a:spLocks noChangeArrowheads="1"/>
          </p:cNvSpPr>
          <p:nvPr/>
        </p:nvSpPr>
        <p:spPr bwMode="auto">
          <a:xfrm>
            <a:off x="5643563" y="4792663"/>
            <a:ext cx="1692275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Slower more </a:t>
            </a:r>
          </a:p>
          <a:p>
            <a:r>
              <a:rPr lang="en-US" sz="1800"/>
              <a:t>expensive</a:t>
            </a:r>
          </a:p>
          <a:p>
            <a:r>
              <a:rPr lang="en-US" sz="1800"/>
              <a:t>global network</a:t>
            </a:r>
          </a:p>
        </p:txBody>
      </p:sp>
    </p:spTree>
    <p:extLst>
      <p:ext uri="{BB962C8B-B14F-4D97-AF65-F5344CB8AC3E}">
        <p14:creationId xmlns:p14="http://schemas.microsoft.com/office/powerpoint/2010/main" val="248465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404" y="461945"/>
            <a:ext cx="8716962" cy="781050"/>
          </a:xfrm>
        </p:spPr>
        <p:txBody>
          <a:bodyPr/>
          <a:lstStyle/>
          <a:p>
            <a:pPr indent="0"/>
            <a:r>
              <a:rPr lang="en-US" dirty="0"/>
              <a:t>Representing a socket:</a:t>
            </a:r>
            <a:br>
              <a:rPr lang="en-US" dirty="0"/>
            </a:br>
            <a:r>
              <a:rPr lang="en-US" dirty="0"/>
              <a:t>Generic Socket Address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01514"/>
            <a:ext cx="8716962" cy="1120309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1219200" y="2550720"/>
            <a:ext cx="5971807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data.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0164" y="3919912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4849" y="4463172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409597" y="48430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0537" y="915075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598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28458</TotalTime>
  <Words>6265</Words>
  <Application>Microsoft Office PowerPoint</Application>
  <PresentationFormat>On-screen Show (4:3)</PresentationFormat>
  <Paragraphs>1103</Paragraphs>
  <Slides>68</Slides>
  <Notes>54</Notes>
  <HiddenSlides>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0" baseType="lpstr">
      <vt:lpstr>Arial</vt:lpstr>
      <vt:lpstr>Arial Narrow</vt:lpstr>
      <vt:lpstr>Calibri</vt:lpstr>
      <vt:lpstr>Consolas</vt:lpstr>
      <vt:lpstr>Courier New</vt:lpstr>
      <vt:lpstr>Gill Sans MT</vt:lpstr>
      <vt:lpstr>Gill Sans MT Condensed</vt:lpstr>
      <vt:lpstr>Times</vt:lpstr>
      <vt:lpstr>Times New Roman</vt:lpstr>
      <vt:lpstr>Wingdings</vt:lpstr>
      <vt:lpstr>Wingdings 2</vt:lpstr>
      <vt:lpstr>template2007</vt:lpstr>
      <vt:lpstr>PowerPoint Presentation</vt:lpstr>
      <vt:lpstr>Network Programming: Part I  18-213/18-613: Introduction to Computer Systems  24th Lecture, Aug 2nd, 2022</vt:lpstr>
      <vt:lpstr>Today</vt:lpstr>
      <vt:lpstr>Today</vt:lpstr>
      <vt:lpstr>Recall: Anatomy of a Connection</vt:lpstr>
      <vt:lpstr>Recall: Using Ports to Identify Services</vt:lpstr>
      <vt:lpstr>Sockets Interface</vt:lpstr>
      <vt:lpstr>Sockets</vt:lpstr>
      <vt:lpstr>Representing a socket: Generic Socket Address</vt:lpstr>
      <vt:lpstr>Representing a Socket: Socket Address Structures</vt:lpstr>
      <vt:lpstr>Echo Server + Client Structure</vt:lpstr>
      <vt:lpstr>Sockets Interface</vt:lpstr>
      <vt:lpstr>Host and Service Conversion: getaddrinfo</vt:lpstr>
      <vt:lpstr>Host and Service Conversion: getaddrinfo</vt:lpstr>
      <vt:lpstr>getaddrinfo</vt:lpstr>
      <vt:lpstr>Host and Service Conversion: getnameinfo</vt:lpstr>
      <vt:lpstr>Sockets Interface</vt:lpstr>
      <vt:lpstr>Sockets Interface: socket</vt:lpstr>
      <vt:lpstr>Sockets Interface</vt:lpstr>
      <vt:lpstr>Sockets Interface: bind</vt:lpstr>
      <vt:lpstr>Sockets Interface</vt:lpstr>
      <vt:lpstr>Sockets Interface: listen</vt:lpstr>
      <vt:lpstr>Sockets Interface</vt:lpstr>
      <vt:lpstr>Sockets Interface: accept</vt:lpstr>
      <vt:lpstr>Sockets Interface</vt:lpstr>
      <vt:lpstr>Sockets Interface: connect</vt:lpstr>
      <vt:lpstr>Connected vs. Listening Descriptors</vt:lpstr>
      <vt:lpstr>Sockets Interface</vt:lpstr>
      <vt:lpstr>Sockets Interface</vt:lpstr>
      <vt:lpstr>Putting It Together: open_clientfd</vt:lpstr>
      <vt:lpstr>Putting It Together: open_clientfd</vt:lpstr>
      <vt:lpstr>Sockets Interface</vt:lpstr>
      <vt:lpstr>Putting It Together: open_listenfd</vt:lpstr>
      <vt:lpstr>Putting It Together: open_listenfd</vt:lpstr>
      <vt:lpstr>Putting It Together: open_listenfd</vt:lpstr>
      <vt:lpstr>Testing Servers Using telnet</vt:lpstr>
      <vt:lpstr>Testing the Echo Server With telnet</vt:lpstr>
      <vt:lpstr>Today</vt:lpstr>
      <vt:lpstr>Web Server Basics</vt:lpstr>
      <vt:lpstr>Web Content</vt:lpstr>
      <vt:lpstr>Static and Dynamic Content</vt:lpstr>
      <vt:lpstr>URLs and how clients and servers use them</vt:lpstr>
      <vt:lpstr>HTTP Requests</vt:lpstr>
      <vt:lpstr>HTTP Responses</vt:lpstr>
      <vt:lpstr>Many more HTTP response codes</vt:lpstr>
      <vt:lpstr>Example HTTP Transaction</vt:lpstr>
      <vt:lpstr>Example HTTP Transaction, Take 2</vt:lpstr>
      <vt:lpstr>Example HTTP(S) Transaction, Take 3</vt:lpstr>
      <vt:lpstr>Today</vt:lpstr>
      <vt:lpstr>Tiny Web Server</vt:lpstr>
      <vt:lpstr>Tiny Operation</vt:lpstr>
      <vt:lpstr>Tiny Serving Static Content</vt:lpstr>
      <vt:lpstr>Today</vt:lpstr>
      <vt:lpstr>Serving Dynamic Content</vt:lpstr>
      <vt:lpstr>Serving Dynamic Content (cont)</vt:lpstr>
      <vt:lpstr>Serving Dynamic Content (cont)</vt:lpstr>
      <vt:lpstr>Issues in Serving Dynamic Content</vt:lpstr>
      <vt:lpstr>CGI</vt:lpstr>
      <vt:lpstr>The add.com Experience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</vt:lpstr>
      <vt:lpstr>Serving Dynamic Content With GET </vt:lpstr>
      <vt:lpstr>Today</vt:lpstr>
      <vt:lpstr>Proxies</vt:lpstr>
      <vt:lpstr>Why Proxies?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subject/>
  <dc:creator>Markus Pueschel</dc:creator>
  <cp:keywords/>
  <dc:description>Redesign of slides created by Randal E. Bryant and David R. O'Hallaron</dc:description>
  <cp:lastModifiedBy>Gregory M Kesden</cp:lastModifiedBy>
  <cp:revision>988</cp:revision>
  <cp:lastPrinted>2012-11-08T08:32:40Z</cp:lastPrinted>
  <dcterms:created xsi:type="dcterms:W3CDTF">2012-11-08T08:32:21Z</dcterms:created>
  <dcterms:modified xsi:type="dcterms:W3CDTF">2022-08-02T02:28:13Z</dcterms:modified>
  <cp:category/>
</cp:coreProperties>
</file>