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75" r:id="rId2"/>
    <p:sldId id="1386" r:id="rId3"/>
    <p:sldId id="730" r:id="rId4"/>
    <p:sldId id="1460" r:id="rId5"/>
    <p:sldId id="1471" r:id="rId6"/>
    <p:sldId id="1462" r:id="rId7"/>
    <p:sldId id="1463" r:id="rId8"/>
    <p:sldId id="1450" r:id="rId9"/>
    <p:sldId id="1437" r:id="rId10"/>
    <p:sldId id="1438" r:id="rId11"/>
    <p:sldId id="1440" r:id="rId12"/>
    <p:sldId id="1439" r:id="rId13"/>
    <p:sldId id="1441" r:id="rId14"/>
    <p:sldId id="1467" r:id="rId15"/>
    <p:sldId id="1477" r:id="rId16"/>
    <p:sldId id="1444" r:id="rId17"/>
    <p:sldId id="1478" r:id="rId18"/>
    <p:sldId id="1470" r:id="rId19"/>
    <p:sldId id="1448" r:id="rId20"/>
    <p:sldId id="1400" r:id="rId21"/>
    <p:sldId id="1401" r:id="rId22"/>
    <p:sldId id="1452" r:id="rId23"/>
    <p:sldId id="1453" r:id="rId24"/>
    <p:sldId id="1404" r:id="rId25"/>
    <p:sldId id="1396" r:id="rId26"/>
    <p:sldId id="1405" r:id="rId27"/>
    <p:sldId id="1406" r:id="rId28"/>
    <p:sldId id="1407" r:id="rId29"/>
    <p:sldId id="1449" r:id="rId30"/>
    <p:sldId id="1426" r:id="rId31"/>
    <p:sldId id="1459" r:id="rId32"/>
    <p:sldId id="1434" r:id="rId33"/>
    <p:sldId id="1435" r:id="rId34"/>
    <p:sldId id="1445" r:id="rId35"/>
    <p:sldId id="1446" r:id="rId36"/>
    <p:sldId id="1472" r:id="rId37"/>
    <p:sldId id="1428" r:id="rId38"/>
    <p:sldId id="1427" r:id="rId39"/>
    <p:sldId id="1473" r:id="rId40"/>
    <p:sldId id="1479" r:id="rId41"/>
    <p:sldId id="1482" r:id="rId42"/>
    <p:sldId id="1483" r:id="rId43"/>
    <p:sldId id="1484" r:id="rId44"/>
    <p:sldId id="1485" r:id="rId45"/>
    <p:sldId id="1474" r:id="rId46"/>
    <p:sldId id="1480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544DB-C2AD-4D7B-BE7A-2C12A290A8C4}" v="27" dt="2021-10-21T01:00:11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6" autoAdjust="0"/>
    <p:restoredTop sz="91618" autoAdjust="0"/>
  </p:normalViewPr>
  <p:slideViewPr>
    <p:cSldViewPr snapToObjects="1">
      <p:cViewPr varScale="1">
        <p:scale>
          <a:sx n="85" d="100"/>
          <a:sy n="85" d="100"/>
        </p:scale>
        <p:origin x="807" y="48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Click to reveal PPO.  Then run through lookup that retrieves 0x15 before clicking again to reveal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are not showing the TLB on the slide, but by assumption it’s a TLB miss, so we need to look at the Page Table for the translation.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48-bit virtual addresses and 52-bit physical addresses.  Why would one ever need *more* DRAM than a complete virtual address space?  Hold working sets for *many* concurrent processes.</a:t>
            </a:r>
          </a:p>
          <a:p>
            <a:r>
              <a:rPr lang="en-US" dirty="0"/>
              <a:t>2. 9-bit </a:t>
            </a:r>
            <a:r>
              <a:rPr lang="en-US" dirty="0" err="1"/>
              <a:t>VPNi</a:t>
            </a:r>
            <a:r>
              <a:rPr lang="en-US" dirty="0"/>
              <a:t> implies 8 byte PTEs.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LRU.  G = Global page (don’t evict from TLB on task switch). CD = Caching disabled for the child page table.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CD = Cache disabled or enabled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Save a copy of the original %</a:t>
            </a:r>
            <a:r>
              <a:rPr lang="en-US" dirty="0" err="1"/>
              <a:t>rsp</a:t>
            </a:r>
            <a:r>
              <a:rPr lang="en-US" dirty="0"/>
              <a:t>, before update %</a:t>
            </a:r>
            <a:r>
              <a:rPr lang="en-US" dirty="0" err="1"/>
              <a:t>rsp</a:t>
            </a:r>
            <a:r>
              <a:rPr lang="en-US" dirty="0"/>
              <a:t> to point to start of </a:t>
            </a:r>
            <a:r>
              <a:rPr lang="en-US" dirty="0" err="1"/>
              <a:t>mmap</a:t>
            </a:r>
            <a:r>
              <a:rPr lang="en-US" dirty="0"/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r>
              <a:rPr lang="en-US" dirty="0"/>
              <a:t>A heads up: One of the quiz questions requires understanding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Understanding these Why questions will be relevant for today’s quiz.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C617-D761-4A6B-9C1D-723944C7F44D}"/>
              </a:ext>
            </a:extLst>
          </p:cNvPr>
          <p:cNvSpPr txBox="1"/>
          <p:nvPr/>
        </p:nvSpPr>
        <p:spPr>
          <a:xfrm>
            <a:off x="7049289" y="1388534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VPO 6 bits?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559C2F-6A21-48AA-ACF6-CC2C273954FE}"/>
              </a:ext>
            </a:extLst>
          </p:cNvPr>
          <p:cNvSpPr txBox="1"/>
          <p:nvPr/>
        </p:nvSpPr>
        <p:spPr>
          <a:xfrm>
            <a:off x="7050893" y="2188944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VPN 8 bits?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Computer Systems</a:t>
            </a:r>
            <a:br>
              <a:rPr lang="en-US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6th,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10668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81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812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86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438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438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971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505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91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657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810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971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1242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860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524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3116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d-TLB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6261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9055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975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50403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50403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7623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7592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833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3498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770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6131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1750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2098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2098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832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954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10668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81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6434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2672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5052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505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657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810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91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2451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60213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20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159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6002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502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7150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908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10668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8067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90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905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4478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20574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812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4478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86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86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5293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6324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2546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60309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2546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6213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9007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2498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2117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429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1195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2687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2608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2703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6261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6276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6276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Everything is as usual</a:t>
            </a:r>
          </a:p>
          <a:p>
            <a:pPr lvl="1"/>
            <a:r>
              <a:rPr lang="en-US" dirty="0"/>
              <a:t>Homework</a:t>
            </a:r>
          </a:p>
          <a:p>
            <a:pPr lvl="1"/>
            <a:r>
              <a:rPr lang="en-US" dirty="0"/>
              <a:t>Malloc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269321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munmap</a:t>
            </a:r>
            <a:r>
              <a:rPr lang="en-GB" kern="0" dirty="0">
                <a:latin typeface="Calibri" pitchFamily="34" charset="0"/>
              </a:rPr>
              <a:t> to 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54F64-FC32-4320-9C7A-92D33860C92A}"/>
              </a:ext>
            </a:extLst>
          </p:cNvPr>
          <p:cNvSpPr txBox="1"/>
          <p:nvPr/>
        </p:nvSpPr>
        <p:spPr>
          <a:xfrm>
            <a:off x="4980405" y="3750913"/>
            <a:ext cx="396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latin typeface="Calibri" pitchFamily="34" charset="0"/>
              </a:rPr>
              <a:t>Restore original %</a:t>
            </a:r>
            <a:r>
              <a:rPr lang="en-GB" sz="1800" kern="0" dirty="0" err="1">
                <a:latin typeface="Calibri" pitchFamily="34" charset="0"/>
              </a:rPr>
              <a:t>rsp</a:t>
            </a:r>
            <a:endParaRPr lang="en-GB" sz="1800" kern="0" dirty="0">
              <a:latin typeface="Calibri" pitchFamily="34" charset="0"/>
            </a:endParaRPr>
          </a:p>
          <a:p>
            <a:r>
              <a:rPr lang="en-GB" sz="1800" kern="0" dirty="0">
                <a:latin typeface="Calibri" pitchFamily="34" charset="0"/>
              </a:rPr>
              <a:t>Use </a:t>
            </a:r>
            <a:r>
              <a:rPr lang="en-GB" sz="1800" kern="0" dirty="0" err="1">
                <a:latin typeface="Courier" pitchFamily="2" charset="0"/>
              </a:rPr>
              <a:t>munmap</a:t>
            </a:r>
            <a:r>
              <a:rPr lang="en-GB" sz="1800" kern="0" dirty="0">
                <a:latin typeface="Calibri" pitchFamily="34" charset="0"/>
              </a:rPr>
              <a:t> to remove mapped region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63087" y="252865"/>
            <a:ext cx="87391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 flipH="1">
            <a:off x="1404158" y="2552424"/>
            <a:ext cx="87086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404158" y="4048125"/>
            <a:ext cx="7294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14850</TotalTime>
  <Words>4469</Words>
  <Application>Microsoft Office PowerPoint</Application>
  <PresentationFormat>On-screen Show (4:3)</PresentationFormat>
  <Paragraphs>2024</Paragraphs>
  <Slides>46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18-213/18-613: Computer Systems 17th Lecture, July 6th, 2022</vt:lpstr>
      <vt:lpstr>Announcements</vt:lpstr>
      <vt:lpstr>Review: Virtual Memory &amp; Physical Memory</vt:lpstr>
      <vt:lpstr>Review: Translating with a k-level Page Table</vt:lpstr>
      <vt:lpstr>Review: 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Sharing Revisited: 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671</cp:revision>
  <cp:lastPrinted>2019-10-21T18:11:16Z</cp:lastPrinted>
  <dcterms:created xsi:type="dcterms:W3CDTF">2011-01-05T23:16:19Z</dcterms:created>
  <dcterms:modified xsi:type="dcterms:W3CDTF">2022-07-07T03:19:18Z</dcterms:modified>
</cp:coreProperties>
</file>