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1179" r:id="rId2"/>
    <p:sldId id="1144" r:id="rId3"/>
    <p:sldId id="1088" r:id="rId4"/>
    <p:sldId id="1479" r:id="rId5"/>
    <p:sldId id="1145" r:id="rId6"/>
    <p:sldId id="1478" r:id="rId7"/>
    <p:sldId id="1480" r:id="rId8"/>
    <p:sldId id="1481" r:id="rId9"/>
    <p:sldId id="1482" r:id="rId10"/>
    <p:sldId id="1483" r:id="rId11"/>
    <p:sldId id="1165" r:id="rId12"/>
    <p:sldId id="1166" r:id="rId13"/>
    <p:sldId id="1167" r:id="rId14"/>
    <p:sldId id="1168" r:id="rId15"/>
    <p:sldId id="1169" r:id="rId16"/>
    <p:sldId id="1170" r:id="rId17"/>
    <p:sldId id="1171" r:id="rId18"/>
    <p:sldId id="1177" r:id="rId19"/>
    <p:sldId id="1178" r:id="rId20"/>
    <p:sldId id="1174" r:id="rId21"/>
    <p:sldId id="1484" r:id="rId22"/>
    <p:sldId id="1467" r:id="rId23"/>
    <p:sldId id="1468" r:id="rId24"/>
    <p:sldId id="1469" r:id="rId25"/>
    <p:sldId id="1470" r:id="rId26"/>
    <p:sldId id="1471" r:id="rId27"/>
    <p:sldId id="1472" r:id="rId28"/>
    <p:sldId id="1473" r:id="rId29"/>
    <p:sldId id="1474" r:id="rId30"/>
    <p:sldId id="1475" r:id="rId31"/>
    <p:sldId id="1476" r:id="rId32"/>
    <p:sldId id="1477" r:id="rId33"/>
    <p:sldId id="1173" r:id="rId34"/>
    <p:sldId id="1182" r:id="rId35"/>
    <p:sldId id="1449" r:id="rId36"/>
    <p:sldId id="1450" r:id="rId37"/>
    <p:sldId id="1451" r:id="rId38"/>
    <p:sldId id="1452" r:id="rId39"/>
    <p:sldId id="1453" r:id="rId40"/>
    <p:sldId id="1454" r:id="rId41"/>
    <p:sldId id="1455" r:id="rId42"/>
    <p:sldId id="1456" r:id="rId43"/>
    <p:sldId id="1457" r:id="rId44"/>
    <p:sldId id="1458" r:id="rId45"/>
    <p:sldId id="1459" r:id="rId46"/>
    <p:sldId id="1460" r:id="rId47"/>
    <p:sldId id="1461" r:id="rId48"/>
    <p:sldId id="1462" r:id="rId49"/>
    <p:sldId id="1463" r:id="rId50"/>
    <p:sldId id="1464" r:id="rId51"/>
    <p:sldId id="1465" r:id="rId52"/>
    <p:sldId id="1466" r:id="rId53"/>
    <p:sldId id="1448" r:id="rId54"/>
    <p:sldId id="1158" r:id="rId55"/>
    <p:sldId id="1162" r:id="rId56"/>
    <p:sldId id="1163" r:id="rId57"/>
    <p:sldId id="1159" r:id="rId58"/>
    <p:sldId id="1176" r:id="rId59"/>
    <p:sldId id="1076" r:id="rId60"/>
    <p:sldId id="1161" r:id="rId61"/>
    <p:sldId id="1077" r:id="rId62"/>
    <p:sldId id="1078" r:id="rId63"/>
    <p:sldId id="1079" r:id="rId64"/>
    <p:sldId id="1080" r:id="rId65"/>
    <p:sldId id="1081" r:id="rId66"/>
    <p:sldId id="1183" r:id="rId67"/>
    <p:sldId id="1086" r:id="rId68"/>
    <p:sldId id="1447" r:id="rId69"/>
    <p:sldId id="1058" r:id="rId70"/>
    <p:sldId id="1059" r:id="rId71"/>
    <p:sldId id="1060" r:id="rId72"/>
    <p:sldId id="1155" r:id="rId73"/>
  </p:sldIdLst>
  <p:sldSz cx="9144000" cy="6858000" type="screen4x3"/>
  <p:notesSz cx="7302500" cy="9586913"/>
  <p:custDataLst>
    <p:tags r:id="rId7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FF"/>
    <a:srgbClr val="F1C7C7"/>
    <a:srgbClr val="D5F1CF"/>
    <a:srgbClr val="CC9900"/>
    <a:srgbClr val="E9FAFF"/>
    <a:srgbClr val="D4EEFF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84113" autoAdjust="0"/>
  </p:normalViewPr>
  <p:slideViewPr>
    <p:cSldViewPr snapToObjects="1">
      <p:cViewPr varScale="1">
        <p:scale>
          <a:sx n="81" d="100"/>
          <a:sy n="81" d="100"/>
        </p:scale>
        <p:origin x="567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t4 &amp; t5 add 1 and then subtract 1.  Same for t10 &amp; t11.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t18 is same as t12.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t9 is (j-1)*4 </a:t>
            </a:r>
            <a:r>
              <a:rPr lang="en-US" dirty="0">
                <a:sym typeface="Wingdings" panose="05000000000000000000" pitchFamily="2" charset="2"/>
              </a:rPr>
              <a:t> reuse t9 to avoid recomputing in t15.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offset for j, t6 is offset for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offset for j</a:t>
            </a:r>
          </a:p>
          <a:p>
            <a:endParaRPr lang="en-US" dirty="0"/>
          </a:p>
          <a:p>
            <a:r>
              <a:rPr lang="en-US" dirty="0"/>
              <a:t>t6 is offset for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Side effect of this version of </a:t>
            </a:r>
            <a:r>
              <a:rPr lang="en-US" dirty="0" err="1"/>
              <a:t>strlen</a:t>
            </a:r>
            <a:r>
              <a:rPr lang="en-US" dirty="0"/>
              <a:t>: updates global </a:t>
            </a:r>
            <a:r>
              <a:rPr lang="en-US" dirty="0" err="1"/>
              <a:t>lencnt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Diminishing returns: can’t go beyond throughput limitations of execution units.</a:t>
            </a:r>
          </a:p>
          <a:p>
            <a:r>
              <a:rPr lang="en-US" dirty="0"/>
              <a:t>Large overhead for short lengths, because finish off iterations sequentially.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  <p:extLst>
      <p:ext uri="{BB962C8B-B14F-4D97-AF65-F5344CB8AC3E}">
        <p14:creationId xmlns:p14="http://schemas.microsoft.com/office/powerpoint/2010/main" val="169046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Note that the compiler did more than just pull n*i out of the loop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666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42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cbp2016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36726" y="2243652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7122" y="372128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257800" y="3755956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736726" y="4191000"/>
            <a:ext cx="4038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C00000"/>
                </a:solidFill>
              </a:rPr>
              <a:t>four bytes</a:t>
            </a:r>
            <a:endParaRPr lang="en-US" dirty="0"/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C00000"/>
                </a:solidFill>
              </a:rPr>
              <a:t>1 through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08E3-1DB4-4324-907C-BA1AA6B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4491613" cy="2551981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n-1;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&gt;= 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--) {</a:t>
            </a:r>
            <a:endParaRPr lang="en-US" sz="20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for (j = 1; j &lt;=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62D0-CB03-45EB-965E-F4885B59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23824"/>
            <a:ext cx="3638816" cy="205953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n-1;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&gt;=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--) {</a:t>
            </a: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for (j = 1; j &lt;=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100" dirty="0">
              <a:latin typeface="Courier New" pitchFamily="49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095010A-A96E-4387-AF9E-6B18CAC4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4175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6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900" y="1318417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95400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124221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E3184D-74EE-4437-9C74-5848DCAF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F6BE99-D8B0-4821-8345-2C902384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0806" y="1279057"/>
            <a:ext cx="4040188" cy="27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2D8A6F-16A7-42E4-AADF-568C975EECC5}"/>
              </a:ext>
            </a:extLst>
          </p:cNvPr>
          <p:cNvGrpSpPr/>
          <p:nvPr/>
        </p:nvGrpSpPr>
        <p:grpSpPr>
          <a:xfrm>
            <a:off x="5218112" y="3962399"/>
            <a:ext cx="3124200" cy="2544763"/>
            <a:chOff x="3236118" y="3962399"/>
            <a:chExt cx="3124200" cy="2544763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521A74E1-6EE1-42D0-AC96-D934566B2A2C}"/>
                </a:ext>
              </a:extLst>
            </p:cNvPr>
            <p:cNvSpPr/>
            <p:nvPr/>
          </p:nvSpPr>
          <p:spPr>
            <a:xfrm>
              <a:off x="3733800" y="4560803"/>
              <a:ext cx="1527313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868A1457-0DCF-4D87-AA19-DA67D323D3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118" y="3962399"/>
              <a:ext cx="31242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pitchFamily="18" charset="2"/>
                <a:buChar char="¢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A[t2] := t7	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A[t6] := t3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L3: t2 := t2+4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t6 := t6+4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L2: i := i-1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L5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L1:</a:t>
              </a:r>
            </a:p>
            <a:p>
              <a:pPr>
                <a:spcBef>
                  <a:spcPts val="0"/>
                </a:spcBef>
                <a:buFont typeface="Wingdings 2" pitchFamily="18" charset="2"/>
                <a:buNone/>
              </a:pPr>
              <a:endParaRPr lang="en-US" sz="1600" kern="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7CF6BF1-B6BF-47A9-9FEB-D0F17BB28D20}"/>
              </a:ext>
            </a:extLst>
          </p:cNvPr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1A51312-0877-4E6E-8165-591FF296B566}"/>
              </a:ext>
            </a:extLst>
          </p:cNvPr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689640-7975-4B30-B509-BE5EE8302D41}"/>
              </a:ext>
            </a:extLst>
          </p:cNvPr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68B1CC2-4811-4BBA-8FF7-53ACC0D73DE5}"/>
              </a:ext>
            </a:extLst>
          </p:cNvPr>
          <p:cNvSpPr txBox="1">
            <a:spLocks/>
          </p:cNvSpPr>
          <p:nvPr/>
        </p:nvSpPr>
        <p:spPr bwMode="auto">
          <a:xfrm>
            <a:off x="531812" y="41910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5DDBAC-39A7-4264-BEDF-112267DC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685800" y="3932237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6858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 </a:t>
            </a:r>
            <a:r>
              <a:rPr lang="en-US" sz="2800" dirty="0"/>
              <a:t>(after strength reduction)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2826736" y="5319861"/>
            <a:ext cx="632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These were </a:t>
            </a:r>
            <a:r>
              <a:rPr lang="en-US" sz="2000" dirty="0">
                <a:latin typeface="Calibri" pitchFamily="34" charset="0"/>
              </a:rPr>
              <a:t>Machine-Independent Optimizations</a:t>
            </a:r>
            <a:r>
              <a:rPr lang="en-US" sz="20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Will be followed by </a:t>
            </a:r>
            <a:r>
              <a:rPr lang="en-US" sz="2000" dirty="0">
                <a:latin typeface="Calibri" pitchFamily="34" charset="0"/>
              </a:rPr>
              <a:t>Machine-Dependent Optimizations</a:t>
            </a:r>
            <a:r>
              <a:rPr lang="en-US" sz="2000" b="0" dirty="0">
                <a:latin typeface="Calibri" pitchFamily="34" charset="0"/>
              </a:rPr>
              <a:t>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converting to assembly code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A94137-A6A3-47AF-A5D1-91D87374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17638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E5FF11-6046-443E-BE0B-1B7AE869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01472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December 12</a:t>
            </a:r>
            <a:r>
              <a:rPr lang="en-US" sz="2000" b="0" baseline="30000" dirty="0"/>
              <a:t>th</a:t>
            </a:r>
            <a:r>
              <a:rPr lang="en-US" sz="2000" b="0" dirty="0"/>
              <a:t>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2" y="838200"/>
            <a:ext cx="42097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 </a:t>
            </a:r>
            <a:r>
              <a:rPr lang="en-US" sz="2000" kern="0" dirty="0"/>
              <a:t>(1924-2007)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rgbClr val="C00000"/>
                </a:solidFill>
              </a:rPr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4625"/>
            <a:ext cx="8307387" cy="908050"/>
          </a:xfrm>
        </p:spPr>
        <p:txBody>
          <a:bodyPr/>
          <a:lstStyle/>
          <a:p>
            <a:pPr lvl="1" eaLnBrk="1" hangingPunct="1"/>
            <a:r>
              <a:rPr lang="en-US" dirty="0"/>
              <a:t>Time quadruples when double string length</a:t>
            </a:r>
          </a:p>
          <a:p>
            <a:pPr lvl="1" eaLnBrk="1" hangingPunct="1"/>
            <a:r>
              <a:rPr lang="en-US" dirty="0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4031" y="1295400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Strlen</a:t>
            </a:r>
            <a:r>
              <a:rPr lang="en-US" sz="2000" dirty="0"/>
              <a:t>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N calls to </a:t>
            </a:r>
            <a:r>
              <a:rPr lang="en-US" sz="1800" dirty="0" err="1"/>
              <a:t>strlen</a:t>
            </a:r>
            <a:r>
              <a:rPr lang="en-US" sz="1800" dirty="0"/>
              <a:t> (called every time through the loop)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Overall O(N</a:t>
            </a:r>
            <a:r>
              <a:rPr lang="en-US" sz="1800" baseline="30000" dirty="0"/>
              <a:t>2</a:t>
            </a:r>
            <a:r>
              <a:rPr lang="en-US" sz="1800" dirty="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953000" y="917068"/>
            <a:ext cx="4044074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B949AA-6E6A-4F7D-BB5E-CC819D61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0" y="1199441"/>
            <a:ext cx="470362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(s[i] &gt;= 'A' &amp;&amp; 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        s[i]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lower2(char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5281844"/>
            <a:ext cx="8307387" cy="906462"/>
          </a:xfrm>
        </p:spPr>
        <p:txBody>
          <a:bodyPr/>
          <a:lstStyle/>
          <a:p>
            <a:pPr lvl="1" eaLnBrk="1" hangingPunct="1"/>
            <a:r>
              <a:rPr lang="en-US" dirty="0"/>
              <a:t>Time doubles when double string length</a:t>
            </a:r>
          </a:p>
          <a:p>
            <a:pPr lvl="1" eaLnBrk="1" hangingPunct="1"/>
            <a:r>
              <a:rPr lang="en-US" dirty="0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08000" y="1295400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lower1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</a:t>
            </a:r>
            <a:br>
              <a:rPr lang="en-US" sz="1800" dirty="0"/>
            </a:br>
            <a:r>
              <a:rPr lang="en-US" sz="1800" dirty="0"/>
              <a:t>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00600" y="3337679"/>
            <a:ext cx="4038600" cy="3139321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/* Alternative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 */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84821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#2: Memory Aliasing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4149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 </a:t>
            </a:r>
            <a:r>
              <a:rPr lang="en-US" sz="2000" kern="0" dirty="0"/>
              <a:t>(1932-2020)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Science”), in 2006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Cycles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4020276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5105400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81000"/>
            <a:ext cx="7591425" cy="762000"/>
          </a:xfrm>
        </p:spPr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/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Have difficulty overcoming “optimization blockers”</a:t>
            </a:r>
          </a:p>
          <a:p>
            <a:pPr lvl="1">
              <a:defRPr/>
            </a:pPr>
            <a:r>
              <a:rPr lang="en-US" dirty="0"/>
              <a:t>potential procedure side-effects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have.</a:t>
            </a:r>
          </a:p>
          <a:p>
            <a:endParaRPr lang="en-US" dirty="0"/>
          </a:p>
          <a:p>
            <a:r>
              <a:rPr lang="en-US" dirty="0"/>
              <a:t>Most CPUs are superscalar.</a:t>
            </a:r>
          </a:p>
          <a:p>
            <a:pPr lvl="1"/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/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29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341313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/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loop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Generally Useful Optimizations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	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  <a:r>
              <a:rPr lang="en-US" dirty="0"/>
              <a:t>		</a:t>
            </a:r>
            <a:r>
              <a:rPr lang="en-US" dirty="0">
                <a:solidFill>
                  <a:srgbClr val="7F7F7F"/>
                </a:solidFill>
              </a:rPr>
              <a:t>CSAPP 5.2-5.10</a:t>
            </a:r>
            <a:endParaRPr lang="en-US" b="1" dirty="0"/>
          </a:p>
          <a:p>
            <a:r>
              <a:rPr lang="en-US" dirty="0"/>
              <a:t>Dealing with Conditionals				</a:t>
            </a:r>
            <a:r>
              <a:rPr lang="en-US" dirty="0">
                <a:solidFill>
                  <a:srgbClr val="7F7F7F"/>
                </a:solidFill>
              </a:rPr>
              <a:t>CSAPP 5.11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8396DF-F8FB-4CD4-ADF0-731005E3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2625"/>
            <a:ext cx="79390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Can this change the result of the computation?</a:t>
            </a:r>
          </a:p>
          <a:p>
            <a:r>
              <a:rPr lang="en-US" kern="0"/>
              <a:t>Yes, for FP. </a:t>
            </a:r>
            <a:r>
              <a:rPr lang="en-US" i="1" kern="0">
                <a:solidFill>
                  <a:srgbClr val="C00000"/>
                </a:solidFill>
              </a:rPr>
              <a:t>Why?</a:t>
            </a:r>
            <a:endParaRPr lang="en-US" i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4">
            <a:extLst>
              <a:ext uri="{FF2B5EF4-FFF2-40B4-BE49-F238E27FC236}">
                <a16:creationId xmlns:a16="http://schemas.microsoft.com/office/drawing/2014/main" id="{AFD74888-CD30-4835-81F9-8B63BE0A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934" y="552091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Idea: Can choose L Unrolling Factor and K Accumulators</a:t>
            </a:r>
          </a:p>
          <a:p>
            <a:pPr lvl="1">
              <a:defRPr/>
            </a:pPr>
            <a:r>
              <a:rPr lang="en-US" dirty="0"/>
              <a:t>L must be a multiple of K</a:t>
            </a:r>
          </a:p>
          <a:p>
            <a:pPr eaLnBrk="1" hangingPunct="1">
              <a:defRPr/>
            </a:pPr>
            <a:r>
              <a:rPr lang="en-US" dirty="0"/>
              <a:t>Case: Double *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/>
        </p:nvGraphicFramePr>
        <p:xfrm>
          <a:off x="1009810" y="29718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58B4A-7579-437D-8254-A5513FD4F4BD}"/>
              </a:ext>
            </a:extLst>
          </p:cNvPr>
          <p:cNvSpPr txBox="1"/>
          <p:nvPr/>
        </p:nvSpPr>
        <p:spPr>
          <a:xfrm>
            <a:off x="5421453" y="5867400"/>
            <a:ext cx="31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 we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motion/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precomputation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of common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subexpressions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Bubblesort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Exploiting Instruction-Level Parallelism</a:t>
            </a:r>
          </a:p>
          <a:p>
            <a:r>
              <a:rPr lang="en-US" dirty="0"/>
              <a:t>Dealing with Conditionals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  <a:br>
              <a:rPr lang="en-US" kern="0" dirty="0"/>
            </a:br>
            <a:r>
              <a:rPr lang="en-US" sz="2000" kern="0" dirty="0"/>
              <a:t>(1906-1992)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  <a:br>
              <a:rPr lang="en-US" kern="0" dirty="0"/>
            </a:br>
            <a:r>
              <a:rPr lang="en-US" kern="0" dirty="0"/>
              <a:t>(which ran the world for years)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I decided data processors ought to be able to write their programs in English, and the computers would translate them into machine code”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lvl="1"/>
            <a:endParaRPr lang="en-US" dirty="0"/>
          </a:p>
          <a:p>
            <a:r>
              <a:rPr lang="en-US" dirty="0"/>
              <a:t>Annual branch predictor contests at top Computer Architecture conferences (2010-2016)</a:t>
            </a:r>
          </a:p>
          <a:p>
            <a:pPr lvl="1"/>
            <a:r>
              <a:rPr lang="en-US" dirty="0"/>
              <a:t>Metrics: Size of branch predictor tables</a:t>
            </a:r>
            <a:br>
              <a:rPr lang="en-US" dirty="0"/>
            </a:br>
            <a:r>
              <a:rPr lang="en-US" dirty="0"/>
              <a:t>                Mispredictions per kilo-instruction (MPKI)</a:t>
            </a:r>
          </a:p>
          <a:p>
            <a:pPr lvl="1"/>
            <a:r>
              <a:rPr lang="en-US" dirty="0"/>
              <a:t>2016 Winners (</a:t>
            </a:r>
            <a:r>
              <a:rPr lang="en-US" dirty="0">
                <a:hlinkClick r:id="rId2"/>
              </a:rPr>
              <a:t>https://www.jilp.org/cbp2016/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 8KB: MPKI=4.1</a:t>
            </a:r>
          </a:p>
          <a:p>
            <a:pPr lvl="2"/>
            <a:r>
              <a:rPr lang="en-US" dirty="0"/>
              <a:t>Size 64KB: MPKI=3.3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Summary: 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sub-optimal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1B56-5068-4A37-AEAC-474D6B58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99C8D-5297-4500-9E43-0B923622F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89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61151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2042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  <p:extLst>
      <p:ext uri="{BB962C8B-B14F-4D97-AF65-F5344CB8AC3E}">
        <p14:creationId xmlns:p14="http://schemas.microsoft.com/office/powerpoint/2010/main" val="123426658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Strength Reduction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     </a:t>
            </a:r>
            <a:r>
              <a:rPr lang="en-US" dirty="0" err="1">
                <a:latin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</a:rPr>
              <a:t>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C466B52-47B8-4E8A-AD8C-ADB8F343F494}"/>
              </a:ext>
            </a:extLst>
          </p:cNvPr>
          <p:cNvSpPr/>
          <p:nvPr/>
        </p:nvSpPr>
        <p:spPr bwMode="auto">
          <a:xfrm>
            <a:off x="2133600" y="1981200"/>
            <a:ext cx="381000" cy="3100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15663</TotalTime>
  <Words>8230</Words>
  <Application>Microsoft Office PowerPoint</Application>
  <PresentationFormat>On-screen Show (4:3)</PresentationFormat>
  <Paragraphs>1610</Paragraphs>
  <Slides>72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18-213/18-613: Introduction to Computer Systems 26th Lecture, December 12th, 2024</vt:lpstr>
      <vt:lpstr>Performance Realities</vt:lpstr>
      <vt:lpstr>Optimizing Compilers</vt:lpstr>
      <vt:lpstr>Today</vt:lpstr>
      <vt:lpstr>PowerPoint Presentation</vt:lpstr>
      <vt:lpstr> Generally Useful Optimizations</vt:lpstr>
      <vt:lpstr>Compiler-Generated Code Motion (-O1)</vt:lpstr>
      <vt:lpstr>Strength Reduction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 (after strength reduction)</vt:lpstr>
      <vt:lpstr>Today</vt:lpstr>
      <vt:lpstr>PowerPoint Presentation</vt:lpstr>
      <vt:lpstr>Limitations of Optimizing Compilers</vt:lpstr>
      <vt:lpstr>Optimization Blocker #1: Procedure Calls</vt:lpstr>
      <vt:lpstr>Lower Case Conversion Performance</vt:lpstr>
      <vt:lpstr>Calling Strlen</vt:lpstr>
      <vt:lpstr>Improving Performance</vt:lpstr>
      <vt:lpstr>Lower Case Conversion Performance</vt:lpstr>
      <vt:lpstr>Optimization Blocker: Procedure Calls</vt:lpstr>
      <vt:lpstr>Optimization Blocker #2: Memory Aliasing</vt:lpstr>
      <vt:lpstr>Memory Aliasing</vt:lpstr>
      <vt:lpstr>Removing Aliasing</vt:lpstr>
      <vt:lpstr>Optimization Blocker: Memory Aliasing</vt:lpstr>
      <vt:lpstr>Today</vt:lpstr>
      <vt:lpstr>PowerPoint Presentation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Separate Accumulators (2x2)</vt:lpstr>
      <vt:lpstr>Effect of Separate Accumulators</vt:lpstr>
      <vt:lpstr>Separate Accumulators</vt:lpstr>
      <vt:lpstr>Unrolling &amp; Accumulating</vt:lpstr>
      <vt:lpstr>Achievable Performance</vt:lpstr>
      <vt:lpstr>Programming with AVX2</vt:lpstr>
      <vt:lpstr>SIMD Operations</vt:lpstr>
      <vt:lpstr>Using Vector Instructions</vt:lpstr>
      <vt:lpstr>Today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Summary: Getting High Performance</vt:lpstr>
      <vt:lpstr>Additional Slides</vt:lpstr>
      <vt:lpstr>Loop Unrolling with Reassociation (2x1a)</vt:lpstr>
      <vt:lpstr>Effect of Reassociation</vt:lpstr>
      <vt:lpstr>Reassociated Computation</vt:lpstr>
      <vt:lpstr>Unrolling &amp; Accumulating: Int 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450</cp:revision>
  <cp:lastPrinted>1999-09-20T15:19:18Z</cp:lastPrinted>
  <dcterms:created xsi:type="dcterms:W3CDTF">2011-08-30T20:07:27Z</dcterms:created>
  <dcterms:modified xsi:type="dcterms:W3CDTF">2024-12-05T15:41:21Z</dcterms:modified>
</cp:coreProperties>
</file>