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1475" r:id="rId2"/>
    <p:sldId id="1386" r:id="rId3"/>
    <p:sldId id="1704" r:id="rId4"/>
    <p:sldId id="543" r:id="rId5"/>
    <p:sldId id="1709" r:id="rId6"/>
    <p:sldId id="593" r:id="rId7"/>
    <p:sldId id="611" r:id="rId8"/>
    <p:sldId id="615" r:id="rId9"/>
    <p:sldId id="617" r:id="rId10"/>
    <p:sldId id="594" r:id="rId11"/>
    <p:sldId id="592" r:id="rId12"/>
    <p:sldId id="584" r:id="rId13"/>
    <p:sldId id="598" r:id="rId14"/>
    <p:sldId id="597" r:id="rId15"/>
    <p:sldId id="545" r:id="rId16"/>
    <p:sldId id="599" r:id="rId17"/>
    <p:sldId id="1708" r:id="rId18"/>
    <p:sldId id="546" r:id="rId19"/>
    <p:sldId id="548" r:id="rId20"/>
    <p:sldId id="1705" r:id="rId21"/>
    <p:sldId id="547" r:id="rId22"/>
    <p:sldId id="600" r:id="rId23"/>
    <p:sldId id="550" r:id="rId24"/>
    <p:sldId id="601" r:id="rId25"/>
    <p:sldId id="604" r:id="rId26"/>
    <p:sldId id="605" r:id="rId27"/>
    <p:sldId id="603" r:id="rId28"/>
    <p:sldId id="551" r:id="rId29"/>
    <p:sldId id="567" r:id="rId30"/>
    <p:sldId id="552" r:id="rId31"/>
    <p:sldId id="553" r:id="rId32"/>
    <p:sldId id="554" r:id="rId33"/>
    <p:sldId id="1706" r:id="rId34"/>
    <p:sldId id="589" r:id="rId35"/>
    <p:sldId id="590" r:id="rId36"/>
    <p:sldId id="591" r:id="rId37"/>
    <p:sldId id="1707" r:id="rId38"/>
    <p:sldId id="555" r:id="rId39"/>
    <p:sldId id="556" r:id="rId40"/>
    <p:sldId id="557" r:id="rId41"/>
    <p:sldId id="558" r:id="rId42"/>
    <p:sldId id="569" r:id="rId43"/>
    <p:sldId id="560" r:id="rId44"/>
    <p:sldId id="561" r:id="rId45"/>
    <p:sldId id="618" r:id="rId46"/>
    <p:sldId id="562" r:id="rId47"/>
    <p:sldId id="563" r:id="rId48"/>
    <p:sldId id="564" r:id="rId49"/>
    <p:sldId id="565" r:id="rId50"/>
    <p:sldId id="574" r:id="rId51"/>
    <p:sldId id="570" r:id="rId52"/>
    <p:sldId id="572" r:id="rId53"/>
    <p:sldId id="608" r:id="rId54"/>
    <p:sldId id="609" r:id="rId55"/>
    <p:sldId id="610" r:id="rId56"/>
    <p:sldId id="616" r:id="rId57"/>
    <p:sldId id="573" r:id="rId58"/>
    <p:sldId id="579" r:id="rId59"/>
  </p:sldIdLst>
  <p:sldSz cx="9144000" cy="6858000" type="screen4x3"/>
  <p:notesSz cx="7302500" cy="9586913"/>
  <p:custDataLst>
    <p:tags r:id="rId6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F6F5BD"/>
    <a:srgbClr val="D5F1CF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04F2A-5AA4-4858-B9CC-66E78C91292F}" v="70" dt="2022-11-17T03:51:40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1761" autoAdjust="0"/>
  </p:normalViewPr>
  <p:slideViewPr>
    <p:cSldViewPr snapToObjects="1">
      <p:cViewPr varScale="1">
        <p:scale>
          <a:sx n="79" d="100"/>
          <a:sy n="79" d="100"/>
        </p:scale>
        <p:origin x="1323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67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stack / I/O subsystem helps establish connection and buffer initial input</a:t>
            </a:r>
          </a:p>
        </p:txBody>
      </p:sp>
    </p:spTree>
    <p:extLst>
      <p:ext uri="{BB962C8B-B14F-4D97-AF65-F5344CB8AC3E}">
        <p14:creationId xmlns:p14="http://schemas.microsoft.com/office/powerpoint/2010/main" val="90592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counting in the open file table that says when to tear down and free resources.  Need to close </a:t>
            </a:r>
            <a:r>
              <a:rPr lang="en-US" dirty="0" err="1"/>
              <a:t>fds</a:t>
            </a:r>
            <a:r>
              <a:rPr lang="en-US" dirty="0"/>
              <a:t> or ref count doesn’t go down.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9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7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A7C7C-6E3E-83E7-C5F9-3BE788BCF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>
            <a:extLst>
              <a:ext uri="{FF2B5EF4-FFF2-40B4-BE49-F238E27FC236}">
                <a16:creationId xmlns:a16="http://schemas.microsoft.com/office/drawing/2014/main" id="{A4DEC570-D299-3624-D9BE-BFA313AF2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>
            <a:extLst>
              <a:ext uri="{FF2B5EF4-FFF2-40B4-BE49-F238E27FC236}">
                <a16:creationId xmlns:a16="http://schemas.microsoft.com/office/drawing/2014/main" id="{CE8FA426-3B07-5610-44F9-9C11A6587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6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Mallocing argument to pass to child thread, assuming child thread frees.  Why?  Can’t pass stack </a:t>
            </a:r>
            <a:r>
              <a:rPr lang="en-US" dirty="0" err="1"/>
              <a:t>addr</a:t>
            </a:r>
            <a:r>
              <a:rPr lang="en-US" dirty="0"/>
              <a:t> or weirdness.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./handler-deadlock on a shark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57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for real life examples of starvation and races (other than traffic).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600" y="1785937"/>
            <a:ext cx="3111500" cy="3286125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97678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traffic gridlock</a:t>
            </a:r>
          </a:p>
          <a:p>
            <a:pPr lvl="1"/>
            <a:r>
              <a:rPr lang="en-US" sz="2200" b="1" i="1" dirty="0"/>
              <a:t>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people always jump in front of you in line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who gets the last seat on the airplane?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Many aspects of concurrent programming are beyond the scope of our course…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7570" y="519944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27538" y="5381942"/>
            <a:ext cx="2125661" cy="10910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5595461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7E34AC-506D-E2E5-EB0C-C3BE0D11B729}"/>
              </a:ext>
            </a:extLst>
          </p:cNvPr>
          <p:cNvCxnSpPr>
            <a:cxnSpLocks/>
          </p:cNvCxnSpPr>
          <p:nvPr/>
        </p:nvCxnSpPr>
        <p:spPr bwMode="auto">
          <a:xfrm flipV="1">
            <a:off x="5387721" y="3252114"/>
            <a:ext cx="1358322" cy="184046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D932B5-1327-9ABB-2430-90E04A708E54}"/>
              </a:ext>
            </a:extLst>
          </p:cNvPr>
          <p:cNvCxnSpPr>
            <a:cxnSpLocks/>
            <a:endCxn id="901132" idx="1"/>
          </p:cNvCxnSpPr>
          <p:nvPr/>
        </p:nvCxnSpPr>
        <p:spPr bwMode="auto">
          <a:xfrm>
            <a:off x="2116322" y="2804557"/>
            <a:ext cx="1327220" cy="287377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B0146EA-95E2-36FC-76DD-9DC8CE8F36D7}"/>
              </a:ext>
            </a:extLst>
          </p:cNvPr>
          <p:cNvSpPr txBox="1"/>
          <p:nvPr/>
        </p:nvSpPr>
        <p:spPr>
          <a:xfrm>
            <a:off x="6945539" y="3672822"/>
            <a:ext cx="2064090" cy="1200329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Logically,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alibri" pitchFamily="34" charset="0"/>
              </a:rPr>
              <a:t>blocks until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second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(no TCP buffering)</a:t>
            </a:r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74090" y="371182"/>
            <a:ext cx="8465110" cy="762000"/>
          </a:xfrm>
        </p:spPr>
        <p:txBody>
          <a:bodyPr/>
          <a:lstStyle/>
          <a:p>
            <a:r>
              <a:rPr lang="en-US" dirty="0"/>
              <a:t>Where Does Second Client Actually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>
          <a:xfrm>
            <a:off x="5045805" y="1460500"/>
            <a:ext cx="4100509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Due to </a:t>
            </a:r>
            <a:r>
              <a:rPr lang="en-US" sz="2400" dirty="0">
                <a:solidFill>
                  <a:srgbClr val="FF0000"/>
                </a:solidFill>
              </a:rPr>
              <a:t>TCP Buffering</a:t>
            </a:r>
            <a:r>
              <a:rPr lang="en-US" sz="2400" dirty="0"/>
              <a:t>:</a:t>
            </a:r>
          </a:p>
          <a:p>
            <a:r>
              <a:rPr lang="en-US" sz="2400" dirty="0"/>
              <a:t>Call to connect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blocks!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546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490" y="339829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5519244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DBC77F5-BDF4-A512-D616-38A7BFD63CD7}"/>
              </a:ext>
            </a:extLst>
          </p:cNvPr>
          <p:cNvCxnSpPr>
            <a:cxnSpLocks/>
          </p:cNvCxnSpPr>
          <p:nvPr/>
        </p:nvCxnSpPr>
        <p:spPr bwMode="auto">
          <a:xfrm>
            <a:off x="2095631" y="1889579"/>
            <a:ext cx="1327220" cy="287377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process-based and event-based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November 19</a:t>
            </a:r>
            <a:r>
              <a:rPr lang="en-US" sz="2000" b="0" baseline="30000" dirty="0"/>
              <a:t>th</a:t>
            </a:r>
            <a:r>
              <a:rPr lang="en-US" sz="2000" b="0" dirty="0"/>
              <a:t>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3213" y="485775"/>
            <a:ext cx="8818562" cy="781050"/>
          </a:xfrm>
        </p:spPr>
        <p:txBody>
          <a:bodyPr/>
          <a:lstStyle/>
          <a:p>
            <a:r>
              <a:rPr lang="en-US" dirty="0"/>
              <a:t>Process-Based Concurrent Echo Server 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Concurrent Programming Basics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Process-based Servers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/>
              <a:t>Event-based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1242168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/>
              <a:t>Thread-based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36526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35201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66976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8 7.40741E-7 L 0.20121 -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Concurrency</a:t>
            </a:r>
            <a:r>
              <a:rPr lang="en-US" dirty="0"/>
              <a:t>?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018" y="1143000"/>
            <a:ext cx="8670925" cy="4972050"/>
          </a:xfrm>
        </p:spPr>
        <p:txBody>
          <a:bodyPr/>
          <a:lstStyle/>
          <a:p>
            <a:r>
              <a:rPr lang="en-US" sz="2600" dirty="0"/>
              <a:t>The sharing of resource that allows the possibility for interference</a:t>
            </a:r>
          </a:p>
          <a:p>
            <a:pPr lvl="1"/>
            <a:r>
              <a:rPr lang="en-US" sz="2200" dirty="0"/>
              <a:t>Interference can be within individual resource(s) or in the coordination among resource usage</a:t>
            </a:r>
          </a:p>
          <a:p>
            <a:endParaRPr lang="en-US" sz="2600" dirty="0"/>
          </a:p>
          <a:p>
            <a:r>
              <a:rPr lang="en-US" sz="2600" dirty="0"/>
              <a:t>Can arise by either scheduler interleaving or true parallelism</a:t>
            </a:r>
          </a:p>
          <a:p>
            <a:pPr lvl="1"/>
            <a:r>
              <a:rPr lang="en-US" sz="2200" dirty="0"/>
              <a:t>The key is the resource use isn’t contiguous and is exposed to inconsistency</a:t>
            </a:r>
          </a:p>
          <a:p>
            <a:r>
              <a:rPr lang="en-US" sz="2600" dirty="0"/>
              <a:t>Not all concurrent uses are problematic. We are all looking at the same screen at the same time, right?  </a:t>
            </a:r>
          </a:p>
          <a:p>
            <a:pPr lvl="1"/>
            <a:r>
              <a:rPr lang="en-US" sz="2200" dirty="0"/>
              <a:t>Too many cooks in the kitchen vs</a:t>
            </a:r>
          </a:p>
          <a:p>
            <a:pPr lvl="1"/>
            <a:r>
              <a:rPr lang="en-US" sz="2200" dirty="0"/>
              <a:t>We are all looking at the same screen right now. </a:t>
            </a:r>
            <a:endParaRPr lang="en-US" sz="2600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85175" cy="4972050"/>
          </a:xfrm>
        </p:spPr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419600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704792" y="4504997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>
          <a:xfrm>
            <a:off x="322263" y="1419225"/>
            <a:ext cx="3871913" cy="4972050"/>
          </a:xfrm>
        </p:spPr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949825" y="1441231"/>
            <a:ext cx="3871912" cy="4972050"/>
          </a:xfrm>
        </p:spPr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14532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709932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3081532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8195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7299" y="285750"/>
            <a:ext cx="7592093" cy="762000"/>
          </a:xfrm>
        </p:spPr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(unprotected)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932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38801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083872" y="209498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083872" y="2424232"/>
            <a:ext cx="3640778" cy="83649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123776" y="3870325"/>
            <a:ext cx="3600873" cy="72584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447800" y="5110887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336391" y="2232984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613435" y="306870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283522" y="4554934"/>
            <a:ext cx="2819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51526" y="2553993"/>
            <a:ext cx="30722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5315" y="49646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81729" y="5428302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9283F-BAD4-B3BB-FD3D-BA3569F1D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>
            <a:extLst>
              <a:ext uri="{FF2B5EF4-FFF2-40B4-BE49-F238E27FC236}">
                <a16:creationId xmlns:a16="http://schemas.microsoft.com/office/drawing/2014/main" id="{023FB162-FDA0-822F-B6F7-3356DBE43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Programming is Hard!</a:t>
            </a:r>
          </a:p>
        </p:txBody>
      </p:sp>
      <p:sp>
        <p:nvSpPr>
          <p:cNvPr id="923651" name="Rectangle 3">
            <a:extLst>
              <a:ext uri="{FF2B5EF4-FFF2-40B4-BE49-F238E27FC236}">
                <a16:creationId xmlns:a16="http://schemas.microsoft.com/office/drawing/2014/main" id="{4B51D60A-54C6-94A0-4E26-C88BF2375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  <p:extLst>
      <p:ext uri="{BB962C8B-B14F-4D97-AF65-F5344CB8AC3E}">
        <p14:creationId xmlns:p14="http://schemas.microsoft.com/office/powerpoint/2010/main" val="258610932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Run “detached” to automatically reap/cleanup threads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549354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75939559"/>
              </p:ext>
            </p:extLst>
          </p:nvPr>
        </p:nvGraphicFramePr>
        <p:xfrm>
          <a:off x="457200" y="38100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2214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25797943"/>
              </p:ext>
            </p:extLst>
          </p:nvPr>
        </p:nvGraphicFramePr>
        <p:xfrm>
          <a:off x="495300" y="2514600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2590800" y="2263639"/>
            <a:ext cx="4523453" cy="3445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For each “0” there is some later “2” here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FD260B2-AE30-4AA8-B4A0-560F6431A5F6}"/>
              </a:ext>
            </a:extLst>
          </p:cNvPr>
          <p:cNvSpPr txBox="1">
            <a:spLocks/>
          </p:cNvSpPr>
          <p:nvPr/>
        </p:nvSpPr>
        <p:spPr bwMode="auto">
          <a:xfrm>
            <a:off x="2590799" y="3581400"/>
            <a:ext cx="4523453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And here, values are all over the place:</a:t>
            </a:r>
          </a:p>
          <a:p>
            <a:pPr marL="0" indent="0">
              <a:buNone/>
            </a:pPr>
            <a:r>
              <a:rPr lang="en-US" sz="2000" kern="0" dirty="0"/>
              <a:t>Some bins get 0, some get 2 or more</a:t>
            </a:r>
          </a:p>
        </p:txBody>
      </p:sp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5" grpId="0"/>
      <p:bldGraphic spid="17" grpId="0">
        <p:bldAsOne/>
      </p:bldGraphic>
      <p:bldP spid="11" grpId="0" animBg="1"/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often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1676400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95487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2A5F33C-9B20-C792-9DD8-490FBD0E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5304924"/>
            <a:ext cx="5562600" cy="1295400"/>
          </a:xfrm>
        </p:spPr>
        <p:txBody>
          <a:bodyPr/>
          <a:lstStyle/>
          <a:p>
            <a:r>
              <a:rPr lang="en-US" dirty="0"/>
              <a:t>No individual (e.g., process) caught in a deadlock can make forward progress</a:t>
            </a:r>
          </a:p>
          <a:p>
            <a:r>
              <a:rPr lang="en-US" dirty="0"/>
              <a:t>All individuals wait indefinitely</a:t>
            </a:r>
          </a:p>
        </p:txBody>
      </p:sp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575" y="1184639"/>
            <a:ext cx="8912225" cy="5509200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[MAXLINE];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i;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== SIG_ERR)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unix_error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(“signal error”);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(i = 0; i &lt; 1000000; i++)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2883B-060A-7EB4-06CF-AE91750DEB1E}"/>
              </a:ext>
            </a:extLst>
          </p:cNvPr>
          <p:cNvSpPr txBox="1"/>
          <p:nvPr/>
        </p:nvSpPr>
        <p:spPr>
          <a:xfrm>
            <a:off x="6903311" y="6324507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handler-</a:t>
            </a:r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deadlock.c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to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2811922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32679</TotalTime>
  <Words>4398</Words>
  <Application>Microsoft Office PowerPoint</Application>
  <PresentationFormat>On-screen Show (4:3)</PresentationFormat>
  <Paragraphs>923</Paragraphs>
  <Slides>58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Arial Black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18-213/18-613: Introduction to Computer Systems 22nd Lecture, November 19th, 2024</vt:lpstr>
      <vt:lpstr>Today</vt:lpstr>
      <vt:lpstr>What is Concurrency?</vt:lpstr>
      <vt:lpstr>Concurrent Programming is Hard!</vt:lpstr>
      <vt:lpstr>Deadlock</vt:lpstr>
      <vt:lpstr>Deadlock</vt:lpstr>
      <vt:lpstr>Testing Printf Deadlock</vt:lpstr>
      <vt:lpstr>Why Does Printf require Locks?</vt:lpstr>
      <vt:lpstr>Starvation</vt:lpstr>
      <vt:lpstr>Data Race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Actually Block?</vt:lpstr>
      <vt:lpstr>Fundamental Flaw of Iterative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Today</vt:lpstr>
      <vt:lpstr>Approach #2: Event-based Servers</vt:lpstr>
      <vt:lpstr>I/O Multiplexed Event Processing</vt:lpstr>
      <vt:lpstr>Pros and Cons of Event-based Servers</vt:lpstr>
      <vt:lpstr>Today</vt:lpstr>
      <vt:lpstr>Approach #3: Thread-based Servers</vt:lpstr>
      <vt:lpstr>Traditional View of a Process</vt:lpstr>
      <vt:lpstr>Alternate View of a Process</vt:lpstr>
      <vt:lpstr>A Process With Multiple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976</cp:revision>
  <cp:lastPrinted>2012-11-14T01:18:46Z</cp:lastPrinted>
  <dcterms:created xsi:type="dcterms:W3CDTF">2012-11-14T01:16:09Z</dcterms:created>
  <dcterms:modified xsi:type="dcterms:W3CDTF">2024-11-19T16:00:18Z</dcterms:modified>
</cp:coreProperties>
</file>