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1179" r:id="rId2"/>
    <p:sldId id="542" r:id="rId3"/>
    <p:sldId id="1315" r:id="rId4"/>
    <p:sldId id="1316" r:id="rId5"/>
    <p:sldId id="1317" r:id="rId6"/>
    <p:sldId id="1318" r:id="rId7"/>
    <p:sldId id="1319" r:id="rId8"/>
    <p:sldId id="1320" r:id="rId9"/>
    <p:sldId id="1231" r:id="rId10"/>
    <p:sldId id="1321" r:id="rId11"/>
    <p:sldId id="1322" r:id="rId12"/>
    <p:sldId id="1246" r:id="rId13"/>
    <p:sldId id="1323" r:id="rId14"/>
    <p:sldId id="1430" r:id="rId15"/>
    <p:sldId id="1431" r:id="rId16"/>
    <p:sldId id="1202" r:id="rId17"/>
    <p:sldId id="1252" r:id="rId18"/>
    <p:sldId id="1213" r:id="rId19"/>
    <p:sldId id="1310" r:id="rId20"/>
    <p:sldId id="1309" r:id="rId21"/>
    <p:sldId id="1289" r:id="rId22"/>
    <p:sldId id="1292" r:id="rId23"/>
    <p:sldId id="1293" r:id="rId24"/>
    <p:sldId id="1294" r:id="rId25"/>
    <p:sldId id="1295" r:id="rId26"/>
    <p:sldId id="1296" r:id="rId27"/>
    <p:sldId id="1299" r:id="rId28"/>
    <p:sldId id="1297" r:id="rId29"/>
    <p:sldId id="1216" r:id="rId30"/>
    <p:sldId id="1217" r:id="rId31"/>
    <p:sldId id="1249" r:id="rId32"/>
    <p:sldId id="1282" r:id="rId33"/>
    <p:sldId id="1218" r:id="rId34"/>
    <p:sldId id="1219" r:id="rId35"/>
    <p:sldId id="1300" r:id="rId36"/>
    <p:sldId id="1302" r:id="rId37"/>
    <p:sldId id="1301" r:id="rId38"/>
    <p:sldId id="1303" r:id="rId39"/>
    <p:sldId id="1306" r:id="rId40"/>
    <p:sldId id="1220" r:id="rId41"/>
    <p:sldId id="1221" r:id="rId42"/>
    <p:sldId id="1222" r:id="rId43"/>
    <p:sldId id="1307" r:id="rId44"/>
    <p:sldId id="1223" r:id="rId45"/>
    <p:sldId id="1224" r:id="rId46"/>
    <p:sldId id="1253" r:id="rId47"/>
    <p:sldId id="1254" r:id="rId48"/>
    <p:sldId id="1225" r:id="rId49"/>
    <p:sldId id="1226" r:id="rId50"/>
    <p:sldId id="1261" r:id="rId51"/>
    <p:sldId id="1227" r:id="rId52"/>
    <p:sldId id="1228" r:id="rId53"/>
    <p:sldId id="1229" r:id="rId54"/>
    <p:sldId id="1230" r:id="rId55"/>
    <p:sldId id="1247" r:id="rId56"/>
    <p:sldId id="1266" r:id="rId57"/>
    <p:sldId id="1268" r:id="rId58"/>
    <p:sldId id="1269" r:id="rId59"/>
    <p:sldId id="1267" r:id="rId60"/>
    <p:sldId id="1270" r:id="rId61"/>
    <p:sldId id="1260" r:id="rId62"/>
    <p:sldId id="1272" r:id="rId63"/>
    <p:sldId id="1314" r:id="rId64"/>
    <p:sldId id="1255" r:id="rId65"/>
    <p:sldId id="1256" r:id="rId66"/>
    <p:sldId id="1273" r:id="rId67"/>
    <p:sldId id="1274" r:id="rId68"/>
    <p:sldId id="1275" r:id="rId69"/>
    <p:sldId id="1277" r:id="rId70"/>
    <p:sldId id="1276" r:id="rId71"/>
    <p:sldId id="1278" r:id="rId72"/>
    <p:sldId id="1279" r:id="rId73"/>
    <p:sldId id="1280" r:id="rId74"/>
    <p:sldId id="1238" r:id="rId75"/>
    <p:sldId id="1265" r:id="rId76"/>
    <p:sldId id="1232" r:id="rId77"/>
    <p:sldId id="1233" r:id="rId78"/>
    <p:sldId id="1281" r:id="rId79"/>
    <p:sldId id="1234" r:id="rId80"/>
    <p:sldId id="1235" r:id="rId81"/>
    <p:sldId id="1236" r:id="rId82"/>
    <p:sldId id="1237" r:id="rId83"/>
  </p:sldIdLst>
  <p:sldSz cx="9144000" cy="6858000" type="screen4x3"/>
  <p:notesSz cx="6985000" cy="9283700"/>
  <p:custDataLst>
    <p:tags r:id="rId8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3AEBF-D0AE-41C7-9D7B-E0892917833B}" v="104" dt="2022-11-03T05:48:52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84323" autoAdjust="0"/>
  </p:normalViewPr>
  <p:slideViewPr>
    <p:cSldViewPr snapToGrid="0" snapToObjects="1">
      <p:cViewPr varScale="1">
        <p:scale>
          <a:sx n="81" d="100"/>
          <a:sy n="81" d="100"/>
        </p:scale>
        <p:origin x="1266" y="45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6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pstree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Synchronous exceptions occur as a direct result of executing an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4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whenever.  Received on next context switch into A (or some future one)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reap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int *status, int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E4BFC-E9BA-3AFA-17F5-6475F90410DC}"/>
              </a:ext>
            </a:extLst>
          </p:cNvPr>
          <p:cNvSpPr txBox="1"/>
          <p:nvPr/>
        </p:nvSpPr>
        <p:spPr>
          <a:xfrm>
            <a:off x="5249650" y="2576683"/>
            <a:ext cx="3752193" cy="1169551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waitpid(-1, &amp;child_status, 0) </a:t>
            </a:r>
            <a:r>
              <a:rPr lang="en-US" sz="1600" b="0" dirty="0">
                <a:latin typeface="+mn-lt"/>
                <a:cs typeface="Arial" panose="020B0604020202020204" pitchFamily="34" charset="0"/>
              </a:rPr>
              <a:t>is equivalent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wait(&amp;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child_status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&amp; Processes - 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			</a:t>
            </a:r>
            <a:r>
              <a:rPr lang="en-US" dirty="0">
                <a:solidFill>
                  <a:srgbClr val="7F7F7F"/>
                </a:solidFill>
              </a:rPr>
              <a:t>CSAPP  8.4.6</a:t>
            </a:r>
            <a:endParaRPr lang="en-US" dirty="0"/>
          </a:p>
          <a:p>
            <a:r>
              <a:rPr lang="en-US" dirty="0"/>
              <a:t>Signals			</a:t>
            </a:r>
            <a:r>
              <a:rPr lang="en-US" dirty="0">
                <a:solidFill>
                  <a:srgbClr val="7F7F7F"/>
                </a:solidFill>
              </a:rPr>
              <a:t>CSAPP  8.5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7591425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pts/2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1715" y="1394575"/>
            <a:ext cx="4475777" cy="369332"/>
          </a:xfrm>
          <a:prstGeom prst="rect">
            <a:avLst/>
          </a:prstGeom>
          <a:solidFill>
            <a:srgbClr val="F1C7C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Note: 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2377" y="3151356"/>
            <a:ext cx="2855131" cy="369332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760" y="4849502"/>
            <a:ext cx="3094923" cy="369332"/>
          </a:xfrm>
          <a:prstGeom prst="rect">
            <a:avLst/>
          </a:prstGeom>
          <a:solidFill>
            <a:srgbClr val="F1C7C7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 in background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14D97F-9D6A-8E3C-AD59-9DE0420EE44E}"/>
              </a:ext>
            </a:extLst>
          </p:cNvPr>
          <p:cNvSpPr/>
          <p:nvPr/>
        </p:nvSpPr>
        <p:spPr bwMode="auto">
          <a:xfrm>
            <a:off x="2359888" y="3200399"/>
            <a:ext cx="245179" cy="24517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Signals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31, 2024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850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{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"%d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pid, cmdline);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       }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</a:t>
            </a:r>
            <a:br>
              <a:rPr lang="en-GB" dirty="0"/>
            </a:br>
            <a:r>
              <a:rPr lang="en-GB" dirty="0"/>
              <a:t>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/>
              <a:t>Signals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16B14-41D9-73C2-2CDF-23B8EE8D15C7}"/>
              </a:ext>
            </a:extLst>
          </p:cNvPr>
          <p:cNvSpPr txBox="1"/>
          <p:nvPr/>
        </p:nvSpPr>
        <p:spPr>
          <a:xfrm>
            <a:off x="2587910" y="5562600"/>
            <a:ext cx="1692428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(Here N = 5)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875" y="2990418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875" y="4672365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Implementation: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(stack pointer, base pointer, PC value) from 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/>
              <a:t>Goal: return directly to original caller from a deeply-nested function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Example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/>
                  <a:cs typeface="Courier New"/>
                </a:rPr>
                <a:t>greatwhite</a:t>
              </a:r>
              <a:r>
                <a:rPr lang="en-US" sz="1600" dirty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21172</TotalTime>
  <Words>9614</Words>
  <Application>Microsoft Office PowerPoint</Application>
  <PresentationFormat>On-screen Show (4:3)</PresentationFormat>
  <Paragraphs>1725</Paragraphs>
  <Slides>82</Slides>
  <Notes>67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5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Helvetica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Signals  18-213/18-613: Introduction to Computer Systems 18th Lecture, October 31, 2024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Exceptions &amp; Processes - Summary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Today</vt:lpstr>
      <vt:lpstr> (partial) Taxonomy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Summary</vt:lpstr>
      <vt:lpstr>Additional slides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Gregory M Kesden</cp:lastModifiedBy>
  <cp:revision>705</cp:revision>
  <cp:lastPrinted>2013-10-10T00:06:34Z</cp:lastPrinted>
  <dcterms:created xsi:type="dcterms:W3CDTF">2011-10-13T14:55:16Z</dcterms:created>
  <dcterms:modified xsi:type="dcterms:W3CDTF">2024-10-31T16:51:26Z</dcterms:modified>
  <cp:category/>
</cp:coreProperties>
</file>