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6"/>
  </p:notesMasterIdLst>
  <p:handoutMasterIdLst>
    <p:handoutMasterId r:id="rId67"/>
  </p:handoutMasterIdLst>
  <p:sldIdLst>
    <p:sldId id="689" r:id="rId2"/>
    <p:sldId id="542" r:id="rId3"/>
    <p:sldId id="1385" r:id="rId4"/>
    <p:sldId id="1373" r:id="rId5"/>
    <p:sldId id="1375" r:id="rId6"/>
    <p:sldId id="1376" r:id="rId7"/>
    <p:sldId id="1374" r:id="rId8"/>
    <p:sldId id="1377" r:id="rId9"/>
    <p:sldId id="934" r:id="rId10"/>
    <p:sldId id="1378" r:id="rId11"/>
    <p:sldId id="1379" r:id="rId12"/>
    <p:sldId id="1381" r:id="rId13"/>
    <p:sldId id="1380" r:id="rId14"/>
    <p:sldId id="1382" r:id="rId15"/>
    <p:sldId id="1386" r:id="rId16"/>
    <p:sldId id="941" r:id="rId17"/>
    <p:sldId id="1383" r:id="rId18"/>
    <p:sldId id="996" r:id="rId19"/>
    <p:sldId id="936" r:id="rId20"/>
    <p:sldId id="952" r:id="rId21"/>
    <p:sldId id="947" r:id="rId22"/>
    <p:sldId id="948" r:id="rId23"/>
    <p:sldId id="949" r:id="rId24"/>
    <p:sldId id="938" r:id="rId25"/>
    <p:sldId id="1372" r:id="rId26"/>
    <p:sldId id="1326" r:id="rId27"/>
    <p:sldId id="983" r:id="rId28"/>
    <p:sldId id="998" r:id="rId29"/>
    <p:sldId id="930" r:id="rId30"/>
    <p:sldId id="976" r:id="rId31"/>
    <p:sldId id="977" r:id="rId32"/>
    <p:sldId id="978" r:id="rId33"/>
    <p:sldId id="1384" r:id="rId34"/>
    <p:sldId id="984" r:id="rId35"/>
    <p:sldId id="979" r:id="rId36"/>
    <p:sldId id="986" r:id="rId37"/>
    <p:sldId id="999" r:id="rId38"/>
    <p:sldId id="981" r:id="rId39"/>
    <p:sldId id="1001" r:id="rId40"/>
    <p:sldId id="1000" r:id="rId41"/>
    <p:sldId id="972" r:id="rId42"/>
    <p:sldId id="973" r:id="rId43"/>
    <p:sldId id="953" r:id="rId44"/>
    <p:sldId id="954" r:id="rId45"/>
    <p:sldId id="955" r:id="rId46"/>
    <p:sldId id="956" r:id="rId47"/>
    <p:sldId id="957" r:id="rId48"/>
    <p:sldId id="958" r:id="rId49"/>
    <p:sldId id="959" r:id="rId50"/>
    <p:sldId id="960" r:id="rId51"/>
    <p:sldId id="961" r:id="rId52"/>
    <p:sldId id="962" r:id="rId53"/>
    <p:sldId id="963" r:id="rId54"/>
    <p:sldId id="964" r:id="rId55"/>
    <p:sldId id="965" r:id="rId56"/>
    <p:sldId id="966" r:id="rId57"/>
    <p:sldId id="988" r:id="rId58"/>
    <p:sldId id="967" r:id="rId59"/>
    <p:sldId id="989" r:id="rId60"/>
    <p:sldId id="969" r:id="rId61"/>
    <p:sldId id="970" r:id="rId62"/>
    <p:sldId id="985" r:id="rId63"/>
    <p:sldId id="980" r:id="rId64"/>
    <p:sldId id="937" r:id="rId65"/>
  </p:sldIdLst>
  <p:sldSz cx="9144000" cy="6858000" type="screen4x3"/>
  <p:notesSz cx="6985000" cy="9283700"/>
  <p:custDataLst>
    <p:tags r:id="rId68"/>
  </p:custDataLst>
  <p:defaultTextStyle>
    <a:defPPr>
      <a:defRPr lang="en-US"/>
    </a:defPPr>
    <a:lvl1pPr algn="l" rtl="0" fontAlgn="base">
      <a:spcBef>
        <a:spcPct val="0"/>
      </a:spcBef>
      <a:spcAft>
        <a:spcPct val="0"/>
      </a:spcAft>
      <a:defRPr sz="2400" b="1" kern="1200">
        <a:solidFill>
          <a:schemeClr val="tx1"/>
        </a:solidFill>
        <a:latin typeface="Arial Narrow" pitchFamily="-96" charset="0"/>
        <a:ea typeface="ＭＳ Ｐゴシック" pitchFamily="-96" charset="-128"/>
        <a:cs typeface="ＭＳ Ｐゴシック" pitchFamily="-96" charset="-128"/>
      </a:defRPr>
    </a:lvl1pPr>
    <a:lvl2pPr marL="457200" algn="l" rtl="0" fontAlgn="base">
      <a:spcBef>
        <a:spcPct val="0"/>
      </a:spcBef>
      <a:spcAft>
        <a:spcPct val="0"/>
      </a:spcAft>
      <a:defRPr sz="2400" b="1" kern="1200">
        <a:solidFill>
          <a:schemeClr val="tx1"/>
        </a:solidFill>
        <a:latin typeface="Arial Narrow" pitchFamily="-96" charset="0"/>
        <a:ea typeface="ＭＳ Ｐゴシック" pitchFamily="-96" charset="-128"/>
        <a:cs typeface="ＭＳ Ｐゴシック" pitchFamily="-96" charset="-128"/>
      </a:defRPr>
    </a:lvl2pPr>
    <a:lvl3pPr marL="914400" algn="l" rtl="0" fontAlgn="base">
      <a:spcBef>
        <a:spcPct val="0"/>
      </a:spcBef>
      <a:spcAft>
        <a:spcPct val="0"/>
      </a:spcAft>
      <a:defRPr sz="2400" b="1" kern="1200">
        <a:solidFill>
          <a:schemeClr val="tx1"/>
        </a:solidFill>
        <a:latin typeface="Arial Narrow" pitchFamily="-96" charset="0"/>
        <a:ea typeface="ＭＳ Ｐゴシック" pitchFamily="-96" charset="-128"/>
        <a:cs typeface="ＭＳ Ｐゴシック" pitchFamily="-96" charset="-128"/>
      </a:defRPr>
    </a:lvl3pPr>
    <a:lvl4pPr marL="1371600" algn="l" rtl="0" fontAlgn="base">
      <a:spcBef>
        <a:spcPct val="0"/>
      </a:spcBef>
      <a:spcAft>
        <a:spcPct val="0"/>
      </a:spcAft>
      <a:defRPr sz="2400" b="1" kern="1200">
        <a:solidFill>
          <a:schemeClr val="tx1"/>
        </a:solidFill>
        <a:latin typeface="Arial Narrow" pitchFamily="-96" charset="0"/>
        <a:ea typeface="ＭＳ Ｐゴシック" pitchFamily="-96" charset="-128"/>
        <a:cs typeface="ＭＳ Ｐゴシック" pitchFamily="-96" charset="-128"/>
      </a:defRPr>
    </a:lvl4pPr>
    <a:lvl5pPr marL="1828800" algn="l" rtl="0" fontAlgn="base">
      <a:spcBef>
        <a:spcPct val="0"/>
      </a:spcBef>
      <a:spcAft>
        <a:spcPct val="0"/>
      </a:spcAft>
      <a:defRPr sz="2400" b="1" kern="1200">
        <a:solidFill>
          <a:schemeClr val="tx1"/>
        </a:solidFill>
        <a:latin typeface="Arial Narrow" pitchFamily="-96" charset="0"/>
        <a:ea typeface="ＭＳ Ｐゴシック" pitchFamily="-96" charset="-128"/>
        <a:cs typeface="ＭＳ Ｐゴシック" pitchFamily="-96" charset="-128"/>
      </a:defRPr>
    </a:lvl5pPr>
    <a:lvl6pPr marL="2286000" algn="l" defTabSz="457200" rtl="0" eaLnBrk="1" latinLnBrk="0" hangingPunct="1">
      <a:defRPr sz="2400" b="1" kern="1200">
        <a:solidFill>
          <a:schemeClr val="tx1"/>
        </a:solidFill>
        <a:latin typeface="Arial Narrow" pitchFamily="-96" charset="0"/>
        <a:ea typeface="ＭＳ Ｐゴシック" pitchFamily="-96" charset="-128"/>
        <a:cs typeface="ＭＳ Ｐゴシック" pitchFamily="-96" charset="-128"/>
      </a:defRPr>
    </a:lvl6pPr>
    <a:lvl7pPr marL="2743200" algn="l" defTabSz="457200" rtl="0" eaLnBrk="1" latinLnBrk="0" hangingPunct="1">
      <a:defRPr sz="2400" b="1" kern="1200">
        <a:solidFill>
          <a:schemeClr val="tx1"/>
        </a:solidFill>
        <a:latin typeface="Arial Narrow" pitchFamily="-96" charset="0"/>
        <a:ea typeface="ＭＳ Ｐゴシック" pitchFamily="-96" charset="-128"/>
        <a:cs typeface="ＭＳ Ｐゴシック" pitchFamily="-96" charset="-128"/>
      </a:defRPr>
    </a:lvl7pPr>
    <a:lvl8pPr marL="3200400" algn="l" defTabSz="457200" rtl="0" eaLnBrk="1" latinLnBrk="0" hangingPunct="1">
      <a:defRPr sz="2400" b="1" kern="1200">
        <a:solidFill>
          <a:schemeClr val="tx1"/>
        </a:solidFill>
        <a:latin typeface="Arial Narrow" pitchFamily="-96" charset="0"/>
        <a:ea typeface="ＭＳ Ｐゴシック" pitchFamily="-96" charset="-128"/>
        <a:cs typeface="ＭＳ Ｐゴシック" pitchFamily="-96" charset="-128"/>
      </a:defRPr>
    </a:lvl8pPr>
    <a:lvl9pPr marL="3657600" algn="l" defTabSz="457200" rtl="0" eaLnBrk="1" latinLnBrk="0" hangingPunct="1">
      <a:defRPr sz="2400" b="1" kern="1200">
        <a:solidFill>
          <a:schemeClr val="tx1"/>
        </a:solidFill>
        <a:latin typeface="Arial Narrow" pitchFamily="-96" charset="0"/>
        <a:ea typeface="ＭＳ Ｐゴシック" pitchFamily="-96" charset="-128"/>
        <a:cs typeface="ＭＳ Ｐゴシック" pitchFamily="-96"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guide id="3" orient="horz" pos="2924">
          <p15:clr>
            <a:srgbClr val="A4A3A4"/>
          </p15:clr>
        </p15:guide>
        <p15:guide id="4"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CC6600"/>
    <a:srgbClr val="F6F5BD"/>
    <a:srgbClr val="D5F1CF"/>
    <a:srgbClr val="F1C7C7"/>
    <a:srgbClr val="CDF1C5"/>
    <a:srgbClr val="FF9999"/>
    <a:srgbClr val="A8E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72F164-EC14-4719-953D-BFA380DCB4FA}" v="165" dt="2022-10-04T05:06:03.4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51" autoAdjust="0"/>
    <p:restoredTop sz="68249" autoAdjust="0"/>
  </p:normalViewPr>
  <p:slideViewPr>
    <p:cSldViewPr snapToObjects="1">
      <p:cViewPr varScale="1">
        <p:scale>
          <a:sx n="66" d="100"/>
          <a:sy n="66" d="100"/>
        </p:scale>
        <p:origin x="1149"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614"/>
    </p:cViewPr>
  </p:sorterViewPr>
  <p:notesViewPr>
    <p:cSldViewPr snapToObjects="1">
      <p:cViewPr varScale="1">
        <p:scale>
          <a:sx n="42" d="100"/>
          <a:sy n="42" d="100"/>
        </p:scale>
        <p:origin x="-1728" y="-120"/>
      </p:cViewPr>
      <p:guideLst>
        <p:guide orient="horz" pos="3019"/>
        <p:guide pos="2300"/>
        <p:guide orient="horz" pos="2924"/>
        <p:guide pos="220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3693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061252" cy="442740"/>
          </a:xfrm>
          <a:prstGeom prst="rect">
            <a:avLst/>
          </a:prstGeom>
          <a:noFill/>
          <a:ln w="9525">
            <a:noFill/>
            <a:miter lim="800000"/>
            <a:headEnd/>
            <a:tailEnd/>
          </a:ln>
          <a:effectLst/>
        </p:spPr>
        <p:txBody>
          <a:bodyPr vert="horz" wrap="square" lIns="88075" tIns="44038" rIns="88075" bIns="44038" numCol="1" anchor="t" anchorCtr="0" compatLnSpc="1">
            <a:prstTxWarp prst="textNoShape">
              <a:avLst/>
            </a:prstTxWarp>
          </a:bodyPr>
          <a:lstStyle>
            <a:lvl1pPr eaLnBrk="0" hangingPunct="0">
              <a:defRPr sz="1200" b="0">
                <a:latin typeface="Times New Roman" pitchFamily="18" charset="0"/>
                <a:ea typeface="+mn-ea"/>
                <a:cs typeface="+mn-cs"/>
              </a:defRPr>
            </a:lvl1pPr>
          </a:lstStyle>
          <a:p>
            <a:pPr>
              <a:defRPr/>
            </a:pPr>
            <a:endParaRPr lang="en-US"/>
          </a:p>
        </p:txBody>
      </p:sp>
      <p:sp>
        <p:nvSpPr>
          <p:cNvPr id="408579" name="Rectangle 3"/>
          <p:cNvSpPr>
            <a:spLocks noGrp="1" noChangeArrowheads="1"/>
          </p:cNvSpPr>
          <p:nvPr>
            <p:ph type="dt" idx="1"/>
          </p:nvPr>
        </p:nvSpPr>
        <p:spPr bwMode="auto">
          <a:xfrm>
            <a:off x="3935896" y="0"/>
            <a:ext cx="3061252" cy="442740"/>
          </a:xfrm>
          <a:prstGeom prst="rect">
            <a:avLst/>
          </a:prstGeom>
          <a:noFill/>
          <a:ln w="9525">
            <a:noFill/>
            <a:miter lim="800000"/>
            <a:headEnd/>
            <a:tailEnd/>
          </a:ln>
          <a:effectLst/>
        </p:spPr>
        <p:txBody>
          <a:bodyPr vert="horz" wrap="square" lIns="88075" tIns="44038" rIns="88075" bIns="44038" numCol="1" anchor="t" anchorCtr="0" compatLnSpc="1">
            <a:prstTxWarp prst="textNoShape">
              <a:avLst/>
            </a:prstTxWarp>
          </a:bodyPr>
          <a:lstStyle>
            <a:lvl1pPr algn="r" eaLnBrk="0" hangingPunct="0">
              <a:defRPr sz="1200" b="0">
                <a:latin typeface="Times New Roman" pitchFamily="18" charset="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38238" y="663575"/>
            <a:ext cx="4721225" cy="3541713"/>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47530" y="4427398"/>
            <a:ext cx="5102087" cy="4132238"/>
          </a:xfrm>
          <a:prstGeom prst="rect">
            <a:avLst/>
          </a:prstGeom>
          <a:noFill/>
          <a:ln w="9525">
            <a:noFill/>
            <a:miter lim="800000"/>
            <a:headEnd/>
            <a:tailEnd/>
          </a:ln>
          <a:effectLst/>
        </p:spPr>
        <p:txBody>
          <a:bodyPr vert="horz" wrap="square" lIns="88075" tIns="44038" rIns="88075" bIns="44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8854795"/>
            <a:ext cx="3061252" cy="442740"/>
          </a:xfrm>
          <a:prstGeom prst="rect">
            <a:avLst/>
          </a:prstGeom>
          <a:noFill/>
          <a:ln w="9525">
            <a:noFill/>
            <a:miter lim="800000"/>
            <a:headEnd/>
            <a:tailEnd/>
          </a:ln>
          <a:effectLst/>
        </p:spPr>
        <p:txBody>
          <a:bodyPr vert="horz" wrap="square" lIns="88075" tIns="44038" rIns="88075" bIns="44038" numCol="1" anchor="b" anchorCtr="0" compatLnSpc="1">
            <a:prstTxWarp prst="textNoShape">
              <a:avLst/>
            </a:prstTxWarp>
          </a:bodyPr>
          <a:lstStyle>
            <a:lvl1pPr eaLnBrk="0" hangingPunct="0">
              <a:defRPr sz="1200" b="0">
                <a:latin typeface="Times New Roman" pitchFamily="18" charset="0"/>
                <a:ea typeface="+mn-ea"/>
                <a:cs typeface="+mn-cs"/>
              </a:defRPr>
            </a:lvl1pPr>
          </a:lstStyle>
          <a:p>
            <a:pPr>
              <a:defRPr/>
            </a:pPr>
            <a:endParaRPr lang="en-US"/>
          </a:p>
        </p:txBody>
      </p:sp>
      <p:sp>
        <p:nvSpPr>
          <p:cNvPr id="408583" name="Rectangle 7"/>
          <p:cNvSpPr>
            <a:spLocks noGrp="1" noChangeArrowheads="1"/>
          </p:cNvSpPr>
          <p:nvPr>
            <p:ph type="sldNum" sz="quarter" idx="5"/>
          </p:nvPr>
        </p:nvSpPr>
        <p:spPr bwMode="auto">
          <a:xfrm>
            <a:off x="3935896" y="8854795"/>
            <a:ext cx="3061252" cy="442740"/>
          </a:xfrm>
          <a:prstGeom prst="rect">
            <a:avLst/>
          </a:prstGeom>
          <a:noFill/>
          <a:ln w="9525">
            <a:noFill/>
            <a:miter lim="800000"/>
            <a:headEnd/>
            <a:tailEnd/>
          </a:ln>
          <a:effectLst/>
        </p:spPr>
        <p:txBody>
          <a:bodyPr vert="horz" wrap="square" lIns="88075" tIns="44038" rIns="88075" bIns="44038" numCol="1" anchor="b" anchorCtr="0" compatLnSpc="1">
            <a:prstTxWarp prst="textNoShape">
              <a:avLst/>
            </a:prstTxWarp>
          </a:bodyPr>
          <a:lstStyle>
            <a:lvl1pPr algn="r" eaLnBrk="0" hangingPunct="0">
              <a:defRPr sz="1200" b="0">
                <a:latin typeface="Times New Roman" pitchFamily="18" charset="0"/>
                <a:ea typeface="+mn-ea"/>
                <a:cs typeface="+mn-cs"/>
              </a:defRPr>
            </a:lvl1pPr>
          </a:lstStyle>
          <a:p>
            <a:pPr>
              <a:defRPr/>
            </a:pPr>
            <a:fld id="{12071915-553D-485B-9739-70522BB42984}" type="slidenum">
              <a:rPr lang="en-US"/>
              <a:pPr>
                <a:defRPr/>
              </a:pPr>
              <a:t>‹#›</a:t>
            </a:fld>
            <a:endParaRPr lang="en-US"/>
          </a:p>
        </p:txBody>
      </p:sp>
    </p:spTree>
    <p:extLst>
      <p:ext uri="{BB962C8B-B14F-4D97-AF65-F5344CB8AC3E}">
        <p14:creationId xmlns:p14="http://schemas.microsoft.com/office/powerpoint/2010/main" val="41454859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96" charset="-128"/>
        <a:cs typeface="ＭＳ Ｐゴシック" pitchFamily="-96"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96"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96"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96"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9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n.wikibooks.org/wiki/Fortran/Fortran_variables"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humbs.dreamstime.com/m/sherlock-holmes-cartoon-vector-14725610.jp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p:spPr>
        <p:txBody>
          <a:bodyPr/>
          <a:lstStyle/>
          <a:p>
            <a:endParaRPr lang="en-US">
              <a:latin typeface="Times New Roman" pitchFamily="-96" charset="0"/>
            </a:endParaRPr>
          </a:p>
        </p:txBody>
      </p:sp>
      <p:sp>
        <p:nvSpPr>
          <p:cNvPr id="18435" name="Slide Number Placeholder 3"/>
          <p:cNvSpPr>
            <a:spLocks noGrp="1"/>
          </p:cNvSpPr>
          <p:nvPr>
            <p:ph type="sldNum" sz="quarter" idx="5"/>
          </p:nvPr>
        </p:nvSpPr>
        <p:spPr>
          <a:noFill/>
        </p:spPr>
        <p:txBody>
          <a:bodyPr/>
          <a:lstStyle/>
          <a:p>
            <a:fld id="{8321854C-CD98-4EFD-A870-B2B265F3BDC4}" type="slidenum">
              <a:rPr lang="en-US">
                <a:latin typeface="Times New Roman" pitchFamily="-96" charset="0"/>
                <a:ea typeface="ＭＳ Ｐゴシック" pitchFamily="-96" charset="-128"/>
                <a:cs typeface="ＭＳ Ｐゴシック" pitchFamily="-96" charset="-128"/>
              </a:rPr>
              <a:pPr/>
              <a:t>2</a:t>
            </a:fld>
            <a:endParaRPr lang="en-US">
              <a:latin typeface="Times New Roman" pitchFamily="-96" charset="0"/>
              <a:ea typeface="ＭＳ Ｐゴシック" pitchFamily="-96" charset="-128"/>
              <a:cs typeface="ＭＳ Ｐゴシック" pitchFamily="-96"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bugs, many of which can be detected by compilers or existing tools.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25</a:t>
            </a:fld>
            <a:endParaRPr lang="en-US"/>
          </a:p>
        </p:txBody>
      </p:sp>
    </p:spTree>
    <p:extLst>
      <p:ext uri="{BB962C8B-B14F-4D97-AF65-F5344CB8AC3E}">
        <p14:creationId xmlns:p14="http://schemas.microsoft.com/office/powerpoint/2010/main" val="3389596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these many objectives, we will summarize into two points.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27</a:t>
            </a:fld>
            <a:endParaRPr lang="en-US"/>
          </a:p>
        </p:txBody>
      </p:sp>
    </p:spTree>
    <p:extLst>
      <p:ext uri="{BB962C8B-B14F-4D97-AF65-F5344CB8AC3E}">
        <p14:creationId xmlns:p14="http://schemas.microsoft.com/office/powerpoint/2010/main" val="3483696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these many objectives, we will summarize into two points.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28</a:t>
            </a:fld>
            <a:endParaRPr lang="en-US"/>
          </a:p>
        </p:txBody>
      </p:sp>
    </p:spTree>
    <p:extLst>
      <p:ext uri="{BB962C8B-B14F-4D97-AF65-F5344CB8AC3E}">
        <p14:creationId xmlns:p14="http://schemas.microsoft.com/office/powerpoint/2010/main" val="1494659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design does these things and solves the problem, then it can also achieve (or be extended to achieve) the other objectives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29</a:t>
            </a:fld>
            <a:endParaRPr lang="en-US"/>
          </a:p>
        </p:txBody>
      </p:sp>
    </p:spTree>
    <p:extLst>
      <p:ext uri="{BB962C8B-B14F-4D97-AF65-F5344CB8AC3E}">
        <p14:creationId xmlns:p14="http://schemas.microsoft.com/office/powerpoint/2010/main" val="1945759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lot and the list is beyond the scope of the course.  Next slide is the 200-level suggestion(s)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32</a:t>
            </a:fld>
            <a:endParaRPr lang="en-US"/>
          </a:p>
        </p:txBody>
      </p:sp>
    </p:spTree>
    <p:extLst>
      <p:ext uri="{BB962C8B-B14F-4D97-AF65-F5344CB8AC3E}">
        <p14:creationId xmlns:p14="http://schemas.microsoft.com/office/powerpoint/2010/main" val="1570407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BCDA7-56DD-B1F5-C7D9-708FC9101B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790F73-DE7C-BA18-5E74-D3B877A9A3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2A2926-279E-20EF-E963-7A9D3B88B4D9}"/>
              </a:ext>
            </a:extLst>
          </p:cNvPr>
          <p:cNvSpPr>
            <a:spLocks noGrp="1"/>
          </p:cNvSpPr>
          <p:nvPr>
            <p:ph type="body" idx="1"/>
          </p:nvPr>
        </p:nvSpPr>
        <p:spPr/>
        <p:txBody>
          <a:bodyPr/>
          <a:lstStyle/>
          <a:p>
            <a:r>
              <a:rPr lang="en-US" dirty="0"/>
              <a:t>This is a lot and the list is beyond the scope of the course.  Next slide is the 200-level suggestion(s)</a:t>
            </a:r>
          </a:p>
        </p:txBody>
      </p:sp>
      <p:sp>
        <p:nvSpPr>
          <p:cNvPr id="4" name="Slide Number Placeholder 3">
            <a:extLst>
              <a:ext uri="{FF2B5EF4-FFF2-40B4-BE49-F238E27FC236}">
                <a16:creationId xmlns:a16="http://schemas.microsoft.com/office/drawing/2014/main" id="{C574776F-731F-CE6D-238F-AFF80A49765A}"/>
              </a:ext>
            </a:extLst>
          </p:cNvPr>
          <p:cNvSpPr>
            <a:spLocks noGrp="1"/>
          </p:cNvSpPr>
          <p:nvPr>
            <p:ph type="sldNum" sz="quarter" idx="5"/>
          </p:nvPr>
        </p:nvSpPr>
        <p:spPr/>
        <p:txBody>
          <a:bodyPr/>
          <a:lstStyle/>
          <a:p>
            <a:pPr>
              <a:defRPr/>
            </a:pPr>
            <a:fld id="{12071915-553D-485B-9739-70522BB42984}" type="slidenum">
              <a:rPr lang="en-US" smtClean="0"/>
              <a:pPr>
                <a:defRPr/>
              </a:pPr>
              <a:t>33</a:t>
            </a:fld>
            <a:endParaRPr lang="en-US"/>
          </a:p>
        </p:txBody>
      </p:sp>
    </p:spTree>
    <p:extLst>
      <p:ext uri="{BB962C8B-B14F-4D97-AF65-F5344CB8AC3E}">
        <p14:creationId xmlns:p14="http://schemas.microsoft.com/office/powerpoint/2010/main" val="333884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start managing complexity, split </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34</a:t>
            </a:fld>
            <a:endParaRPr lang="en-US"/>
          </a:p>
        </p:txBody>
      </p:sp>
    </p:spTree>
    <p:extLst>
      <p:ext uri="{BB962C8B-B14F-4D97-AF65-F5344CB8AC3E}">
        <p14:creationId xmlns:p14="http://schemas.microsoft.com/office/powerpoint/2010/main" val="3110385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have students talk to their neighbors for a few minutes about these steps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35</a:t>
            </a:fld>
            <a:endParaRPr lang="en-US"/>
          </a:p>
        </p:txBody>
      </p:sp>
    </p:spTree>
    <p:extLst>
      <p:ext uri="{BB962C8B-B14F-4D97-AF65-F5344CB8AC3E}">
        <p14:creationId xmlns:p14="http://schemas.microsoft.com/office/powerpoint/2010/main" val="3114933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have students talk to their neighbors for a few minutes about these steps</a:t>
            </a:r>
          </a:p>
          <a:p>
            <a:r>
              <a:rPr lang="en-US" dirty="0"/>
              <a:t>Convert address can also be multiple steps</a:t>
            </a:r>
          </a:p>
          <a:p>
            <a:r>
              <a:rPr lang="en-US" dirty="0"/>
              <a:t>This is just one example sequence</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36</a:t>
            </a:fld>
            <a:endParaRPr lang="en-US"/>
          </a:p>
        </p:txBody>
      </p:sp>
    </p:spTree>
    <p:extLst>
      <p:ext uri="{BB962C8B-B14F-4D97-AF65-F5344CB8AC3E}">
        <p14:creationId xmlns:p14="http://schemas.microsoft.com/office/powerpoint/2010/main" val="1442138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38</a:t>
            </a:fld>
            <a:endParaRPr lang="en-US"/>
          </a:p>
        </p:txBody>
      </p:sp>
    </p:spTree>
    <p:extLst>
      <p:ext uri="{BB962C8B-B14F-4D97-AF65-F5344CB8AC3E}">
        <p14:creationId xmlns:p14="http://schemas.microsoft.com/office/powerpoint/2010/main" val="2977543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3</a:t>
            </a:fld>
            <a:endParaRPr lang="en-US"/>
          </a:p>
        </p:txBody>
      </p:sp>
    </p:spTree>
    <p:extLst>
      <p:ext uri="{BB962C8B-B14F-4D97-AF65-F5344CB8AC3E}">
        <p14:creationId xmlns:p14="http://schemas.microsoft.com/office/powerpoint/2010/main" val="752442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communicate with different audiences.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41</a:t>
            </a:fld>
            <a:endParaRPr lang="en-US"/>
          </a:p>
        </p:txBody>
      </p:sp>
    </p:spTree>
    <p:extLst>
      <p:ext uri="{BB962C8B-B14F-4D97-AF65-F5344CB8AC3E}">
        <p14:creationId xmlns:p14="http://schemas.microsoft.com/office/powerpoint/2010/main" val="2667489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communicate through many means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42</a:t>
            </a:fld>
            <a:endParaRPr lang="en-US"/>
          </a:p>
        </p:txBody>
      </p:sp>
    </p:spTree>
    <p:extLst>
      <p:ext uri="{BB962C8B-B14F-4D97-AF65-F5344CB8AC3E}">
        <p14:creationId xmlns:p14="http://schemas.microsoft.com/office/powerpoint/2010/main" val="3131213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the 213 course-staff is guilty of transgressing many of these suggestions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46</a:t>
            </a:fld>
            <a:endParaRPr lang="en-US"/>
          </a:p>
        </p:txBody>
      </p:sp>
    </p:spTree>
    <p:extLst>
      <p:ext uri="{BB962C8B-B14F-4D97-AF65-F5344CB8AC3E}">
        <p14:creationId xmlns:p14="http://schemas.microsoft.com/office/powerpoint/2010/main" val="605663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a:t>
            </a:r>
            <a:r>
              <a:rPr lang="en-US" dirty="0">
                <a:hlinkClick r:id="rId3"/>
              </a:rPr>
              <a:t>https://en.wikibooks.org/wiki/Fortran/Fortran_variables</a:t>
            </a:r>
            <a:endParaRPr lang="en-US" dirty="0"/>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48</a:t>
            </a:fld>
            <a:endParaRPr lang="en-US"/>
          </a:p>
        </p:txBody>
      </p:sp>
    </p:spTree>
    <p:extLst>
      <p:ext uri="{BB962C8B-B14F-4D97-AF65-F5344CB8AC3E}">
        <p14:creationId xmlns:p14="http://schemas.microsoft.com/office/powerpoint/2010/main" val="3036602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Times New Roman" pitchFamily="18" charset="0"/>
                <a:ea typeface="ＭＳ Ｐゴシック" pitchFamily="-96" charset="-128"/>
                <a:cs typeface="ＭＳ Ｐゴシック" pitchFamily="-96" charset="-128"/>
              </a:rPr>
              <a:t>Bpr</a:t>
            </a:r>
            <a:r>
              <a:rPr lang="en-US" sz="1200" b="0" i="0" kern="1200" dirty="0">
                <a:solidFill>
                  <a:schemeClr val="tx1"/>
                </a:solidFill>
                <a:effectLst/>
                <a:latin typeface="Times New Roman" pitchFamily="18" charset="0"/>
                <a:ea typeface="ＭＳ Ｐゴシック" pitchFamily="-96" charset="-128"/>
                <a:cs typeface="ＭＳ Ｐゴシック" pitchFamily="-96" charset="-128"/>
              </a:rPr>
              <a:t>: “My friend wrote the following line in C++.  This data structure tracked the coherence state in a simulator.  I still wonder if he could have done better</a:t>
            </a:r>
          </a:p>
          <a:p>
            <a:r>
              <a:rPr lang="en-US" sz="1200" b="0" i="0" kern="1200" dirty="0">
                <a:solidFill>
                  <a:schemeClr val="tx1"/>
                </a:solidFill>
                <a:effectLst/>
                <a:latin typeface="Times New Roman" pitchFamily="18" charset="0"/>
                <a:ea typeface="ＭＳ Ｐゴシック" pitchFamily="-96" charset="-128"/>
                <a:cs typeface="ＭＳ Ｐゴシック" pitchFamily="-96" charset="-128"/>
              </a:rPr>
              <a:t>map&lt;</a:t>
            </a:r>
            <a:r>
              <a:rPr lang="en-US" sz="1200" b="0" i="0" kern="1200" dirty="0" err="1">
                <a:solidFill>
                  <a:schemeClr val="tx1"/>
                </a:solidFill>
                <a:effectLst/>
                <a:latin typeface="Times New Roman" pitchFamily="18" charset="0"/>
                <a:ea typeface="ＭＳ Ｐゴシック" pitchFamily="-96" charset="-128"/>
                <a:cs typeface="ＭＳ Ｐゴシック" pitchFamily="-96" charset="-128"/>
              </a:rPr>
              <a:t>uint</a:t>
            </a:r>
            <a:r>
              <a:rPr lang="en-US" sz="1200" b="0" i="0" kern="1200" dirty="0">
                <a:solidFill>
                  <a:schemeClr val="tx1"/>
                </a:solidFill>
                <a:effectLst/>
                <a:latin typeface="Times New Roman" pitchFamily="18" charset="0"/>
                <a:ea typeface="ＭＳ Ｐゴシック" pitchFamily="-96" charset="-128"/>
                <a:cs typeface="ＭＳ Ｐゴシック" pitchFamily="-96" charset="-128"/>
              </a:rPr>
              <a:t>, map&lt;</a:t>
            </a:r>
            <a:r>
              <a:rPr lang="en-US" sz="1200" b="0" i="0" kern="1200" dirty="0" err="1">
                <a:solidFill>
                  <a:schemeClr val="tx1"/>
                </a:solidFill>
                <a:effectLst/>
                <a:latin typeface="Times New Roman" pitchFamily="18" charset="0"/>
                <a:ea typeface="ＭＳ Ｐゴシック" pitchFamily="-96" charset="-128"/>
                <a:cs typeface="ＭＳ Ｐゴシック" pitchFamily="-96" charset="-128"/>
              </a:rPr>
              <a:t>ContextId</a:t>
            </a:r>
            <a:r>
              <a:rPr lang="en-US" sz="1200" b="0" i="0" kern="1200" dirty="0">
                <a:solidFill>
                  <a:schemeClr val="tx1"/>
                </a:solidFill>
                <a:effectLst/>
                <a:latin typeface="Times New Roman" pitchFamily="18" charset="0"/>
                <a:ea typeface="ＭＳ Ｐゴシック" pitchFamily="-96" charset="-128"/>
                <a:cs typeface="ＭＳ Ｐゴシック" pitchFamily="-96" charset="-128"/>
              </a:rPr>
              <a:t>, map&lt;</a:t>
            </a:r>
            <a:r>
              <a:rPr lang="en-US" sz="1200" b="0" i="0" kern="1200" dirty="0" err="1">
                <a:solidFill>
                  <a:schemeClr val="tx1"/>
                </a:solidFill>
                <a:effectLst/>
                <a:latin typeface="Times New Roman" pitchFamily="18" charset="0"/>
                <a:ea typeface="ＭＳ Ｐゴシック" pitchFamily="-96" charset="-128"/>
                <a:cs typeface="ＭＳ Ｐゴシック" pitchFamily="-96" charset="-128"/>
              </a:rPr>
              <a:t>ContextId</a:t>
            </a:r>
            <a:r>
              <a:rPr lang="en-US" sz="1200" b="0" i="0" kern="1200" dirty="0">
                <a:solidFill>
                  <a:schemeClr val="tx1"/>
                </a:solidFill>
                <a:effectLst/>
                <a:latin typeface="Times New Roman" pitchFamily="18" charset="0"/>
                <a:ea typeface="ＭＳ Ｐゴシック" pitchFamily="-96" charset="-128"/>
                <a:cs typeface="ＭＳ Ｐゴシック" pitchFamily="-96" charset="-128"/>
              </a:rPr>
              <a:t>, map&lt;</a:t>
            </a:r>
            <a:r>
              <a:rPr lang="en-US" sz="1200" b="0" i="0" kern="1200" dirty="0" err="1">
                <a:solidFill>
                  <a:schemeClr val="tx1"/>
                </a:solidFill>
                <a:effectLst/>
                <a:latin typeface="Times New Roman" pitchFamily="18" charset="0"/>
                <a:ea typeface="ＭＳ Ｐゴシック" pitchFamily="-96" charset="-128"/>
                <a:cs typeface="ＭＳ Ｐゴシック" pitchFamily="-96" charset="-128"/>
              </a:rPr>
              <a:t>uint</a:t>
            </a:r>
            <a:r>
              <a:rPr lang="en-US" sz="1200" b="0" i="0" kern="1200" dirty="0">
                <a:solidFill>
                  <a:schemeClr val="tx1"/>
                </a:solidFill>
                <a:effectLst/>
                <a:latin typeface="Times New Roman" pitchFamily="18" charset="0"/>
                <a:ea typeface="ＭＳ Ｐゴシック" pitchFamily="-96" charset="-128"/>
                <a:cs typeface="ＭＳ Ｐゴシック" pitchFamily="-96" charset="-128"/>
              </a:rPr>
              <a:t>, </a:t>
            </a:r>
            <a:r>
              <a:rPr lang="en-US" sz="1200" b="0" i="0" kern="1200" dirty="0" err="1">
                <a:solidFill>
                  <a:schemeClr val="tx1"/>
                </a:solidFill>
                <a:effectLst/>
                <a:latin typeface="Times New Roman" pitchFamily="18" charset="0"/>
                <a:ea typeface="ＭＳ Ｐゴシック" pitchFamily="-96" charset="-128"/>
                <a:cs typeface="ＭＳ Ｐゴシック" pitchFamily="-96" charset="-128"/>
              </a:rPr>
              <a:t>uint</a:t>
            </a:r>
            <a:r>
              <a:rPr lang="en-US" sz="1200" b="0" i="0" kern="1200" dirty="0">
                <a:solidFill>
                  <a:schemeClr val="tx1"/>
                </a:solidFill>
                <a:effectLst/>
                <a:latin typeface="Times New Roman" pitchFamily="18" charset="0"/>
                <a:ea typeface="ＭＳ Ｐゴシック" pitchFamily="-96" charset="-128"/>
                <a:cs typeface="ＭＳ Ｐゴシック" pitchFamily="-96" charset="-128"/>
              </a:rPr>
              <a:t>&gt; &gt; &gt; &gt; </a:t>
            </a:r>
            <a:r>
              <a:rPr lang="en-US" sz="1200" b="0" i="0" kern="1200" dirty="0" err="1">
                <a:solidFill>
                  <a:schemeClr val="tx1"/>
                </a:solidFill>
                <a:effectLst/>
                <a:latin typeface="Times New Roman" pitchFamily="18" charset="0"/>
                <a:ea typeface="ＭＳ Ｐゴシック" pitchFamily="-96" charset="-128"/>
                <a:cs typeface="ＭＳ Ｐゴシック" pitchFamily="-96" charset="-128"/>
              </a:rPr>
              <a:t>theDataStructureWhichShallNotBeNamed</a:t>
            </a:r>
            <a:r>
              <a:rPr lang="en-US" sz="1200" b="0" i="0" kern="1200" dirty="0">
                <a:solidFill>
                  <a:schemeClr val="tx1"/>
                </a:solidFill>
                <a:effectLst/>
                <a:latin typeface="Times New Roman" pitchFamily="18" charset="0"/>
                <a:ea typeface="ＭＳ Ｐゴシック" pitchFamily="-96" charset="-128"/>
                <a:cs typeface="ＭＳ Ｐゴシック" pitchFamily="-96" charset="-128"/>
              </a:rPr>
              <a:t>;”</a:t>
            </a:r>
            <a:endParaRPr lang="en-US" dirty="0"/>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50</a:t>
            </a:fld>
            <a:endParaRPr lang="en-US"/>
          </a:p>
        </p:txBody>
      </p:sp>
    </p:spTree>
    <p:extLst>
      <p:ext uri="{BB962C8B-B14F-4D97-AF65-F5344CB8AC3E}">
        <p14:creationId xmlns:p14="http://schemas.microsoft.com/office/powerpoint/2010/main" val="88525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Tmp</a:t>
            </a:r>
            <a:r>
              <a:rPr lang="en-US" dirty="0"/>
              <a:t> is fine when it really is short-lived and temporary.</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51</a:t>
            </a:fld>
            <a:endParaRPr lang="en-US"/>
          </a:p>
        </p:txBody>
      </p:sp>
    </p:spTree>
    <p:extLst>
      <p:ext uri="{BB962C8B-B14F-4D97-AF65-F5344CB8AC3E}">
        <p14:creationId xmlns:p14="http://schemas.microsoft.com/office/powerpoint/2010/main" val="2124480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size.  Could be height of tree, number of nodes, memory usage, etc.</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52</a:t>
            </a:fld>
            <a:endParaRPr lang="en-US"/>
          </a:p>
        </p:txBody>
      </p:sp>
    </p:spTree>
    <p:extLst>
      <p:ext uri="{BB962C8B-B14F-4D97-AF65-F5344CB8AC3E}">
        <p14:creationId xmlns:p14="http://schemas.microsoft.com/office/powerpoint/2010/main" val="73849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Old malloc example, published in SIGCSE by Railing and Bryant.</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57</a:t>
            </a:fld>
            <a:endParaRPr lang="en-US"/>
          </a:p>
        </p:txBody>
      </p:sp>
    </p:spTree>
    <p:extLst>
      <p:ext uri="{BB962C8B-B14F-4D97-AF65-F5344CB8AC3E}">
        <p14:creationId xmlns:p14="http://schemas.microsoft.com/office/powerpoint/2010/main" val="3646428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power2 code is from a student’s submission.</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59</a:t>
            </a:fld>
            <a:endParaRPr lang="en-US"/>
          </a:p>
        </p:txBody>
      </p:sp>
    </p:spTree>
    <p:extLst>
      <p:ext uri="{BB962C8B-B14F-4D97-AF65-F5344CB8AC3E}">
        <p14:creationId xmlns:p14="http://schemas.microsoft.com/office/powerpoint/2010/main" val="685354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are notorious for writing comments last, so emphasize that brief comments of the design comes before implementation.</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60</a:t>
            </a:fld>
            <a:endParaRPr lang="en-US"/>
          </a:p>
        </p:txBody>
      </p:sp>
    </p:spTree>
    <p:extLst>
      <p:ext uri="{BB962C8B-B14F-4D97-AF65-F5344CB8AC3E}">
        <p14:creationId xmlns:p14="http://schemas.microsoft.com/office/powerpoint/2010/main" val="2161606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15</a:t>
            </a:fld>
            <a:endParaRPr lang="en-US"/>
          </a:p>
        </p:txBody>
      </p:sp>
    </p:spTree>
    <p:extLst>
      <p:ext uri="{BB962C8B-B14F-4D97-AF65-F5344CB8AC3E}">
        <p14:creationId xmlns:p14="http://schemas.microsoft.com/office/powerpoint/2010/main" val="15571564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61</a:t>
            </a:fld>
            <a:endParaRPr lang="en-US"/>
          </a:p>
        </p:txBody>
      </p:sp>
    </p:spTree>
    <p:extLst>
      <p:ext uri="{BB962C8B-B14F-4D97-AF65-F5344CB8AC3E}">
        <p14:creationId xmlns:p14="http://schemas.microsoft.com/office/powerpoint/2010/main" val="17243473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cat example will silently truncate the file to be empty.</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62</a:t>
            </a:fld>
            <a:endParaRPr lang="en-US"/>
          </a:p>
        </p:txBody>
      </p:sp>
    </p:spTree>
    <p:extLst>
      <p:ext uri="{BB962C8B-B14F-4D97-AF65-F5344CB8AC3E}">
        <p14:creationId xmlns:p14="http://schemas.microsoft.com/office/powerpoint/2010/main" val="1843138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example to illustrate techniques.</a:t>
            </a:r>
          </a:p>
          <a:p>
            <a:r>
              <a:rPr lang="en-US" dirty="0"/>
              <a:t>Students do not need to know the code or find the bug.</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16</a:t>
            </a:fld>
            <a:endParaRPr lang="en-US"/>
          </a:p>
        </p:txBody>
      </p:sp>
    </p:spTree>
    <p:extLst>
      <p:ext uri="{BB962C8B-B14F-4D97-AF65-F5344CB8AC3E}">
        <p14:creationId xmlns:p14="http://schemas.microsoft.com/office/powerpoint/2010/main" val="1708187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input to the hypothesis?</a:t>
            </a:r>
          </a:p>
          <a:p>
            <a:r>
              <a:rPr lang="en-US" dirty="0"/>
              <a:t>Propose three possible hypotheses from the code.</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18</a:t>
            </a:fld>
            <a:endParaRPr lang="en-US"/>
          </a:p>
        </p:txBody>
      </p:sp>
    </p:spTree>
    <p:extLst>
      <p:ext uri="{BB962C8B-B14F-4D97-AF65-F5344CB8AC3E}">
        <p14:creationId xmlns:p14="http://schemas.microsoft.com/office/powerpoint/2010/main" val="1468308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dirty="0">
                <a:hlinkClick r:id="rId3"/>
              </a:rPr>
              <a:t>https://thumbs.dreamstime.com/m/sherlock-holmes-cartoon-vector-14725610.jpg</a:t>
            </a:r>
            <a:r>
              <a:rPr lang="en-US" dirty="0"/>
              <a:t> (from a search for pubic domain images)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20</a:t>
            </a:fld>
            <a:endParaRPr lang="en-US"/>
          </a:p>
        </p:txBody>
      </p:sp>
    </p:spTree>
    <p:extLst>
      <p:ext uri="{BB962C8B-B14F-4D97-AF65-F5344CB8AC3E}">
        <p14:creationId xmlns:p14="http://schemas.microsoft.com/office/powerpoint/2010/main" val="1633213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Fallacy commonly seen in malloc lab.  If I add a </a:t>
            </a:r>
            <a:r>
              <a:rPr lang="en-US" dirty="0" err="1"/>
              <a:t>printf</a:t>
            </a:r>
            <a:r>
              <a:rPr lang="en-US" dirty="0"/>
              <a:t> to this code, then it works at –O3.  Actual problem is that there is undefined behavior and the </a:t>
            </a:r>
            <a:r>
              <a:rPr lang="en-US" dirty="0" err="1"/>
              <a:t>printf</a:t>
            </a:r>
            <a:r>
              <a:rPr lang="en-US" dirty="0"/>
              <a:t> function call reduced the optimization space.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Story: “Once there was a program that only worked on Wednesday.  The spec had declared that days are at most 8 characters long.  Wednesday is 9 (+ NULL).  The NULL was initializing another field so the program would only then operate correctly.”</a:t>
            </a:r>
          </a:p>
          <a:p>
            <a:endParaRPr lang="en-US" dirty="0"/>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21</a:t>
            </a:fld>
            <a:endParaRPr lang="en-US"/>
          </a:p>
        </p:txBody>
      </p:sp>
    </p:spTree>
    <p:extLst>
      <p:ext uri="{BB962C8B-B14F-4D97-AF65-F5344CB8AC3E}">
        <p14:creationId xmlns:p14="http://schemas.microsoft.com/office/powerpoint/2010/main" val="1121187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Prof Railing says, “I don’t use certain C syntax in my code as I know I am prone to errors if I do.”</a:t>
            </a:r>
          </a:p>
          <a:p>
            <a:r>
              <a:rPr lang="en-US" dirty="0"/>
              <a:t>- Are there internal conditions to check for (invariants)?  External (tests)?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23</a:t>
            </a:fld>
            <a:endParaRPr lang="en-US"/>
          </a:p>
        </p:txBody>
      </p:sp>
    </p:spTree>
    <p:extLst>
      <p:ext uri="{BB962C8B-B14F-4D97-AF65-F5344CB8AC3E}">
        <p14:creationId xmlns:p14="http://schemas.microsoft.com/office/powerpoint/2010/main" val="3062673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24</a:t>
            </a:fld>
            <a:endParaRPr lang="en-US"/>
          </a:p>
        </p:txBody>
      </p:sp>
    </p:spTree>
    <p:extLst>
      <p:ext uri="{BB962C8B-B14F-4D97-AF65-F5344CB8AC3E}">
        <p14:creationId xmlns:p14="http://schemas.microsoft.com/office/powerpoint/2010/main" val="2038811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C52E6B48-E6B6-4EF7-9E54-55DE399DCC03}"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6A781EEA-0EE7-455B-84E0-A1D5385EF66E}"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DE6D7CDF-11A6-4581-B2F6-AFA3C9339151}"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p>
            <a:r>
              <a:rPr lang="en-US"/>
              <a:t>Click to edit Master title style</a:t>
            </a:r>
          </a:p>
        </p:txBody>
      </p:sp>
      <p:sp>
        <p:nvSpPr>
          <p:cNvPr id="3" name="Content Placeholder 2"/>
          <p:cNvSpPr>
            <a:spLocks noGrp="1"/>
          </p:cNvSpPr>
          <p:nvPr>
            <p:ph sz="half" idx="1"/>
          </p:nvPr>
        </p:nvSpPr>
        <p:spPr>
          <a:xfrm>
            <a:off x="638175" y="1362075"/>
            <a:ext cx="3871913" cy="497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2488" y="1362075"/>
            <a:ext cx="3871912" cy="2409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2488" y="3924300"/>
            <a:ext cx="3871912" cy="2409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476C40C2-5008-4721-AB4B-59993B87C66E}"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p>
            <a:r>
              <a:rPr lang="en-US"/>
              <a:t>Click to edit Master title style</a:t>
            </a:r>
          </a:p>
        </p:txBody>
      </p:sp>
      <p:sp>
        <p:nvSpPr>
          <p:cNvPr id="3" name="Text Placeholder 2"/>
          <p:cNvSpPr>
            <a:spLocks noGrp="1"/>
          </p:cNvSpPr>
          <p:nvPr>
            <p:ph type="body" sz="half" idx="1"/>
          </p:nvPr>
        </p:nvSpPr>
        <p:spPr>
          <a:xfrm>
            <a:off x="638175" y="1362075"/>
            <a:ext cx="3871913" cy="497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2488" y="1362075"/>
            <a:ext cx="3871912" cy="497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3F903C22-4C3E-4B43-ABAD-83C5D58BF2F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96875" y="1362075"/>
            <a:ext cx="7896225" cy="22109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FF41553A-36B6-4C4F-B004-F7D7D5918BF3}"/>
              </a:ext>
            </a:extLst>
          </p:cNvPr>
          <p:cNvSpPr>
            <a:spLocks noGrp="1"/>
          </p:cNvSpPr>
          <p:nvPr>
            <p:ph idx="10"/>
          </p:nvPr>
        </p:nvSpPr>
        <p:spPr>
          <a:xfrm>
            <a:off x="396875" y="4005064"/>
            <a:ext cx="7896225" cy="22109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679922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CF7E37EE-5478-4A3C-9752-18944DF43D5E}"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2488" y="1362075"/>
            <a:ext cx="3871912" cy="497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5069C6A7-D06C-4975-B69B-6E2D89BA8AAE}"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454ABA64-6EE5-4C31-8331-7CC8CEE2D99E}"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p>
            <a:r>
              <a:rPr lang="en-US"/>
              <a:t>Click to edit Master title style</a:t>
            </a:r>
          </a:p>
        </p:txBody>
      </p:sp>
      <p:sp>
        <p:nvSpPr>
          <p:cNvPr id="3"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C0DBF591-A7E5-40FB-B180-76ABF36D6FA3}"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6AB5DE4E-3B4F-4E92-A21D-BBD0DF700A9B}"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4650" y="371475"/>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2" name="Rectangle 8"/>
          <p:cNvSpPr>
            <a:spLocks noChangeArrowheads="1"/>
          </p:cNvSpPr>
          <p:nvPr/>
        </p:nvSpPr>
        <p:spPr bwMode="auto">
          <a:xfrm>
            <a:off x="0" y="0"/>
            <a:ext cx="9144000" cy="228600"/>
          </a:xfrm>
          <a:prstGeom prst="rect">
            <a:avLst/>
          </a:prstGeom>
          <a:solidFill>
            <a:srgbClr val="990000"/>
          </a:solidFill>
          <a:ln w="9525">
            <a:noFill/>
            <a:miter lim="800000"/>
            <a:headEnd/>
            <a:tailEnd/>
          </a:ln>
          <a:effectLst/>
        </p:spPr>
        <p:txBody>
          <a:bodyPr wrap="none" anchor="ctr"/>
          <a:lstStyle/>
          <a:p>
            <a:pPr algn="ctr" eaLnBrk="0" hangingPunct="0">
              <a:defRPr/>
            </a:pPr>
            <a:endParaRPr lang="en-US" b="0">
              <a:latin typeface="Times New Roman" pitchFamily="18" charset="0"/>
              <a:ea typeface="+mn-ea"/>
              <a:cs typeface="+mn-cs"/>
            </a:endParaRPr>
          </a:p>
        </p:txBody>
      </p:sp>
      <p:sp>
        <p:nvSpPr>
          <p:cNvPr id="7" name="Text Box 5"/>
          <p:cNvSpPr txBox="1">
            <a:spLocks noChangeArrowheads="1"/>
          </p:cNvSpPr>
          <p:nvPr/>
        </p:nvSpPr>
        <p:spPr bwMode="auto">
          <a:xfrm>
            <a:off x="7897813" y="-26988"/>
            <a:ext cx="1309687" cy="274638"/>
          </a:xfrm>
          <a:prstGeom prst="rect">
            <a:avLst/>
          </a:prstGeom>
          <a:noFill/>
          <a:ln w="25400">
            <a:noFill/>
            <a:miter lim="800000"/>
            <a:headEnd/>
            <a:tailEnd/>
          </a:ln>
          <a:effectLst/>
        </p:spPr>
        <p:txBody>
          <a:bodyPr>
            <a:spAutoFit/>
          </a:bodyPr>
          <a:lstStyle/>
          <a:p>
            <a:pPr eaLnBrk="0" hangingPunct="0">
              <a:defRPr/>
            </a:pPr>
            <a:r>
              <a:rPr lang="en-US" sz="1200" dirty="0">
                <a:solidFill>
                  <a:schemeClr val="bg1"/>
                </a:solidFill>
                <a:latin typeface="Times New Roman" pitchFamily="18" charset="0"/>
                <a:ea typeface="+mn-ea"/>
                <a:cs typeface="+mn-cs"/>
              </a:rPr>
              <a:t>Carnegie Mellon</a:t>
            </a:r>
          </a:p>
        </p:txBody>
      </p:sp>
      <p:sp>
        <p:nvSpPr>
          <p:cNvPr id="8" name="Rectangle 7"/>
          <p:cNvSpPr/>
          <p:nvPr userDrawn="1"/>
        </p:nvSpPr>
        <p:spPr>
          <a:xfrm>
            <a:off x="8830843" y="6611779"/>
            <a:ext cx="338554"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itchFamily="-96" charset="-128"/>
                <a:cs typeface="ＭＳ Ｐゴシック" pitchFamily="-96" charset="-128"/>
              </a:rPr>
              <a:pPr/>
              <a:t>‹#›</a:t>
            </a:fld>
            <a:endParaRPr lang="en-US" dirty="0">
              <a:latin typeface="Calibri" panose="020F0502020204030204" pitchFamily="34" charset="0"/>
            </a:endParaRPr>
          </a:p>
        </p:txBody>
      </p:sp>
      <p:sp>
        <p:nvSpPr>
          <p:cNvPr id="9" name="TextBox 8"/>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62"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 id="2147483649" r:id="rId14"/>
  </p:sldLayoutIdLst>
  <p:transition/>
  <p:hf hdr="0" ftr="0" dt="0"/>
  <p:txStyles>
    <p:titleStyle>
      <a:lvl1pPr marL="119063" indent="-119063" algn="l" rtl="0" fontAlgn="base">
        <a:spcBef>
          <a:spcPct val="0"/>
        </a:spcBef>
        <a:spcAft>
          <a:spcPct val="0"/>
        </a:spcAft>
        <a:defRPr sz="3600" b="1">
          <a:solidFill>
            <a:schemeClr val="tx1"/>
          </a:solidFill>
          <a:latin typeface="Calibri" pitchFamily="34" charset="0"/>
          <a:ea typeface="ＭＳ Ｐゴシック" pitchFamily="-96" charset="-128"/>
          <a:cs typeface="ＭＳ Ｐゴシック" pitchFamily="-96" charset="-128"/>
        </a:defRPr>
      </a:lvl1pPr>
      <a:lvl2pPr marL="119063" indent="-119063" algn="l" rtl="0" fontAlgn="base">
        <a:spcBef>
          <a:spcPct val="0"/>
        </a:spcBef>
        <a:spcAft>
          <a:spcPct val="0"/>
        </a:spcAft>
        <a:defRPr sz="3600" b="1">
          <a:solidFill>
            <a:schemeClr val="tx1"/>
          </a:solidFill>
          <a:latin typeface="Calibri" pitchFamily="-96" charset="0"/>
          <a:ea typeface="ＭＳ Ｐゴシック" pitchFamily="-96" charset="-128"/>
          <a:cs typeface="ＭＳ Ｐゴシック" pitchFamily="-96" charset="-128"/>
        </a:defRPr>
      </a:lvl2pPr>
      <a:lvl3pPr marL="119063" indent="-119063" algn="l" rtl="0" fontAlgn="base">
        <a:spcBef>
          <a:spcPct val="0"/>
        </a:spcBef>
        <a:spcAft>
          <a:spcPct val="0"/>
        </a:spcAft>
        <a:defRPr sz="3600" b="1">
          <a:solidFill>
            <a:schemeClr val="tx1"/>
          </a:solidFill>
          <a:latin typeface="Calibri" pitchFamily="-96" charset="0"/>
          <a:ea typeface="ＭＳ Ｐゴシック" pitchFamily="-96" charset="-128"/>
          <a:cs typeface="ＭＳ Ｐゴシック" pitchFamily="-96" charset="-128"/>
        </a:defRPr>
      </a:lvl3pPr>
      <a:lvl4pPr marL="119063" indent="-119063" algn="l" rtl="0" fontAlgn="base">
        <a:spcBef>
          <a:spcPct val="0"/>
        </a:spcBef>
        <a:spcAft>
          <a:spcPct val="0"/>
        </a:spcAft>
        <a:defRPr sz="3600" b="1">
          <a:solidFill>
            <a:schemeClr val="tx1"/>
          </a:solidFill>
          <a:latin typeface="Calibri" pitchFamily="-96" charset="0"/>
          <a:ea typeface="ＭＳ Ｐゴシック" pitchFamily="-96" charset="-128"/>
          <a:cs typeface="ＭＳ Ｐゴシック" pitchFamily="-96" charset="-128"/>
        </a:defRPr>
      </a:lvl4pPr>
      <a:lvl5pPr marL="119063" indent="-119063" algn="l" rtl="0" fontAlgn="base">
        <a:spcBef>
          <a:spcPct val="0"/>
        </a:spcBef>
        <a:spcAft>
          <a:spcPct val="0"/>
        </a:spcAft>
        <a:defRPr sz="3600" b="1">
          <a:solidFill>
            <a:schemeClr val="tx1"/>
          </a:solidFill>
          <a:latin typeface="Calibri" pitchFamily="-96" charset="0"/>
          <a:ea typeface="ＭＳ Ｐゴシック" pitchFamily="-96" charset="-128"/>
          <a:cs typeface="ＭＳ Ｐゴシック" pitchFamily="-96" charset="-128"/>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fontAlgn="base">
        <a:spcBef>
          <a:spcPct val="20000"/>
        </a:spcBef>
        <a:spcAft>
          <a:spcPct val="0"/>
        </a:spcAft>
        <a:buClr>
          <a:srgbClr val="990000"/>
        </a:buClr>
        <a:buSzPct val="60000"/>
        <a:buFont typeface="Wingdings 2" pitchFamily="-96" charset="2"/>
        <a:buChar char="¢"/>
        <a:defRPr sz="2400" b="1">
          <a:solidFill>
            <a:schemeClr val="tx1"/>
          </a:solidFill>
          <a:latin typeface="Calibri" pitchFamily="34" charset="0"/>
          <a:ea typeface="ＭＳ Ｐゴシック" pitchFamily="-96" charset="-128"/>
          <a:cs typeface="ＭＳ Ｐゴシック" pitchFamily="-96" charset="-128"/>
        </a:defRPr>
      </a:lvl1pPr>
      <a:lvl2pPr marL="742950" indent="-285750" algn="l" rtl="0" fontAlgn="base">
        <a:spcBef>
          <a:spcPct val="20000"/>
        </a:spcBef>
        <a:spcAft>
          <a:spcPct val="0"/>
        </a:spcAft>
        <a:buClr>
          <a:srgbClr val="990000"/>
        </a:buClr>
        <a:buSzPct val="110000"/>
        <a:buFont typeface="Wingdings" pitchFamily="-96" charset="2"/>
        <a:buChar char="§"/>
        <a:defRPr sz="2000">
          <a:solidFill>
            <a:schemeClr val="tx1"/>
          </a:solidFill>
          <a:latin typeface="Calibri" pitchFamily="34" charset="0"/>
          <a:ea typeface="ＭＳ Ｐゴシック" pitchFamily="-96" charset="-128"/>
        </a:defRPr>
      </a:lvl2pPr>
      <a:lvl3pPr marL="1143000" indent="-228600" algn="l" rtl="0" fontAlgn="base">
        <a:spcBef>
          <a:spcPct val="20000"/>
        </a:spcBef>
        <a:spcAft>
          <a:spcPct val="0"/>
        </a:spcAft>
        <a:buSzPct val="80000"/>
        <a:buFont typeface="Wingdings" pitchFamily="-96" charset="2"/>
        <a:buChar char="§"/>
        <a:defRPr sz="2000">
          <a:solidFill>
            <a:schemeClr val="tx1"/>
          </a:solidFill>
          <a:latin typeface="Calibri" pitchFamily="34" charset="0"/>
          <a:ea typeface="ＭＳ Ｐゴシック" pitchFamily="-96" charset="-128"/>
        </a:defRPr>
      </a:lvl3pPr>
      <a:lvl4pPr marL="1600200" indent="-228600" algn="l" rtl="0" fontAlgn="base">
        <a:spcBef>
          <a:spcPct val="20000"/>
        </a:spcBef>
        <a:spcAft>
          <a:spcPct val="0"/>
        </a:spcAft>
        <a:buChar char="–"/>
        <a:defRPr sz="2000">
          <a:solidFill>
            <a:schemeClr val="tx1"/>
          </a:solidFill>
          <a:latin typeface="Calibri" pitchFamily="34" charset="0"/>
          <a:ea typeface="ＭＳ Ｐゴシック" pitchFamily="-96" charset="-128"/>
        </a:defRPr>
      </a:lvl4pPr>
      <a:lvl5pPr marL="2057400" indent="-228600" algn="l" rtl="0" fontAlgn="base">
        <a:spcBef>
          <a:spcPct val="20000"/>
        </a:spcBef>
        <a:spcAft>
          <a:spcPct val="0"/>
        </a:spcAft>
        <a:buChar char="»"/>
        <a:defRPr sz="2000">
          <a:solidFill>
            <a:schemeClr val="tx1"/>
          </a:solidFill>
          <a:latin typeface="Calibri" pitchFamily="34" charset="0"/>
          <a:ea typeface="ＭＳ Ｐゴシック" pitchFamily="-96" charset="-128"/>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whyprogramsfail.com/slides.ph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292" y="1295400"/>
            <a:ext cx="9093416" cy="4724400"/>
          </a:xfrm>
        </p:spPr>
      </p:pic>
      <p:sp>
        <p:nvSpPr>
          <p:cNvPr id="3" name="TextBox 2">
            <a:extLst>
              <a:ext uri="{FF2B5EF4-FFF2-40B4-BE49-F238E27FC236}">
                <a16:creationId xmlns:a16="http://schemas.microsoft.com/office/drawing/2014/main" id="{617D6B3D-300A-0E43-A50F-4F8942F2CB1F}"/>
              </a:ext>
            </a:extLst>
          </p:cNvPr>
          <p:cNvSpPr txBox="1"/>
          <p:nvPr/>
        </p:nvSpPr>
        <p:spPr>
          <a:xfrm>
            <a:off x="4231075" y="4648200"/>
            <a:ext cx="894796" cy="369332"/>
          </a:xfrm>
          <a:prstGeom prst="rect">
            <a:avLst/>
          </a:prstGeom>
          <a:noFill/>
        </p:spPr>
        <p:txBody>
          <a:bodyPr wrap="none" rtlCol="0">
            <a:spAutoFit/>
          </a:bodyPr>
          <a:lstStyle/>
          <a:p>
            <a:r>
              <a:rPr lang="en-US" sz="1800" b="1" dirty="0">
                <a:solidFill>
                  <a:schemeClr val="bg1">
                    <a:lumMod val="75000"/>
                  </a:schemeClr>
                </a:solidFill>
                <a:effectLst>
                  <a:outerShdw blurRad="38100" dist="38100" dir="2700000" algn="tl">
                    <a:srgbClr val="000000">
                      <a:alpha val="43137"/>
                    </a:srgbClr>
                  </a:outerShdw>
                </a:effectLst>
                <a:latin typeface="Gill Sans MT" panose="020B0502020104020203" pitchFamily="34" charset="0"/>
              </a:rPr>
              <a:t>14-513</a:t>
            </a:r>
          </a:p>
        </p:txBody>
      </p:sp>
      <p:sp>
        <p:nvSpPr>
          <p:cNvPr id="5" name="TextBox 4">
            <a:extLst>
              <a:ext uri="{FF2B5EF4-FFF2-40B4-BE49-F238E27FC236}">
                <a16:creationId xmlns:a16="http://schemas.microsoft.com/office/drawing/2014/main" id="{1DFA6E20-6C5A-F146-B392-C6A0CD2B08C5}"/>
              </a:ext>
            </a:extLst>
          </p:cNvPr>
          <p:cNvSpPr txBox="1"/>
          <p:nvPr/>
        </p:nvSpPr>
        <p:spPr>
          <a:xfrm>
            <a:off x="6705600" y="4709756"/>
            <a:ext cx="611066" cy="338554"/>
          </a:xfrm>
          <a:prstGeom prst="rect">
            <a:avLst/>
          </a:prstGeom>
          <a:noFill/>
        </p:spPr>
        <p:txBody>
          <a:bodyPr wrap="none" rtlCol="0">
            <a:spAutoFit/>
          </a:bodyPr>
          <a:lstStyle/>
          <a:p>
            <a:r>
              <a:rPr lang="en-US" sz="1600" b="1" dirty="0">
                <a:solidFill>
                  <a:schemeClr val="bg1">
                    <a:lumMod val="75000"/>
                  </a:schemeClr>
                </a:solidFill>
                <a:effectLst>
                  <a:outerShdw blurRad="38100" dist="38100" dir="2700000" algn="tl">
                    <a:srgbClr val="000000">
                      <a:alpha val="43137"/>
                    </a:srgbClr>
                  </a:outerShdw>
                </a:effectLst>
                <a:latin typeface="Gill Sans MT Condensed" panose="020B0506020104020203" pitchFamily="34" charset="0"/>
              </a:rPr>
              <a:t>18-613</a:t>
            </a:r>
          </a:p>
        </p:txBody>
      </p:sp>
    </p:spTree>
    <p:extLst>
      <p:ext uri="{BB962C8B-B14F-4D97-AF65-F5344CB8AC3E}">
        <p14:creationId xmlns:p14="http://schemas.microsoft.com/office/powerpoint/2010/main" val="183621532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BFEAE-0C44-C891-DB79-9BDC8EABAC01}"/>
              </a:ext>
            </a:extLst>
          </p:cNvPr>
          <p:cNvSpPr>
            <a:spLocks noGrp="1"/>
          </p:cNvSpPr>
          <p:nvPr>
            <p:ph type="title"/>
          </p:nvPr>
        </p:nvSpPr>
        <p:spPr/>
        <p:txBody>
          <a:bodyPr/>
          <a:lstStyle/>
          <a:p>
            <a:r>
              <a:rPr lang="en-US" dirty="0"/>
              <a:t>Debugging is hard, make no mistake!</a:t>
            </a:r>
          </a:p>
        </p:txBody>
      </p:sp>
      <p:sp>
        <p:nvSpPr>
          <p:cNvPr id="3" name="Content Placeholder 2">
            <a:extLst>
              <a:ext uri="{FF2B5EF4-FFF2-40B4-BE49-F238E27FC236}">
                <a16:creationId xmlns:a16="http://schemas.microsoft.com/office/drawing/2014/main" id="{9D127EA1-0685-E707-398B-CB201111ADDC}"/>
              </a:ext>
            </a:extLst>
          </p:cNvPr>
          <p:cNvSpPr>
            <a:spLocks noGrp="1"/>
          </p:cNvSpPr>
          <p:nvPr>
            <p:ph idx="1"/>
          </p:nvPr>
        </p:nvSpPr>
        <p:spPr/>
        <p:txBody>
          <a:bodyPr/>
          <a:lstStyle/>
          <a:p>
            <a:r>
              <a:rPr lang="en-US" dirty="0"/>
              <a:t>Program “states” are large</a:t>
            </a:r>
          </a:p>
          <a:p>
            <a:endParaRPr lang="en-US" dirty="0"/>
          </a:p>
          <a:p>
            <a:r>
              <a:rPr lang="en-US" dirty="0"/>
              <a:t>Executions can have multiple steps</a:t>
            </a:r>
          </a:p>
          <a:p>
            <a:endParaRPr lang="en-US" dirty="0"/>
          </a:p>
          <a:p>
            <a:r>
              <a:rPr lang="en-US" dirty="0"/>
              <a:t>Defects/errors could be subtle</a:t>
            </a:r>
          </a:p>
          <a:p>
            <a:endParaRPr lang="en-US" dirty="0"/>
          </a:p>
          <a:p>
            <a:r>
              <a:rPr lang="en-US" dirty="0"/>
              <a:t>Defects/errors only triggered for some edge inputs!</a:t>
            </a:r>
          </a:p>
          <a:p>
            <a:endParaRPr lang="en-US" dirty="0"/>
          </a:p>
          <a:p>
            <a:r>
              <a:rPr lang="en-US" dirty="0"/>
              <a:t>Other factors: concurrency, randomization, distributed state, … </a:t>
            </a:r>
          </a:p>
        </p:txBody>
      </p:sp>
    </p:spTree>
    <p:extLst>
      <p:ext uri="{BB962C8B-B14F-4D97-AF65-F5344CB8AC3E}">
        <p14:creationId xmlns:p14="http://schemas.microsoft.com/office/powerpoint/2010/main" val="181562777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6D989-72F1-AE60-4735-E0572F73936A}"/>
              </a:ext>
            </a:extLst>
          </p:cNvPr>
          <p:cNvSpPr>
            <a:spLocks noGrp="1"/>
          </p:cNvSpPr>
          <p:nvPr>
            <p:ph type="title"/>
          </p:nvPr>
        </p:nvSpPr>
        <p:spPr/>
        <p:txBody>
          <a:bodyPr/>
          <a:lstStyle/>
          <a:p>
            <a:r>
              <a:rPr lang="en-US" dirty="0"/>
              <a:t>How do you make progress if its hard?</a:t>
            </a:r>
          </a:p>
        </p:txBody>
      </p:sp>
      <p:sp>
        <p:nvSpPr>
          <p:cNvPr id="3" name="Content Placeholder 2">
            <a:extLst>
              <a:ext uri="{FF2B5EF4-FFF2-40B4-BE49-F238E27FC236}">
                <a16:creationId xmlns:a16="http://schemas.microsoft.com/office/drawing/2014/main" id="{70502A18-7D55-B3B6-DDC4-D5CBE16AFD19}"/>
              </a:ext>
            </a:extLst>
          </p:cNvPr>
          <p:cNvSpPr>
            <a:spLocks noGrp="1"/>
          </p:cNvSpPr>
          <p:nvPr>
            <p:ph idx="1"/>
          </p:nvPr>
        </p:nvSpPr>
        <p:spPr/>
        <p:txBody>
          <a:bodyPr/>
          <a:lstStyle/>
          <a:p>
            <a:pPr marL="0" indent="0">
              <a:buNone/>
            </a:pPr>
            <a:endParaRPr lang="en-US" dirty="0"/>
          </a:p>
          <a:p>
            <a:endParaRPr lang="en-US" dirty="0"/>
          </a:p>
          <a:p>
            <a:r>
              <a:rPr lang="en-US" dirty="0"/>
              <a:t>Scientific hypothesis testing </a:t>
            </a:r>
          </a:p>
          <a:p>
            <a:pPr lvl="1"/>
            <a:r>
              <a:rPr lang="en-US" dirty="0"/>
              <a:t>Meta: Problem solving strategies to generate hypothesis/leads</a:t>
            </a:r>
          </a:p>
          <a:p>
            <a:pPr lvl="1"/>
            <a:r>
              <a:rPr lang="en-US" dirty="0"/>
              <a:t>Tools to prune search space and collect data </a:t>
            </a:r>
          </a:p>
          <a:p>
            <a:pPr marL="0" indent="0">
              <a:buNone/>
            </a:pPr>
            <a:endParaRPr lang="en-US" dirty="0"/>
          </a:p>
          <a:p>
            <a:r>
              <a:rPr lang="en-US" dirty="0"/>
              <a:t>“</a:t>
            </a:r>
            <a:r>
              <a:rPr lang="en-US" dirty="0" err="1"/>
              <a:t>Rubberducking</a:t>
            </a:r>
            <a:r>
              <a:rPr lang="en-US" dirty="0"/>
              <a:t>”</a:t>
            </a:r>
          </a:p>
          <a:p>
            <a:endParaRPr lang="en-US" dirty="0"/>
          </a:p>
          <a:p>
            <a:r>
              <a:rPr lang="en-US" dirty="0"/>
              <a:t>..</a:t>
            </a:r>
          </a:p>
          <a:p>
            <a:endParaRPr lang="en-US" dirty="0"/>
          </a:p>
          <a:p>
            <a:endParaRPr lang="en-US" dirty="0"/>
          </a:p>
          <a:p>
            <a:endParaRPr lang="en-US" dirty="0"/>
          </a:p>
          <a:p>
            <a:pPr lvl="1"/>
            <a:endParaRPr lang="en-US" dirty="0"/>
          </a:p>
        </p:txBody>
      </p:sp>
    </p:spTree>
    <p:extLst>
      <p:ext uri="{BB962C8B-B14F-4D97-AF65-F5344CB8AC3E}">
        <p14:creationId xmlns:p14="http://schemas.microsoft.com/office/powerpoint/2010/main" val="242145871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BAEF8-B7D2-51E3-31D7-2FC5086BA22F}"/>
              </a:ext>
            </a:extLst>
          </p:cNvPr>
          <p:cNvSpPr>
            <a:spLocks noGrp="1"/>
          </p:cNvSpPr>
          <p:nvPr>
            <p:ph type="title"/>
          </p:nvPr>
        </p:nvSpPr>
        <p:spPr>
          <a:xfrm>
            <a:off x="357018" y="435678"/>
            <a:ext cx="8463454" cy="762000"/>
          </a:xfrm>
        </p:spPr>
        <p:txBody>
          <a:bodyPr/>
          <a:lstStyle/>
          <a:p>
            <a:r>
              <a:rPr lang="en-US" dirty="0"/>
              <a:t>Scientific Process for Hypothesis Testing</a:t>
            </a:r>
          </a:p>
        </p:txBody>
      </p:sp>
      <p:sp>
        <p:nvSpPr>
          <p:cNvPr id="4" name="TextBox 3">
            <a:extLst>
              <a:ext uri="{FF2B5EF4-FFF2-40B4-BE49-F238E27FC236}">
                <a16:creationId xmlns:a16="http://schemas.microsoft.com/office/drawing/2014/main" id="{4F7B5AF3-6283-0AC0-70E6-F424F729D64F}"/>
              </a:ext>
            </a:extLst>
          </p:cNvPr>
          <p:cNvSpPr txBox="1"/>
          <p:nvPr/>
        </p:nvSpPr>
        <p:spPr>
          <a:xfrm>
            <a:off x="179512" y="1591224"/>
            <a:ext cx="1696490" cy="923330"/>
          </a:xfrm>
          <a:prstGeom prst="rect">
            <a:avLst/>
          </a:prstGeom>
          <a:noFill/>
        </p:spPr>
        <p:txBody>
          <a:bodyPr wrap="none" rtlCol="0">
            <a:spAutoFit/>
          </a:bodyPr>
          <a:lstStyle/>
          <a:p>
            <a:r>
              <a:rPr lang="en-US" sz="1800" b="0" dirty="0">
                <a:latin typeface="Calibri" pitchFamily="34" charset="0"/>
              </a:rPr>
              <a:t>Problem Report</a:t>
            </a:r>
          </a:p>
          <a:p>
            <a:r>
              <a:rPr lang="en-US" sz="1800" b="0" dirty="0">
                <a:latin typeface="Calibri" pitchFamily="34" charset="0"/>
              </a:rPr>
              <a:t>Code</a:t>
            </a:r>
          </a:p>
          <a:p>
            <a:r>
              <a:rPr lang="en-US" sz="1800" b="0" dirty="0">
                <a:latin typeface="Calibri" pitchFamily="34" charset="0"/>
              </a:rPr>
              <a:t>Example traces</a:t>
            </a:r>
          </a:p>
        </p:txBody>
      </p:sp>
      <p:sp>
        <p:nvSpPr>
          <p:cNvPr id="5" name="Oval 4">
            <a:extLst>
              <a:ext uri="{FF2B5EF4-FFF2-40B4-BE49-F238E27FC236}">
                <a16:creationId xmlns:a16="http://schemas.microsoft.com/office/drawing/2014/main" id="{147E312D-7CAE-410D-01A3-666A2FAA088D}"/>
              </a:ext>
            </a:extLst>
          </p:cNvPr>
          <p:cNvSpPr/>
          <p:nvPr/>
        </p:nvSpPr>
        <p:spPr bwMode="auto">
          <a:xfrm>
            <a:off x="3220593" y="1650458"/>
            <a:ext cx="2736304" cy="864096"/>
          </a:xfrm>
          <a:prstGeom prst="ellipse">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itchFamily="34" charset="0"/>
              </a:rPr>
              <a:t>Hypothesis</a:t>
            </a:r>
          </a:p>
        </p:txBody>
      </p:sp>
      <p:sp>
        <p:nvSpPr>
          <p:cNvPr id="6" name="Oval 5">
            <a:extLst>
              <a:ext uri="{FF2B5EF4-FFF2-40B4-BE49-F238E27FC236}">
                <a16:creationId xmlns:a16="http://schemas.microsoft.com/office/drawing/2014/main" id="{54B0DD6C-18B6-9218-32FF-B2D9D6581558}"/>
              </a:ext>
            </a:extLst>
          </p:cNvPr>
          <p:cNvSpPr/>
          <p:nvPr/>
        </p:nvSpPr>
        <p:spPr bwMode="auto">
          <a:xfrm>
            <a:off x="3220593" y="2996952"/>
            <a:ext cx="2736304" cy="864096"/>
          </a:xfrm>
          <a:prstGeom prst="ellipse">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itchFamily="34" charset="0"/>
              </a:rPr>
              <a:t>Prediction</a:t>
            </a:r>
          </a:p>
        </p:txBody>
      </p:sp>
      <p:sp>
        <p:nvSpPr>
          <p:cNvPr id="7" name="Oval 6">
            <a:extLst>
              <a:ext uri="{FF2B5EF4-FFF2-40B4-BE49-F238E27FC236}">
                <a16:creationId xmlns:a16="http://schemas.microsoft.com/office/drawing/2014/main" id="{A70A36F4-F537-40B8-D85C-9238669EF3C1}"/>
              </a:ext>
            </a:extLst>
          </p:cNvPr>
          <p:cNvSpPr/>
          <p:nvPr/>
        </p:nvSpPr>
        <p:spPr bwMode="auto">
          <a:xfrm>
            <a:off x="3220593" y="4343008"/>
            <a:ext cx="2736304" cy="864096"/>
          </a:xfrm>
          <a:prstGeom prst="ellipse">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itchFamily="34" charset="0"/>
              </a:rPr>
              <a:t>Experiment</a:t>
            </a:r>
          </a:p>
        </p:txBody>
      </p:sp>
      <p:sp>
        <p:nvSpPr>
          <p:cNvPr id="8" name="Oval 7">
            <a:extLst>
              <a:ext uri="{FF2B5EF4-FFF2-40B4-BE49-F238E27FC236}">
                <a16:creationId xmlns:a16="http://schemas.microsoft.com/office/drawing/2014/main" id="{F9EE49C0-79E2-1671-B852-F577AC03CA0D}"/>
              </a:ext>
            </a:extLst>
          </p:cNvPr>
          <p:cNvSpPr/>
          <p:nvPr/>
        </p:nvSpPr>
        <p:spPr bwMode="auto">
          <a:xfrm>
            <a:off x="3220593" y="5558226"/>
            <a:ext cx="2736304" cy="864096"/>
          </a:xfrm>
          <a:prstGeom prst="ellipse">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itchFamily="34" charset="0"/>
              </a:rPr>
              <a:t>Observation</a:t>
            </a:r>
          </a:p>
        </p:txBody>
      </p:sp>
      <p:sp>
        <p:nvSpPr>
          <p:cNvPr id="9" name="Right Arrow 8">
            <a:extLst>
              <a:ext uri="{FF2B5EF4-FFF2-40B4-BE49-F238E27FC236}">
                <a16:creationId xmlns:a16="http://schemas.microsoft.com/office/drawing/2014/main" id="{BD3C33E4-5398-39C1-1487-39B60A40A346}"/>
              </a:ext>
            </a:extLst>
          </p:cNvPr>
          <p:cNvSpPr/>
          <p:nvPr/>
        </p:nvSpPr>
        <p:spPr bwMode="auto">
          <a:xfrm>
            <a:off x="2123728" y="1916832"/>
            <a:ext cx="792088" cy="391846"/>
          </a:xfrm>
          <a:prstGeom prst="rightArrow">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0" name="Right Arrow 9">
            <a:extLst>
              <a:ext uri="{FF2B5EF4-FFF2-40B4-BE49-F238E27FC236}">
                <a16:creationId xmlns:a16="http://schemas.microsoft.com/office/drawing/2014/main" id="{BD2ED42F-8FC0-091B-C4D3-D11C118747F6}"/>
              </a:ext>
            </a:extLst>
          </p:cNvPr>
          <p:cNvSpPr/>
          <p:nvPr/>
        </p:nvSpPr>
        <p:spPr bwMode="auto">
          <a:xfrm rot="5400000">
            <a:off x="4192701" y="2449907"/>
            <a:ext cx="792088" cy="391846"/>
          </a:xfrm>
          <a:prstGeom prst="rightArrow">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1" name="Right Arrow 10">
            <a:extLst>
              <a:ext uri="{FF2B5EF4-FFF2-40B4-BE49-F238E27FC236}">
                <a16:creationId xmlns:a16="http://schemas.microsoft.com/office/drawing/2014/main" id="{9919B49E-C92A-F01D-F7E8-512B165F1D48}"/>
              </a:ext>
            </a:extLst>
          </p:cNvPr>
          <p:cNvSpPr/>
          <p:nvPr/>
        </p:nvSpPr>
        <p:spPr bwMode="auto">
          <a:xfrm rot="5400000">
            <a:off x="4192701" y="3795963"/>
            <a:ext cx="792088" cy="391846"/>
          </a:xfrm>
          <a:prstGeom prst="rightArrow">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2" name="Right Arrow 11">
            <a:extLst>
              <a:ext uri="{FF2B5EF4-FFF2-40B4-BE49-F238E27FC236}">
                <a16:creationId xmlns:a16="http://schemas.microsoft.com/office/drawing/2014/main" id="{BBF2AFAB-8928-FEB2-19F7-E62372EF4BDE}"/>
              </a:ext>
            </a:extLst>
          </p:cNvPr>
          <p:cNvSpPr/>
          <p:nvPr/>
        </p:nvSpPr>
        <p:spPr bwMode="auto">
          <a:xfrm rot="5400000">
            <a:off x="4393819" y="5212298"/>
            <a:ext cx="396044" cy="385655"/>
          </a:xfrm>
          <a:prstGeom prst="rightArrow">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3" name="Freeform 12">
            <a:extLst>
              <a:ext uri="{FF2B5EF4-FFF2-40B4-BE49-F238E27FC236}">
                <a16:creationId xmlns:a16="http://schemas.microsoft.com/office/drawing/2014/main" id="{07F1237F-805A-AD61-27C4-32DEB38F1C53}"/>
              </a:ext>
            </a:extLst>
          </p:cNvPr>
          <p:cNvSpPr/>
          <p:nvPr/>
        </p:nvSpPr>
        <p:spPr bwMode="auto">
          <a:xfrm>
            <a:off x="5973097" y="2123768"/>
            <a:ext cx="687135" cy="3864077"/>
          </a:xfrm>
          <a:custGeom>
            <a:avLst/>
            <a:gdLst>
              <a:gd name="connsiteX0" fmla="*/ 44245 w 1415903"/>
              <a:gd name="connsiteY0" fmla="*/ 3864077 h 3864077"/>
              <a:gd name="connsiteX1" fmla="*/ 1415845 w 1415903"/>
              <a:gd name="connsiteY1" fmla="*/ 1445342 h 3864077"/>
              <a:gd name="connsiteX2" fmla="*/ 0 w 1415903"/>
              <a:gd name="connsiteY2" fmla="*/ 0 h 3864077"/>
            </a:gdLst>
            <a:ahLst/>
            <a:cxnLst>
              <a:cxn ang="0">
                <a:pos x="connsiteX0" y="connsiteY0"/>
              </a:cxn>
              <a:cxn ang="0">
                <a:pos x="connsiteX1" y="connsiteY1"/>
              </a:cxn>
              <a:cxn ang="0">
                <a:pos x="connsiteX2" y="connsiteY2"/>
              </a:cxn>
            </a:cxnLst>
            <a:rect l="l" t="t" r="r" b="b"/>
            <a:pathLst>
              <a:path w="1415903" h="3864077">
                <a:moveTo>
                  <a:pt x="44245" y="3864077"/>
                </a:moveTo>
                <a:cubicBezTo>
                  <a:pt x="733732" y="2976716"/>
                  <a:pt x="1423219" y="2089355"/>
                  <a:pt x="1415845" y="1445342"/>
                </a:cubicBezTo>
                <a:cubicBezTo>
                  <a:pt x="1408471" y="801329"/>
                  <a:pt x="704235" y="400664"/>
                  <a:pt x="0" y="0"/>
                </a:cubicBezTo>
              </a:path>
            </a:pathLst>
          </a:custGeom>
          <a:ln w="38100">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25B2D709-EB8C-F052-356C-445B855F02A8}"/>
              </a:ext>
            </a:extLst>
          </p:cNvPr>
          <p:cNvSpPr txBox="1"/>
          <p:nvPr/>
        </p:nvSpPr>
        <p:spPr>
          <a:xfrm>
            <a:off x="6646023" y="2830496"/>
            <a:ext cx="2405274" cy="2585323"/>
          </a:xfrm>
          <a:prstGeom prst="rect">
            <a:avLst/>
          </a:prstGeom>
          <a:noFill/>
        </p:spPr>
        <p:txBody>
          <a:bodyPr wrap="none" rtlCol="0">
            <a:spAutoFit/>
          </a:bodyPr>
          <a:lstStyle/>
          <a:p>
            <a:r>
              <a:rPr lang="en-US" sz="1800" dirty="0">
                <a:latin typeface="Calibri" pitchFamily="34" charset="0"/>
              </a:rPr>
              <a:t>If Evidence Concurs</a:t>
            </a:r>
          </a:p>
          <a:p>
            <a:endParaRPr lang="en-US" sz="1800" dirty="0">
              <a:latin typeface="Calibri" pitchFamily="34" charset="0"/>
            </a:endParaRPr>
          </a:p>
          <a:p>
            <a:r>
              <a:rPr lang="en-US" sz="1800" dirty="0">
                <a:latin typeface="Calibri" pitchFamily="34" charset="0"/>
              </a:rPr>
              <a:t>     Fix or </a:t>
            </a:r>
          </a:p>
          <a:p>
            <a:r>
              <a:rPr lang="en-US" sz="1800" dirty="0">
                <a:latin typeface="Calibri" pitchFamily="34" charset="0"/>
              </a:rPr>
              <a:t>     Refine Hypothesis!</a:t>
            </a:r>
          </a:p>
          <a:p>
            <a:endParaRPr lang="en-US" sz="1800" dirty="0">
              <a:latin typeface="Calibri" pitchFamily="34" charset="0"/>
            </a:endParaRPr>
          </a:p>
          <a:p>
            <a:r>
              <a:rPr lang="en-US" sz="1800" dirty="0">
                <a:latin typeface="Calibri" pitchFamily="34" charset="0"/>
              </a:rPr>
              <a:t>Else</a:t>
            </a:r>
          </a:p>
          <a:p>
            <a:r>
              <a:rPr lang="en-US" sz="1800" dirty="0">
                <a:latin typeface="Calibri" pitchFamily="34" charset="0"/>
              </a:rPr>
              <a:t>     Seek alternative </a:t>
            </a:r>
          </a:p>
          <a:p>
            <a:r>
              <a:rPr lang="en-US" sz="1800" dirty="0">
                <a:latin typeface="Calibri" pitchFamily="34" charset="0"/>
              </a:rPr>
              <a:t>     Collect more runs</a:t>
            </a:r>
          </a:p>
          <a:p>
            <a:r>
              <a:rPr lang="en-US" sz="1800" dirty="0">
                <a:latin typeface="Calibri" pitchFamily="34" charset="0"/>
              </a:rPr>
              <a:t>     Check </a:t>
            </a:r>
            <a:r>
              <a:rPr lang="en-US" sz="1800" dirty="0" err="1">
                <a:latin typeface="Calibri" pitchFamily="34" charset="0"/>
              </a:rPr>
              <a:t>expt</a:t>
            </a:r>
            <a:r>
              <a:rPr lang="en-US" sz="1800" dirty="0">
                <a:latin typeface="Calibri" pitchFamily="34" charset="0"/>
              </a:rPr>
              <a:t> for error</a:t>
            </a:r>
          </a:p>
        </p:txBody>
      </p:sp>
    </p:spTree>
    <p:extLst>
      <p:ext uri="{BB962C8B-B14F-4D97-AF65-F5344CB8AC3E}">
        <p14:creationId xmlns:p14="http://schemas.microsoft.com/office/powerpoint/2010/main" val="277717244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01413-9EB5-6B84-FBF5-0BD29D9715F6}"/>
              </a:ext>
            </a:extLst>
          </p:cNvPr>
          <p:cNvSpPr>
            <a:spLocks noGrp="1"/>
          </p:cNvSpPr>
          <p:nvPr>
            <p:ph type="title"/>
          </p:nvPr>
        </p:nvSpPr>
        <p:spPr/>
        <p:txBody>
          <a:bodyPr/>
          <a:lstStyle/>
          <a:p>
            <a:r>
              <a:rPr lang="en-US" dirty="0"/>
              <a:t>Meta : Art of Problem Solving</a:t>
            </a:r>
          </a:p>
        </p:txBody>
      </p:sp>
      <p:pic>
        <p:nvPicPr>
          <p:cNvPr id="3074" name="Picture 2">
            <a:extLst>
              <a:ext uri="{FF2B5EF4-FFF2-40B4-BE49-F238E27FC236}">
                <a16:creationId xmlns:a16="http://schemas.microsoft.com/office/drawing/2014/main" id="{EF223946-068B-01BD-AFA7-36652C27DE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0591" y="434383"/>
            <a:ext cx="1757040" cy="26275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33B7D06-B6AC-3D45-C7B8-0BD4C3B77110}"/>
              </a:ext>
            </a:extLst>
          </p:cNvPr>
          <p:cNvSpPr txBox="1"/>
          <p:nvPr/>
        </p:nvSpPr>
        <p:spPr>
          <a:xfrm>
            <a:off x="2849117" y="1378837"/>
            <a:ext cx="1303947" cy="369332"/>
          </a:xfrm>
          <a:prstGeom prst="rect">
            <a:avLst/>
          </a:prstGeom>
          <a:noFill/>
        </p:spPr>
        <p:txBody>
          <a:bodyPr wrap="none" rtlCol="0">
            <a:spAutoFit/>
          </a:bodyPr>
          <a:lstStyle/>
          <a:p>
            <a:r>
              <a:rPr lang="en-US" sz="1800" dirty="0">
                <a:latin typeface="Calibri" pitchFamily="34" charset="0"/>
              </a:rPr>
              <a:t>Understand</a:t>
            </a:r>
          </a:p>
        </p:txBody>
      </p:sp>
      <p:sp>
        <p:nvSpPr>
          <p:cNvPr id="5" name="TextBox 4">
            <a:extLst>
              <a:ext uri="{FF2B5EF4-FFF2-40B4-BE49-F238E27FC236}">
                <a16:creationId xmlns:a16="http://schemas.microsoft.com/office/drawing/2014/main" id="{C3C623FF-2FF6-6298-AB95-94FDCED3D2FF}"/>
              </a:ext>
            </a:extLst>
          </p:cNvPr>
          <p:cNvSpPr txBox="1"/>
          <p:nvPr/>
        </p:nvSpPr>
        <p:spPr>
          <a:xfrm>
            <a:off x="3112357" y="2692624"/>
            <a:ext cx="1356590" cy="369332"/>
          </a:xfrm>
          <a:prstGeom prst="rect">
            <a:avLst/>
          </a:prstGeom>
          <a:noFill/>
        </p:spPr>
        <p:txBody>
          <a:bodyPr wrap="none" rtlCol="0">
            <a:spAutoFit/>
          </a:bodyPr>
          <a:lstStyle/>
          <a:p>
            <a:r>
              <a:rPr lang="en-US" sz="1800" dirty="0">
                <a:latin typeface="Calibri" pitchFamily="34" charset="0"/>
              </a:rPr>
              <a:t>Make a Plan</a:t>
            </a:r>
          </a:p>
        </p:txBody>
      </p:sp>
      <p:sp>
        <p:nvSpPr>
          <p:cNvPr id="6" name="TextBox 5">
            <a:extLst>
              <a:ext uri="{FF2B5EF4-FFF2-40B4-BE49-F238E27FC236}">
                <a16:creationId xmlns:a16="http://schemas.microsoft.com/office/drawing/2014/main" id="{FEB30757-03E6-A0A4-805B-EDAB71A404AB}"/>
              </a:ext>
            </a:extLst>
          </p:cNvPr>
          <p:cNvSpPr txBox="1"/>
          <p:nvPr/>
        </p:nvSpPr>
        <p:spPr>
          <a:xfrm>
            <a:off x="3112356" y="4006411"/>
            <a:ext cx="1766509" cy="369332"/>
          </a:xfrm>
          <a:prstGeom prst="rect">
            <a:avLst/>
          </a:prstGeom>
          <a:noFill/>
        </p:spPr>
        <p:txBody>
          <a:bodyPr wrap="none" rtlCol="0">
            <a:spAutoFit/>
          </a:bodyPr>
          <a:lstStyle/>
          <a:p>
            <a:r>
              <a:rPr lang="en-US" sz="1800" dirty="0">
                <a:latin typeface="Calibri" pitchFamily="34" charset="0"/>
              </a:rPr>
              <a:t>Execute the Plan</a:t>
            </a:r>
          </a:p>
        </p:txBody>
      </p:sp>
      <p:sp>
        <p:nvSpPr>
          <p:cNvPr id="7" name="TextBox 6">
            <a:extLst>
              <a:ext uri="{FF2B5EF4-FFF2-40B4-BE49-F238E27FC236}">
                <a16:creationId xmlns:a16="http://schemas.microsoft.com/office/drawing/2014/main" id="{FE865110-1D52-C48C-24FC-99A31BA2F722}"/>
              </a:ext>
            </a:extLst>
          </p:cNvPr>
          <p:cNvSpPr txBox="1"/>
          <p:nvPr/>
        </p:nvSpPr>
        <p:spPr>
          <a:xfrm>
            <a:off x="2860398" y="5171360"/>
            <a:ext cx="2462918" cy="369332"/>
          </a:xfrm>
          <a:prstGeom prst="rect">
            <a:avLst/>
          </a:prstGeom>
          <a:noFill/>
        </p:spPr>
        <p:txBody>
          <a:bodyPr wrap="none" rtlCol="0">
            <a:spAutoFit/>
          </a:bodyPr>
          <a:lstStyle/>
          <a:p>
            <a:r>
              <a:rPr lang="en-US" sz="1800" dirty="0">
                <a:latin typeface="Calibri" pitchFamily="34" charset="0"/>
              </a:rPr>
              <a:t>Look back on your work</a:t>
            </a:r>
          </a:p>
        </p:txBody>
      </p:sp>
      <p:sp>
        <p:nvSpPr>
          <p:cNvPr id="8" name="Down Arrow 7">
            <a:extLst>
              <a:ext uri="{FF2B5EF4-FFF2-40B4-BE49-F238E27FC236}">
                <a16:creationId xmlns:a16="http://schemas.microsoft.com/office/drawing/2014/main" id="{FC27DFA9-E072-DE54-CE14-F08303CBA715}"/>
              </a:ext>
            </a:extLst>
          </p:cNvPr>
          <p:cNvSpPr/>
          <p:nvPr/>
        </p:nvSpPr>
        <p:spPr bwMode="auto">
          <a:xfrm>
            <a:off x="3274964" y="1921079"/>
            <a:ext cx="438840" cy="747473"/>
          </a:xfrm>
          <a:prstGeom prst="downArrow">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9" name="Down Arrow 8">
            <a:extLst>
              <a:ext uri="{FF2B5EF4-FFF2-40B4-BE49-F238E27FC236}">
                <a16:creationId xmlns:a16="http://schemas.microsoft.com/office/drawing/2014/main" id="{D9906C9D-68C0-3360-F289-E2A5F3EB21C9}"/>
              </a:ext>
            </a:extLst>
          </p:cNvPr>
          <p:cNvSpPr/>
          <p:nvPr/>
        </p:nvSpPr>
        <p:spPr bwMode="auto">
          <a:xfrm>
            <a:off x="3281670" y="3209947"/>
            <a:ext cx="438840" cy="747473"/>
          </a:xfrm>
          <a:prstGeom prst="downArrow">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0" name="Down Arrow 9">
            <a:extLst>
              <a:ext uri="{FF2B5EF4-FFF2-40B4-BE49-F238E27FC236}">
                <a16:creationId xmlns:a16="http://schemas.microsoft.com/office/drawing/2014/main" id="{D3BB1C11-F1E5-1284-0435-94104268C123}"/>
              </a:ext>
            </a:extLst>
          </p:cNvPr>
          <p:cNvSpPr/>
          <p:nvPr/>
        </p:nvSpPr>
        <p:spPr bwMode="auto">
          <a:xfrm>
            <a:off x="3413080" y="4436314"/>
            <a:ext cx="438840" cy="747473"/>
          </a:xfrm>
          <a:prstGeom prst="downArrow">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2" name="TextBox 11">
            <a:extLst>
              <a:ext uri="{FF2B5EF4-FFF2-40B4-BE49-F238E27FC236}">
                <a16:creationId xmlns:a16="http://schemas.microsoft.com/office/drawing/2014/main" id="{F8142F4E-744C-14A4-FC55-A0526E693A20}"/>
              </a:ext>
            </a:extLst>
          </p:cNvPr>
          <p:cNvSpPr txBox="1"/>
          <p:nvPr/>
        </p:nvSpPr>
        <p:spPr>
          <a:xfrm>
            <a:off x="59440" y="1190167"/>
            <a:ext cx="2800958" cy="1384995"/>
          </a:xfrm>
          <a:prstGeom prst="rect">
            <a:avLst/>
          </a:prstGeom>
          <a:noFill/>
        </p:spPr>
        <p:txBody>
          <a:bodyPr wrap="square">
            <a:spAutoFit/>
          </a:bodyPr>
          <a:lstStyle/>
          <a:p>
            <a:pPr algn="l"/>
            <a:r>
              <a:rPr lang="en-US" sz="1200" b="0" i="0" dirty="0">
                <a:solidFill>
                  <a:srgbClr val="202122"/>
                </a:solidFill>
                <a:effectLst/>
                <a:latin typeface="Arial" panose="020B0604020202020204" pitchFamily="34" charset="0"/>
              </a:rPr>
              <a:t>Can you restate the problem in your own words?</a:t>
            </a:r>
          </a:p>
          <a:p>
            <a:pPr algn="l">
              <a:buFont typeface="Arial" panose="020B0604020202020204" pitchFamily="34" charset="0"/>
              <a:buChar char="•"/>
            </a:pPr>
            <a:r>
              <a:rPr lang="en-US" sz="1200" b="0" i="0" dirty="0">
                <a:solidFill>
                  <a:srgbClr val="202122"/>
                </a:solidFill>
                <a:effectLst/>
                <a:latin typeface="Arial" panose="020B0604020202020204" pitchFamily="34" charset="0"/>
              </a:rPr>
              <a:t>Can you think of a picture or a diagram that might help you understand the problem?</a:t>
            </a:r>
          </a:p>
          <a:p>
            <a:pPr algn="l">
              <a:buFont typeface="Arial" panose="020B0604020202020204" pitchFamily="34" charset="0"/>
              <a:buChar char="•"/>
            </a:pPr>
            <a:r>
              <a:rPr lang="en-US" sz="1200" b="0" i="0" dirty="0">
                <a:solidFill>
                  <a:srgbClr val="202122"/>
                </a:solidFill>
                <a:effectLst/>
                <a:latin typeface="Arial" panose="020B0604020202020204" pitchFamily="34" charset="0"/>
              </a:rPr>
              <a:t>Is there enough information to enable you to find a solution?</a:t>
            </a:r>
          </a:p>
        </p:txBody>
      </p:sp>
      <p:sp>
        <p:nvSpPr>
          <p:cNvPr id="13" name="TextBox 12">
            <a:extLst>
              <a:ext uri="{FF2B5EF4-FFF2-40B4-BE49-F238E27FC236}">
                <a16:creationId xmlns:a16="http://schemas.microsoft.com/office/drawing/2014/main" id="{D7DD5042-552A-FE8F-1842-29883AFA96E9}"/>
              </a:ext>
            </a:extLst>
          </p:cNvPr>
          <p:cNvSpPr txBox="1"/>
          <p:nvPr/>
        </p:nvSpPr>
        <p:spPr>
          <a:xfrm>
            <a:off x="4657723" y="2492021"/>
            <a:ext cx="2800958" cy="1015663"/>
          </a:xfrm>
          <a:prstGeom prst="rect">
            <a:avLst/>
          </a:prstGeom>
          <a:noFill/>
        </p:spPr>
        <p:txBody>
          <a:bodyPr wrap="square">
            <a:spAutoFit/>
          </a:bodyPr>
          <a:lstStyle/>
          <a:p>
            <a:pPr algn="l"/>
            <a:r>
              <a:rPr lang="en-US" sz="1200" b="0" i="0" dirty="0">
                <a:solidFill>
                  <a:srgbClr val="202122"/>
                </a:solidFill>
                <a:effectLst/>
                <a:latin typeface="Arial" panose="020B0604020202020204" pitchFamily="34" charset="0"/>
              </a:rPr>
              <a:t>Guess and check</a:t>
            </a:r>
          </a:p>
          <a:p>
            <a:pPr algn="l"/>
            <a:r>
              <a:rPr lang="en-US" sz="1200" b="0" dirty="0">
                <a:solidFill>
                  <a:srgbClr val="202122"/>
                </a:solidFill>
                <a:latin typeface="Arial" panose="020B0604020202020204" pitchFamily="34" charset="0"/>
              </a:rPr>
              <a:t>Consider special cases</a:t>
            </a:r>
          </a:p>
          <a:p>
            <a:pPr algn="l"/>
            <a:r>
              <a:rPr lang="en-US" sz="1200" b="0" i="0" dirty="0">
                <a:solidFill>
                  <a:srgbClr val="202122"/>
                </a:solidFill>
                <a:effectLst/>
                <a:latin typeface="Arial" panose="020B0604020202020204" pitchFamily="34" charset="0"/>
              </a:rPr>
              <a:t>Solve a simpler problem</a:t>
            </a:r>
          </a:p>
          <a:p>
            <a:pPr algn="l"/>
            <a:r>
              <a:rPr lang="en-US" sz="1200" b="0" dirty="0">
                <a:solidFill>
                  <a:srgbClr val="202122"/>
                </a:solidFill>
                <a:latin typeface="Arial" panose="020B0604020202020204" pitchFamily="34" charset="0"/>
              </a:rPr>
              <a:t>Divide and conquer </a:t>
            </a:r>
          </a:p>
          <a:p>
            <a:pPr algn="l"/>
            <a:r>
              <a:rPr lang="en-US" sz="1200" b="0" i="0" dirty="0">
                <a:solidFill>
                  <a:srgbClr val="202122"/>
                </a:solidFill>
                <a:effectLst/>
                <a:latin typeface="Arial" panose="020B0604020202020204" pitchFamily="34" charset="0"/>
              </a:rPr>
              <a:t>… </a:t>
            </a:r>
          </a:p>
        </p:txBody>
      </p:sp>
      <p:sp>
        <p:nvSpPr>
          <p:cNvPr id="14" name="TextBox 13">
            <a:extLst>
              <a:ext uri="{FF2B5EF4-FFF2-40B4-BE49-F238E27FC236}">
                <a16:creationId xmlns:a16="http://schemas.microsoft.com/office/drawing/2014/main" id="{BE59EE6B-7258-0225-C16B-0055DAB8D750}"/>
              </a:ext>
            </a:extLst>
          </p:cNvPr>
          <p:cNvSpPr txBox="1"/>
          <p:nvPr/>
        </p:nvSpPr>
        <p:spPr>
          <a:xfrm>
            <a:off x="357018" y="4070108"/>
            <a:ext cx="2800958" cy="276999"/>
          </a:xfrm>
          <a:prstGeom prst="rect">
            <a:avLst/>
          </a:prstGeom>
          <a:noFill/>
        </p:spPr>
        <p:txBody>
          <a:bodyPr wrap="square">
            <a:spAutoFit/>
          </a:bodyPr>
          <a:lstStyle/>
          <a:p>
            <a:pPr algn="l"/>
            <a:r>
              <a:rPr lang="en-US" sz="1200" b="0" i="0" dirty="0">
                <a:solidFill>
                  <a:srgbClr val="202122"/>
                </a:solidFill>
                <a:effectLst/>
                <a:latin typeface="Arial" panose="020B0604020202020204" pitchFamily="34" charset="0"/>
              </a:rPr>
              <a:t>Grit/Persevere </a:t>
            </a:r>
            <a:r>
              <a:rPr lang="en-US" sz="1200" b="0" i="0" dirty="0">
                <a:solidFill>
                  <a:srgbClr val="202122"/>
                </a:solidFill>
                <a:effectLst/>
                <a:latin typeface="Arial" panose="020B0604020202020204" pitchFamily="34" charset="0"/>
                <a:sym typeface="Wingdings" pitchFamily="2" charset="2"/>
              </a:rPr>
              <a:t> </a:t>
            </a:r>
            <a:endParaRPr lang="en-US" sz="1200" b="0" i="0" dirty="0">
              <a:solidFill>
                <a:srgbClr val="202122"/>
              </a:solidFill>
              <a:effectLst/>
              <a:latin typeface="Arial" panose="020B0604020202020204" pitchFamily="34" charset="0"/>
            </a:endParaRPr>
          </a:p>
        </p:txBody>
      </p:sp>
      <p:sp>
        <p:nvSpPr>
          <p:cNvPr id="15" name="TextBox 14">
            <a:extLst>
              <a:ext uri="{FF2B5EF4-FFF2-40B4-BE49-F238E27FC236}">
                <a16:creationId xmlns:a16="http://schemas.microsoft.com/office/drawing/2014/main" id="{7E21551C-3CCB-7FAE-339E-A7C2DC25611B}"/>
              </a:ext>
            </a:extLst>
          </p:cNvPr>
          <p:cNvSpPr txBox="1"/>
          <p:nvPr/>
        </p:nvSpPr>
        <p:spPr>
          <a:xfrm>
            <a:off x="5945690" y="5217526"/>
            <a:ext cx="2800958" cy="646331"/>
          </a:xfrm>
          <a:prstGeom prst="rect">
            <a:avLst/>
          </a:prstGeom>
          <a:noFill/>
        </p:spPr>
        <p:txBody>
          <a:bodyPr wrap="square">
            <a:spAutoFit/>
          </a:bodyPr>
          <a:lstStyle/>
          <a:p>
            <a:pPr algn="l"/>
            <a:r>
              <a:rPr lang="en-US" sz="1200" b="0" i="0" dirty="0">
                <a:solidFill>
                  <a:srgbClr val="202122"/>
                </a:solidFill>
                <a:effectLst/>
                <a:latin typeface="Arial" panose="020B0604020202020204" pitchFamily="34" charset="0"/>
              </a:rPr>
              <a:t>Did you solve all edge cases/</a:t>
            </a:r>
          </a:p>
          <a:p>
            <a:pPr algn="l"/>
            <a:r>
              <a:rPr lang="en-US" sz="1200" b="0" dirty="0">
                <a:solidFill>
                  <a:srgbClr val="202122"/>
                </a:solidFill>
                <a:latin typeface="Arial" panose="020B0604020202020204" pitchFamily="34" charset="0"/>
              </a:rPr>
              <a:t>Was there a better fix?</a:t>
            </a:r>
          </a:p>
          <a:p>
            <a:pPr algn="l"/>
            <a:r>
              <a:rPr lang="en-US" sz="1200" b="0" i="0" dirty="0">
                <a:solidFill>
                  <a:srgbClr val="202122"/>
                </a:solidFill>
                <a:effectLst/>
                <a:latin typeface="Arial" panose="020B0604020202020204" pitchFamily="34" charset="0"/>
              </a:rPr>
              <a:t>Was there a quicker bug finding?</a:t>
            </a:r>
          </a:p>
        </p:txBody>
      </p:sp>
    </p:spTree>
    <p:extLst>
      <p:ext uri="{BB962C8B-B14F-4D97-AF65-F5344CB8AC3E}">
        <p14:creationId xmlns:p14="http://schemas.microsoft.com/office/powerpoint/2010/main" val="391734396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9A69-EBAB-5921-DEEA-B29FCC2584E3}"/>
              </a:ext>
            </a:extLst>
          </p:cNvPr>
          <p:cNvSpPr>
            <a:spLocks noGrp="1"/>
          </p:cNvSpPr>
          <p:nvPr>
            <p:ph type="title"/>
          </p:nvPr>
        </p:nvSpPr>
        <p:spPr/>
        <p:txBody>
          <a:bodyPr/>
          <a:lstStyle/>
          <a:p>
            <a:r>
              <a:rPr lang="en-US" dirty="0"/>
              <a:t>Meta: Good practices</a:t>
            </a:r>
          </a:p>
        </p:txBody>
      </p:sp>
      <p:sp>
        <p:nvSpPr>
          <p:cNvPr id="3" name="Content Placeholder 2">
            <a:extLst>
              <a:ext uri="{FF2B5EF4-FFF2-40B4-BE49-F238E27FC236}">
                <a16:creationId xmlns:a16="http://schemas.microsoft.com/office/drawing/2014/main" id="{37667FD6-0140-A404-4A60-4BB0698421D3}"/>
              </a:ext>
            </a:extLst>
          </p:cNvPr>
          <p:cNvSpPr>
            <a:spLocks noGrp="1"/>
          </p:cNvSpPr>
          <p:nvPr>
            <p:ph idx="1"/>
          </p:nvPr>
        </p:nvSpPr>
        <p:spPr/>
        <p:txBody>
          <a:bodyPr/>
          <a:lstStyle/>
          <a:p>
            <a:r>
              <a:rPr lang="en-US" dirty="0"/>
              <a:t>“Visualize” the problem/Whiteboard/</a:t>
            </a:r>
            <a:r>
              <a:rPr lang="en-US" dirty="0" err="1"/>
              <a:t>Ipad</a:t>
            </a:r>
            <a:endParaRPr lang="en-US" dirty="0"/>
          </a:p>
          <a:p>
            <a:endParaRPr lang="en-US" dirty="0"/>
          </a:p>
          <a:p>
            <a:r>
              <a:rPr lang="en-US" dirty="0"/>
              <a:t>Keep a log! </a:t>
            </a:r>
          </a:p>
          <a:p>
            <a:endParaRPr lang="en-US" dirty="0"/>
          </a:p>
          <a:p>
            <a:pPr algn="l"/>
            <a:r>
              <a:rPr lang="en-US" dirty="0">
                <a:solidFill>
                  <a:srgbClr val="000000"/>
                </a:solidFill>
                <a:latin typeface="Open Sans" panose="020B0606030504020204" pitchFamily="34" charset="0"/>
              </a:rPr>
              <a:t>E</a:t>
            </a:r>
            <a:r>
              <a:rPr lang="en-US" dirty="0">
                <a:solidFill>
                  <a:srgbClr val="000000"/>
                </a:solidFill>
                <a:effectLst/>
                <a:latin typeface="Open Sans" panose="020B0606030504020204" pitchFamily="34" charset="0"/>
              </a:rPr>
              <a:t>xplain the problem to someone else. </a:t>
            </a:r>
            <a:br>
              <a:rPr lang="en-US" dirty="0">
                <a:solidFill>
                  <a:srgbClr val="000000"/>
                </a:solidFill>
                <a:effectLst/>
                <a:latin typeface="Open Sans" panose="020B0606030504020204" pitchFamily="34" charset="0"/>
              </a:rPr>
            </a:br>
            <a:br>
              <a:rPr lang="en-US" b="0" i="0" dirty="0">
                <a:solidFill>
                  <a:srgbClr val="000000"/>
                </a:solidFill>
                <a:effectLst/>
                <a:latin typeface="Open Sans" panose="020B0606030504020204" pitchFamily="34" charset="0"/>
              </a:rPr>
            </a:br>
            <a:r>
              <a:rPr lang="en-US" b="0" dirty="0">
                <a:solidFill>
                  <a:srgbClr val="000000"/>
                </a:solidFill>
                <a:latin typeface="Open Sans" panose="020B0606030504020204" pitchFamily="34" charset="0"/>
              </a:rPr>
              <a:t>E</a:t>
            </a:r>
            <a:r>
              <a:rPr lang="en-US" b="0" i="0" dirty="0">
                <a:solidFill>
                  <a:srgbClr val="000000"/>
                </a:solidFill>
                <a:effectLst/>
                <a:latin typeface="Open Sans" panose="020B0606030504020204" pitchFamily="34" charset="0"/>
              </a:rPr>
              <a:t>ven more important is that </a:t>
            </a:r>
            <a:r>
              <a:rPr lang="en-US" b="0" i="1" dirty="0">
                <a:solidFill>
                  <a:srgbClr val="000000"/>
                </a:solidFill>
                <a:effectLst/>
                <a:latin typeface="Open Sans" panose="020B0606030504020204" pitchFamily="34" charset="0"/>
              </a:rPr>
              <a:t>you are explaining the problem to yourself</a:t>
            </a:r>
            <a:br>
              <a:rPr lang="en-US" dirty="0"/>
            </a:br>
            <a:endParaRPr lang="en-US" dirty="0"/>
          </a:p>
          <a:p>
            <a:pPr marL="0" indent="0" algn="l">
              <a:buNone/>
            </a:pPr>
            <a:r>
              <a:rPr lang="en-US" b="0" i="1" dirty="0"/>
              <a:t>“</a:t>
            </a:r>
            <a:r>
              <a:rPr lang="en-US" b="0" i="1" dirty="0">
                <a:effectLst/>
              </a:rPr>
              <a:t>Sometimes it takes no more than a few sentences, followed by an embarrassed "Never mind. I see what's wrong. Sorry to bother you.” [Kernighan 1999] </a:t>
            </a:r>
          </a:p>
        </p:txBody>
      </p:sp>
      <p:pic>
        <p:nvPicPr>
          <p:cNvPr id="4098" name="Picture 2">
            <a:extLst>
              <a:ext uri="{FF2B5EF4-FFF2-40B4-BE49-F238E27FC236}">
                <a16:creationId xmlns:a16="http://schemas.microsoft.com/office/drawing/2014/main" id="{40697211-F056-38A2-12C7-5C28FCCF0F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623" y="1772816"/>
            <a:ext cx="1180976" cy="118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00773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5499F-B748-B5B1-015B-03BEF8BE75A2}"/>
              </a:ext>
            </a:extLst>
          </p:cNvPr>
          <p:cNvSpPr>
            <a:spLocks noGrp="1"/>
          </p:cNvSpPr>
          <p:nvPr>
            <p:ph type="title"/>
          </p:nvPr>
        </p:nvSpPr>
        <p:spPr/>
        <p:txBody>
          <a:bodyPr/>
          <a:lstStyle/>
          <a:p>
            <a:r>
              <a:rPr lang="en-US" dirty="0"/>
              <a:t>Occam’s Razor</a:t>
            </a:r>
          </a:p>
        </p:txBody>
      </p:sp>
      <p:sp>
        <p:nvSpPr>
          <p:cNvPr id="3" name="Content Placeholder 2">
            <a:extLst>
              <a:ext uri="{FF2B5EF4-FFF2-40B4-BE49-F238E27FC236}">
                <a16:creationId xmlns:a16="http://schemas.microsoft.com/office/drawing/2014/main" id="{20EE9410-87D8-2095-710A-54E8CB84BC02}"/>
              </a:ext>
            </a:extLst>
          </p:cNvPr>
          <p:cNvSpPr>
            <a:spLocks noGrp="1"/>
          </p:cNvSpPr>
          <p:nvPr>
            <p:ph idx="1"/>
          </p:nvPr>
        </p:nvSpPr>
        <p:spPr>
          <a:xfrm>
            <a:off x="396875" y="1246210"/>
            <a:ext cx="8567613" cy="4972050"/>
          </a:xfrm>
        </p:spPr>
        <p:txBody>
          <a:bodyPr/>
          <a:lstStyle/>
          <a:p>
            <a:pPr marL="0" indent="0">
              <a:buNone/>
            </a:pPr>
            <a:r>
              <a:rPr lang="en-US" dirty="0"/>
              <a:t>“The simplest explanation is often the best one.”</a:t>
            </a:r>
          </a:p>
          <a:p>
            <a:pPr marL="0" indent="0">
              <a:buNone/>
            </a:pPr>
            <a:endParaRPr lang="en-US" dirty="0"/>
          </a:p>
          <a:p>
            <a:pPr marL="0" indent="0">
              <a:buNone/>
            </a:pPr>
            <a:r>
              <a:rPr lang="en-US" b="0" dirty="0"/>
              <a:t>Before diving in too deeply, take a step back, take a breadth:</a:t>
            </a:r>
          </a:p>
          <a:p>
            <a:r>
              <a:rPr lang="en-US" b="0" dirty="0"/>
              <a:t>What are the symptoms?</a:t>
            </a:r>
          </a:p>
          <a:p>
            <a:r>
              <a:rPr lang="en-US" b="0" dirty="0"/>
              <a:t>Under what circumstance(s) do they occur?</a:t>
            </a:r>
          </a:p>
          <a:p>
            <a:pPr lvl="1"/>
            <a:r>
              <a:rPr lang="en-US" b="0" dirty="0"/>
              <a:t>Is the situation completely within the design envelop?</a:t>
            </a:r>
          </a:p>
          <a:p>
            <a:r>
              <a:rPr lang="en-US" b="0" dirty="0"/>
              <a:t>What code is responsible for this/these circumstance(s)?</a:t>
            </a:r>
          </a:p>
          <a:p>
            <a:pPr lvl="1"/>
            <a:r>
              <a:rPr lang="en-US" dirty="0"/>
              <a:t>Look there first. </a:t>
            </a:r>
          </a:p>
          <a:p>
            <a:pPr marL="457200" lvl="1" indent="0">
              <a:buNone/>
            </a:pPr>
            <a:endParaRPr lang="en-US" dirty="0"/>
          </a:p>
          <a:p>
            <a:r>
              <a:rPr lang="en-US" b="0" dirty="0"/>
              <a:t>Look for more distant explanations only after verifying that the invariants are met and that that the bug isn’t local to the code exhibiting it or the most likely places for things to have become tainted. </a:t>
            </a:r>
          </a:p>
        </p:txBody>
      </p:sp>
    </p:spTree>
    <p:extLst>
      <p:ext uri="{BB962C8B-B14F-4D97-AF65-F5344CB8AC3E}">
        <p14:creationId xmlns:p14="http://schemas.microsoft.com/office/powerpoint/2010/main" val="92973927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885707-D4D2-486D-8846-301C840B891C}"/>
              </a:ext>
            </a:extLst>
          </p:cNvPr>
          <p:cNvSpPr>
            <a:spLocks noGrp="1"/>
          </p:cNvSpPr>
          <p:nvPr>
            <p:ph type="title"/>
          </p:nvPr>
        </p:nvSpPr>
        <p:spPr/>
        <p:txBody>
          <a:bodyPr/>
          <a:lstStyle/>
          <a:p>
            <a:r>
              <a:rPr lang="en-US" dirty="0"/>
              <a:t>Walkthrough: Code with a Bug</a:t>
            </a:r>
          </a:p>
        </p:txBody>
      </p:sp>
      <p:sp>
        <p:nvSpPr>
          <p:cNvPr id="6" name="Content Placeholder 5">
            <a:extLst>
              <a:ext uri="{FF2B5EF4-FFF2-40B4-BE49-F238E27FC236}">
                <a16:creationId xmlns:a16="http://schemas.microsoft.com/office/drawing/2014/main" id="{41E340FC-D38D-4651-8EBB-63B70C75FAC9}"/>
              </a:ext>
            </a:extLst>
          </p:cNvPr>
          <p:cNvSpPr>
            <a:spLocks noGrp="1"/>
          </p:cNvSpPr>
          <p:nvPr>
            <p:ph sz="half" idx="1"/>
          </p:nvPr>
        </p:nvSpPr>
        <p:spPr/>
        <p:txBody>
          <a:bodyPr/>
          <a:lstStyle/>
          <a:p>
            <a:pPr marL="0" indent="0">
              <a:spcBef>
                <a:spcPts val="0"/>
              </a:spcBef>
              <a:buNone/>
            </a:pPr>
            <a:r>
              <a:rPr lang="en-US" sz="1800" dirty="0">
                <a:latin typeface="Courier New" panose="02070309020205020404" pitchFamily="49" charset="0"/>
                <a:cs typeface="Courier New" panose="02070309020205020404" pitchFamily="49" charset="0"/>
              </a:rPr>
              <a:t>int fib(int n)</a:t>
            </a:r>
          </a:p>
          <a:p>
            <a:pPr marL="0" indent="0">
              <a:spcBef>
                <a:spcPts val="0"/>
              </a:spcBef>
              <a:buNone/>
            </a:pPr>
            <a:r>
              <a:rPr lang="en-US" sz="1800" dirty="0">
                <a:latin typeface="Courier New" panose="02070309020205020404" pitchFamily="49" charset="0"/>
                <a:cs typeface="Courier New" panose="02070309020205020404" pitchFamily="49" charset="0"/>
              </a:rPr>
              <a:t>{</a:t>
            </a:r>
          </a:p>
          <a:p>
            <a:pPr marL="0" indent="0">
              <a:spcBef>
                <a:spcPts val="0"/>
              </a:spcBef>
              <a:buNone/>
            </a:pPr>
            <a:r>
              <a:rPr lang="en-US" sz="1800" dirty="0">
                <a:latin typeface="Courier New" panose="02070309020205020404" pitchFamily="49" charset="0"/>
                <a:cs typeface="Courier New" panose="02070309020205020404" pitchFamily="49" charset="0"/>
              </a:rPr>
              <a:t>    int f, f0 = 1, f1 = 1;</a:t>
            </a:r>
          </a:p>
          <a:p>
            <a:pPr marL="0" indent="0">
              <a:spcBef>
                <a:spcPts val="0"/>
              </a:spcBef>
              <a:buNone/>
            </a:pPr>
            <a:r>
              <a:rPr lang="en-US" sz="1800" dirty="0">
                <a:latin typeface="Courier New" panose="02070309020205020404" pitchFamily="49" charset="0"/>
                <a:cs typeface="Courier New" panose="02070309020205020404" pitchFamily="49" charset="0"/>
              </a:rPr>
              <a:t>    while (n &gt; 1) {</a:t>
            </a:r>
          </a:p>
          <a:p>
            <a:pPr marL="0" indent="0">
              <a:spcBef>
                <a:spcPts val="0"/>
              </a:spcBef>
              <a:buNone/>
            </a:pPr>
            <a:r>
              <a:rPr lang="en-US" sz="1800" dirty="0">
                <a:latin typeface="Courier New" panose="02070309020205020404" pitchFamily="49" charset="0"/>
                <a:cs typeface="Courier New" panose="02070309020205020404" pitchFamily="49" charset="0"/>
              </a:rPr>
              <a:t>        n = n - 1;</a:t>
            </a:r>
          </a:p>
          <a:p>
            <a:pPr marL="0" indent="0">
              <a:spcBef>
                <a:spcPts val="0"/>
              </a:spcBef>
              <a:buNone/>
            </a:pPr>
            <a:r>
              <a:rPr lang="en-US" sz="1800" dirty="0">
                <a:latin typeface="Courier New" panose="02070309020205020404" pitchFamily="49" charset="0"/>
                <a:cs typeface="Courier New" panose="02070309020205020404" pitchFamily="49" charset="0"/>
              </a:rPr>
              <a:t>        f = f0 + f1;</a:t>
            </a:r>
          </a:p>
          <a:p>
            <a:pPr marL="0" indent="0">
              <a:spcBef>
                <a:spcPts val="0"/>
              </a:spcBef>
              <a:buNone/>
            </a:pPr>
            <a:r>
              <a:rPr lang="en-US" sz="1800" dirty="0">
                <a:latin typeface="Courier New" panose="02070309020205020404" pitchFamily="49" charset="0"/>
                <a:cs typeface="Courier New" panose="02070309020205020404" pitchFamily="49" charset="0"/>
              </a:rPr>
              <a:t>        f0 = f1;</a:t>
            </a:r>
          </a:p>
          <a:p>
            <a:pPr marL="0" indent="0">
              <a:spcBef>
                <a:spcPts val="0"/>
              </a:spcBef>
              <a:buNone/>
            </a:pPr>
            <a:r>
              <a:rPr lang="en-US" sz="1800" dirty="0">
                <a:latin typeface="Courier New" panose="02070309020205020404" pitchFamily="49" charset="0"/>
                <a:cs typeface="Courier New" panose="02070309020205020404" pitchFamily="49" charset="0"/>
              </a:rPr>
              <a:t>        f1 = f;</a:t>
            </a:r>
          </a:p>
          <a:p>
            <a:pPr marL="0" indent="0">
              <a:spcBef>
                <a:spcPts val="0"/>
              </a:spcBef>
              <a:buNone/>
            </a:pPr>
            <a:r>
              <a:rPr lang="en-US" sz="1800" dirty="0">
                <a:latin typeface="Courier New" panose="02070309020205020404" pitchFamily="49" charset="0"/>
                <a:cs typeface="Courier New" panose="02070309020205020404" pitchFamily="49" charset="0"/>
              </a:rPr>
              <a:t>    }</a:t>
            </a:r>
          </a:p>
          <a:p>
            <a:pPr marL="0" indent="0">
              <a:spcBef>
                <a:spcPts val="0"/>
              </a:spcBef>
              <a:buNone/>
            </a:pPr>
            <a:r>
              <a:rPr lang="en-US" sz="1800" dirty="0">
                <a:latin typeface="Courier New" panose="02070309020205020404" pitchFamily="49" charset="0"/>
                <a:cs typeface="Courier New" panose="02070309020205020404" pitchFamily="49" charset="0"/>
              </a:rPr>
              <a:t>    return f;</a:t>
            </a:r>
          </a:p>
          <a:p>
            <a:pPr marL="0" indent="0">
              <a:spcBef>
                <a:spcPts val="0"/>
              </a:spcBef>
              <a:buNone/>
            </a:pPr>
            <a:r>
              <a:rPr lang="en-US" sz="1800" dirty="0">
                <a:latin typeface="Courier New" panose="02070309020205020404" pitchFamily="49" charset="0"/>
                <a:cs typeface="Courier New" panose="02070309020205020404" pitchFamily="49" charset="0"/>
              </a:rPr>
              <a:t>}</a:t>
            </a:r>
            <a:br>
              <a:rPr lang="en-US" sz="1800" dirty="0">
                <a:latin typeface="Courier New" panose="02070309020205020404" pitchFamily="49" charset="0"/>
                <a:cs typeface="Courier New" panose="02070309020205020404" pitchFamily="49" charset="0"/>
              </a:rPr>
            </a:b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int main(..)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for (i = 9; i &gt; 0; i--)</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printf</a:t>
            </a:r>
            <a:r>
              <a:rPr lang="en-US" sz="1800" dirty="0">
                <a:latin typeface="Courier New" panose="02070309020205020404" pitchFamily="49" charset="0"/>
                <a:cs typeface="Courier New" panose="02070309020205020404" pitchFamily="49" charset="0"/>
              </a:rPr>
              <a:t>(“fib(%d)=%d\n”,</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i, fib(i));</a:t>
            </a:r>
          </a:p>
        </p:txBody>
      </p:sp>
      <p:sp>
        <p:nvSpPr>
          <p:cNvPr id="7" name="Content Placeholder 6">
            <a:extLst>
              <a:ext uri="{FF2B5EF4-FFF2-40B4-BE49-F238E27FC236}">
                <a16:creationId xmlns:a16="http://schemas.microsoft.com/office/drawing/2014/main" id="{26F6EEA5-726C-4487-9975-A5E6CDE1EEAD}"/>
              </a:ext>
            </a:extLst>
          </p:cNvPr>
          <p:cNvSpPr>
            <a:spLocks noGrp="1"/>
          </p:cNvSpPr>
          <p:nvPr>
            <p:ph sz="half" idx="2"/>
          </p:nvPr>
        </p:nvSpPr>
        <p:spPr/>
        <p:txBody>
          <a:bodyPr/>
          <a:lstStyle/>
          <a:p>
            <a:pPr marL="0" indent="0">
              <a:buNone/>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gcc</a:t>
            </a:r>
            <a:r>
              <a:rPr lang="en-US" sz="2000" dirty="0">
                <a:latin typeface="Courier New" panose="02070309020205020404" pitchFamily="49" charset="0"/>
                <a:cs typeface="Courier New" panose="02070309020205020404" pitchFamily="49" charset="0"/>
              </a:rPr>
              <a:t> -o fib </a:t>
            </a:r>
            <a:r>
              <a:rPr lang="en-US" sz="2000" dirty="0" err="1">
                <a:latin typeface="Courier New" panose="02070309020205020404" pitchFamily="49" charset="0"/>
                <a:cs typeface="Courier New" panose="02070309020205020404" pitchFamily="49" charset="0"/>
              </a:rPr>
              <a:t>fib.c</a:t>
            </a:r>
            <a:r>
              <a:rPr lang="en-US" sz="2000" dirty="0">
                <a:latin typeface="Courier New" panose="02070309020205020404" pitchFamily="49" charset="0"/>
                <a:cs typeface="Courier New" panose="02070309020205020404" pitchFamily="49" charset="0"/>
              </a:rPr>
              <a:t> fib(9)=55 </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fib(8)=34 </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fib(2)=2 fib(1)=134513905</a:t>
            </a:r>
          </a:p>
          <a:p>
            <a:pPr marL="0" indent="0">
              <a:buNone/>
            </a:pPr>
            <a:endParaRPr lang="en-US" sz="2000" dirty="0">
              <a:latin typeface="Courier New" panose="02070309020205020404" pitchFamily="49" charset="0"/>
              <a:cs typeface="Courier New" panose="02070309020205020404" pitchFamily="49" charset="0"/>
            </a:endParaRPr>
          </a:p>
          <a:p>
            <a:pPr marL="0" indent="0">
              <a:buNone/>
            </a:pPr>
            <a:endParaRPr lang="en-US" sz="2000" dirty="0">
              <a:latin typeface="Courier New" panose="02070309020205020404" pitchFamily="49" charset="0"/>
              <a:cs typeface="Courier New" panose="02070309020205020404" pitchFamily="49" charset="0"/>
            </a:endParaRPr>
          </a:p>
        </p:txBody>
      </p:sp>
      <p:cxnSp>
        <p:nvCxnSpPr>
          <p:cNvPr id="11" name="Straight Arrow Connector 10">
            <a:extLst>
              <a:ext uri="{FF2B5EF4-FFF2-40B4-BE49-F238E27FC236}">
                <a16:creationId xmlns:a16="http://schemas.microsoft.com/office/drawing/2014/main" id="{66C6D765-864C-451A-BFEA-1D48FA564696}"/>
              </a:ext>
            </a:extLst>
          </p:cNvPr>
          <p:cNvCxnSpPr/>
          <p:nvPr/>
        </p:nvCxnSpPr>
        <p:spPr bwMode="auto">
          <a:xfrm flipV="1">
            <a:off x="6372200" y="3284984"/>
            <a:ext cx="0" cy="1008112"/>
          </a:xfrm>
          <a:prstGeom prst="straightConnector1">
            <a:avLst/>
          </a:prstGeom>
          <a:noFill/>
          <a:ln w="38100" cap="flat" cmpd="sng" algn="ctr">
            <a:solidFill>
              <a:srgbClr val="990000"/>
            </a:solidFill>
            <a:prstDash val="solid"/>
            <a:round/>
            <a:headEnd type="none" w="med" len="med"/>
            <a:tailEnd type="triangle"/>
          </a:ln>
          <a:effectLst/>
        </p:spPr>
      </p:cxnSp>
      <p:sp>
        <p:nvSpPr>
          <p:cNvPr id="12" name="TextBox 11">
            <a:extLst>
              <a:ext uri="{FF2B5EF4-FFF2-40B4-BE49-F238E27FC236}">
                <a16:creationId xmlns:a16="http://schemas.microsoft.com/office/drawing/2014/main" id="{4AF0BD01-A853-4CF6-A792-B83CC11E8146}"/>
              </a:ext>
            </a:extLst>
          </p:cNvPr>
          <p:cNvSpPr txBox="1"/>
          <p:nvPr/>
        </p:nvSpPr>
        <p:spPr>
          <a:xfrm>
            <a:off x="4647525" y="4293096"/>
            <a:ext cx="3901837" cy="461665"/>
          </a:xfrm>
          <a:prstGeom prst="rect">
            <a:avLst/>
          </a:prstGeom>
          <a:noFill/>
        </p:spPr>
        <p:txBody>
          <a:bodyPr wrap="none" rtlCol="0">
            <a:spAutoFit/>
          </a:bodyPr>
          <a:lstStyle/>
          <a:p>
            <a:r>
              <a:rPr lang="en-US" dirty="0">
                <a:latin typeface="Calibri" pitchFamily="34" charset="0"/>
              </a:rPr>
              <a:t>A defect has caused a failure.</a:t>
            </a:r>
          </a:p>
        </p:txBody>
      </p:sp>
    </p:spTree>
    <p:extLst>
      <p:ext uri="{BB962C8B-B14F-4D97-AF65-F5344CB8AC3E}">
        <p14:creationId xmlns:p14="http://schemas.microsoft.com/office/powerpoint/2010/main" val="24474916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E4AD1C1-8BB9-0770-8FF7-50572DD0C8DB}"/>
              </a:ext>
            </a:extLst>
          </p:cNvPr>
          <p:cNvSpPr>
            <a:spLocks noGrp="1"/>
          </p:cNvSpPr>
          <p:nvPr>
            <p:ph type="sldNum" sz="quarter" idx="10"/>
          </p:nvPr>
        </p:nvSpPr>
        <p:spPr/>
        <p:txBody>
          <a:bodyPr/>
          <a:lstStyle/>
          <a:p>
            <a:pPr>
              <a:defRPr/>
            </a:pPr>
            <a:fld id="{5069C6A7-D06C-4975-B69B-6E2D89BA8AAE}" type="slidenum">
              <a:rPr lang="en-US" smtClean="0"/>
              <a:pPr>
                <a:defRPr/>
              </a:pPr>
              <a:t>17</a:t>
            </a:fld>
            <a:endParaRPr lang="en-US"/>
          </a:p>
        </p:txBody>
      </p:sp>
      <p:sp>
        <p:nvSpPr>
          <p:cNvPr id="6" name="Oval 5">
            <a:extLst>
              <a:ext uri="{FF2B5EF4-FFF2-40B4-BE49-F238E27FC236}">
                <a16:creationId xmlns:a16="http://schemas.microsoft.com/office/drawing/2014/main" id="{1761DDFF-1E1F-D7F8-AD85-0EF6B75FAC1E}"/>
              </a:ext>
            </a:extLst>
          </p:cNvPr>
          <p:cNvSpPr/>
          <p:nvPr/>
        </p:nvSpPr>
        <p:spPr bwMode="auto">
          <a:xfrm>
            <a:off x="395536" y="1052736"/>
            <a:ext cx="2736304" cy="864096"/>
          </a:xfrm>
          <a:prstGeom prst="ellipse">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itchFamily="34" charset="0"/>
              </a:rPr>
              <a:t>Hypothesis1</a:t>
            </a:r>
          </a:p>
        </p:txBody>
      </p:sp>
      <p:sp>
        <p:nvSpPr>
          <p:cNvPr id="7" name="Oval 6">
            <a:extLst>
              <a:ext uri="{FF2B5EF4-FFF2-40B4-BE49-F238E27FC236}">
                <a16:creationId xmlns:a16="http://schemas.microsoft.com/office/drawing/2014/main" id="{4C4FD461-0CAE-5DB9-FFF8-0084EFA2D330}"/>
              </a:ext>
            </a:extLst>
          </p:cNvPr>
          <p:cNvSpPr/>
          <p:nvPr/>
        </p:nvSpPr>
        <p:spPr bwMode="auto">
          <a:xfrm>
            <a:off x="395536" y="2399230"/>
            <a:ext cx="2736304" cy="864096"/>
          </a:xfrm>
          <a:prstGeom prst="ellipse">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itchFamily="34" charset="0"/>
              </a:rPr>
              <a:t>Prediction</a:t>
            </a:r>
          </a:p>
        </p:txBody>
      </p:sp>
      <p:sp>
        <p:nvSpPr>
          <p:cNvPr id="8" name="Oval 7">
            <a:extLst>
              <a:ext uri="{FF2B5EF4-FFF2-40B4-BE49-F238E27FC236}">
                <a16:creationId xmlns:a16="http://schemas.microsoft.com/office/drawing/2014/main" id="{FD07B941-AD75-6CCF-73B8-1334EB5BB61E}"/>
              </a:ext>
            </a:extLst>
          </p:cNvPr>
          <p:cNvSpPr/>
          <p:nvPr/>
        </p:nvSpPr>
        <p:spPr bwMode="auto">
          <a:xfrm>
            <a:off x="395536" y="3745286"/>
            <a:ext cx="2736304" cy="864096"/>
          </a:xfrm>
          <a:prstGeom prst="ellipse">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itchFamily="34" charset="0"/>
              </a:rPr>
              <a:t>Experiment</a:t>
            </a:r>
          </a:p>
        </p:txBody>
      </p:sp>
      <p:sp>
        <p:nvSpPr>
          <p:cNvPr id="9" name="Oval 8">
            <a:extLst>
              <a:ext uri="{FF2B5EF4-FFF2-40B4-BE49-F238E27FC236}">
                <a16:creationId xmlns:a16="http://schemas.microsoft.com/office/drawing/2014/main" id="{DCD66F59-767C-82FD-3E65-951C21A6386A}"/>
              </a:ext>
            </a:extLst>
          </p:cNvPr>
          <p:cNvSpPr/>
          <p:nvPr/>
        </p:nvSpPr>
        <p:spPr bwMode="auto">
          <a:xfrm>
            <a:off x="395536" y="4960504"/>
            <a:ext cx="2736304" cy="864096"/>
          </a:xfrm>
          <a:prstGeom prst="ellipse">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itchFamily="34" charset="0"/>
              </a:rPr>
              <a:t>Observation</a:t>
            </a:r>
          </a:p>
        </p:txBody>
      </p:sp>
      <p:sp>
        <p:nvSpPr>
          <p:cNvPr id="10" name="Oval 9">
            <a:extLst>
              <a:ext uri="{FF2B5EF4-FFF2-40B4-BE49-F238E27FC236}">
                <a16:creationId xmlns:a16="http://schemas.microsoft.com/office/drawing/2014/main" id="{80CF34EA-8E48-BC15-2181-75137F77C5D0}"/>
              </a:ext>
            </a:extLst>
          </p:cNvPr>
          <p:cNvSpPr/>
          <p:nvPr/>
        </p:nvSpPr>
        <p:spPr bwMode="auto">
          <a:xfrm>
            <a:off x="3635896" y="1033400"/>
            <a:ext cx="2736304" cy="864096"/>
          </a:xfrm>
          <a:prstGeom prst="ellipse">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itchFamily="34" charset="0"/>
              </a:rPr>
              <a:t>Hypothesis2</a:t>
            </a:r>
          </a:p>
        </p:txBody>
      </p:sp>
      <p:sp>
        <p:nvSpPr>
          <p:cNvPr id="11" name="Oval 10">
            <a:extLst>
              <a:ext uri="{FF2B5EF4-FFF2-40B4-BE49-F238E27FC236}">
                <a16:creationId xmlns:a16="http://schemas.microsoft.com/office/drawing/2014/main" id="{4C1952B2-A92D-AAAE-834B-1B23772D81DA}"/>
              </a:ext>
            </a:extLst>
          </p:cNvPr>
          <p:cNvSpPr/>
          <p:nvPr/>
        </p:nvSpPr>
        <p:spPr bwMode="auto">
          <a:xfrm>
            <a:off x="3635896" y="2379894"/>
            <a:ext cx="2736304" cy="864096"/>
          </a:xfrm>
          <a:prstGeom prst="ellipse">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itchFamily="34" charset="0"/>
              </a:rPr>
              <a:t>Prediction</a:t>
            </a:r>
          </a:p>
        </p:txBody>
      </p:sp>
      <p:sp>
        <p:nvSpPr>
          <p:cNvPr id="12" name="Oval 11">
            <a:extLst>
              <a:ext uri="{FF2B5EF4-FFF2-40B4-BE49-F238E27FC236}">
                <a16:creationId xmlns:a16="http://schemas.microsoft.com/office/drawing/2014/main" id="{4D0636F7-EA8A-0EEC-98A1-8C99BD4AC963}"/>
              </a:ext>
            </a:extLst>
          </p:cNvPr>
          <p:cNvSpPr/>
          <p:nvPr/>
        </p:nvSpPr>
        <p:spPr bwMode="auto">
          <a:xfrm>
            <a:off x="3635896" y="3725950"/>
            <a:ext cx="2736304" cy="864096"/>
          </a:xfrm>
          <a:prstGeom prst="ellipse">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itchFamily="34" charset="0"/>
              </a:rPr>
              <a:t>Experiment</a:t>
            </a:r>
          </a:p>
        </p:txBody>
      </p:sp>
      <p:sp>
        <p:nvSpPr>
          <p:cNvPr id="13" name="Oval 12">
            <a:extLst>
              <a:ext uri="{FF2B5EF4-FFF2-40B4-BE49-F238E27FC236}">
                <a16:creationId xmlns:a16="http://schemas.microsoft.com/office/drawing/2014/main" id="{F6DD62BA-D85E-EC85-19BD-EA398E87B4D1}"/>
              </a:ext>
            </a:extLst>
          </p:cNvPr>
          <p:cNvSpPr/>
          <p:nvPr/>
        </p:nvSpPr>
        <p:spPr bwMode="auto">
          <a:xfrm>
            <a:off x="3635896" y="4941168"/>
            <a:ext cx="2736304" cy="864096"/>
          </a:xfrm>
          <a:prstGeom prst="ellipse">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itchFamily="34" charset="0"/>
              </a:rPr>
              <a:t>Observation</a:t>
            </a:r>
          </a:p>
        </p:txBody>
      </p:sp>
    </p:spTree>
    <p:extLst>
      <p:ext uri="{BB962C8B-B14F-4D97-AF65-F5344CB8AC3E}">
        <p14:creationId xmlns:p14="http://schemas.microsoft.com/office/powerpoint/2010/main" val="53328739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0E04A4-1EB2-4F55-B35F-BDE3CF81A6BD}"/>
              </a:ext>
            </a:extLst>
          </p:cNvPr>
          <p:cNvSpPr>
            <a:spLocks noGrp="1"/>
          </p:cNvSpPr>
          <p:nvPr>
            <p:ph type="title"/>
          </p:nvPr>
        </p:nvSpPr>
        <p:spPr/>
        <p:txBody>
          <a:bodyPr/>
          <a:lstStyle/>
          <a:p>
            <a:r>
              <a:rPr lang="en-US" dirty="0"/>
              <a:t>Constructing a Hypothesis</a:t>
            </a:r>
          </a:p>
        </p:txBody>
      </p:sp>
      <p:sp>
        <p:nvSpPr>
          <p:cNvPr id="6" name="Content Placeholder 5">
            <a:extLst>
              <a:ext uri="{FF2B5EF4-FFF2-40B4-BE49-F238E27FC236}">
                <a16:creationId xmlns:a16="http://schemas.microsoft.com/office/drawing/2014/main" id="{9879F817-7FF9-4B53-B1FC-FD1189D97E01}"/>
              </a:ext>
            </a:extLst>
          </p:cNvPr>
          <p:cNvSpPr>
            <a:spLocks noGrp="1"/>
          </p:cNvSpPr>
          <p:nvPr>
            <p:ph idx="1"/>
          </p:nvPr>
        </p:nvSpPr>
        <p:spPr/>
        <p:txBody>
          <a:bodyPr/>
          <a:lstStyle/>
          <a:p>
            <a:r>
              <a:rPr lang="en-US" dirty="0"/>
              <a:t>Specification defined the first Fibonacci number as 1</a:t>
            </a:r>
          </a:p>
          <a:p>
            <a:pPr lvl="1"/>
            <a:r>
              <a:rPr lang="en-US" dirty="0"/>
              <a:t>We have observed working runs (e.g., fib(2))</a:t>
            </a:r>
          </a:p>
          <a:p>
            <a:pPr lvl="1"/>
            <a:r>
              <a:rPr lang="en-US" dirty="0"/>
              <a:t>We have observed a failing run</a:t>
            </a:r>
          </a:p>
          <a:p>
            <a:pPr lvl="1"/>
            <a:r>
              <a:rPr lang="en-US" dirty="0"/>
              <a:t>We then read the code</a:t>
            </a:r>
          </a:p>
          <a:p>
            <a:pPr lvl="1"/>
            <a:endParaRPr lang="en-US" dirty="0"/>
          </a:p>
          <a:p>
            <a:r>
              <a:rPr lang="en-US" dirty="0"/>
              <a:t>fib(1) failed		// Hypothesis</a:t>
            </a:r>
          </a:p>
          <a:p>
            <a:pPr lvl="1"/>
            <a:endParaRPr lang="en-US" dirty="0"/>
          </a:p>
        </p:txBody>
      </p:sp>
      <p:graphicFrame>
        <p:nvGraphicFramePr>
          <p:cNvPr id="2" name="Table 2">
            <a:extLst>
              <a:ext uri="{FF2B5EF4-FFF2-40B4-BE49-F238E27FC236}">
                <a16:creationId xmlns:a16="http://schemas.microsoft.com/office/drawing/2014/main" id="{8C98D12C-D44A-4C28-B80E-2DF3D494302F}"/>
              </a:ext>
            </a:extLst>
          </p:cNvPr>
          <p:cNvGraphicFramePr>
            <a:graphicFrameLocks noGrp="1"/>
          </p:cNvGraphicFramePr>
          <p:nvPr>
            <p:extLst>
              <p:ext uri="{D42A27DB-BD31-4B8C-83A1-F6EECF244321}">
                <p14:modId xmlns:p14="http://schemas.microsoft.com/office/powerpoint/2010/main" val="837860430"/>
              </p:ext>
            </p:extLst>
          </p:nvPr>
        </p:nvGraphicFramePr>
        <p:xfrm>
          <a:off x="1296987" y="3972664"/>
          <a:ext cx="6096000" cy="1508760"/>
        </p:xfrm>
        <a:graphic>
          <a:graphicData uri="http://schemas.openxmlformats.org/drawingml/2006/table">
            <a:tbl>
              <a:tblPr>
                <a:tableStyleId>{F5AB1C69-6EDB-4FF4-983F-18BD219EF322}</a:tableStyleId>
              </a:tblPr>
              <a:tblGrid>
                <a:gridCol w="2410917">
                  <a:extLst>
                    <a:ext uri="{9D8B030D-6E8A-4147-A177-3AD203B41FA5}">
                      <a16:colId xmlns:a16="http://schemas.microsoft.com/office/drawing/2014/main" val="3309680374"/>
                    </a:ext>
                  </a:extLst>
                </a:gridCol>
                <a:gridCol w="3685083">
                  <a:extLst>
                    <a:ext uri="{9D8B030D-6E8A-4147-A177-3AD203B41FA5}">
                      <a16:colId xmlns:a16="http://schemas.microsoft.com/office/drawing/2014/main" val="295332234"/>
                    </a:ext>
                  </a:extLst>
                </a:gridCol>
              </a:tblGrid>
              <a:tr h="370840">
                <a:tc>
                  <a:txBody>
                    <a:bodyPr/>
                    <a:lstStyle/>
                    <a:p>
                      <a:r>
                        <a:rPr lang="en-US" sz="2000" b="1" dirty="0">
                          <a:latin typeface="Calibri" panose="020F0502020204030204" pitchFamily="34" charset="0"/>
                          <a:cs typeface="Calibri" panose="020F0502020204030204" pitchFamily="34" charset="0"/>
                        </a:rPr>
                        <a:t>Code</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dirty="0">
                          <a:latin typeface="Calibri" panose="020F0502020204030204" pitchFamily="34" charset="0"/>
                          <a:cs typeface="Calibri" panose="020F0502020204030204" pitchFamily="34" charset="0"/>
                        </a:rPr>
                        <a:t>Hypothesis</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1059376"/>
                  </a:ext>
                </a:extLst>
              </a:tr>
              <a:tr h="370840">
                <a:tc>
                  <a:txBody>
                    <a:bodyPr/>
                    <a:lstStyle/>
                    <a:p>
                      <a:r>
                        <a:rPr lang="en-US" b="0" dirty="0">
                          <a:latin typeface="Calibri" panose="020F0502020204030204" pitchFamily="34" charset="0"/>
                          <a:cs typeface="Calibri" panose="020F0502020204030204" pitchFamily="34" charset="0"/>
                        </a:rPr>
                        <a:t>for (i = 9; …) </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0" dirty="0">
                          <a:latin typeface="Calibri" panose="020F0502020204030204" pitchFamily="34" charset="0"/>
                          <a:cs typeface="Calibri" panose="020F0502020204030204" pitchFamily="34" charset="0"/>
                        </a:rPr>
                        <a:t>Result depends on order of calls</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4502675"/>
                  </a:ext>
                </a:extLst>
              </a:tr>
              <a:tr h="370840">
                <a:tc>
                  <a:txBody>
                    <a:bodyPr/>
                    <a:lstStyle/>
                    <a:p>
                      <a:r>
                        <a:rPr lang="en-US" b="0" dirty="0">
                          <a:latin typeface="Calibri" panose="020F0502020204030204" pitchFamily="34" charset="0"/>
                          <a:cs typeface="Calibri" panose="020F0502020204030204" pitchFamily="34" charset="0"/>
                        </a:rPr>
                        <a:t>while (n &gt; 1) { </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0" dirty="0">
                          <a:latin typeface="Calibri" panose="020F0502020204030204" pitchFamily="34" charset="0"/>
                          <a:cs typeface="Calibri" panose="020F0502020204030204" pitchFamily="34" charset="0"/>
                        </a:rPr>
                        <a:t>Loop check is incorrect</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7797536"/>
                  </a:ext>
                </a:extLst>
              </a:tr>
              <a:tr h="370840">
                <a:tc>
                  <a:txBody>
                    <a:bodyPr/>
                    <a:lstStyle/>
                    <a:p>
                      <a:r>
                        <a:rPr lang="en-US" b="0" dirty="0">
                          <a:latin typeface="Calibri" panose="020F0502020204030204" pitchFamily="34" charset="0"/>
                          <a:cs typeface="Calibri" panose="020F0502020204030204" pitchFamily="34" charset="0"/>
                        </a:rPr>
                        <a:t>int f; </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b="0" dirty="0">
                          <a:latin typeface="Calibri" panose="020F0502020204030204" pitchFamily="34" charset="0"/>
                          <a:cs typeface="Calibri" panose="020F0502020204030204" pitchFamily="34" charset="0"/>
                        </a:rPr>
                        <a:t>F is uninitialized</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73432160"/>
                  </a:ext>
                </a:extLst>
              </a:tr>
            </a:tbl>
          </a:graphicData>
        </a:graphic>
      </p:graphicFrame>
    </p:spTree>
    <p:extLst>
      <p:ext uri="{BB962C8B-B14F-4D97-AF65-F5344CB8AC3E}">
        <p14:creationId xmlns:p14="http://schemas.microsoft.com/office/powerpoint/2010/main" val="2011284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61B2A-88BD-4896-9D99-830048CE5FCB}"/>
              </a:ext>
            </a:extLst>
          </p:cNvPr>
          <p:cNvSpPr>
            <a:spLocks noGrp="1"/>
          </p:cNvSpPr>
          <p:nvPr>
            <p:ph type="title"/>
          </p:nvPr>
        </p:nvSpPr>
        <p:spPr/>
        <p:txBody>
          <a:bodyPr/>
          <a:lstStyle/>
          <a:p>
            <a:r>
              <a:rPr lang="en-US" dirty="0"/>
              <a:t>Observation</a:t>
            </a:r>
          </a:p>
        </p:txBody>
      </p:sp>
      <p:sp>
        <p:nvSpPr>
          <p:cNvPr id="3" name="Content Placeholder 2">
            <a:extLst>
              <a:ext uri="{FF2B5EF4-FFF2-40B4-BE49-F238E27FC236}">
                <a16:creationId xmlns:a16="http://schemas.microsoft.com/office/drawing/2014/main" id="{53DD875B-778F-4153-83CC-E936C4CF28CB}"/>
              </a:ext>
            </a:extLst>
          </p:cNvPr>
          <p:cNvSpPr>
            <a:spLocks noGrp="1"/>
          </p:cNvSpPr>
          <p:nvPr>
            <p:ph idx="1"/>
          </p:nvPr>
        </p:nvSpPr>
        <p:spPr>
          <a:xfrm>
            <a:off x="396875" y="1197678"/>
            <a:ext cx="7896225" cy="5471682"/>
          </a:xfrm>
        </p:spPr>
        <p:txBody>
          <a:bodyPr/>
          <a:lstStyle/>
          <a:p>
            <a:r>
              <a:rPr lang="en-US" dirty="0"/>
              <a:t>What is the observed result?</a:t>
            </a:r>
          </a:p>
          <a:p>
            <a:pPr lvl="1"/>
            <a:r>
              <a:rPr lang="en-US" dirty="0"/>
              <a:t>Factual observation, such as “Calling fib(1) will return 1.”</a:t>
            </a:r>
          </a:p>
          <a:p>
            <a:pPr lvl="1"/>
            <a:r>
              <a:rPr lang="en-US" dirty="0"/>
              <a:t>The conclusion will interpret the observation(s)</a:t>
            </a:r>
          </a:p>
          <a:p>
            <a:pPr lvl="1"/>
            <a:endParaRPr lang="en-US" dirty="0"/>
          </a:p>
          <a:p>
            <a:r>
              <a:rPr lang="en-US" dirty="0"/>
              <a:t>Don’t interfere.</a:t>
            </a:r>
          </a:p>
          <a:p>
            <a:pPr lvl="1"/>
            <a:r>
              <a:rPr lang="en-US" dirty="0" err="1"/>
              <a:t>printf</a:t>
            </a:r>
            <a:r>
              <a:rPr lang="en-US" dirty="0"/>
              <a:t>() can interfere</a:t>
            </a:r>
          </a:p>
          <a:p>
            <a:pPr lvl="1"/>
            <a:r>
              <a:rPr lang="en-US" dirty="0"/>
              <a:t>Like quantum physics, sometimes observations are part of the experiment</a:t>
            </a:r>
          </a:p>
          <a:p>
            <a:pPr lvl="1"/>
            <a:endParaRPr lang="en-US" dirty="0"/>
          </a:p>
          <a:p>
            <a:r>
              <a:rPr lang="en-US" dirty="0"/>
              <a:t>Proceed systematically.</a:t>
            </a:r>
          </a:p>
          <a:p>
            <a:pPr lvl="1"/>
            <a:r>
              <a:rPr lang="en-US" dirty="0"/>
              <a:t>Update the conditions incrementally so each observation relates to a specific change</a:t>
            </a:r>
          </a:p>
          <a:p>
            <a:pPr lvl="1"/>
            <a:endParaRPr lang="en-US" dirty="0"/>
          </a:p>
          <a:p>
            <a:r>
              <a:rPr lang="en-US" dirty="0"/>
              <a:t>Do NOT ever proceed past first bug.</a:t>
            </a:r>
          </a:p>
        </p:txBody>
      </p:sp>
    </p:spTree>
    <p:extLst>
      <p:ext uri="{BB962C8B-B14F-4D97-AF65-F5344CB8AC3E}">
        <p14:creationId xmlns:p14="http://schemas.microsoft.com/office/powerpoint/2010/main" val="29543829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685800" y="1784350"/>
            <a:ext cx="8134672" cy="2406650"/>
          </a:xfrm>
        </p:spPr>
        <p:txBody>
          <a:bodyPr/>
          <a:lstStyle/>
          <a:p>
            <a:pPr marL="0" indent="0"/>
            <a:r>
              <a:rPr lang="en-US" dirty="0">
                <a:latin typeface="Calibri" pitchFamily="-96" charset="0"/>
              </a:rPr>
              <a:t>Design and Debugging</a:t>
            </a:r>
            <a:br>
              <a:rPr lang="en-US" dirty="0">
                <a:latin typeface="Calibri" pitchFamily="-96" charset="0"/>
              </a:rPr>
            </a:br>
            <a:br>
              <a:rPr lang="en-US" dirty="0">
                <a:latin typeface="Calibri" pitchFamily="-96" charset="0"/>
              </a:rPr>
            </a:br>
            <a:r>
              <a:rPr kumimoji="0" lang="en-US" sz="2000" b="0" i="0" u="none" strike="noStrike" kern="0" cap="none" spc="0" normalizeH="0" baseline="0" noProof="0" dirty="0">
                <a:ln>
                  <a:noFill/>
                </a:ln>
                <a:solidFill>
                  <a:srgbClr val="000000"/>
                </a:solidFill>
                <a:effectLst/>
                <a:uLnTx/>
                <a:uFillTx/>
                <a:latin typeface="Calibri"/>
                <a:sym typeface="Calibri Bold" charset="0"/>
              </a:rPr>
              <a:t>18-213/613: Introduction to Computer Systems</a:t>
            </a:r>
            <a:br>
              <a:rPr kumimoji="0" lang="en-US" sz="2000" b="0" i="0" u="none" strike="noStrike" kern="0" cap="none" spc="0" normalizeH="0" baseline="0" noProof="0" dirty="0">
                <a:ln>
                  <a:noFill/>
                </a:ln>
                <a:solidFill>
                  <a:srgbClr val="000000"/>
                </a:solidFill>
                <a:effectLst/>
                <a:uLnTx/>
                <a:uFillTx/>
                <a:latin typeface="Calibri"/>
                <a:sym typeface="Calibri Bold" charset="0"/>
              </a:rPr>
            </a:br>
            <a:r>
              <a:rPr kumimoji="0" lang="en-US" sz="2000" b="0" i="0" u="none" strike="noStrike" kern="0" cap="none" spc="0" normalizeH="0" baseline="0" noProof="0" dirty="0">
                <a:ln>
                  <a:noFill/>
                </a:ln>
                <a:solidFill>
                  <a:srgbClr val="000000"/>
                </a:solidFill>
                <a:effectLst/>
                <a:uLnTx/>
                <a:uFillTx/>
                <a:latin typeface="Calibri"/>
                <a:sym typeface="Calibri Bold" charset="0"/>
              </a:rPr>
              <a:t>15</a:t>
            </a:r>
            <a:r>
              <a:rPr kumimoji="0" lang="en-US" sz="2000" b="0" i="0" u="none" strike="noStrike" kern="0" cap="none" spc="0" normalizeH="0" baseline="30000" noProof="0" dirty="0">
                <a:ln>
                  <a:noFill/>
                </a:ln>
                <a:solidFill>
                  <a:srgbClr val="000000"/>
                </a:solidFill>
                <a:effectLst/>
                <a:uLnTx/>
                <a:uFillTx/>
                <a:latin typeface="Calibri"/>
                <a:sym typeface="Calibri Bold" charset="0"/>
              </a:rPr>
              <a:t>th</a:t>
            </a:r>
            <a:r>
              <a:rPr kumimoji="0" lang="en-US" sz="2000" b="0" i="0" u="none" strike="noStrike" kern="0" cap="none" spc="0" normalizeH="0" baseline="0" noProof="0" dirty="0">
                <a:ln>
                  <a:noFill/>
                </a:ln>
                <a:solidFill>
                  <a:srgbClr val="000000"/>
                </a:solidFill>
                <a:effectLst/>
                <a:uLnTx/>
                <a:uFillTx/>
                <a:latin typeface="Calibri"/>
                <a:sym typeface="Calibri Bold" charset="0"/>
              </a:rPr>
              <a:t> Lecture,  October 22, 2024</a:t>
            </a:r>
            <a:endParaRPr lang="en-US" sz="2000" b="0" dirty="0">
              <a:latin typeface="Calibri" pitchFamily="-96"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F0B03-7AB9-41DE-95E9-4D050D4656EE}"/>
              </a:ext>
            </a:extLst>
          </p:cNvPr>
          <p:cNvSpPr>
            <a:spLocks noGrp="1"/>
          </p:cNvSpPr>
          <p:nvPr>
            <p:ph type="title"/>
          </p:nvPr>
        </p:nvSpPr>
        <p:spPr/>
        <p:txBody>
          <a:bodyPr/>
          <a:lstStyle/>
          <a:p>
            <a:r>
              <a:rPr lang="en-US" dirty="0"/>
              <a:t>Debugging Tools</a:t>
            </a:r>
          </a:p>
        </p:txBody>
      </p:sp>
      <p:sp>
        <p:nvSpPr>
          <p:cNvPr id="3" name="Content Placeholder 2">
            <a:extLst>
              <a:ext uri="{FF2B5EF4-FFF2-40B4-BE49-F238E27FC236}">
                <a16:creationId xmlns:a16="http://schemas.microsoft.com/office/drawing/2014/main" id="{13E81C99-98FF-48DD-9B4B-628E3B07B34F}"/>
              </a:ext>
            </a:extLst>
          </p:cNvPr>
          <p:cNvSpPr>
            <a:spLocks noGrp="1"/>
          </p:cNvSpPr>
          <p:nvPr>
            <p:ph idx="1"/>
          </p:nvPr>
        </p:nvSpPr>
        <p:spPr/>
        <p:txBody>
          <a:bodyPr/>
          <a:lstStyle/>
          <a:p>
            <a:r>
              <a:rPr lang="en-US" dirty="0"/>
              <a:t>Observing program state can require a variety of tools</a:t>
            </a:r>
          </a:p>
          <a:p>
            <a:pPr lvl="1"/>
            <a:r>
              <a:rPr lang="en-US" dirty="0"/>
              <a:t>Debugger (e.g., </a:t>
            </a:r>
            <a:r>
              <a:rPr lang="en-US" dirty="0" err="1"/>
              <a:t>gdb</a:t>
            </a:r>
            <a:r>
              <a:rPr lang="en-US" dirty="0"/>
              <a:t>)</a:t>
            </a:r>
          </a:p>
          <a:p>
            <a:pPr lvl="2"/>
            <a:r>
              <a:rPr lang="en-US" dirty="0"/>
              <a:t>What state is in local / global variables (if known)</a:t>
            </a:r>
          </a:p>
          <a:p>
            <a:pPr lvl="2"/>
            <a:r>
              <a:rPr lang="en-US" dirty="0"/>
              <a:t>What path through the program was taken</a:t>
            </a:r>
          </a:p>
          <a:p>
            <a:pPr lvl="1"/>
            <a:endParaRPr lang="en-US" dirty="0"/>
          </a:p>
          <a:p>
            <a:pPr lvl="1"/>
            <a:r>
              <a:rPr lang="en-US" dirty="0" err="1"/>
              <a:t>Valgrind</a:t>
            </a:r>
            <a:endParaRPr lang="en-US" dirty="0"/>
          </a:p>
          <a:p>
            <a:pPr lvl="2"/>
            <a:r>
              <a:rPr lang="en-US" dirty="0"/>
              <a:t>Does execution depend on uninitialized variables</a:t>
            </a:r>
          </a:p>
          <a:p>
            <a:pPr lvl="2"/>
            <a:r>
              <a:rPr lang="en-US" dirty="0"/>
              <a:t>Are memory accesses ever out-of-bounds</a:t>
            </a:r>
          </a:p>
        </p:txBody>
      </p:sp>
      <p:pic>
        <p:nvPicPr>
          <p:cNvPr id="1026" name="Picture 2">
            <a:extLst>
              <a:ext uri="{FF2B5EF4-FFF2-40B4-BE49-F238E27FC236}">
                <a16:creationId xmlns:a16="http://schemas.microsoft.com/office/drawing/2014/main" id="{3B5D0A41-C319-4F63-9DBC-EA4FEDA246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4257675"/>
            <a:ext cx="87630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94599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E5708-F5D6-4C5F-9E84-3B4283EC2557}"/>
              </a:ext>
            </a:extLst>
          </p:cNvPr>
          <p:cNvSpPr>
            <a:spLocks noGrp="1"/>
          </p:cNvSpPr>
          <p:nvPr>
            <p:ph type="title"/>
          </p:nvPr>
        </p:nvSpPr>
        <p:spPr/>
        <p:txBody>
          <a:bodyPr/>
          <a:lstStyle/>
          <a:p>
            <a:r>
              <a:rPr lang="en-US" dirty="0"/>
              <a:t>Diagnosis</a:t>
            </a:r>
          </a:p>
        </p:txBody>
      </p:sp>
      <p:sp>
        <p:nvSpPr>
          <p:cNvPr id="3" name="Content Placeholder 2">
            <a:extLst>
              <a:ext uri="{FF2B5EF4-FFF2-40B4-BE49-F238E27FC236}">
                <a16:creationId xmlns:a16="http://schemas.microsoft.com/office/drawing/2014/main" id="{30A67C84-663D-4815-B2E7-241F05E97F4F}"/>
              </a:ext>
            </a:extLst>
          </p:cNvPr>
          <p:cNvSpPr>
            <a:spLocks noGrp="1"/>
          </p:cNvSpPr>
          <p:nvPr>
            <p:ph idx="1"/>
          </p:nvPr>
        </p:nvSpPr>
        <p:spPr/>
        <p:txBody>
          <a:bodyPr/>
          <a:lstStyle/>
          <a:p>
            <a:r>
              <a:rPr lang="en-US" dirty="0"/>
              <a:t>A scientific hypothesis that explains current observations and makes future predictions becomes a theory</a:t>
            </a:r>
          </a:p>
          <a:p>
            <a:pPr lvl="1"/>
            <a:r>
              <a:rPr lang="en-US" dirty="0"/>
              <a:t>We’ll call this a diagnosis</a:t>
            </a:r>
          </a:p>
          <a:p>
            <a:pPr lvl="1"/>
            <a:endParaRPr lang="en-US" dirty="0"/>
          </a:p>
          <a:p>
            <a:r>
              <a:rPr lang="en-US" dirty="0"/>
              <a:t>Use the diagnosis to develop a fix for the defect</a:t>
            </a:r>
          </a:p>
          <a:p>
            <a:pPr lvl="1"/>
            <a:r>
              <a:rPr lang="en-US" dirty="0"/>
              <a:t>Avoid post hoc, ergo propter hoc fallacy</a:t>
            </a:r>
          </a:p>
          <a:p>
            <a:pPr lvl="1"/>
            <a:r>
              <a:rPr lang="en-US" dirty="0"/>
              <a:t>Or correlation does not imply causation</a:t>
            </a:r>
          </a:p>
          <a:p>
            <a:pPr lvl="1"/>
            <a:endParaRPr lang="en-US" dirty="0"/>
          </a:p>
          <a:p>
            <a:r>
              <a:rPr lang="en-US" dirty="0"/>
              <a:t>Understand why the defect and fix relate</a:t>
            </a:r>
          </a:p>
        </p:txBody>
      </p:sp>
    </p:spTree>
    <p:extLst>
      <p:ext uri="{BB962C8B-B14F-4D97-AF65-F5344CB8AC3E}">
        <p14:creationId xmlns:p14="http://schemas.microsoft.com/office/powerpoint/2010/main" val="302310223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37B34-9312-4574-87CE-E965716D6704}"/>
              </a:ext>
            </a:extLst>
          </p:cNvPr>
          <p:cNvSpPr>
            <a:spLocks noGrp="1"/>
          </p:cNvSpPr>
          <p:nvPr>
            <p:ph type="title"/>
          </p:nvPr>
        </p:nvSpPr>
        <p:spPr/>
        <p:txBody>
          <a:bodyPr/>
          <a:lstStyle/>
          <a:p>
            <a:r>
              <a:rPr lang="en-US" dirty="0"/>
              <a:t>Fix and Confirm</a:t>
            </a:r>
          </a:p>
        </p:txBody>
      </p:sp>
      <p:sp>
        <p:nvSpPr>
          <p:cNvPr id="3" name="Content Placeholder 2">
            <a:extLst>
              <a:ext uri="{FF2B5EF4-FFF2-40B4-BE49-F238E27FC236}">
                <a16:creationId xmlns:a16="http://schemas.microsoft.com/office/drawing/2014/main" id="{59C6764D-7E48-470E-8E0C-8279F48E6C53}"/>
              </a:ext>
            </a:extLst>
          </p:cNvPr>
          <p:cNvSpPr>
            <a:spLocks noGrp="1"/>
          </p:cNvSpPr>
          <p:nvPr>
            <p:ph idx="1"/>
          </p:nvPr>
        </p:nvSpPr>
        <p:spPr/>
        <p:txBody>
          <a:bodyPr/>
          <a:lstStyle/>
          <a:p>
            <a:r>
              <a:rPr lang="en-US" dirty="0"/>
              <a:t>Confirm that the fix resolves the failure</a:t>
            </a:r>
          </a:p>
          <a:p>
            <a:endParaRPr lang="en-US" dirty="0"/>
          </a:p>
          <a:p>
            <a:r>
              <a:rPr lang="en-US" dirty="0"/>
              <a:t>If you fix multiple perceived defects, which fix was for the failure?</a:t>
            </a:r>
          </a:p>
          <a:p>
            <a:pPr lvl="1"/>
            <a:r>
              <a:rPr lang="en-US" dirty="0"/>
              <a:t>Be systematic</a:t>
            </a:r>
          </a:p>
        </p:txBody>
      </p:sp>
    </p:spTree>
    <p:extLst>
      <p:ext uri="{BB962C8B-B14F-4D97-AF65-F5344CB8AC3E}">
        <p14:creationId xmlns:p14="http://schemas.microsoft.com/office/powerpoint/2010/main" val="427815895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48E9D-40A8-479B-AC63-6236EB61FD34}"/>
              </a:ext>
            </a:extLst>
          </p:cNvPr>
          <p:cNvSpPr>
            <a:spLocks noGrp="1"/>
          </p:cNvSpPr>
          <p:nvPr>
            <p:ph type="title"/>
          </p:nvPr>
        </p:nvSpPr>
        <p:spPr/>
        <p:txBody>
          <a:bodyPr/>
          <a:lstStyle/>
          <a:p>
            <a:r>
              <a:rPr lang="en-US" dirty="0"/>
              <a:t>Learn</a:t>
            </a:r>
          </a:p>
        </p:txBody>
      </p:sp>
      <p:sp>
        <p:nvSpPr>
          <p:cNvPr id="3" name="Content Placeholder 2">
            <a:extLst>
              <a:ext uri="{FF2B5EF4-FFF2-40B4-BE49-F238E27FC236}">
                <a16:creationId xmlns:a16="http://schemas.microsoft.com/office/drawing/2014/main" id="{B5FA124E-427D-4576-954D-140B625E51AC}"/>
              </a:ext>
            </a:extLst>
          </p:cNvPr>
          <p:cNvSpPr>
            <a:spLocks noGrp="1"/>
          </p:cNvSpPr>
          <p:nvPr>
            <p:ph idx="1"/>
          </p:nvPr>
        </p:nvSpPr>
        <p:spPr/>
        <p:txBody>
          <a:bodyPr/>
          <a:lstStyle/>
          <a:p>
            <a:r>
              <a:rPr lang="en-US" dirty="0"/>
              <a:t>Common failures and insights</a:t>
            </a:r>
          </a:p>
          <a:p>
            <a:pPr lvl="1"/>
            <a:r>
              <a:rPr lang="en-US" dirty="0"/>
              <a:t>Why did the code fail?</a:t>
            </a:r>
          </a:p>
          <a:p>
            <a:pPr lvl="1"/>
            <a:r>
              <a:rPr lang="en-US" dirty="0"/>
              <a:t>What are my common defects?</a:t>
            </a:r>
          </a:p>
          <a:p>
            <a:endParaRPr lang="en-US" dirty="0"/>
          </a:p>
          <a:p>
            <a:r>
              <a:rPr lang="en-US" dirty="0"/>
              <a:t>Assertions and invariants</a:t>
            </a:r>
          </a:p>
          <a:p>
            <a:pPr lvl="1"/>
            <a:r>
              <a:rPr lang="en-US" dirty="0"/>
              <a:t>Add checks for expected behavior</a:t>
            </a:r>
          </a:p>
          <a:p>
            <a:pPr lvl="1"/>
            <a:r>
              <a:rPr lang="en-US" dirty="0"/>
              <a:t>Extend checks to detect the fixed failure</a:t>
            </a:r>
          </a:p>
          <a:p>
            <a:endParaRPr lang="en-US" dirty="0"/>
          </a:p>
          <a:p>
            <a:r>
              <a:rPr lang="en-US" dirty="0"/>
              <a:t>Testing</a:t>
            </a:r>
          </a:p>
          <a:p>
            <a:pPr lvl="1"/>
            <a:r>
              <a:rPr lang="en-US" dirty="0"/>
              <a:t>Every successful set of conditions is added to the test suite</a:t>
            </a:r>
          </a:p>
        </p:txBody>
      </p:sp>
    </p:spTree>
    <p:extLst>
      <p:ext uri="{BB962C8B-B14F-4D97-AF65-F5344CB8AC3E}">
        <p14:creationId xmlns:p14="http://schemas.microsoft.com/office/powerpoint/2010/main" val="205943960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1E9F93-7D92-49D7-9010-AC4CA53456A1}"/>
              </a:ext>
            </a:extLst>
          </p:cNvPr>
          <p:cNvSpPr>
            <a:spLocks noGrp="1"/>
          </p:cNvSpPr>
          <p:nvPr>
            <p:ph type="title"/>
          </p:nvPr>
        </p:nvSpPr>
        <p:spPr/>
        <p:txBody>
          <a:bodyPr/>
          <a:lstStyle/>
          <a:p>
            <a:r>
              <a:rPr lang="en-US" dirty="0"/>
              <a:t>Quick and Dirty</a:t>
            </a:r>
          </a:p>
        </p:txBody>
      </p:sp>
      <p:sp>
        <p:nvSpPr>
          <p:cNvPr id="6" name="Content Placeholder 5">
            <a:extLst>
              <a:ext uri="{FF2B5EF4-FFF2-40B4-BE49-F238E27FC236}">
                <a16:creationId xmlns:a16="http://schemas.microsoft.com/office/drawing/2014/main" id="{EA6BF297-F4FB-4FBC-BC9D-DB0F2C255D52}"/>
              </a:ext>
            </a:extLst>
          </p:cNvPr>
          <p:cNvSpPr>
            <a:spLocks noGrp="1"/>
          </p:cNvSpPr>
          <p:nvPr>
            <p:ph idx="1"/>
          </p:nvPr>
        </p:nvSpPr>
        <p:spPr/>
        <p:txBody>
          <a:bodyPr/>
          <a:lstStyle/>
          <a:p>
            <a:r>
              <a:rPr lang="en-US" dirty="0"/>
              <a:t>Not every problem needs scientific debugging</a:t>
            </a:r>
          </a:p>
          <a:p>
            <a:pPr lvl="1"/>
            <a:r>
              <a:rPr lang="en-US" dirty="0"/>
              <a:t>Set a time limit: (for example)</a:t>
            </a:r>
          </a:p>
          <a:p>
            <a:pPr lvl="2"/>
            <a:r>
              <a:rPr lang="en-US" dirty="0"/>
              <a:t>0 minutes – -Wall, </a:t>
            </a:r>
            <a:r>
              <a:rPr lang="en-US" dirty="0" err="1"/>
              <a:t>valgrind</a:t>
            </a:r>
            <a:endParaRPr lang="en-US" dirty="0"/>
          </a:p>
          <a:p>
            <a:pPr lvl="2"/>
            <a:r>
              <a:rPr lang="en-US" dirty="0"/>
              <a:t>1 – 10 minutes – Informal Debugging</a:t>
            </a:r>
          </a:p>
          <a:p>
            <a:pPr lvl="2"/>
            <a:r>
              <a:rPr lang="en-US" dirty="0"/>
              <a:t>10 – 60 minutes – Scientific Debugging</a:t>
            </a:r>
          </a:p>
          <a:p>
            <a:pPr lvl="2"/>
            <a:r>
              <a:rPr lang="en-US" dirty="0"/>
              <a:t>&gt; 60 minutes – Take a break / Ask for help</a:t>
            </a:r>
          </a:p>
        </p:txBody>
      </p:sp>
    </p:spTree>
    <p:extLst>
      <p:ext uri="{BB962C8B-B14F-4D97-AF65-F5344CB8AC3E}">
        <p14:creationId xmlns:p14="http://schemas.microsoft.com/office/powerpoint/2010/main" val="143732102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58642-D582-421F-9C91-9F3DD85D7D40}"/>
              </a:ext>
            </a:extLst>
          </p:cNvPr>
          <p:cNvSpPr>
            <a:spLocks noGrp="1"/>
          </p:cNvSpPr>
          <p:nvPr>
            <p:ph type="title"/>
          </p:nvPr>
        </p:nvSpPr>
        <p:spPr>
          <a:xfrm>
            <a:off x="323528" y="416241"/>
            <a:ext cx="9144000" cy="762000"/>
          </a:xfrm>
        </p:spPr>
        <p:txBody>
          <a:bodyPr/>
          <a:lstStyle/>
          <a:p>
            <a:r>
              <a:rPr lang="en-US" dirty="0"/>
              <a:t>Common bugs (not comprehensive)</a:t>
            </a:r>
          </a:p>
        </p:txBody>
      </p:sp>
      <p:sp>
        <p:nvSpPr>
          <p:cNvPr id="3" name="Content Placeholder 2">
            <a:extLst>
              <a:ext uri="{FF2B5EF4-FFF2-40B4-BE49-F238E27FC236}">
                <a16:creationId xmlns:a16="http://schemas.microsoft.com/office/drawing/2014/main" id="{714C222A-AE9A-4B53-A146-316D010ABEBC}"/>
              </a:ext>
            </a:extLst>
          </p:cNvPr>
          <p:cNvSpPr>
            <a:spLocks noGrp="1"/>
          </p:cNvSpPr>
          <p:nvPr>
            <p:ph idx="1"/>
          </p:nvPr>
        </p:nvSpPr>
        <p:spPr>
          <a:xfrm>
            <a:off x="623887" y="2348880"/>
            <a:ext cx="7896225" cy="3075037"/>
          </a:xfrm>
        </p:spPr>
        <p:txBody>
          <a:bodyPr/>
          <a:lstStyle/>
          <a:p>
            <a:r>
              <a:rPr lang="en-US" dirty="0"/>
              <a:t>Use of uninitialized variables</a:t>
            </a:r>
          </a:p>
          <a:p>
            <a:r>
              <a:rPr lang="en-US" dirty="0"/>
              <a:t>Unused values</a:t>
            </a:r>
          </a:p>
          <a:p>
            <a:r>
              <a:rPr lang="en-US" dirty="0"/>
              <a:t>Unreachable code</a:t>
            </a:r>
          </a:p>
          <a:p>
            <a:r>
              <a:rPr lang="en-US" dirty="0"/>
              <a:t>Duplicated code</a:t>
            </a:r>
          </a:p>
          <a:p>
            <a:r>
              <a:rPr lang="en-US" dirty="0"/>
              <a:t>Bloated functions/methods</a:t>
            </a:r>
          </a:p>
          <a:p>
            <a:r>
              <a:rPr lang="en-US" dirty="0"/>
              <a:t>Memory leaks</a:t>
            </a:r>
          </a:p>
          <a:p>
            <a:r>
              <a:rPr lang="en-US" dirty="0"/>
              <a:t>Interface misuse</a:t>
            </a:r>
          </a:p>
          <a:p>
            <a:r>
              <a:rPr lang="en-US" dirty="0"/>
              <a:t>Null pointers</a:t>
            </a:r>
          </a:p>
          <a:p>
            <a:pPr marL="0" indent="0">
              <a:buNone/>
            </a:pPr>
            <a:endParaRPr lang="en-US" dirty="0"/>
          </a:p>
        </p:txBody>
      </p:sp>
      <p:sp>
        <p:nvSpPr>
          <p:cNvPr id="4" name="TextBox 3">
            <a:extLst>
              <a:ext uri="{FF2B5EF4-FFF2-40B4-BE49-F238E27FC236}">
                <a16:creationId xmlns:a16="http://schemas.microsoft.com/office/drawing/2014/main" id="{34555F20-5E2C-42B0-8844-7A0ECB98EEB4}"/>
              </a:ext>
            </a:extLst>
          </p:cNvPr>
          <p:cNvSpPr txBox="1"/>
          <p:nvPr/>
        </p:nvSpPr>
        <p:spPr>
          <a:xfrm>
            <a:off x="795670" y="1268760"/>
            <a:ext cx="6714787" cy="830997"/>
          </a:xfrm>
          <a:prstGeom prst="rect">
            <a:avLst/>
          </a:prstGeom>
          <a:noFill/>
        </p:spPr>
        <p:txBody>
          <a:bodyPr wrap="none" rtlCol="0">
            <a:spAutoFit/>
          </a:bodyPr>
          <a:lstStyle/>
          <a:p>
            <a:r>
              <a:rPr lang="en-US" dirty="0">
                <a:solidFill>
                  <a:srgbClr val="990000"/>
                </a:solidFill>
                <a:latin typeface="Calibri" pitchFamily="34" charset="0"/>
              </a:rPr>
              <a:t>Common ways in which code is likely to have bugs, </a:t>
            </a:r>
          </a:p>
          <a:p>
            <a:r>
              <a:rPr lang="en-US" dirty="0">
                <a:solidFill>
                  <a:srgbClr val="990000"/>
                </a:solidFill>
                <a:latin typeface="Calibri" pitchFamily="34" charset="0"/>
              </a:rPr>
              <a:t>either already or in the future </a:t>
            </a:r>
          </a:p>
        </p:txBody>
      </p:sp>
    </p:spTree>
    <p:extLst>
      <p:ext uri="{BB962C8B-B14F-4D97-AF65-F5344CB8AC3E}">
        <p14:creationId xmlns:p14="http://schemas.microsoft.com/office/powerpoint/2010/main" val="1167043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065AF-828F-49E7-AD83-C4D6D6912BD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D98EBCB-94A2-4459-8FD8-216A3CA5380A}"/>
              </a:ext>
            </a:extLst>
          </p:cNvPr>
          <p:cNvSpPr>
            <a:spLocks noGrp="1"/>
          </p:cNvSpPr>
          <p:nvPr>
            <p:ph idx="1"/>
          </p:nvPr>
        </p:nvSpPr>
        <p:spPr/>
        <p:txBody>
          <a:bodyPr/>
          <a:lstStyle/>
          <a:p>
            <a:r>
              <a:rPr lang="en-US" b="0" dirty="0"/>
              <a:t>Caches (review of previous lecture)</a:t>
            </a:r>
          </a:p>
          <a:p>
            <a:pPr lvl="1"/>
            <a:r>
              <a:rPr lang="en-US" dirty="0"/>
              <a:t>Using blocking to improve temporal locality</a:t>
            </a:r>
          </a:p>
          <a:p>
            <a:r>
              <a:rPr lang="en-US" b="0" dirty="0"/>
              <a:t>Debugging</a:t>
            </a:r>
          </a:p>
          <a:p>
            <a:pPr lvl="1"/>
            <a:r>
              <a:rPr lang="en-US" dirty="0"/>
              <a:t>Defects and Failures</a:t>
            </a:r>
          </a:p>
          <a:p>
            <a:pPr lvl="1"/>
            <a:r>
              <a:rPr lang="en-US" dirty="0"/>
              <a:t>Scientific Debugging</a:t>
            </a:r>
          </a:p>
          <a:p>
            <a:pPr lvl="1"/>
            <a:r>
              <a:rPr lang="en-US" dirty="0"/>
              <a:t>Tools</a:t>
            </a:r>
          </a:p>
          <a:p>
            <a:r>
              <a:rPr lang="en-US" dirty="0"/>
              <a:t>Design</a:t>
            </a:r>
          </a:p>
          <a:p>
            <a:pPr lvl="1"/>
            <a:r>
              <a:rPr lang="en-US" b="1" dirty="0"/>
              <a:t>Managing complexity</a:t>
            </a:r>
          </a:p>
          <a:p>
            <a:pPr lvl="1"/>
            <a:r>
              <a:rPr lang="en-US" b="1" dirty="0"/>
              <a:t>Communication</a:t>
            </a:r>
          </a:p>
          <a:p>
            <a:pPr lvl="1"/>
            <a:r>
              <a:rPr lang="en-US" b="1" dirty="0"/>
              <a:t>Naming</a:t>
            </a:r>
          </a:p>
          <a:p>
            <a:pPr lvl="1"/>
            <a:r>
              <a:rPr lang="en-US" b="1" dirty="0"/>
              <a:t>Comments</a:t>
            </a:r>
          </a:p>
        </p:txBody>
      </p:sp>
    </p:spTree>
    <p:extLst>
      <p:ext uri="{BB962C8B-B14F-4D97-AF65-F5344CB8AC3E}">
        <p14:creationId xmlns:p14="http://schemas.microsoft.com/office/powerpoint/2010/main" val="322726707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1EEB2-3F55-4F6E-B15A-52A9C9B1CC71}"/>
              </a:ext>
            </a:extLst>
          </p:cNvPr>
          <p:cNvSpPr>
            <a:spLocks noGrp="1"/>
          </p:cNvSpPr>
          <p:nvPr>
            <p:ph type="title"/>
          </p:nvPr>
        </p:nvSpPr>
        <p:spPr/>
        <p:txBody>
          <a:bodyPr/>
          <a:lstStyle/>
          <a:p>
            <a:r>
              <a:rPr lang="en-US" dirty="0"/>
              <a:t>Design</a:t>
            </a:r>
          </a:p>
        </p:txBody>
      </p:sp>
      <p:sp>
        <p:nvSpPr>
          <p:cNvPr id="3" name="Content Placeholder 2">
            <a:extLst>
              <a:ext uri="{FF2B5EF4-FFF2-40B4-BE49-F238E27FC236}">
                <a16:creationId xmlns:a16="http://schemas.microsoft.com/office/drawing/2014/main" id="{D618C8FA-EADB-4D7D-BB95-B45A2152DD55}"/>
              </a:ext>
            </a:extLst>
          </p:cNvPr>
          <p:cNvSpPr>
            <a:spLocks noGrp="1"/>
          </p:cNvSpPr>
          <p:nvPr>
            <p:ph idx="1"/>
          </p:nvPr>
        </p:nvSpPr>
        <p:spPr/>
        <p:txBody>
          <a:bodyPr/>
          <a:lstStyle/>
          <a:p>
            <a:r>
              <a:rPr lang="en-US" dirty="0"/>
              <a:t>A good design needs to achieve many things:</a:t>
            </a:r>
          </a:p>
          <a:p>
            <a:pPr lvl="1"/>
            <a:r>
              <a:rPr lang="en-US" dirty="0"/>
              <a:t>Performance</a:t>
            </a:r>
          </a:p>
          <a:p>
            <a:pPr lvl="1"/>
            <a:r>
              <a:rPr lang="en-US" dirty="0"/>
              <a:t>Availability</a:t>
            </a:r>
          </a:p>
          <a:p>
            <a:pPr lvl="1"/>
            <a:r>
              <a:rPr lang="en-US" dirty="0"/>
              <a:t>Modifiability, portability</a:t>
            </a:r>
          </a:p>
          <a:p>
            <a:pPr lvl="1"/>
            <a:r>
              <a:rPr lang="en-US" dirty="0"/>
              <a:t>Scalability</a:t>
            </a:r>
          </a:p>
          <a:p>
            <a:pPr lvl="1"/>
            <a:r>
              <a:rPr lang="en-US" dirty="0"/>
              <a:t>Security</a:t>
            </a:r>
          </a:p>
          <a:p>
            <a:pPr lvl="1"/>
            <a:r>
              <a:rPr lang="en-US" dirty="0"/>
              <a:t>Testability</a:t>
            </a:r>
          </a:p>
          <a:p>
            <a:pPr lvl="1"/>
            <a:r>
              <a:rPr lang="en-US" dirty="0"/>
              <a:t>Usability</a:t>
            </a:r>
          </a:p>
          <a:p>
            <a:pPr lvl="1"/>
            <a:r>
              <a:rPr lang="en-US" dirty="0"/>
              <a:t>Cost to build, cost to operate</a:t>
            </a:r>
          </a:p>
        </p:txBody>
      </p:sp>
    </p:spTree>
    <p:extLst>
      <p:ext uri="{BB962C8B-B14F-4D97-AF65-F5344CB8AC3E}">
        <p14:creationId xmlns:p14="http://schemas.microsoft.com/office/powerpoint/2010/main" val="14910749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1EEB2-3F55-4F6E-B15A-52A9C9B1CC71}"/>
              </a:ext>
            </a:extLst>
          </p:cNvPr>
          <p:cNvSpPr>
            <a:spLocks noGrp="1"/>
          </p:cNvSpPr>
          <p:nvPr>
            <p:ph type="title"/>
          </p:nvPr>
        </p:nvSpPr>
        <p:spPr/>
        <p:txBody>
          <a:bodyPr/>
          <a:lstStyle/>
          <a:p>
            <a:r>
              <a:rPr lang="en-US" dirty="0"/>
              <a:t>Design</a:t>
            </a:r>
          </a:p>
        </p:txBody>
      </p:sp>
      <p:sp>
        <p:nvSpPr>
          <p:cNvPr id="3" name="Content Placeholder 2">
            <a:extLst>
              <a:ext uri="{FF2B5EF4-FFF2-40B4-BE49-F238E27FC236}">
                <a16:creationId xmlns:a16="http://schemas.microsoft.com/office/drawing/2014/main" id="{D618C8FA-EADB-4D7D-BB95-B45A2152DD55}"/>
              </a:ext>
            </a:extLst>
          </p:cNvPr>
          <p:cNvSpPr>
            <a:spLocks noGrp="1"/>
          </p:cNvSpPr>
          <p:nvPr>
            <p:ph idx="1"/>
          </p:nvPr>
        </p:nvSpPr>
        <p:spPr/>
        <p:txBody>
          <a:bodyPr/>
          <a:lstStyle/>
          <a:p>
            <a:r>
              <a:rPr lang="en-US" dirty="0"/>
              <a:t>A good design needs to achieve many things:</a:t>
            </a:r>
          </a:p>
          <a:p>
            <a:pPr lvl="1"/>
            <a:r>
              <a:rPr lang="en-US" dirty="0"/>
              <a:t>Performance</a:t>
            </a:r>
          </a:p>
          <a:p>
            <a:pPr lvl="1"/>
            <a:r>
              <a:rPr lang="en-US" dirty="0"/>
              <a:t>Availability</a:t>
            </a:r>
          </a:p>
          <a:p>
            <a:pPr lvl="1"/>
            <a:r>
              <a:rPr lang="en-US" dirty="0"/>
              <a:t>Modifiability, portability</a:t>
            </a:r>
          </a:p>
          <a:p>
            <a:pPr lvl="1"/>
            <a:r>
              <a:rPr lang="en-US" dirty="0"/>
              <a:t>Scalability</a:t>
            </a:r>
          </a:p>
          <a:p>
            <a:pPr lvl="1"/>
            <a:r>
              <a:rPr lang="en-US" dirty="0"/>
              <a:t>Security</a:t>
            </a:r>
          </a:p>
          <a:p>
            <a:pPr lvl="1"/>
            <a:r>
              <a:rPr lang="en-US" dirty="0"/>
              <a:t>Testability</a:t>
            </a:r>
          </a:p>
          <a:p>
            <a:pPr lvl="1"/>
            <a:r>
              <a:rPr lang="en-US" dirty="0"/>
              <a:t>Usability</a:t>
            </a:r>
          </a:p>
          <a:p>
            <a:pPr lvl="1"/>
            <a:r>
              <a:rPr lang="en-US" dirty="0"/>
              <a:t>Cost to build, cost to operate</a:t>
            </a:r>
          </a:p>
        </p:txBody>
      </p:sp>
      <p:sp>
        <p:nvSpPr>
          <p:cNvPr id="4" name="TextBox 3"/>
          <p:cNvSpPr txBox="1"/>
          <p:nvPr/>
        </p:nvSpPr>
        <p:spPr>
          <a:xfrm>
            <a:off x="1403925" y="5157192"/>
            <a:ext cx="5882123" cy="523220"/>
          </a:xfrm>
          <a:prstGeom prst="rect">
            <a:avLst/>
          </a:prstGeom>
          <a:noFill/>
        </p:spPr>
        <p:txBody>
          <a:bodyPr wrap="none" rtlCol="0">
            <a:spAutoFit/>
          </a:bodyPr>
          <a:lstStyle/>
          <a:p>
            <a:r>
              <a:rPr lang="en-US" sz="2800" dirty="0">
                <a:latin typeface="Calibri" pitchFamily="34" charset="0"/>
              </a:rPr>
              <a:t>But above all else: it must be readable</a:t>
            </a:r>
          </a:p>
        </p:txBody>
      </p:sp>
    </p:spTree>
    <p:extLst>
      <p:ext uri="{BB962C8B-B14F-4D97-AF65-F5344CB8AC3E}">
        <p14:creationId xmlns:p14="http://schemas.microsoft.com/office/powerpoint/2010/main" val="122442066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A287D-114E-4F7C-85C9-BB84E5D504EB}"/>
              </a:ext>
            </a:extLst>
          </p:cNvPr>
          <p:cNvSpPr>
            <a:spLocks noGrp="1"/>
          </p:cNvSpPr>
          <p:nvPr>
            <p:ph type="title"/>
          </p:nvPr>
        </p:nvSpPr>
        <p:spPr/>
        <p:txBody>
          <a:bodyPr/>
          <a:lstStyle/>
          <a:p>
            <a:r>
              <a:rPr lang="en-US" dirty="0"/>
              <a:t>Design</a:t>
            </a:r>
          </a:p>
        </p:txBody>
      </p:sp>
      <p:sp>
        <p:nvSpPr>
          <p:cNvPr id="3" name="Content Placeholder 2">
            <a:extLst>
              <a:ext uri="{FF2B5EF4-FFF2-40B4-BE49-F238E27FC236}">
                <a16:creationId xmlns:a16="http://schemas.microsoft.com/office/drawing/2014/main" id="{1F791285-5B8C-4EE1-A377-EFC8699DA242}"/>
              </a:ext>
            </a:extLst>
          </p:cNvPr>
          <p:cNvSpPr>
            <a:spLocks noGrp="1"/>
          </p:cNvSpPr>
          <p:nvPr>
            <p:ph idx="1"/>
          </p:nvPr>
        </p:nvSpPr>
        <p:spPr/>
        <p:txBody>
          <a:bodyPr/>
          <a:lstStyle/>
          <a:p>
            <a:pPr marL="0" indent="0">
              <a:buNone/>
            </a:pPr>
            <a:r>
              <a:rPr lang="en-US" sz="3200" dirty="0"/>
              <a:t>Good Design does: </a:t>
            </a:r>
          </a:p>
          <a:p>
            <a:pPr marL="0" indent="0">
              <a:buNone/>
            </a:pPr>
            <a:r>
              <a:rPr lang="en-US" dirty="0"/>
              <a:t>	</a:t>
            </a:r>
            <a:r>
              <a:rPr lang="en-US" sz="2800" dirty="0">
                <a:solidFill>
                  <a:srgbClr val="C00000"/>
                </a:solidFill>
              </a:rPr>
              <a:t>Complexity Management </a:t>
            </a:r>
            <a:r>
              <a:rPr lang="en-US" sz="2800" dirty="0"/>
              <a:t>&amp; </a:t>
            </a:r>
          </a:p>
          <a:p>
            <a:pPr marL="0" indent="0">
              <a:buNone/>
            </a:pPr>
            <a:r>
              <a:rPr lang="en-US" sz="2800" dirty="0"/>
              <a:t>	</a:t>
            </a:r>
            <a:r>
              <a:rPr lang="en-US" sz="2800" dirty="0">
                <a:solidFill>
                  <a:srgbClr val="00B050"/>
                </a:solidFill>
              </a:rPr>
              <a:t>Communication</a:t>
            </a:r>
            <a:endParaRPr lang="en-US" sz="2000" dirty="0">
              <a:solidFill>
                <a:srgbClr val="00B050"/>
              </a:solidFill>
            </a:endParaRPr>
          </a:p>
        </p:txBody>
      </p:sp>
    </p:spTree>
    <p:extLst>
      <p:ext uri="{BB962C8B-B14F-4D97-AF65-F5344CB8AC3E}">
        <p14:creationId xmlns:p14="http://schemas.microsoft.com/office/powerpoint/2010/main" val="293099534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31833-A185-18A7-3ED1-F4A0C1A06602}"/>
              </a:ext>
            </a:extLst>
          </p:cNvPr>
          <p:cNvSpPr>
            <a:spLocks noGrp="1"/>
          </p:cNvSpPr>
          <p:nvPr>
            <p:ph type="title"/>
          </p:nvPr>
        </p:nvSpPr>
        <p:spPr/>
        <p:txBody>
          <a:bodyPr/>
          <a:lstStyle/>
          <a:p>
            <a:r>
              <a:rPr lang="en-US" dirty="0"/>
              <a:t>Bugs: You are in good company!</a:t>
            </a:r>
          </a:p>
        </p:txBody>
      </p:sp>
      <p:pic>
        <p:nvPicPr>
          <p:cNvPr id="1034" name="Picture 10">
            <a:extLst>
              <a:ext uri="{FF2B5EF4-FFF2-40B4-BE49-F238E27FC236}">
                <a16:creationId xmlns:a16="http://schemas.microsoft.com/office/drawing/2014/main" id="{EED5DD43-31FA-8C01-52A9-E3C77104EF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772816"/>
            <a:ext cx="3314410" cy="42484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1636E87-69A7-BF4B-F353-3BDFAFDC5BFB}"/>
              </a:ext>
            </a:extLst>
          </p:cNvPr>
          <p:cNvSpPr txBox="1"/>
          <p:nvPr/>
        </p:nvSpPr>
        <p:spPr>
          <a:xfrm>
            <a:off x="4345459" y="1772816"/>
            <a:ext cx="3603652" cy="3785652"/>
          </a:xfrm>
          <a:prstGeom prst="rect">
            <a:avLst/>
          </a:prstGeom>
          <a:noFill/>
        </p:spPr>
        <p:txBody>
          <a:bodyPr wrap="square">
            <a:spAutoFit/>
          </a:bodyPr>
          <a:lstStyle/>
          <a:p>
            <a:r>
              <a:rPr lang="en-US" sz="1800" b="0" dirty="0">
                <a:effectLst/>
                <a:latin typeface="Calibri" panose="020F0502020204030204" pitchFamily="34" charset="0"/>
                <a:cs typeface="Calibri" panose="020F0502020204030204" pitchFamily="34" charset="0"/>
              </a:rPr>
              <a:t>It has been just so in all of my inventions. The first step is an intuition, and comes with a burst, then difficulties arise—this thing gives out and [it is] then that "Bugs"—as such little faults and difficulties are called—show themselves and months of intense watching, study and labor are requisite before commercial success or failure is certainly reached.</a:t>
            </a:r>
          </a:p>
          <a:p>
            <a:endParaRPr lang="en-US" sz="1400" i="1" dirty="0">
              <a:latin typeface="Calibri" panose="020F0502020204030204" pitchFamily="34" charset="0"/>
              <a:cs typeface="Calibri" panose="020F0502020204030204" pitchFamily="34" charset="0"/>
            </a:endParaRPr>
          </a:p>
          <a:p>
            <a:r>
              <a:rPr lang="en-US" sz="1400" i="1" dirty="0">
                <a:latin typeface="Calibri" panose="020F0502020204030204" pitchFamily="34" charset="0"/>
                <a:cs typeface="Calibri" panose="020F0502020204030204" pitchFamily="34" charset="0"/>
              </a:rPr>
              <a:t>  -- Thomas Edison</a:t>
            </a:r>
            <a:br>
              <a:rPr lang="en-US" sz="1400" i="1" dirty="0">
                <a:latin typeface="Calibri" panose="020F0502020204030204" pitchFamily="34" charset="0"/>
                <a:cs typeface="Calibri" panose="020F0502020204030204" pitchFamily="34" charset="0"/>
              </a:rPr>
            </a:br>
            <a:endParaRPr lang="en-US" sz="14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325914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73444-357E-481B-893C-952CE54B4DD7}"/>
              </a:ext>
            </a:extLst>
          </p:cNvPr>
          <p:cNvSpPr>
            <a:spLocks noGrp="1"/>
          </p:cNvSpPr>
          <p:nvPr>
            <p:ph type="title"/>
          </p:nvPr>
        </p:nvSpPr>
        <p:spPr/>
        <p:txBody>
          <a:bodyPr/>
          <a:lstStyle/>
          <a:p>
            <a:r>
              <a:rPr lang="en-US" dirty="0"/>
              <a:t>Complexity</a:t>
            </a:r>
          </a:p>
        </p:txBody>
      </p:sp>
      <p:sp>
        <p:nvSpPr>
          <p:cNvPr id="3" name="Content Placeholder 2">
            <a:extLst>
              <a:ext uri="{FF2B5EF4-FFF2-40B4-BE49-F238E27FC236}">
                <a16:creationId xmlns:a16="http://schemas.microsoft.com/office/drawing/2014/main" id="{14C938DD-5972-4540-A07E-63284548A575}"/>
              </a:ext>
            </a:extLst>
          </p:cNvPr>
          <p:cNvSpPr>
            <a:spLocks noGrp="1"/>
          </p:cNvSpPr>
          <p:nvPr>
            <p:ph idx="1"/>
          </p:nvPr>
        </p:nvSpPr>
        <p:spPr/>
        <p:txBody>
          <a:bodyPr/>
          <a:lstStyle/>
          <a:p>
            <a:r>
              <a:rPr lang="en-US" b="0" dirty="0"/>
              <a:t>There are well known limits to how much complexity a human can manage easily.</a:t>
            </a:r>
            <a:endParaRPr lang="en-US" dirty="0"/>
          </a:p>
        </p:txBody>
      </p:sp>
      <p:pic>
        <p:nvPicPr>
          <p:cNvPr id="5" name="Picture 4">
            <a:extLst>
              <a:ext uri="{FF2B5EF4-FFF2-40B4-BE49-F238E27FC236}">
                <a16:creationId xmlns:a16="http://schemas.microsoft.com/office/drawing/2014/main" id="{27C49BBC-230F-47FF-A6BA-16C704C8D68C}"/>
              </a:ext>
            </a:extLst>
          </p:cNvPr>
          <p:cNvPicPr>
            <a:picLocks noChangeAspect="1"/>
          </p:cNvPicPr>
          <p:nvPr/>
        </p:nvPicPr>
        <p:blipFill>
          <a:blip r:embed="rId2"/>
          <a:stretch>
            <a:fillRect/>
          </a:stretch>
        </p:blipFill>
        <p:spPr>
          <a:xfrm>
            <a:off x="611187" y="2318967"/>
            <a:ext cx="7467600" cy="4181475"/>
          </a:xfrm>
          <a:prstGeom prst="rect">
            <a:avLst/>
          </a:prstGeom>
        </p:spPr>
      </p:pic>
    </p:spTree>
    <p:extLst>
      <p:ext uri="{BB962C8B-B14F-4D97-AF65-F5344CB8AC3E}">
        <p14:creationId xmlns:p14="http://schemas.microsoft.com/office/powerpoint/2010/main" val="17365478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5B29-B716-480B-ABED-5C2279727D1D}"/>
              </a:ext>
            </a:extLst>
          </p:cNvPr>
          <p:cNvSpPr>
            <a:spLocks noGrp="1"/>
          </p:cNvSpPr>
          <p:nvPr>
            <p:ph type="title"/>
          </p:nvPr>
        </p:nvSpPr>
        <p:spPr/>
        <p:txBody>
          <a:bodyPr/>
          <a:lstStyle/>
          <a:p>
            <a:r>
              <a:rPr lang="en-US" dirty="0"/>
              <a:t>Complexity Management</a:t>
            </a:r>
          </a:p>
        </p:txBody>
      </p:sp>
      <p:sp>
        <p:nvSpPr>
          <p:cNvPr id="3" name="Content Placeholder 2">
            <a:extLst>
              <a:ext uri="{FF2B5EF4-FFF2-40B4-BE49-F238E27FC236}">
                <a16:creationId xmlns:a16="http://schemas.microsoft.com/office/drawing/2014/main" id="{FF65EFC3-0205-4EC9-B4C0-3C397634F9BC}"/>
              </a:ext>
            </a:extLst>
          </p:cNvPr>
          <p:cNvSpPr>
            <a:spLocks noGrp="1"/>
          </p:cNvSpPr>
          <p:nvPr>
            <p:ph idx="1"/>
          </p:nvPr>
        </p:nvSpPr>
        <p:spPr/>
        <p:txBody>
          <a:bodyPr/>
          <a:lstStyle/>
          <a:p>
            <a:r>
              <a:rPr lang="en-US" b="0" dirty="0"/>
              <a:t>However, patterns can be very helpful...</a:t>
            </a:r>
            <a:endParaRPr lang="en-US" dirty="0"/>
          </a:p>
        </p:txBody>
      </p:sp>
      <p:pic>
        <p:nvPicPr>
          <p:cNvPr id="4" name="Picture 3">
            <a:extLst>
              <a:ext uri="{FF2B5EF4-FFF2-40B4-BE49-F238E27FC236}">
                <a16:creationId xmlns:a16="http://schemas.microsoft.com/office/drawing/2014/main" id="{6CB853F0-6D10-4682-95AF-18539512AF61}"/>
              </a:ext>
            </a:extLst>
          </p:cNvPr>
          <p:cNvPicPr>
            <a:picLocks noChangeAspect="1"/>
          </p:cNvPicPr>
          <p:nvPr/>
        </p:nvPicPr>
        <p:blipFill>
          <a:blip r:embed="rId2"/>
          <a:stretch>
            <a:fillRect/>
          </a:stretch>
        </p:blipFill>
        <p:spPr>
          <a:xfrm>
            <a:off x="1296987" y="2469447"/>
            <a:ext cx="6096000" cy="4105275"/>
          </a:xfrm>
          <a:prstGeom prst="rect">
            <a:avLst/>
          </a:prstGeom>
        </p:spPr>
      </p:pic>
    </p:spTree>
    <p:extLst>
      <p:ext uri="{BB962C8B-B14F-4D97-AF65-F5344CB8AC3E}">
        <p14:creationId xmlns:p14="http://schemas.microsoft.com/office/powerpoint/2010/main" val="10231151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21212-7E84-4955-AA82-14C167214D0E}"/>
              </a:ext>
            </a:extLst>
          </p:cNvPr>
          <p:cNvSpPr>
            <a:spLocks noGrp="1"/>
          </p:cNvSpPr>
          <p:nvPr>
            <p:ph type="title"/>
          </p:nvPr>
        </p:nvSpPr>
        <p:spPr/>
        <p:txBody>
          <a:bodyPr/>
          <a:lstStyle/>
          <a:p>
            <a:r>
              <a:rPr lang="en-US" dirty="0"/>
              <a:t>Complexity Management</a:t>
            </a:r>
          </a:p>
        </p:txBody>
      </p:sp>
      <p:sp>
        <p:nvSpPr>
          <p:cNvPr id="3" name="Content Placeholder 2">
            <a:extLst>
              <a:ext uri="{FF2B5EF4-FFF2-40B4-BE49-F238E27FC236}">
                <a16:creationId xmlns:a16="http://schemas.microsoft.com/office/drawing/2014/main" id="{8F7221D9-2583-4828-A2F3-A3D012B48132}"/>
              </a:ext>
            </a:extLst>
          </p:cNvPr>
          <p:cNvSpPr>
            <a:spLocks noGrp="1"/>
          </p:cNvSpPr>
          <p:nvPr>
            <p:ph idx="1"/>
          </p:nvPr>
        </p:nvSpPr>
        <p:spPr/>
        <p:txBody>
          <a:bodyPr/>
          <a:lstStyle/>
          <a:p>
            <a:pPr marL="0" indent="0">
              <a:buNone/>
            </a:pPr>
            <a:r>
              <a:rPr lang="en-US" b="0" dirty="0"/>
              <a:t>Many techniques have been developed to help manage complexity:</a:t>
            </a:r>
          </a:p>
          <a:p>
            <a:r>
              <a:rPr lang="en-US" b="0" dirty="0"/>
              <a:t>Separation of concerns</a:t>
            </a:r>
          </a:p>
          <a:p>
            <a:r>
              <a:rPr lang="en-US" b="0" dirty="0"/>
              <a:t>Modularity</a:t>
            </a:r>
          </a:p>
          <a:p>
            <a:r>
              <a:rPr lang="en-US" b="0" dirty="0"/>
              <a:t>Reusability</a:t>
            </a:r>
          </a:p>
          <a:p>
            <a:r>
              <a:rPr lang="en-US" b="0" dirty="0"/>
              <a:t>Extensibility</a:t>
            </a:r>
          </a:p>
          <a:p>
            <a:r>
              <a:rPr lang="en-US" b="0" dirty="0"/>
              <a:t>Abstraction</a:t>
            </a:r>
          </a:p>
          <a:p>
            <a:r>
              <a:rPr lang="en-US" b="0" dirty="0"/>
              <a:t>Information Hiding</a:t>
            </a:r>
          </a:p>
          <a:p>
            <a:r>
              <a:rPr lang="en-US" b="0" dirty="0"/>
              <a:t>...</a:t>
            </a:r>
            <a:endParaRPr lang="en-US" dirty="0"/>
          </a:p>
        </p:txBody>
      </p:sp>
    </p:spTree>
    <p:extLst>
      <p:ext uri="{BB962C8B-B14F-4D97-AF65-F5344CB8AC3E}">
        <p14:creationId xmlns:p14="http://schemas.microsoft.com/office/powerpoint/2010/main" val="153839368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ADA1E-E853-F27F-6CBB-BC284082E0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0E58B7-9D1F-3A56-3F8F-556703CC1750}"/>
              </a:ext>
            </a:extLst>
          </p:cNvPr>
          <p:cNvSpPr>
            <a:spLocks noGrp="1"/>
          </p:cNvSpPr>
          <p:nvPr>
            <p:ph type="title"/>
          </p:nvPr>
        </p:nvSpPr>
        <p:spPr/>
        <p:txBody>
          <a:bodyPr/>
          <a:lstStyle/>
          <a:p>
            <a:r>
              <a:rPr lang="en-US" dirty="0"/>
              <a:t>Complexity Management: Step 0</a:t>
            </a:r>
          </a:p>
        </p:txBody>
      </p:sp>
      <p:sp>
        <p:nvSpPr>
          <p:cNvPr id="3" name="Content Placeholder 2">
            <a:extLst>
              <a:ext uri="{FF2B5EF4-FFF2-40B4-BE49-F238E27FC236}">
                <a16:creationId xmlns:a16="http://schemas.microsoft.com/office/drawing/2014/main" id="{5F00FBD7-451D-7E0D-8FE6-A9BEB14D5A7F}"/>
              </a:ext>
            </a:extLst>
          </p:cNvPr>
          <p:cNvSpPr>
            <a:spLocks noGrp="1"/>
          </p:cNvSpPr>
          <p:nvPr>
            <p:ph idx="1"/>
          </p:nvPr>
        </p:nvSpPr>
        <p:spPr/>
        <p:txBody>
          <a:bodyPr/>
          <a:lstStyle/>
          <a:p>
            <a:r>
              <a:rPr lang="en-US" b="0" dirty="0"/>
              <a:t>Make a plan! </a:t>
            </a:r>
          </a:p>
          <a:p>
            <a:endParaRPr lang="en-US" b="0" dirty="0"/>
          </a:p>
          <a:p>
            <a:r>
              <a:rPr lang="en-US" b="0" dirty="0"/>
              <a:t>Break down the complex problem into simpler chunks</a:t>
            </a:r>
          </a:p>
          <a:p>
            <a:endParaRPr lang="en-US" b="0" dirty="0"/>
          </a:p>
          <a:p>
            <a:r>
              <a:rPr lang="en-US" b="0" dirty="0"/>
              <a:t>Visualize or whiteboard the system “architecture” and key “functions” before writing any code! </a:t>
            </a:r>
          </a:p>
          <a:p>
            <a:endParaRPr lang="en-US" b="0" dirty="0"/>
          </a:p>
          <a:p>
            <a:r>
              <a:rPr lang="en-US" b="0" dirty="0"/>
              <a:t>Write example test cases/traces even before coding! </a:t>
            </a:r>
          </a:p>
          <a:p>
            <a:endParaRPr lang="en-US" b="0" dirty="0"/>
          </a:p>
          <a:p>
            <a:endParaRPr lang="en-US" b="0" dirty="0"/>
          </a:p>
        </p:txBody>
      </p:sp>
    </p:spTree>
    <p:extLst>
      <p:ext uri="{BB962C8B-B14F-4D97-AF65-F5344CB8AC3E}">
        <p14:creationId xmlns:p14="http://schemas.microsoft.com/office/powerpoint/2010/main" val="319254834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88013-9795-4677-BCC4-74626D0080E6}"/>
              </a:ext>
            </a:extLst>
          </p:cNvPr>
          <p:cNvSpPr>
            <a:spLocks noGrp="1"/>
          </p:cNvSpPr>
          <p:nvPr>
            <p:ph type="title"/>
          </p:nvPr>
        </p:nvSpPr>
        <p:spPr/>
        <p:txBody>
          <a:bodyPr/>
          <a:lstStyle/>
          <a:p>
            <a:r>
              <a:rPr lang="en-US" dirty="0"/>
              <a:t>Managing Complexity</a:t>
            </a:r>
          </a:p>
        </p:txBody>
      </p:sp>
      <p:sp>
        <p:nvSpPr>
          <p:cNvPr id="3" name="Content Placeholder 2">
            <a:extLst>
              <a:ext uri="{FF2B5EF4-FFF2-40B4-BE49-F238E27FC236}">
                <a16:creationId xmlns:a16="http://schemas.microsoft.com/office/drawing/2014/main" id="{4BD589E5-9312-4FBE-8F41-7E6A484CC1AB}"/>
              </a:ext>
            </a:extLst>
          </p:cNvPr>
          <p:cNvSpPr>
            <a:spLocks noGrp="1"/>
          </p:cNvSpPr>
          <p:nvPr>
            <p:ph idx="1"/>
          </p:nvPr>
        </p:nvSpPr>
        <p:spPr/>
        <p:txBody>
          <a:bodyPr/>
          <a:lstStyle/>
          <a:p>
            <a:r>
              <a:rPr lang="en-US" dirty="0"/>
              <a:t>Given the many ways to manage complexity</a:t>
            </a:r>
          </a:p>
          <a:p>
            <a:pPr lvl="1"/>
            <a:r>
              <a:rPr lang="en-US" dirty="0"/>
              <a:t>Design code to be testable</a:t>
            </a:r>
          </a:p>
          <a:p>
            <a:pPr lvl="1"/>
            <a:r>
              <a:rPr lang="en-US" dirty="0"/>
              <a:t>Try to reuse testable chunks</a:t>
            </a:r>
          </a:p>
        </p:txBody>
      </p:sp>
    </p:spTree>
    <p:extLst>
      <p:ext uri="{BB962C8B-B14F-4D97-AF65-F5344CB8AC3E}">
        <p14:creationId xmlns:p14="http://schemas.microsoft.com/office/powerpoint/2010/main" val="341880985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91D06-709F-4DA3-949E-00F4BB9291DC}"/>
              </a:ext>
            </a:extLst>
          </p:cNvPr>
          <p:cNvSpPr>
            <a:spLocks noGrp="1"/>
          </p:cNvSpPr>
          <p:nvPr>
            <p:ph type="title"/>
          </p:nvPr>
        </p:nvSpPr>
        <p:spPr/>
        <p:txBody>
          <a:bodyPr/>
          <a:lstStyle/>
          <a:p>
            <a:r>
              <a:rPr lang="en-US" dirty="0"/>
              <a:t>Complexity Example</a:t>
            </a:r>
          </a:p>
        </p:txBody>
      </p:sp>
      <p:sp>
        <p:nvSpPr>
          <p:cNvPr id="3" name="Content Placeholder 2">
            <a:extLst>
              <a:ext uri="{FF2B5EF4-FFF2-40B4-BE49-F238E27FC236}">
                <a16:creationId xmlns:a16="http://schemas.microsoft.com/office/drawing/2014/main" id="{1B892294-6969-4F1A-B3E9-45B87D93021F}"/>
              </a:ext>
            </a:extLst>
          </p:cNvPr>
          <p:cNvSpPr>
            <a:spLocks noGrp="1"/>
          </p:cNvSpPr>
          <p:nvPr>
            <p:ph idx="1"/>
          </p:nvPr>
        </p:nvSpPr>
        <p:spPr/>
        <p:txBody>
          <a:bodyPr/>
          <a:lstStyle/>
          <a:p>
            <a:r>
              <a:rPr lang="en-US" dirty="0"/>
              <a:t>Split a cache access into three+ testable components</a:t>
            </a:r>
          </a:p>
          <a:p>
            <a:pPr lvl="1"/>
            <a:r>
              <a:rPr lang="en-US" dirty="0"/>
              <a:t>State all of the steps that a cache access requires</a:t>
            </a:r>
          </a:p>
          <a:p>
            <a:pPr marL="457200" lvl="1" indent="0">
              <a:buNone/>
            </a:pPr>
            <a:r>
              <a:rPr lang="en-US" dirty="0">
                <a:solidFill>
                  <a:schemeClr val="bg1"/>
                </a:solidFill>
              </a:rPr>
              <a:t>	Convert address into tag, set index, block offset</a:t>
            </a:r>
          </a:p>
          <a:p>
            <a:pPr marL="457200" lvl="1" indent="0">
              <a:buNone/>
            </a:pPr>
            <a:r>
              <a:rPr lang="en-US" dirty="0">
                <a:solidFill>
                  <a:schemeClr val="bg1"/>
                </a:solidFill>
              </a:rPr>
              <a:t>	Look up the set using the set index</a:t>
            </a:r>
          </a:p>
          <a:p>
            <a:pPr marL="457200" lvl="1" indent="0">
              <a:buNone/>
            </a:pPr>
            <a:r>
              <a:rPr lang="en-US" dirty="0">
                <a:solidFill>
                  <a:schemeClr val="bg1"/>
                </a:solidFill>
              </a:rPr>
              <a:t>	Check if the tag matches any line in the set</a:t>
            </a:r>
          </a:p>
          <a:p>
            <a:pPr marL="457200" lvl="1" indent="0">
              <a:buNone/>
            </a:pPr>
            <a:r>
              <a:rPr lang="en-US" dirty="0">
                <a:solidFill>
                  <a:schemeClr val="bg1"/>
                </a:solidFill>
              </a:rPr>
              <a:t>	If so, hit</a:t>
            </a:r>
          </a:p>
          <a:p>
            <a:pPr marL="457200" lvl="1" indent="0">
              <a:buNone/>
            </a:pPr>
            <a:r>
              <a:rPr lang="en-US" dirty="0">
                <a:solidFill>
                  <a:schemeClr val="bg1"/>
                </a:solidFill>
              </a:rPr>
              <a:t>	If not a match, miss, then</a:t>
            </a:r>
          </a:p>
          <a:p>
            <a:pPr marL="457200" lvl="1" indent="0">
              <a:buNone/>
            </a:pPr>
            <a:r>
              <a:rPr lang="en-US" dirty="0">
                <a:solidFill>
                  <a:schemeClr val="bg1"/>
                </a:solidFill>
              </a:rPr>
              <a:t>		Find the LRU block</a:t>
            </a:r>
          </a:p>
          <a:p>
            <a:pPr marL="457200" lvl="1" indent="0">
              <a:buNone/>
            </a:pPr>
            <a:r>
              <a:rPr lang="en-US" dirty="0">
                <a:solidFill>
                  <a:schemeClr val="bg1"/>
                </a:solidFill>
              </a:rPr>
              <a:t>		Evict the LRU block</a:t>
            </a:r>
          </a:p>
          <a:p>
            <a:pPr marL="457200" lvl="1" indent="0">
              <a:buNone/>
            </a:pPr>
            <a:r>
              <a:rPr lang="en-US" dirty="0">
                <a:solidFill>
                  <a:schemeClr val="bg1"/>
                </a:solidFill>
              </a:rPr>
              <a:t>		Read in the new line from memory</a:t>
            </a:r>
          </a:p>
          <a:p>
            <a:pPr marL="457200" lvl="1" indent="0">
              <a:buNone/>
            </a:pPr>
            <a:r>
              <a:rPr lang="en-US" dirty="0">
                <a:solidFill>
                  <a:schemeClr val="bg1"/>
                </a:solidFill>
              </a:rPr>
              <a:t>	Update LRU</a:t>
            </a:r>
          </a:p>
          <a:p>
            <a:pPr marL="457200" lvl="1" indent="0">
              <a:buNone/>
            </a:pPr>
            <a:r>
              <a:rPr lang="en-US" dirty="0">
                <a:solidFill>
                  <a:schemeClr val="bg1"/>
                </a:solidFill>
              </a:rPr>
              <a:t>	Update dirty if the access was a store</a:t>
            </a:r>
          </a:p>
          <a:p>
            <a:pPr marL="457200" lvl="1" indent="0">
              <a:buNone/>
            </a:pPr>
            <a:endParaRPr lang="en-US" dirty="0"/>
          </a:p>
          <a:p>
            <a:pPr lvl="1"/>
            <a:r>
              <a:rPr lang="en-US" dirty="0"/>
              <a:t>Which steps depend on the operation being a load or a store?</a:t>
            </a:r>
          </a:p>
        </p:txBody>
      </p:sp>
    </p:spTree>
    <p:extLst>
      <p:ext uri="{BB962C8B-B14F-4D97-AF65-F5344CB8AC3E}">
        <p14:creationId xmlns:p14="http://schemas.microsoft.com/office/powerpoint/2010/main" val="249686771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91D06-709F-4DA3-949E-00F4BB9291DC}"/>
              </a:ext>
            </a:extLst>
          </p:cNvPr>
          <p:cNvSpPr>
            <a:spLocks noGrp="1"/>
          </p:cNvSpPr>
          <p:nvPr>
            <p:ph type="title"/>
          </p:nvPr>
        </p:nvSpPr>
        <p:spPr/>
        <p:txBody>
          <a:bodyPr/>
          <a:lstStyle/>
          <a:p>
            <a:r>
              <a:rPr lang="en-US" dirty="0"/>
              <a:t>Complexity Example</a:t>
            </a:r>
          </a:p>
        </p:txBody>
      </p:sp>
      <p:sp>
        <p:nvSpPr>
          <p:cNvPr id="3" name="Content Placeholder 2">
            <a:extLst>
              <a:ext uri="{FF2B5EF4-FFF2-40B4-BE49-F238E27FC236}">
                <a16:creationId xmlns:a16="http://schemas.microsoft.com/office/drawing/2014/main" id="{1B892294-6969-4F1A-B3E9-45B87D93021F}"/>
              </a:ext>
            </a:extLst>
          </p:cNvPr>
          <p:cNvSpPr>
            <a:spLocks noGrp="1"/>
          </p:cNvSpPr>
          <p:nvPr>
            <p:ph idx="1"/>
          </p:nvPr>
        </p:nvSpPr>
        <p:spPr/>
        <p:txBody>
          <a:bodyPr/>
          <a:lstStyle/>
          <a:p>
            <a:r>
              <a:rPr lang="en-US" dirty="0"/>
              <a:t>Split a cache access into three+ testable components</a:t>
            </a:r>
          </a:p>
          <a:p>
            <a:pPr lvl="1"/>
            <a:r>
              <a:rPr lang="en-US" dirty="0"/>
              <a:t>State all of the steps that a cache access requires</a:t>
            </a:r>
          </a:p>
          <a:p>
            <a:pPr marL="457200" lvl="1" indent="0">
              <a:buNone/>
            </a:pPr>
            <a:r>
              <a:rPr lang="en-US" dirty="0"/>
              <a:t>	Convert address into tag, set index, block offset</a:t>
            </a:r>
          </a:p>
          <a:p>
            <a:pPr marL="457200" lvl="1" indent="0">
              <a:buNone/>
            </a:pPr>
            <a:r>
              <a:rPr lang="en-US" dirty="0"/>
              <a:t>	Look up the set using the set index</a:t>
            </a:r>
          </a:p>
          <a:p>
            <a:pPr marL="457200" lvl="1" indent="0">
              <a:buNone/>
            </a:pPr>
            <a:r>
              <a:rPr lang="en-US" dirty="0"/>
              <a:t>	Check if the tag matches any line in the set</a:t>
            </a:r>
          </a:p>
          <a:p>
            <a:pPr marL="457200" lvl="1" indent="0">
              <a:buNone/>
            </a:pPr>
            <a:r>
              <a:rPr lang="en-US" dirty="0"/>
              <a:t>	If so, hit</a:t>
            </a:r>
          </a:p>
          <a:p>
            <a:pPr marL="457200" lvl="1" indent="0">
              <a:buNone/>
            </a:pPr>
            <a:r>
              <a:rPr lang="en-US" dirty="0"/>
              <a:t>	If not a match, miss, then</a:t>
            </a:r>
          </a:p>
          <a:p>
            <a:pPr marL="457200" lvl="1" indent="0">
              <a:buNone/>
            </a:pPr>
            <a:r>
              <a:rPr lang="en-US" dirty="0"/>
              <a:t>		Find the LRU block</a:t>
            </a:r>
          </a:p>
          <a:p>
            <a:pPr marL="457200" lvl="1" indent="0">
              <a:buNone/>
            </a:pPr>
            <a:r>
              <a:rPr lang="en-US" dirty="0"/>
              <a:t>		Evict the LRU block</a:t>
            </a:r>
          </a:p>
          <a:p>
            <a:pPr marL="457200" lvl="1" indent="0">
              <a:buNone/>
            </a:pPr>
            <a:r>
              <a:rPr lang="en-US" dirty="0"/>
              <a:t>		Read in the new line from memory</a:t>
            </a:r>
          </a:p>
          <a:p>
            <a:pPr marL="457200" lvl="1" indent="0">
              <a:buNone/>
            </a:pPr>
            <a:r>
              <a:rPr lang="en-US" dirty="0"/>
              <a:t>	Update LRU</a:t>
            </a:r>
          </a:p>
          <a:p>
            <a:pPr marL="457200" lvl="1" indent="0">
              <a:buNone/>
            </a:pPr>
            <a:r>
              <a:rPr lang="en-US" dirty="0"/>
              <a:t>	Update dirty if the access was a store</a:t>
            </a:r>
          </a:p>
          <a:p>
            <a:pPr marL="457200" lvl="1" indent="0">
              <a:buNone/>
            </a:pPr>
            <a:endParaRPr lang="en-US" dirty="0"/>
          </a:p>
          <a:p>
            <a:pPr lvl="1"/>
            <a:r>
              <a:rPr lang="en-US" dirty="0"/>
              <a:t>Which steps depend on the operation being a load or a store?</a:t>
            </a:r>
          </a:p>
        </p:txBody>
      </p:sp>
    </p:spTree>
    <p:extLst>
      <p:ext uri="{BB962C8B-B14F-4D97-AF65-F5344CB8AC3E}">
        <p14:creationId xmlns:p14="http://schemas.microsoft.com/office/powerpoint/2010/main" val="309069252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1201C-F8B0-4952-8D92-331B967772D8}"/>
              </a:ext>
            </a:extLst>
          </p:cNvPr>
          <p:cNvSpPr>
            <a:spLocks noGrp="1"/>
          </p:cNvSpPr>
          <p:nvPr>
            <p:ph type="title"/>
          </p:nvPr>
        </p:nvSpPr>
        <p:spPr/>
        <p:txBody>
          <a:bodyPr/>
          <a:lstStyle/>
          <a:p>
            <a:r>
              <a:rPr lang="en-US" dirty="0"/>
              <a:t>Designs need to be testable</a:t>
            </a:r>
          </a:p>
        </p:txBody>
      </p:sp>
      <p:sp>
        <p:nvSpPr>
          <p:cNvPr id="3" name="Content Placeholder 2">
            <a:extLst>
              <a:ext uri="{FF2B5EF4-FFF2-40B4-BE49-F238E27FC236}">
                <a16:creationId xmlns:a16="http://schemas.microsoft.com/office/drawing/2014/main" id="{79CD11C2-3952-45ED-910A-EFD9850FE625}"/>
              </a:ext>
            </a:extLst>
          </p:cNvPr>
          <p:cNvSpPr>
            <a:spLocks noGrp="1"/>
          </p:cNvSpPr>
          <p:nvPr>
            <p:ph idx="1"/>
          </p:nvPr>
        </p:nvSpPr>
        <p:spPr>
          <a:xfrm>
            <a:off x="396875" y="1362075"/>
            <a:ext cx="7896225" cy="3291061"/>
          </a:xfrm>
        </p:spPr>
        <p:txBody>
          <a:bodyPr/>
          <a:lstStyle/>
          <a:p>
            <a:r>
              <a:rPr lang="en-US" dirty="0"/>
              <a:t>Testable design</a:t>
            </a:r>
          </a:p>
          <a:p>
            <a:pPr lvl="1"/>
            <a:r>
              <a:rPr lang="en-US" dirty="0"/>
              <a:t>Testing versus Contracts*</a:t>
            </a:r>
          </a:p>
          <a:p>
            <a:pPr lvl="1"/>
            <a:r>
              <a:rPr lang="en-US" dirty="0"/>
              <a:t>These are complementary techniques</a:t>
            </a:r>
          </a:p>
          <a:p>
            <a:pPr lvl="1"/>
            <a:endParaRPr lang="en-US" dirty="0"/>
          </a:p>
          <a:p>
            <a:r>
              <a:rPr lang="en-US" dirty="0"/>
              <a:t>Testing and Contracts are </a:t>
            </a:r>
          </a:p>
          <a:p>
            <a:pPr lvl="1"/>
            <a:r>
              <a:rPr lang="en-US" dirty="0"/>
              <a:t>Acts of design more than verification</a:t>
            </a:r>
          </a:p>
          <a:p>
            <a:pPr lvl="1"/>
            <a:r>
              <a:rPr lang="en-US" dirty="0"/>
              <a:t>Acts of documentation: </a:t>
            </a:r>
            <a:r>
              <a:rPr lang="en-US" dirty="0">
                <a:solidFill>
                  <a:srgbClr val="FF0000"/>
                </a:solidFill>
              </a:rPr>
              <a:t>executable documentation!</a:t>
            </a:r>
          </a:p>
          <a:p>
            <a:endParaRPr lang="en-US" dirty="0"/>
          </a:p>
          <a:p>
            <a:endParaRPr lang="en-US" dirty="0"/>
          </a:p>
        </p:txBody>
      </p:sp>
      <p:sp>
        <p:nvSpPr>
          <p:cNvPr id="4" name="TextBox 3">
            <a:extLst>
              <a:ext uri="{FF2B5EF4-FFF2-40B4-BE49-F238E27FC236}">
                <a16:creationId xmlns:a16="http://schemas.microsoft.com/office/drawing/2014/main" id="{CB55CDB6-CB7C-ED0A-0AF5-341C65FF10D2}"/>
              </a:ext>
            </a:extLst>
          </p:cNvPr>
          <p:cNvSpPr txBox="1"/>
          <p:nvPr/>
        </p:nvSpPr>
        <p:spPr>
          <a:xfrm>
            <a:off x="536601" y="5295111"/>
            <a:ext cx="8070797" cy="707886"/>
          </a:xfrm>
          <a:prstGeom prst="rect">
            <a:avLst/>
          </a:prstGeom>
          <a:noFill/>
        </p:spPr>
        <p:txBody>
          <a:bodyPr wrap="square" rtlCol="0">
            <a:spAutoFit/>
          </a:bodyPr>
          <a:lstStyle/>
          <a:p>
            <a:r>
              <a:rPr lang="en-US" sz="2000" b="0" dirty="0">
                <a:latin typeface="Calibri" pitchFamily="34" charset="0"/>
              </a:rPr>
              <a:t>* A </a:t>
            </a:r>
            <a:r>
              <a:rPr lang="en-US" sz="2000" b="0" u="sng" dirty="0">
                <a:latin typeface="Calibri" pitchFamily="34" charset="0"/>
              </a:rPr>
              <a:t>contract</a:t>
            </a:r>
            <a:r>
              <a:rPr lang="en-US" sz="2000" b="0" dirty="0">
                <a:latin typeface="Calibri" pitchFamily="34" charset="0"/>
              </a:rPr>
              <a:t> specifies in a precise and checkable way interfaces for software</a:t>
            </a:r>
            <a:br>
              <a:rPr lang="en-US" sz="2000" b="0" dirty="0">
                <a:latin typeface="Calibri" pitchFamily="34" charset="0"/>
              </a:rPr>
            </a:br>
            <a:r>
              <a:rPr lang="en-US" sz="2000" b="0" dirty="0">
                <a:latin typeface="Calibri" pitchFamily="34" charset="0"/>
              </a:rPr>
              <a:t>   components: preconditions, postconditions, and object invariants.</a:t>
            </a:r>
          </a:p>
        </p:txBody>
      </p:sp>
    </p:spTree>
    <p:extLst>
      <p:ext uri="{BB962C8B-B14F-4D97-AF65-F5344CB8AC3E}">
        <p14:creationId xmlns:p14="http://schemas.microsoft.com/office/powerpoint/2010/main" val="339962670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FFD55-2BEA-4C80-BD03-A683D6F9438D}"/>
              </a:ext>
            </a:extLst>
          </p:cNvPr>
          <p:cNvSpPr>
            <a:spLocks noGrp="1"/>
          </p:cNvSpPr>
          <p:nvPr>
            <p:ph type="title"/>
          </p:nvPr>
        </p:nvSpPr>
        <p:spPr/>
        <p:txBody>
          <a:bodyPr/>
          <a:lstStyle/>
          <a:p>
            <a:r>
              <a:rPr lang="en-US" dirty="0"/>
              <a:t>Testing Example</a:t>
            </a:r>
          </a:p>
        </p:txBody>
      </p:sp>
      <p:sp>
        <p:nvSpPr>
          <p:cNvPr id="3" name="Content Placeholder 2">
            <a:extLst>
              <a:ext uri="{FF2B5EF4-FFF2-40B4-BE49-F238E27FC236}">
                <a16:creationId xmlns:a16="http://schemas.microsoft.com/office/drawing/2014/main" id="{6E03EA4A-E77A-4FBE-9D9B-AD236981F5B6}"/>
              </a:ext>
            </a:extLst>
          </p:cNvPr>
          <p:cNvSpPr>
            <a:spLocks noGrp="1"/>
          </p:cNvSpPr>
          <p:nvPr>
            <p:ph idx="1"/>
          </p:nvPr>
        </p:nvSpPr>
        <p:spPr/>
        <p:txBody>
          <a:bodyPr/>
          <a:lstStyle/>
          <a:p>
            <a:r>
              <a:rPr lang="en-US" dirty="0"/>
              <a:t>For your cache simulator, you can write your own traces</a:t>
            </a:r>
          </a:p>
          <a:p>
            <a:pPr lvl="1"/>
            <a:r>
              <a:rPr lang="en-US" dirty="0"/>
              <a:t>Write a trace to test for a cache hit</a:t>
            </a:r>
          </a:p>
          <a:p>
            <a:pPr marL="457200" lvl="1" indent="0">
              <a:buNone/>
            </a:pPr>
            <a:r>
              <a:rPr lang="en-US" dirty="0"/>
              <a:t>	L 50, 1</a:t>
            </a:r>
            <a:br>
              <a:rPr lang="en-US" dirty="0"/>
            </a:br>
            <a:r>
              <a:rPr lang="en-US" dirty="0"/>
              <a:t>	L 50, 1</a:t>
            </a:r>
          </a:p>
          <a:p>
            <a:pPr lvl="1"/>
            <a:endParaRPr lang="en-US" dirty="0"/>
          </a:p>
          <a:p>
            <a:pPr lvl="1"/>
            <a:r>
              <a:rPr lang="en-US" dirty="0"/>
              <a:t>Write a trace to test dirty bytes in cache</a:t>
            </a:r>
          </a:p>
          <a:p>
            <a:pPr marL="457200" lvl="1" indent="0">
              <a:buNone/>
            </a:pPr>
            <a:r>
              <a:rPr lang="en-US" dirty="0"/>
              <a:t>	S 100, 1</a:t>
            </a:r>
          </a:p>
          <a:p>
            <a:endParaRPr lang="en-US" dirty="0"/>
          </a:p>
        </p:txBody>
      </p:sp>
    </p:spTree>
    <p:extLst>
      <p:ext uri="{BB962C8B-B14F-4D97-AF65-F5344CB8AC3E}">
        <p14:creationId xmlns:p14="http://schemas.microsoft.com/office/powerpoint/2010/main" val="11424605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15232-9375-417C-9794-ADDB0F9304EE}"/>
              </a:ext>
            </a:extLst>
          </p:cNvPr>
          <p:cNvSpPr>
            <a:spLocks noGrp="1"/>
          </p:cNvSpPr>
          <p:nvPr>
            <p:ph type="title"/>
          </p:nvPr>
        </p:nvSpPr>
        <p:spPr/>
        <p:txBody>
          <a:bodyPr/>
          <a:lstStyle/>
          <a:p>
            <a:r>
              <a:rPr lang="en-US" dirty="0"/>
              <a:t>Testable design is modular</a:t>
            </a:r>
          </a:p>
        </p:txBody>
      </p:sp>
      <p:sp>
        <p:nvSpPr>
          <p:cNvPr id="3" name="Content Placeholder 2">
            <a:extLst>
              <a:ext uri="{FF2B5EF4-FFF2-40B4-BE49-F238E27FC236}">
                <a16:creationId xmlns:a16="http://schemas.microsoft.com/office/drawing/2014/main" id="{F91C0A9A-014B-44CE-8256-ED0C28AB092D}"/>
              </a:ext>
            </a:extLst>
          </p:cNvPr>
          <p:cNvSpPr>
            <a:spLocks noGrp="1"/>
          </p:cNvSpPr>
          <p:nvPr>
            <p:ph idx="1"/>
          </p:nvPr>
        </p:nvSpPr>
        <p:spPr>
          <a:xfrm>
            <a:off x="396875" y="1362075"/>
            <a:ext cx="8207573" cy="4972050"/>
          </a:xfrm>
        </p:spPr>
        <p:txBody>
          <a:bodyPr/>
          <a:lstStyle/>
          <a:p>
            <a:r>
              <a:rPr lang="en-US" dirty="0"/>
              <a:t>Modular code has: separation of concerns, encapsulation, abstraction</a:t>
            </a:r>
          </a:p>
          <a:p>
            <a:pPr lvl="1"/>
            <a:r>
              <a:rPr lang="en-US" dirty="0"/>
              <a:t>Leads to: reusability, extensibility, readability, testability</a:t>
            </a:r>
          </a:p>
          <a:p>
            <a:pPr lvl="1"/>
            <a:endParaRPr lang="en-US" dirty="0"/>
          </a:p>
          <a:p>
            <a:r>
              <a:rPr lang="en-US" dirty="0"/>
              <a:t>Separation of concerns</a:t>
            </a:r>
          </a:p>
          <a:p>
            <a:pPr lvl="1"/>
            <a:r>
              <a:rPr lang="en-US" dirty="0"/>
              <a:t>Create helper functions so each function does “one thing”</a:t>
            </a:r>
          </a:p>
          <a:p>
            <a:pPr lvl="1"/>
            <a:r>
              <a:rPr lang="en-US" dirty="0"/>
              <a:t>Functions should neither do too much nor too little</a:t>
            </a:r>
          </a:p>
          <a:p>
            <a:pPr lvl="1"/>
            <a:r>
              <a:rPr lang="en-US" dirty="0"/>
              <a:t>Avoid duplicated code</a:t>
            </a:r>
          </a:p>
          <a:p>
            <a:pPr lvl="1"/>
            <a:endParaRPr lang="en-US" dirty="0"/>
          </a:p>
          <a:p>
            <a:r>
              <a:rPr lang="en-US" dirty="0"/>
              <a:t>Encapsulation, abstraction, and respecting the interface</a:t>
            </a:r>
          </a:p>
          <a:p>
            <a:pPr lvl="1"/>
            <a:r>
              <a:rPr lang="en-US" dirty="0"/>
              <a:t>Each module is responsible for its own internals</a:t>
            </a:r>
          </a:p>
          <a:p>
            <a:pPr lvl="1"/>
            <a:r>
              <a:rPr lang="en-US" dirty="0"/>
              <a:t>No outside code “intrudes” on the inner workings of another module</a:t>
            </a:r>
          </a:p>
        </p:txBody>
      </p:sp>
    </p:spTree>
    <p:extLst>
      <p:ext uri="{BB962C8B-B14F-4D97-AF65-F5344CB8AC3E}">
        <p14:creationId xmlns:p14="http://schemas.microsoft.com/office/powerpoint/2010/main" val="413376324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A0B31-6CA3-442D-4727-B729FAC1C2D2}"/>
              </a:ext>
            </a:extLst>
          </p:cNvPr>
          <p:cNvSpPr>
            <a:spLocks noGrp="1"/>
          </p:cNvSpPr>
          <p:nvPr>
            <p:ph type="title"/>
          </p:nvPr>
        </p:nvSpPr>
        <p:spPr/>
        <p:txBody>
          <a:bodyPr/>
          <a:lstStyle/>
          <a:p>
            <a:r>
              <a:rPr lang="en-US" dirty="0"/>
              <a:t>Bugs: You are in good company!</a:t>
            </a:r>
          </a:p>
        </p:txBody>
      </p:sp>
      <p:pic>
        <p:nvPicPr>
          <p:cNvPr id="1026" name="Picture 2" descr="Computer Bug">
            <a:extLst>
              <a:ext uri="{FF2B5EF4-FFF2-40B4-BE49-F238E27FC236}">
                <a16:creationId xmlns:a16="http://schemas.microsoft.com/office/drawing/2014/main" id="{F08FA1FD-7D66-ADE4-80DC-A836241CC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8039"/>
            <a:ext cx="5977238" cy="40315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08F6A2B-B41E-C364-6DD3-5FE684C26DCD}"/>
              </a:ext>
            </a:extLst>
          </p:cNvPr>
          <p:cNvSpPr txBox="1"/>
          <p:nvPr/>
        </p:nvSpPr>
        <p:spPr>
          <a:xfrm>
            <a:off x="251520" y="5785597"/>
            <a:ext cx="3855543" cy="215444"/>
          </a:xfrm>
          <a:prstGeom prst="rect">
            <a:avLst/>
          </a:prstGeom>
          <a:noFill/>
        </p:spPr>
        <p:txBody>
          <a:bodyPr wrap="none" rtlCol="0">
            <a:spAutoFit/>
          </a:bodyPr>
          <a:lstStyle/>
          <a:p>
            <a:r>
              <a:rPr lang="en-US" sz="800" b="0" dirty="0">
                <a:latin typeface="Calibri" pitchFamily="34" charset="0"/>
              </a:rPr>
              <a:t>Source: https://</a:t>
            </a:r>
            <a:r>
              <a:rPr lang="en-US" sz="800" b="0" dirty="0" err="1">
                <a:latin typeface="Calibri" pitchFamily="34" charset="0"/>
              </a:rPr>
              <a:t>education.nationalgeographic.org</a:t>
            </a:r>
            <a:r>
              <a:rPr lang="en-US" sz="800" b="0" dirty="0">
                <a:latin typeface="Calibri" pitchFamily="34" charset="0"/>
              </a:rPr>
              <a:t>/resource/worlds-first-computer-bug/</a:t>
            </a:r>
          </a:p>
        </p:txBody>
      </p:sp>
      <p:sp>
        <p:nvSpPr>
          <p:cNvPr id="5" name="AutoShape 4" descr="Thomas Edison - His Life Story and Contributions to Humanity - The Lightbulb Co. UK">
            <a:extLst>
              <a:ext uri="{FF2B5EF4-FFF2-40B4-BE49-F238E27FC236}">
                <a16:creationId xmlns:a16="http://schemas.microsoft.com/office/drawing/2014/main" id="{9B73EE6F-F4CC-4262-C876-F325CD7420E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Thomas Edison - His Life Story and Contributions to Humanity - The Lightbulb Co. UK">
            <a:extLst>
              <a:ext uri="{FF2B5EF4-FFF2-40B4-BE49-F238E27FC236}">
                <a16:creationId xmlns:a16="http://schemas.microsoft.com/office/drawing/2014/main" id="{7AA3026A-3A31-2297-6964-02438E587DBF}"/>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Thomas Edison - His Life Story and Contributions to Humanity - The Lightbulb Co. UK">
            <a:extLst>
              <a:ext uri="{FF2B5EF4-FFF2-40B4-BE49-F238E27FC236}">
                <a16:creationId xmlns:a16="http://schemas.microsoft.com/office/drawing/2014/main" id="{74D8C26A-B5F9-3183-46CA-167C371CC7C9}"/>
              </a:ext>
            </a:extLst>
          </p:cNvPr>
          <p:cNvSpPr>
            <a:spLocks noChangeAspect="1" noChangeArrowheads="1"/>
          </p:cNvSpPr>
          <p:nvPr/>
        </p:nvSpPr>
        <p:spPr bwMode="auto">
          <a:xfrm>
            <a:off x="4576139" y="368876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52E3E018-3E1A-2E84-00D2-601528F282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847850"/>
            <a:ext cx="2286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6B26C22-5EA1-25C9-D906-E5486A6E25B9}"/>
              </a:ext>
            </a:extLst>
          </p:cNvPr>
          <p:cNvSpPr txBox="1"/>
          <p:nvPr/>
        </p:nvSpPr>
        <p:spPr>
          <a:xfrm>
            <a:off x="5796136" y="4764046"/>
            <a:ext cx="3024336" cy="400110"/>
          </a:xfrm>
          <a:prstGeom prst="rect">
            <a:avLst/>
          </a:prstGeom>
          <a:noFill/>
        </p:spPr>
        <p:txBody>
          <a:bodyPr wrap="square">
            <a:spAutoFit/>
          </a:bodyPr>
          <a:lstStyle/>
          <a:p>
            <a:r>
              <a:rPr lang="en-US" sz="2000" b="0" dirty="0">
                <a:effectLst/>
                <a:latin typeface="Calibri" panose="020F0502020204030204" pitchFamily="34" charset="0"/>
                <a:cs typeface="Calibri" panose="020F0502020204030204" pitchFamily="34" charset="0"/>
              </a:rPr>
              <a:t>RADM Grace Hopper, PhD</a:t>
            </a:r>
            <a:endParaRPr lang="en-US" sz="2000" dirty="0"/>
          </a:p>
        </p:txBody>
      </p:sp>
    </p:spTree>
    <p:extLst>
      <p:ext uri="{BB962C8B-B14F-4D97-AF65-F5344CB8AC3E}">
        <p14:creationId xmlns:p14="http://schemas.microsoft.com/office/powerpoint/2010/main" val="71908411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Trust the Compiler!</a:t>
            </a:r>
          </a:p>
        </p:txBody>
      </p:sp>
      <p:sp>
        <p:nvSpPr>
          <p:cNvPr id="3" name="Content Placeholder 2"/>
          <p:cNvSpPr>
            <a:spLocks noGrp="1"/>
          </p:cNvSpPr>
          <p:nvPr>
            <p:ph idx="1"/>
          </p:nvPr>
        </p:nvSpPr>
        <p:spPr/>
        <p:txBody>
          <a:bodyPr/>
          <a:lstStyle/>
          <a:p>
            <a:r>
              <a:rPr lang="en-US" dirty="0"/>
              <a:t>Use plenty of temporary variables</a:t>
            </a:r>
          </a:p>
          <a:p>
            <a:r>
              <a:rPr lang="en-US" dirty="0"/>
              <a:t>Use plenty of functions</a:t>
            </a:r>
          </a:p>
          <a:p>
            <a:r>
              <a:rPr lang="en-US" dirty="0"/>
              <a:t>Let compiler do the math</a:t>
            </a:r>
          </a:p>
        </p:txBody>
      </p:sp>
    </p:spTree>
    <p:extLst>
      <p:ext uri="{BB962C8B-B14F-4D97-AF65-F5344CB8AC3E}">
        <p14:creationId xmlns:p14="http://schemas.microsoft.com/office/powerpoint/2010/main" val="158883081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5D4C7-C241-4FEF-8711-E7E8E6AA6D46}"/>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A419E12E-393E-4C5B-A10F-F27F03A82C6B}"/>
              </a:ext>
            </a:extLst>
          </p:cNvPr>
          <p:cNvSpPr>
            <a:spLocks noGrp="1"/>
          </p:cNvSpPr>
          <p:nvPr>
            <p:ph idx="1"/>
          </p:nvPr>
        </p:nvSpPr>
        <p:spPr/>
        <p:txBody>
          <a:bodyPr/>
          <a:lstStyle/>
          <a:p>
            <a:pPr marL="0" indent="0">
              <a:buNone/>
            </a:pPr>
            <a:r>
              <a:rPr lang="en-US" dirty="0"/>
              <a:t>When writing code, the author is communicating with: </a:t>
            </a:r>
          </a:p>
          <a:p>
            <a:r>
              <a:rPr lang="en-US" dirty="0"/>
              <a:t>The machine</a:t>
            </a:r>
          </a:p>
          <a:p>
            <a:r>
              <a:rPr lang="en-US" dirty="0"/>
              <a:t>Other developers of the system</a:t>
            </a:r>
          </a:p>
          <a:p>
            <a:r>
              <a:rPr lang="en-US" dirty="0"/>
              <a:t>Code reviewers</a:t>
            </a:r>
          </a:p>
          <a:p>
            <a:r>
              <a:rPr lang="en-US" dirty="0"/>
              <a:t>Their future self</a:t>
            </a:r>
          </a:p>
        </p:txBody>
      </p:sp>
    </p:spTree>
    <p:extLst>
      <p:ext uri="{BB962C8B-B14F-4D97-AF65-F5344CB8AC3E}">
        <p14:creationId xmlns:p14="http://schemas.microsoft.com/office/powerpoint/2010/main" val="284826213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81CD-21D3-46E5-9101-B75A1F68B157}"/>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1331C7D5-5416-40D3-AF37-48449C8E8D00}"/>
              </a:ext>
            </a:extLst>
          </p:cNvPr>
          <p:cNvSpPr>
            <a:spLocks noGrp="1"/>
          </p:cNvSpPr>
          <p:nvPr>
            <p:ph idx="1"/>
          </p:nvPr>
        </p:nvSpPr>
        <p:spPr/>
        <p:txBody>
          <a:bodyPr/>
          <a:lstStyle/>
          <a:p>
            <a:pPr marL="0" indent="0">
              <a:buNone/>
            </a:pPr>
            <a:r>
              <a:rPr lang="en-US" dirty="0"/>
              <a:t>There are many techniques that have been developed around code communication:</a:t>
            </a:r>
          </a:p>
          <a:p>
            <a:r>
              <a:rPr lang="en-US" dirty="0"/>
              <a:t>Tests</a:t>
            </a:r>
          </a:p>
          <a:p>
            <a:r>
              <a:rPr lang="en-US" dirty="0"/>
              <a:t>Naming</a:t>
            </a:r>
          </a:p>
          <a:p>
            <a:r>
              <a:rPr lang="en-US" dirty="0"/>
              <a:t>Comments</a:t>
            </a:r>
          </a:p>
          <a:p>
            <a:r>
              <a:rPr lang="en-US" dirty="0"/>
              <a:t>Commit Messages</a:t>
            </a:r>
          </a:p>
          <a:p>
            <a:r>
              <a:rPr lang="en-US" dirty="0"/>
              <a:t>Code Review</a:t>
            </a:r>
          </a:p>
          <a:p>
            <a:r>
              <a:rPr lang="en-US" dirty="0"/>
              <a:t>Design Patterns</a:t>
            </a:r>
          </a:p>
          <a:p>
            <a:r>
              <a:rPr lang="en-US" dirty="0"/>
              <a:t>...</a:t>
            </a:r>
          </a:p>
        </p:txBody>
      </p:sp>
    </p:spTree>
    <p:extLst>
      <p:ext uri="{BB962C8B-B14F-4D97-AF65-F5344CB8AC3E}">
        <p14:creationId xmlns:p14="http://schemas.microsoft.com/office/powerpoint/2010/main" val="398992829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28A70D-9E1D-444F-863A-70C3E76E5CF4}"/>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F356DA5C-D20E-4822-8E54-16E7579DD441}"/>
              </a:ext>
            </a:extLst>
          </p:cNvPr>
          <p:cNvSpPr>
            <a:spLocks noGrp="1"/>
          </p:cNvSpPr>
          <p:nvPr>
            <p:ph idx="1"/>
          </p:nvPr>
        </p:nvSpPr>
        <p:spPr>
          <a:xfrm>
            <a:off x="396875" y="3428999"/>
            <a:ext cx="7896225" cy="2905125"/>
          </a:xfrm>
        </p:spPr>
        <p:txBody>
          <a:bodyPr/>
          <a:lstStyle/>
          <a:p>
            <a:pPr marL="0" indent="0" algn="ctr">
              <a:buNone/>
            </a:pPr>
            <a:r>
              <a:rPr lang="en-US" sz="4800" dirty="0"/>
              <a:t>Naming</a:t>
            </a:r>
          </a:p>
        </p:txBody>
      </p:sp>
    </p:spTree>
    <p:extLst>
      <p:ext uri="{BB962C8B-B14F-4D97-AF65-F5344CB8AC3E}">
        <p14:creationId xmlns:p14="http://schemas.microsoft.com/office/powerpoint/2010/main" val="200505488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884C0-18D2-4FE2-B546-88B246331606}"/>
              </a:ext>
            </a:extLst>
          </p:cNvPr>
          <p:cNvSpPr>
            <a:spLocks noGrp="1"/>
          </p:cNvSpPr>
          <p:nvPr>
            <p:ph type="title"/>
          </p:nvPr>
        </p:nvSpPr>
        <p:spPr>
          <a:xfrm>
            <a:off x="357018" y="435678"/>
            <a:ext cx="7936082" cy="762000"/>
          </a:xfrm>
        </p:spPr>
        <p:txBody>
          <a:bodyPr/>
          <a:lstStyle/>
          <a:p>
            <a:r>
              <a:rPr lang="en-US" dirty="0"/>
              <a:t>Avoid deliberately meaningless names:</a:t>
            </a:r>
          </a:p>
        </p:txBody>
      </p:sp>
      <p:pic>
        <p:nvPicPr>
          <p:cNvPr id="5" name="Picture 4">
            <a:extLst>
              <a:ext uri="{FF2B5EF4-FFF2-40B4-BE49-F238E27FC236}">
                <a16:creationId xmlns:a16="http://schemas.microsoft.com/office/drawing/2014/main" id="{C493D47A-4608-4AC7-8080-762755AC7291}"/>
              </a:ext>
            </a:extLst>
          </p:cNvPr>
          <p:cNvPicPr>
            <a:picLocks noChangeAspect="1"/>
          </p:cNvPicPr>
          <p:nvPr/>
        </p:nvPicPr>
        <p:blipFill>
          <a:blip r:embed="rId2"/>
          <a:stretch>
            <a:fillRect/>
          </a:stretch>
        </p:blipFill>
        <p:spPr>
          <a:xfrm>
            <a:off x="586519" y="1190822"/>
            <a:ext cx="7516935" cy="5646833"/>
          </a:xfrm>
          <a:prstGeom prst="rect">
            <a:avLst/>
          </a:prstGeom>
        </p:spPr>
      </p:pic>
    </p:spTree>
    <p:extLst>
      <p:ext uri="{BB962C8B-B14F-4D97-AF65-F5344CB8AC3E}">
        <p14:creationId xmlns:p14="http://schemas.microsoft.com/office/powerpoint/2010/main" val="171872887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1EEA9-D5C7-40AD-94B0-C706B1897004}"/>
              </a:ext>
            </a:extLst>
          </p:cNvPr>
          <p:cNvSpPr>
            <a:spLocks noGrp="1"/>
          </p:cNvSpPr>
          <p:nvPr>
            <p:ph type="title"/>
          </p:nvPr>
        </p:nvSpPr>
        <p:spPr/>
        <p:txBody>
          <a:bodyPr/>
          <a:lstStyle/>
          <a:p>
            <a:r>
              <a:rPr lang="en-US" dirty="0"/>
              <a:t>Naming is understanding</a:t>
            </a:r>
          </a:p>
        </p:txBody>
      </p:sp>
      <p:sp>
        <p:nvSpPr>
          <p:cNvPr id="3" name="Content Placeholder 2">
            <a:extLst>
              <a:ext uri="{FF2B5EF4-FFF2-40B4-BE49-F238E27FC236}">
                <a16:creationId xmlns:a16="http://schemas.microsoft.com/office/drawing/2014/main" id="{0A67A357-4585-483C-A4D2-30B7E049EE0A}"/>
              </a:ext>
            </a:extLst>
          </p:cNvPr>
          <p:cNvSpPr>
            <a:spLocks noGrp="1"/>
          </p:cNvSpPr>
          <p:nvPr>
            <p:ph idx="1"/>
          </p:nvPr>
        </p:nvSpPr>
        <p:spPr>
          <a:xfrm>
            <a:off x="357018" y="2276871"/>
            <a:ext cx="7896225" cy="2304257"/>
          </a:xfrm>
        </p:spPr>
        <p:txBody>
          <a:bodyPr/>
          <a:lstStyle/>
          <a:p>
            <a:pPr marL="0" indent="0">
              <a:buNone/>
            </a:pPr>
            <a:r>
              <a:rPr lang="en-US" sz="3200" i="1" dirty="0"/>
              <a:t>“If you don’t know what a thing should be called, you cannot know what it is. </a:t>
            </a:r>
          </a:p>
          <a:p>
            <a:pPr marL="0" indent="0">
              <a:buNone/>
            </a:pPr>
            <a:r>
              <a:rPr lang="en-US" sz="3200" i="1" dirty="0"/>
              <a:t>If you don’t know what it is, you cannot sit down and write the code</a:t>
            </a:r>
            <a:r>
              <a:rPr lang="en-US" sz="3200" i="1"/>
              <a:t>.” </a:t>
            </a:r>
            <a:br>
              <a:rPr lang="en-US" sz="3200" i="1"/>
            </a:br>
            <a:r>
              <a:rPr lang="en-US" sz="3200" i="1"/>
              <a:t>					</a:t>
            </a:r>
            <a:r>
              <a:rPr lang="en-US" sz="3200"/>
              <a:t>- </a:t>
            </a:r>
            <a:r>
              <a:rPr lang="en-US" sz="3200" dirty="0"/>
              <a:t>Sam Gardiner</a:t>
            </a:r>
          </a:p>
        </p:txBody>
      </p:sp>
    </p:spTree>
    <p:extLst>
      <p:ext uri="{BB962C8B-B14F-4D97-AF65-F5344CB8AC3E}">
        <p14:creationId xmlns:p14="http://schemas.microsoft.com/office/powerpoint/2010/main" val="232197848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19013-3447-4D9B-ABBF-2B6A8326FA41}"/>
              </a:ext>
            </a:extLst>
          </p:cNvPr>
          <p:cNvSpPr>
            <a:spLocks noGrp="1"/>
          </p:cNvSpPr>
          <p:nvPr>
            <p:ph type="title"/>
          </p:nvPr>
        </p:nvSpPr>
        <p:spPr/>
        <p:txBody>
          <a:bodyPr/>
          <a:lstStyle/>
          <a:p>
            <a:r>
              <a:rPr lang="en-US" dirty="0"/>
              <a:t>Better naming practices</a:t>
            </a:r>
          </a:p>
        </p:txBody>
      </p:sp>
      <p:sp>
        <p:nvSpPr>
          <p:cNvPr id="3" name="Content Placeholder 2">
            <a:extLst>
              <a:ext uri="{FF2B5EF4-FFF2-40B4-BE49-F238E27FC236}">
                <a16:creationId xmlns:a16="http://schemas.microsoft.com/office/drawing/2014/main" id="{E88A5348-E8CF-43E9-BAD3-8CE6ACA3A0B9}"/>
              </a:ext>
            </a:extLst>
          </p:cNvPr>
          <p:cNvSpPr>
            <a:spLocks noGrp="1"/>
          </p:cNvSpPr>
          <p:nvPr>
            <p:ph idx="1"/>
          </p:nvPr>
        </p:nvSpPr>
        <p:spPr/>
        <p:txBody>
          <a:bodyPr/>
          <a:lstStyle/>
          <a:p>
            <a:pPr marL="457200" indent="-457200">
              <a:buSzPct val="100000"/>
              <a:buFont typeface="+mj-lt"/>
              <a:buAutoNum type="arabicPeriod"/>
            </a:pPr>
            <a:r>
              <a:rPr lang="en-US" dirty="0"/>
              <a:t>Start with meaning and intention</a:t>
            </a:r>
          </a:p>
          <a:p>
            <a:pPr marL="457200" indent="-457200">
              <a:buSzPct val="100000"/>
              <a:buFont typeface="+mj-lt"/>
              <a:buAutoNum type="arabicPeriod"/>
            </a:pPr>
            <a:r>
              <a:rPr lang="en-US" dirty="0"/>
              <a:t>Use words with precise meanings (avoid “data”, “info”, “perform”)</a:t>
            </a:r>
          </a:p>
          <a:p>
            <a:pPr marL="457200" indent="-457200">
              <a:buSzPct val="100000"/>
              <a:buFont typeface="+mj-lt"/>
              <a:buAutoNum type="arabicPeriod"/>
            </a:pPr>
            <a:r>
              <a:rPr lang="en-US" dirty="0"/>
              <a:t>Prefer fewer words in names</a:t>
            </a:r>
          </a:p>
          <a:p>
            <a:pPr marL="457200" indent="-457200">
              <a:buSzPct val="100000"/>
              <a:buFont typeface="+mj-lt"/>
              <a:buAutoNum type="arabicPeriod"/>
            </a:pPr>
            <a:r>
              <a:rPr lang="en-US" dirty="0"/>
              <a:t>Avoid abbreviations in names</a:t>
            </a:r>
          </a:p>
          <a:p>
            <a:pPr marL="457200" indent="-457200">
              <a:buSzPct val="100000"/>
              <a:buFont typeface="+mj-lt"/>
              <a:buAutoNum type="arabicPeriod"/>
            </a:pPr>
            <a:r>
              <a:rPr lang="en-US" dirty="0"/>
              <a:t>Use code review to improve names</a:t>
            </a:r>
          </a:p>
          <a:p>
            <a:pPr marL="457200" indent="-457200">
              <a:buSzPct val="100000"/>
              <a:buFont typeface="+mj-lt"/>
              <a:buAutoNum type="arabicPeriod"/>
            </a:pPr>
            <a:r>
              <a:rPr lang="en-US" dirty="0"/>
              <a:t>Read the code out loud to check that it sounds okay</a:t>
            </a:r>
          </a:p>
          <a:p>
            <a:pPr marL="457200" indent="-457200">
              <a:buSzPct val="100000"/>
              <a:buFont typeface="+mj-lt"/>
              <a:buAutoNum type="arabicPeriod"/>
            </a:pPr>
            <a:r>
              <a:rPr lang="en-US" dirty="0"/>
              <a:t>Actually rename things</a:t>
            </a:r>
          </a:p>
        </p:txBody>
      </p:sp>
    </p:spTree>
    <p:extLst>
      <p:ext uri="{BB962C8B-B14F-4D97-AF65-F5344CB8AC3E}">
        <p14:creationId xmlns:p14="http://schemas.microsoft.com/office/powerpoint/2010/main" val="158329581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9640C-3314-4EDB-AF93-B0499BD3FBD0}"/>
              </a:ext>
            </a:extLst>
          </p:cNvPr>
          <p:cNvSpPr>
            <a:spLocks noGrp="1"/>
          </p:cNvSpPr>
          <p:nvPr>
            <p:ph type="title"/>
          </p:nvPr>
        </p:nvSpPr>
        <p:spPr>
          <a:xfrm>
            <a:off x="357018" y="435678"/>
            <a:ext cx="8535462" cy="762000"/>
          </a:xfrm>
        </p:spPr>
        <p:txBody>
          <a:bodyPr/>
          <a:lstStyle/>
          <a:p>
            <a:r>
              <a:rPr lang="en-US" dirty="0"/>
              <a:t>Naming guidelines – Use dictionary words</a:t>
            </a:r>
          </a:p>
        </p:txBody>
      </p:sp>
      <p:sp>
        <p:nvSpPr>
          <p:cNvPr id="3" name="Content Placeholder 2">
            <a:extLst>
              <a:ext uri="{FF2B5EF4-FFF2-40B4-BE49-F238E27FC236}">
                <a16:creationId xmlns:a16="http://schemas.microsoft.com/office/drawing/2014/main" id="{68FF5856-C74D-43EC-97D2-0641B1869AB3}"/>
              </a:ext>
            </a:extLst>
          </p:cNvPr>
          <p:cNvSpPr>
            <a:spLocks noGrp="1"/>
          </p:cNvSpPr>
          <p:nvPr>
            <p:ph idx="1"/>
          </p:nvPr>
        </p:nvSpPr>
        <p:spPr/>
        <p:txBody>
          <a:bodyPr/>
          <a:lstStyle/>
          <a:p>
            <a:r>
              <a:rPr lang="en-US" dirty="0"/>
              <a:t>Only use dictionary words and abbreviations that appear in a dictionary.</a:t>
            </a:r>
          </a:p>
          <a:p>
            <a:pPr lvl="1"/>
            <a:r>
              <a:rPr lang="en-US" dirty="0"/>
              <a:t>For example: </a:t>
            </a:r>
            <a:r>
              <a:rPr lang="en-US" dirty="0" err="1"/>
              <a:t>FileCpy</a:t>
            </a:r>
            <a:r>
              <a:rPr lang="en-US" dirty="0"/>
              <a:t> -&gt; </a:t>
            </a:r>
            <a:r>
              <a:rPr lang="en-US" dirty="0" err="1"/>
              <a:t>FileCopy</a:t>
            </a:r>
            <a:endParaRPr lang="en-US" dirty="0"/>
          </a:p>
          <a:p>
            <a:pPr lvl="1"/>
            <a:r>
              <a:rPr lang="en-US" dirty="0"/>
              <a:t>Avoid vague abbreviations such as acc, mod, auth, etc..</a:t>
            </a:r>
          </a:p>
        </p:txBody>
      </p:sp>
    </p:spTree>
    <p:extLst>
      <p:ext uri="{BB962C8B-B14F-4D97-AF65-F5344CB8AC3E}">
        <p14:creationId xmlns:p14="http://schemas.microsoft.com/office/powerpoint/2010/main" val="179545260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B5401-9A61-4C75-B7E4-BCD897D9B128}"/>
              </a:ext>
            </a:extLst>
          </p:cNvPr>
          <p:cNvSpPr>
            <a:spLocks noGrp="1"/>
          </p:cNvSpPr>
          <p:nvPr>
            <p:ph type="title"/>
          </p:nvPr>
        </p:nvSpPr>
        <p:spPr/>
        <p:txBody>
          <a:bodyPr/>
          <a:lstStyle/>
          <a:p>
            <a:r>
              <a:rPr lang="en-US" dirty="0"/>
              <a:t>Avoid using single-letter names</a:t>
            </a:r>
          </a:p>
        </p:txBody>
      </p:sp>
      <p:sp>
        <p:nvSpPr>
          <p:cNvPr id="3" name="Content Placeholder 2">
            <a:extLst>
              <a:ext uri="{FF2B5EF4-FFF2-40B4-BE49-F238E27FC236}">
                <a16:creationId xmlns:a16="http://schemas.microsoft.com/office/drawing/2014/main" id="{51B0E28F-27D8-4DA7-9DDF-D079041A2172}"/>
              </a:ext>
            </a:extLst>
          </p:cNvPr>
          <p:cNvSpPr>
            <a:spLocks noGrp="1"/>
          </p:cNvSpPr>
          <p:nvPr>
            <p:ph idx="1"/>
          </p:nvPr>
        </p:nvSpPr>
        <p:spPr/>
        <p:txBody>
          <a:bodyPr/>
          <a:lstStyle/>
          <a:p>
            <a:r>
              <a:rPr lang="en-US" dirty="0"/>
              <a:t>Single letters are unsearchable</a:t>
            </a:r>
          </a:p>
          <a:p>
            <a:pPr lvl="1"/>
            <a:r>
              <a:rPr lang="en-US" dirty="0"/>
              <a:t>Give no hints as to the variable’s usage</a:t>
            </a:r>
          </a:p>
          <a:p>
            <a:pPr lvl="1"/>
            <a:endParaRPr lang="en-US" dirty="0"/>
          </a:p>
          <a:p>
            <a:r>
              <a:rPr lang="en-US" dirty="0"/>
              <a:t>Exceptions are loop counters</a:t>
            </a:r>
          </a:p>
          <a:p>
            <a:pPr lvl="1"/>
            <a:r>
              <a:rPr lang="en-US" dirty="0"/>
              <a:t>Especially if you know why i, j, </a:t>
            </a:r>
            <a:r>
              <a:rPr lang="en-US" dirty="0" err="1"/>
              <a:t>etc</a:t>
            </a:r>
            <a:r>
              <a:rPr lang="en-US" dirty="0"/>
              <a:t> were originally used</a:t>
            </a:r>
          </a:p>
        </p:txBody>
      </p:sp>
    </p:spTree>
    <p:extLst>
      <p:ext uri="{BB962C8B-B14F-4D97-AF65-F5344CB8AC3E}">
        <p14:creationId xmlns:p14="http://schemas.microsoft.com/office/powerpoint/2010/main" val="1830701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B1585-4311-4AE9-9C5B-2093D9FAD356}"/>
              </a:ext>
            </a:extLst>
          </p:cNvPr>
          <p:cNvSpPr>
            <a:spLocks noGrp="1"/>
          </p:cNvSpPr>
          <p:nvPr>
            <p:ph type="title"/>
          </p:nvPr>
        </p:nvSpPr>
        <p:spPr/>
        <p:txBody>
          <a:bodyPr/>
          <a:lstStyle/>
          <a:p>
            <a:r>
              <a:rPr lang="en-US" dirty="0"/>
              <a:t>Limit name character length</a:t>
            </a:r>
          </a:p>
        </p:txBody>
      </p:sp>
      <p:sp>
        <p:nvSpPr>
          <p:cNvPr id="3" name="Content Placeholder 2">
            <a:extLst>
              <a:ext uri="{FF2B5EF4-FFF2-40B4-BE49-F238E27FC236}">
                <a16:creationId xmlns:a16="http://schemas.microsoft.com/office/drawing/2014/main" id="{0EA547F0-3D79-4160-AE05-07944DCF04A3}"/>
              </a:ext>
            </a:extLst>
          </p:cNvPr>
          <p:cNvSpPr>
            <a:spLocks noGrp="1"/>
          </p:cNvSpPr>
          <p:nvPr>
            <p:ph idx="1"/>
          </p:nvPr>
        </p:nvSpPr>
        <p:spPr/>
        <p:txBody>
          <a:bodyPr/>
          <a:lstStyle/>
          <a:p>
            <a:pPr marL="0" indent="0">
              <a:buNone/>
            </a:pPr>
            <a:r>
              <a:rPr lang="en-US" dirty="0"/>
              <a:t>“Good naming limits individual name length, and reduces the need for specialized vocabulary” – Philip </a:t>
            </a:r>
            <a:r>
              <a:rPr lang="en-US" dirty="0" err="1"/>
              <a:t>Relf</a:t>
            </a:r>
            <a:endParaRPr lang="en-US" dirty="0"/>
          </a:p>
        </p:txBody>
      </p:sp>
    </p:spTree>
    <p:extLst>
      <p:ext uri="{BB962C8B-B14F-4D97-AF65-F5344CB8AC3E}">
        <p14:creationId xmlns:p14="http://schemas.microsoft.com/office/powerpoint/2010/main" val="5879306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0B352-58F0-C2AB-5B06-AA90BD73A404}"/>
              </a:ext>
            </a:extLst>
          </p:cNvPr>
          <p:cNvSpPr>
            <a:spLocks noGrp="1"/>
          </p:cNvSpPr>
          <p:nvPr>
            <p:ph type="title"/>
          </p:nvPr>
        </p:nvSpPr>
        <p:spPr/>
        <p:txBody>
          <a:bodyPr/>
          <a:lstStyle/>
          <a:p>
            <a:r>
              <a:rPr lang="en-US" dirty="0"/>
              <a:t>High Level View</a:t>
            </a:r>
          </a:p>
        </p:txBody>
      </p:sp>
      <p:sp>
        <p:nvSpPr>
          <p:cNvPr id="4" name="TextBox 3">
            <a:extLst>
              <a:ext uri="{FF2B5EF4-FFF2-40B4-BE49-F238E27FC236}">
                <a16:creationId xmlns:a16="http://schemas.microsoft.com/office/drawing/2014/main" id="{AC1D4686-8305-3CBC-21FF-854473A53AF9}"/>
              </a:ext>
            </a:extLst>
          </p:cNvPr>
          <p:cNvSpPr txBox="1"/>
          <p:nvPr/>
        </p:nvSpPr>
        <p:spPr>
          <a:xfrm>
            <a:off x="3756520" y="1844824"/>
            <a:ext cx="1630959" cy="5847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200" dirty="0">
                <a:latin typeface="Calibri" pitchFamily="34" charset="0"/>
              </a:rPr>
              <a:t>Program</a:t>
            </a:r>
          </a:p>
        </p:txBody>
      </p:sp>
      <p:sp>
        <p:nvSpPr>
          <p:cNvPr id="5" name="TextBox 4">
            <a:extLst>
              <a:ext uri="{FF2B5EF4-FFF2-40B4-BE49-F238E27FC236}">
                <a16:creationId xmlns:a16="http://schemas.microsoft.com/office/drawing/2014/main" id="{9BAF1D06-9FBE-255B-0E70-A707B1294B2E}"/>
              </a:ext>
            </a:extLst>
          </p:cNvPr>
          <p:cNvSpPr txBox="1"/>
          <p:nvPr/>
        </p:nvSpPr>
        <p:spPr>
          <a:xfrm>
            <a:off x="1164232" y="1813155"/>
            <a:ext cx="1095172" cy="584775"/>
          </a:xfrm>
          <a:prstGeom prst="rect">
            <a:avLst/>
          </a:prstGeom>
          <a:noFill/>
        </p:spPr>
        <p:txBody>
          <a:bodyPr wrap="none" rtlCol="0">
            <a:spAutoFit/>
          </a:bodyPr>
          <a:lstStyle/>
          <a:p>
            <a:r>
              <a:rPr lang="en-US" sz="3200" dirty="0">
                <a:latin typeface="Calibri" pitchFamily="34" charset="0"/>
              </a:rPr>
              <a:t>Input</a:t>
            </a:r>
          </a:p>
        </p:txBody>
      </p:sp>
      <p:sp>
        <p:nvSpPr>
          <p:cNvPr id="6" name="Right Arrow 5">
            <a:extLst>
              <a:ext uri="{FF2B5EF4-FFF2-40B4-BE49-F238E27FC236}">
                <a16:creationId xmlns:a16="http://schemas.microsoft.com/office/drawing/2014/main" id="{2371E220-64A8-4A53-B317-4EBC04DE5083}"/>
              </a:ext>
            </a:extLst>
          </p:cNvPr>
          <p:cNvSpPr/>
          <p:nvPr/>
        </p:nvSpPr>
        <p:spPr bwMode="auto">
          <a:xfrm>
            <a:off x="2676400" y="1993196"/>
            <a:ext cx="864096" cy="288032"/>
          </a:xfrm>
          <a:prstGeom prst="rightArrow">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7" name="TextBox 6">
            <a:extLst>
              <a:ext uri="{FF2B5EF4-FFF2-40B4-BE49-F238E27FC236}">
                <a16:creationId xmlns:a16="http://schemas.microsoft.com/office/drawing/2014/main" id="{3A31127A-880E-FFDC-161F-0756A1402505}"/>
              </a:ext>
            </a:extLst>
          </p:cNvPr>
          <p:cNvSpPr txBox="1"/>
          <p:nvPr/>
        </p:nvSpPr>
        <p:spPr>
          <a:xfrm>
            <a:off x="6983437" y="1598602"/>
            <a:ext cx="1992661" cy="1077218"/>
          </a:xfrm>
          <a:prstGeom prst="rect">
            <a:avLst/>
          </a:prstGeom>
          <a:noFill/>
        </p:spPr>
        <p:txBody>
          <a:bodyPr wrap="none" rtlCol="0">
            <a:spAutoFit/>
          </a:bodyPr>
          <a:lstStyle/>
          <a:p>
            <a:r>
              <a:rPr lang="en-US" sz="3200" dirty="0">
                <a:latin typeface="Calibri" pitchFamily="34" charset="0"/>
              </a:rPr>
              <a:t>(Expected)</a:t>
            </a:r>
          </a:p>
          <a:p>
            <a:r>
              <a:rPr lang="en-US" sz="3200" dirty="0">
                <a:latin typeface="Calibri" pitchFamily="34" charset="0"/>
              </a:rPr>
              <a:t>Output</a:t>
            </a:r>
          </a:p>
        </p:txBody>
      </p:sp>
      <p:sp>
        <p:nvSpPr>
          <p:cNvPr id="8" name="Right Arrow 7">
            <a:extLst>
              <a:ext uri="{FF2B5EF4-FFF2-40B4-BE49-F238E27FC236}">
                <a16:creationId xmlns:a16="http://schemas.microsoft.com/office/drawing/2014/main" id="{8C26D9C9-BA72-189A-DEC8-D2DE32473CFC}"/>
              </a:ext>
            </a:extLst>
          </p:cNvPr>
          <p:cNvSpPr/>
          <p:nvPr/>
        </p:nvSpPr>
        <p:spPr bwMode="auto">
          <a:xfrm>
            <a:off x="5806742" y="1993196"/>
            <a:ext cx="864096" cy="288032"/>
          </a:xfrm>
          <a:prstGeom prst="rightArrow">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9" name="TextBox 8">
            <a:extLst>
              <a:ext uri="{FF2B5EF4-FFF2-40B4-BE49-F238E27FC236}">
                <a16:creationId xmlns:a16="http://schemas.microsoft.com/office/drawing/2014/main" id="{7AF4A553-C03A-682A-5BE4-5E7A0C959092}"/>
              </a:ext>
            </a:extLst>
          </p:cNvPr>
          <p:cNvSpPr txBox="1"/>
          <p:nvPr/>
        </p:nvSpPr>
        <p:spPr>
          <a:xfrm>
            <a:off x="3759131" y="3645024"/>
            <a:ext cx="1757212" cy="1077218"/>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200" dirty="0">
                <a:latin typeface="Calibri" pitchFamily="34" charset="0"/>
              </a:rPr>
              <a:t>Program</a:t>
            </a:r>
          </a:p>
          <a:p>
            <a:r>
              <a:rPr lang="en-US" sz="3200" dirty="0">
                <a:latin typeface="Calibri" pitchFamily="34" charset="0"/>
              </a:rPr>
              <a:t>With Bug</a:t>
            </a:r>
          </a:p>
        </p:txBody>
      </p:sp>
      <p:sp>
        <p:nvSpPr>
          <p:cNvPr id="10" name="TextBox 9">
            <a:extLst>
              <a:ext uri="{FF2B5EF4-FFF2-40B4-BE49-F238E27FC236}">
                <a16:creationId xmlns:a16="http://schemas.microsoft.com/office/drawing/2014/main" id="{5C352ACF-19E2-BAD1-29B1-2012DE84C5C8}"/>
              </a:ext>
            </a:extLst>
          </p:cNvPr>
          <p:cNvSpPr txBox="1"/>
          <p:nvPr/>
        </p:nvSpPr>
        <p:spPr>
          <a:xfrm>
            <a:off x="1166843" y="3613355"/>
            <a:ext cx="1095172" cy="584775"/>
          </a:xfrm>
          <a:prstGeom prst="rect">
            <a:avLst/>
          </a:prstGeom>
          <a:noFill/>
        </p:spPr>
        <p:txBody>
          <a:bodyPr wrap="none" rtlCol="0">
            <a:spAutoFit/>
          </a:bodyPr>
          <a:lstStyle/>
          <a:p>
            <a:r>
              <a:rPr lang="en-US" sz="3200" dirty="0">
                <a:latin typeface="Calibri" pitchFamily="34" charset="0"/>
              </a:rPr>
              <a:t>Input</a:t>
            </a:r>
          </a:p>
        </p:txBody>
      </p:sp>
      <p:sp>
        <p:nvSpPr>
          <p:cNvPr id="11" name="Right Arrow 10">
            <a:extLst>
              <a:ext uri="{FF2B5EF4-FFF2-40B4-BE49-F238E27FC236}">
                <a16:creationId xmlns:a16="http://schemas.microsoft.com/office/drawing/2014/main" id="{988C1D6C-B4B1-9E9E-F8EA-7F845A52E86E}"/>
              </a:ext>
            </a:extLst>
          </p:cNvPr>
          <p:cNvSpPr/>
          <p:nvPr/>
        </p:nvSpPr>
        <p:spPr bwMode="auto">
          <a:xfrm>
            <a:off x="2679011" y="3793396"/>
            <a:ext cx="864096" cy="288032"/>
          </a:xfrm>
          <a:prstGeom prst="rightArrow">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2" name="TextBox 11">
            <a:extLst>
              <a:ext uri="{FF2B5EF4-FFF2-40B4-BE49-F238E27FC236}">
                <a16:creationId xmlns:a16="http://schemas.microsoft.com/office/drawing/2014/main" id="{8A0798B3-E139-131F-0E58-159EC8B0F277}"/>
              </a:ext>
            </a:extLst>
          </p:cNvPr>
          <p:cNvSpPr txBox="1"/>
          <p:nvPr/>
        </p:nvSpPr>
        <p:spPr>
          <a:xfrm>
            <a:off x="7013459" y="3257221"/>
            <a:ext cx="1632178" cy="2185214"/>
          </a:xfrm>
          <a:prstGeom prst="rect">
            <a:avLst/>
          </a:prstGeom>
          <a:noFill/>
        </p:spPr>
        <p:txBody>
          <a:bodyPr wrap="none" rtlCol="0">
            <a:spAutoFit/>
          </a:bodyPr>
          <a:lstStyle/>
          <a:p>
            <a:r>
              <a:rPr lang="en-US" sz="3200" dirty="0">
                <a:solidFill>
                  <a:srgbClr val="FF0000"/>
                </a:solidFill>
                <a:latin typeface="Calibri" pitchFamily="34" charset="0"/>
              </a:rPr>
              <a:t>! Output</a:t>
            </a:r>
          </a:p>
          <a:p>
            <a:r>
              <a:rPr lang="en-US" sz="1800" dirty="0">
                <a:solidFill>
                  <a:srgbClr val="FF0000"/>
                </a:solidFill>
                <a:latin typeface="Calibri" pitchFamily="34" charset="0"/>
              </a:rPr>
              <a:t>e.g., </a:t>
            </a:r>
          </a:p>
          <a:p>
            <a:r>
              <a:rPr lang="en-US" sz="1800" dirty="0">
                <a:solidFill>
                  <a:srgbClr val="FF0000"/>
                </a:solidFill>
                <a:latin typeface="Calibri" pitchFamily="34" charset="0"/>
              </a:rPr>
              <a:t>Error, Crash, </a:t>
            </a:r>
          </a:p>
          <a:p>
            <a:r>
              <a:rPr lang="en-US" sz="1800" dirty="0">
                <a:solidFill>
                  <a:srgbClr val="FF0000"/>
                </a:solidFill>
                <a:latin typeface="Calibri" pitchFamily="34" charset="0"/>
              </a:rPr>
              <a:t>Wrong answer,</a:t>
            </a:r>
          </a:p>
          <a:p>
            <a:r>
              <a:rPr lang="en-US" sz="1800" dirty="0">
                <a:solidFill>
                  <a:srgbClr val="FF0000"/>
                </a:solidFill>
                <a:latin typeface="Calibri" pitchFamily="34" charset="0"/>
              </a:rPr>
              <a:t>No response,</a:t>
            </a:r>
          </a:p>
          <a:p>
            <a:endParaRPr lang="en-US" sz="3200" dirty="0">
              <a:solidFill>
                <a:srgbClr val="FF0000"/>
              </a:solidFill>
              <a:latin typeface="Calibri" pitchFamily="34" charset="0"/>
            </a:endParaRPr>
          </a:p>
        </p:txBody>
      </p:sp>
      <p:sp>
        <p:nvSpPr>
          <p:cNvPr id="13" name="Right Arrow 12">
            <a:extLst>
              <a:ext uri="{FF2B5EF4-FFF2-40B4-BE49-F238E27FC236}">
                <a16:creationId xmlns:a16="http://schemas.microsoft.com/office/drawing/2014/main" id="{FBE08FD2-935A-3CA4-1C9E-16FF2ECAED80}"/>
              </a:ext>
            </a:extLst>
          </p:cNvPr>
          <p:cNvSpPr/>
          <p:nvPr/>
        </p:nvSpPr>
        <p:spPr bwMode="auto">
          <a:xfrm>
            <a:off x="5809353" y="3793396"/>
            <a:ext cx="864096" cy="288032"/>
          </a:xfrm>
          <a:prstGeom prst="rightArrow">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pic>
        <p:nvPicPr>
          <p:cNvPr id="15" name="Graphic 14" descr="Bug with solid fill">
            <a:extLst>
              <a:ext uri="{FF2B5EF4-FFF2-40B4-BE49-F238E27FC236}">
                <a16:creationId xmlns:a16="http://schemas.microsoft.com/office/drawing/2014/main" id="{8F61DBD7-EB9D-B6D5-769B-B108D27208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15684" y="3257221"/>
            <a:ext cx="601216" cy="601216"/>
          </a:xfrm>
          <a:prstGeom prst="rect">
            <a:avLst/>
          </a:prstGeom>
        </p:spPr>
      </p:pic>
      <p:sp>
        <p:nvSpPr>
          <p:cNvPr id="16" name="TextBox 15">
            <a:extLst>
              <a:ext uri="{FF2B5EF4-FFF2-40B4-BE49-F238E27FC236}">
                <a16:creationId xmlns:a16="http://schemas.microsoft.com/office/drawing/2014/main" id="{399802BF-7519-EBB9-3F6B-EC91EAB6F332}"/>
              </a:ext>
            </a:extLst>
          </p:cNvPr>
          <p:cNvSpPr txBox="1"/>
          <p:nvPr/>
        </p:nvSpPr>
        <p:spPr>
          <a:xfrm>
            <a:off x="348752" y="5506181"/>
            <a:ext cx="1630959" cy="5847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200" dirty="0">
                <a:latin typeface="Calibri" pitchFamily="34" charset="0"/>
              </a:rPr>
              <a:t>Program</a:t>
            </a:r>
          </a:p>
        </p:txBody>
      </p:sp>
      <p:sp>
        <p:nvSpPr>
          <p:cNvPr id="17" name="TextBox 16">
            <a:extLst>
              <a:ext uri="{FF2B5EF4-FFF2-40B4-BE49-F238E27FC236}">
                <a16:creationId xmlns:a16="http://schemas.microsoft.com/office/drawing/2014/main" id="{5C9B38BF-97B4-76AD-C73C-CBFEBE892922}"/>
              </a:ext>
            </a:extLst>
          </p:cNvPr>
          <p:cNvSpPr txBox="1"/>
          <p:nvPr/>
        </p:nvSpPr>
        <p:spPr>
          <a:xfrm>
            <a:off x="2676400" y="5489300"/>
            <a:ext cx="1151084" cy="5847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200" dirty="0">
                <a:latin typeface="Calibri" pitchFamily="34" charset="0"/>
              </a:rPr>
              <a:t>Step1</a:t>
            </a:r>
          </a:p>
        </p:txBody>
      </p:sp>
      <p:cxnSp>
        <p:nvCxnSpPr>
          <p:cNvPr id="19" name="Straight Arrow Connector 18">
            <a:extLst>
              <a:ext uri="{FF2B5EF4-FFF2-40B4-BE49-F238E27FC236}">
                <a16:creationId xmlns:a16="http://schemas.microsoft.com/office/drawing/2014/main" id="{F1584C31-E5E2-057E-7516-A0BC61407519}"/>
              </a:ext>
            </a:extLst>
          </p:cNvPr>
          <p:cNvCxnSpPr/>
          <p:nvPr/>
        </p:nvCxnSpPr>
        <p:spPr bwMode="auto">
          <a:xfrm>
            <a:off x="3945951" y="5798568"/>
            <a:ext cx="691786" cy="0"/>
          </a:xfrm>
          <a:prstGeom prst="straightConnector1">
            <a:avLst/>
          </a:prstGeom>
          <a:noFill/>
          <a:ln w="25400" cap="flat" cmpd="sng" algn="ctr">
            <a:solidFill>
              <a:schemeClr val="tx1">
                <a:lumMod val="50000"/>
                <a:lumOff val="50000"/>
              </a:schemeClr>
            </a:solidFill>
            <a:prstDash val="solid"/>
            <a:round/>
            <a:headEnd type="none" w="med" len="med"/>
            <a:tailEnd type="triangle"/>
          </a:ln>
          <a:effectLst/>
        </p:spPr>
      </p:cxnSp>
      <p:sp>
        <p:nvSpPr>
          <p:cNvPr id="20" name="TextBox 19">
            <a:extLst>
              <a:ext uri="{FF2B5EF4-FFF2-40B4-BE49-F238E27FC236}">
                <a16:creationId xmlns:a16="http://schemas.microsoft.com/office/drawing/2014/main" id="{1959DF7A-5A14-3CA2-50CC-C6476C8EE753}"/>
              </a:ext>
            </a:extLst>
          </p:cNvPr>
          <p:cNvSpPr txBox="1"/>
          <p:nvPr/>
        </p:nvSpPr>
        <p:spPr>
          <a:xfrm>
            <a:off x="4721909" y="5506181"/>
            <a:ext cx="1151084" cy="5847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200" dirty="0">
                <a:latin typeface="Calibri" pitchFamily="34" charset="0"/>
              </a:rPr>
              <a:t>Step2</a:t>
            </a:r>
          </a:p>
        </p:txBody>
      </p:sp>
      <p:sp>
        <p:nvSpPr>
          <p:cNvPr id="21" name="TextBox 20">
            <a:extLst>
              <a:ext uri="{FF2B5EF4-FFF2-40B4-BE49-F238E27FC236}">
                <a16:creationId xmlns:a16="http://schemas.microsoft.com/office/drawing/2014/main" id="{20D48B51-8179-18A2-1776-BB8F2CBAFD80}"/>
              </a:ext>
            </a:extLst>
          </p:cNvPr>
          <p:cNvSpPr txBox="1"/>
          <p:nvPr/>
        </p:nvSpPr>
        <p:spPr>
          <a:xfrm>
            <a:off x="6868806" y="5506181"/>
            <a:ext cx="1151084" cy="5847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200" dirty="0">
                <a:latin typeface="Calibri" pitchFamily="34" charset="0"/>
              </a:rPr>
              <a:t>Step3</a:t>
            </a:r>
          </a:p>
        </p:txBody>
      </p:sp>
      <p:cxnSp>
        <p:nvCxnSpPr>
          <p:cNvPr id="22" name="Straight Arrow Connector 21">
            <a:extLst>
              <a:ext uri="{FF2B5EF4-FFF2-40B4-BE49-F238E27FC236}">
                <a16:creationId xmlns:a16="http://schemas.microsoft.com/office/drawing/2014/main" id="{1563258B-F95D-F2E5-96CE-2D901E558B34}"/>
              </a:ext>
            </a:extLst>
          </p:cNvPr>
          <p:cNvCxnSpPr/>
          <p:nvPr/>
        </p:nvCxnSpPr>
        <p:spPr bwMode="auto">
          <a:xfrm>
            <a:off x="5979052" y="5789055"/>
            <a:ext cx="691786" cy="0"/>
          </a:xfrm>
          <a:prstGeom prst="straightConnector1">
            <a:avLst/>
          </a:prstGeom>
          <a:noFill/>
          <a:ln w="25400" cap="flat" cmpd="sng" algn="ctr">
            <a:solidFill>
              <a:schemeClr val="tx1">
                <a:lumMod val="50000"/>
                <a:lumOff val="50000"/>
              </a:schemeClr>
            </a:solidFill>
            <a:prstDash val="solid"/>
            <a:round/>
            <a:headEnd type="none" w="med" len="med"/>
            <a:tailEnd type="triangle"/>
          </a:ln>
          <a:effectLst/>
        </p:spPr>
      </p:cxnSp>
      <p:pic>
        <p:nvPicPr>
          <p:cNvPr id="23" name="Graphic 22" descr="Bug with solid fill">
            <a:extLst>
              <a:ext uri="{FF2B5EF4-FFF2-40B4-BE49-F238E27FC236}">
                <a16:creationId xmlns:a16="http://schemas.microsoft.com/office/drawing/2014/main" id="{74CED09B-6860-4ACD-D9EE-7EA5CCD1B7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22964" y="5134010"/>
            <a:ext cx="601216" cy="601216"/>
          </a:xfrm>
          <a:prstGeom prst="rect">
            <a:avLst/>
          </a:prstGeom>
        </p:spPr>
      </p:pic>
    </p:spTree>
    <p:extLst>
      <p:ext uri="{BB962C8B-B14F-4D97-AF65-F5344CB8AC3E}">
        <p14:creationId xmlns:p14="http://schemas.microsoft.com/office/powerpoint/2010/main" val="182847476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9E0B4-7C92-46DE-9F13-5D1480EE3BA3}"/>
              </a:ext>
            </a:extLst>
          </p:cNvPr>
          <p:cNvSpPr>
            <a:spLocks noGrp="1"/>
          </p:cNvSpPr>
          <p:nvPr>
            <p:ph type="title"/>
          </p:nvPr>
        </p:nvSpPr>
        <p:spPr/>
        <p:txBody>
          <a:bodyPr/>
          <a:lstStyle/>
          <a:p>
            <a:r>
              <a:rPr lang="en-US" dirty="0"/>
              <a:t>Limit name word count</a:t>
            </a:r>
          </a:p>
        </p:txBody>
      </p:sp>
      <p:sp>
        <p:nvSpPr>
          <p:cNvPr id="3" name="Content Placeholder 2">
            <a:extLst>
              <a:ext uri="{FF2B5EF4-FFF2-40B4-BE49-F238E27FC236}">
                <a16:creationId xmlns:a16="http://schemas.microsoft.com/office/drawing/2014/main" id="{635246DA-726F-4934-B6E4-6A8FEA6C5FB6}"/>
              </a:ext>
            </a:extLst>
          </p:cNvPr>
          <p:cNvSpPr>
            <a:spLocks noGrp="1"/>
          </p:cNvSpPr>
          <p:nvPr>
            <p:ph idx="1"/>
          </p:nvPr>
        </p:nvSpPr>
        <p:spPr/>
        <p:txBody>
          <a:bodyPr/>
          <a:lstStyle/>
          <a:p>
            <a:r>
              <a:rPr lang="en-US" dirty="0"/>
              <a:t>Keep names to a four word maximum</a:t>
            </a:r>
          </a:p>
          <a:p>
            <a:r>
              <a:rPr lang="en-US" dirty="0"/>
              <a:t>Limit names to the number of words that people can read at a glance.</a:t>
            </a:r>
          </a:p>
          <a:p>
            <a:endParaRPr lang="en-US" dirty="0"/>
          </a:p>
          <a:p>
            <a:endParaRPr lang="en-US" dirty="0"/>
          </a:p>
          <a:p>
            <a:r>
              <a:rPr lang="en-US" dirty="0"/>
              <a:t>Which of each pair do you prefer?</a:t>
            </a:r>
          </a:p>
          <a:p>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70EF9E4B-4DD4-4335-83C5-9DC4C67ACF57}"/>
              </a:ext>
            </a:extLst>
          </p:cNvPr>
          <p:cNvSpPr txBox="1"/>
          <p:nvPr/>
        </p:nvSpPr>
        <p:spPr>
          <a:xfrm>
            <a:off x="842868" y="3868987"/>
            <a:ext cx="4458272" cy="2585323"/>
          </a:xfrm>
          <a:prstGeom prst="rect">
            <a:avLst/>
          </a:prstGeom>
          <a:noFill/>
        </p:spPr>
        <p:txBody>
          <a:bodyPr wrap="none" rtlCol="0">
            <a:spAutoFit/>
          </a:bodyPr>
          <a:lstStyle/>
          <a:p>
            <a:r>
              <a:rPr lang="en-US" sz="1800" b="0" dirty="0">
                <a:latin typeface="Courier New" panose="02070309020205020404" pitchFamily="49" charset="0"/>
                <a:cs typeface="Courier New" panose="02070309020205020404" pitchFamily="49" charset="0"/>
              </a:rPr>
              <a:t>a1) </a:t>
            </a:r>
            <a:r>
              <a:rPr lang="en-US" sz="1800" b="0" dirty="0" err="1">
                <a:latin typeface="Courier New" panose="02070309020205020404" pitchFamily="49" charset="0"/>
                <a:cs typeface="Courier New" panose="02070309020205020404" pitchFamily="49" charset="0"/>
              </a:rPr>
              <a:t>arraysOfSetsOfLinesOfBlocks</a:t>
            </a:r>
            <a:endParaRPr lang="en-US" sz="1800" b="0" dirty="0">
              <a:latin typeface="Courier New" panose="02070309020205020404" pitchFamily="49" charset="0"/>
              <a:cs typeface="Courier New" panose="02070309020205020404" pitchFamily="49" charset="0"/>
            </a:endParaRPr>
          </a:p>
          <a:p>
            <a:endParaRPr lang="en-US" sz="1800" b="0" dirty="0">
              <a:latin typeface="Courier New" panose="02070309020205020404" pitchFamily="49" charset="0"/>
              <a:cs typeface="Courier New" panose="02070309020205020404" pitchFamily="49" charset="0"/>
            </a:endParaRPr>
          </a:p>
          <a:p>
            <a:r>
              <a:rPr lang="en-US" sz="1800" b="0" dirty="0">
                <a:latin typeface="Courier New" panose="02070309020205020404" pitchFamily="49" charset="0"/>
                <a:cs typeface="Courier New" panose="02070309020205020404" pitchFamily="49" charset="0"/>
              </a:rPr>
              <a:t>a2) cache</a:t>
            </a:r>
          </a:p>
          <a:p>
            <a:endParaRPr lang="en-US" sz="1800" b="0" dirty="0">
              <a:latin typeface="Courier New" panose="02070309020205020404" pitchFamily="49" charset="0"/>
              <a:cs typeface="Courier New" panose="02070309020205020404" pitchFamily="49" charset="0"/>
            </a:endParaRPr>
          </a:p>
          <a:p>
            <a:endParaRPr lang="en-US" sz="1800" b="0" dirty="0">
              <a:latin typeface="Courier New" panose="02070309020205020404" pitchFamily="49" charset="0"/>
              <a:cs typeface="Courier New" panose="02070309020205020404" pitchFamily="49" charset="0"/>
            </a:endParaRPr>
          </a:p>
          <a:p>
            <a:endParaRPr lang="en-US" sz="1800" b="0" dirty="0">
              <a:latin typeface="Courier New" panose="02070309020205020404" pitchFamily="49" charset="0"/>
              <a:cs typeface="Courier New" panose="02070309020205020404" pitchFamily="49" charset="0"/>
            </a:endParaRPr>
          </a:p>
          <a:p>
            <a:r>
              <a:rPr lang="en-US" sz="1800" b="0" dirty="0">
                <a:latin typeface="Courier New" panose="02070309020205020404" pitchFamily="49" charset="0"/>
                <a:cs typeface="Courier New" panose="02070309020205020404" pitchFamily="49" charset="0"/>
              </a:rPr>
              <a:t>b1) </a:t>
            </a:r>
            <a:r>
              <a:rPr lang="en-US" sz="1800" b="0" dirty="0" err="1">
                <a:latin typeface="Courier New" panose="02070309020205020404" pitchFamily="49" charset="0"/>
                <a:cs typeface="Courier New" panose="02070309020205020404" pitchFamily="49" charset="0"/>
              </a:rPr>
              <a:t>evictedData</a:t>
            </a:r>
            <a:endParaRPr lang="en-US" sz="1800" b="0" dirty="0">
              <a:latin typeface="Courier New" panose="02070309020205020404" pitchFamily="49" charset="0"/>
              <a:cs typeface="Courier New" panose="02070309020205020404" pitchFamily="49" charset="0"/>
            </a:endParaRPr>
          </a:p>
          <a:p>
            <a:endParaRPr lang="en-US" sz="1800" b="0" dirty="0">
              <a:latin typeface="Courier New" panose="02070309020205020404" pitchFamily="49" charset="0"/>
              <a:cs typeface="Courier New" panose="02070309020205020404" pitchFamily="49" charset="0"/>
            </a:endParaRPr>
          </a:p>
          <a:p>
            <a:r>
              <a:rPr lang="en-US" sz="1800" b="0" dirty="0">
                <a:latin typeface="Courier New" panose="02070309020205020404" pitchFamily="49" charset="0"/>
                <a:cs typeface="Courier New" panose="02070309020205020404" pitchFamily="49" charset="0"/>
              </a:rPr>
              <a:t>b2) </a:t>
            </a:r>
            <a:r>
              <a:rPr lang="en-US" sz="1800" b="0" dirty="0" err="1">
                <a:latin typeface="Courier New" panose="02070309020205020404" pitchFamily="49" charset="0"/>
                <a:cs typeface="Courier New" panose="02070309020205020404" pitchFamily="49" charset="0"/>
              </a:rPr>
              <a:t>evictedDataBytes</a:t>
            </a:r>
            <a:endParaRPr lang="en-US" sz="1800" b="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0319181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2B479-0A04-4705-A85F-CDFD813A81A4}"/>
              </a:ext>
            </a:extLst>
          </p:cNvPr>
          <p:cNvSpPr>
            <a:spLocks noGrp="1"/>
          </p:cNvSpPr>
          <p:nvPr>
            <p:ph type="title"/>
          </p:nvPr>
        </p:nvSpPr>
        <p:spPr/>
        <p:txBody>
          <a:bodyPr/>
          <a:lstStyle/>
          <a:p>
            <a:r>
              <a:rPr lang="en-US" dirty="0"/>
              <a:t>Describe Meaning</a:t>
            </a:r>
          </a:p>
        </p:txBody>
      </p:sp>
      <p:sp>
        <p:nvSpPr>
          <p:cNvPr id="3" name="Content Placeholder 2">
            <a:extLst>
              <a:ext uri="{FF2B5EF4-FFF2-40B4-BE49-F238E27FC236}">
                <a16:creationId xmlns:a16="http://schemas.microsoft.com/office/drawing/2014/main" id="{1324B253-FEEE-4295-B3D1-A64E70403B46}"/>
              </a:ext>
            </a:extLst>
          </p:cNvPr>
          <p:cNvSpPr>
            <a:spLocks noGrp="1"/>
          </p:cNvSpPr>
          <p:nvPr>
            <p:ph idx="1"/>
          </p:nvPr>
        </p:nvSpPr>
        <p:spPr/>
        <p:txBody>
          <a:bodyPr/>
          <a:lstStyle/>
          <a:p>
            <a:r>
              <a:rPr lang="en-US" dirty="0"/>
              <a:t>Use descriptive names.</a:t>
            </a:r>
          </a:p>
          <a:p>
            <a:r>
              <a:rPr lang="en-US" dirty="0"/>
              <a:t>Avoid names with no meaning: a, foo, blah, </a:t>
            </a:r>
            <a:r>
              <a:rPr lang="en-US" dirty="0" err="1"/>
              <a:t>tmp</a:t>
            </a:r>
            <a:r>
              <a:rPr lang="en-US" dirty="0"/>
              <a:t>, </a:t>
            </a:r>
            <a:r>
              <a:rPr lang="en-US" dirty="0" err="1"/>
              <a:t>etc</a:t>
            </a:r>
            <a:endParaRPr lang="en-US" dirty="0"/>
          </a:p>
          <a:p>
            <a:endParaRPr lang="en-US" dirty="0"/>
          </a:p>
          <a:p>
            <a:endParaRPr lang="en-US" dirty="0"/>
          </a:p>
          <a:p>
            <a:r>
              <a:rPr lang="en-US" dirty="0"/>
              <a:t>There are reasonable exceptions:</a:t>
            </a:r>
          </a:p>
        </p:txBody>
      </p:sp>
      <p:sp>
        <p:nvSpPr>
          <p:cNvPr id="4" name="TextBox 3">
            <a:extLst>
              <a:ext uri="{FF2B5EF4-FFF2-40B4-BE49-F238E27FC236}">
                <a16:creationId xmlns:a16="http://schemas.microsoft.com/office/drawing/2014/main" id="{C5C62BA3-477E-4B71-A218-59ED57567928}"/>
              </a:ext>
            </a:extLst>
          </p:cNvPr>
          <p:cNvSpPr txBox="1"/>
          <p:nvPr/>
        </p:nvSpPr>
        <p:spPr>
          <a:xfrm>
            <a:off x="850900" y="3501008"/>
            <a:ext cx="3906839" cy="1477328"/>
          </a:xfrm>
          <a:prstGeom prst="rect">
            <a:avLst/>
          </a:prstGeom>
          <a:noFill/>
        </p:spPr>
        <p:txBody>
          <a:bodyPr wrap="none" rtlCol="0">
            <a:spAutoFit/>
          </a:bodyPr>
          <a:lstStyle/>
          <a:p>
            <a:r>
              <a:rPr lang="en-US" sz="1800" b="0" dirty="0">
                <a:latin typeface="Courier New" panose="02070309020205020404" pitchFamily="49" charset="0"/>
                <a:cs typeface="Courier New" panose="02070309020205020404" pitchFamily="49" charset="0"/>
              </a:rPr>
              <a:t>void swap(int* a, int* b) {</a:t>
            </a:r>
          </a:p>
          <a:p>
            <a:r>
              <a:rPr lang="en-US" sz="1800" b="0" dirty="0">
                <a:latin typeface="Courier New" panose="02070309020205020404" pitchFamily="49" charset="0"/>
                <a:cs typeface="Courier New" panose="02070309020205020404" pitchFamily="49" charset="0"/>
              </a:rPr>
              <a:t>  int </a:t>
            </a:r>
            <a:r>
              <a:rPr lang="en-US" sz="1800" b="0" dirty="0" err="1">
                <a:latin typeface="Courier New" panose="02070309020205020404" pitchFamily="49" charset="0"/>
                <a:cs typeface="Courier New" panose="02070309020205020404" pitchFamily="49" charset="0"/>
              </a:rPr>
              <a:t>tmp</a:t>
            </a:r>
            <a:r>
              <a:rPr lang="en-US" sz="1800" b="0" dirty="0">
                <a:latin typeface="Courier New" panose="02070309020205020404" pitchFamily="49" charset="0"/>
                <a:cs typeface="Courier New" panose="02070309020205020404" pitchFamily="49" charset="0"/>
              </a:rPr>
              <a:t> = *a;</a:t>
            </a:r>
          </a:p>
          <a:p>
            <a:r>
              <a:rPr lang="en-US" sz="1800" b="0" dirty="0">
                <a:latin typeface="Courier New" panose="02070309020205020404" pitchFamily="49" charset="0"/>
                <a:cs typeface="Courier New" panose="02070309020205020404" pitchFamily="49" charset="0"/>
              </a:rPr>
              <a:t>  *a = *b;</a:t>
            </a:r>
          </a:p>
          <a:p>
            <a:r>
              <a:rPr lang="en-US" sz="1800" b="0" dirty="0">
                <a:latin typeface="Courier New" panose="02070309020205020404" pitchFamily="49" charset="0"/>
                <a:cs typeface="Courier New" panose="02070309020205020404" pitchFamily="49" charset="0"/>
              </a:rPr>
              <a:t>  *b = </a:t>
            </a:r>
            <a:r>
              <a:rPr lang="en-US" sz="1800" b="0" dirty="0" err="1">
                <a:latin typeface="Courier New" panose="02070309020205020404" pitchFamily="49" charset="0"/>
                <a:cs typeface="Courier New" panose="02070309020205020404" pitchFamily="49" charset="0"/>
              </a:rPr>
              <a:t>tmp</a:t>
            </a:r>
            <a:r>
              <a:rPr lang="en-US" sz="1800" b="0" dirty="0">
                <a:latin typeface="Courier New" panose="02070309020205020404" pitchFamily="49" charset="0"/>
                <a:cs typeface="Courier New" panose="02070309020205020404" pitchFamily="49" charset="0"/>
              </a:rPr>
              <a:t>;</a:t>
            </a:r>
          </a:p>
          <a:p>
            <a:r>
              <a:rPr lang="en-US" sz="1800" b="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74241047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83696-B756-4EBC-B31D-B69CC55290B6}"/>
              </a:ext>
            </a:extLst>
          </p:cNvPr>
          <p:cNvSpPr>
            <a:spLocks noGrp="1"/>
          </p:cNvSpPr>
          <p:nvPr>
            <p:ph type="title"/>
          </p:nvPr>
        </p:nvSpPr>
        <p:spPr/>
        <p:txBody>
          <a:bodyPr/>
          <a:lstStyle/>
          <a:p>
            <a:r>
              <a:rPr lang="en-US" dirty="0"/>
              <a:t>Use a large vocabulary</a:t>
            </a:r>
          </a:p>
        </p:txBody>
      </p:sp>
      <p:sp>
        <p:nvSpPr>
          <p:cNvPr id="3" name="Content Placeholder 2">
            <a:extLst>
              <a:ext uri="{FF2B5EF4-FFF2-40B4-BE49-F238E27FC236}">
                <a16:creationId xmlns:a16="http://schemas.microsoft.com/office/drawing/2014/main" id="{AB20E3EF-FB94-46AC-88E3-EF26F4ABC954}"/>
              </a:ext>
            </a:extLst>
          </p:cNvPr>
          <p:cNvSpPr>
            <a:spLocks noGrp="1"/>
          </p:cNvSpPr>
          <p:nvPr>
            <p:ph idx="1"/>
          </p:nvPr>
        </p:nvSpPr>
        <p:spPr/>
        <p:txBody>
          <a:bodyPr/>
          <a:lstStyle/>
          <a:p>
            <a:r>
              <a:rPr lang="en-US" dirty="0"/>
              <a:t>Be more specific when possible:</a:t>
            </a:r>
          </a:p>
          <a:p>
            <a:pPr lvl="1"/>
            <a:r>
              <a:rPr lang="en-US" dirty="0"/>
              <a:t>Person -&gt; Employee</a:t>
            </a:r>
          </a:p>
          <a:p>
            <a:pPr lvl="1"/>
            <a:endParaRPr lang="en-US" dirty="0"/>
          </a:p>
          <a:p>
            <a:pPr lvl="1"/>
            <a:endParaRPr lang="en-US" dirty="0"/>
          </a:p>
          <a:p>
            <a:r>
              <a:rPr lang="en-US" dirty="0"/>
              <a:t>What is size in this </a:t>
            </a:r>
            <a:r>
              <a:rPr lang="en-US" dirty="0" err="1"/>
              <a:t>binaryTree</a:t>
            </a:r>
            <a:r>
              <a:rPr lang="en-US" dirty="0"/>
              <a:t>?</a:t>
            </a:r>
          </a:p>
        </p:txBody>
      </p:sp>
      <p:sp>
        <p:nvSpPr>
          <p:cNvPr id="4" name="TextBox 3">
            <a:extLst>
              <a:ext uri="{FF2B5EF4-FFF2-40B4-BE49-F238E27FC236}">
                <a16:creationId xmlns:a16="http://schemas.microsoft.com/office/drawing/2014/main" id="{7E0B0A52-BAEE-49F5-B80C-A76F3024F304}"/>
              </a:ext>
            </a:extLst>
          </p:cNvPr>
          <p:cNvSpPr txBox="1"/>
          <p:nvPr/>
        </p:nvSpPr>
        <p:spPr>
          <a:xfrm>
            <a:off x="850900" y="3381925"/>
            <a:ext cx="2803973" cy="1200329"/>
          </a:xfrm>
          <a:prstGeom prst="rect">
            <a:avLst/>
          </a:prstGeom>
          <a:noFill/>
        </p:spPr>
        <p:txBody>
          <a:bodyPr wrap="none" rtlCol="0">
            <a:spAutoFit/>
          </a:bodyPr>
          <a:lstStyle/>
          <a:p>
            <a:r>
              <a:rPr lang="en-US" sz="1800" b="0" dirty="0">
                <a:latin typeface="Courier New" panose="02070309020205020404" pitchFamily="49" charset="0"/>
                <a:cs typeface="Courier New" panose="02070309020205020404" pitchFamily="49" charset="0"/>
              </a:rPr>
              <a:t>struct </a:t>
            </a:r>
            <a:r>
              <a:rPr lang="en-US" sz="1800" b="0" dirty="0" err="1">
                <a:latin typeface="Courier New" panose="02070309020205020404" pitchFamily="49" charset="0"/>
                <a:cs typeface="Courier New" panose="02070309020205020404" pitchFamily="49" charset="0"/>
              </a:rPr>
              <a:t>binaryTree</a:t>
            </a:r>
            <a:r>
              <a:rPr lang="en-US" sz="1800" b="0" dirty="0">
                <a:latin typeface="Courier New" panose="02070309020205020404" pitchFamily="49" charset="0"/>
                <a:cs typeface="Courier New" panose="02070309020205020404" pitchFamily="49" charset="0"/>
              </a:rPr>
              <a:t> {</a:t>
            </a:r>
          </a:p>
          <a:p>
            <a:r>
              <a:rPr lang="en-US" sz="1800" b="0" dirty="0">
                <a:latin typeface="Courier New" panose="02070309020205020404" pitchFamily="49" charset="0"/>
                <a:cs typeface="Courier New" panose="02070309020205020404" pitchFamily="49" charset="0"/>
              </a:rPr>
              <a:t>  int size;</a:t>
            </a:r>
          </a:p>
          <a:p>
            <a:r>
              <a:rPr lang="en-US" sz="1800" b="0" dirty="0">
                <a:latin typeface="Courier New" panose="02070309020205020404" pitchFamily="49" charset="0"/>
                <a:cs typeface="Courier New" panose="02070309020205020404" pitchFamily="49" charset="0"/>
              </a:rPr>
              <a:t>  …</a:t>
            </a:r>
          </a:p>
          <a:p>
            <a:r>
              <a:rPr lang="en-US" sz="1800" b="0" dirty="0">
                <a:latin typeface="Courier New" panose="02070309020205020404" pitchFamily="49" charset="0"/>
                <a:cs typeface="Courier New" panose="02070309020205020404" pitchFamily="49" charset="0"/>
              </a:rPr>
              <a:t>};</a:t>
            </a:r>
          </a:p>
        </p:txBody>
      </p:sp>
      <p:sp>
        <p:nvSpPr>
          <p:cNvPr id="5" name="TextBox 4"/>
          <p:cNvSpPr txBox="1"/>
          <p:nvPr/>
        </p:nvSpPr>
        <p:spPr>
          <a:xfrm>
            <a:off x="4755564" y="4016694"/>
            <a:ext cx="2492990" cy="1323439"/>
          </a:xfrm>
          <a:prstGeom prst="rect">
            <a:avLst/>
          </a:prstGeom>
          <a:noFill/>
        </p:spPr>
        <p:txBody>
          <a:bodyPr wrap="none" rtlCol="0">
            <a:spAutoFit/>
          </a:bodyPr>
          <a:lstStyle/>
          <a:p>
            <a:r>
              <a:rPr lang="en-US" sz="2000" dirty="0">
                <a:latin typeface="Courier New" panose="02070309020205020404" pitchFamily="49" charset="0"/>
                <a:cs typeface="Courier New" panose="02070309020205020404" pitchFamily="49" charset="0"/>
              </a:rPr>
              <a:t>height</a:t>
            </a:r>
          </a:p>
          <a:p>
            <a:r>
              <a:rPr lang="en-US" sz="2000" dirty="0" err="1">
                <a:latin typeface="Courier New" panose="02070309020205020404" pitchFamily="49" charset="0"/>
                <a:cs typeface="Courier New" panose="02070309020205020404" pitchFamily="49" charset="0"/>
              </a:rPr>
              <a:t>numChildren</a:t>
            </a:r>
            <a:endParaRPr lang="en-US" sz="2000" dirty="0">
              <a:latin typeface="Courier New" panose="02070309020205020404" pitchFamily="49" charset="0"/>
              <a:cs typeface="Courier New" panose="02070309020205020404" pitchFamily="49" charset="0"/>
            </a:endParaRPr>
          </a:p>
          <a:p>
            <a:r>
              <a:rPr lang="en-US" sz="2000" dirty="0" err="1">
                <a:latin typeface="Courier New" panose="02070309020205020404" pitchFamily="49" charset="0"/>
                <a:cs typeface="Courier New" panose="02070309020205020404" pitchFamily="49" charset="0"/>
              </a:rPr>
              <a:t>subTreeNumNodes</a:t>
            </a:r>
            <a:endParaRPr lang="en-US" sz="2000" dirty="0">
              <a:latin typeface="Courier New" panose="02070309020205020404" pitchFamily="49" charset="0"/>
              <a:cs typeface="Courier New" panose="02070309020205020404" pitchFamily="49" charset="0"/>
            </a:endParaRPr>
          </a:p>
          <a:p>
            <a:r>
              <a:rPr lang="en-US" sz="2000" dirty="0" err="1">
                <a:latin typeface="Courier New" panose="02070309020205020404" pitchFamily="49" charset="0"/>
                <a:cs typeface="Courier New" panose="02070309020205020404" pitchFamily="49" charset="0"/>
              </a:rPr>
              <a:t>keyLength</a:t>
            </a:r>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5674047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1B25F-CD5D-43FC-9BC2-A23E160A40F9}"/>
              </a:ext>
            </a:extLst>
          </p:cNvPr>
          <p:cNvSpPr>
            <a:spLocks noGrp="1"/>
          </p:cNvSpPr>
          <p:nvPr>
            <p:ph type="title"/>
          </p:nvPr>
        </p:nvSpPr>
        <p:spPr/>
        <p:txBody>
          <a:bodyPr/>
          <a:lstStyle/>
          <a:p>
            <a:r>
              <a:rPr lang="en-US" dirty="0"/>
              <a:t>Use problem domain terms</a:t>
            </a:r>
          </a:p>
        </p:txBody>
      </p:sp>
      <p:sp>
        <p:nvSpPr>
          <p:cNvPr id="3" name="Content Placeholder 2">
            <a:extLst>
              <a:ext uri="{FF2B5EF4-FFF2-40B4-BE49-F238E27FC236}">
                <a16:creationId xmlns:a16="http://schemas.microsoft.com/office/drawing/2014/main" id="{723FFA31-AA50-40EF-9851-8996DD8753E0}"/>
              </a:ext>
            </a:extLst>
          </p:cNvPr>
          <p:cNvSpPr>
            <a:spLocks noGrp="1"/>
          </p:cNvSpPr>
          <p:nvPr>
            <p:ph idx="1"/>
          </p:nvPr>
        </p:nvSpPr>
        <p:spPr/>
        <p:txBody>
          <a:bodyPr/>
          <a:lstStyle/>
          <a:p>
            <a:r>
              <a:rPr lang="en-US" dirty="0"/>
              <a:t>Use the correct term in the problem domain’s language.</a:t>
            </a:r>
          </a:p>
          <a:p>
            <a:pPr lvl="1"/>
            <a:r>
              <a:rPr lang="en-US" dirty="0"/>
              <a:t>Hint: as a student, consider the terms in the assignment</a:t>
            </a:r>
          </a:p>
          <a:p>
            <a:pPr lvl="1"/>
            <a:endParaRPr lang="en-US" dirty="0"/>
          </a:p>
          <a:p>
            <a:pPr lvl="1"/>
            <a:endParaRPr lang="en-US" dirty="0"/>
          </a:p>
          <a:p>
            <a:r>
              <a:rPr lang="en-US" dirty="0"/>
              <a:t>In </a:t>
            </a:r>
            <a:r>
              <a:rPr lang="en-US" dirty="0" err="1"/>
              <a:t>cachelab</a:t>
            </a:r>
            <a:r>
              <a:rPr lang="en-US" dirty="0"/>
              <a:t>, consider the following:</a:t>
            </a:r>
          </a:p>
        </p:txBody>
      </p:sp>
      <p:sp>
        <p:nvSpPr>
          <p:cNvPr id="5" name="TextBox 4">
            <a:extLst>
              <a:ext uri="{FF2B5EF4-FFF2-40B4-BE49-F238E27FC236}">
                <a16:creationId xmlns:a16="http://schemas.microsoft.com/office/drawing/2014/main" id="{75D825B1-FF8A-45D4-9397-9673CBDD49C8}"/>
              </a:ext>
            </a:extLst>
          </p:cNvPr>
          <p:cNvSpPr txBox="1"/>
          <p:nvPr/>
        </p:nvSpPr>
        <p:spPr>
          <a:xfrm>
            <a:off x="850900" y="3429000"/>
            <a:ext cx="1149674" cy="923330"/>
          </a:xfrm>
          <a:prstGeom prst="rect">
            <a:avLst/>
          </a:prstGeom>
          <a:noFill/>
        </p:spPr>
        <p:txBody>
          <a:bodyPr wrap="none" rtlCol="0">
            <a:spAutoFit/>
          </a:bodyPr>
          <a:lstStyle/>
          <a:p>
            <a:r>
              <a:rPr lang="en-US" sz="1800" b="0" dirty="0">
                <a:latin typeface="Courier New" panose="02070309020205020404" pitchFamily="49" charset="0"/>
                <a:cs typeface="Courier New" panose="02070309020205020404" pitchFamily="49" charset="0"/>
              </a:rPr>
              <a:t>line </a:t>
            </a:r>
          </a:p>
          <a:p>
            <a:endParaRPr lang="en-US" sz="1800" b="0" dirty="0">
              <a:latin typeface="Courier New" panose="02070309020205020404" pitchFamily="49" charset="0"/>
              <a:cs typeface="Courier New" panose="02070309020205020404" pitchFamily="49" charset="0"/>
            </a:endParaRPr>
          </a:p>
          <a:p>
            <a:r>
              <a:rPr lang="en-US" sz="1800" b="0" dirty="0">
                <a:latin typeface="Courier New" panose="02070309020205020404" pitchFamily="49" charset="0"/>
                <a:cs typeface="Courier New" panose="02070309020205020404" pitchFamily="49" charset="0"/>
              </a:rPr>
              <a:t>element</a:t>
            </a:r>
          </a:p>
        </p:txBody>
      </p:sp>
    </p:spTree>
    <p:extLst>
      <p:ext uri="{BB962C8B-B14F-4D97-AF65-F5344CB8AC3E}">
        <p14:creationId xmlns:p14="http://schemas.microsoft.com/office/powerpoint/2010/main" val="121982103"/>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8C1FB-9FE7-4DB7-80C4-AAC757B0BD04}"/>
              </a:ext>
            </a:extLst>
          </p:cNvPr>
          <p:cNvSpPr>
            <a:spLocks noGrp="1"/>
          </p:cNvSpPr>
          <p:nvPr>
            <p:ph type="title"/>
          </p:nvPr>
        </p:nvSpPr>
        <p:spPr/>
        <p:txBody>
          <a:bodyPr/>
          <a:lstStyle/>
          <a:p>
            <a:r>
              <a:rPr lang="en-US" dirty="0"/>
              <a:t>Use opposites precisely</a:t>
            </a:r>
          </a:p>
        </p:txBody>
      </p:sp>
      <p:sp>
        <p:nvSpPr>
          <p:cNvPr id="3" name="Content Placeholder 2">
            <a:extLst>
              <a:ext uri="{FF2B5EF4-FFF2-40B4-BE49-F238E27FC236}">
                <a16:creationId xmlns:a16="http://schemas.microsoft.com/office/drawing/2014/main" id="{5BC8B8F8-2132-41FC-B0EC-4DF1A5606D7E}"/>
              </a:ext>
            </a:extLst>
          </p:cNvPr>
          <p:cNvSpPr>
            <a:spLocks noGrp="1"/>
          </p:cNvSpPr>
          <p:nvPr>
            <p:ph idx="1"/>
          </p:nvPr>
        </p:nvSpPr>
        <p:spPr/>
        <p:txBody>
          <a:bodyPr/>
          <a:lstStyle/>
          <a:p>
            <a:r>
              <a:rPr lang="en-US" dirty="0"/>
              <a:t>Consistently use opposites in standard pairs</a:t>
            </a:r>
          </a:p>
          <a:p>
            <a:pPr lvl="1"/>
            <a:r>
              <a:rPr lang="en-US" dirty="0"/>
              <a:t>first/end -&gt; first/last</a:t>
            </a:r>
          </a:p>
        </p:txBody>
      </p:sp>
    </p:spTree>
    <p:extLst>
      <p:ext uri="{BB962C8B-B14F-4D97-AF65-F5344CB8AC3E}">
        <p14:creationId xmlns:p14="http://schemas.microsoft.com/office/powerpoint/2010/main" val="207597491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02EB4-5841-46C5-AF6C-39F4236F2E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369519-5340-4BC1-8234-4A06BE8E8EB5}"/>
              </a:ext>
            </a:extLst>
          </p:cNvPr>
          <p:cNvSpPr>
            <a:spLocks noGrp="1"/>
          </p:cNvSpPr>
          <p:nvPr>
            <p:ph idx="1"/>
          </p:nvPr>
        </p:nvSpPr>
        <p:spPr>
          <a:xfrm>
            <a:off x="396875" y="3428999"/>
            <a:ext cx="7896225" cy="2905125"/>
          </a:xfrm>
        </p:spPr>
        <p:txBody>
          <a:bodyPr/>
          <a:lstStyle/>
          <a:p>
            <a:pPr marL="0" indent="0" algn="ctr">
              <a:buNone/>
            </a:pPr>
            <a:r>
              <a:rPr lang="en-US" sz="4800" dirty="0"/>
              <a:t>Comments</a:t>
            </a:r>
          </a:p>
        </p:txBody>
      </p:sp>
    </p:spTree>
    <p:extLst>
      <p:ext uri="{BB962C8B-B14F-4D97-AF65-F5344CB8AC3E}">
        <p14:creationId xmlns:p14="http://schemas.microsoft.com/office/powerpoint/2010/main" val="3235229213"/>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3FF94-F3A2-4841-A621-37B578ECAABB}"/>
              </a:ext>
            </a:extLst>
          </p:cNvPr>
          <p:cNvSpPr>
            <a:spLocks noGrp="1"/>
          </p:cNvSpPr>
          <p:nvPr>
            <p:ph type="title"/>
          </p:nvPr>
        </p:nvSpPr>
        <p:spPr/>
        <p:txBody>
          <a:bodyPr/>
          <a:lstStyle/>
          <a:p>
            <a:r>
              <a:rPr lang="en-US" dirty="0"/>
              <a:t>Don’t Comments</a:t>
            </a:r>
          </a:p>
        </p:txBody>
      </p:sp>
      <p:sp>
        <p:nvSpPr>
          <p:cNvPr id="3" name="Content Placeholder 2">
            <a:extLst>
              <a:ext uri="{FF2B5EF4-FFF2-40B4-BE49-F238E27FC236}">
                <a16:creationId xmlns:a16="http://schemas.microsoft.com/office/drawing/2014/main" id="{EC476686-81EC-4C1A-B02A-D130EC07BCEE}"/>
              </a:ext>
            </a:extLst>
          </p:cNvPr>
          <p:cNvSpPr>
            <a:spLocks noGrp="1"/>
          </p:cNvSpPr>
          <p:nvPr>
            <p:ph idx="1"/>
          </p:nvPr>
        </p:nvSpPr>
        <p:spPr/>
        <p:txBody>
          <a:bodyPr/>
          <a:lstStyle/>
          <a:p>
            <a:pPr>
              <a:buSzPct val="100000"/>
              <a:buFont typeface="Wingdings" panose="05000000000000000000" pitchFamily="2" charset="2"/>
              <a:buChar char="§"/>
            </a:pPr>
            <a:r>
              <a:rPr lang="en-US" dirty="0"/>
              <a:t>Don’t say what the code does </a:t>
            </a:r>
          </a:p>
          <a:p>
            <a:pPr marL="857250" lvl="1" indent="-457200">
              <a:buSzPct val="100000"/>
              <a:buFont typeface="Wingdings" panose="05000000000000000000" pitchFamily="2" charset="2"/>
              <a:buChar char="§"/>
            </a:pPr>
            <a:r>
              <a:rPr lang="en-US" dirty="0"/>
              <a:t>because the code already says that</a:t>
            </a:r>
          </a:p>
          <a:p>
            <a:pPr marL="857250" lvl="1" indent="-457200">
              <a:buSzPct val="100000"/>
              <a:buFont typeface="Wingdings" panose="05000000000000000000" pitchFamily="2" charset="2"/>
              <a:buChar char="§"/>
            </a:pPr>
            <a:endParaRPr lang="en-US" dirty="0"/>
          </a:p>
          <a:p>
            <a:pPr>
              <a:buSzPct val="100000"/>
              <a:buFont typeface="Wingdings" panose="05000000000000000000" pitchFamily="2" charset="2"/>
              <a:buChar char="§"/>
            </a:pPr>
            <a:r>
              <a:rPr lang="en-US" dirty="0"/>
              <a:t>Don’t explain awkward logic</a:t>
            </a:r>
          </a:p>
          <a:p>
            <a:pPr marL="857250" lvl="1" indent="-457200">
              <a:buSzPct val="100000"/>
              <a:buFont typeface="Wingdings" panose="05000000000000000000" pitchFamily="2" charset="2"/>
              <a:buChar char="§"/>
            </a:pPr>
            <a:r>
              <a:rPr lang="en-US" dirty="0"/>
              <a:t>improve the code to make it clear</a:t>
            </a:r>
          </a:p>
          <a:p>
            <a:pPr marL="857250" lvl="1" indent="-457200">
              <a:buSzPct val="100000"/>
              <a:buFont typeface="Wingdings" panose="05000000000000000000" pitchFamily="2" charset="2"/>
              <a:buChar char="§"/>
            </a:pPr>
            <a:endParaRPr lang="en-US" dirty="0"/>
          </a:p>
          <a:p>
            <a:pPr>
              <a:buSzPct val="100000"/>
              <a:buFont typeface="Wingdings" panose="05000000000000000000" pitchFamily="2" charset="2"/>
              <a:buChar char="§"/>
            </a:pPr>
            <a:r>
              <a:rPr lang="en-US" dirty="0"/>
              <a:t>Don’t add too many comments </a:t>
            </a:r>
          </a:p>
          <a:p>
            <a:pPr marL="857250" lvl="1" indent="-457200">
              <a:buSzPct val="100000"/>
              <a:buFont typeface="Wingdings" panose="05000000000000000000" pitchFamily="2" charset="2"/>
              <a:buChar char="§"/>
            </a:pPr>
            <a:r>
              <a:rPr lang="en-US" dirty="0"/>
              <a:t>it’s messy, and they get out of date</a:t>
            </a:r>
          </a:p>
        </p:txBody>
      </p:sp>
    </p:spTree>
    <p:extLst>
      <p:ext uri="{BB962C8B-B14F-4D97-AF65-F5344CB8AC3E}">
        <p14:creationId xmlns:p14="http://schemas.microsoft.com/office/powerpoint/2010/main" val="331385991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A633A-2E38-48F3-9822-7E65D20AD5A4}"/>
              </a:ext>
            </a:extLst>
          </p:cNvPr>
          <p:cNvSpPr>
            <a:spLocks noGrp="1"/>
          </p:cNvSpPr>
          <p:nvPr>
            <p:ph type="title"/>
          </p:nvPr>
        </p:nvSpPr>
        <p:spPr/>
        <p:txBody>
          <a:bodyPr/>
          <a:lstStyle/>
          <a:p>
            <a:r>
              <a:rPr lang="en-US" dirty="0"/>
              <a:t>Awkward Code</a:t>
            </a:r>
          </a:p>
        </p:txBody>
      </p:sp>
      <p:sp>
        <p:nvSpPr>
          <p:cNvPr id="3" name="Content Placeholder 2">
            <a:extLst>
              <a:ext uri="{FF2B5EF4-FFF2-40B4-BE49-F238E27FC236}">
                <a16:creationId xmlns:a16="http://schemas.microsoft.com/office/drawing/2014/main" id="{1FBF377A-D2C6-4EF4-8BFE-84035F97D3DC}"/>
              </a:ext>
            </a:extLst>
          </p:cNvPr>
          <p:cNvSpPr>
            <a:spLocks noGrp="1"/>
          </p:cNvSpPr>
          <p:nvPr>
            <p:ph idx="1"/>
          </p:nvPr>
        </p:nvSpPr>
        <p:spPr/>
        <p:txBody>
          <a:bodyPr/>
          <a:lstStyle/>
          <a:p>
            <a:r>
              <a:rPr lang="en-US" dirty="0"/>
              <a:t>Imagine someone (TA, employer, </a:t>
            </a:r>
            <a:r>
              <a:rPr lang="en-US" dirty="0" err="1"/>
              <a:t>etc</a:t>
            </a:r>
            <a:r>
              <a:rPr lang="en-US" dirty="0"/>
              <a:t>) has to read your code</a:t>
            </a:r>
          </a:p>
          <a:p>
            <a:pPr lvl="1"/>
            <a:r>
              <a:rPr lang="en-US" dirty="0"/>
              <a:t>Would you rather rewrite or comment the following?</a:t>
            </a:r>
          </a:p>
          <a:p>
            <a:pPr lvl="1"/>
            <a:endParaRPr lang="en-US" dirty="0"/>
          </a:p>
          <a:p>
            <a:pPr lvl="1"/>
            <a:endParaRPr lang="en-US" dirty="0"/>
          </a:p>
          <a:p>
            <a:pPr lvl="1"/>
            <a:r>
              <a:rPr lang="en-US" dirty="0"/>
              <a:t>How about?</a:t>
            </a:r>
          </a:p>
          <a:p>
            <a:pPr lvl="1"/>
            <a:endParaRPr lang="en-US" dirty="0"/>
          </a:p>
          <a:p>
            <a:pPr lvl="1"/>
            <a:endParaRPr lang="en-US" dirty="0"/>
          </a:p>
          <a:p>
            <a:pPr lvl="1"/>
            <a:r>
              <a:rPr lang="en-US" dirty="0"/>
              <a:t>Both lines update program state in the same way.</a:t>
            </a:r>
          </a:p>
        </p:txBody>
      </p:sp>
      <p:sp>
        <p:nvSpPr>
          <p:cNvPr id="4" name="TextBox 3">
            <a:extLst>
              <a:ext uri="{FF2B5EF4-FFF2-40B4-BE49-F238E27FC236}">
                <a16:creationId xmlns:a16="http://schemas.microsoft.com/office/drawing/2014/main" id="{81704C35-F7E3-4814-BFFC-57FBD8CAAF0D}"/>
              </a:ext>
            </a:extLst>
          </p:cNvPr>
          <p:cNvSpPr txBox="1"/>
          <p:nvPr/>
        </p:nvSpPr>
        <p:spPr>
          <a:xfrm>
            <a:off x="100668" y="2636912"/>
            <a:ext cx="8892479" cy="338554"/>
          </a:xfrm>
          <a:prstGeom prst="rect">
            <a:avLst/>
          </a:prstGeom>
          <a:noFill/>
        </p:spPr>
        <p:txBody>
          <a:bodyPr wrap="square" rtlCol="0">
            <a:spAutoFit/>
          </a:bodyPr>
          <a:lstStyle/>
          <a:p>
            <a:r>
              <a:rPr lang="en-US" sz="1600" b="0" dirty="0">
                <a:latin typeface="Courier New" panose="02070309020205020404" pitchFamily="49" charset="0"/>
                <a:cs typeface="Courier New" panose="02070309020205020404" pitchFamily="49" charset="0"/>
              </a:rPr>
              <a:t>(*(void **)((*(void **)(bp)) + DSIZE)) = (*(void **)(bp + DSIZE));</a:t>
            </a:r>
          </a:p>
        </p:txBody>
      </p:sp>
      <p:sp>
        <p:nvSpPr>
          <p:cNvPr id="5" name="TextBox 4">
            <a:extLst>
              <a:ext uri="{FF2B5EF4-FFF2-40B4-BE49-F238E27FC236}">
                <a16:creationId xmlns:a16="http://schemas.microsoft.com/office/drawing/2014/main" id="{AE48B5B0-6860-4612-ADF0-0D1CB7367424}"/>
              </a:ext>
            </a:extLst>
          </p:cNvPr>
          <p:cNvSpPr txBox="1"/>
          <p:nvPr/>
        </p:nvSpPr>
        <p:spPr>
          <a:xfrm>
            <a:off x="209867" y="3598277"/>
            <a:ext cx="8892479" cy="338554"/>
          </a:xfrm>
          <a:prstGeom prst="rect">
            <a:avLst/>
          </a:prstGeom>
          <a:noFill/>
        </p:spPr>
        <p:txBody>
          <a:bodyPr wrap="square" rtlCol="0">
            <a:spAutoFit/>
          </a:bodyPr>
          <a:lstStyle/>
          <a:p>
            <a:r>
              <a:rPr lang="en-US" sz="1600" b="0" dirty="0">
                <a:latin typeface="Courier New" panose="02070309020205020404" pitchFamily="49" charset="0"/>
                <a:cs typeface="Courier New" panose="02070309020205020404" pitchFamily="49" charset="0"/>
              </a:rPr>
              <a:t>bp-&gt;</a:t>
            </a:r>
            <a:r>
              <a:rPr lang="en-US" sz="1600" b="0" dirty="0" err="1">
                <a:latin typeface="Courier New" panose="02070309020205020404" pitchFamily="49" charset="0"/>
                <a:cs typeface="Courier New" panose="02070309020205020404" pitchFamily="49" charset="0"/>
              </a:rPr>
              <a:t>prev</a:t>
            </a:r>
            <a:r>
              <a:rPr lang="en-US" sz="1600" b="0" dirty="0">
                <a:latin typeface="Courier New" panose="02070309020205020404" pitchFamily="49" charset="0"/>
                <a:cs typeface="Courier New" panose="02070309020205020404" pitchFamily="49" charset="0"/>
              </a:rPr>
              <a:t>-&gt;next = bp-&gt;next;</a:t>
            </a:r>
          </a:p>
        </p:txBody>
      </p:sp>
    </p:spTree>
    <p:extLst>
      <p:ext uri="{BB962C8B-B14F-4D97-AF65-F5344CB8AC3E}">
        <p14:creationId xmlns:p14="http://schemas.microsoft.com/office/powerpoint/2010/main" val="13950212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83BB9-C0D4-43C9-AF01-8DBA301321A9}"/>
              </a:ext>
            </a:extLst>
          </p:cNvPr>
          <p:cNvSpPr>
            <a:spLocks noGrp="1"/>
          </p:cNvSpPr>
          <p:nvPr>
            <p:ph type="title"/>
          </p:nvPr>
        </p:nvSpPr>
        <p:spPr/>
        <p:txBody>
          <a:bodyPr/>
          <a:lstStyle/>
          <a:p>
            <a:r>
              <a:rPr lang="en-US" dirty="0"/>
              <a:t>Do Comments</a:t>
            </a:r>
          </a:p>
        </p:txBody>
      </p:sp>
      <p:sp>
        <p:nvSpPr>
          <p:cNvPr id="3" name="Content Placeholder 2">
            <a:extLst>
              <a:ext uri="{FF2B5EF4-FFF2-40B4-BE49-F238E27FC236}">
                <a16:creationId xmlns:a16="http://schemas.microsoft.com/office/drawing/2014/main" id="{3B29204B-D486-4B05-9ED6-2CC621B01AEC}"/>
              </a:ext>
            </a:extLst>
          </p:cNvPr>
          <p:cNvSpPr>
            <a:spLocks noGrp="1"/>
          </p:cNvSpPr>
          <p:nvPr>
            <p:ph idx="1"/>
          </p:nvPr>
        </p:nvSpPr>
        <p:spPr/>
        <p:txBody>
          <a:bodyPr/>
          <a:lstStyle/>
          <a:p>
            <a:r>
              <a:rPr lang="en-US" dirty="0"/>
              <a:t>Answer the question: why the code exists</a:t>
            </a:r>
          </a:p>
          <a:p>
            <a:pPr lvl="1"/>
            <a:endParaRPr lang="en-US" dirty="0"/>
          </a:p>
          <a:p>
            <a:endParaRPr lang="en-US" dirty="0"/>
          </a:p>
          <a:p>
            <a:r>
              <a:rPr lang="en-US" dirty="0"/>
              <a:t>When should I use this code?</a:t>
            </a:r>
          </a:p>
          <a:p>
            <a:r>
              <a:rPr lang="en-US" dirty="0"/>
              <a:t>When shouldn’t I use it?</a:t>
            </a:r>
          </a:p>
          <a:p>
            <a:r>
              <a:rPr lang="en-US" dirty="0"/>
              <a:t>What are the alternatives to this code?</a:t>
            </a:r>
          </a:p>
        </p:txBody>
      </p:sp>
    </p:spTree>
    <p:extLst>
      <p:ext uri="{BB962C8B-B14F-4D97-AF65-F5344CB8AC3E}">
        <p14:creationId xmlns:p14="http://schemas.microsoft.com/office/powerpoint/2010/main" val="51630631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548F9-8B68-408C-938B-D7DDB762C5DF}"/>
              </a:ext>
            </a:extLst>
          </p:cNvPr>
          <p:cNvSpPr>
            <a:spLocks noGrp="1"/>
          </p:cNvSpPr>
          <p:nvPr>
            <p:ph type="title"/>
          </p:nvPr>
        </p:nvSpPr>
        <p:spPr/>
        <p:txBody>
          <a:bodyPr/>
          <a:lstStyle/>
          <a:p>
            <a:r>
              <a:rPr lang="en-US" dirty="0"/>
              <a:t>Why does this exist?</a:t>
            </a:r>
          </a:p>
        </p:txBody>
      </p:sp>
      <p:sp>
        <p:nvSpPr>
          <p:cNvPr id="3" name="Content Placeholder 2">
            <a:extLst>
              <a:ext uri="{FF2B5EF4-FFF2-40B4-BE49-F238E27FC236}">
                <a16:creationId xmlns:a16="http://schemas.microsoft.com/office/drawing/2014/main" id="{8FC04FDF-439D-4FCB-81B8-4DC63E9BA3B4}"/>
              </a:ext>
            </a:extLst>
          </p:cNvPr>
          <p:cNvSpPr>
            <a:spLocks noGrp="1"/>
          </p:cNvSpPr>
          <p:nvPr>
            <p:ph idx="1"/>
          </p:nvPr>
        </p:nvSpPr>
        <p:spPr/>
        <p:txBody>
          <a:bodyPr/>
          <a:lstStyle/>
          <a:p>
            <a:r>
              <a:rPr lang="en-US" dirty="0"/>
              <a:t>Explain why a magic number is what it is.</a:t>
            </a:r>
          </a:p>
          <a:p>
            <a:endParaRPr lang="en-US" dirty="0"/>
          </a:p>
          <a:p>
            <a:endParaRPr lang="en-US" dirty="0"/>
          </a:p>
          <a:p>
            <a:endParaRPr lang="en-US" dirty="0"/>
          </a:p>
          <a:p>
            <a:endParaRPr lang="en-US" dirty="0"/>
          </a:p>
          <a:p>
            <a:r>
              <a:rPr lang="en-US" dirty="0"/>
              <a:t>When should this code be used?  Is there an alternative?</a:t>
            </a:r>
          </a:p>
        </p:txBody>
      </p:sp>
      <p:sp>
        <p:nvSpPr>
          <p:cNvPr id="5" name="TextBox 4">
            <a:extLst>
              <a:ext uri="{FF2B5EF4-FFF2-40B4-BE49-F238E27FC236}">
                <a16:creationId xmlns:a16="http://schemas.microsoft.com/office/drawing/2014/main" id="{6F17C68E-FB7D-41BC-812F-4E409FEA989E}"/>
              </a:ext>
            </a:extLst>
          </p:cNvPr>
          <p:cNvSpPr txBox="1"/>
          <p:nvPr/>
        </p:nvSpPr>
        <p:spPr>
          <a:xfrm>
            <a:off x="209867" y="1916832"/>
            <a:ext cx="7242453" cy="584775"/>
          </a:xfrm>
          <a:prstGeom prst="rect">
            <a:avLst/>
          </a:prstGeom>
          <a:noFill/>
        </p:spPr>
        <p:txBody>
          <a:bodyPr wrap="square" rtlCol="0">
            <a:spAutoFit/>
          </a:bodyPr>
          <a:lstStyle/>
          <a:p>
            <a:r>
              <a:rPr lang="en-US" sz="1600" b="0" dirty="0">
                <a:latin typeface="Courier New" panose="02070309020205020404" pitchFamily="49" charset="0"/>
                <a:cs typeface="Courier New" panose="02070309020205020404" pitchFamily="49" charset="0"/>
              </a:rPr>
              <a:t>// Each address is 64-bit, which is 16 + 1 hex characters</a:t>
            </a:r>
          </a:p>
          <a:p>
            <a:r>
              <a:rPr lang="en-US" sz="1600" b="0" dirty="0">
                <a:latin typeface="Courier New" panose="02070309020205020404" pitchFamily="49" charset="0"/>
                <a:cs typeface="Courier New" panose="02070309020205020404" pitchFamily="49" charset="0"/>
              </a:rPr>
              <a:t>const int MAX_ADDRESS_LENGTH = 17;</a:t>
            </a:r>
          </a:p>
        </p:txBody>
      </p:sp>
      <p:sp>
        <p:nvSpPr>
          <p:cNvPr id="6" name="TextBox 5">
            <a:extLst>
              <a:ext uri="{FF2B5EF4-FFF2-40B4-BE49-F238E27FC236}">
                <a16:creationId xmlns:a16="http://schemas.microsoft.com/office/drawing/2014/main" id="{9C42E472-9811-4144-803C-1AAFDE934FAC}"/>
              </a:ext>
            </a:extLst>
          </p:cNvPr>
          <p:cNvSpPr txBox="1"/>
          <p:nvPr/>
        </p:nvSpPr>
        <p:spPr>
          <a:xfrm>
            <a:off x="209867" y="4064006"/>
            <a:ext cx="7242453" cy="2062103"/>
          </a:xfrm>
          <a:prstGeom prst="rect">
            <a:avLst/>
          </a:prstGeom>
          <a:noFill/>
        </p:spPr>
        <p:txBody>
          <a:bodyPr wrap="square" rtlCol="0">
            <a:spAutoFit/>
          </a:bodyPr>
          <a:lstStyle/>
          <a:p>
            <a:r>
              <a:rPr lang="en-US" sz="1600" b="0" dirty="0">
                <a:latin typeface="Courier New" panose="02070309020205020404" pitchFamily="49" charset="0"/>
                <a:cs typeface="Courier New" panose="02070309020205020404" pitchFamily="49" charset="0"/>
              </a:rPr>
              <a:t>unsigned power2(unsigned base, unsigned expo){</a:t>
            </a:r>
          </a:p>
          <a:p>
            <a:r>
              <a:rPr lang="en-US" sz="1600" b="0" dirty="0">
                <a:latin typeface="Courier New" panose="02070309020205020404" pitchFamily="49" charset="0"/>
                <a:cs typeface="Courier New" panose="02070309020205020404" pitchFamily="49" charset="0"/>
              </a:rPr>
              <a:t>    unsigned i;</a:t>
            </a:r>
          </a:p>
          <a:p>
            <a:r>
              <a:rPr lang="en-US" sz="1600" b="0" dirty="0">
                <a:latin typeface="Courier New" panose="02070309020205020404" pitchFamily="49" charset="0"/>
                <a:cs typeface="Courier New" panose="02070309020205020404" pitchFamily="49" charset="0"/>
              </a:rPr>
              <a:t>    unsigned result = 1;</a:t>
            </a:r>
          </a:p>
          <a:p>
            <a:r>
              <a:rPr lang="en-US" sz="1600" b="0" dirty="0">
                <a:latin typeface="Courier New" panose="02070309020205020404" pitchFamily="49" charset="0"/>
                <a:cs typeface="Courier New" panose="02070309020205020404" pitchFamily="49" charset="0"/>
              </a:rPr>
              <a:t>    for(i=0;i&lt;</a:t>
            </a:r>
            <a:r>
              <a:rPr lang="en-US" sz="1600" b="0" dirty="0" err="1">
                <a:latin typeface="Courier New" panose="02070309020205020404" pitchFamily="49" charset="0"/>
                <a:cs typeface="Courier New" panose="02070309020205020404" pitchFamily="49" charset="0"/>
              </a:rPr>
              <a:t>expo;i</a:t>
            </a:r>
            <a:r>
              <a:rPr lang="en-US" sz="1600" b="0" dirty="0">
                <a:latin typeface="Courier New" panose="02070309020205020404" pitchFamily="49" charset="0"/>
                <a:cs typeface="Courier New" panose="02070309020205020404" pitchFamily="49" charset="0"/>
              </a:rPr>
              <a:t>++){</a:t>
            </a:r>
          </a:p>
          <a:p>
            <a:r>
              <a:rPr lang="en-US" sz="1600" b="0" dirty="0">
                <a:latin typeface="Courier New" panose="02070309020205020404" pitchFamily="49" charset="0"/>
                <a:cs typeface="Courier New" panose="02070309020205020404" pitchFamily="49" charset="0"/>
              </a:rPr>
              <a:t>        result+=result;</a:t>
            </a:r>
          </a:p>
          <a:p>
            <a:r>
              <a:rPr lang="en-US" sz="1600" b="0" dirty="0">
                <a:latin typeface="Courier New" panose="02070309020205020404" pitchFamily="49" charset="0"/>
                <a:cs typeface="Courier New" panose="02070309020205020404" pitchFamily="49" charset="0"/>
              </a:rPr>
              <a:t>    }</a:t>
            </a:r>
          </a:p>
          <a:p>
            <a:r>
              <a:rPr lang="en-US" sz="1600" b="0" dirty="0">
                <a:latin typeface="Courier New" panose="02070309020205020404" pitchFamily="49" charset="0"/>
                <a:cs typeface="Courier New" panose="02070309020205020404" pitchFamily="49" charset="0"/>
              </a:rPr>
              <a:t>    return result;</a:t>
            </a:r>
          </a:p>
          <a:p>
            <a:r>
              <a:rPr lang="en-US" sz="1600" b="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3339998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A8AA5-1CF6-C271-78FB-8C7D2467C774}"/>
              </a:ext>
            </a:extLst>
          </p:cNvPr>
          <p:cNvSpPr>
            <a:spLocks noGrp="1"/>
          </p:cNvSpPr>
          <p:nvPr>
            <p:ph type="title"/>
          </p:nvPr>
        </p:nvSpPr>
        <p:spPr/>
        <p:txBody>
          <a:bodyPr/>
          <a:lstStyle/>
          <a:p>
            <a:r>
              <a:rPr lang="en-US" dirty="0"/>
              <a:t>What is debugging? </a:t>
            </a:r>
          </a:p>
        </p:txBody>
      </p:sp>
      <p:pic>
        <p:nvPicPr>
          <p:cNvPr id="2050" name="Picture 2" descr="Sherlock Holmes Rights Dispute Roils ...">
            <a:extLst>
              <a:ext uri="{FF2B5EF4-FFF2-40B4-BE49-F238E27FC236}">
                <a16:creationId xmlns:a16="http://schemas.microsoft.com/office/drawing/2014/main" id="{1A65A272-7EDD-815A-3D2F-A3B2E2EC35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1455010" cy="20554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0B2E477-358F-A817-190D-F7776F13F611}"/>
              </a:ext>
            </a:extLst>
          </p:cNvPr>
          <p:cNvSpPr txBox="1"/>
          <p:nvPr/>
        </p:nvSpPr>
        <p:spPr>
          <a:xfrm>
            <a:off x="3419872" y="1784758"/>
            <a:ext cx="1757212" cy="1077218"/>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200" dirty="0">
                <a:latin typeface="Calibri" pitchFamily="34" charset="0"/>
              </a:rPr>
              <a:t>Program</a:t>
            </a:r>
          </a:p>
          <a:p>
            <a:r>
              <a:rPr lang="en-US" sz="3200" dirty="0">
                <a:latin typeface="Calibri" pitchFamily="34" charset="0"/>
              </a:rPr>
              <a:t>With Bug</a:t>
            </a:r>
          </a:p>
        </p:txBody>
      </p:sp>
      <p:pic>
        <p:nvPicPr>
          <p:cNvPr id="5" name="Graphic 4" descr="Bug with solid fill">
            <a:extLst>
              <a:ext uri="{FF2B5EF4-FFF2-40B4-BE49-F238E27FC236}">
                <a16:creationId xmlns:a16="http://schemas.microsoft.com/office/drawing/2014/main" id="{5A5C09C8-A1D6-B9C3-BF00-573C8728B9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6425" y="1396955"/>
            <a:ext cx="601216" cy="601216"/>
          </a:xfrm>
          <a:prstGeom prst="rect">
            <a:avLst/>
          </a:prstGeom>
        </p:spPr>
      </p:pic>
      <p:sp>
        <p:nvSpPr>
          <p:cNvPr id="6" name="TextBox 5">
            <a:extLst>
              <a:ext uri="{FF2B5EF4-FFF2-40B4-BE49-F238E27FC236}">
                <a16:creationId xmlns:a16="http://schemas.microsoft.com/office/drawing/2014/main" id="{894B79AD-0F78-61C1-DABC-93D46955E06A}"/>
              </a:ext>
            </a:extLst>
          </p:cNvPr>
          <p:cNvSpPr txBox="1"/>
          <p:nvPr/>
        </p:nvSpPr>
        <p:spPr>
          <a:xfrm>
            <a:off x="6012160" y="1484784"/>
            <a:ext cx="1632178" cy="2185214"/>
          </a:xfrm>
          <a:prstGeom prst="rect">
            <a:avLst/>
          </a:prstGeom>
          <a:noFill/>
        </p:spPr>
        <p:txBody>
          <a:bodyPr wrap="none" rtlCol="0">
            <a:spAutoFit/>
          </a:bodyPr>
          <a:lstStyle/>
          <a:p>
            <a:r>
              <a:rPr lang="en-US" sz="3200" dirty="0">
                <a:solidFill>
                  <a:srgbClr val="FF0000"/>
                </a:solidFill>
                <a:latin typeface="Calibri" pitchFamily="34" charset="0"/>
              </a:rPr>
              <a:t>! Output</a:t>
            </a:r>
          </a:p>
          <a:p>
            <a:r>
              <a:rPr lang="en-US" sz="1800" dirty="0">
                <a:solidFill>
                  <a:srgbClr val="FF0000"/>
                </a:solidFill>
                <a:latin typeface="Calibri" pitchFamily="34" charset="0"/>
              </a:rPr>
              <a:t>e.g., </a:t>
            </a:r>
          </a:p>
          <a:p>
            <a:r>
              <a:rPr lang="en-US" sz="1800" dirty="0">
                <a:solidFill>
                  <a:srgbClr val="FF0000"/>
                </a:solidFill>
                <a:latin typeface="Calibri" pitchFamily="34" charset="0"/>
              </a:rPr>
              <a:t>Error, Crash, </a:t>
            </a:r>
          </a:p>
          <a:p>
            <a:r>
              <a:rPr lang="en-US" sz="1800" dirty="0">
                <a:solidFill>
                  <a:srgbClr val="FF0000"/>
                </a:solidFill>
                <a:latin typeface="Calibri" pitchFamily="34" charset="0"/>
              </a:rPr>
              <a:t>Wrong answer,</a:t>
            </a:r>
          </a:p>
          <a:p>
            <a:r>
              <a:rPr lang="en-US" sz="1800" dirty="0">
                <a:solidFill>
                  <a:srgbClr val="FF0000"/>
                </a:solidFill>
                <a:latin typeface="Calibri" pitchFamily="34" charset="0"/>
              </a:rPr>
              <a:t>No response,</a:t>
            </a:r>
          </a:p>
          <a:p>
            <a:endParaRPr lang="en-US" sz="3200" dirty="0">
              <a:solidFill>
                <a:srgbClr val="FF0000"/>
              </a:solidFill>
              <a:latin typeface="Calibri" pitchFamily="34" charset="0"/>
            </a:endParaRPr>
          </a:p>
        </p:txBody>
      </p:sp>
      <p:sp>
        <p:nvSpPr>
          <p:cNvPr id="8" name="Down Arrow 7">
            <a:extLst>
              <a:ext uri="{FF2B5EF4-FFF2-40B4-BE49-F238E27FC236}">
                <a16:creationId xmlns:a16="http://schemas.microsoft.com/office/drawing/2014/main" id="{AD5FF507-A9D8-3F96-3DE3-275B96DA44F8}"/>
              </a:ext>
            </a:extLst>
          </p:cNvPr>
          <p:cNvSpPr/>
          <p:nvPr/>
        </p:nvSpPr>
        <p:spPr bwMode="auto">
          <a:xfrm>
            <a:off x="5261668" y="3200752"/>
            <a:ext cx="432048" cy="1043317"/>
          </a:xfrm>
          <a:prstGeom prst="downArrow">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9" name="TextBox 8">
            <a:extLst>
              <a:ext uri="{FF2B5EF4-FFF2-40B4-BE49-F238E27FC236}">
                <a16:creationId xmlns:a16="http://schemas.microsoft.com/office/drawing/2014/main" id="{4E75258E-5A06-EA2F-78BE-CE7AA4B0C815}"/>
              </a:ext>
            </a:extLst>
          </p:cNvPr>
          <p:cNvSpPr txBox="1"/>
          <p:nvPr/>
        </p:nvSpPr>
        <p:spPr>
          <a:xfrm>
            <a:off x="4861076" y="4788441"/>
            <a:ext cx="1151084" cy="5847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200" dirty="0">
                <a:latin typeface="Calibri" pitchFamily="34" charset="0"/>
              </a:rPr>
              <a:t>Step2</a:t>
            </a:r>
          </a:p>
        </p:txBody>
      </p:sp>
      <p:pic>
        <p:nvPicPr>
          <p:cNvPr id="10" name="Graphic 9" descr="Bug with solid fill">
            <a:extLst>
              <a:ext uri="{FF2B5EF4-FFF2-40B4-BE49-F238E27FC236}">
                <a16:creationId xmlns:a16="http://schemas.microsoft.com/office/drawing/2014/main" id="{0E846355-8EA5-EF85-DF65-93C975DD4E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2131" y="4416270"/>
            <a:ext cx="601216" cy="601216"/>
          </a:xfrm>
          <a:prstGeom prst="rect">
            <a:avLst/>
          </a:prstGeom>
        </p:spPr>
      </p:pic>
      <p:sp>
        <p:nvSpPr>
          <p:cNvPr id="11" name="TextBox 10">
            <a:extLst>
              <a:ext uri="{FF2B5EF4-FFF2-40B4-BE49-F238E27FC236}">
                <a16:creationId xmlns:a16="http://schemas.microsoft.com/office/drawing/2014/main" id="{80F588C3-04B2-59B8-EA63-8F838A65C0E0}"/>
              </a:ext>
            </a:extLst>
          </p:cNvPr>
          <p:cNvSpPr txBox="1"/>
          <p:nvPr/>
        </p:nvSpPr>
        <p:spPr>
          <a:xfrm>
            <a:off x="5436096" y="2285277"/>
            <a:ext cx="352982" cy="369332"/>
          </a:xfrm>
          <a:prstGeom prst="rect">
            <a:avLst/>
          </a:prstGeom>
          <a:noFill/>
        </p:spPr>
        <p:txBody>
          <a:bodyPr wrap="none" rtlCol="0">
            <a:spAutoFit/>
          </a:bodyPr>
          <a:lstStyle/>
          <a:p>
            <a:r>
              <a:rPr lang="en-US" sz="1800" dirty="0">
                <a:latin typeface="Calibri" pitchFamily="34" charset="0"/>
              </a:rPr>
              <a:t>+ </a:t>
            </a:r>
          </a:p>
        </p:txBody>
      </p:sp>
      <p:sp>
        <p:nvSpPr>
          <p:cNvPr id="12" name="TextBox 11">
            <a:extLst>
              <a:ext uri="{FF2B5EF4-FFF2-40B4-BE49-F238E27FC236}">
                <a16:creationId xmlns:a16="http://schemas.microsoft.com/office/drawing/2014/main" id="{F4ED28FB-CF5E-ADE9-8F73-7D7ED9F1DB6E}"/>
              </a:ext>
            </a:extLst>
          </p:cNvPr>
          <p:cNvSpPr txBox="1"/>
          <p:nvPr/>
        </p:nvSpPr>
        <p:spPr>
          <a:xfrm>
            <a:off x="2123728" y="2204864"/>
            <a:ext cx="1044966" cy="923330"/>
          </a:xfrm>
          <a:prstGeom prst="rect">
            <a:avLst/>
          </a:prstGeom>
          <a:noFill/>
        </p:spPr>
        <p:txBody>
          <a:bodyPr wrap="none" rtlCol="0">
            <a:spAutoFit/>
          </a:bodyPr>
          <a:lstStyle/>
          <a:p>
            <a:r>
              <a:rPr lang="en-US" sz="1800" dirty="0">
                <a:latin typeface="Calibri" pitchFamily="34" charset="0"/>
              </a:rPr>
              <a:t>Given as </a:t>
            </a:r>
          </a:p>
          <a:p>
            <a:r>
              <a:rPr lang="en-US" sz="1800" dirty="0">
                <a:latin typeface="Calibri" pitchFamily="34" charset="0"/>
              </a:rPr>
              <a:t>Input</a:t>
            </a:r>
          </a:p>
          <a:p>
            <a:endParaRPr lang="en-US" sz="1800" dirty="0">
              <a:latin typeface="Calibri" pitchFamily="34" charset="0"/>
            </a:endParaRPr>
          </a:p>
        </p:txBody>
      </p:sp>
      <p:sp>
        <p:nvSpPr>
          <p:cNvPr id="13" name="TextBox 12">
            <a:extLst>
              <a:ext uri="{FF2B5EF4-FFF2-40B4-BE49-F238E27FC236}">
                <a16:creationId xmlns:a16="http://schemas.microsoft.com/office/drawing/2014/main" id="{9353F62C-11CD-9723-F6D4-66209F74BED1}"/>
              </a:ext>
            </a:extLst>
          </p:cNvPr>
          <p:cNvSpPr txBox="1"/>
          <p:nvPr/>
        </p:nvSpPr>
        <p:spPr>
          <a:xfrm>
            <a:off x="6864402" y="4634552"/>
            <a:ext cx="2039020" cy="1477328"/>
          </a:xfrm>
          <a:prstGeom prst="rect">
            <a:avLst/>
          </a:prstGeom>
          <a:noFill/>
        </p:spPr>
        <p:txBody>
          <a:bodyPr wrap="none" rtlCol="0">
            <a:spAutoFit/>
          </a:bodyPr>
          <a:lstStyle/>
          <a:p>
            <a:r>
              <a:rPr lang="en-US" sz="1800" dirty="0">
                <a:latin typeface="Calibri" pitchFamily="34" charset="0"/>
              </a:rPr>
              <a:t>Produce the </a:t>
            </a:r>
          </a:p>
          <a:p>
            <a:r>
              <a:rPr lang="en-US" sz="1800" dirty="0">
                <a:latin typeface="Calibri" pitchFamily="34" charset="0"/>
              </a:rPr>
              <a:t>Location, source of </a:t>
            </a:r>
          </a:p>
          <a:p>
            <a:r>
              <a:rPr lang="en-US" sz="1800" dirty="0">
                <a:latin typeface="Calibri" pitchFamily="34" charset="0"/>
              </a:rPr>
              <a:t>Defect and </a:t>
            </a:r>
          </a:p>
          <a:p>
            <a:r>
              <a:rPr lang="en-US" sz="1800" dirty="0">
                <a:latin typeface="Calibri" pitchFamily="34" charset="0"/>
              </a:rPr>
              <a:t>A potential fix!</a:t>
            </a:r>
          </a:p>
          <a:p>
            <a:endParaRPr lang="en-US" sz="1800" dirty="0">
              <a:latin typeface="Calibri" pitchFamily="34" charset="0"/>
            </a:endParaRPr>
          </a:p>
        </p:txBody>
      </p:sp>
    </p:spTree>
    <p:extLst>
      <p:ext uri="{BB962C8B-B14F-4D97-AF65-F5344CB8AC3E}">
        <p14:creationId xmlns:p14="http://schemas.microsoft.com/office/powerpoint/2010/main" val="2203113829"/>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3BB77-4442-46BF-A2F6-2501F46B602E}"/>
              </a:ext>
            </a:extLst>
          </p:cNvPr>
          <p:cNvSpPr>
            <a:spLocks noGrp="1"/>
          </p:cNvSpPr>
          <p:nvPr>
            <p:ph type="title"/>
          </p:nvPr>
        </p:nvSpPr>
        <p:spPr/>
        <p:txBody>
          <a:bodyPr/>
          <a:lstStyle/>
          <a:p>
            <a:r>
              <a:rPr lang="en-US" dirty="0"/>
              <a:t>How to write good comments</a:t>
            </a:r>
          </a:p>
        </p:txBody>
      </p:sp>
      <p:sp>
        <p:nvSpPr>
          <p:cNvPr id="3" name="Content Placeholder 2">
            <a:extLst>
              <a:ext uri="{FF2B5EF4-FFF2-40B4-BE49-F238E27FC236}">
                <a16:creationId xmlns:a16="http://schemas.microsoft.com/office/drawing/2014/main" id="{11778DDF-7A1A-4A8F-9177-1E363475D792}"/>
              </a:ext>
            </a:extLst>
          </p:cNvPr>
          <p:cNvSpPr>
            <a:spLocks noGrp="1"/>
          </p:cNvSpPr>
          <p:nvPr>
            <p:ph idx="1"/>
          </p:nvPr>
        </p:nvSpPr>
        <p:spPr/>
        <p:txBody>
          <a:bodyPr/>
          <a:lstStyle/>
          <a:p>
            <a:pPr marL="457200" indent="-457200">
              <a:buSzPct val="100000"/>
              <a:buFont typeface="+mj-lt"/>
              <a:buAutoNum type="arabicPeriod"/>
            </a:pPr>
            <a:r>
              <a:rPr lang="en-US" dirty="0"/>
              <a:t>Write short comments of what the code will do.</a:t>
            </a:r>
          </a:p>
          <a:p>
            <a:pPr marL="857250" lvl="1" indent="-457200">
              <a:buSzPct val="100000"/>
              <a:buFont typeface="+mj-lt"/>
              <a:buAutoNum type="arabicPeriod"/>
            </a:pPr>
            <a:r>
              <a:rPr lang="en-US" dirty="0"/>
              <a:t>Single line comments</a:t>
            </a:r>
          </a:p>
          <a:p>
            <a:pPr marL="857250" lvl="1" indent="-457200">
              <a:buSzPct val="100000"/>
              <a:buFont typeface="+mj-lt"/>
              <a:buAutoNum type="arabicPeriod"/>
            </a:pPr>
            <a:r>
              <a:rPr lang="en-US" dirty="0"/>
              <a:t>Example: Write four one-line comments for quick sort</a:t>
            </a:r>
          </a:p>
          <a:p>
            <a:pPr marL="457200" indent="-457200">
              <a:buSzPct val="100000"/>
              <a:buFont typeface="+mj-lt"/>
              <a:buAutoNum type="arabicPeriod"/>
            </a:pPr>
            <a:endParaRPr lang="en-US" dirty="0"/>
          </a:p>
          <a:p>
            <a:pPr marL="0" indent="0">
              <a:buSzPct val="100000"/>
              <a:buNone/>
            </a:pPr>
            <a:r>
              <a:rPr lang="en-US" dirty="0">
                <a:latin typeface="Courier New" panose="02070309020205020404" pitchFamily="49" charset="0"/>
                <a:cs typeface="Courier New" panose="02070309020205020404" pitchFamily="49" charset="0"/>
              </a:rPr>
              <a:t>// Initialize locals</a:t>
            </a:r>
          </a:p>
          <a:p>
            <a:pPr marL="0" indent="0">
              <a:buSzPct val="100000"/>
              <a:buNone/>
            </a:pPr>
            <a:r>
              <a:rPr lang="en-US" dirty="0">
                <a:latin typeface="Courier New" panose="02070309020205020404" pitchFamily="49" charset="0"/>
                <a:cs typeface="Courier New" panose="02070309020205020404" pitchFamily="49" charset="0"/>
              </a:rPr>
              <a:t>// Pick a pivot value</a:t>
            </a:r>
          </a:p>
          <a:p>
            <a:pPr marL="0" indent="0">
              <a:buSzPct val="100000"/>
              <a:buNone/>
            </a:pPr>
            <a:r>
              <a:rPr lang="en-US" dirty="0">
                <a:latin typeface="Courier New" panose="02070309020205020404" pitchFamily="49" charset="0"/>
                <a:cs typeface="Courier New" panose="02070309020205020404" pitchFamily="49" charset="0"/>
              </a:rPr>
              <a:t>// Reorder array around the pivot</a:t>
            </a:r>
          </a:p>
          <a:p>
            <a:pPr marL="0" indent="0">
              <a:buSzPct val="100000"/>
              <a:buNone/>
            </a:pPr>
            <a:r>
              <a:rPr lang="en-US" dirty="0">
                <a:latin typeface="Courier New" panose="02070309020205020404" pitchFamily="49" charset="0"/>
                <a:cs typeface="Courier New" panose="02070309020205020404" pitchFamily="49" charset="0"/>
              </a:rPr>
              <a:t>// Recurse</a:t>
            </a:r>
          </a:p>
          <a:p>
            <a:pPr marL="457200" indent="-457200">
              <a:buSzPct val="100000"/>
              <a:buFont typeface="+mj-lt"/>
              <a:buAutoNum type="arabicPeriod"/>
            </a:pPr>
            <a:endParaRPr lang="en-US" dirty="0"/>
          </a:p>
        </p:txBody>
      </p:sp>
    </p:spTree>
    <p:extLst>
      <p:ext uri="{BB962C8B-B14F-4D97-AF65-F5344CB8AC3E}">
        <p14:creationId xmlns:p14="http://schemas.microsoft.com/office/powerpoint/2010/main" val="10536796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3BB77-4442-46BF-A2F6-2501F46B602E}"/>
              </a:ext>
            </a:extLst>
          </p:cNvPr>
          <p:cNvSpPr>
            <a:spLocks noGrp="1"/>
          </p:cNvSpPr>
          <p:nvPr>
            <p:ph type="title"/>
          </p:nvPr>
        </p:nvSpPr>
        <p:spPr/>
        <p:txBody>
          <a:bodyPr/>
          <a:lstStyle/>
          <a:p>
            <a:r>
              <a:rPr lang="en-US" dirty="0"/>
              <a:t>How to write good comments</a:t>
            </a:r>
          </a:p>
        </p:txBody>
      </p:sp>
      <p:sp>
        <p:nvSpPr>
          <p:cNvPr id="3" name="Content Placeholder 2">
            <a:extLst>
              <a:ext uri="{FF2B5EF4-FFF2-40B4-BE49-F238E27FC236}">
                <a16:creationId xmlns:a16="http://schemas.microsoft.com/office/drawing/2014/main" id="{11778DDF-7A1A-4A8F-9177-1E363475D792}"/>
              </a:ext>
            </a:extLst>
          </p:cNvPr>
          <p:cNvSpPr>
            <a:spLocks noGrp="1"/>
          </p:cNvSpPr>
          <p:nvPr>
            <p:ph idx="1"/>
          </p:nvPr>
        </p:nvSpPr>
        <p:spPr/>
        <p:txBody>
          <a:bodyPr/>
          <a:lstStyle/>
          <a:p>
            <a:pPr marL="457200" indent="-457200">
              <a:buSzPct val="100000"/>
              <a:buFont typeface="+mj-lt"/>
              <a:buAutoNum type="arabicPeriod"/>
            </a:pPr>
            <a:r>
              <a:rPr lang="en-US" dirty="0"/>
              <a:t>Write short comments of what the code will do.</a:t>
            </a:r>
          </a:p>
          <a:p>
            <a:pPr marL="857250" lvl="1" indent="-457200">
              <a:buSzPct val="100000"/>
              <a:buFont typeface="+mj-lt"/>
              <a:buAutoNum type="arabicPeriod"/>
            </a:pPr>
            <a:r>
              <a:rPr lang="en-US" dirty="0"/>
              <a:t>Single line comments</a:t>
            </a:r>
          </a:p>
          <a:p>
            <a:pPr marL="857250" lvl="1" indent="-457200">
              <a:buSzPct val="100000"/>
              <a:buFont typeface="+mj-lt"/>
              <a:buAutoNum type="arabicPeriod"/>
            </a:pPr>
            <a:r>
              <a:rPr lang="en-US" dirty="0"/>
              <a:t>Example: Write four one-line comments for quick sort</a:t>
            </a:r>
          </a:p>
          <a:p>
            <a:pPr marL="457200" indent="-457200">
              <a:buSzPct val="100000"/>
              <a:buFont typeface="+mj-lt"/>
              <a:buAutoNum type="arabicPeriod"/>
            </a:pPr>
            <a:endParaRPr lang="en-US" dirty="0"/>
          </a:p>
          <a:p>
            <a:pPr marL="457200" indent="-457200">
              <a:buSzPct val="100000"/>
              <a:buFont typeface="+mj-lt"/>
              <a:buAutoNum type="arabicPeriod"/>
            </a:pPr>
            <a:r>
              <a:rPr lang="en-US" dirty="0"/>
              <a:t>Write that code.</a:t>
            </a:r>
          </a:p>
          <a:p>
            <a:pPr marL="457200" indent="-457200">
              <a:buSzPct val="100000"/>
              <a:buFont typeface="+mj-lt"/>
              <a:buAutoNum type="arabicPeriod"/>
            </a:pPr>
            <a:endParaRPr lang="en-US" dirty="0"/>
          </a:p>
          <a:p>
            <a:pPr marL="457200" indent="-457200">
              <a:buSzPct val="100000"/>
              <a:buFont typeface="+mj-lt"/>
              <a:buAutoNum type="arabicPeriod"/>
            </a:pPr>
            <a:r>
              <a:rPr lang="en-US" dirty="0"/>
              <a:t>Revise comments / code</a:t>
            </a:r>
          </a:p>
          <a:p>
            <a:pPr marL="857250" lvl="1" indent="-457200">
              <a:buSzPct val="100000"/>
              <a:buFont typeface="+mj-lt"/>
              <a:buAutoNum type="arabicPeriod"/>
            </a:pPr>
            <a:r>
              <a:rPr lang="en-US" dirty="0"/>
              <a:t>If the code or comments are awkward or complex</a:t>
            </a:r>
          </a:p>
          <a:p>
            <a:pPr marL="857250" lvl="1" indent="-457200">
              <a:buSzPct val="100000"/>
              <a:buFont typeface="+mj-lt"/>
              <a:buAutoNum type="arabicPeriod"/>
            </a:pPr>
            <a:r>
              <a:rPr lang="en-US" dirty="0"/>
              <a:t>Join / Split comments as needed</a:t>
            </a:r>
          </a:p>
          <a:p>
            <a:pPr marL="457200" indent="-457200">
              <a:buSzPct val="100000"/>
              <a:buFont typeface="+mj-lt"/>
              <a:buAutoNum type="arabicPeriod"/>
            </a:pPr>
            <a:endParaRPr lang="en-US" dirty="0"/>
          </a:p>
          <a:p>
            <a:pPr marL="457200" indent="-457200">
              <a:buSzPct val="100000"/>
              <a:buFont typeface="+mj-lt"/>
              <a:buAutoNum type="arabicPeriod"/>
            </a:pPr>
            <a:r>
              <a:rPr lang="en-US" dirty="0"/>
              <a:t>Maintain code and comments</a:t>
            </a:r>
          </a:p>
          <a:p>
            <a:pPr marL="857250" lvl="1" indent="-457200">
              <a:buSzPct val="100000"/>
              <a:buFont typeface="+mj-lt"/>
              <a:buAutoNum type="arabicPeriod"/>
            </a:pPr>
            <a:endParaRPr lang="en-US" dirty="0"/>
          </a:p>
          <a:p>
            <a:pPr marL="457200" indent="-457200">
              <a:buSzPct val="100000"/>
              <a:buFont typeface="+mj-lt"/>
              <a:buAutoNum type="arabicPeriod"/>
            </a:pPr>
            <a:endParaRPr lang="en-US" dirty="0"/>
          </a:p>
          <a:p>
            <a:pPr marL="457200" indent="-457200">
              <a:buSzPct val="100000"/>
              <a:buFont typeface="+mj-lt"/>
              <a:buAutoNum type="arabicPeriod"/>
            </a:pPr>
            <a:endParaRPr lang="en-US" dirty="0"/>
          </a:p>
        </p:txBody>
      </p:sp>
    </p:spTree>
    <p:extLst>
      <p:ext uri="{BB962C8B-B14F-4D97-AF65-F5344CB8AC3E}">
        <p14:creationId xmlns:p14="http://schemas.microsoft.com/office/powerpoint/2010/main" val="166177322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61BDD-AAD6-4E3B-BFC5-BAF0F6CEA8E6}"/>
              </a:ext>
            </a:extLst>
          </p:cNvPr>
          <p:cNvSpPr>
            <a:spLocks noGrp="1"/>
          </p:cNvSpPr>
          <p:nvPr>
            <p:ph type="title"/>
          </p:nvPr>
        </p:nvSpPr>
        <p:spPr/>
        <p:txBody>
          <a:bodyPr/>
          <a:lstStyle/>
          <a:p>
            <a:r>
              <a:rPr lang="en-US" dirty="0"/>
              <a:t>Commit Messages</a:t>
            </a:r>
          </a:p>
        </p:txBody>
      </p:sp>
      <p:sp>
        <p:nvSpPr>
          <p:cNvPr id="3" name="Content Placeholder 2">
            <a:extLst>
              <a:ext uri="{FF2B5EF4-FFF2-40B4-BE49-F238E27FC236}">
                <a16:creationId xmlns:a16="http://schemas.microsoft.com/office/drawing/2014/main" id="{A5DB8608-7CED-44FB-B0B8-067676D38BD4}"/>
              </a:ext>
            </a:extLst>
          </p:cNvPr>
          <p:cNvSpPr>
            <a:spLocks noGrp="1"/>
          </p:cNvSpPr>
          <p:nvPr>
            <p:ph idx="1"/>
          </p:nvPr>
        </p:nvSpPr>
        <p:spPr/>
        <p:txBody>
          <a:bodyPr/>
          <a:lstStyle/>
          <a:p>
            <a:r>
              <a:rPr lang="en-US" dirty="0"/>
              <a:t>Committing code to a source repository is a vital part of development</a:t>
            </a:r>
          </a:p>
          <a:p>
            <a:pPr lvl="1"/>
            <a:r>
              <a:rPr lang="en-US" dirty="0"/>
              <a:t>Protects against system failures and typos:</a:t>
            </a:r>
          </a:p>
          <a:p>
            <a:pPr lvl="2"/>
            <a:r>
              <a:rPr lang="en-US" dirty="0"/>
              <a:t>cat </a:t>
            </a:r>
            <a:r>
              <a:rPr lang="en-US" dirty="0" err="1"/>
              <a:t>foo.c</a:t>
            </a:r>
            <a:r>
              <a:rPr lang="en-US" dirty="0"/>
              <a:t> versus cat &gt; </a:t>
            </a:r>
            <a:r>
              <a:rPr lang="en-US" dirty="0" err="1"/>
              <a:t>foo.c</a:t>
            </a:r>
            <a:endParaRPr lang="en-US" dirty="0"/>
          </a:p>
          <a:p>
            <a:pPr lvl="1"/>
            <a:r>
              <a:rPr lang="en-US" dirty="0"/>
              <a:t>The commit messages are your record of your work</a:t>
            </a:r>
          </a:p>
          <a:p>
            <a:pPr lvl="2"/>
            <a:r>
              <a:rPr lang="en-US" dirty="0"/>
              <a:t>Communicating to your future self</a:t>
            </a:r>
          </a:p>
          <a:p>
            <a:pPr lvl="2"/>
            <a:r>
              <a:rPr lang="en-US" dirty="0"/>
              <a:t>Describe in one line what you did</a:t>
            </a:r>
          </a:p>
          <a:p>
            <a:pPr marL="457200" lvl="1" indent="0">
              <a:buNone/>
            </a:pPr>
            <a:r>
              <a:rPr lang="en-US" dirty="0"/>
              <a:t>“Parses command line arguments”</a:t>
            </a:r>
          </a:p>
          <a:p>
            <a:pPr marL="457200" lvl="1" indent="0">
              <a:buNone/>
            </a:pPr>
            <a:r>
              <a:rPr lang="en-US" dirty="0"/>
              <a:t>“fix bug in unique tests, race condition not solved”</a:t>
            </a:r>
          </a:p>
          <a:p>
            <a:pPr marL="457200" lvl="1" indent="0">
              <a:buNone/>
            </a:pPr>
            <a:r>
              <a:rPr lang="en-US" dirty="0"/>
              <a:t>“seg list finished, performance is …”</a:t>
            </a:r>
          </a:p>
          <a:p>
            <a:r>
              <a:rPr lang="en-US" dirty="0"/>
              <a:t>Use branches</a:t>
            </a:r>
          </a:p>
        </p:txBody>
      </p:sp>
    </p:spTree>
    <p:extLst>
      <p:ext uri="{BB962C8B-B14F-4D97-AF65-F5344CB8AC3E}">
        <p14:creationId xmlns:p14="http://schemas.microsoft.com/office/powerpoint/2010/main" val="1972350884"/>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779BC-9DBE-4993-A26D-E33BE2B94FB1}"/>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E50E7850-0BB7-4565-A6E4-FF78E2D90B6C}"/>
              </a:ext>
            </a:extLst>
          </p:cNvPr>
          <p:cNvSpPr>
            <a:spLocks noGrp="1"/>
          </p:cNvSpPr>
          <p:nvPr>
            <p:ph idx="1"/>
          </p:nvPr>
        </p:nvSpPr>
        <p:spPr/>
        <p:txBody>
          <a:bodyPr/>
          <a:lstStyle/>
          <a:p>
            <a:r>
              <a:rPr lang="en-US" dirty="0"/>
              <a:t>Programs have defects</a:t>
            </a:r>
          </a:p>
          <a:p>
            <a:pPr lvl="1"/>
            <a:r>
              <a:rPr lang="en-US" dirty="0"/>
              <a:t>Be systematic about finding them</a:t>
            </a:r>
          </a:p>
          <a:p>
            <a:endParaRPr lang="en-US" dirty="0"/>
          </a:p>
          <a:p>
            <a:r>
              <a:rPr lang="en-US" dirty="0"/>
              <a:t>Programs are more complex than humans can manage</a:t>
            </a:r>
          </a:p>
          <a:p>
            <a:pPr lvl="1"/>
            <a:r>
              <a:rPr lang="en-US" dirty="0"/>
              <a:t>Write code to be manageable</a:t>
            </a:r>
          </a:p>
          <a:p>
            <a:endParaRPr lang="en-US" dirty="0"/>
          </a:p>
          <a:p>
            <a:r>
              <a:rPr lang="en-US" dirty="0"/>
              <a:t>Programming is not solitary, even if you are communicating with a grader or a future self</a:t>
            </a:r>
          </a:p>
          <a:p>
            <a:pPr lvl="1"/>
            <a:r>
              <a:rPr lang="en-US" dirty="0"/>
              <a:t>Be understandable in </a:t>
            </a:r>
            <a:r>
              <a:rPr lang="en-US"/>
              <a:t>your communication</a:t>
            </a:r>
            <a:endParaRPr lang="en-US" dirty="0"/>
          </a:p>
        </p:txBody>
      </p:sp>
    </p:spTree>
    <p:extLst>
      <p:ext uri="{BB962C8B-B14F-4D97-AF65-F5344CB8AC3E}">
        <p14:creationId xmlns:p14="http://schemas.microsoft.com/office/powerpoint/2010/main" val="3111430196"/>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C3861-7B9D-4658-A6B7-97DA8D81635D}"/>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2ECB0ED9-50D0-406B-BEBD-09CC3A592014}"/>
              </a:ext>
            </a:extLst>
          </p:cNvPr>
          <p:cNvSpPr>
            <a:spLocks noGrp="1"/>
          </p:cNvSpPr>
          <p:nvPr>
            <p:ph idx="1"/>
          </p:nvPr>
        </p:nvSpPr>
        <p:spPr/>
        <p:txBody>
          <a:bodyPr/>
          <a:lstStyle/>
          <a:p>
            <a:r>
              <a:rPr lang="en-US" dirty="0"/>
              <a:t>https://</a:t>
            </a:r>
            <a:r>
              <a:rPr lang="en-US" dirty="0" err="1"/>
              <a:t>www.debuggingbook.org</a:t>
            </a:r>
            <a:r>
              <a:rPr lang="en-US" dirty="0"/>
              <a:t>/</a:t>
            </a:r>
          </a:p>
          <a:p>
            <a:r>
              <a:rPr lang="en-US" dirty="0"/>
              <a:t>Some debugging content derived from:</a:t>
            </a:r>
          </a:p>
          <a:p>
            <a:pPr lvl="1"/>
            <a:r>
              <a:rPr lang="en-US" dirty="0">
                <a:hlinkClick r:id="rId2"/>
              </a:rPr>
              <a:t>http://www.whyprogramsfail.com/slides.php</a:t>
            </a:r>
            <a:endParaRPr lang="en-US" dirty="0"/>
          </a:p>
          <a:p>
            <a:r>
              <a:rPr lang="en-US" dirty="0"/>
              <a:t>Some code examples for design are based on:</a:t>
            </a:r>
          </a:p>
          <a:p>
            <a:pPr lvl="1"/>
            <a:r>
              <a:rPr lang="en-US" dirty="0"/>
              <a:t>“The Art of Readable Code”.  Boswell and </a:t>
            </a:r>
            <a:r>
              <a:rPr lang="en-US" dirty="0" err="1"/>
              <a:t>Foucher</a:t>
            </a:r>
            <a:r>
              <a:rPr lang="en-US" dirty="0"/>
              <a:t>.  2011.</a:t>
            </a:r>
          </a:p>
          <a:p>
            <a:r>
              <a:rPr lang="en-US" dirty="0"/>
              <a:t>Lecture originally written by</a:t>
            </a:r>
          </a:p>
          <a:p>
            <a:pPr lvl="1"/>
            <a:r>
              <a:rPr lang="en-US" dirty="0"/>
              <a:t>Michael Hilton and Brian Railing</a:t>
            </a:r>
          </a:p>
        </p:txBody>
      </p:sp>
    </p:spTree>
    <p:extLst>
      <p:ext uri="{BB962C8B-B14F-4D97-AF65-F5344CB8AC3E}">
        <p14:creationId xmlns:p14="http://schemas.microsoft.com/office/powerpoint/2010/main" val="275867907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9B63-EF68-B710-1803-73F04030377E}"/>
              </a:ext>
            </a:extLst>
          </p:cNvPr>
          <p:cNvSpPr>
            <a:spLocks noGrp="1"/>
          </p:cNvSpPr>
          <p:nvPr>
            <p:ph type="title"/>
          </p:nvPr>
        </p:nvSpPr>
        <p:spPr/>
        <p:txBody>
          <a:bodyPr/>
          <a:lstStyle/>
          <a:p>
            <a:r>
              <a:rPr lang="en-US" dirty="0"/>
              <a:t>Debugging</a:t>
            </a:r>
          </a:p>
        </p:txBody>
      </p:sp>
      <p:sp>
        <p:nvSpPr>
          <p:cNvPr id="3" name="Content Placeholder 2">
            <a:extLst>
              <a:ext uri="{FF2B5EF4-FFF2-40B4-BE49-F238E27FC236}">
                <a16:creationId xmlns:a16="http://schemas.microsoft.com/office/drawing/2014/main" id="{2F667032-0CC1-DC6A-C7E1-0CBCABC2A2B8}"/>
              </a:ext>
            </a:extLst>
          </p:cNvPr>
          <p:cNvSpPr>
            <a:spLocks noGrp="1"/>
          </p:cNvSpPr>
          <p:nvPr>
            <p:ph idx="1"/>
          </p:nvPr>
        </p:nvSpPr>
        <p:spPr/>
        <p:txBody>
          <a:bodyPr/>
          <a:lstStyle/>
          <a:p>
            <a:r>
              <a:rPr lang="en-US" dirty="0"/>
              <a:t>Art and science of fixing bugs in </a:t>
            </a:r>
            <a:r>
              <a:rPr lang="en-US" strike="sngStrike" dirty="0"/>
              <a:t>software</a:t>
            </a:r>
            <a:r>
              <a:rPr lang="en-US" dirty="0"/>
              <a:t>  engineering  systems</a:t>
            </a:r>
          </a:p>
          <a:p>
            <a:endParaRPr lang="en-US" dirty="0"/>
          </a:p>
          <a:p>
            <a:r>
              <a:rPr lang="en-US" dirty="0"/>
              <a:t>Where is the bug?</a:t>
            </a:r>
          </a:p>
          <a:p>
            <a:endParaRPr lang="en-US" dirty="0"/>
          </a:p>
          <a:p>
            <a:r>
              <a:rPr lang="en-US" dirty="0"/>
              <a:t>When does it occur? What triggers it?</a:t>
            </a:r>
          </a:p>
          <a:p>
            <a:endParaRPr lang="en-US" dirty="0"/>
          </a:p>
          <a:p>
            <a:r>
              <a:rPr lang="en-US" dirty="0"/>
              <a:t>How can we repair it?</a:t>
            </a:r>
          </a:p>
        </p:txBody>
      </p:sp>
    </p:spTree>
    <p:extLst>
      <p:ext uri="{BB962C8B-B14F-4D97-AF65-F5344CB8AC3E}">
        <p14:creationId xmlns:p14="http://schemas.microsoft.com/office/powerpoint/2010/main" val="182689279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14F90-0613-D700-2544-5A8070384A89}"/>
              </a:ext>
            </a:extLst>
          </p:cNvPr>
          <p:cNvSpPr>
            <a:spLocks noGrp="1"/>
          </p:cNvSpPr>
          <p:nvPr>
            <p:ph type="title"/>
          </p:nvPr>
        </p:nvSpPr>
        <p:spPr/>
        <p:txBody>
          <a:bodyPr/>
          <a:lstStyle/>
          <a:p>
            <a:r>
              <a:rPr lang="en-US" dirty="0"/>
              <a:t>Defects, Propagation, &amp; Failures</a:t>
            </a:r>
          </a:p>
        </p:txBody>
      </p:sp>
      <p:pic>
        <p:nvPicPr>
          <p:cNvPr id="5" name="Content Placeholder 4" descr="A diagram of a step&#10;&#10;Description automatically generated">
            <a:extLst>
              <a:ext uri="{FF2B5EF4-FFF2-40B4-BE49-F238E27FC236}">
                <a16:creationId xmlns:a16="http://schemas.microsoft.com/office/drawing/2014/main" id="{1E0EDB3C-AF13-402D-89AC-1521043FF5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9906" y="1362075"/>
            <a:ext cx="6870163" cy="4972050"/>
          </a:xfrm>
        </p:spPr>
      </p:pic>
      <p:sp>
        <p:nvSpPr>
          <p:cNvPr id="6" name="Down Arrow 5">
            <a:extLst>
              <a:ext uri="{FF2B5EF4-FFF2-40B4-BE49-F238E27FC236}">
                <a16:creationId xmlns:a16="http://schemas.microsoft.com/office/drawing/2014/main" id="{173C14F2-D40E-295A-E02B-CBDFF076E9C8}"/>
              </a:ext>
            </a:extLst>
          </p:cNvPr>
          <p:cNvSpPr/>
          <p:nvPr/>
        </p:nvSpPr>
        <p:spPr bwMode="auto">
          <a:xfrm>
            <a:off x="3347864" y="2204864"/>
            <a:ext cx="360040" cy="1080120"/>
          </a:xfrm>
          <a:prstGeom prst="downArrow">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7" name="Down Arrow 6">
            <a:extLst>
              <a:ext uri="{FF2B5EF4-FFF2-40B4-BE49-F238E27FC236}">
                <a16:creationId xmlns:a16="http://schemas.microsoft.com/office/drawing/2014/main" id="{2AAF7222-69B1-1B97-AE3E-CF6255F87E15}"/>
              </a:ext>
            </a:extLst>
          </p:cNvPr>
          <p:cNvSpPr/>
          <p:nvPr/>
        </p:nvSpPr>
        <p:spPr bwMode="auto">
          <a:xfrm>
            <a:off x="7020272" y="4415805"/>
            <a:ext cx="360040" cy="1080120"/>
          </a:xfrm>
          <a:prstGeom prst="downArrow">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8" name="TextBox 7">
            <a:extLst>
              <a:ext uri="{FF2B5EF4-FFF2-40B4-BE49-F238E27FC236}">
                <a16:creationId xmlns:a16="http://schemas.microsoft.com/office/drawing/2014/main" id="{91685098-E9E9-1501-7525-B7AF4B650DAA}"/>
              </a:ext>
            </a:extLst>
          </p:cNvPr>
          <p:cNvSpPr txBox="1"/>
          <p:nvPr/>
        </p:nvSpPr>
        <p:spPr>
          <a:xfrm>
            <a:off x="3125017" y="1671135"/>
            <a:ext cx="805733" cy="369332"/>
          </a:xfrm>
          <a:prstGeom prst="rect">
            <a:avLst/>
          </a:prstGeom>
          <a:noFill/>
        </p:spPr>
        <p:txBody>
          <a:bodyPr wrap="none" rtlCol="0">
            <a:spAutoFit/>
          </a:bodyPr>
          <a:lstStyle/>
          <a:p>
            <a:r>
              <a:rPr lang="en-US" sz="1800" dirty="0">
                <a:solidFill>
                  <a:srgbClr val="FF0000"/>
                </a:solidFill>
                <a:latin typeface="Calibri" pitchFamily="34" charset="0"/>
              </a:rPr>
              <a:t>Defect</a:t>
            </a:r>
          </a:p>
        </p:txBody>
      </p:sp>
      <p:sp>
        <p:nvSpPr>
          <p:cNvPr id="9" name="TextBox 8">
            <a:extLst>
              <a:ext uri="{FF2B5EF4-FFF2-40B4-BE49-F238E27FC236}">
                <a16:creationId xmlns:a16="http://schemas.microsoft.com/office/drawing/2014/main" id="{9E8BC253-2AFA-B8A3-6A7B-F389703406E4}"/>
              </a:ext>
            </a:extLst>
          </p:cNvPr>
          <p:cNvSpPr txBox="1"/>
          <p:nvPr/>
        </p:nvSpPr>
        <p:spPr>
          <a:xfrm>
            <a:off x="6797425" y="3909077"/>
            <a:ext cx="828240" cy="369332"/>
          </a:xfrm>
          <a:prstGeom prst="rect">
            <a:avLst/>
          </a:prstGeom>
          <a:noFill/>
        </p:spPr>
        <p:txBody>
          <a:bodyPr wrap="none" rtlCol="0">
            <a:spAutoFit/>
          </a:bodyPr>
          <a:lstStyle/>
          <a:p>
            <a:r>
              <a:rPr lang="en-US" sz="1800" dirty="0">
                <a:solidFill>
                  <a:srgbClr val="FF0000"/>
                </a:solidFill>
                <a:latin typeface="Calibri" pitchFamily="34" charset="0"/>
              </a:rPr>
              <a:t>Failure</a:t>
            </a:r>
          </a:p>
        </p:txBody>
      </p:sp>
      <p:sp>
        <p:nvSpPr>
          <p:cNvPr id="10" name="Down Arrow 9">
            <a:extLst>
              <a:ext uri="{FF2B5EF4-FFF2-40B4-BE49-F238E27FC236}">
                <a16:creationId xmlns:a16="http://schemas.microsoft.com/office/drawing/2014/main" id="{9512E549-DE23-D0F5-7EAB-885031E05A02}"/>
              </a:ext>
            </a:extLst>
          </p:cNvPr>
          <p:cNvSpPr/>
          <p:nvPr/>
        </p:nvSpPr>
        <p:spPr bwMode="auto">
          <a:xfrm rot="16200000">
            <a:off x="5217441" y="1548959"/>
            <a:ext cx="360040" cy="2799928"/>
          </a:xfrm>
          <a:prstGeom prst="downArrow">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1" name="TextBox 10">
            <a:extLst>
              <a:ext uri="{FF2B5EF4-FFF2-40B4-BE49-F238E27FC236}">
                <a16:creationId xmlns:a16="http://schemas.microsoft.com/office/drawing/2014/main" id="{54F02132-F327-57C0-2E41-6F428BB571FC}"/>
              </a:ext>
            </a:extLst>
          </p:cNvPr>
          <p:cNvSpPr txBox="1"/>
          <p:nvPr/>
        </p:nvSpPr>
        <p:spPr>
          <a:xfrm>
            <a:off x="4938253" y="2430936"/>
            <a:ext cx="1873462" cy="369332"/>
          </a:xfrm>
          <a:prstGeom prst="rect">
            <a:avLst/>
          </a:prstGeom>
          <a:noFill/>
        </p:spPr>
        <p:txBody>
          <a:bodyPr wrap="none" rtlCol="0">
            <a:spAutoFit/>
          </a:bodyPr>
          <a:lstStyle/>
          <a:p>
            <a:r>
              <a:rPr lang="en-US" sz="1800" dirty="0">
                <a:solidFill>
                  <a:srgbClr val="FF0000"/>
                </a:solidFill>
                <a:latin typeface="Calibri" pitchFamily="34" charset="0"/>
              </a:rPr>
              <a:t>Fault Propagation</a:t>
            </a:r>
          </a:p>
        </p:txBody>
      </p:sp>
      <p:sp>
        <p:nvSpPr>
          <p:cNvPr id="13" name="TextBox 12">
            <a:extLst>
              <a:ext uri="{FF2B5EF4-FFF2-40B4-BE49-F238E27FC236}">
                <a16:creationId xmlns:a16="http://schemas.microsoft.com/office/drawing/2014/main" id="{5CD5B56F-249A-DB9D-FDF4-B5DEEE9A099B}"/>
              </a:ext>
            </a:extLst>
          </p:cNvPr>
          <p:cNvSpPr txBox="1"/>
          <p:nvPr/>
        </p:nvSpPr>
        <p:spPr>
          <a:xfrm>
            <a:off x="4948277" y="6612344"/>
            <a:ext cx="8391445" cy="276999"/>
          </a:xfrm>
          <a:prstGeom prst="rect">
            <a:avLst/>
          </a:prstGeom>
          <a:noFill/>
        </p:spPr>
        <p:txBody>
          <a:bodyPr wrap="square">
            <a:spAutoFit/>
          </a:bodyPr>
          <a:lstStyle/>
          <a:p>
            <a:r>
              <a:rPr lang="en-US" sz="1200" dirty="0"/>
              <a:t>https://</a:t>
            </a:r>
            <a:r>
              <a:rPr lang="en-US" sz="1200" dirty="0" err="1"/>
              <a:t>www.debuggingbook.org</a:t>
            </a:r>
            <a:r>
              <a:rPr lang="en-US" sz="1200" dirty="0"/>
              <a:t>/html/</a:t>
            </a:r>
            <a:r>
              <a:rPr lang="en-US" sz="1200" dirty="0" err="1"/>
              <a:t>Intro_Debugging.html</a:t>
            </a:r>
            <a:endParaRPr lang="en-US" sz="1200" dirty="0"/>
          </a:p>
        </p:txBody>
      </p:sp>
      <p:pic>
        <p:nvPicPr>
          <p:cNvPr id="14" name="Graphic 13" descr="Bug with solid fill">
            <a:extLst>
              <a:ext uri="{FF2B5EF4-FFF2-40B4-BE49-F238E27FC236}">
                <a16:creationId xmlns:a16="http://schemas.microsoft.com/office/drawing/2014/main" id="{33C06F7C-F583-E494-A8D8-BB05FD2E13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47864" y="3669484"/>
            <a:ext cx="360042" cy="360042"/>
          </a:xfrm>
          <a:prstGeom prst="rect">
            <a:avLst/>
          </a:prstGeom>
        </p:spPr>
      </p:pic>
      <p:pic>
        <p:nvPicPr>
          <p:cNvPr id="15" name="Graphic 14" descr="Bug with solid fill">
            <a:extLst>
              <a:ext uri="{FF2B5EF4-FFF2-40B4-BE49-F238E27FC236}">
                <a16:creationId xmlns:a16="http://schemas.microsoft.com/office/drawing/2014/main" id="{12779AD2-95BE-8CEA-E4C7-B218175B4E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5026" y="4733980"/>
            <a:ext cx="360042" cy="360042"/>
          </a:xfrm>
          <a:prstGeom prst="rect">
            <a:avLst/>
          </a:prstGeom>
        </p:spPr>
      </p:pic>
      <p:pic>
        <p:nvPicPr>
          <p:cNvPr id="16" name="Graphic 15" descr="Bug with solid fill">
            <a:extLst>
              <a:ext uri="{FF2B5EF4-FFF2-40B4-BE49-F238E27FC236}">
                <a16:creationId xmlns:a16="http://schemas.microsoft.com/office/drawing/2014/main" id="{C330C956-5324-C80A-DDB5-AA9409A1A8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5026" y="5798476"/>
            <a:ext cx="360042" cy="360042"/>
          </a:xfrm>
          <a:prstGeom prst="rect">
            <a:avLst/>
          </a:prstGeom>
        </p:spPr>
      </p:pic>
      <p:sp>
        <p:nvSpPr>
          <p:cNvPr id="17" name="TextBox 16">
            <a:extLst>
              <a:ext uri="{FF2B5EF4-FFF2-40B4-BE49-F238E27FC236}">
                <a16:creationId xmlns:a16="http://schemas.microsoft.com/office/drawing/2014/main" id="{837550CF-ED50-4CA9-0704-C2CA20C82ABF}"/>
              </a:ext>
            </a:extLst>
          </p:cNvPr>
          <p:cNvSpPr txBox="1"/>
          <p:nvPr/>
        </p:nvSpPr>
        <p:spPr>
          <a:xfrm>
            <a:off x="4806294" y="3466911"/>
            <a:ext cx="657681" cy="369332"/>
          </a:xfrm>
          <a:prstGeom prst="rect">
            <a:avLst/>
          </a:prstGeom>
          <a:noFill/>
        </p:spPr>
        <p:txBody>
          <a:bodyPr wrap="none" rtlCol="0">
            <a:spAutoFit/>
          </a:bodyPr>
          <a:lstStyle/>
          <a:p>
            <a:r>
              <a:rPr lang="en-US" sz="1800" dirty="0">
                <a:solidFill>
                  <a:srgbClr val="FF0000"/>
                </a:solidFill>
                <a:latin typeface="Calibri" pitchFamily="34" charset="0"/>
              </a:rPr>
              <a:t>Fault</a:t>
            </a:r>
          </a:p>
        </p:txBody>
      </p:sp>
    </p:spTree>
    <p:extLst>
      <p:ext uri="{BB962C8B-B14F-4D97-AF65-F5344CB8AC3E}">
        <p14:creationId xmlns:p14="http://schemas.microsoft.com/office/powerpoint/2010/main" val="109568442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A5D95-4B87-44AA-A27D-CB2710BEDF35}"/>
              </a:ext>
            </a:extLst>
          </p:cNvPr>
          <p:cNvSpPr>
            <a:spLocks noGrp="1"/>
          </p:cNvSpPr>
          <p:nvPr>
            <p:ph type="title"/>
          </p:nvPr>
        </p:nvSpPr>
        <p:spPr/>
        <p:txBody>
          <a:bodyPr/>
          <a:lstStyle/>
          <a:p>
            <a:r>
              <a:rPr lang="en-US" dirty="0"/>
              <a:t>Caveat: Curse of Debugging</a:t>
            </a:r>
          </a:p>
        </p:txBody>
      </p:sp>
      <p:sp>
        <p:nvSpPr>
          <p:cNvPr id="3" name="Content Placeholder 2">
            <a:extLst>
              <a:ext uri="{FF2B5EF4-FFF2-40B4-BE49-F238E27FC236}">
                <a16:creationId xmlns:a16="http://schemas.microsoft.com/office/drawing/2014/main" id="{3200C6BB-3946-4079-89B1-7987FAE2AFC8}"/>
              </a:ext>
            </a:extLst>
          </p:cNvPr>
          <p:cNvSpPr>
            <a:spLocks noGrp="1"/>
          </p:cNvSpPr>
          <p:nvPr>
            <p:ph idx="1"/>
          </p:nvPr>
        </p:nvSpPr>
        <p:spPr/>
        <p:txBody>
          <a:bodyPr/>
          <a:lstStyle/>
          <a:p>
            <a:pPr marL="0" indent="0">
              <a:buNone/>
            </a:pPr>
            <a:r>
              <a:rPr lang="en-US" b="0" i="1" dirty="0"/>
              <a:t>Testing can only show the presence of errors – not their absence. (Dijkstra 1972)</a:t>
            </a:r>
          </a:p>
          <a:p>
            <a:pPr marL="0" indent="0">
              <a:buNone/>
            </a:pPr>
            <a:endParaRPr lang="en-US" dirty="0"/>
          </a:p>
          <a:p>
            <a:endParaRPr lang="en-US" dirty="0"/>
          </a:p>
          <a:p>
            <a:r>
              <a:rPr lang="en-US" dirty="0"/>
              <a:t>Not every defect causes a visible/observable failure! </a:t>
            </a:r>
          </a:p>
          <a:p>
            <a:endParaRPr lang="en-US" dirty="0"/>
          </a:p>
          <a:p>
            <a:endParaRPr lang="en-US" dirty="0"/>
          </a:p>
          <a:p>
            <a:r>
              <a:rPr lang="en-US" dirty="0"/>
              <a:t>Fortunately, most failures can be traced back to the defect that causes it! </a:t>
            </a:r>
          </a:p>
          <a:p>
            <a:endParaRPr lang="en-US" dirty="0"/>
          </a:p>
          <a:p>
            <a:endParaRPr lang="en-US" dirty="0"/>
          </a:p>
          <a:p>
            <a:endParaRPr lang="en-US" dirty="0"/>
          </a:p>
        </p:txBody>
      </p:sp>
    </p:spTree>
    <p:extLst>
      <p:ext uri="{BB962C8B-B14F-4D97-AF65-F5344CB8AC3E}">
        <p14:creationId xmlns:p14="http://schemas.microsoft.com/office/powerpoint/2010/main" val="398157352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25400" cap="flat" cmpd="sng" algn="ctr">
          <a:noFill/>
          <a:prstDash val="solid"/>
          <a:round/>
          <a:headEnd type="none" w="med" len="med"/>
          <a:tailEnd type="triangle" w="med" len="med"/>
        </a:ln>
        <a:effectLst/>
      </a:spPr>
      <a:bodyPr vert="horz" wrap="square" lIns="91440" tIns="45720" rIns="91440" bIns="45720" numCol="1" rtlCol="0"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dirty="0" smtClean="0">
            <a:latin typeface="Calibri" pitchFamily="34" charset="0"/>
          </a:defRPr>
        </a:defPPr>
      </a:lstStyle>
    </a:spDef>
    <a:lnDef>
      <a:spPr bwMode="auto">
        <a:noFill/>
        <a:ln w="25400" cap="flat" cmpd="sng" algn="ctr">
          <a:solidFill>
            <a:schemeClr val="tx1">
              <a:lumMod val="50000"/>
              <a:lumOff val="50000"/>
            </a:schemeClr>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template2007</Template>
  <TotalTime>37994</TotalTime>
  <Words>3409</Words>
  <Application>Microsoft Office PowerPoint</Application>
  <PresentationFormat>On-screen Show (4:3)</PresentationFormat>
  <Paragraphs>620</Paragraphs>
  <Slides>64</Slides>
  <Notes>31</Notes>
  <HiddenSlides>6</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64</vt:i4>
      </vt:variant>
    </vt:vector>
  </HeadingPairs>
  <TitlesOfParts>
    <vt:vector size="75" baseType="lpstr">
      <vt:lpstr>Arial</vt:lpstr>
      <vt:lpstr>Arial Narrow</vt:lpstr>
      <vt:lpstr>Calibri</vt:lpstr>
      <vt:lpstr>Courier New</vt:lpstr>
      <vt:lpstr>Gill Sans MT</vt:lpstr>
      <vt:lpstr>Gill Sans MT Condensed</vt:lpstr>
      <vt:lpstr>Open Sans</vt:lpstr>
      <vt:lpstr>Times New Roman</vt:lpstr>
      <vt:lpstr>Wingdings</vt:lpstr>
      <vt:lpstr>Wingdings 2</vt:lpstr>
      <vt:lpstr>template2007</vt:lpstr>
      <vt:lpstr>PowerPoint Presentation</vt:lpstr>
      <vt:lpstr>Design and Debugging  18-213/613: Introduction to Computer Systems 15th Lecture,  October 22, 2024</vt:lpstr>
      <vt:lpstr>Bugs: You are in good company!</vt:lpstr>
      <vt:lpstr>Bugs: You are in good company!</vt:lpstr>
      <vt:lpstr>High Level View</vt:lpstr>
      <vt:lpstr>What is debugging? </vt:lpstr>
      <vt:lpstr>Debugging</vt:lpstr>
      <vt:lpstr>Defects, Propagation, &amp; Failures</vt:lpstr>
      <vt:lpstr>Caveat: Curse of Debugging</vt:lpstr>
      <vt:lpstr>Debugging is hard, make no mistake!</vt:lpstr>
      <vt:lpstr>How do you make progress if its hard?</vt:lpstr>
      <vt:lpstr>Scientific Process for Hypothesis Testing</vt:lpstr>
      <vt:lpstr>Meta : Art of Problem Solving</vt:lpstr>
      <vt:lpstr>Meta: Good practices</vt:lpstr>
      <vt:lpstr>Occam’s Razor</vt:lpstr>
      <vt:lpstr>Walkthrough: Code with a Bug</vt:lpstr>
      <vt:lpstr>PowerPoint Presentation</vt:lpstr>
      <vt:lpstr>Constructing a Hypothesis</vt:lpstr>
      <vt:lpstr>Observation</vt:lpstr>
      <vt:lpstr>Debugging Tools</vt:lpstr>
      <vt:lpstr>Diagnosis</vt:lpstr>
      <vt:lpstr>Fix and Confirm</vt:lpstr>
      <vt:lpstr>Learn</vt:lpstr>
      <vt:lpstr>Quick and Dirty</vt:lpstr>
      <vt:lpstr>Common bugs (not comprehensive)</vt:lpstr>
      <vt:lpstr>Outline</vt:lpstr>
      <vt:lpstr>Design</vt:lpstr>
      <vt:lpstr>Design</vt:lpstr>
      <vt:lpstr>Design</vt:lpstr>
      <vt:lpstr>Complexity</vt:lpstr>
      <vt:lpstr>Complexity Management</vt:lpstr>
      <vt:lpstr>Complexity Management</vt:lpstr>
      <vt:lpstr>Complexity Management: Step 0</vt:lpstr>
      <vt:lpstr>Managing Complexity</vt:lpstr>
      <vt:lpstr>Complexity Example</vt:lpstr>
      <vt:lpstr>Complexity Example</vt:lpstr>
      <vt:lpstr>Designs need to be testable</vt:lpstr>
      <vt:lpstr>Testing Example</vt:lpstr>
      <vt:lpstr>Testable design is modular</vt:lpstr>
      <vt:lpstr>Trust the Compiler!</vt:lpstr>
      <vt:lpstr>Communication</vt:lpstr>
      <vt:lpstr>Communication</vt:lpstr>
      <vt:lpstr>PowerPoint Presentation</vt:lpstr>
      <vt:lpstr>Avoid deliberately meaningless names:</vt:lpstr>
      <vt:lpstr>Naming is understanding</vt:lpstr>
      <vt:lpstr>Better naming practices</vt:lpstr>
      <vt:lpstr>Naming guidelines – Use dictionary words</vt:lpstr>
      <vt:lpstr>Avoid using single-letter names</vt:lpstr>
      <vt:lpstr>Limit name character length</vt:lpstr>
      <vt:lpstr>Limit name word count</vt:lpstr>
      <vt:lpstr>Describe Meaning</vt:lpstr>
      <vt:lpstr>Use a large vocabulary</vt:lpstr>
      <vt:lpstr>Use problem domain terms</vt:lpstr>
      <vt:lpstr>Use opposites precisely</vt:lpstr>
      <vt:lpstr>PowerPoint Presentation</vt:lpstr>
      <vt:lpstr>Don’t Comments</vt:lpstr>
      <vt:lpstr>Awkward Code</vt:lpstr>
      <vt:lpstr>Do Comments</vt:lpstr>
      <vt:lpstr>Why does this exist?</vt:lpstr>
      <vt:lpstr>How to write good comments</vt:lpstr>
      <vt:lpstr>How to write good comments</vt:lpstr>
      <vt:lpstr>Commit Messages</vt:lpstr>
      <vt:lpstr>Summary</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dc:title>
  <dc:creator>Markus Pueschel</dc:creator>
  <dc:description>Redesign of slides created by Randal E. Bryant and David R. O'Hallaron</dc:description>
  <cp:lastModifiedBy>Gregory M Kesden</cp:lastModifiedBy>
  <cp:revision>868</cp:revision>
  <cp:lastPrinted>2019-10-03T14:18:44Z</cp:lastPrinted>
  <dcterms:created xsi:type="dcterms:W3CDTF">2012-09-20T14:26:38Z</dcterms:created>
  <dcterms:modified xsi:type="dcterms:W3CDTF">2024-10-22T11:02:27Z</dcterms:modified>
</cp:coreProperties>
</file>