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1605" r:id="rId2"/>
    <p:sldId id="542" r:id="rId3"/>
    <p:sldId id="1709" r:id="rId4"/>
    <p:sldId id="701" r:id="rId5"/>
    <p:sldId id="702" r:id="rId6"/>
    <p:sldId id="703" r:id="rId7"/>
    <p:sldId id="704" r:id="rId8"/>
    <p:sldId id="706" r:id="rId9"/>
    <p:sldId id="707" r:id="rId10"/>
    <p:sldId id="257" r:id="rId11"/>
    <p:sldId id="258" r:id="rId12"/>
    <p:sldId id="282" r:id="rId13"/>
    <p:sldId id="259" r:id="rId14"/>
    <p:sldId id="260" r:id="rId15"/>
    <p:sldId id="261" r:id="rId16"/>
    <p:sldId id="262" r:id="rId17"/>
    <p:sldId id="263" r:id="rId18"/>
    <p:sldId id="1704" r:id="rId19"/>
    <p:sldId id="1691" r:id="rId20"/>
    <p:sldId id="1690" r:id="rId21"/>
    <p:sldId id="1673" r:id="rId22"/>
    <p:sldId id="1695" r:id="rId23"/>
    <p:sldId id="1706" r:id="rId24"/>
    <p:sldId id="1676" r:id="rId25"/>
    <p:sldId id="1677" r:id="rId26"/>
    <p:sldId id="1678" r:id="rId27"/>
    <p:sldId id="1679" r:id="rId28"/>
    <p:sldId id="1680" r:id="rId29"/>
    <p:sldId id="1681" r:id="rId30"/>
    <p:sldId id="1682" r:id="rId31"/>
    <p:sldId id="1683" r:id="rId32"/>
    <p:sldId id="1684" r:id="rId33"/>
    <p:sldId id="1685" r:id="rId34"/>
    <p:sldId id="1686" r:id="rId35"/>
    <p:sldId id="1687" r:id="rId36"/>
    <p:sldId id="1697" r:id="rId37"/>
    <p:sldId id="1665" r:id="rId38"/>
    <p:sldId id="1663" r:id="rId39"/>
    <p:sldId id="1694" r:id="rId40"/>
    <p:sldId id="1664" r:id="rId41"/>
    <p:sldId id="1667" r:id="rId42"/>
    <p:sldId id="1666" r:id="rId43"/>
    <p:sldId id="1668" r:id="rId44"/>
    <p:sldId id="1669" r:id="rId45"/>
    <p:sldId id="1607" r:id="rId46"/>
    <p:sldId id="1608" r:id="rId47"/>
    <p:sldId id="1633" r:id="rId48"/>
    <p:sldId id="1634" r:id="rId49"/>
    <p:sldId id="1702" r:id="rId50"/>
    <p:sldId id="1621" r:id="rId51"/>
    <p:sldId id="1622" r:id="rId52"/>
    <p:sldId id="1623" r:id="rId53"/>
    <p:sldId id="1624" r:id="rId54"/>
    <p:sldId id="1627" r:id="rId55"/>
    <p:sldId id="1630" r:id="rId56"/>
    <p:sldId id="1708" r:id="rId57"/>
    <p:sldId id="1625" r:id="rId58"/>
    <p:sldId id="1626" r:id="rId59"/>
    <p:sldId id="1700" r:id="rId60"/>
    <p:sldId id="1249" r:id="rId61"/>
    <p:sldId id="1705" r:id="rId62"/>
    <p:sldId id="1635" r:id="rId63"/>
    <p:sldId id="1636" r:id="rId64"/>
    <p:sldId id="1637" r:id="rId65"/>
    <p:sldId id="1707" r:id="rId66"/>
    <p:sldId id="1638" r:id="rId67"/>
    <p:sldId id="1639" r:id="rId68"/>
    <p:sldId id="1640" r:id="rId69"/>
    <p:sldId id="1641" r:id="rId70"/>
    <p:sldId id="1642" r:id="rId71"/>
    <p:sldId id="1643" r:id="rId72"/>
    <p:sldId id="1644" r:id="rId73"/>
    <p:sldId id="1645" r:id="rId74"/>
    <p:sldId id="1646" r:id="rId75"/>
    <p:sldId id="1649" r:id="rId76"/>
    <p:sldId id="1651" r:id="rId77"/>
    <p:sldId id="1650" r:id="rId78"/>
    <p:sldId id="1609" r:id="rId79"/>
    <p:sldId id="1671" r:id="rId80"/>
    <p:sldId id="1619" r:id="rId81"/>
    <p:sldId id="1620" r:id="rId82"/>
    <p:sldId id="1629" r:id="rId83"/>
    <p:sldId id="1631" r:id="rId84"/>
    <p:sldId id="1632" r:id="rId85"/>
    <p:sldId id="1652" r:id="rId86"/>
    <p:sldId id="1653" r:id="rId87"/>
  </p:sldIdLst>
  <p:sldSz cx="9144000" cy="6858000" type="screen4x3"/>
  <p:notesSz cx="7302500" cy="9586913"/>
  <p:custDataLst>
    <p:tags r:id="rId9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D5F1CF"/>
    <a:srgbClr val="D9D9D9"/>
    <a:srgbClr val="A5A6DF"/>
    <a:srgbClr val="D5F1D2"/>
    <a:srgbClr val="A5A6E4"/>
    <a:srgbClr val="F6F5BD"/>
    <a:srgbClr val="F1C7C7"/>
    <a:srgbClr val="990000"/>
    <a:srgbClr val="B3B3B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98F88-378D-4324-9708-8D9A7639EE17}" v="33" dt="2020-11-17T05:27:37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8379" autoAdjust="0"/>
  </p:normalViewPr>
  <p:slideViewPr>
    <p:cSldViewPr snapToObjects="1">
      <p:cViewPr varScale="1">
        <p:scale>
          <a:sx n="99" d="100"/>
          <a:sy n="99" d="100"/>
        </p:scale>
        <p:origin x="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4075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gs" Target="tags/tag1.xml"/><Relationship Id="rId95" Type="http://schemas.microsoft.com/office/2016/11/relationships/changesInfo" Target="changesInfos/changesInfo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9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A5598F88-378D-4324-9708-8D9A7639EE17}"/>
    <pc:docChg chg="undo custSel addSld delSld modSld sldOrd">
      <pc:chgData name="Phil Gibbons" userId="f619c6e5d38ed7a7" providerId="LiveId" clId="{A5598F88-378D-4324-9708-8D9A7639EE17}" dt="2020-11-17T05:36:54.351" v="1392" actId="20577"/>
      <pc:docMkLst>
        <pc:docMk/>
      </pc:docMkLst>
      <pc:sldChg chg="modSp mod">
        <pc:chgData name="Phil Gibbons" userId="f619c6e5d38ed7a7" providerId="LiveId" clId="{A5598F88-378D-4324-9708-8D9A7639EE17}" dt="2020-11-17T03:53:28.222" v="9" actId="20577"/>
        <pc:sldMkLst>
          <pc:docMk/>
          <pc:sldMk cId="0" sldId="542"/>
        </pc:sldMkLst>
        <pc:spChg chg="mod">
          <ac:chgData name="Phil Gibbons" userId="f619c6e5d38ed7a7" providerId="LiveId" clId="{A5598F88-378D-4324-9708-8D9A7639EE17}" dt="2020-11-17T03:53:28.222" v="9" actId="20577"/>
          <ac:spMkLst>
            <pc:docMk/>
            <pc:sldMk cId="0" sldId="542"/>
            <ac:spMk id="9218" creationId="{00000000-0000-0000-0000-000000000000}"/>
          </ac:spMkLst>
        </pc:spChg>
      </pc:sldChg>
      <pc:sldChg chg="add">
        <pc:chgData name="Phil Gibbons" userId="f619c6e5d38ed7a7" providerId="LiveId" clId="{A5598F88-378D-4324-9708-8D9A7639EE17}" dt="2020-11-17T03:59:39.070" v="28"/>
        <pc:sldMkLst>
          <pc:docMk/>
          <pc:sldMk cId="2564821313" sldId="1249"/>
        </pc:sldMkLst>
      </pc:sldChg>
      <pc:sldChg chg="add">
        <pc:chgData name="Phil Gibbons" userId="f619c6e5d38ed7a7" providerId="LiveId" clId="{A5598F88-378D-4324-9708-8D9A7639EE17}" dt="2020-11-17T03:53:19.646" v="6"/>
        <pc:sldMkLst>
          <pc:docMk/>
          <pc:sldMk cId="1019519124" sldId="1605"/>
        </pc:sldMkLst>
      </pc:sldChg>
      <pc:sldChg chg="modSp">
        <pc:chgData name="Phil Gibbons" userId="f619c6e5d38ed7a7" providerId="LiveId" clId="{A5598F88-378D-4324-9708-8D9A7639EE17}" dt="2020-11-17T05:23:23.473" v="1125" actId="20577"/>
        <pc:sldMkLst>
          <pc:docMk/>
          <pc:sldMk cId="1116032388" sldId="1625"/>
        </pc:sldMkLst>
        <pc:spChg chg="mod">
          <ac:chgData name="Phil Gibbons" userId="f619c6e5d38ed7a7" providerId="LiveId" clId="{A5598F88-378D-4324-9708-8D9A7639EE17}" dt="2020-11-17T05:23:23.473" v="1125" actId="20577"/>
          <ac:spMkLst>
            <pc:docMk/>
            <pc:sldMk cId="1116032388" sldId="1625"/>
            <ac:spMk id="763907" creationId="{00000000-0000-0000-0000-000000000000}"/>
          </ac:spMkLst>
        </pc:spChg>
      </pc:sldChg>
      <pc:sldChg chg="modSp mod">
        <pc:chgData name="Phil Gibbons" userId="f619c6e5d38ed7a7" providerId="LiveId" clId="{A5598F88-378D-4324-9708-8D9A7639EE17}" dt="2020-11-17T05:23:09.868" v="1115" actId="20577"/>
        <pc:sldMkLst>
          <pc:docMk/>
          <pc:sldMk cId="2400683642" sldId="1626"/>
        </pc:sldMkLst>
        <pc:spChg chg="mod">
          <ac:chgData name="Phil Gibbons" userId="f619c6e5d38ed7a7" providerId="LiveId" clId="{A5598F88-378D-4324-9708-8D9A7639EE17}" dt="2020-11-17T05:23:09.868" v="1115" actId="20577"/>
          <ac:spMkLst>
            <pc:docMk/>
            <pc:sldMk cId="2400683642" sldId="1626"/>
            <ac:spMk id="763907" creationId="{00000000-0000-0000-0000-000000000000}"/>
          </ac:spMkLst>
        </pc:spChg>
      </pc:sldChg>
      <pc:sldChg chg="modNotesTx">
        <pc:chgData name="Phil Gibbons" userId="f619c6e5d38ed7a7" providerId="LiveId" clId="{A5598F88-378D-4324-9708-8D9A7639EE17}" dt="2020-11-17T05:06:27.971" v="1109" actId="20577"/>
        <pc:sldMkLst>
          <pc:docMk/>
          <pc:sldMk cId="987209596" sldId="1627"/>
        </pc:sldMkLst>
      </pc:sldChg>
      <pc:sldChg chg="modAnim">
        <pc:chgData name="Phil Gibbons" userId="f619c6e5d38ed7a7" providerId="LiveId" clId="{A5598F88-378D-4324-9708-8D9A7639EE17}" dt="2020-11-17T05:08:43.154" v="1110"/>
        <pc:sldMkLst>
          <pc:docMk/>
          <pc:sldMk cId="4034058863" sldId="1630"/>
        </pc:sldMkLst>
      </pc:sldChg>
      <pc:sldChg chg="modNotesTx">
        <pc:chgData name="Phil Gibbons" userId="f619c6e5d38ed7a7" providerId="LiveId" clId="{A5598F88-378D-4324-9708-8D9A7639EE17}" dt="2020-11-17T05:36:54.351" v="1392" actId="20577"/>
        <pc:sldMkLst>
          <pc:docMk/>
          <pc:sldMk cId="4097281698" sldId="1637"/>
        </pc:sldMkLst>
      </pc:sldChg>
      <pc:sldChg chg="modSp mod">
        <pc:chgData name="Phil Gibbons" userId="f619c6e5d38ed7a7" providerId="LiveId" clId="{A5598F88-378D-4324-9708-8D9A7639EE17}" dt="2020-11-17T04:33:43.357" v="805" actId="20577"/>
        <pc:sldMkLst>
          <pc:docMk/>
          <pc:sldMk cId="540659801" sldId="1673"/>
        </pc:sldMkLst>
        <pc:spChg chg="mod">
          <ac:chgData name="Phil Gibbons" userId="f619c6e5d38ed7a7" providerId="LiveId" clId="{A5598F88-378D-4324-9708-8D9A7639EE17}" dt="2020-11-17T04:11:29.932" v="215" actId="1036"/>
          <ac:spMkLst>
            <pc:docMk/>
            <pc:sldMk cId="540659801" sldId="1673"/>
            <ac:spMk id="27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3:43.357" v="805" actId="20577"/>
          <ac:spMkLst>
            <pc:docMk/>
            <pc:sldMk cId="540659801" sldId="1673"/>
            <ac:spMk id="752642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3:33.041" v="773" actId="20577"/>
          <ac:spMkLst>
            <pc:docMk/>
            <pc:sldMk cId="540659801" sldId="1673"/>
            <ac:spMk id="752643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11:29.932" v="215" actId="1036"/>
          <ac:spMkLst>
            <pc:docMk/>
            <pc:sldMk cId="540659801" sldId="1673"/>
            <ac:spMk id="752646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11:29.932" v="215" actId="1036"/>
          <ac:spMkLst>
            <pc:docMk/>
            <pc:sldMk cId="540659801" sldId="1673"/>
            <ac:spMk id="752666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11:29.932" v="215" actId="1036"/>
          <ac:spMkLst>
            <pc:docMk/>
            <pc:sldMk cId="540659801" sldId="1673"/>
            <ac:spMk id="752670" creationId="{00000000-0000-0000-0000-000000000000}"/>
          </ac:spMkLst>
        </pc:spChg>
        <pc:grpChg chg="mod">
          <ac:chgData name="Phil Gibbons" userId="f619c6e5d38ed7a7" providerId="LiveId" clId="{A5598F88-378D-4324-9708-8D9A7639EE17}" dt="2020-11-17T04:11:29.932" v="215" actId="1036"/>
          <ac:grpSpMkLst>
            <pc:docMk/>
            <pc:sldMk cId="540659801" sldId="1673"/>
            <ac:grpSpMk id="3" creationId="{00000000-0000-0000-0000-000000000000}"/>
          </ac:grpSpMkLst>
        </pc:grpChg>
      </pc:sldChg>
      <pc:sldChg chg="addSp modSp mod modNotesTx">
        <pc:chgData name="Phil Gibbons" userId="f619c6e5d38ed7a7" providerId="LiveId" clId="{A5598F88-378D-4324-9708-8D9A7639EE17}" dt="2020-11-17T04:36:18.567" v="834" actId="20577"/>
        <pc:sldMkLst>
          <pc:docMk/>
          <pc:sldMk cId="2885903521" sldId="1676"/>
        </pc:sldMkLst>
        <pc:spChg chg="add mod ord">
          <ac:chgData name="Phil Gibbons" userId="f619c6e5d38ed7a7" providerId="LiveId" clId="{A5598F88-378D-4324-9708-8D9A7639EE17}" dt="2020-11-17T04:36:18.567" v="834" actId="20577"/>
          <ac:spMkLst>
            <pc:docMk/>
            <pc:sldMk cId="2885903521" sldId="1676"/>
            <ac:spMk id="7" creationId="{5BE92BD4-5BD9-469E-B457-C12699BD92E0}"/>
          </ac:spMkLst>
        </pc:spChg>
        <pc:spChg chg="add mod ord">
          <ac:chgData name="Phil Gibbons" userId="f619c6e5d38ed7a7" providerId="LiveId" clId="{A5598F88-378D-4324-9708-8D9A7639EE17}" dt="2020-11-17T04:19:29.862" v="328" actId="20577"/>
          <ac:spMkLst>
            <pc:docMk/>
            <pc:sldMk cId="2885903521" sldId="1676"/>
            <ac:spMk id="8" creationId="{DA2DA967-D7F5-4812-A187-F122A658AC5A}"/>
          </ac:spMkLst>
        </pc:spChg>
      </pc:sldChg>
      <pc:sldChg chg="addSp modSp mod">
        <pc:chgData name="Phil Gibbons" userId="f619c6e5d38ed7a7" providerId="LiveId" clId="{A5598F88-378D-4324-9708-8D9A7639EE17}" dt="2020-11-17T04:37:54.324" v="837" actId="20577"/>
        <pc:sldMkLst>
          <pc:docMk/>
          <pc:sldMk cId="1962779765" sldId="1678"/>
        </pc:sldMkLst>
        <pc:spChg chg="add mod ord">
          <ac:chgData name="Phil Gibbons" userId="f619c6e5d38ed7a7" providerId="LiveId" clId="{A5598F88-378D-4324-9708-8D9A7639EE17}" dt="2020-11-17T04:37:54.324" v="837" actId="20577"/>
          <ac:spMkLst>
            <pc:docMk/>
            <pc:sldMk cId="1962779765" sldId="1678"/>
            <ac:spMk id="7" creationId="{18667032-8B5B-4D47-BEBA-68675874C80B}"/>
          </ac:spMkLst>
        </pc:spChg>
      </pc:sldChg>
      <pc:sldChg chg="modSp mod">
        <pc:chgData name="Phil Gibbons" userId="f619c6e5d38ed7a7" providerId="LiveId" clId="{A5598F88-378D-4324-9708-8D9A7639EE17}" dt="2020-11-17T04:58:24.023" v="1023" actId="5793"/>
        <pc:sldMkLst>
          <pc:docMk/>
          <pc:sldMk cId="1619709553" sldId="1679"/>
        </pc:sldMkLst>
        <pc:spChg chg="mod">
          <ac:chgData name="Phil Gibbons" userId="f619c6e5d38ed7a7" providerId="LiveId" clId="{A5598F88-378D-4324-9708-8D9A7639EE17}" dt="2020-11-17T04:58:24.023" v="1023" actId="5793"/>
          <ac:spMkLst>
            <pc:docMk/>
            <pc:sldMk cId="1619709553" sldId="1679"/>
            <ac:spMk id="3" creationId="{00000000-0000-0000-0000-000000000000}"/>
          </ac:spMkLst>
        </pc:spChg>
      </pc:sldChg>
      <pc:sldChg chg="addSp delSp modSp mod">
        <pc:chgData name="Phil Gibbons" userId="f619c6e5d38ed7a7" providerId="LiveId" clId="{A5598F88-378D-4324-9708-8D9A7639EE17}" dt="2020-11-17T04:21:29.415" v="338" actId="478"/>
        <pc:sldMkLst>
          <pc:docMk/>
          <pc:sldMk cId="449820973" sldId="1682"/>
        </pc:sldMkLst>
        <pc:spChg chg="add del mod ord">
          <ac:chgData name="Phil Gibbons" userId="f619c6e5d38ed7a7" providerId="LiveId" clId="{A5598F88-378D-4324-9708-8D9A7639EE17}" dt="2020-11-17T04:21:29.415" v="338" actId="478"/>
          <ac:spMkLst>
            <pc:docMk/>
            <pc:sldMk cId="449820973" sldId="1682"/>
            <ac:spMk id="2" creationId="{4EF8CD98-5246-4008-B2CA-7D870949A770}"/>
          </ac:spMkLst>
        </pc:spChg>
      </pc:sldChg>
      <pc:sldChg chg="modSp mod">
        <pc:chgData name="Phil Gibbons" userId="f619c6e5d38ed7a7" providerId="LiveId" clId="{A5598F88-378D-4324-9708-8D9A7639EE17}" dt="2020-11-17T04:50:59.883" v="957" actId="20577"/>
        <pc:sldMkLst>
          <pc:docMk/>
          <pc:sldMk cId="3627587192" sldId="1683"/>
        </pc:sldMkLst>
        <pc:spChg chg="mod">
          <ac:chgData name="Phil Gibbons" userId="f619c6e5d38ed7a7" providerId="LiveId" clId="{A5598F88-378D-4324-9708-8D9A7639EE17}" dt="2020-11-17T04:50:59.883" v="957" actId="20577"/>
          <ac:spMkLst>
            <pc:docMk/>
            <pc:sldMk cId="3627587192" sldId="1683"/>
            <ac:spMk id="3" creationId="{00000000-0000-0000-0000-000000000000}"/>
          </ac:spMkLst>
        </pc:spChg>
      </pc:sldChg>
      <pc:sldChg chg="modSp mod">
        <pc:chgData name="Phil Gibbons" userId="f619c6e5d38ed7a7" providerId="LiveId" clId="{A5598F88-378D-4324-9708-8D9A7639EE17}" dt="2020-11-17T04:53:12.808" v="971" actId="20577"/>
        <pc:sldMkLst>
          <pc:docMk/>
          <pc:sldMk cId="1008054210" sldId="1686"/>
        </pc:sldMkLst>
        <pc:spChg chg="mod">
          <ac:chgData name="Phil Gibbons" userId="f619c6e5d38ed7a7" providerId="LiveId" clId="{A5598F88-378D-4324-9708-8D9A7639EE17}" dt="2020-11-17T04:53:00.494" v="962" actId="20577"/>
          <ac:spMkLst>
            <pc:docMk/>
            <pc:sldMk cId="1008054210" sldId="1686"/>
            <ac:spMk id="740356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53:05.221" v="965" actId="6549"/>
          <ac:spMkLst>
            <pc:docMk/>
            <pc:sldMk cId="1008054210" sldId="1686"/>
            <ac:spMk id="740363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53:09.353" v="968" actId="6549"/>
          <ac:spMkLst>
            <pc:docMk/>
            <pc:sldMk cId="1008054210" sldId="1686"/>
            <ac:spMk id="740371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53:12.808" v="971" actId="20577"/>
          <ac:spMkLst>
            <pc:docMk/>
            <pc:sldMk cId="1008054210" sldId="1686"/>
            <ac:spMk id="740379" creationId="{00000000-0000-0000-0000-000000000000}"/>
          </ac:spMkLst>
        </pc:spChg>
      </pc:sldChg>
      <pc:sldChg chg="addSp modSp mod modNotesTx">
        <pc:chgData name="Phil Gibbons" userId="f619c6e5d38ed7a7" providerId="LiveId" clId="{A5598F88-378D-4324-9708-8D9A7639EE17}" dt="2020-11-17T04:28:20.762" v="619" actId="20577"/>
        <pc:sldMkLst>
          <pc:docMk/>
          <pc:sldMk cId="3802694395" sldId="1690"/>
        </pc:sldMkLst>
        <pc:spChg chg="add mod ord">
          <ac:chgData name="Phil Gibbons" userId="f619c6e5d38ed7a7" providerId="LiveId" clId="{A5598F88-378D-4324-9708-8D9A7639EE17}" dt="2020-11-17T04:18:48.194" v="320" actId="14100"/>
          <ac:spMkLst>
            <pc:docMk/>
            <pc:sldMk cId="3802694395" sldId="1690"/>
            <ac:spMk id="2" creationId="{9F00DBD4-55A6-474E-A4AB-7A46CDFF18F7}"/>
          </ac:spMkLst>
        </pc:spChg>
        <pc:spChg chg="add mod ord">
          <ac:chgData name="Phil Gibbons" userId="f619c6e5d38ed7a7" providerId="LiveId" clId="{A5598F88-378D-4324-9708-8D9A7639EE17}" dt="2020-11-17T04:18:41.451" v="319" actId="1076"/>
          <ac:spMkLst>
            <pc:docMk/>
            <pc:sldMk cId="3802694395" sldId="1690"/>
            <ac:spMk id="7" creationId="{335EB8A7-1F85-4E96-BBD9-79E3A0FD852B}"/>
          </ac:spMkLst>
        </pc:spChg>
        <pc:spChg chg="mod">
          <ac:chgData name="Phil Gibbons" userId="f619c6e5d38ed7a7" providerId="LiveId" clId="{A5598F88-378D-4324-9708-8D9A7639EE17}" dt="2020-11-17T04:18:04.357" v="314" actId="1076"/>
          <ac:spMkLst>
            <pc:docMk/>
            <pc:sldMk cId="3802694395" sldId="1690"/>
            <ac:spMk id="759822" creationId="{00000000-0000-0000-0000-000000000000}"/>
          </ac:spMkLst>
        </pc:spChg>
      </pc:sldChg>
      <pc:sldChg chg="addSp delSp modSp mod">
        <pc:chgData name="Phil Gibbons" userId="f619c6e5d38ed7a7" providerId="LiveId" clId="{A5598F88-378D-4324-9708-8D9A7639EE17}" dt="2020-11-17T04:25:39.157" v="415" actId="20577"/>
        <pc:sldMkLst>
          <pc:docMk/>
          <pc:sldMk cId="2026907915" sldId="1691"/>
        </pc:sldMkLst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52" creationId="{8F8069F0-DF1D-41CC-9AF8-685763F6A58B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55" creationId="{4D779A87-8A61-456C-B4A1-DF1087838CE2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58" creationId="{2AEF7A42-2F21-4559-9E08-49B879E66E2D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60" creationId="{96A3247F-0CBC-4BB8-82A7-0BE16E3019E7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61" creationId="{B026B745-C195-4652-B959-E59AC2CC79D6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68" creationId="{CCE22574-0A6E-4215-85A3-F3437E82CAD0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69" creationId="{67E59424-188D-4DA6-9B3E-6811E60D9D7F}"/>
          </ac:spMkLst>
        </pc:spChg>
        <pc:spChg chg="mod">
          <ac:chgData name="Phil Gibbons" userId="f619c6e5d38ed7a7" providerId="LiveId" clId="{A5598F88-378D-4324-9708-8D9A7639EE17}" dt="2020-11-17T04:24:28.715" v="341"/>
          <ac:spMkLst>
            <pc:docMk/>
            <pc:sldMk cId="2026907915" sldId="1691"/>
            <ac:spMk id="70" creationId="{5599664F-C2D9-489D-9226-55DA7BA68C2B}"/>
          </ac:spMkLst>
        </pc:spChg>
        <pc:spChg chg="mod">
          <ac:chgData name="Phil Gibbons" userId="f619c6e5d38ed7a7" providerId="LiveId" clId="{A5598F88-378D-4324-9708-8D9A7639EE17}" dt="2020-11-17T04:25:39.157" v="415" actId="20577"/>
          <ac:spMkLst>
            <pc:docMk/>
            <pc:sldMk cId="2026907915" sldId="1691"/>
            <ac:spMk id="759843" creationId="{00000000-0000-0000-0000-000000000000}"/>
          </ac:spMkLst>
        </pc:spChg>
        <pc:grpChg chg="add del mod">
          <ac:chgData name="Phil Gibbons" userId="f619c6e5d38ed7a7" providerId="LiveId" clId="{A5598F88-378D-4324-9708-8D9A7639EE17}" dt="2020-11-17T04:24:34.120" v="342"/>
          <ac:grpSpMkLst>
            <pc:docMk/>
            <pc:sldMk cId="2026907915" sldId="1691"/>
            <ac:grpSpMk id="51" creationId="{CEB82ADC-CA19-4056-9FBA-1CCD80D7CBA8}"/>
          </ac:grpSpMkLst>
        </pc:grpChg>
        <pc:grpChg chg="mod">
          <ac:chgData name="Phil Gibbons" userId="f619c6e5d38ed7a7" providerId="LiveId" clId="{A5598F88-378D-4324-9708-8D9A7639EE17}" dt="2020-11-17T04:24:28.715" v="341"/>
          <ac:grpSpMkLst>
            <pc:docMk/>
            <pc:sldMk cId="2026907915" sldId="1691"/>
            <ac:grpSpMk id="53" creationId="{DCAAA9ED-1C46-4ED1-8B0B-DDAD4205553F}"/>
          </ac:grpSpMkLst>
        </pc:grpChg>
        <pc:grpChg chg="mod">
          <ac:chgData name="Phil Gibbons" userId="f619c6e5d38ed7a7" providerId="LiveId" clId="{A5598F88-378D-4324-9708-8D9A7639EE17}" dt="2020-11-17T04:24:28.715" v="341"/>
          <ac:grpSpMkLst>
            <pc:docMk/>
            <pc:sldMk cId="2026907915" sldId="1691"/>
            <ac:grpSpMk id="54" creationId="{2CA20750-2129-4121-B9FA-8C1411C649E0}"/>
          </ac:grpSpMkLst>
        </pc:grpChg>
      </pc:sldChg>
      <pc:sldChg chg="mod ord modAnim modShow">
        <pc:chgData name="Phil Gibbons" userId="f619c6e5d38ed7a7" providerId="LiveId" clId="{A5598F88-378D-4324-9708-8D9A7639EE17}" dt="2020-11-17T04:24:03.560" v="340" actId="729"/>
        <pc:sldMkLst>
          <pc:docMk/>
          <pc:sldMk cId="4101404400" sldId="1692"/>
        </pc:sldMkLst>
      </pc:sldChg>
      <pc:sldChg chg="delSp modSp del mod">
        <pc:chgData name="Phil Gibbons" userId="f619c6e5d38ed7a7" providerId="LiveId" clId="{A5598F88-378D-4324-9708-8D9A7639EE17}" dt="2020-11-17T03:56:18.591" v="25" actId="47"/>
        <pc:sldMkLst>
          <pc:docMk/>
          <pc:sldMk cId="323004127" sldId="1693"/>
        </pc:sldMkLst>
        <pc:spChg chg="del">
          <ac:chgData name="Phil Gibbons" userId="f619c6e5d38ed7a7" providerId="LiveId" clId="{A5598F88-378D-4324-9708-8D9A7639EE17}" dt="2020-11-17T03:56:09.295" v="22" actId="21"/>
          <ac:spMkLst>
            <pc:docMk/>
            <pc:sldMk cId="323004127" sldId="1693"/>
            <ac:spMk id="63" creationId="{00000000-0000-0000-0000-000000000000}"/>
          </ac:spMkLst>
        </pc:spChg>
        <pc:spChg chg="del">
          <ac:chgData name="Phil Gibbons" userId="f619c6e5d38ed7a7" providerId="LiveId" clId="{A5598F88-378D-4324-9708-8D9A7639EE17}" dt="2020-11-17T03:54:37.357" v="10" actId="478"/>
          <ac:spMkLst>
            <pc:docMk/>
            <pc:sldMk cId="323004127" sldId="1693"/>
            <ac:spMk id="64" creationId="{00000000-0000-0000-0000-000000000000}"/>
          </ac:spMkLst>
        </pc:spChg>
        <pc:spChg chg="del">
          <ac:chgData name="Phil Gibbons" userId="f619c6e5d38ed7a7" providerId="LiveId" clId="{A5598F88-378D-4324-9708-8D9A7639EE17}" dt="2020-11-17T03:54:44.684" v="12" actId="478"/>
          <ac:spMkLst>
            <pc:docMk/>
            <pc:sldMk cId="323004127" sldId="1693"/>
            <ac:spMk id="65" creationId="{00000000-0000-0000-0000-000000000000}"/>
          </ac:spMkLst>
        </pc:spChg>
        <pc:spChg chg="del">
          <ac:chgData name="Phil Gibbons" userId="f619c6e5d38ed7a7" providerId="LiveId" clId="{A5598F88-378D-4324-9708-8D9A7639EE17}" dt="2020-11-17T03:54:40.718" v="11" actId="478"/>
          <ac:spMkLst>
            <pc:docMk/>
            <pc:sldMk cId="323004127" sldId="1693"/>
            <ac:spMk id="66" creationId="{00000000-0000-0000-0000-000000000000}"/>
          </ac:spMkLst>
        </pc:spChg>
        <pc:spChg chg="mod">
          <ac:chgData name="Phil Gibbons" userId="f619c6e5d38ed7a7" providerId="LiveId" clId="{A5598F88-378D-4324-9708-8D9A7639EE17}" dt="2020-11-17T03:55:29.410" v="19" actId="20577"/>
          <ac:spMkLst>
            <pc:docMk/>
            <pc:sldMk cId="323004127" sldId="1693"/>
            <ac:spMk id="759821" creationId="{00000000-0000-0000-0000-000000000000}"/>
          </ac:spMkLst>
        </pc:spChg>
      </pc:sldChg>
      <pc:sldChg chg="modSp mod">
        <pc:chgData name="Phil Gibbons" userId="f619c6e5d38ed7a7" providerId="LiveId" clId="{A5598F88-378D-4324-9708-8D9A7639EE17}" dt="2020-11-17T04:55:23.682" v="991" actId="20577"/>
        <pc:sldMkLst>
          <pc:docMk/>
          <pc:sldMk cId="2136778584" sldId="1694"/>
        </pc:sldMkLst>
        <pc:spChg chg="mod">
          <ac:chgData name="Phil Gibbons" userId="f619c6e5d38ed7a7" providerId="LiveId" clId="{A5598F88-378D-4324-9708-8D9A7639EE17}" dt="2020-11-17T04:55:23.682" v="991" actId="20577"/>
          <ac:spMkLst>
            <pc:docMk/>
            <pc:sldMk cId="2136778584" sldId="1694"/>
            <ac:spMk id="2" creationId="{00000000-0000-0000-0000-000000000000}"/>
          </ac:spMkLst>
        </pc:spChg>
      </pc:sldChg>
      <pc:sldChg chg="modSp mod modNotesTx">
        <pc:chgData name="Phil Gibbons" userId="f619c6e5d38ed7a7" providerId="LiveId" clId="{A5598F88-378D-4324-9708-8D9A7639EE17}" dt="2020-11-17T04:13:10.295" v="272" actId="20577"/>
        <pc:sldMkLst>
          <pc:docMk/>
          <pc:sldMk cId="539358417" sldId="1695"/>
        </pc:sldMkLst>
        <pc:spChg chg="mod">
          <ac:chgData name="Phil Gibbons" userId="f619c6e5d38ed7a7" providerId="LiveId" clId="{A5598F88-378D-4324-9708-8D9A7639EE17}" dt="2020-11-17T04:12:39.106" v="271" actId="20577"/>
          <ac:spMkLst>
            <pc:docMk/>
            <pc:sldMk cId="539358417" sldId="1695"/>
            <ac:spMk id="752642" creationId="{00000000-0000-0000-0000-000000000000}"/>
          </ac:spMkLst>
        </pc:spChg>
      </pc:sldChg>
      <pc:sldChg chg="del">
        <pc:chgData name="Phil Gibbons" userId="f619c6e5d38ed7a7" providerId="LiveId" clId="{A5598F88-378D-4324-9708-8D9A7639EE17}" dt="2020-11-17T03:59:41.930" v="29" actId="47"/>
        <pc:sldMkLst>
          <pc:docMk/>
          <pc:sldMk cId="1512710690" sldId="1696"/>
        </pc:sldMkLst>
      </pc:sldChg>
      <pc:sldChg chg="del">
        <pc:chgData name="Phil Gibbons" userId="f619c6e5d38ed7a7" providerId="LiveId" clId="{A5598F88-378D-4324-9708-8D9A7639EE17}" dt="2020-11-17T03:53:21.625" v="7" actId="47"/>
        <pc:sldMkLst>
          <pc:docMk/>
          <pc:sldMk cId="3137378239" sldId="1698"/>
        </pc:sldMkLst>
      </pc:sldChg>
      <pc:sldChg chg="modSp mod">
        <pc:chgData name="Phil Gibbons" userId="f619c6e5d38ed7a7" providerId="LiveId" clId="{A5598F88-378D-4324-9708-8D9A7639EE17}" dt="2020-11-17T04:40:12.439" v="860" actId="20577"/>
        <pc:sldMkLst>
          <pc:docMk/>
          <pc:sldMk cId="3868003376" sldId="1699"/>
        </pc:sldMkLst>
        <pc:spChg chg="mod">
          <ac:chgData name="Phil Gibbons" userId="f619c6e5d38ed7a7" providerId="LiveId" clId="{A5598F88-378D-4324-9708-8D9A7639EE17}" dt="2020-11-17T04:40:12.439" v="860" actId="20577"/>
          <ac:spMkLst>
            <pc:docMk/>
            <pc:sldMk cId="3868003376" sldId="1699"/>
            <ac:spMk id="4" creationId="{A0847101-99D4-422E-8723-0C2D8262221A}"/>
          </ac:spMkLst>
        </pc:spChg>
      </pc:sldChg>
      <pc:sldChg chg="add del">
        <pc:chgData name="Phil Gibbons" userId="f619c6e5d38ed7a7" providerId="LiveId" clId="{A5598F88-378D-4324-9708-8D9A7639EE17}" dt="2020-11-17T04:06:28.326" v="172" actId="47"/>
        <pc:sldMkLst>
          <pc:docMk/>
          <pc:sldMk cId="3979420828" sldId="1701"/>
        </pc:sldMkLst>
      </pc:sldChg>
      <pc:sldChg chg="modSp add mod">
        <pc:chgData name="Phil Gibbons" userId="f619c6e5d38ed7a7" providerId="LiveId" clId="{A5598F88-378D-4324-9708-8D9A7639EE17}" dt="2020-11-17T05:28:46.460" v="1275" actId="20577"/>
        <pc:sldMkLst>
          <pc:docMk/>
          <pc:sldMk cId="2092796366" sldId="1702"/>
        </pc:sldMkLst>
        <pc:spChg chg="mod">
          <ac:chgData name="Phil Gibbons" userId="f619c6e5d38ed7a7" providerId="LiveId" clId="{A5598F88-378D-4324-9708-8D9A7639EE17}" dt="2020-11-17T05:28:46.460" v="1275" actId="20577"/>
          <ac:spMkLst>
            <pc:docMk/>
            <pc:sldMk cId="2092796366" sldId="1702"/>
            <ac:spMk id="3" creationId="{00000000-0000-0000-0000-000000000000}"/>
          </ac:spMkLst>
        </pc:spChg>
      </pc:sldChg>
      <pc:sldChg chg="add del">
        <pc:chgData name="Phil Gibbons" userId="f619c6e5d38ed7a7" providerId="LiveId" clId="{A5598F88-378D-4324-9708-8D9A7639EE17}" dt="2020-11-17T04:08:17.131" v="190" actId="47"/>
        <pc:sldMkLst>
          <pc:docMk/>
          <pc:sldMk cId="697269814" sldId="1703"/>
        </pc:sldMkLst>
      </pc:sldChg>
      <pc:sldChg chg="modSp add mod">
        <pc:chgData name="Phil Gibbons" userId="f619c6e5d38ed7a7" providerId="LiveId" clId="{A5598F88-378D-4324-9708-8D9A7639EE17}" dt="2020-11-17T05:30:08.029" v="1337" actId="20577"/>
        <pc:sldMkLst>
          <pc:docMk/>
          <pc:sldMk cId="4027609095" sldId="1704"/>
        </pc:sldMkLst>
        <pc:spChg chg="mod">
          <ac:chgData name="Phil Gibbons" userId="f619c6e5d38ed7a7" providerId="LiveId" clId="{A5598F88-378D-4324-9708-8D9A7639EE17}" dt="2020-11-17T05:30:08.029" v="1337" actId="20577"/>
          <ac:spMkLst>
            <pc:docMk/>
            <pc:sldMk cId="4027609095" sldId="1704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A5598F88-378D-4324-9708-8D9A7639EE17}" dt="2020-11-17T05:27:23.569" v="1208" actId="20577"/>
        <pc:sldMkLst>
          <pc:docMk/>
          <pc:sldMk cId="3795200255" sldId="1705"/>
        </pc:sldMkLst>
        <pc:spChg chg="mod">
          <ac:chgData name="Phil Gibbons" userId="f619c6e5d38ed7a7" providerId="LiveId" clId="{A5598F88-378D-4324-9708-8D9A7639EE17}" dt="2020-11-17T05:27:23.569" v="1208" actId="20577"/>
          <ac:spMkLst>
            <pc:docMk/>
            <pc:sldMk cId="3795200255" sldId="1705"/>
            <ac:spMk id="3" creationId="{00000000-0000-0000-0000-000000000000}"/>
          </ac:spMkLst>
        </pc:spChg>
      </pc:sldChg>
      <pc:sldChg chg="addSp modSp add mod">
        <pc:chgData name="Phil Gibbons" userId="f619c6e5d38ed7a7" providerId="LiveId" clId="{A5598F88-378D-4324-9708-8D9A7639EE17}" dt="2020-11-17T04:35:10.429" v="819" actId="1036"/>
        <pc:sldMkLst>
          <pc:docMk/>
          <pc:sldMk cId="3498803125" sldId="1706"/>
        </pc:sldMkLst>
        <pc:spChg chg="mod">
          <ac:chgData name="Phil Gibbons" userId="f619c6e5d38ed7a7" providerId="LiveId" clId="{A5598F88-378D-4324-9708-8D9A7639EE17}" dt="2020-11-17T04:32:22.815" v="652" actId="20577"/>
          <ac:spMkLst>
            <pc:docMk/>
            <pc:sldMk cId="3498803125" sldId="1706"/>
            <ac:spMk id="2" creationId="{00000000-0000-0000-0000-000000000000}"/>
          </ac:spMkLst>
        </pc:spChg>
        <pc:spChg chg="add 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3" creationId="{6FEAE155-0848-4AA4-9B1F-907ACF3CD88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4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5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6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7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8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0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2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3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5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8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19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20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21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23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28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29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30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31" creationId="{00000000-0000-0000-0000-000000000000}"/>
          </ac:spMkLst>
        </pc:spChg>
        <pc:spChg chg="mod">
          <ac:chgData name="Phil Gibbons" userId="f619c6e5d38ed7a7" providerId="LiveId" clId="{A5598F88-378D-4324-9708-8D9A7639EE17}" dt="2020-11-17T04:35:10.429" v="819" actId="1036"/>
          <ac:spMkLst>
            <pc:docMk/>
            <pc:sldMk cId="3498803125" sldId="1706"/>
            <ac:spMk id="33" creationId="{00000000-0000-0000-0000-000000000000}"/>
          </ac:spMkLst>
        </pc:spChg>
        <pc:spChg chg="add mod">
          <ac:chgData name="Phil Gibbons" userId="f619c6e5d38ed7a7" providerId="LiveId" clId="{A5598F88-378D-4324-9708-8D9A7639EE17}" dt="2020-11-17T04:34:33.714" v="814" actId="1076"/>
          <ac:spMkLst>
            <pc:docMk/>
            <pc:sldMk cId="3498803125" sldId="1706"/>
            <ac:spMk id="34" creationId="{6E166EFD-5FCA-4EEC-9C90-BD02D2B09D4D}"/>
          </ac:spMkLst>
        </pc:sp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9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11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14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16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17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22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24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25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26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27" creationId="{00000000-0000-0000-0000-000000000000}"/>
          </ac:cxnSpMkLst>
        </pc:cxnChg>
        <pc:cxnChg chg="mod">
          <ac:chgData name="Phil Gibbons" userId="f619c6e5d38ed7a7" providerId="LiveId" clId="{A5598F88-378D-4324-9708-8D9A7639EE17}" dt="2020-11-17T04:35:10.429" v="819" actId="1036"/>
          <ac:cxnSpMkLst>
            <pc:docMk/>
            <pc:sldMk cId="3498803125" sldId="1706"/>
            <ac:cxnSpMk id="32" creationId="{00000000-0000-0000-0000-000000000000}"/>
          </ac:cxnSpMkLst>
        </pc:cxnChg>
      </pc:sldChg>
      <pc:sldChg chg="modSp add mod">
        <pc:chgData name="Phil Gibbons" userId="f619c6e5d38ed7a7" providerId="LiveId" clId="{A5598F88-378D-4324-9708-8D9A7639EE17}" dt="2020-11-17T05:27:52.311" v="1211" actId="207"/>
        <pc:sldMkLst>
          <pc:docMk/>
          <pc:sldMk cId="1556790137" sldId="1707"/>
        </pc:sldMkLst>
        <pc:spChg chg="mod">
          <ac:chgData name="Phil Gibbons" userId="f619c6e5d38ed7a7" providerId="LiveId" clId="{A5598F88-378D-4324-9708-8D9A7639EE17}" dt="2020-11-17T05:27:52.311" v="1211" actId="207"/>
          <ac:spMkLst>
            <pc:docMk/>
            <pc:sldMk cId="1556790137" sldId="170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8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3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Protocol is usually 0.  Says what number protocol in the family to use and most have only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8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5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58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 hosts can have many IP addresses, so this code ought to be making listening sockets for all the addresses returned by </a:t>
            </a:r>
            <a:r>
              <a:rPr lang="en-US" dirty="0" err="1"/>
              <a:t>getaddrinfo</a:t>
            </a:r>
            <a:r>
              <a:rPr lang="en-US" dirty="0"/>
              <a:t>, not just the first one where bind works.</a:t>
            </a:r>
            <a:br>
              <a:rPr lang="en-US" dirty="0"/>
            </a:br>
            <a:r>
              <a:rPr lang="en-US" dirty="0"/>
              <a:t>We don’t do that in this example because then we would have to have a way of returning many socket descriptors from this function, and the code calling accept() would have to be more complicated as well.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43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88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DAE74D5F-8E3B-C446-8B34-76DDDD4BF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62CEB312-FBC9-4F49-80D2-445D8A9F8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Heterogeneity plays a big role  - different from telephone network</a:t>
            </a: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B66574E0-8A18-CA4F-9438-D32554E3291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defTabSz="9286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CBDE1D60-7698-5142-943D-28F1A8E917B4}" type="slidenum">
              <a:rPr lang="en-US" altLang="en-US">
                <a:latin typeface="Times" pitchFamily="2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 header examples: brand name of the browser, domain name of the origin server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some of them are a bit goofy.  Or just overly specific.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44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openssl</a:t>
            </a:r>
            <a:r>
              <a:rPr lang="en-US" dirty="0"/>
              <a:t> </a:t>
            </a:r>
            <a:r>
              <a:rPr lang="en-US" dirty="0" err="1"/>
              <a:t>s_client</a:t>
            </a:r>
            <a:r>
              <a:rPr lang="en-US" dirty="0"/>
              <a:t> -connect www.somesite:443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80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362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090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11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Close(</a:t>
            </a:r>
            <a:r>
              <a:rPr lang="en-US" dirty="0" err="1"/>
              <a:t>srcfd</a:t>
            </a:r>
            <a:r>
              <a:rPr lang="en-US" dirty="0"/>
              <a:t>) and </a:t>
            </a:r>
            <a:r>
              <a:rPr lang="en-US" dirty="0" err="1"/>
              <a:t>Munmap</a:t>
            </a:r>
            <a:r>
              <a:rPr lang="en-US"/>
              <a:t>() prevent memory leaks.</a:t>
            </a: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350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Plugged in RIO functions in this diagram.  We will begin by focusing on the steps to start the server and a client, starting with </a:t>
            </a:r>
            <a:r>
              <a:rPr lang="en-US" dirty="0" err="1"/>
              <a:t>getaddrinfo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AF_INET6 for family, then </a:t>
            </a:r>
            <a:r>
              <a:rPr lang="en-US" dirty="0" err="1"/>
              <a:t>ai_addr</a:t>
            </a:r>
            <a:r>
              <a:rPr lang="en-US" dirty="0"/>
              <a:t> is a pointer to a sockaddr_in6 structure.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2: socket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396.txt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:443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BBD79-9EFF-4720-A1B1-709137EA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-609600"/>
            <a:ext cx="6477000" cy="3223260"/>
          </a:xfrm>
        </p:spPr>
        <p:txBody>
          <a:bodyPr anchor="ctr">
            <a:normAutofit/>
          </a:bodyPr>
          <a:lstStyle/>
          <a:p>
            <a:r>
              <a:rPr lang="en-US" dirty="0"/>
              <a:t>Network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5C2A-840A-4F37-B6F4-412B3C2D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3864" y="1600200"/>
            <a:ext cx="5099136" cy="464820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Application</a:t>
            </a:r>
            <a:r>
              <a:rPr lang="en-US" sz="2000" b="0" dirty="0"/>
              <a:t> – Establish an idiom for communicating with a particular application</a:t>
            </a:r>
          </a:p>
          <a:p>
            <a:r>
              <a:rPr lang="en-US" sz="2000" dirty="0"/>
              <a:t>Transport</a:t>
            </a:r>
            <a:r>
              <a:rPr lang="en-US" sz="2000" b="0" dirty="0"/>
              <a:t> – Establish endpoints useful to a programmer</a:t>
            </a:r>
          </a:p>
          <a:p>
            <a:r>
              <a:rPr lang="en-US" sz="2000" dirty="0"/>
              <a:t>Network</a:t>
            </a:r>
            <a:r>
              <a:rPr lang="en-US" sz="2000" b="0" dirty="0"/>
              <a:t> – Given multiple inter-connected  LANs, achieve cross-connectivity, </a:t>
            </a:r>
          </a:p>
          <a:p>
            <a:r>
              <a:rPr lang="en-US" sz="2000" dirty="0"/>
              <a:t>Link</a:t>
            </a:r>
            <a:r>
              <a:rPr lang="en-US" sz="2000" b="0" dirty="0"/>
              <a:t> – Manage the channel to enable actual communication, i.e. establish a LAN</a:t>
            </a:r>
          </a:p>
          <a:p>
            <a:r>
              <a:rPr lang="en-US" sz="2000" dirty="0"/>
              <a:t>Physical</a:t>
            </a:r>
            <a:r>
              <a:rPr lang="en-US" sz="2000" b="0" dirty="0"/>
              <a:t> – Establish a channel with connectivity and signaling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FB28AD4B-5C60-0C42-B11F-F9EFEB3A3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991" y="2171474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E565406F-85BD-774D-A20E-B2B0E55F4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582" y="3141715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D01C0726-02D9-5745-BD16-ACA62D7BB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9800"/>
            <a:ext cx="13001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Application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Layer</a:t>
            </a: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3768C5D0-925E-A44E-8B93-40543F57F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326" y="3154415"/>
            <a:ext cx="112871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Transport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Layer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CE548CA3-92FC-0648-AB13-070EC7C68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582" y="2810948"/>
            <a:ext cx="1346200" cy="330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33F509E6-167E-6345-A2DB-96E614266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287" y="2807829"/>
            <a:ext cx="947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cs typeface="Arial" panose="020B0604020202020204" pitchFamily="34" charset="0"/>
              </a:rPr>
              <a:t>sockets</a:t>
            </a: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733E3F66-F795-9A45-BBD3-37F5EFD40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991" y="380446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AB747F0D-0C94-2C4C-B046-374D53411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204" y="3817160"/>
            <a:ext cx="945774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Network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Layer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ED955D-9928-D94D-BD4D-E28C849FC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991" y="4447688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610F27F7-DEEC-8847-B1D7-A42A44B45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628" y="4460388"/>
            <a:ext cx="706926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Link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Layer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60C5A7-23EE-7544-B839-E6780442B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991" y="5108088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B379C9FF-C93C-184F-B1E5-07E39B1B3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235" y="5120788"/>
            <a:ext cx="913714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Physical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Layer</a:t>
            </a:r>
          </a:p>
        </p:txBody>
      </p:sp>
    </p:spTree>
    <p:extLst>
      <p:ext uri="{BB962C8B-B14F-4D97-AF65-F5344CB8AC3E}">
        <p14:creationId xmlns:p14="http://schemas.microsoft.com/office/powerpoint/2010/main" val="110846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F47E-B35E-4259-91EF-7E7C52C1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Layer: Establishes the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81F7-AEAF-4CA9-9CB7-0E82F2A42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Medium? Light? Radio frequency? Electrical signals? </a:t>
            </a:r>
          </a:p>
          <a:p>
            <a:pPr lvl="1"/>
            <a:r>
              <a:rPr lang="en-US" dirty="0"/>
              <a:t>What color(s) of light? How bright? </a:t>
            </a:r>
          </a:p>
          <a:p>
            <a:pPr lvl="1"/>
            <a:r>
              <a:rPr lang="en-US" dirty="0"/>
              <a:t>What RF frequencies? How powerful? </a:t>
            </a:r>
          </a:p>
          <a:p>
            <a:pPr lvl="1"/>
            <a:r>
              <a:rPr lang="en-US" dirty="0"/>
              <a:t>What signals represent what values? </a:t>
            </a:r>
          </a:p>
          <a:p>
            <a:pPr lvl="1"/>
            <a:r>
              <a:rPr lang="en-US" dirty="0"/>
              <a:t>What shape are the connectors?</a:t>
            </a:r>
          </a:p>
          <a:p>
            <a:pPr lvl="1"/>
            <a:r>
              <a:rPr lang="en-US" dirty="0"/>
              <a:t>How far can cables run? 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We have a functioning physical layer once we can send and receive signals</a:t>
            </a:r>
          </a:p>
        </p:txBody>
      </p:sp>
    </p:spTree>
    <p:extLst>
      <p:ext uri="{BB962C8B-B14F-4D97-AF65-F5344CB8AC3E}">
        <p14:creationId xmlns:p14="http://schemas.microsoft.com/office/powerpoint/2010/main" val="2003612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4290-4168-4EC4-8DD5-365FE185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Layer: Bandwidth vs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56E36-3472-4EEF-A2CD-0FC7D6705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Bandwidth = bits/second. </a:t>
            </a:r>
          </a:p>
          <a:p>
            <a:pPr lvl="1"/>
            <a:r>
              <a:rPr lang="en-US" dirty="0"/>
              <a:t>Improved with parallelism or faster clock rate</a:t>
            </a:r>
          </a:p>
          <a:p>
            <a:r>
              <a:rPr lang="en-US" dirty="0"/>
              <a:t>Latency = Function of signal propagation speed</a:t>
            </a:r>
          </a:p>
          <a:p>
            <a:pPr lvl="1"/>
            <a:r>
              <a:rPr lang="en-US" dirty="0"/>
              <a:t>Limited by speed of light</a:t>
            </a:r>
          </a:p>
          <a:p>
            <a:pPr lvl="1"/>
            <a:r>
              <a:rPr lang="en-US" dirty="0"/>
              <a:t>Major paradigm shift would be needed to make traffic to India or China less latent</a:t>
            </a:r>
          </a:p>
          <a:p>
            <a:r>
              <a:rPr lang="en-US" dirty="0"/>
              <a:t>Latency tends to be limiting at a global scale</a:t>
            </a:r>
          </a:p>
          <a:p>
            <a:pPr lvl="1"/>
            <a:r>
              <a:rPr lang="en-US" dirty="0"/>
              <a:t>Speed of light over long distances</a:t>
            </a:r>
          </a:p>
          <a:p>
            <a:r>
              <a:rPr lang="en-US" dirty="0"/>
              <a:t>Bandwidth may be limited at local scale, </a:t>
            </a:r>
            <a:r>
              <a:rPr lang="en-US" dirty="0" err="1"/>
              <a:t>e.g</a:t>
            </a:r>
            <a:r>
              <a:rPr lang="en-US" dirty="0"/>
              <a:t> data center</a:t>
            </a:r>
          </a:p>
          <a:p>
            <a:pPr lvl="1"/>
            <a:r>
              <a:rPr lang="en-US" dirty="0"/>
              <a:t>How to divide up and recombine messages to utilize parallelism? </a:t>
            </a:r>
          </a:p>
          <a:p>
            <a:pPr lvl="1"/>
            <a:r>
              <a:rPr lang="en-US" dirty="0"/>
              <a:t>How to clock faster without losing signal to noise. </a:t>
            </a:r>
          </a:p>
        </p:txBody>
      </p:sp>
    </p:spTree>
    <p:extLst>
      <p:ext uri="{BB962C8B-B14F-4D97-AF65-F5344CB8AC3E}">
        <p14:creationId xmlns:p14="http://schemas.microsoft.com/office/powerpoint/2010/main" val="122231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5396-CFA1-472E-8E8C-9DF269B1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 Manages the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52EF9-A670-4B3A-94AC-2F2659FDB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When do we start transmitting? When do we stop? </a:t>
            </a:r>
          </a:p>
          <a:p>
            <a:r>
              <a:rPr lang="en-US" b="0" dirty="0"/>
              <a:t>When do we start receiving? When do we stop? </a:t>
            </a:r>
          </a:p>
          <a:p>
            <a:r>
              <a:rPr lang="en-US" b="0" dirty="0"/>
              <a:t>Who is sending? Who is receiving? </a:t>
            </a:r>
          </a:p>
          <a:p>
            <a:r>
              <a:rPr lang="en-US" b="0" dirty="0"/>
              <a:t>How do we know if it is correct? </a:t>
            </a:r>
          </a:p>
          <a:p>
            <a:r>
              <a:rPr lang="en-US" b="0" dirty="0"/>
              <a:t>What happens if there is contention for, or collision in, a shared channel?</a:t>
            </a:r>
          </a:p>
          <a:p>
            <a:r>
              <a:rPr lang="en-US" b="0" dirty="0"/>
              <a:t>Key contributions: Framing, among others</a:t>
            </a:r>
          </a:p>
          <a:p>
            <a:r>
              <a:rPr lang="en-US" b="0" dirty="0"/>
              <a:t>We have a functioning link layer once we can build a functioning LAN of at least two stations.</a:t>
            </a:r>
          </a:p>
        </p:txBody>
      </p:sp>
    </p:spTree>
    <p:extLst>
      <p:ext uri="{BB962C8B-B14F-4D97-AF65-F5344CB8AC3E}">
        <p14:creationId xmlns:p14="http://schemas.microsoft.com/office/powerpoint/2010/main" val="3586289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841-0ACF-4B34-ABEC-4A32A216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layer: Scaling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4AE07-0262-46D8-8C0B-C47CBC920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Passing messages among multiple networks</a:t>
            </a:r>
          </a:p>
          <a:p>
            <a:pPr lvl="1"/>
            <a:r>
              <a:rPr lang="en-US" dirty="0"/>
              <a:t>For scale</a:t>
            </a:r>
          </a:p>
          <a:p>
            <a:pPr lvl="1"/>
            <a:r>
              <a:rPr lang="en-US" dirty="0"/>
              <a:t>Of different types (wired, wireless, fiber, infrared,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Managed by different domains, etc. </a:t>
            </a:r>
          </a:p>
          <a:p>
            <a:r>
              <a:rPr lang="en-US" dirty="0"/>
              <a:t>Globally meaningful addressing</a:t>
            </a:r>
          </a:p>
          <a:p>
            <a:r>
              <a:rPr lang="en-US" dirty="0"/>
              <a:t>Ability to choose paths among multiple options</a:t>
            </a:r>
          </a:p>
          <a:p>
            <a:r>
              <a:rPr lang="en-US" dirty="0"/>
              <a:t>We have a functioning network layer once we can connect multiple networks, identify hosts among them, and messages can find their way across networks from source to destination.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22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DDAC-056B-4554-9709-54567DD6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Transport Layer: Meaningful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8BC22-7E3E-4D13-9473-BF51E5F7B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362" y="2057400"/>
            <a:ext cx="7896225" cy="4972050"/>
          </a:xfrm>
        </p:spPr>
        <p:txBody>
          <a:bodyPr>
            <a:normAutofit/>
          </a:bodyPr>
          <a:lstStyle/>
          <a:p>
            <a:r>
              <a:rPr lang="en-US" dirty="0"/>
              <a:t>Hosts don’t do communication – various aspects of software systems do</a:t>
            </a:r>
          </a:p>
          <a:p>
            <a:pPr lvl="1"/>
            <a:r>
              <a:rPr lang="en-US" dirty="0"/>
              <a:t>Consider how many different sessions your Web browser has with servers. Now add for your IM sessions, upgrades-in-progress, music streaming, etc.</a:t>
            </a:r>
          </a:p>
          <a:p>
            <a:r>
              <a:rPr lang="en-US" dirty="0"/>
              <a:t>Endpoints enable the establishment of sessions</a:t>
            </a:r>
          </a:p>
          <a:p>
            <a:pPr lvl="1"/>
            <a:r>
              <a:rPr lang="en-US" dirty="0"/>
              <a:t>Classic model is &lt;&lt;</a:t>
            </a:r>
            <a:r>
              <a:rPr lang="en-US" dirty="0" err="1"/>
              <a:t>IP:port</a:t>
            </a:r>
            <a:r>
              <a:rPr lang="en-US" dirty="0"/>
              <a:t>&gt;:&lt;</a:t>
            </a:r>
            <a:r>
              <a:rPr lang="en-US" dirty="0" err="1"/>
              <a:t>IP:port</a:t>
            </a:r>
            <a:r>
              <a:rPr lang="en-US" dirty="0"/>
              <a:t>&gt;&gt;</a:t>
            </a:r>
          </a:p>
          <a:p>
            <a:pPr lvl="1"/>
            <a:r>
              <a:rPr lang="en-US" dirty="0"/>
              <a:t>Client: Ephemeral port</a:t>
            </a:r>
          </a:p>
          <a:p>
            <a:pPr lvl="1"/>
            <a:r>
              <a:rPr lang="en-US" dirty="0"/>
              <a:t>Host: Well-known port</a:t>
            </a:r>
          </a:p>
        </p:txBody>
      </p:sp>
    </p:spTree>
    <p:extLst>
      <p:ext uri="{BB962C8B-B14F-4D97-AF65-F5344CB8AC3E}">
        <p14:creationId xmlns:p14="http://schemas.microsoft.com/office/powerpoint/2010/main" val="3409726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5BA0-4836-4B7E-AC95-28977C30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Transport Layer: Meaningful endpoints, </a:t>
            </a:r>
            <a:r>
              <a:rPr lang="en-US" i="1" dirty="0"/>
              <a:t>cont.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8843D-5A37-44E1-BE82-97310BEE6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81200"/>
            <a:ext cx="7896225" cy="4972050"/>
          </a:xfrm>
        </p:spPr>
        <p:txBody>
          <a:bodyPr/>
          <a:lstStyle/>
          <a:p>
            <a:r>
              <a:rPr lang="en-US" dirty="0"/>
              <a:t>Character of communication</a:t>
            </a:r>
          </a:p>
          <a:p>
            <a:pPr lvl="1"/>
            <a:r>
              <a:rPr lang="en-US" dirty="0"/>
              <a:t>Reliable/session-oriented, e.g. TCP</a:t>
            </a:r>
          </a:p>
          <a:p>
            <a:pPr lvl="1"/>
            <a:r>
              <a:rPr lang="en-US" dirty="0"/>
              <a:t>Unreliable/datagram, e.g. UDP</a:t>
            </a:r>
          </a:p>
          <a:p>
            <a:pPr lvl="1"/>
            <a:r>
              <a:rPr lang="en-US" dirty="0"/>
              <a:t>Etc. </a:t>
            </a:r>
          </a:p>
          <a:p>
            <a:r>
              <a:rPr lang="en-US" dirty="0"/>
              <a:t>The transport layer exists once we have the ability to establish communication from end-point to end-point with well-understood 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63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D53F-281A-48D8-9C56-0CBD5A0F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33400"/>
            <a:ext cx="9015582" cy="762000"/>
          </a:xfrm>
        </p:spPr>
        <p:txBody>
          <a:bodyPr/>
          <a:lstStyle/>
          <a:p>
            <a:r>
              <a:rPr lang="en-US" dirty="0"/>
              <a:t>Application Layer: Purposeful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F76F6-6025-4194-A123-C8DD2E5A7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918147"/>
            <a:ext cx="7896225" cy="4972050"/>
          </a:xfrm>
        </p:spPr>
        <p:txBody>
          <a:bodyPr>
            <a:normAutofit/>
          </a:bodyPr>
          <a:lstStyle/>
          <a:p>
            <a:r>
              <a:rPr lang="en-US" dirty="0"/>
              <a:t>Defined by the messaging we, as programs, bake into our applications, shaped by our applications, </a:t>
            </a:r>
          </a:p>
          <a:p>
            <a:pPr lvl="1"/>
            <a:r>
              <a:rPr lang="en-US" dirty="0"/>
              <a:t>e.g. client-server interactions, peer-to-peer interactions, etc. </a:t>
            </a:r>
          </a:p>
          <a:p>
            <a:r>
              <a:rPr lang="en-US" dirty="0"/>
              <a:t>E.g. HTTP: PUT, GET, POST,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 err="1"/>
              <a:t>E.g</a:t>
            </a:r>
            <a:r>
              <a:rPr lang="en-US" dirty="0"/>
              <a:t> DNS: queries, responses, updates, etc. </a:t>
            </a:r>
          </a:p>
          <a:p>
            <a:r>
              <a:rPr lang="en-US" dirty="0"/>
              <a:t>MIME,  VOIP protocols, etc. </a:t>
            </a:r>
          </a:p>
          <a:p>
            <a:r>
              <a:rPr lang="en-US" dirty="0"/>
              <a:t>Application protocols exist when applications can communicate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18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Network Layers: Birds Eye View</a:t>
            </a:r>
          </a:p>
          <a:p>
            <a:r>
              <a:rPr lang="en-US" dirty="0"/>
              <a:t>The Sockets Interface			      </a:t>
            </a:r>
            <a:r>
              <a:rPr lang="en-US" dirty="0">
                <a:solidFill>
                  <a:schemeClr val="bg2"/>
                </a:solidFill>
              </a:rPr>
              <a:t>CSAPP 11.4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Web Servers				      CSAPP 11.5.1-11.5.3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			      CSAPP 11.6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			      CSAPP 11.5.4</a:t>
            </a:r>
          </a:p>
        </p:txBody>
      </p:sp>
    </p:spTree>
    <p:extLst>
      <p:ext uri="{BB962C8B-B14F-4D97-AF65-F5344CB8AC3E}">
        <p14:creationId xmlns:p14="http://schemas.microsoft.com/office/powerpoint/2010/main" val="4027609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0" y="1129723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Review: 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terminal write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terminal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</p:spTree>
    <p:extLst>
      <p:ext uri="{BB962C8B-B14F-4D97-AF65-F5344CB8AC3E}">
        <p14:creationId xmlns:p14="http://schemas.microsoft.com/office/powerpoint/2010/main" val="202690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2025650"/>
          </a:xfrm>
        </p:spPr>
        <p:txBody>
          <a:bodyPr/>
          <a:lstStyle/>
          <a:p>
            <a:pPr marL="0" indent="0"/>
            <a:r>
              <a:rPr lang="en-US" dirty="0"/>
              <a:t>Network Programming: Part II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sz="2000" b="0" dirty="0"/>
            </a:br>
            <a:r>
              <a:rPr lang="en-US" sz="2000" b="0" dirty="0"/>
              <a:t>21</a:t>
            </a:r>
            <a:r>
              <a:rPr lang="en-US" sz="2000" b="0" baseline="30000" dirty="0"/>
              <a:t>st</a:t>
            </a:r>
            <a:r>
              <a:rPr lang="en-US" sz="2000" b="0" dirty="0"/>
              <a:t> Lecture, November 11, 2021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2">
            <a:extLst>
              <a:ext uri="{FF2B5EF4-FFF2-40B4-BE49-F238E27FC236}">
                <a16:creationId xmlns:a16="http://schemas.microsoft.com/office/drawing/2014/main" id="{335EB8A7-1F85-4E96-BBD9-79E3A0FD852B}"/>
              </a:ext>
            </a:extLst>
          </p:cNvPr>
          <p:cNvSpPr/>
          <p:nvPr/>
        </p:nvSpPr>
        <p:spPr bwMode="auto">
          <a:xfrm>
            <a:off x="1752600" y="161572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00DBD4-55A6-474E-A4AB-7A46CDFF18F7}"/>
              </a:ext>
            </a:extLst>
          </p:cNvPr>
          <p:cNvSpPr/>
          <p:nvPr/>
        </p:nvSpPr>
        <p:spPr bwMode="auto">
          <a:xfrm>
            <a:off x="4572000" y="161572"/>
            <a:ext cx="2057400" cy="40187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3026" y="45973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39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404" y="461945"/>
            <a:ext cx="8716962" cy="781050"/>
          </a:xfrm>
        </p:spPr>
        <p:txBody>
          <a:bodyPr/>
          <a:lstStyle/>
          <a:p>
            <a:r>
              <a:rPr lang="en-US" dirty="0"/>
              <a:t>Review: Generic Socket Address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01514"/>
            <a:ext cx="8716962" cy="1120309"/>
          </a:xfrm>
        </p:spPr>
        <p:txBody>
          <a:bodyPr/>
          <a:lstStyle/>
          <a:p>
            <a:r>
              <a:rPr lang="en-US" dirty="0"/>
              <a:t>Generic socket address:</a:t>
            </a:r>
          </a:p>
          <a:p>
            <a:pPr lvl="1"/>
            <a:r>
              <a:rPr lang="en-US" dirty="0"/>
              <a:t>For address arguments to </a:t>
            </a:r>
            <a:r>
              <a:rPr lang="en-US" b="1" dirty="0">
                <a:latin typeface="Courier New" pitchFamily="49" charset="0"/>
              </a:rPr>
              <a:t>connect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</a:rPr>
              <a:t>bind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</a:rPr>
              <a:t>accept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52646" name="Rectangle 6"/>
          <p:cNvSpPr>
            <a:spLocks noChangeArrowheads="1"/>
          </p:cNvSpPr>
          <p:nvPr/>
        </p:nvSpPr>
        <p:spPr bwMode="auto">
          <a:xfrm>
            <a:off x="1219200" y="2550720"/>
            <a:ext cx="5971807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{ </a:t>
            </a:r>
          </a:p>
          <a:p>
            <a:r>
              <a:rPr lang="en-US" sz="1600" dirty="0">
                <a:latin typeface="Courier New" pitchFamily="49" charset="0"/>
              </a:rPr>
              <a:t>  uint16_t  </a:t>
            </a:r>
            <a:r>
              <a:rPr lang="en-US" sz="1600" dirty="0" err="1">
                <a:latin typeface="Courier New" pitchFamily="49" charset="0"/>
              </a:rPr>
              <a:t>sa_family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*/ </a:t>
            </a:r>
          </a:p>
          <a:p>
            <a:r>
              <a:rPr lang="en-US" sz="1600" dirty="0">
                <a:latin typeface="Courier New" pitchFamily="49" charset="0"/>
              </a:rPr>
              <a:t>  char      </a:t>
            </a:r>
            <a:r>
              <a:rPr lang="en-US" sz="1600" dirty="0" err="1">
                <a:latin typeface="Courier New" pitchFamily="49" charset="0"/>
              </a:rPr>
              <a:t>sa_data</a:t>
            </a:r>
            <a:r>
              <a:rPr lang="en-US" sz="1600" dirty="0">
                <a:latin typeface="Courier New" pitchFamily="49" charset="0"/>
              </a:rPr>
              <a:t>[14];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Address data.  */ </a:t>
            </a:r>
          </a:p>
          <a:p>
            <a:r>
              <a:rPr lang="en-US" sz="1600" dirty="0">
                <a:latin typeface="Courier New" pitchFamily="49" charset="0"/>
              </a:rPr>
              <a:t>};      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70164" y="3919912"/>
            <a:ext cx="8534400" cy="457200"/>
            <a:chOff x="960" y="2784"/>
            <a:chExt cx="5376" cy="288"/>
          </a:xfrm>
        </p:grpSpPr>
        <p:sp>
          <p:nvSpPr>
            <p:cNvPr id="752648" name="Rectangle 8"/>
            <p:cNvSpPr>
              <a:spLocks noChangeArrowheads="1"/>
            </p:cNvSpPr>
            <p:nvPr/>
          </p:nvSpPr>
          <p:spPr bwMode="auto">
            <a:xfrm>
              <a:off x="960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49" name="Rectangle 9"/>
            <p:cNvSpPr>
              <a:spLocks noChangeArrowheads="1"/>
            </p:cNvSpPr>
            <p:nvPr/>
          </p:nvSpPr>
          <p:spPr bwMode="auto">
            <a:xfrm>
              <a:off x="1296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0" name="Rectangle 10"/>
            <p:cNvSpPr>
              <a:spLocks noChangeArrowheads="1"/>
            </p:cNvSpPr>
            <p:nvPr/>
          </p:nvSpPr>
          <p:spPr bwMode="auto">
            <a:xfrm>
              <a:off x="163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1" name="Rectangle 11"/>
            <p:cNvSpPr>
              <a:spLocks noChangeArrowheads="1"/>
            </p:cNvSpPr>
            <p:nvPr/>
          </p:nvSpPr>
          <p:spPr bwMode="auto">
            <a:xfrm>
              <a:off x="196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2" name="Rectangle 12"/>
            <p:cNvSpPr>
              <a:spLocks noChangeArrowheads="1"/>
            </p:cNvSpPr>
            <p:nvPr/>
          </p:nvSpPr>
          <p:spPr bwMode="auto">
            <a:xfrm>
              <a:off x="230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3" name="Rectangle 13"/>
            <p:cNvSpPr>
              <a:spLocks noChangeArrowheads="1"/>
            </p:cNvSpPr>
            <p:nvPr/>
          </p:nvSpPr>
          <p:spPr bwMode="auto">
            <a:xfrm>
              <a:off x="264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4" name="Rectangle 14"/>
            <p:cNvSpPr>
              <a:spLocks noChangeArrowheads="1"/>
            </p:cNvSpPr>
            <p:nvPr/>
          </p:nvSpPr>
          <p:spPr bwMode="auto">
            <a:xfrm>
              <a:off x="297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5" name="Rectangle 15"/>
            <p:cNvSpPr>
              <a:spLocks noChangeArrowheads="1"/>
            </p:cNvSpPr>
            <p:nvPr/>
          </p:nvSpPr>
          <p:spPr bwMode="auto">
            <a:xfrm>
              <a:off x="331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6" name="Rectangle 16"/>
            <p:cNvSpPr>
              <a:spLocks noChangeArrowheads="1"/>
            </p:cNvSpPr>
            <p:nvPr/>
          </p:nvSpPr>
          <p:spPr bwMode="auto">
            <a:xfrm>
              <a:off x="364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7" name="Rectangle 17"/>
            <p:cNvSpPr>
              <a:spLocks noChangeArrowheads="1"/>
            </p:cNvSpPr>
            <p:nvPr/>
          </p:nvSpPr>
          <p:spPr bwMode="auto">
            <a:xfrm>
              <a:off x="398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8" name="Rectangle 18"/>
            <p:cNvSpPr>
              <a:spLocks noChangeArrowheads="1"/>
            </p:cNvSpPr>
            <p:nvPr/>
          </p:nvSpPr>
          <p:spPr bwMode="auto">
            <a:xfrm>
              <a:off x="432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9" name="Rectangle 19"/>
            <p:cNvSpPr>
              <a:spLocks noChangeArrowheads="1"/>
            </p:cNvSpPr>
            <p:nvPr/>
          </p:nvSpPr>
          <p:spPr bwMode="auto">
            <a:xfrm>
              <a:off x="465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0" name="Rectangle 20"/>
            <p:cNvSpPr>
              <a:spLocks noChangeArrowheads="1"/>
            </p:cNvSpPr>
            <p:nvPr/>
          </p:nvSpPr>
          <p:spPr bwMode="auto">
            <a:xfrm>
              <a:off x="499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1" name="Rectangle 21"/>
            <p:cNvSpPr>
              <a:spLocks noChangeArrowheads="1"/>
            </p:cNvSpPr>
            <p:nvPr/>
          </p:nvSpPr>
          <p:spPr bwMode="auto">
            <a:xfrm>
              <a:off x="532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2" name="Rectangle 22"/>
            <p:cNvSpPr>
              <a:spLocks noChangeArrowheads="1"/>
            </p:cNvSpPr>
            <p:nvPr/>
          </p:nvSpPr>
          <p:spPr bwMode="auto">
            <a:xfrm>
              <a:off x="566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3" name="Rectangle 23"/>
            <p:cNvSpPr>
              <a:spLocks noChangeArrowheads="1"/>
            </p:cNvSpPr>
            <p:nvPr/>
          </p:nvSpPr>
          <p:spPr bwMode="auto">
            <a:xfrm>
              <a:off x="600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4849" y="4463172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409597" y="4843046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0537" y="915075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5980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 dirty="0"/>
              <a:t>Review: 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7387" cy="1676400"/>
          </a:xfrm>
        </p:spPr>
        <p:txBody>
          <a:bodyPr/>
          <a:lstStyle/>
          <a:p>
            <a:r>
              <a:rPr lang="en-US" dirty="0"/>
              <a:t>Internet (IPv4) 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b="1" dirty="0" err="1">
                <a:latin typeface="Courier New"/>
                <a:cs typeface="Courier New"/>
              </a:rPr>
              <a:t>struct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 pitchFamily="49" charset="0"/>
              </a:rPr>
              <a:t>sockaddr_in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b="1" dirty="0" err="1">
                <a:latin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5841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Review: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3308584" y="302928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1217326" y="25223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3308584" y="3282770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3308584" y="353625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3308584" y="2649056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4639384" y="3409513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5399842" y="3156027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548126" y="264905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180053" y="2304127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2984" y="2839170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548126" y="3156027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1217326" y="3029284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928355" y="3662999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928355" y="3662999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3308584" y="42967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3308584" y="455019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3308584" y="4803685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3308584" y="3916485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4639384" y="4676942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5399842" y="4423456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928355" y="3916485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928355" y="4930428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928355" y="4930428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928355" y="5183914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3308584" y="55641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3308584" y="581762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3308584" y="607111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3308584" y="5183914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639384" y="5944371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5399842" y="5690885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6E166EFD-5FCA-4EEC-9C90-BD02D2B0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36209"/>
            <a:ext cx="8716962" cy="112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050"/>
            <a:r>
              <a:rPr lang="en-US" sz="2000" kern="0" dirty="0" err="1">
                <a:latin typeface="Courier New"/>
                <a:cs typeface="Courier New"/>
              </a:rPr>
              <a:t>getaddrinfo</a:t>
            </a:r>
            <a:r>
              <a:rPr lang="en-US" sz="2000" kern="0" dirty="0">
                <a:latin typeface="Courier New"/>
                <a:cs typeface="Courier New"/>
              </a:rPr>
              <a:t> </a:t>
            </a:r>
            <a:r>
              <a:rPr lang="en-US" b="0" kern="0" dirty="0">
                <a:cs typeface="Calibri" panose="020F0502020204030204" pitchFamily="34" charset="0"/>
              </a:rPr>
              <a:t>converts string representations of hostnames, host addresses, ports, service names to socket address structures</a:t>
            </a:r>
            <a:endParaRPr lang="en-US" sz="2000" b="0" kern="0" dirty="0">
              <a:cs typeface="Calibri" panose="020F0502020204030204" pitchFamily="34" charset="0"/>
            </a:endParaRPr>
          </a:p>
          <a:p>
            <a:pPr marL="400050"/>
            <a:endParaRPr lang="en-US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endParaRPr lang="en-US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AE155-0848-4AA4-9B1F-907ACF3CD880}"/>
              </a:ext>
            </a:extLst>
          </p:cNvPr>
          <p:cNvSpPr txBox="1"/>
          <p:nvPr/>
        </p:nvSpPr>
        <p:spPr>
          <a:xfrm>
            <a:off x="336361" y="2476314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3498803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2">
            <a:extLst>
              <a:ext uri="{FF2B5EF4-FFF2-40B4-BE49-F238E27FC236}">
                <a16:creationId xmlns:a16="http://schemas.microsoft.com/office/drawing/2014/main" id="{DA2DA967-D7F5-4812-A187-F122A658AC5A}"/>
              </a:ext>
            </a:extLst>
          </p:cNvPr>
          <p:cNvSpPr/>
          <p:nvPr/>
        </p:nvSpPr>
        <p:spPr bwMode="auto">
          <a:xfrm>
            <a:off x="1752599" y="152408"/>
            <a:ext cx="2283265" cy="402791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5BE92BD4-5BD9-469E-B457-C12699BD92E0}"/>
              </a:ext>
            </a:extLst>
          </p:cNvPr>
          <p:cNvSpPr/>
          <p:nvPr/>
        </p:nvSpPr>
        <p:spPr bwMode="auto">
          <a:xfrm>
            <a:off x="4496158" y="152408"/>
            <a:ext cx="2133242" cy="40279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8D1CE-A1A1-4868-9D04-1CF8EE627A4B}"/>
              </a:ext>
            </a:extLst>
          </p:cNvPr>
          <p:cNvSpPr txBox="1"/>
          <p:nvPr/>
        </p:nvSpPr>
        <p:spPr>
          <a:xfrm>
            <a:off x="4496158" y="1287135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6D8D91-374B-48E5-9D80-B9CDAF8B4B61}"/>
              </a:ext>
            </a:extLst>
          </p:cNvPr>
          <p:cNvSpPr txBox="1"/>
          <p:nvPr/>
        </p:nvSpPr>
        <p:spPr>
          <a:xfrm>
            <a:off x="3271492" y="1274501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288590352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specific! 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to generate the parameters automatically,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209800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323" y="3124200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1" y="388620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 bwMode="auto">
          <a:xfrm flipV="1">
            <a:off x="2400301" y="3462754"/>
            <a:ext cx="1213926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88620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the socket will be the end point of a reliable (TCP) connection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5257800" y="3462754"/>
            <a:ext cx="876300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467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18667032-8B5B-4D47-BEBA-68675874C80B}"/>
              </a:ext>
            </a:extLst>
          </p:cNvPr>
          <p:cNvSpPr/>
          <p:nvPr/>
        </p:nvSpPr>
        <p:spPr bwMode="auto">
          <a:xfrm>
            <a:off x="4435475" y="152414"/>
            <a:ext cx="2193925" cy="40279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29FDF-FA01-4A00-8E6F-70300793A766}"/>
              </a:ext>
            </a:extLst>
          </p:cNvPr>
          <p:cNvSpPr txBox="1"/>
          <p:nvPr/>
        </p:nvSpPr>
        <p:spPr>
          <a:xfrm>
            <a:off x="4402853" y="1966300"/>
            <a:ext cx="89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531E52-A675-4E20-87E6-1287B78241B2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20DB4F-39CD-4117-A979-B03818B83DA9}"/>
              </a:ext>
            </a:extLst>
          </p:cNvPr>
          <p:cNvSpPr txBox="1"/>
          <p:nvPr/>
        </p:nvSpPr>
        <p:spPr>
          <a:xfrm>
            <a:off x="3325703" y="126931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0D58F0-1EA6-4CA5-B9F1-88775A92F96D}"/>
              </a:ext>
            </a:extLst>
          </p:cNvPr>
          <p:cNvSpPr txBox="1"/>
          <p:nvPr/>
        </p:nvSpPr>
        <p:spPr>
          <a:xfrm>
            <a:off x="4481317" y="129084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196277976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771525"/>
          </a:xfrm>
        </p:spPr>
        <p:txBody>
          <a:bodyPr/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      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Our convention:</a:t>
            </a:r>
            <a:r>
              <a:rPr lang="en-US" dirty="0">
                <a:latin typeface="+mn-lt"/>
              </a:rPr>
              <a:t> </a:t>
            </a:r>
            <a:r>
              <a:rPr lang="en-US" sz="1600" dirty="0">
                <a:latin typeface="Courier New" pitchFamily="49" charset="0"/>
              </a:rPr>
              <a:t>typedef struct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SA;</a:t>
            </a:r>
            <a:endParaRPr lang="en-US" dirty="0"/>
          </a:p>
          <a:p>
            <a:r>
              <a:rPr lang="en-US" dirty="0"/>
              <a:t>Process can read bytes that arrive on the connection whose endpoint is 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endParaRPr lang="en-US" dirty="0"/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48972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19709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1B7502-79D7-473E-B60E-F03C706E6664}"/>
              </a:ext>
            </a:extLst>
          </p:cNvPr>
          <p:cNvSpPr txBox="1"/>
          <p:nvPr/>
        </p:nvSpPr>
        <p:spPr>
          <a:xfrm>
            <a:off x="4460147" y="129821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DE22D8-D0F5-4C7A-A275-9E7DC29C114E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EC9257-6CC8-4F3E-AC34-4A1EEF2AAC69}"/>
              </a:ext>
            </a:extLst>
          </p:cNvPr>
          <p:cNvSpPr txBox="1"/>
          <p:nvPr/>
        </p:nvSpPr>
        <p:spPr>
          <a:xfrm>
            <a:off x="3998367" y="2639652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&lt;-&gt; SA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828D-518C-4A69-B891-1C673125AB3F}"/>
              </a:ext>
            </a:extLst>
          </p:cNvPr>
          <p:cNvSpPr txBox="1"/>
          <p:nvPr/>
        </p:nvSpPr>
        <p:spPr>
          <a:xfrm>
            <a:off x="3253362" y="1291127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9E760A8-A3B3-4E14-969C-811AB2330F73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1913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Kernel assumes that descriptor from socket function is an </a:t>
            </a:r>
            <a:r>
              <a:rPr lang="en-US" i="1" dirty="0">
                <a:solidFill>
                  <a:srgbClr val="FF0000"/>
                </a:solidFill>
              </a:rPr>
              <a:t>active socket </a:t>
            </a:r>
            <a:r>
              <a:rPr lang="en-US" dirty="0"/>
              <a:t>that will be on the client end</a:t>
            </a:r>
          </a:p>
          <a:p>
            <a:r>
              <a:rPr lang="en-US" dirty="0"/>
              <a:t>A server calls the listen function to tell the kernel that a descriptor will be used by a server rather than a client: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Converts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from an active socket to a </a:t>
            </a:r>
            <a:r>
              <a:rPr lang="en-US" i="1" dirty="0">
                <a:solidFill>
                  <a:srgbClr val="FF0000"/>
                </a:solidFill>
              </a:rPr>
              <a:t>listening socket</a:t>
            </a:r>
            <a:r>
              <a:rPr lang="en-US" dirty="0"/>
              <a:t> that can accept connection requests from clients.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backlog </a:t>
            </a:r>
            <a:r>
              <a:rPr lang="en-US" dirty="0">
                <a:latin typeface="+mn-lt"/>
                <a:cs typeface="Courier New"/>
              </a:rPr>
              <a:t>is a hint about the number of outstanding connection requests that the kernel should queue up before starting to refuse requests (128-ish by default)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5000" y="3200725"/>
            <a:ext cx="461737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listen(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backlog);</a:t>
            </a:r>
          </a:p>
        </p:txBody>
      </p:sp>
    </p:spTree>
    <p:extLst>
      <p:ext uri="{BB962C8B-B14F-4D97-AF65-F5344CB8AC3E}">
        <p14:creationId xmlns:p14="http://schemas.microsoft.com/office/powerpoint/2010/main" val="131131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Network Layers: Bird’s Eye View</a:t>
            </a:r>
          </a:p>
          <a:p>
            <a:r>
              <a:rPr lang="en-US" dirty="0">
                <a:solidFill>
                  <a:schemeClr val="bg2"/>
                </a:solidFill>
              </a:rPr>
              <a:t>The Sockets Interface			      CSAPP 11.4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Web Servers				      CSAPP 11.5.1-11.5.3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			      CSAPP 11.6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			      CSAPP 11.5.4</a:t>
            </a:r>
          </a:p>
        </p:txBody>
      </p:sp>
    </p:spTree>
    <p:extLst>
      <p:ext uri="{BB962C8B-B14F-4D97-AF65-F5344CB8AC3E}">
        <p14:creationId xmlns:p14="http://schemas.microsoft.com/office/powerpoint/2010/main" val="1036474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9A24AF-089D-40D3-879F-BA334380BCBA}"/>
              </a:ext>
            </a:extLst>
          </p:cNvPr>
          <p:cNvSpPr txBox="1"/>
          <p:nvPr/>
        </p:nvSpPr>
        <p:spPr>
          <a:xfrm>
            <a:off x="3159894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369183C-E367-420F-B022-6CF7DF735CB1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798754-7918-4205-8102-650AE86D983E}"/>
              </a:ext>
            </a:extLst>
          </p:cNvPr>
          <p:cNvSpPr txBox="1"/>
          <p:nvPr/>
        </p:nvSpPr>
        <p:spPr>
          <a:xfrm>
            <a:off x="4435475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114D17-B209-4772-94B1-A64BF5A69909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01BA6D-FB28-4AA5-B7C5-5CD1C8E2488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828761-455A-402B-905C-C00320E7B7FE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2097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Servers wait for connection requests from clients by calling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Waits for connection request to arrive on the connection bound to </a:t>
            </a:r>
            <a:r>
              <a:rPr lang="en-US" dirty="0" err="1">
                <a:latin typeface="Courier New"/>
                <a:cs typeface="Courier New"/>
              </a:rPr>
              <a:t>listenfd</a:t>
            </a:r>
            <a:r>
              <a:rPr lang="en-US" dirty="0"/>
              <a:t>, then fills in client’s socket address in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/>
              <a:t> and size of the socket address in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Returns a </a:t>
            </a:r>
            <a:r>
              <a:rPr lang="en-US" i="1" dirty="0">
                <a:solidFill>
                  <a:srgbClr val="FF0000"/>
                </a:solidFill>
              </a:rPr>
              <a:t>connected descriptor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connfd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that can be used to communicate with the client via Unix I/O routines. 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66604"/>
            <a:ext cx="621806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accept(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27587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198747" y="1270858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35475" y="1292810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08089241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771525"/>
          </a:xfrm>
        </p:spPr>
        <p:txBody>
          <a:bodyPr/>
          <a:lstStyle/>
          <a:p>
            <a:r>
              <a:rPr lang="en-US" dirty="0"/>
              <a:t>A client establishes a connection with a server by calling connect:</a:t>
            </a:r>
          </a:p>
          <a:p>
            <a:endParaRPr lang="en-US" dirty="0"/>
          </a:p>
          <a:p>
            <a:r>
              <a:rPr lang="en-US" dirty="0"/>
              <a:t>Attempts to establish a connection with server at socket address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+mn-lt"/>
                <a:cs typeface="Courier New"/>
              </a:rPr>
              <a:t>If successful, then </a:t>
            </a:r>
            <a:r>
              <a:rPr lang="en-US" b="1" dirty="0" err="1">
                <a:latin typeface="Courier New"/>
                <a:cs typeface="Courier New"/>
              </a:rPr>
              <a:t>clientfd</a:t>
            </a:r>
            <a:r>
              <a:rPr lang="en-US" dirty="0">
                <a:latin typeface="+mn-lt"/>
                <a:cs typeface="Courier New"/>
              </a:rPr>
              <a:t> is now ready for reading and writing. 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Resulting connection is  characterized by socket pair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x:y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addr.sin_addr:addr.sin_port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x</a:t>
            </a:r>
            <a:r>
              <a:rPr lang="en-US" dirty="0">
                <a:latin typeface="+mn-lt"/>
                <a:cs typeface="Courier New"/>
              </a:rPr>
              <a:t> is client address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y</a:t>
            </a:r>
            <a:r>
              <a:rPr lang="en-US" dirty="0">
                <a:latin typeface="+mn-lt"/>
                <a:cs typeface="Courier New"/>
              </a:rPr>
              <a:t> is ephemeral port that uniquely identifies client process on client host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use 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2209800"/>
            <a:ext cx="695685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connect(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03628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connect/accept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3145359" y="123883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456920"/>
            <a:ext cx="3294062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1. Server blocks in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, waiting for connection request on listening descriptor </a:t>
            </a:r>
            <a:r>
              <a:rPr lang="en-US" sz="1800" i="1" dirty="0" err="1">
                <a:latin typeface="Courier New" pitchFamily="49" charset="0"/>
              </a:rPr>
              <a:t>listenfd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3145360" y="3107323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308350"/>
            <a:ext cx="386715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2. Client makes connection request by calling and blocking in </a:t>
            </a:r>
            <a:r>
              <a:rPr lang="en-US" sz="18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3132660" y="4937711"/>
            <a:ext cx="1172116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275263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5805488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5275263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5137241"/>
            <a:ext cx="401002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3. Server returns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r>
              <a:rPr lang="en-US" sz="1800" i="1" dirty="0">
                <a:latin typeface="Calibri" pitchFamily="34" charset="0"/>
              </a:rPr>
              <a:t> from </a:t>
            </a:r>
            <a:r>
              <a:rPr lang="en-US" sz="1800" i="1" dirty="0">
                <a:latin typeface="Courier New" pitchFamily="49" charset="0"/>
              </a:rPr>
              <a:t>accept</a:t>
            </a:r>
            <a:r>
              <a:rPr lang="en-US" sz="1800" i="1" dirty="0">
                <a:latin typeface="Calibri" pitchFamily="34" charset="0"/>
              </a:rPr>
              <a:t>. Client returns from </a:t>
            </a:r>
            <a:r>
              <a:rPr lang="en-US" sz="1800" i="1" dirty="0">
                <a:latin typeface="Courier New" pitchFamily="49" charset="0"/>
              </a:rPr>
              <a:t>connect</a:t>
            </a:r>
            <a:r>
              <a:rPr lang="en-US" sz="1800" i="1" dirty="0">
                <a:latin typeface="Calibri" pitchFamily="34" charset="0"/>
              </a:rPr>
              <a:t>. Connection is now established between </a:t>
            </a:r>
            <a:r>
              <a:rPr lang="en-US" sz="1800" i="1" dirty="0" err="1">
                <a:latin typeface="Courier New" pitchFamily="49" charset="0"/>
              </a:rPr>
              <a:t>clientfd</a:t>
            </a:r>
            <a:r>
              <a:rPr lang="en-US" sz="1800" i="1" dirty="0">
                <a:latin typeface="Calibri" pitchFamily="34" charset="0"/>
              </a:rPr>
              <a:t>  and  </a:t>
            </a:r>
            <a:r>
              <a:rPr lang="en-US" sz="1800" i="1" dirty="0" err="1">
                <a:latin typeface="Courier New" pitchFamily="49" charset="0"/>
              </a:rPr>
              <a:t>connfd</a:t>
            </a:r>
            <a:endParaRPr lang="en-US" sz="1800" i="1" dirty="0">
              <a:latin typeface="Calibri" pitchFamily="34" charset="0"/>
            </a:endParaRPr>
          </a:p>
        </p:txBody>
      </p:sp>
      <p:sp>
        <p:nvSpPr>
          <p:cNvPr id="740378" name="Oval 26"/>
          <p:cNvSpPr>
            <a:spLocks noChangeAspect="1" noChangeArrowheads="1"/>
          </p:cNvSpPr>
          <p:nvPr/>
        </p:nvSpPr>
        <p:spPr bwMode="auto">
          <a:xfrm>
            <a:off x="3388804" y="56642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9" name="Text Box 27"/>
          <p:cNvSpPr txBox="1">
            <a:spLocks noChangeArrowheads="1"/>
          </p:cNvSpPr>
          <p:nvPr/>
        </p:nvSpPr>
        <p:spPr bwMode="auto">
          <a:xfrm>
            <a:off x="3246567" y="5817186"/>
            <a:ext cx="92525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connfd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5722938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5651500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5334000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78" grpId="0" animBg="1"/>
      <p:bldP spid="740379" grpId="0"/>
      <p:bldP spid="740380" grpId="0" animBg="1"/>
      <p:bldP spid="740364" grpId="0" animBg="1"/>
      <p:bldP spid="740372" grpId="0" animBg="1"/>
      <p:bldP spid="740362" grpId="0" animBg="1"/>
      <p:bldP spid="74037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vs. Listening Descriptors</a:t>
            </a:r>
          </a:p>
        </p:txBody>
      </p:sp>
      <p:sp>
        <p:nvSpPr>
          <p:cNvPr id="7536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4450" y="1362074"/>
            <a:ext cx="7896225" cy="5191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Listening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for client connection </a:t>
            </a:r>
            <a:r>
              <a:rPr lang="en-US" u="sng" dirty="0"/>
              <a:t>requests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once and exists for lifetime of the server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Connected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of the </a:t>
            </a:r>
            <a:r>
              <a:rPr lang="en-US" u="sng" dirty="0"/>
              <a:t>connection</a:t>
            </a:r>
            <a:r>
              <a:rPr lang="en-US" dirty="0"/>
              <a:t> between client and server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new descriptor is created each time the server accepts a connection request from a client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Exists only as long as it takes to service client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Why the distinction?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for concurrent servers that can communicate over many client connections simultaneously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E.g., Each time we receive a new request, we fork a child to handle the request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47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8C37F7-3721-4CC0-9720-EDE45DAFC591}"/>
              </a:ext>
            </a:extLst>
          </p:cNvPr>
          <p:cNvSpPr txBox="1"/>
          <p:nvPr/>
        </p:nvSpPr>
        <p:spPr>
          <a:xfrm>
            <a:off x="6052653" y="3970303"/>
            <a:ext cx="195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connfd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C974AF-B15D-46DA-9D4A-9632368BD0E9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10184552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2977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981200"/>
            <a:ext cx="8831865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Open a connection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AI_NUMERICSERV;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numeric port arg.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AI_ADDRCONFIG;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Recommended for connections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(hostname,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4431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Establish a connection with a server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92EAA-5181-4872-9ACE-60F78C0CBF06}"/>
              </a:ext>
            </a:extLst>
          </p:cNvPr>
          <p:cNvSpPr/>
          <p:nvPr/>
        </p:nvSpPr>
        <p:spPr>
          <a:xfrm>
            <a:off x="304800" y="5257800"/>
            <a:ext cx="7888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AI_ADDRCONFIG – </a:t>
            </a:r>
            <a:r>
              <a:rPr lang="en-US" dirty="0"/>
              <a:t>uses your system’s address type.</a:t>
            </a:r>
          </a:p>
          <a:p>
            <a:r>
              <a:rPr lang="en-US" dirty="0"/>
              <a:t>You have at least one IPV4 </a:t>
            </a:r>
            <a:r>
              <a:rPr lang="en-US" dirty="0" err="1"/>
              <a:t>iface</a:t>
            </a:r>
            <a:r>
              <a:rPr lang="en-US" dirty="0"/>
              <a:t>? IPV4.  At least one IPV6? IPV6. </a:t>
            </a:r>
          </a:p>
        </p:txBody>
      </p:sp>
    </p:spTree>
    <p:extLst>
      <p:ext uri="{BB962C8B-B14F-4D97-AF65-F5344CB8AC3E}">
        <p14:creationId xmlns:p14="http://schemas.microsoft.com/office/powerpoint/2010/main" val="4217520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5678"/>
            <a:ext cx="8839200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472274" y="186815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381016" y="13611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2472274" y="21216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2472274" y="237512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2472274" y="1487929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3803074" y="224838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4563532" y="1994900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11816" y="1487929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343743" y="1143000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6674" y="1678043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1711816" y="1994900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381016" y="1868157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092045" y="2501872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092045" y="2501872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2472274" y="31355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2472274" y="3389072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2472274" y="364255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2472274" y="2755358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3803074" y="3515815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4563532" y="3262329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092045" y="2755358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092045" y="3769301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092045" y="3769301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092045" y="4022787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2472274" y="440301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2472274" y="4656501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2472274" y="490998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2472274" y="4022787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803074" y="4783244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4563532" y="4529758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188328" y="5413528"/>
            <a:ext cx="8442325" cy="1485615"/>
          </a:xfrm>
        </p:spPr>
        <p:txBody>
          <a:bodyPr/>
          <a:lstStyle/>
          <a:p>
            <a:r>
              <a:rPr lang="en-US" dirty="0"/>
              <a:t>Clients: walk this list, trying each socket address in turn, until the calls to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connect</a:t>
            </a:r>
            <a:r>
              <a:rPr lang="en-US" dirty="0"/>
              <a:t> succeed.</a:t>
            </a:r>
          </a:p>
          <a:p>
            <a:r>
              <a:rPr lang="en-US" dirty="0"/>
              <a:t>Servers: walk the list until calls to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succeed.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7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517D31AE-AC70-5643-80A9-4655A2864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to Design a Network?</a:t>
            </a:r>
          </a:p>
        </p:txBody>
      </p:sp>
      <p:sp>
        <p:nvSpPr>
          <p:cNvPr id="59394" name="Content Placeholder 87">
            <a:extLst>
              <a:ext uri="{FF2B5EF4-FFF2-40B4-BE49-F238E27FC236}">
                <a16:creationId xmlns:a16="http://schemas.microsoft.com/office/drawing/2014/main" id="{1ACF4B44-282E-9340-8B72-FDDF5C1D14C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33400" y="1600200"/>
            <a:ext cx="3962400" cy="22098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Has many users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Offers diverse services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Mixes very diverse technologies</a:t>
            </a:r>
          </a:p>
          <a:p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59395" name="Content Placeholder 88">
            <a:extLst>
              <a:ext uri="{FF2B5EF4-FFF2-40B4-BE49-F238E27FC236}">
                <a16:creationId xmlns:a16="http://schemas.microsoft.com/office/drawing/2014/main" id="{3B103545-9801-E847-85EE-1D58379DC8E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3962400" cy="22098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Components built by many companies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Diverse ownership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Can evolve over time</a:t>
            </a:r>
          </a:p>
        </p:txBody>
      </p:sp>
      <p:sp>
        <p:nvSpPr>
          <p:cNvPr id="59396" name="Slide Number Placeholder 2">
            <a:extLst>
              <a:ext uri="{FF2B5EF4-FFF2-40B4-BE49-F238E27FC236}">
                <a16:creationId xmlns:a16="http://schemas.microsoft.com/office/drawing/2014/main" id="{D2155A0E-65D6-0047-8B19-67D471BF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3" tIns="45700" rIns="91393" bIns="457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folHlin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l" eaLnBrk="0" hangingPunct="0">
              <a:spcBef>
                <a:spcPct val="0"/>
              </a:spcBef>
              <a:buClrTx/>
              <a:buFontTx/>
              <a:buNone/>
              <a:defRPr/>
            </a:pPr>
            <a:fld id="{F05DF7E0-8B0D-F744-99D4-28E5FE4B8031}" type="slidenum">
              <a:rPr lang="en-US" altLang="en-US" smtClean="0"/>
              <a:pPr algn="l" eaLnBrk="0" hangingPunct="0">
                <a:spcBef>
                  <a:spcPct val="0"/>
                </a:spcBef>
                <a:buClrTx/>
                <a:buFontTx/>
                <a:buNone/>
                <a:defRPr/>
              </a:pPr>
              <a:t>4</a:t>
            </a:fld>
            <a:endParaRPr lang="en-US" altLang="en-US" sz="1400">
              <a:latin typeface="Times" pitchFamily="2" charset="0"/>
              <a:cs typeface="Arial" panose="020B0604020202020204" pitchFamily="34" charset="0"/>
            </a:endParaRPr>
          </a:p>
        </p:txBody>
      </p:sp>
      <p:grpSp>
        <p:nvGrpSpPr>
          <p:cNvPr id="59397" name="Group 3">
            <a:extLst>
              <a:ext uri="{FF2B5EF4-FFF2-40B4-BE49-F238E27FC236}">
                <a16:creationId xmlns:a16="http://schemas.microsoft.com/office/drawing/2014/main" id="{47D6BC69-999F-3B46-9DE7-292A30E492AE}"/>
              </a:ext>
            </a:extLst>
          </p:cNvPr>
          <p:cNvGrpSpPr>
            <a:grpSpLocks/>
          </p:cNvGrpSpPr>
          <p:nvPr/>
        </p:nvGrpSpPr>
        <p:grpSpPr bwMode="auto">
          <a:xfrm>
            <a:off x="1293813" y="4321175"/>
            <a:ext cx="6764337" cy="1239838"/>
            <a:chOff x="1432" y="2736"/>
            <a:chExt cx="2667" cy="490"/>
          </a:xfrm>
        </p:grpSpPr>
        <p:grpSp>
          <p:nvGrpSpPr>
            <p:cNvPr id="59425" name="Group 4">
              <a:extLst>
                <a:ext uri="{FF2B5EF4-FFF2-40B4-BE49-F238E27FC236}">
                  <a16:creationId xmlns:a16="http://schemas.microsoft.com/office/drawing/2014/main" id="{B47556C8-17E6-3B46-AC5E-271DF78FDE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2" y="2736"/>
              <a:ext cx="2667" cy="490"/>
              <a:chOff x="1584" y="1248"/>
              <a:chExt cx="2667" cy="490"/>
            </a:xfrm>
          </p:grpSpPr>
          <p:sp>
            <p:nvSpPr>
              <p:cNvPr id="59433" name="Line 5">
                <a:extLst>
                  <a:ext uri="{FF2B5EF4-FFF2-40B4-BE49-F238E27FC236}">
                    <a16:creationId xmlns:a16="http://schemas.microsoft.com/office/drawing/2014/main" id="{98E96278-8840-BA43-B113-B3485F30F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5" y="1624"/>
                <a:ext cx="282" cy="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4" name="Line 6">
                <a:extLst>
                  <a:ext uri="{FF2B5EF4-FFF2-40B4-BE49-F238E27FC236}">
                    <a16:creationId xmlns:a16="http://schemas.microsoft.com/office/drawing/2014/main" id="{A4D06734-65FE-1246-90D9-CD1ECADE9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2" y="1414"/>
                <a:ext cx="225" cy="6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5" name="Line 7">
                <a:extLst>
                  <a:ext uri="{FF2B5EF4-FFF2-40B4-BE49-F238E27FC236}">
                    <a16:creationId xmlns:a16="http://schemas.microsoft.com/office/drawing/2014/main" id="{0335E8AF-648C-5147-9AD9-9E594A21F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1479"/>
                <a:ext cx="292" cy="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6" name="Line 8">
                <a:extLst>
                  <a:ext uri="{FF2B5EF4-FFF2-40B4-BE49-F238E27FC236}">
                    <a16:creationId xmlns:a16="http://schemas.microsoft.com/office/drawing/2014/main" id="{409D612B-3173-C249-A5BE-3A2F7287D2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5" y="1527"/>
                <a:ext cx="196" cy="1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7" name="Line 9">
                <a:extLst>
                  <a:ext uri="{FF2B5EF4-FFF2-40B4-BE49-F238E27FC236}">
                    <a16:creationId xmlns:a16="http://schemas.microsoft.com/office/drawing/2014/main" id="{73FCEAFA-5357-F44F-AB5F-4D62E8BFA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88" y="1524"/>
                <a:ext cx="3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8" name="Line 10">
                <a:extLst>
                  <a:ext uri="{FF2B5EF4-FFF2-40B4-BE49-F238E27FC236}">
                    <a16:creationId xmlns:a16="http://schemas.microsoft.com/office/drawing/2014/main" id="{E8BAA148-DE1D-404C-9D14-18E707E2C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61" y="1527"/>
                <a:ext cx="236" cy="1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9" name="Line 11">
                <a:extLst>
                  <a:ext uri="{FF2B5EF4-FFF2-40B4-BE49-F238E27FC236}">
                    <a16:creationId xmlns:a16="http://schemas.microsoft.com/office/drawing/2014/main" id="{CCB4008B-294D-734C-8AC9-C36F9534A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7" y="1476"/>
                <a:ext cx="626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0" name="Line 12">
                <a:extLst>
                  <a:ext uri="{FF2B5EF4-FFF2-40B4-BE49-F238E27FC236}">
                    <a16:creationId xmlns:a16="http://schemas.microsoft.com/office/drawing/2014/main" id="{80D474EB-FD92-664A-ACBD-39957739E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8" y="1476"/>
                <a:ext cx="37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1" name="Line 13">
                <a:extLst>
                  <a:ext uri="{FF2B5EF4-FFF2-40B4-BE49-F238E27FC236}">
                    <a16:creationId xmlns:a16="http://schemas.microsoft.com/office/drawing/2014/main" id="{9B87FB58-0FE3-D144-87F0-CDAC9A408D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8" y="1479"/>
                <a:ext cx="312" cy="1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2" name="Line 14">
                <a:extLst>
                  <a:ext uri="{FF2B5EF4-FFF2-40B4-BE49-F238E27FC236}">
                    <a16:creationId xmlns:a16="http://schemas.microsoft.com/office/drawing/2014/main" id="{9F984642-9715-6D48-8280-76DF42364D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8" y="1473"/>
                <a:ext cx="370" cy="2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3" name="Line 15">
                <a:extLst>
                  <a:ext uri="{FF2B5EF4-FFF2-40B4-BE49-F238E27FC236}">
                    <a16:creationId xmlns:a16="http://schemas.microsoft.com/office/drawing/2014/main" id="{CEFC2676-897F-AC4A-830D-0C12ACBBC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35" y="1618"/>
                <a:ext cx="256" cy="6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4" name="Line 16">
                <a:extLst>
                  <a:ext uri="{FF2B5EF4-FFF2-40B4-BE49-F238E27FC236}">
                    <a16:creationId xmlns:a16="http://schemas.microsoft.com/office/drawing/2014/main" id="{13B5D470-5784-FF49-BCED-B77913873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98" y="1296"/>
                <a:ext cx="530" cy="1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5" name="Line 17">
                <a:extLst>
                  <a:ext uri="{FF2B5EF4-FFF2-40B4-BE49-F238E27FC236}">
                    <a16:creationId xmlns:a16="http://schemas.microsoft.com/office/drawing/2014/main" id="{F3282C2B-5947-F946-8B78-A3F3267B0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1" y="1373"/>
                <a:ext cx="110" cy="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6" name="Line 18">
                <a:extLst>
                  <a:ext uri="{FF2B5EF4-FFF2-40B4-BE49-F238E27FC236}">
                    <a16:creationId xmlns:a16="http://schemas.microsoft.com/office/drawing/2014/main" id="{E5306068-9816-5C4F-992C-A8436BED1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" y="1460"/>
                <a:ext cx="162" cy="1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7" name="Line 19">
                <a:extLst>
                  <a:ext uri="{FF2B5EF4-FFF2-40B4-BE49-F238E27FC236}">
                    <a16:creationId xmlns:a16="http://schemas.microsoft.com/office/drawing/2014/main" id="{EBDC908E-F74D-9342-9FD9-FC9B6E4A5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3" y="1354"/>
                <a:ext cx="216" cy="11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8" name="Line 20">
                <a:extLst>
                  <a:ext uri="{FF2B5EF4-FFF2-40B4-BE49-F238E27FC236}">
                    <a16:creationId xmlns:a16="http://schemas.microsoft.com/office/drawing/2014/main" id="{9A75DF9C-71E5-0846-9A65-3E91F271CE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296"/>
                <a:ext cx="469" cy="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9" name="Line 21">
                <a:extLst>
                  <a:ext uri="{FF2B5EF4-FFF2-40B4-BE49-F238E27FC236}">
                    <a16:creationId xmlns:a16="http://schemas.microsoft.com/office/drawing/2014/main" id="{08B82311-5C10-874A-BCE2-C554BB4196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6" y="1460"/>
                <a:ext cx="196" cy="1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0" name="Line 22">
                <a:extLst>
                  <a:ext uri="{FF2B5EF4-FFF2-40B4-BE49-F238E27FC236}">
                    <a16:creationId xmlns:a16="http://schemas.microsoft.com/office/drawing/2014/main" id="{981FF381-8D34-8247-AB75-E32CA87131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09" y="1457"/>
                <a:ext cx="3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1" name="Line 23">
                <a:extLst>
                  <a:ext uri="{FF2B5EF4-FFF2-40B4-BE49-F238E27FC236}">
                    <a16:creationId xmlns:a16="http://schemas.microsoft.com/office/drawing/2014/main" id="{10B69DE4-DFEA-B442-8F94-8D0AD02BB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2" y="1461"/>
                <a:ext cx="236" cy="1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2" name="Line 24">
                <a:extLst>
                  <a:ext uri="{FF2B5EF4-FFF2-40B4-BE49-F238E27FC236}">
                    <a16:creationId xmlns:a16="http://schemas.microsoft.com/office/drawing/2014/main" id="{8A3A98BF-3E5F-0B41-A3DE-E25D6C865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8" y="1461"/>
                <a:ext cx="224" cy="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3" name="Line 25">
                <a:extLst>
                  <a:ext uri="{FF2B5EF4-FFF2-40B4-BE49-F238E27FC236}">
                    <a16:creationId xmlns:a16="http://schemas.microsoft.com/office/drawing/2014/main" id="{DF72DF19-E7EE-FD48-9135-C082CF5E9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88" y="1513"/>
                <a:ext cx="512" cy="1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4" name="Line 26">
                <a:extLst>
                  <a:ext uri="{FF2B5EF4-FFF2-40B4-BE49-F238E27FC236}">
                    <a16:creationId xmlns:a16="http://schemas.microsoft.com/office/drawing/2014/main" id="{D6153A34-9EA7-2446-86EE-9BA979035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1" y="1293"/>
                <a:ext cx="298" cy="14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5" name="Line 27">
                <a:extLst>
                  <a:ext uri="{FF2B5EF4-FFF2-40B4-BE49-F238E27FC236}">
                    <a16:creationId xmlns:a16="http://schemas.microsoft.com/office/drawing/2014/main" id="{F7C23F20-6678-ED40-99D4-2563E341E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4" y="1330"/>
                <a:ext cx="264" cy="1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6" name="Line 28">
                <a:extLst>
                  <a:ext uri="{FF2B5EF4-FFF2-40B4-BE49-F238E27FC236}">
                    <a16:creationId xmlns:a16="http://schemas.microsoft.com/office/drawing/2014/main" id="{90036533-F7B5-FD42-A05A-2A330E383C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0" y="1476"/>
                <a:ext cx="300" cy="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7" name="Line 29">
                <a:extLst>
                  <a:ext uri="{FF2B5EF4-FFF2-40B4-BE49-F238E27FC236}">
                    <a16:creationId xmlns:a16="http://schemas.microsoft.com/office/drawing/2014/main" id="{1EC9F79C-983A-A543-86B9-E474E8C2F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8" y="1319"/>
                <a:ext cx="159" cy="1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8" name="Line 30">
                <a:extLst>
                  <a:ext uri="{FF2B5EF4-FFF2-40B4-BE49-F238E27FC236}">
                    <a16:creationId xmlns:a16="http://schemas.microsoft.com/office/drawing/2014/main" id="{8AFCFB43-8710-9F48-A6B9-7EB913A63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488"/>
                <a:ext cx="421" cy="2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9" name="Line 31">
                <a:extLst>
                  <a:ext uri="{FF2B5EF4-FFF2-40B4-BE49-F238E27FC236}">
                    <a16:creationId xmlns:a16="http://schemas.microsoft.com/office/drawing/2014/main" id="{07C3BD57-6A01-D249-8ED3-E592E3E4A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9" y="1293"/>
                <a:ext cx="130" cy="1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0" name="Line 32">
                <a:extLst>
                  <a:ext uri="{FF2B5EF4-FFF2-40B4-BE49-F238E27FC236}">
                    <a16:creationId xmlns:a16="http://schemas.microsoft.com/office/drawing/2014/main" id="{1FB208B9-A53A-D645-8EB6-D2563D28E0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3" y="1473"/>
                <a:ext cx="369" cy="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61" name="Rectangle 33">
                <a:extLst>
                  <a:ext uri="{FF2B5EF4-FFF2-40B4-BE49-F238E27FC236}">
                    <a16:creationId xmlns:a16="http://schemas.microsoft.com/office/drawing/2014/main" id="{8199E16D-5149-534E-9847-30442D4C9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1440"/>
                <a:ext cx="154" cy="80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buClrTx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62" name="Oval 34">
                <a:extLst>
                  <a:ext uri="{FF2B5EF4-FFF2-40B4-BE49-F238E27FC236}">
                    <a16:creationId xmlns:a16="http://schemas.microsoft.com/office/drawing/2014/main" id="{90EC957C-2E1A-D54C-AF1F-AAA9A1BB7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1632"/>
                <a:ext cx="171" cy="106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buClrTx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63" name="Rectangle 35">
                <a:extLst>
                  <a:ext uri="{FF2B5EF4-FFF2-40B4-BE49-F238E27FC236}">
                    <a16:creationId xmlns:a16="http://schemas.microsoft.com/office/drawing/2014/main" id="{6669F2B1-7F58-9743-A517-9465BBCD3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584"/>
                <a:ext cx="154" cy="80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buClrTx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64" name="Rectangle 36">
                <a:extLst>
                  <a:ext uri="{FF2B5EF4-FFF2-40B4-BE49-F238E27FC236}">
                    <a16:creationId xmlns:a16="http://schemas.microsoft.com/office/drawing/2014/main" id="{3E1F2731-A9C3-124A-9A76-B1461875D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1440"/>
                <a:ext cx="154" cy="80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buClrTx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65" name="Rectangle 37">
                <a:extLst>
                  <a:ext uri="{FF2B5EF4-FFF2-40B4-BE49-F238E27FC236}">
                    <a16:creationId xmlns:a16="http://schemas.microsoft.com/office/drawing/2014/main" id="{4DDE671F-A4C9-974D-95A9-5486CFBB1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1440"/>
                <a:ext cx="154" cy="80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buClrTx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66" name="Rectangle 38">
                <a:extLst>
                  <a:ext uri="{FF2B5EF4-FFF2-40B4-BE49-F238E27FC236}">
                    <a16:creationId xmlns:a16="http://schemas.microsoft.com/office/drawing/2014/main" id="{B6419D3F-BC54-C141-813A-2A751425B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1632"/>
                <a:ext cx="154" cy="80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buClrTx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67" name="Rectangle 39">
                <a:extLst>
                  <a:ext uri="{FF2B5EF4-FFF2-40B4-BE49-F238E27FC236}">
                    <a16:creationId xmlns:a16="http://schemas.microsoft.com/office/drawing/2014/main" id="{FEF4FE73-8D22-3F4C-B6A5-9F6411351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456"/>
                <a:ext cx="154" cy="80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buClrTx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68" name="Rectangle 40">
                <a:extLst>
                  <a:ext uri="{FF2B5EF4-FFF2-40B4-BE49-F238E27FC236}">
                    <a16:creationId xmlns:a16="http://schemas.microsoft.com/office/drawing/2014/main" id="{DBF5FEAA-62F0-1046-9EBB-103972C5A8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64"/>
                <a:ext cx="154" cy="80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buClrTx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69" name="Rectangle 41">
                <a:extLst>
                  <a:ext uri="{FF2B5EF4-FFF2-40B4-BE49-F238E27FC236}">
                    <a16:creationId xmlns:a16="http://schemas.microsoft.com/office/drawing/2014/main" id="{68A0434E-08D6-B648-BB3C-404473658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632"/>
                <a:ext cx="154" cy="80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buClrTx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70" name="Rectangle 42">
                <a:extLst>
                  <a:ext uri="{FF2B5EF4-FFF2-40B4-BE49-F238E27FC236}">
                    <a16:creationId xmlns:a16="http://schemas.microsoft.com/office/drawing/2014/main" id="{CFABA11F-1A22-614F-BD05-A6D39D99D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4" y="1312"/>
                <a:ext cx="154" cy="80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buClrTx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71" name="Rectangle 43">
                <a:extLst>
                  <a:ext uri="{FF2B5EF4-FFF2-40B4-BE49-F238E27FC236}">
                    <a16:creationId xmlns:a16="http://schemas.microsoft.com/office/drawing/2014/main" id="{9C8DE22F-F240-C044-BD06-AC09164566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1408"/>
                <a:ext cx="154" cy="80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buClrTx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72" name="Rectangle 44">
                <a:extLst>
                  <a:ext uri="{FF2B5EF4-FFF2-40B4-BE49-F238E27FC236}">
                    <a16:creationId xmlns:a16="http://schemas.microsoft.com/office/drawing/2014/main" id="{BEA59E07-ADA1-4240-A54D-DE9677886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2" y="1488"/>
                <a:ext cx="154" cy="80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buClrTx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73" name="Rectangle 45">
                <a:extLst>
                  <a:ext uri="{FF2B5EF4-FFF2-40B4-BE49-F238E27FC236}">
                    <a16:creationId xmlns:a16="http://schemas.microsoft.com/office/drawing/2014/main" id="{81DEC931-9E77-4449-B008-4DC2CC15F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" y="1248"/>
                <a:ext cx="154" cy="80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buClrTx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74" name="Rectangle 46">
                <a:extLst>
                  <a:ext uri="{FF2B5EF4-FFF2-40B4-BE49-F238E27FC236}">
                    <a16:creationId xmlns:a16="http://schemas.microsoft.com/office/drawing/2014/main" id="{C4E86568-B2B1-7044-88F4-F50F91FEC5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154" cy="80"/>
              </a:xfrm>
              <a:prstGeom prst="rect">
                <a:avLst/>
              </a:prstGeom>
              <a:solidFill>
                <a:srgbClr val="618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buClrTx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75" name="Oval 47">
                <a:extLst>
                  <a:ext uri="{FF2B5EF4-FFF2-40B4-BE49-F238E27FC236}">
                    <a16:creationId xmlns:a16="http://schemas.microsoft.com/office/drawing/2014/main" id="{21A5D028-5CDE-624A-A8F1-42A41E0A0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1488"/>
                <a:ext cx="171" cy="106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buClrTx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76" name="Oval 48">
                <a:extLst>
                  <a:ext uri="{FF2B5EF4-FFF2-40B4-BE49-F238E27FC236}">
                    <a16:creationId xmlns:a16="http://schemas.microsoft.com/office/drawing/2014/main" id="{5E733FA3-CFB7-1547-902B-55F1D319F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1344"/>
                <a:ext cx="171" cy="106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buClrTx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77" name="Oval 49">
                <a:extLst>
                  <a:ext uri="{FF2B5EF4-FFF2-40B4-BE49-F238E27FC236}">
                    <a16:creationId xmlns:a16="http://schemas.microsoft.com/office/drawing/2014/main" id="{CF0CDE47-4D01-6543-9E37-3B8164023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9" y="1584"/>
                <a:ext cx="171" cy="106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buClrTx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78" name="Oval 50">
                <a:extLst>
                  <a:ext uri="{FF2B5EF4-FFF2-40B4-BE49-F238E27FC236}">
                    <a16:creationId xmlns:a16="http://schemas.microsoft.com/office/drawing/2014/main" id="{2FDFAC32-A92F-9544-96C1-8771242AB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478"/>
                <a:ext cx="171" cy="106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buClrTx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79" name="Oval 51">
                <a:extLst>
                  <a:ext uri="{FF2B5EF4-FFF2-40B4-BE49-F238E27FC236}">
                    <a16:creationId xmlns:a16="http://schemas.microsoft.com/office/drawing/2014/main" id="{9B6E0286-7E04-EE44-86B2-F77899D97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296"/>
                <a:ext cx="171" cy="106"/>
              </a:xfrm>
              <a:prstGeom prst="ellipse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buClrTx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9426" name="Line 52">
              <a:extLst>
                <a:ext uri="{FF2B5EF4-FFF2-40B4-BE49-F238E27FC236}">
                  <a16:creationId xmlns:a16="http://schemas.microsoft.com/office/drawing/2014/main" id="{A1DD7BC7-4C11-5842-939E-57460B37E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832"/>
              <a:ext cx="144" cy="1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7" name="Line 53">
              <a:extLst>
                <a:ext uri="{FF2B5EF4-FFF2-40B4-BE49-F238E27FC236}">
                  <a16:creationId xmlns:a16="http://schemas.microsoft.com/office/drawing/2014/main" id="{0D4A4E24-5C02-FC41-AFAC-E4C79C2783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928"/>
              <a:ext cx="432" cy="4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8" name="Line 54">
              <a:extLst>
                <a:ext uri="{FF2B5EF4-FFF2-40B4-BE49-F238E27FC236}">
                  <a16:creationId xmlns:a16="http://schemas.microsoft.com/office/drawing/2014/main" id="{08D51316-ED7D-764F-A0A3-4060025BC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928"/>
              <a:ext cx="240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9" name="Line 55">
              <a:extLst>
                <a:ext uri="{FF2B5EF4-FFF2-40B4-BE49-F238E27FC236}">
                  <a16:creationId xmlns:a16="http://schemas.microsoft.com/office/drawing/2014/main" id="{EF3C1CF6-4151-1243-A546-8A2299445B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2976"/>
              <a:ext cx="432" cy="4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0" name="Line 56">
              <a:extLst>
                <a:ext uri="{FF2B5EF4-FFF2-40B4-BE49-F238E27FC236}">
                  <a16:creationId xmlns:a16="http://schemas.microsoft.com/office/drawing/2014/main" id="{86972AD5-4A83-7549-88C6-5E591CE4D4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976"/>
              <a:ext cx="384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1" name="Line 57">
              <a:extLst>
                <a:ext uri="{FF2B5EF4-FFF2-40B4-BE49-F238E27FC236}">
                  <a16:creationId xmlns:a16="http://schemas.microsoft.com/office/drawing/2014/main" id="{C7D52C78-8382-644A-B2E4-FF449FF852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976"/>
              <a:ext cx="384" cy="19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2" name="Line 58">
              <a:extLst>
                <a:ext uri="{FF2B5EF4-FFF2-40B4-BE49-F238E27FC236}">
                  <a16:creationId xmlns:a16="http://schemas.microsoft.com/office/drawing/2014/main" id="{1F5DB8A3-7B42-D04E-9960-635138FFF5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2880"/>
              <a:ext cx="336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398" name="Text Box 59">
            <a:extLst>
              <a:ext uri="{FF2B5EF4-FFF2-40B4-BE49-F238E27FC236}">
                <a16:creationId xmlns:a16="http://schemas.microsoft.com/office/drawing/2014/main" id="{E98D4122-3B52-1E4F-91CB-6C1758170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870325"/>
            <a:ext cx="1465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59399" name="Text Box 60">
            <a:extLst>
              <a:ext uri="{FF2B5EF4-FFF2-40B4-BE49-F238E27FC236}">
                <a16:creationId xmlns:a16="http://schemas.microsoft.com/office/drawing/2014/main" id="{A8C9B578-2F83-B443-AE01-EFA4936AC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473450"/>
            <a:ext cx="2154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Operating System</a:t>
            </a:r>
          </a:p>
        </p:txBody>
      </p:sp>
      <p:sp>
        <p:nvSpPr>
          <p:cNvPr id="59400" name="Text Box 61">
            <a:extLst>
              <a:ext uri="{FF2B5EF4-FFF2-40B4-BE49-F238E27FC236}">
                <a16:creationId xmlns:a16="http://schemas.microsoft.com/office/drawing/2014/main" id="{BF9B93C9-264B-8940-BDF8-C47EF457F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3" y="5780088"/>
            <a:ext cx="214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Protocol Software</a:t>
            </a:r>
          </a:p>
        </p:txBody>
      </p:sp>
      <p:sp>
        <p:nvSpPr>
          <p:cNvPr id="59401" name="Text Box 62">
            <a:extLst>
              <a:ext uri="{FF2B5EF4-FFF2-40B4-BE49-F238E27FC236}">
                <a16:creationId xmlns:a16="http://schemas.microsoft.com/office/drawing/2014/main" id="{38C77B9E-9A85-834B-928F-62D81F4A5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013" y="5994400"/>
            <a:ext cx="1309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Computer</a:t>
            </a:r>
          </a:p>
        </p:txBody>
      </p:sp>
      <p:sp>
        <p:nvSpPr>
          <p:cNvPr id="59402" name="Text Box 63">
            <a:extLst>
              <a:ext uri="{FF2B5EF4-FFF2-40B4-BE49-F238E27FC236}">
                <a16:creationId xmlns:a16="http://schemas.microsoft.com/office/drawing/2014/main" id="{0E77376C-35FB-AB41-B78B-D3C89F857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3862388"/>
            <a:ext cx="811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Links</a:t>
            </a:r>
          </a:p>
        </p:txBody>
      </p:sp>
      <p:sp>
        <p:nvSpPr>
          <p:cNvPr id="59403" name="Text Box 64">
            <a:extLst>
              <a:ext uri="{FF2B5EF4-FFF2-40B4-BE49-F238E27FC236}">
                <a16:creationId xmlns:a16="http://schemas.microsoft.com/office/drawing/2014/main" id="{A9365B33-F5DE-EB40-ADAF-7A6F8A8E0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5765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Router Hardware</a:t>
            </a:r>
          </a:p>
        </p:txBody>
      </p:sp>
      <p:sp>
        <p:nvSpPr>
          <p:cNvPr id="59404" name="Text Box 65">
            <a:extLst>
              <a:ext uri="{FF2B5EF4-FFF2-40B4-BE49-F238E27FC236}">
                <a16:creationId xmlns:a16="http://schemas.microsoft.com/office/drawing/2014/main" id="{79FD8D54-591F-404A-BEE8-2D9B01BD5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8" y="3489325"/>
            <a:ext cx="2036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Router Software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(many protocols)</a:t>
            </a:r>
          </a:p>
        </p:txBody>
      </p:sp>
      <p:sp>
        <p:nvSpPr>
          <p:cNvPr id="59405" name="Text Box 66">
            <a:extLst>
              <a:ext uri="{FF2B5EF4-FFF2-40B4-BE49-F238E27FC236}">
                <a16:creationId xmlns:a16="http://schemas.microsoft.com/office/drawing/2014/main" id="{C0C9B97F-3313-1947-97B6-7FD74ABC9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063" y="6003925"/>
            <a:ext cx="1914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Bridge HW/SW</a:t>
            </a:r>
          </a:p>
        </p:txBody>
      </p:sp>
      <p:sp>
        <p:nvSpPr>
          <p:cNvPr id="59406" name="Text Box 67">
            <a:extLst>
              <a:ext uri="{FF2B5EF4-FFF2-40B4-BE49-F238E27FC236}">
                <a16:creationId xmlns:a16="http://schemas.microsoft.com/office/drawing/2014/main" id="{55AEB721-B2CF-914C-8A33-85DE78FCE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56038"/>
            <a:ext cx="1465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59407" name="Text Box 68">
            <a:extLst>
              <a:ext uri="{FF2B5EF4-FFF2-40B4-BE49-F238E27FC236}">
                <a16:creationId xmlns:a16="http://schemas.microsoft.com/office/drawing/2014/main" id="{3F2094C9-788F-CD4C-9379-6667D6960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549650"/>
            <a:ext cx="2154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Operating System</a:t>
            </a:r>
          </a:p>
        </p:txBody>
      </p:sp>
      <p:sp>
        <p:nvSpPr>
          <p:cNvPr id="59408" name="Text Box 69">
            <a:extLst>
              <a:ext uri="{FF2B5EF4-FFF2-40B4-BE49-F238E27FC236}">
                <a16:creationId xmlns:a16="http://schemas.microsoft.com/office/drawing/2014/main" id="{D84934C5-451C-A541-86A6-56DA1EC3F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5310188"/>
            <a:ext cx="1309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Computer</a:t>
            </a:r>
          </a:p>
        </p:txBody>
      </p:sp>
      <p:sp>
        <p:nvSpPr>
          <p:cNvPr id="59409" name="Text Box 70">
            <a:extLst>
              <a:ext uri="{FF2B5EF4-FFF2-40B4-BE49-F238E27FC236}">
                <a16:creationId xmlns:a16="http://schemas.microsoft.com/office/drawing/2014/main" id="{7E98FA63-9513-F34A-82AB-25F94F53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5613400"/>
            <a:ext cx="2198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Arial" panose="020B0604020202020204" pitchFamily="34" charset="0"/>
              </a:rPr>
              <a:t>Network Interface</a:t>
            </a:r>
          </a:p>
        </p:txBody>
      </p:sp>
      <p:sp>
        <p:nvSpPr>
          <p:cNvPr id="59410" name="Line 71">
            <a:extLst>
              <a:ext uri="{FF2B5EF4-FFF2-40B4-BE49-F238E27FC236}">
                <a16:creationId xmlns:a16="http://schemas.microsoft.com/office/drawing/2014/main" id="{3E4501E7-3EFA-964E-A18F-5775C3584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175125"/>
            <a:ext cx="227013" cy="298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Line 72">
            <a:extLst>
              <a:ext uri="{FF2B5EF4-FFF2-40B4-BE49-F238E27FC236}">
                <a16:creationId xmlns:a16="http://schemas.microsoft.com/office/drawing/2014/main" id="{C1C5E4AF-18E8-1C4B-B902-EC6E22DC6F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5625" y="3870325"/>
            <a:ext cx="155575" cy="603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2" name="Line 73">
            <a:extLst>
              <a:ext uri="{FF2B5EF4-FFF2-40B4-BE49-F238E27FC236}">
                <a16:creationId xmlns:a16="http://schemas.microsoft.com/office/drawing/2014/main" id="{8D734E7C-7A49-4644-9EF9-AA19B13270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0413" y="4624388"/>
            <a:ext cx="838200" cy="760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3" name="Line 74">
            <a:extLst>
              <a:ext uri="{FF2B5EF4-FFF2-40B4-BE49-F238E27FC236}">
                <a16:creationId xmlns:a16="http://schemas.microsoft.com/office/drawing/2014/main" id="{3F7EA356-43DB-BA4D-9B86-C1847527B6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5638" y="4176713"/>
            <a:ext cx="152400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4" name="Line 75">
            <a:extLst>
              <a:ext uri="{FF2B5EF4-FFF2-40B4-BE49-F238E27FC236}">
                <a16:creationId xmlns:a16="http://schemas.microsoft.com/office/drawing/2014/main" id="{CF0D64B1-5264-4448-AC2E-D80EDD8798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1825" y="4700588"/>
            <a:ext cx="0" cy="1141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5" name="Line 76">
            <a:extLst>
              <a:ext uri="{FF2B5EF4-FFF2-40B4-BE49-F238E27FC236}">
                <a16:creationId xmlns:a16="http://schemas.microsoft.com/office/drawing/2014/main" id="{97661929-3A90-4B48-B4BA-E18D43CBC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9038" y="4176713"/>
            <a:ext cx="152400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6" name="Line 77">
            <a:extLst>
              <a:ext uri="{FF2B5EF4-FFF2-40B4-BE49-F238E27FC236}">
                <a16:creationId xmlns:a16="http://schemas.microsoft.com/office/drawing/2014/main" id="{687475BC-1BB1-1845-9362-F205D639E5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1850" y="4175125"/>
            <a:ext cx="82550" cy="222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7" name="Line 78">
            <a:extLst>
              <a:ext uri="{FF2B5EF4-FFF2-40B4-BE49-F238E27FC236}">
                <a16:creationId xmlns:a16="http://schemas.microsoft.com/office/drawing/2014/main" id="{C7B4D607-4934-9F43-BF19-A81B02700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175125"/>
            <a:ext cx="68263" cy="298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8" name="Line 79">
            <a:extLst>
              <a:ext uri="{FF2B5EF4-FFF2-40B4-BE49-F238E27FC236}">
                <a16:creationId xmlns:a16="http://schemas.microsoft.com/office/drawing/2014/main" id="{2087C7CF-E178-7C4F-BB6B-A1A199DEA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251325"/>
            <a:ext cx="381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9" name="Line 80">
            <a:extLst>
              <a:ext uri="{FF2B5EF4-FFF2-40B4-BE49-F238E27FC236}">
                <a16:creationId xmlns:a16="http://schemas.microsoft.com/office/drawing/2014/main" id="{287CB235-8485-6B48-91FD-DD407C9EE3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13688" y="3946525"/>
            <a:ext cx="87312" cy="60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0" name="Line 81">
            <a:extLst>
              <a:ext uri="{FF2B5EF4-FFF2-40B4-BE49-F238E27FC236}">
                <a16:creationId xmlns:a16="http://schemas.microsoft.com/office/drawing/2014/main" id="{9C868C20-6FE0-264B-8666-3C3FDB9EDA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66088" y="4776788"/>
            <a:ext cx="608012" cy="1293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1" name="Line 82">
            <a:extLst>
              <a:ext uri="{FF2B5EF4-FFF2-40B4-BE49-F238E27FC236}">
                <a16:creationId xmlns:a16="http://schemas.microsoft.com/office/drawing/2014/main" id="{A89C7617-0F8E-074F-9571-C89C152703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88063" y="5470525"/>
            <a:ext cx="84137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2" name="Line 83">
            <a:extLst>
              <a:ext uri="{FF2B5EF4-FFF2-40B4-BE49-F238E27FC236}">
                <a16:creationId xmlns:a16="http://schemas.microsoft.com/office/drawing/2014/main" id="{FE3AF1CE-9B9C-4E4F-9978-68E609F18A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9038" y="5081588"/>
            <a:ext cx="152400" cy="836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3" name="Line 84">
            <a:extLst>
              <a:ext uri="{FF2B5EF4-FFF2-40B4-BE49-F238E27FC236}">
                <a16:creationId xmlns:a16="http://schemas.microsoft.com/office/drawing/2014/main" id="{043D5757-9032-D141-8061-48C745B7D9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3250" y="5537200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24" name="Line 85">
            <a:extLst>
              <a:ext uri="{FF2B5EF4-FFF2-40B4-BE49-F238E27FC236}">
                <a16:creationId xmlns:a16="http://schemas.microsoft.com/office/drawing/2014/main" id="{B06538AD-BB25-CD4E-8B93-261F218F21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05675" y="4776788"/>
            <a:ext cx="379413" cy="91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+mn-lt"/>
                <a:cs typeface="Courier New"/>
              </a:rPr>
              <a:t> (</a:t>
            </a:r>
            <a:r>
              <a:rPr lang="en-US" dirty="0" err="1">
                <a:latin typeface="+mn-lt"/>
                <a:cs typeface="Courier New"/>
              </a:rPr>
              <a:t>cont</a:t>
            </a:r>
            <a:r>
              <a:rPr lang="en-US" dirty="0">
                <a:latin typeface="+mn-lt"/>
                <a:cs typeface="Courier New"/>
              </a:rPr>
              <a:t>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0"/>
            <a:ext cx="846127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successfully connect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to the server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(connect(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!= -1)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failed, try another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All connects failed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The last connect succeeded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2789" y="6171427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217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464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8915400" cy="762000"/>
          </a:xfrm>
        </p:spPr>
        <p:txBody>
          <a:bodyPr/>
          <a:lstStyle/>
          <a:p>
            <a:r>
              <a:rPr lang="en-US" dirty="0"/>
              <a:t>Sockets </a:t>
            </a:r>
            <a:r>
              <a:rPr lang="en-US" dirty="0">
                <a:latin typeface="+mn-lt"/>
              </a:rPr>
              <a:t>Helper</a:t>
            </a:r>
            <a:r>
              <a:rPr lang="en-US" dirty="0">
                <a:latin typeface="+mn-lt"/>
                <a:cs typeface="Courier New"/>
              </a:rPr>
              <a:t>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2362200"/>
            <a:ext cx="883186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optval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=1;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Accept connect.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AI_PASSIVE | AI_ADDRCONFIG;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…on any IP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AI_NUMERICSERV;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port no.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8319" y="5345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r>
              <a:rPr lang="en-US" dirty="0"/>
              <a:t>Create a listening descriptor that can be used to accept connection requests from clients.</a:t>
            </a:r>
          </a:p>
        </p:txBody>
      </p:sp>
    </p:spTree>
    <p:extLst>
      <p:ext uri="{BB962C8B-B14F-4D97-AF65-F5344CB8AC3E}">
        <p14:creationId xmlns:p14="http://schemas.microsoft.com/office/powerpoint/2010/main" val="38564392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214208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bind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Eliminates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"Address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already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in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use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"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error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from bind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Setsockopt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SOL_SOCKET, SO_REUSEADDR, 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(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const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*)&amp;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optval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Bind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to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address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bind(listenfd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 ==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Bind failed, try the next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5193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B701FC-000A-431A-AB98-9052C9706C1E}"/>
              </a:ext>
            </a:extLst>
          </p:cNvPr>
          <p:cNvSpPr txBox="1"/>
          <p:nvPr/>
        </p:nvSpPr>
        <p:spPr>
          <a:xfrm>
            <a:off x="165462" y="5715000"/>
            <a:ext cx="8208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</a:t>
            </a:r>
            <a:r>
              <a:rPr lang="en-US" dirty="0"/>
              <a:t> a production-grade server would make listening sockets for </a:t>
            </a:r>
            <a:r>
              <a:rPr lang="en-US" i="1" dirty="0"/>
              <a:t>all</a:t>
            </a:r>
            <a:r>
              <a:rPr lang="en-US" dirty="0"/>
              <a:t> the addresses returned by </a:t>
            </a:r>
            <a:r>
              <a:rPr lang="en-US" dirty="0" err="1">
                <a:latin typeface="Consolas" panose="020B0609020204030204" pitchFamily="49" charset="0"/>
              </a:rPr>
              <a:t>getaddrinfo</a:t>
            </a:r>
            <a:r>
              <a:rPr lang="en-US" dirty="0"/>
              <a:t>.</a:t>
            </a:r>
          </a:p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79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Sockets Helper: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461270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No address worked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it a listening socket ready to accept conn. requests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(listen(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LISTENQ)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7319" y="4202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9153" y="5562600"/>
            <a:ext cx="8307387" cy="9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Key point: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are both independent of any particular version of IP.</a:t>
            </a: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524750" cy="573087"/>
          </a:xfrm>
        </p:spPr>
        <p:txBody>
          <a:bodyPr/>
          <a:lstStyle/>
          <a:p>
            <a:r>
              <a:rPr lang="en-US"/>
              <a:t>Testing Servers Using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telnet </a:t>
            </a:r>
            <a:r>
              <a:rPr lang="en-US" dirty="0"/>
              <a:t>program is invaluable for testing servers that transmit ASCII strings over Internet connections</a:t>
            </a:r>
          </a:p>
          <a:p>
            <a:pPr lvl="1"/>
            <a:r>
              <a:rPr lang="en-US" dirty="0"/>
              <a:t>Our simple echo server</a:t>
            </a:r>
          </a:p>
          <a:p>
            <a:pPr lvl="1"/>
            <a:r>
              <a:rPr lang="en-US" dirty="0"/>
              <a:t>Web servers</a:t>
            </a:r>
          </a:p>
          <a:p>
            <a:pPr lvl="1"/>
            <a:r>
              <a:rPr lang="en-US" dirty="0"/>
              <a:t>Mail servers</a:t>
            </a:r>
          </a:p>
          <a:p>
            <a:endParaRPr lang="en-US" dirty="0"/>
          </a:p>
          <a:p>
            <a:r>
              <a:rPr lang="en-US" dirty="0"/>
              <a:t>Usage: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i="1" dirty="0">
                <a:latin typeface="Courier New" pitchFamily="49" charset="0"/>
              </a:rPr>
              <a:t>telnet &lt;host&gt; 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</a:p>
          <a:p>
            <a:pPr lvl="1"/>
            <a:r>
              <a:rPr lang="en-US" dirty="0"/>
              <a:t>Creates a connection with a server running on </a:t>
            </a:r>
            <a:r>
              <a:rPr lang="en-US" b="1" i="1" dirty="0">
                <a:latin typeface="Courier New" pitchFamily="49" charset="0"/>
              </a:rPr>
              <a:t>&lt;host&gt;</a:t>
            </a:r>
            <a:r>
              <a:rPr lang="en-US" b="1" dirty="0"/>
              <a:t> </a:t>
            </a:r>
            <a:r>
              <a:rPr lang="en-US" dirty="0"/>
              <a:t>and  listening on port </a:t>
            </a:r>
            <a:r>
              <a:rPr lang="en-US" b="1" i="1" dirty="0">
                <a:latin typeface="Courier New" pitchFamily="49" charset="0"/>
              </a:rPr>
              <a:t>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  <a:endParaRPr lang="en-US" b="1" dirty="0">
              <a:latin typeface="Courier New" pitchFamily="49" charset="0"/>
            </a:endParaRPr>
          </a:p>
          <a:p>
            <a:endParaRPr lang="en-US" dirty="0">
              <a:latin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575" y="436967"/>
            <a:ext cx="8588375" cy="573088"/>
          </a:xfrm>
        </p:spPr>
        <p:txBody>
          <a:bodyPr/>
          <a:lstStyle/>
          <a:p>
            <a:r>
              <a:rPr lang="en-US"/>
              <a:t>Testing the Echo Server With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4451" name="Text Box 3"/>
          <p:cNvSpPr txBox="1">
            <a:spLocks noChangeArrowheads="1"/>
          </p:cNvSpPr>
          <p:nvPr/>
        </p:nvSpPr>
        <p:spPr bwMode="auto">
          <a:xfrm>
            <a:off x="475882" y="1219200"/>
            <a:ext cx="6991718" cy="4770537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echoserveri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18213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(MAKOSHARK.ICS.CS.CMU.EDU, 50280)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11 bytes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8 bytes</a:t>
            </a:r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18213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^]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telnet&gt; quit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Proxies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39608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proxy </a:t>
            </a:r>
            <a:r>
              <a:rPr lang="en-US" dirty="0">
                <a:solidFill>
                  <a:srgbClr val="000000"/>
                </a:solidFill>
              </a:rPr>
              <a:t>is an intermediary between a client and an </a:t>
            </a:r>
            <a:r>
              <a:rPr lang="en-US" i="1" dirty="0">
                <a:solidFill>
                  <a:srgbClr val="FF0000"/>
                </a:solidFill>
              </a:rPr>
              <a:t>origin server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client, the proxy acts like a server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server, the proxy acts like a client</a:t>
            </a:r>
          </a:p>
        </p:txBody>
      </p:sp>
      <p:sp>
        <p:nvSpPr>
          <p:cNvPr id="788484" name="Oval 4"/>
          <p:cNvSpPr>
            <a:spLocks noChangeArrowheads="1"/>
          </p:cNvSpPr>
          <p:nvPr/>
        </p:nvSpPr>
        <p:spPr bwMode="auto">
          <a:xfrm>
            <a:off x="533400" y="332422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88485" name="Oval 5"/>
          <p:cNvSpPr>
            <a:spLocks noChangeArrowheads="1"/>
          </p:cNvSpPr>
          <p:nvPr/>
        </p:nvSpPr>
        <p:spPr bwMode="auto">
          <a:xfrm>
            <a:off x="3581400" y="3324225"/>
            <a:ext cx="1065213" cy="989013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Proxy</a:t>
            </a:r>
          </a:p>
        </p:txBody>
      </p:sp>
      <p:sp>
        <p:nvSpPr>
          <p:cNvPr id="788487" name="Oval 7"/>
          <p:cNvSpPr>
            <a:spLocks noChangeArrowheads="1"/>
          </p:cNvSpPr>
          <p:nvPr/>
        </p:nvSpPr>
        <p:spPr bwMode="auto">
          <a:xfrm>
            <a:off x="6630988" y="3322638"/>
            <a:ext cx="1065212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Origin</a:t>
            </a:r>
          </a:p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1600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6" name="Text Box 16"/>
          <p:cNvSpPr txBox="1">
            <a:spLocks noChangeArrowheads="1"/>
          </p:cNvSpPr>
          <p:nvPr/>
        </p:nvSpPr>
        <p:spPr bwMode="auto">
          <a:xfrm>
            <a:off x="1660525" y="3124200"/>
            <a:ext cx="193244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1. Client request</a:t>
            </a:r>
          </a:p>
        </p:txBody>
      </p:sp>
      <p:sp>
        <p:nvSpPr>
          <p:cNvPr id="788493" name="Line 13"/>
          <p:cNvSpPr>
            <a:spLocks noChangeShapeType="1"/>
          </p:cNvSpPr>
          <p:nvPr/>
        </p:nvSpPr>
        <p:spPr bwMode="auto">
          <a:xfrm>
            <a:off x="4648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7" name="Text Box 17"/>
          <p:cNvSpPr txBox="1">
            <a:spLocks noChangeArrowheads="1"/>
          </p:cNvSpPr>
          <p:nvPr/>
        </p:nvSpPr>
        <p:spPr bwMode="auto">
          <a:xfrm>
            <a:off x="4668838" y="3138488"/>
            <a:ext cx="19199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2. Proxy request</a:t>
            </a:r>
          </a:p>
        </p:txBody>
      </p:sp>
      <p:sp>
        <p:nvSpPr>
          <p:cNvPr id="788494" name="Line 14"/>
          <p:cNvSpPr>
            <a:spLocks noChangeShapeType="1"/>
          </p:cNvSpPr>
          <p:nvPr/>
        </p:nvSpPr>
        <p:spPr bwMode="auto">
          <a:xfrm>
            <a:off x="4572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8" name="Text Box 18"/>
          <p:cNvSpPr txBox="1">
            <a:spLocks noChangeArrowheads="1"/>
          </p:cNvSpPr>
          <p:nvPr/>
        </p:nvSpPr>
        <p:spPr bwMode="auto">
          <a:xfrm>
            <a:off x="4724400" y="4084638"/>
            <a:ext cx="214947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3. Server response</a:t>
            </a:r>
          </a:p>
        </p:txBody>
      </p:sp>
      <p:sp>
        <p:nvSpPr>
          <p:cNvPr id="788495" name="Line 15"/>
          <p:cNvSpPr>
            <a:spLocks noChangeShapeType="1"/>
          </p:cNvSpPr>
          <p:nvPr/>
        </p:nvSpPr>
        <p:spPr bwMode="auto">
          <a:xfrm>
            <a:off x="1524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9" name="Text Box 19"/>
          <p:cNvSpPr txBox="1">
            <a:spLocks noChangeArrowheads="1"/>
          </p:cNvSpPr>
          <p:nvPr/>
        </p:nvSpPr>
        <p:spPr bwMode="auto">
          <a:xfrm>
            <a:off x="1651000" y="4084638"/>
            <a:ext cx="207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4. Proxy response</a:t>
            </a:r>
          </a:p>
        </p:txBody>
      </p:sp>
    </p:spTree>
    <p:extLst>
      <p:ext uri="{BB962C8B-B14F-4D97-AF65-F5344CB8AC3E}">
        <p14:creationId xmlns:p14="http://schemas.microsoft.com/office/powerpoint/2010/main" val="216919340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Proxies?</a:t>
            </a:r>
          </a:p>
        </p:txBody>
      </p:sp>
      <p:sp>
        <p:nvSpPr>
          <p:cNvPr id="78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0125" cy="1652587"/>
          </a:xfrm>
        </p:spPr>
        <p:txBody>
          <a:bodyPr/>
          <a:lstStyle/>
          <a:p>
            <a:r>
              <a:rPr lang="en-US" dirty="0"/>
              <a:t>Can perform useful functions as requests and responses pass by</a:t>
            </a:r>
          </a:p>
          <a:p>
            <a:pPr lvl="1"/>
            <a:r>
              <a:rPr lang="en-US" dirty="0"/>
              <a:t>Examples: Caching, logging, </a:t>
            </a:r>
            <a:r>
              <a:rPr lang="en-US" dirty="0" err="1"/>
              <a:t>anonymization</a:t>
            </a:r>
            <a:r>
              <a:rPr lang="en-US" dirty="0"/>
              <a:t>, filtering, </a:t>
            </a:r>
            <a:r>
              <a:rPr lang="en-US" dirty="0" err="1"/>
              <a:t>transcoding</a:t>
            </a:r>
            <a:endParaRPr lang="en-US" dirty="0"/>
          </a:p>
        </p:txBody>
      </p:sp>
      <p:sp>
        <p:nvSpPr>
          <p:cNvPr id="789508" name="Oval 1028"/>
          <p:cNvSpPr>
            <a:spLocks noChangeArrowheads="1"/>
          </p:cNvSpPr>
          <p:nvPr/>
        </p:nvSpPr>
        <p:spPr bwMode="auto">
          <a:xfrm>
            <a:off x="628650" y="300037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A</a:t>
            </a:r>
          </a:p>
        </p:txBody>
      </p:sp>
      <p:sp>
        <p:nvSpPr>
          <p:cNvPr id="789509" name="Oval 1029"/>
          <p:cNvSpPr>
            <a:spLocks noChangeArrowheads="1"/>
          </p:cNvSpPr>
          <p:nvPr/>
        </p:nvSpPr>
        <p:spPr bwMode="auto">
          <a:xfrm>
            <a:off x="3676650" y="3808413"/>
            <a:ext cx="1065213" cy="989012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Proxy</a:t>
            </a:r>
          </a:p>
          <a:p>
            <a:pPr algn="ctr" defTabSz="912813"/>
            <a:r>
              <a:rPr lang="en-US" sz="1800">
                <a:latin typeface="+mn-lt"/>
              </a:rPr>
              <a:t>cache</a:t>
            </a:r>
          </a:p>
        </p:txBody>
      </p:sp>
      <p:sp>
        <p:nvSpPr>
          <p:cNvPr id="789510" name="Oval 1030"/>
          <p:cNvSpPr>
            <a:spLocks noChangeArrowheads="1"/>
          </p:cNvSpPr>
          <p:nvPr/>
        </p:nvSpPr>
        <p:spPr bwMode="auto">
          <a:xfrm>
            <a:off x="7845425" y="3716338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Origin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24025" y="3170238"/>
            <a:ext cx="2316163" cy="738187"/>
            <a:chOff x="1724025" y="3170238"/>
            <a:chExt cx="2316163" cy="738187"/>
          </a:xfrm>
        </p:grpSpPr>
        <p:sp>
          <p:nvSpPr>
            <p:cNvPr id="789512" name="Line 1032"/>
            <p:cNvSpPr>
              <a:spLocks noChangeShapeType="1"/>
            </p:cNvSpPr>
            <p:nvPr/>
          </p:nvSpPr>
          <p:spPr bwMode="auto">
            <a:xfrm>
              <a:off x="1724025" y="3419475"/>
              <a:ext cx="2157413" cy="488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3" name="Text Box 1033"/>
            <p:cNvSpPr txBox="1">
              <a:spLocks noChangeArrowheads="1"/>
            </p:cNvSpPr>
            <p:nvPr/>
          </p:nvSpPr>
          <p:spPr bwMode="auto">
            <a:xfrm>
              <a:off x="1952625" y="3170238"/>
              <a:ext cx="2087563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06938" y="3657600"/>
            <a:ext cx="3187700" cy="377831"/>
            <a:chOff x="4706938" y="3657600"/>
            <a:chExt cx="3187700" cy="377831"/>
          </a:xfrm>
        </p:grpSpPr>
        <p:sp>
          <p:nvSpPr>
            <p:cNvPr id="789515" name="Line 1035"/>
            <p:cNvSpPr>
              <a:spLocks noChangeShapeType="1"/>
            </p:cNvSpPr>
            <p:nvPr/>
          </p:nvSpPr>
          <p:spPr bwMode="auto">
            <a:xfrm>
              <a:off x="4706938" y="4035431"/>
              <a:ext cx="318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6" name="Text Box 1036"/>
            <p:cNvSpPr txBox="1">
              <a:spLocks noChangeArrowheads="1"/>
            </p:cNvSpPr>
            <p:nvPr/>
          </p:nvSpPr>
          <p:spPr bwMode="auto">
            <a:xfrm>
              <a:off x="5505451" y="3657600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67250" y="4114800"/>
            <a:ext cx="3221038" cy="396881"/>
            <a:chOff x="4667250" y="4114800"/>
            <a:chExt cx="3221038" cy="396881"/>
          </a:xfrm>
        </p:grpSpPr>
        <p:sp>
          <p:nvSpPr>
            <p:cNvPr id="789518" name="Line 1038"/>
            <p:cNvSpPr>
              <a:spLocks noChangeShapeType="1"/>
            </p:cNvSpPr>
            <p:nvPr/>
          </p:nvSpPr>
          <p:spPr bwMode="auto">
            <a:xfrm>
              <a:off x="4667250" y="4492631"/>
              <a:ext cx="3221038" cy="19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9" name="Text Box 1039"/>
            <p:cNvSpPr txBox="1">
              <a:spLocks noChangeArrowheads="1"/>
            </p:cNvSpPr>
            <p:nvPr/>
          </p:nvSpPr>
          <p:spPr bwMode="auto">
            <a:xfrm>
              <a:off x="5715000" y="41148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9563" y="3667125"/>
            <a:ext cx="2097087" cy="615951"/>
            <a:chOff x="1579563" y="3667125"/>
            <a:chExt cx="2097087" cy="615951"/>
          </a:xfrm>
        </p:grpSpPr>
        <p:sp>
          <p:nvSpPr>
            <p:cNvPr id="789521" name="Line 1041"/>
            <p:cNvSpPr>
              <a:spLocks noChangeShapeType="1"/>
            </p:cNvSpPr>
            <p:nvPr/>
          </p:nvSpPr>
          <p:spPr bwMode="auto">
            <a:xfrm>
              <a:off x="1579563" y="3817938"/>
              <a:ext cx="2097087" cy="465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22" name="Text Box 1042"/>
            <p:cNvSpPr txBox="1">
              <a:spLocks noChangeArrowheads="1"/>
            </p:cNvSpPr>
            <p:nvPr/>
          </p:nvSpPr>
          <p:spPr bwMode="auto">
            <a:xfrm>
              <a:off x="2293938" y="3667125"/>
              <a:ext cx="1287462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23" name="Oval 1043"/>
          <p:cNvSpPr>
            <a:spLocks noChangeArrowheads="1"/>
          </p:cNvSpPr>
          <p:nvPr/>
        </p:nvSpPr>
        <p:spPr bwMode="auto">
          <a:xfrm>
            <a:off x="628650" y="4983163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Client</a:t>
            </a:r>
          </a:p>
          <a:p>
            <a:pPr algn="ctr" defTabSz="912813"/>
            <a:r>
              <a:rPr lang="en-US" sz="1800">
                <a:latin typeface="+mn-lt"/>
              </a:rPr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0" y="4443413"/>
            <a:ext cx="3130550" cy="685800"/>
            <a:chOff x="533400" y="4443413"/>
            <a:chExt cx="3130550" cy="685800"/>
          </a:xfrm>
        </p:grpSpPr>
        <p:sp>
          <p:nvSpPr>
            <p:cNvPr id="789535" name="Line 1055"/>
            <p:cNvSpPr>
              <a:spLocks noChangeShapeType="1"/>
            </p:cNvSpPr>
            <p:nvPr/>
          </p:nvSpPr>
          <p:spPr bwMode="auto">
            <a:xfrm flipV="1">
              <a:off x="1552575" y="4443413"/>
              <a:ext cx="2111375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6" name="Text Box 1056"/>
            <p:cNvSpPr txBox="1">
              <a:spLocks noChangeArrowheads="1"/>
            </p:cNvSpPr>
            <p:nvPr/>
          </p:nvSpPr>
          <p:spPr bwMode="auto">
            <a:xfrm>
              <a:off x="533400" y="4489451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3863" y="4705350"/>
            <a:ext cx="2063751" cy="704850"/>
            <a:chOff x="1693863" y="4705350"/>
            <a:chExt cx="2063751" cy="704850"/>
          </a:xfrm>
        </p:grpSpPr>
        <p:sp>
          <p:nvSpPr>
            <p:cNvPr id="789537" name="Line 1057"/>
            <p:cNvSpPr>
              <a:spLocks noChangeShapeType="1"/>
            </p:cNvSpPr>
            <p:nvPr/>
          </p:nvSpPr>
          <p:spPr bwMode="auto">
            <a:xfrm flipV="1">
              <a:off x="1693863" y="4705350"/>
              <a:ext cx="2063751" cy="70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8" name="Text Box 1058"/>
            <p:cNvSpPr txBox="1">
              <a:spLocks noChangeArrowheads="1"/>
            </p:cNvSpPr>
            <p:nvPr/>
          </p:nvSpPr>
          <p:spPr bwMode="auto">
            <a:xfrm>
              <a:off x="2470151" y="50292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41" name="Text Box 1061"/>
          <p:cNvSpPr txBox="1">
            <a:spLocks noChangeArrowheads="1"/>
          </p:cNvSpPr>
          <p:nvPr/>
        </p:nvSpPr>
        <p:spPr bwMode="auto">
          <a:xfrm>
            <a:off x="1236663" y="6183313"/>
            <a:ext cx="297870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Fast inexpensive local network</a:t>
            </a:r>
          </a:p>
        </p:txBody>
      </p:sp>
      <p:sp>
        <p:nvSpPr>
          <p:cNvPr id="789543" name="Text Box 1063"/>
          <p:cNvSpPr txBox="1">
            <a:spLocks noChangeArrowheads="1"/>
          </p:cNvSpPr>
          <p:nvPr/>
        </p:nvSpPr>
        <p:spPr bwMode="auto">
          <a:xfrm>
            <a:off x="5643563" y="4792663"/>
            <a:ext cx="1692275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Slower more </a:t>
            </a:r>
          </a:p>
          <a:p>
            <a:r>
              <a:rPr lang="en-US" sz="1800"/>
              <a:t>expensive</a:t>
            </a:r>
          </a:p>
          <a:p>
            <a:r>
              <a:rPr lang="en-US" sz="1800"/>
              <a:t>global network</a:t>
            </a:r>
          </a:p>
        </p:txBody>
      </p:sp>
    </p:spTree>
    <p:extLst>
      <p:ext uri="{BB962C8B-B14F-4D97-AF65-F5344CB8AC3E}">
        <p14:creationId xmlns:p14="http://schemas.microsoft.com/office/powerpoint/2010/main" val="2484653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Network Layers: Birds Eye View</a:t>
            </a:r>
          </a:p>
          <a:p>
            <a:r>
              <a:rPr lang="en-US" dirty="0">
                <a:solidFill>
                  <a:schemeClr val="bg2"/>
                </a:solidFill>
              </a:rPr>
              <a:t>The Sockets Interface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Web Servers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</p:txBody>
      </p:sp>
    </p:spTree>
    <p:extLst>
      <p:ext uri="{BB962C8B-B14F-4D97-AF65-F5344CB8AC3E}">
        <p14:creationId xmlns:p14="http://schemas.microsoft.com/office/powerpoint/2010/main" val="209279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2">
            <a:extLst>
              <a:ext uri="{FF2B5EF4-FFF2-40B4-BE49-F238E27FC236}">
                <a16:creationId xmlns:a16="http://schemas.microsoft.com/office/drawing/2014/main" id="{36065772-3037-C947-915D-FE1629443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514600"/>
            <a:ext cx="6781800" cy="3200400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The Network</a:t>
            </a:r>
          </a:p>
        </p:txBody>
      </p:sp>
      <p:sp>
        <p:nvSpPr>
          <p:cNvPr id="61442" name="Slide Number Placeholder 3">
            <a:extLst>
              <a:ext uri="{FF2B5EF4-FFF2-40B4-BE49-F238E27FC236}">
                <a16:creationId xmlns:a16="http://schemas.microsoft.com/office/drawing/2014/main" id="{FD546BA2-7503-B447-BBCA-E25DD4344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3" tIns="45700" rIns="91393" bIns="457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folHlin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l" eaLnBrk="0" hangingPunct="0">
              <a:spcBef>
                <a:spcPct val="0"/>
              </a:spcBef>
              <a:buClrTx/>
              <a:buFontTx/>
              <a:buNone/>
              <a:defRPr/>
            </a:pPr>
            <a:fld id="{63F1146C-21C7-E04E-9DFC-119DEB4F0495}" type="slidenum">
              <a:rPr lang="en-US" altLang="en-US" smtClean="0"/>
              <a:pPr algn="l" eaLnBrk="0" hangingPunct="0">
                <a:spcBef>
                  <a:spcPct val="0"/>
                </a:spcBef>
                <a:buClrTx/>
                <a:buFontTx/>
                <a:buNone/>
                <a:defRPr/>
              </a:pPr>
              <a:t>5</a:t>
            </a:fld>
            <a:endParaRPr lang="en-US" altLang="en-US" sz="1400">
              <a:latin typeface="Times" pitchFamily="2" charset="0"/>
              <a:cs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30AB648A-C9F2-4742-B7EC-B3F3FA05B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 #1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C6C5748D-8074-D94A-8652-6393CA2DC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800600"/>
            <a:ext cx="1522413" cy="6842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Web</a:t>
            </a:r>
          </a:p>
        </p:txBody>
      </p:sp>
      <p:sp>
        <p:nvSpPr>
          <p:cNvPr id="61445" name="Rectangle 4">
            <a:extLst>
              <a:ext uri="{FF2B5EF4-FFF2-40B4-BE49-F238E27FC236}">
                <a16:creationId xmlns:a16="http://schemas.microsoft.com/office/drawing/2014/main" id="{52DA7D1A-AED2-364C-9FC0-16D7F35B2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88" y="2516188"/>
            <a:ext cx="1522412" cy="684212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FTP</a:t>
            </a:r>
          </a:p>
        </p:txBody>
      </p:sp>
      <p:sp>
        <p:nvSpPr>
          <p:cNvPr id="61446" name="Rectangle 5">
            <a:extLst>
              <a:ext uri="{FF2B5EF4-FFF2-40B4-BE49-F238E27FC236}">
                <a16:creationId xmlns:a16="http://schemas.microsoft.com/office/drawing/2014/main" id="{E19EEC4A-7CAF-C749-92B7-DC06FB944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78188"/>
            <a:ext cx="1522413" cy="684212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Voice</a:t>
            </a:r>
          </a:p>
        </p:txBody>
      </p:sp>
      <p:sp>
        <p:nvSpPr>
          <p:cNvPr id="61447" name="Rectangle 6">
            <a:extLst>
              <a:ext uri="{FF2B5EF4-FFF2-40B4-BE49-F238E27FC236}">
                <a16:creationId xmlns:a16="http://schemas.microsoft.com/office/drawing/2014/main" id="{38364CF5-A585-4B43-9D75-CB3A5A1D2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648200"/>
            <a:ext cx="1522413" cy="6842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Telnet</a:t>
            </a:r>
          </a:p>
        </p:txBody>
      </p:sp>
      <p:sp>
        <p:nvSpPr>
          <p:cNvPr id="61448" name="Rectangle 7">
            <a:extLst>
              <a:ext uri="{FF2B5EF4-FFF2-40B4-BE49-F238E27FC236}">
                <a16:creationId xmlns:a16="http://schemas.microsoft.com/office/drawing/2014/main" id="{43CC52DF-0195-8F4F-AC56-DAF6B3B8E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3" y="3429000"/>
            <a:ext cx="1522412" cy="6842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Tw. Pair</a:t>
            </a:r>
          </a:p>
        </p:txBody>
      </p:sp>
      <p:sp>
        <p:nvSpPr>
          <p:cNvPr id="61449" name="Rectangle 8">
            <a:extLst>
              <a:ext uri="{FF2B5EF4-FFF2-40B4-BE49-F238E27FC236}">
                <a16:creationId xmlns:a16="http://schemas.microsoft.com/office/drawing/2014/main" id="{C3EC5C14-104F-A645-A76C-1C7FA9965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343400"/>
            <a:ext cx="1522413" cy="6842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Coax</a:t>
            </a:r>
          </a:p>
        </p:txBody>
      </p:sp>
      <p:sp>
        <p:nvSpPr>
          <p:cNvPr id="61450" name="Rectangle 9">
            <a:extLst>
              <a:ext uri="{FF2B5EF4-FFF2-40B4-BE49-F238E27FC236}">
                <a16:creationId xmlns:a16="http://schemas.microsoft.com/office/drawing/2014/main" id="{8DD62429-EC27-C044-86F4-B5C97CC1D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514600"/>
            <a:ext cx="1522413" cy="6842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Wireless</a:t>
            </a:r>
          </a:p>
        </p:txBody>
      </p:sp>
      <p:sp>
        <p:nvSpPr>
          <p:cNvPr id="61451" name="Rectangle 10">
            <a:extLst>
              <a:ext uri="{FF2B5EF4-FFF2-40B4-BE49-F238E27FC236}">
                <a16:creationId xmlns:a16="http://schemas.microsoft.com/office/drawing/2014/main" id="{70074F32-0C1C-504A-B7EB-BBA97B213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419600"/>
            <a:ext cx="1522413" cy="6842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Optical</a:t>
            </a:r>
          </a:p>
        </p:txBody>
      </p:sp>
      <p:sp>
        <p:nvSpPr>
          <p:cNvPr id="61452" name="TextBox 12">
            <a:extLst>
              <a:ext uri="{FF2B5EF4-FFF2-40B4-BE49-F238E27FC236}">
                <a16:creationId xmlns:a16="http://schemas.microsoft.com/office/drawing/2014/main" id="{63D080B0-6E42-4141-8457-96B7060C2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895600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cs typeface="Arial" panose="020B0604020202020204" pitchFamily="34" charset="0"/>
              </a:rPr>
              <a:t>TCP</a:t>
            </a:r>
          </a:p>
        </p:txBody>
      </p:sp>
      <p:sp>
        <p:nvSpPr>
          <p:cNvPr id="61453" name="TextBox 13">
            <a:extLst>
              <a:ext uri="{FF2B5EF4-FFF2-40B4-BE49-F238E27FC236}">
                <a16:creationId xmlns:a16="http://schemas.microsoft.com/office/drawing/2014/main" id="{DB082F27-D061-9145-942E-D7D86D3A4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029200"/>
            <a:ext cx="94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cs typeface="Arial" panose="020B0604020202020204" pitchFamily="34" charset="0"/>
              </a:rPr>
              <a:t>DNS</a:t>
            </a:r>
          </a:p>
        </p:txBody>
      </p:sp>
      <p:sp>
        <p:nvSpPr>
          <p:cNvPr id="61454" name="TextBox 14">
            <a:extLst>
              <a:ext uri="{FF2B5EF4-FFF2-40B4-BE49-F238E27FC236}">
                <a16:creationId xmlns:a16="http://schemas.microsoft.com/office/drawing/2014/main" id="{E4B4123A-6469-6B44-A1B0-858F5FA76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200400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cs typeface="Arial" panose="020B0604020202020204" pitchFamily="34" charset="0"/>
              </a:rPr>
              <a:t>HTTP</a:t>
            </a:r>
          </a:p>
        </p:txBody>
      </p:sp>
      <p:sp>
        <p:nvSpPr>
          <p:cNvPr id="61455" name="TextBox 15">
            <a:extLst>
              <a:ext uri="{FF2B5EF4-FFF2-40B4-BE49-F238E27FC236}">
                <a16:creationId xmlns:a16="http://schemas.microsoft.com/office/drawing/2014/main" id="{AE006BF2-74AE-0E4A-8794-B9A041566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276600"/>
            <a:ext cx="94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cs typeface="Arial" panose="020B0604020202020204" pitchFamily="34" charset="0"/>
              </a:rPr>
              <a:t>UDP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5A4B26-72B9-574B-AA25-957B2C3345F0}"/>
              </a:ext>
            </a:extLst>
          </p:cNvPr>
          <p:cNvCxnSpPr>
            <a:cxnSpLocks noChangeShapeType="1"/>
            <a:stCxn id="61454" idx="2"/>
            <a:endCxn id="61449" idx="0"/>
          </p:cNvCxnSpPr>
          <p:nvPr/>
        </p:nvCxnSpPr>
        <p:spPr bwMode="auto">
          <a:xfrm rot="5400000">
            <a:off x="3019425" y="3752850"/>
            <a:ext cx="619125" cy="561975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94FFEE-BD03-B14A-9A28-9C3FF3E213E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172200" y="4953000"/>
            <a:ext cx="609600" cy="4572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B3A5F4-21FB-4542-BFFA-8805663C8D9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86200" y="2971800"/>
            <a:ext cx="1295400" cy="762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C1A0EB5-06AE-0946-BEA9-C423A3C381CE}"/>
              </a:ext>
            </a:extLst>
          </p:cNvPr>
          <p:cNvCxnSpPr>
            <a:cxnSpLocks noChangeShapeType="1"/>
            <a:endCxn id="61444" idx="0"/>
          </p:cNvCxnSpPr>
          <p:nvPr/>
        </p:nvCxnSpPr>
        <p:spPr bwMode="auto">
          <a:xfrm rot="5400000">
            <a:off x="1676400" y="4267200"/>
            <a:ext cx="838200" cy="2286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6D31B7-40D8-364B-98E1-2477DF03B4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57575" y="4648200"/>
            <a:ext cx="809625" cy="304800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37338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Server Basics</a:t>
            </a:r>
          </a:p>
        </p:txBody>
      </p:sp>
      <p:sp>
        <p:nvSpPr>
          <p:cNvPr id="758787" name="Oval 3"/>
          <p:cNvSpPr>
            <a:spLocks noChangeArrowheads="1"/>
          </p:cNvSpPr>
          <p:nvPr/>
        </p:nvSpPr>
        <p:spPr bwMode="auto">
          <a:xfrm>
            <a:off x="7546975" y="1676400"/>
            <a:ext cx="1368425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Web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58788" name="Line 4"/>
          <p:cNvSpPr>
            <a:spLocks noChangeShapeType="1"/>
          </p:cNvSpPr>
          <p:nvPr/>
        </p:nvSpPr>
        <p:spPr bwMode="auto">
          <a:xfrm>
            <a:off x="5859463" y="1976438"/>
            <a:ext cx="174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5781675" y="1594132"/>
            <a:ext cx="161156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request</a:t>
            </a:r>
          </a:p>
        </p:txBody>
      </p:sp>
      <p:sp>
        <p:nvSpPr>
          <p:cNvPr id="758790" name="Line 6"/>
          <p:cNvSpPr>
            <a:spLocks noChangeShapeType="1"/>
          </p:cNvSpPr>
          <p:nvPr/>
        </p:nvSpPr>
        <p:spPr bwMode="auto">
          <a:xfrm>
            <a:off x="6011863" y="2584450"/>
            <a:ext cx="1446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5789613" y="2708964"/>
            <a:ext cx="174917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response</a:t>
            </a:r>
          </a:p>
          <a:p>
            <a:pPr defTabSz="912813"/>
            <a:r>
              <a:rPr lang="en-US" sz="1800" dirty="0">
                <a:latin typeface="+mn-lt"/>
              </a:rPr>
              <a:t>(content)</a:t>
            </a:r>
          </a:p>
        </p:txBody>
      </p:sp>
      <p:sp>
        <p:nvSpPr>
          <p:cNvPr id="758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2" y="1598613"/>
            <a:ext cx="4186238" cy="4687887"/>
          </a:xfrm>
          <a:noFill/>
          <a:ln/>
        </p:spPr>
        <p:txBody>
          <a:bodyPr lIns="90343" tIns="44379" rIns="90343" bIns="44379"/>
          <a:lstStyle/>
          <a:p>
            <a:r>
              <a:rPr lang="en-US" sz="2000" dirty="0"/>
              <a:t>Clients and servers communicate using  the </a:t>
            </a:r>
            <a:r>
              <a:rPr lang="en-US" sz="2000" dirty="0" err="1"/>
              <a:t>HyperText</a:t>
            </a:r>
            <a:r>
              <a:rPr lang="en-US" sz="2000" dirty="0"/>
              <a:t> Transfer Protocol (HTTP)</a:t>
            </a:r>
          </a:p>
          <a:p>
            <a:pPr lvl="1"/>
            <a:r>
              <a:rPr lang="en-US" sz="1800" dirty="0"/>
              <a:t>Client and server establish TCP connection</a:t>
            </a:r>
          </a:p>
          <a:p>
            <a:pPr lvl="1"/>
            <a:r>
              <a:rPr lang="en-US" sz="1800" dirty="0"/>
              <a:t>Client requests content</a:t>
            </a:r>
          </a:p>
          <a:p>
            <a:pPr lvl="1"/>
            <a:r>
              <a:rPr lang="en-US" sz="1800" dirty="0"/>
              <a:t>Server responds with requested content</a:t>
            </a:r>
          </a:p>
          <a:p>
            <a:pPr lvl="1"/>
            <a:r>
              <a:rPr lang="en-US" sz="1800" dirty="0"/>
              <a:t>Client and server close connection (eventually)</a:t>
            </a:r>
          </a:p>
          <a:p>
            <a:r>
              <a:rPr lang="en-US" sz="2000" dirty="0"/>
              <a:t>Current version is HTTP/1.1</a:t>
            </a:r>
          </a:p>
          <a:p>
            <a:pPr lvl="1"/>
            <a:r>
              <a:rPr lang="en-US" sz="1800" dirty="0"/>
              <a:t>RFC 2616, June, 1999.</a:t>
            </a:r>
          </a:p>
          <a:p>
            <a:pPr lvl="1"/>
            <a:r>
              <a:rPr lang="en-US" sz="1800" dirty="0"/>
              <a:t>HTTP/2 is so different that it might as well be a new protocol. </a:t>
            </a:r>
          </a:p>
        </p:txBody>
      </p:sp>
      <p:sp>
        <p:nvSpPr>
          <p:cNvPr id="758793" name="Oval 9"/>
          <p:cNvSpPr>
            <a:spLocks noChangeArrowheads="1"/>
          </p:cNvSpPr>
          <p:nvPr/>
        </p:nvSpPr>
        <p:spPr bwMode="auto">
          <a:xfrm>
            <a:off x="4641850" y="1676400"/>
            <a:ext cx="1370013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Web</a:t>
            </a:r>
          </a:p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(browser) </a:t>
            </a:r>
          </a:p>
        </p:txBody>
      </p:sp>
      <p:sp>
        <p:nvSpPr>
          <p:cNvPr id="763908" name="Text Box 1028"/>
          <p:cNvSpPr txBox="1">
            <a:spLocks noChangeArrowheads="1"/>
          </p:cNvSpPr>
          <p:nvPr/>
        </p:nvSpPr>
        <p:spPr bwMode="auto">
          <a:xfrm>
            <a:off x="1349911" y="6190395"/>
            <a:ext cx="75713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ourier New" pitchFamily="49" charset="0"/>
              </a:rPr>
              <a:t>http://www.w3.org/Protocols/rfc2616/rfc2616.html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2000" y="4953000"/>
            <a:ext cx="1828800" cy="609600"/>
          </a:xfrm>
          <a:prstGeom prst="rect">
            <a:avLst/>
          </a:prstGeom>
          <a:solidFill>
            <a:srgbClr val="D5F1CF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IP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343400"/>
            <a:ext cx="1828800" cy="609600"/>
          </a:xfrm>
          <a:prstGeom prst="rect">
            <a:avLst/>
          </a:prstGeom>
          <a:solidFill>
            <a:srgbClr val="F6F5BD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TCP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3733800"/>
            <a:ext cx="18288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HTTP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5149334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Datagrams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4507468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3865602"/>
            <a:ext cx="14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Web content</a:t>
            </a:r>
          </a:p>
        </p:txBody>
      </p:sp>
    </p:spTree>
    <p:extLst>
      <p:ext uri="{BB962C8B-B14F-4D97-AF65-F5344CB8AC3E}">
        <p14:creationId xmlns:p14="http://schemas.microsoft.com/office/powerpoint/2010/main" val="26290389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646738" cy="573087"/>
          </a:xfrm>
        </p:spPr>
        <p:txBody>
          <a:bodyPr/>
          <a:lstStyle/>
          <a:p>
            <a:r>
              <a:rPr lang="en-US"/>
              <a:t>Web Content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>
              <a:tabLst>
                <a:tab pos="4403725" algn="l"/>
              </a:tabLst>
            </a:pPr>
            <a:r>
              <a:rPr lang="en-US" dirty="0"/>
              <a:t>Web servers return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 to clients</a:t>
            </a:r>
          </a:p>
          <a:p>
            <a:pPr lvl="1">
              <a:tabLst>
                <a:tab pos="4403725" algn="l"/>
              </a:tabLst>
            </a:pPr>
            <a:r>
              <a:rPr lang="en-US" i="1" dirty="0"/>
              <a:t>content: </a:t>
            </a:r>
            <a:r>
              <a:rPr lang="en-US" dirty="0"/>
              <a:t>a sequence of bytes with an associated MIME (Multipurpose Internet Mail Extensions) type</a:t>
            </a:r>
          </a:p>
          <a:p>
            <a:pPr lvl="1">
              <a:tabLst>
                <a:tab pos="4403725" algn="l"/>
              </a:tabLst>
            </a:pPr>
            <a:r>
              <a:rPr lang="en-US" dirty="0"/>
              <a:t>Content is identified by its URL (Uniform Resource Locator)</a:t>
            </a:r>
          </a:p>
          <a:p>
            <a:pPr>
              <a:tabLst>
                <a:tab pos="4403725" algn="l"/>
              </a:tabLst>
            </a:pPr>
            <a:endParaRPr lang="en-US" dirty="0"/>
          </a:p>
          <a:p>
            <a:pPr>
              <a:tabLst>
                <a:tab pos="4403725" algn="l"/>
              </a:tabLst>
            </a:pPr>
            <a:r>
              <a:rPr lang="en-US" dirty="0"/>
              <a:t>Example MIME types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text/html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/>
              <a:t>HTML</a:t>
            </a:r>
            <a:r>
              <a:rPr lang="en-US" dirty="0"/>
              <a:t> document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text/plain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Unformatted text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image/gif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Binary image encoded in GIF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/>
                <a:cs typeface="Courier New"/>
              </a:rPr>
              <a:t>image/</a:t>
            </a:r>
            <a:r>
              <a:rPr lang="en-US" b="1" dirty="0" err="1">
                <a:latin typeface="Courier New"/>
                <a:cs typeface="Courier New"/>
              </a:rPr>
              <a:t>png</a:t>
            </a:r>
            <a:r>
              <a:rPr lang="en-US" dirty="0"/>
              <a:t>	Binary image encoded in PNG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image/jpeg</a:t>
            </a:r>
            <a:r>
              <a:rPr lang="en-US" dirty="0"/>
              <a:t>	Binary image encoded in JPEG format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832939"/>
            <a:ext cx="863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  <a:cs typeface="Courier New"/>
              </a:rPr>
              <a:t>You can find the complete list of MIME types at:</a:t>
            </a:r>
          </a:p>
          <a:p>
            <a:r>
              <a:rPr lang="en-US" sz="1800" dirty="0">
                <a:latin typeface="Courier New"/>
                <a:cs typeface="Courier New"/>
              </a:rPr>
              <a:t>http://</a:t>
            </a:r>
            <a:r>
              <a:rPr lang="en-US" sz="1800" dirty="0" err="1">
                <a:latin typeface="Courier New"/>
                <a:cs typeface="Courier New"/>
              </a:rPr>
              <a:t>www.iana.org</a:t>
            </a:r>
            <a:r>
              <a:rPr lang="en-US" sz="1800" dirty="0">
                <a:latin typeface="Courier New"/>
                <a:cs typeface="Courier New"/>
              </a:rPr>
              <a:t>/assignments/media-types/media-</a:t>
            </a:r>
            <a:r>
              <a:rPr lang="en-US" sz="1800" dirty="0" err="1">
                <a:latin typeface="Courier New"/>
                <a:cs typeface="Courier New"/>
              </a:rPr>
              <a:t>types.xhtml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80424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077200" cy="573087"/>
          </a:xfrm>
        </p:spPr>
        <p:txBody>
          <a:bodyPr lIns="91294" tIns="45647" rIns="91294" bIns="45647" anchor="t"/>
          <a:lstStyle/>
          <a:p>
            <a:r>
              <a:rPr lang="en-US"/>
              <a:t>Static and Dynamic Content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7" y="1362075"/>
            <a:ext cx="8823325" cy="4972050"/>
          </a:xfrm>
        </p:spPr>
        <p:txBody>
          <a:bodyPr lIns="91294" tIns="45647" rIns="91294" bIns="45647"/>
          <a:lstStyle/>
          <a:p>
            <a:r>
              <a:rPr lang="en-US" i="1" dirty="0"/>
              <a:t>Static content</a:t>
            </a:r>
            <a:r>
              <a:rPr lang="en-US" dirty="0"/>
              <a:t>: content stored in files and retrieved in response to an HTTP request</a:t>
            </a:r>
          </a:p>
          <a:p>
            <a:pPr lvl="1"/>
            <a:r>
              <a:rPr lang="en-US" dirty="0"/>
              <a:t>Examples: HTML files, images, audio clips, </a:t>
            </a:r>
            <a:r>
              <a:rPr lang="en-US" dirty="0" err="1"/>
              <a:t>Javascript</a:t>
            </a:r>
            <a:r>
              <a:rPr lang="en-US" dirty="0"/>
              <a:t> programs</a:t>
            </a:r>
          </a:p>
          <a:p>
            <a:pPr lvl="1"/>
            <a:r>
              <a:rPr lang="en-US" dirty="0"/>
              <a:t>Request identifies which content file</a:t>
            </a:r>
          </a:p>
          <a:p>
            <a:r>
              <a:rPr lang="en-US" i="1" dirty="0"/>
              <a:t>Dynamic content</a:t>
            </a:r>
            <a:r>
              <a:rPr lang="en-US" dirty="0"/>
              <a:t>: content produced on-the-fly in response to an HTTP request</a:t>
            </a:r>
          </a:p>
          <a:p>
            <a:pPr lvl="1"/>
            <a:r>
              <a:rPr lang="en-US" dirty="0"/>
              <a:t>Example: content produced by a program executed by the server on behalf of the client</a:t>
            </a:r>
          </a:p>
          <a:p>
            <a:pPr lvl="1"/>
            <a:r>
              <a:rPr lang="en-US" dirty="0"/>
              <a:t>Request identifies file containing executable code</a:t>
            </a:r>
          </a:p>
          <a:p>
            <a:r>
              <a:rPr lang="en-US" dirty="0"/>
              <a:t>Any URL can refer to either static or dynamic content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586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382000" cy="573087"/>
          </a:xfrm>
        </p:spPr>
        <p:txBody>
          <a:bodyPr/>
          <a:lstStyle/>
          <a:p>
            <a:r>
              <a:rPr lang="en-US" dirty="0"/>
              <a:t>URLs and how clients and servers use them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08612"/>
          </a:xfrm>
        </p:spPr>
        <p:txBody>
          <a:bodyPr/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r>
              <a:rPr lang="en-US" dirty="0"/>
              <a:t>Where the server is (</a:t>
            </a:r>
            <a:r>
              <a:rPr lang="en-US" b="1" dirty="0">
                <a:latin typeface="Courier New" pitchFamily="49" charset="0"/>
              </a:rPr>
              <a:t>www.cmu.edu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</a:t>
            </a:r>
          </a:p>
          <a:p>
            <a:r>
              <a:rPr lang="en-US" dirty="0"/>
              <a:t>Servers use </a:t>
            </a:r>
            <a:r>
              <a:rPr lang="en-US" i="1" dirty="0">
                <a:solidFill>
                  <a:srgbClr val="000000"/>
                </a:solidFill>
              </a:rPr>
              <a:t>suffix</a:t>
            </a:r>
            <a:r>
              <a:rPr lang="en-US" dirty="0"/>
              <a:t> (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  <a:r>
              <a:rPr lang="en-US" dirty="0"/>
              <a:t>) to:</a:t>
            </a:r>
          </a:p>
          <a:p>
            <a:pPr lvl="1"/>
            <a:r>
              <a:rPr lang="en-US" dirty="0"/>
              <a:t>Determine if request is for static or dynamic content.</a:t>
            </a:r>
          </a:p>
          <a:p>
            <a:pPr lvl="2"/>
            <a:r>
              <a:rPr lang="en-US" dirty="0"/>
              <a:t>No hard and fast rules for this</a:t>
            </a:r>
          </a:p>
          <a:p>
            <a:pPr lvl="2"/>
            <a:r>
              <a:rPr lang="en-US" dirty="0"/>
              <a:t>One convention: executables reside in </a:t>
            </a:r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directory</a:t>
            </a:r>
          </a:p>
          <a:p>
            <a:pPr lvl="1"/>
            <a:r>
              <a:rPr lang="en-US" dirty="0"/>
              <a:t>Find file on file system</a:t>
            </a:r>
          </a:p>
          <a:p>
            <a:pPr lvl="2"/>
            <a:r>
              <a:rPr lang="en-US" dirty="0"/>
              <a:t>Initial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 in suffix denotes home directory for requested content.</a:t>
            </a:r>
          </a:p>
          <a:p>
            <a:pPr lvl="2"/>
            <a:r>
              <a:rPr lang="en-US" dirty="0"/>
              <a:t>Minimal suffix is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”, which server expands to configured default filename (usually, </a:t>
            </a:r>
            <a:r>
              <a:rPr lang="en-US" b="1" dirty="0" err="1">
                <a:latin typeface="Courier New" pitchFamily="49" charset="0"/>
              </a:rPr>
              <a:t>index.html</a:t>
            </a:r>
            <a:r>
              <a:rPr lang="en-US" dirty="0"/>
              <a:t>)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6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888038" cy="573088"/>
          </a:xfrm>
        </p:spPr>
        <p:txBody>
          <a:bodyPr/>
          <a:lstStyle/>
          <a:p>
            <a:r>
              <a:rPr lang="en-US"/>
              <a:t>HTTP Requests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289925" cy="5191125"/>
          </a:xfrm>
          <a:ln/>
        </p:spPr>
        <p:txBody>
          <a:bodyPr/>
          <a:lstStyle/>
          <a:p>
            <a:r>
              <a:rPr lang="en-US" dirty="0"/>
              <a:t>HTTP request is a </a:t>
            </a:r>
            <a:r>
              <a:rPr lang="en-US" i="1" dirty="0">
                <a:solidFill>
                  <a:srgbClr val="FF0000"/>
                </a:solidFill>
              </a:rPr>
              <a:t>request line</a:t>
            </a:r>
            <a:r>
              <a:rPr lang="en-US" dirty="0"/>
              <a:t>, followed by zero or more </a:t>
            </a:r>
            <a:r>
              <a:rPr lang="en-US" i="1" dirty="0">
                <a:solidFill>
                  <a:srgbClr val="FF0000"/>
                </a:solidFill>
              </a:rPr>
              <a:t>request headers</a:t>
            </a:r>
          </a:p>
          <a:p>
            <a:endParaRPr lang="en-US" dirty="0"/>
          </a:p>
          <a:p>
            <a:r>
              <a:rPr lang="en-US" dirty="0"/>
              <a:t>Request line: </a:t>
            </a:r>
            <a:r>
              <a:rPr lang="en-US" dirty="0">
                <a:latin typeface="Courier New" pitchFamily="49" charset="0"/>
              </a:rPr>
              <a:t>&lt;method&gt; 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 &lt;version&gt;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&lt;method&gt; </a:t>
            </a:r>
            <a:r>
              <a:rPr lang="en-US" dirty="0"/>
              <a:t>is one of  </a:t>
            </a:r>
            <a:r>
              <a:rPr lang="en-US" b="1" dirty="0">
                <a:latin typeface="Courier New" pitchFamily="49" charset="0"/>
              </a:rPr>
              <a:t>GET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POST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OPTIONS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HEAD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PUT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DELETE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/>
              <a:t>or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TRACE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</a:rPr>
              <a:t>uri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dirty="0"/>
              <a:t>is typically URL for proxies, URL suffix for servers</a:t>
            </a:r>
          </a:p>
          <a:p>
            <a:pPr lvl="2"/>
            <a:r>
              <a:rPr lang="en-US" dirty="0"/>
              <a:t>A URL is a type of URI (Uniform Resource Identifier)</a:t>
            </a:r>
          </a:p>
          <a:p>
            <a:pPr lvl="2"/>
            <a:r>
              <a:rPr lang="en-US" dirty="0"/>
              <a:t>See </a:t>
            </a:r>
            <a:r>
              <a:rPr lang="en-US" dirty="0">
                <a:hlinkClick r:id="rId3"/>
              </a:rPr>
              <a:t>http://www.ietf.org/rfc/rfc2396.txt</a:t>
            </a:r>
            <a:endParaRPr lang="en-US" dirty="0"/>
          </a:p>
          <a:p>
            <a:pPr lvl="1"/>
            <a:r>
              <a:rPr lang="en-US" b="1" dirty="0">
                <a:latin typeface="Courier New" pitchFamily="49" charset="0"/>
              </a:rPr>
              <a:t>&lt;version&gt;</a:t>
            </a:r>
            <a:r>
              <a:rPr lang="en-US" b="1" dirty="0"/>
              <a:t> </a:t>
            </a:r>
            <a:r>
              <a:rPr lang="en-US" dirty="0"/>
              <a:t>is HTTP version of request (</a:t>
            </a:r>
            <a:r>
              <a:rPr lang="en-US" b="1" dirty="0">
                <a:latin typeface="Courier New" pitchFamily="49" charset="0"/>
              </a:rPr>
              <a:t>HTTP/1.0</a:t>
            </a:r>
            <a:r>
              <a:rPr lang="en-US" dirty="0"/>
              <a:t> or </a:t>
            </a:r>
            <a:r>
              <a:rPr lang="en-US" b="1" dirty="0">
                <a:latin typeface="Courier New" pitchFamily="49" charset="0"/>
              </a:rPr>
              <a:t>HTTP/1.1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Request headers: </a:t>
            </a:r>
            <a:r>
              <a:rPr lang="en-US" dirty="0">
                <a:latin typeface="Courier New" pitchFamily="49" charset="0"/>
              </a:rPr>
              <a:t>&lt;header name&gt;: &lt;header data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Provide additional information to the server</a:t>
            </a:r>
          </a:p>
          <a:p>
            <a:pPr lvl="1"/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095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154738" cy="573087"/>
          </a:xfrm>
        </p:spPr>
        <p:txBody>
          <a:bodyPr/>
          <a:lstStyle/>
          <a:p>
            <a:r>
              <a:rPr lang="en-US"/>
              <a:t>HTTP Responses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066800"/>
            <a:ext cx="8699500" cy="557033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HTTP response is a </a:t>
            </a:r>
            <a:r>
              <a:rPr lang="en-US" i="1" dirty="0">
                <a:solidFill>
                  <a:srgbClr val="FF0000"/>
                </a:solidFill>
              </a:rPr>
              <a:t>response line</a:t>
            </a:r>
            <a:r>
              <a:rPr lang="en-US" dirty="0"/>
              <a:t> followed by zero or more </a:t>
            </a:r>
            <a:r>
              <a:rPr lang="en-US" i="1" dirty="0">
                <a:solidFill>
                  <a:srgbClr val="FF0000"/>
                </a:solidFill>
              </a:rPr>
              <a:t>response headers</a:t>
            </a:r>
            <a:r>
              <a:rPr lang="en-US" dirty="0"/>
              <a:t>, possibly followed by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, with blank line (“</a:t>
            </a:r>
            <a:r>
              <a:rPr lang="en-US" dirty="0">
                <a:latin typeface="Courier New"/>
                <a:cs typeface="Courier New"/>
              </a:rPr>
              <a:t>\r\n</a:t>
            </a:r>
            <a:r>
              <a:rPr lang="en-US" dirty="0"/>
              <a:t>”) separating headers from content. 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Response line: </a:t>
            </a:r>
          </a:p>
          <a:p>
            <a:pPr>
              <a:lnSpc>
                <a:spcPct val="85000"/>
              </a:lnSpc>
              <a:buNone/>
            </a:pPr>
            <a:r>
              <a:rPr lang="en-US" dirty="0"/>
              <a:t>		</a:t>
            </a:r>
            <a:r>
              <a:rPr lang="en-US" dirty="0">
                <a:latin typeface="Courier New" pitchFamily="49" charset="0"/>
              </a:rPr>
              <a:t>&lt;version&gt; &lt;status code&gt; &lt;status </a:t>
            </a:r>
            <a:r>
              <a:rPr lang="en-US" dirty="0" err="1">
                <a:latin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&lt;version&gt; is HTTP version of the response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code&gt; is numeric 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</a:t>
            </a:r>
            <a:r>
              <a:rPr lang="en-US" dirty="0" err="1"/>
              <a:t>msg</a:t>
            </a:r>
            <a:r>
              <a:rPr lang="en-US" dirty="0"/>
              <a:t>&gt; is corresponding English text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200 	OK</a:t>
            </a:r>
            <a:r>
              <a:rPr lang="en-US" dirty="0"/>
              <a:t>		Request was handled without error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301	Moved</a:t>
            </a:r>
            <a:r>
              <a:rPr lang="en-US" dirty="0"/>
              <a:t>		Provide alternate URL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404	Not found</a:t>
            </a:r>
            <a:r>
              <a:rPr lang="en-US" dirty="0"/>
              <a:t>	Server couldn’t find the file</a:t>
            </a:r>
          </a:p>
          <a:p>
            <a:pPr>
              <a:lnSpc>
                <a:spcPct val="85000"/>
              </a:lnSpc>
            </a:pPr>
            <a:r>
              <a:rPr lang="en-US" dirty="0"/>
              <a:t>Response headers: </a:t>
            </a:r>
            <a:r>
              <a:rPr lang="en-US" dirty="0">
                <a:latin typeface="Courier New" pitchFamily="49" charset="0"/>
              </a:rPr>
              <a:t>&lt;header name&gt;: &lt;header data&gt;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additional information about response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Content-Type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MIME type of content in response body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Content-Length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Length of content in response body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2A7A-4FD7-4974-9CBA-3AB28BB8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 HTTP response codes</a:t>
            </a:r>
          </a:p>
        </p:txBody>
      </p:sp>
      <p:pic>
        <p:nvPicPr>
          <p:cNvPr id="8" name="Content Placeholder 7" descr="Website&#10;&#10;Description automatically generated">
            <a:extLst>
              <a:ext uri="{FF2B5EF4-FFF2-40B4-BE49-F238E27FC236}">
                <a16:creationId xmlns:a16="http://schemas.microsoft.com/office/drawing/2014/main" id="{6FA7141B-4BEE-4AD6-93AC-F37A11644E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8" y="1428155"/>
            <a:ext cx="3871912" cy="4839890"/>
          </a:xfrm>
        </p:spPr>
      </p:pic>
      <p:pic>
        <p:nvPicPr>
          <p:cNvPr id="14" name="Content Placeholder 13" descr="A picture containing text, cat, screen, display&#10;&#10;Description automatically generated">
            <a:extLst>
              <a:ext uri="{FF2B5EF4-FFF2-40B4-BE49-F238E27FC236}">
                <a16:creationId xmlns:a16="http://schemas.microsoft.com/office/drawing/2014/main" id="{04BD1418-3C01-4347-8C36-DF717D0A7AD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1362075"/>
            <a:ext cx="3012281" cy="2409825"/>
          </a:xfrm>
        </p:spPr>
      </p:pic>
      <p:pic>
        <p:nvPicPr>
          <p:cNvPr id="12" name="Content Placeholder 11" descr="A picture containing text, cat&#10;&#10;Description automatically generated">
            <a:extLst>
              <a:ext uri="{FF2B5EF4-FFF2-40B4-BE49-F238E27FC236}">
                <a16:creationId xmlns:a16="http://schemas.microsoft.com/office/drawing/2014/main" id="{6630ED00-BE6B-43DC-8C5D-B6EDE382E6D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3924300"/>
            <a:ext cx="3012281" cy="2409825"/>
          </a:xfrm>
        </p:spPr>
      </p:pic>
    </p:spTree>
    <p:extLst>
      <p:ext uri="{BB962C8B-B14F-4D97-AF65-F5344CB8AC3E}">
        <p14:creationId xmlns:p14="http://schemas.microsoft.com/office/powerpoint/2010/main" val="32681419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7501" cy="914401"/>
          </a:xfrm>
        </p:spPr>
        <p:txBody>
          <a:bodyPr/>
          <a:lstStyle/>
          <a:p>
            <a:r>
              <a:rPr lang="en-US" dirty="0"/>
              <a:t>Example HTTP Transaction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-1" y="806708"/>
            <a:ext cx="9144001" cy="4708981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HTTP/1.1   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301 Moved Permanently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17:05:11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5 response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this is an Apache server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Location: </a:t>
            </a:r>
            <a:r>
              <a:rPr lang="sk-SK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http://www.cmu.edu/index.shtml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page has moved here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body will be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expect HTML in response body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15c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&lt;HTML&gt;&lt;HEAD&gt;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start of HTML content</a:t>
            </a:r>
          </a:p>
          <a:p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&lt;/BODY&gt;&lt;/HTML&gt;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end of HTML content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last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closes connection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58674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HTTP standard requires that each text line end with </a:t>
            </a:r>
            <a:r>
              <a:rPr lang="en-US" dirty="0">
                <a:latin typeface="Courier New"/>
                <a:cs typeface="Courier New"/>
              </a:rPr>
              <a:t>“\r\n”</a:t>
            </a:r>
          </a:p>
          <a:p>
            <a:r>
              <a:rPr lang="en-US" dirty="0"/>
              <a:t>Blank line (</a:t>
            </a:r>
            <a:r>
              <a:rPr lang="en-US" dirty="0">
                <a:latin typeface="Courier New"/>
                <a:cs typeface="Courier New"/>
              </a:rPr>
              <a:t>“\r\n”</a:t>
            </a:r>
            <a:r>
              <a:rPr lang="en-US" dirty="0"/>
              <a:t>) terminates request and response headers</a:t>
            </a:r>
          </a:p>
        </p:txBody>
      </p:sp>
    </p:spTree>
    <p:extLst>
      <p:ext uri="{BB962C8B-B14F-4D97-AF65-F5344CB8AC3E}">
        <p14:creationId xmlns:p14="http://schemas.microsoft.com/office/powerpoint/2010/main" val="11160323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477630" cy="573087"/>
          </a:xfrm>
        </p:spPr>
        <p:txBody>
          <a:bodyPr/>
          <a:lstStyle/>
          <a:p>
            <a:r>
              <a:rPr lang="en-US" dirty="0"/>
              <a:t>Example HTTP Transaction, Take 2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1206500"/>
            <a:ext cx="9144000" cy="4478149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index.shtml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www.cmu.edu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200 OK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17:37:26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4 response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1000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begin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&lt;html ..&gt;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of HTML content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&lt;/html&gt;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end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 connection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006836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185" y="152400"/>
            <a:ext cx="8477630" cy="573087"/>
          </a:xfrm>
        </p:spPr>
        <p:txBody>
          <a:bodyPr/>
          <a:lstStyle/>
          <a:p>
            <a:r>
              <a:rPr lang="en-US" dirty="0"/>
              <a:t>Example HTTP(S) Transaction, Take 3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6324808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openssl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s_client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  <a:hlinkClick r:id="rId3"/>
              </a:rPr>
              <a:t>www.cs.cmu.edu:443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CONNECTED(00000005)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Certificate chain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                                                                            Server certificate                                                             -----BEGIN CERTIFICATE-----                                                    MIIGDjCCBPagAwIBAgIRAMiF7LBPDoySilnNoU+mp+gwDQYJKoZIhvcNAQELBQAw               djELMAkGA1UEBhMCVVMxCzAJBgNVBAgTAk1JMRIwEAYDVQQHEwlBbm4gQXJib3Ix               EjAQBgNVBAoTCUludGVybmV0MjERMA8GA1UECxMISW5Db21tb24xHzAdBgNVBAMT               wkWkvDVBBCwKXrShVxQNsj6J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-----END CERTIFICATE-----                                                      subject=/C=US/postalCode=15213/ST=PA/L=Pittsburgh/street=5000 Forbes Ave/O=Carnegie Mellon University/OU=School of Computer Science/CN=www.cs.cmu.edu         issuer=/C=US/ST=MI/L=Ann Arbor/O=Internet2/OU=InCommon/CN=InCommon RSA Server CA                                                                              SSL handshake has read 6274 bytes and written 483 bytes                       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GET / HTTP/1.0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HTTP/1.1 200 OK                                                                Date: Tue, 12 Nov 2019 04:22:15 GMT                                            Server: Apache/2.4.10 (Ubuntu)                                                 Set-Cookie: SHIBLOCATION=scsweb; path=/; domain=.cs.cmu.edu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... HTML Content Continues Below ...</a:t>
            </a:r>
          </a:p>
        </p:txBody>
      </p:sp>
    </p:spTree>
    <p:extLst>
      <p:ext uri="{BB962C8B-B14F-4D97-AF65-F5344CB8AC3E}">
        <p14:creationId xmlns:p14="http://schemas.microsoft.com/office/powerpoint/2010/main" val="293115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3">
            <a:extLst>
              <a:ext uri="{FF2B5EF4-FFF2-40B4-BE49-F238E27FC236}">
                <a16:creationId xmlns:a16="http://schemas.microsoft.com/office/drawing/2014/main" id="{1BD2B61C-1603-2644-8E3A-7E4AF98A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3" tIns="45700" rIns="91393" bIns="457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folHlin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l" eaLnBrk="0" hangingPunct="0">
              <a:spcBef>
                <a:spcPct val="0"/>
              </a:spcBef>
              <a:buClrTx/>
              <a:buFontTx/>
              <a:buNone/>
              <a:defRPr/>
            </a:pPr>
            <a:fld id="{63F1146C-21C7-E04E-9DFC-119DEB4F0495}" type="slidenum">
              <a:rPr lang="en-US" altLang="en-US" smtClean="0"/>
              <a:pPr algn="l" eaLnBrk="0" hangingPunct="0">
                <a:spcBef>
                  <a:spcPct val="0"/>
                </a:spcBef>
                <a:buClrTx/>
                <a:buFontTx/>
                <a:buNone/>
                <a:defRPr/>
              </a:pPr>
              <a:t>6</a:t>
            </a:fld>
            <a:endParaRPr lang="en-US" altLang="en-US" sz="1400">
              <a:latin typeface="Times" pitchFamily="2" charset="0"/>
              <a:cs typeface="Arial" panose="020B0604020202020204" pitchFamily="34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83E81E47-3C5B-124A-932D-BD4D33FD9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 #2?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13109EB-321D-E647-856C-473216C5B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350" y="2668588"/>
            <a:ext cx="1520825" cy="6842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Web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3833094F-DC74-D14D-8F3A-3EEA24209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2668588"/>
            <a:ext cx="1522413" cy="6842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FTP</a:t>
            </a:r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E92D5809-4627-444D-9BF0-EEE390C26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213" y="2668588"/>
            <a:ext cx="1522412" cy="6842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Voice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D00B4730-F98B-B940-9CF7-13E08A917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88" y="2668588"/>
            <a:ext cx="1520825" cy="6842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Telnet</a:t>
            </a:r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08F2038A-D6E5-F146-9A22-7BEA4734D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418013"/>
            <a:ext cx="1520825" cy="6842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Tw. Pair</a:t>
            </a:r>
          </a:p>
        </p:txBody>
      </p:sp>
      <p:sp>
        <p:nvSpPr>
          <p:cNvPr id="62472" name="Rectangle 8">
            <a:extLst>
              <a:ext uri="{FF2B5EF4-FFF2-40B4-BE49-F238E27FC236}">
                <a16:creationId xmlns:a16="http://schemas.microsoft.com/office/drawing/2014/main" id="{5D47E2C5-33B9-3D41-AFC5-A6A7FA2DF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425" y="4418013"/>
            <a:ext cx="1522413" cy="6842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Coax</a:t>
            </a:r>
          </a:p>
        </p:txBody>
      </p:sp>
      <p:sp>
        <p:nvSpPr>
          <p:cNvPr id="62473" name="Rectangle 9">
            <a:extLst>
              <a:ext uri="{FF2B5EF4-FFF2-40B4-BE49-F238E27FC236}">
                <a16:creationId xmlns:a16="http://schemas.microsoft.com/office/drawing/2014/main" id="{29879AB4-12AF-EE4F-AC61-F23742C0F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863" y="4418013"/>
            <a:ext cx="1522412" cy="6842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Wireless</a:t>
            </a:r>
          </a:p>
        </p:txBody>
      </p:sp>
      <p:sp>
        <p:nvSpPr>
          <p:cNvPr id="62474" name="Rectangle 10">
            <a:extLst>
              <a:ext uri="{FF2B5EF4-FFF2-40B4-BE49-F238E27FC236}">
                <a16:creationId xmlns:a16="http://schemas.microsoft.com/office/drawing/2014/main" id="{1FC05A25-8CA1-1842-89EC-E19B62299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4418013"/>
            <a:ext cx="1520825" cy="6842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Optical</a:t>
            </a:r>
          </a:p>
        </p:txBody>
      </p:sp>
      <p:sp>
        <p:nvSpPr>
          <p:cNvPr id="62475" name="Line 11">
            <a:extLst>
              <a:ext uri="{FF2B5EF4-FFF2-40B4-BE49-F238E27FC236}">
                <a16:creationId xmlns:a16="http://schemas.microsoft.com/office/drawing/2014/main" id="{264168EA-3984-7546-8654-07BF12EE11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7763" y="3352800"/>
            <a:ext cx="0" cy="1065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6" name="Line 12">
            <a:extLst>
              <a:ext uri="{FF2B5EF4-FFF2-40B4-BE49-F238E27FC236}">
                <a16:creationId xmlns:a16="http://schemas.microsoft.com/office/drawing/2014/main" id="{4321E620-B103-C445-8069-00FA090D1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7763" y="3352800"/>
            <a:ext cx="1749425" cy="1065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7" name="Line 13">
            <a:extLst>
              <a:ext uri="{FF2B5EF4-FFF2-40B4-BE49-F238E27FC236}">
                <a16:creationId xmlns:a16="http://schemas.microsoft.com/office/drawing/2014/main" id="{032A4D20-81AE-2A40-9A13-B6922A5A60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7625" y="3352800"/>
            <a:ext cx="0" cy="1065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8" name="Line 14">
            <a:extLst>
              <a:ext uri="{FF2B5EF4-FFF2-40B4-BE49-F238E27FC236}">
                <a16:creationId xmlns:a16="http://schemas.microsoft.com/office/drawing/2014/main" id="{7B18382D-A33A-6048-9980-F8952853D2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7763" y="3352800"/>
            <a:ext cx="1749425" cy="1065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9" name="Line 15">
            <a:extLst>
              <a:ext uri="{FF2B5EF4-FFF2-40B4-BE49-F238E27FC236}">
                <a16:creationId xmlns:a16="http://schemas.microsoft.com/office/drawing/2014/main" id="{C0CBB5DD-28A9-C348-9526-9C5B1A3589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352800"/>
            <a:ext cx="0" cy="1065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0" name="Line 16">
            <a:extLst>
              <a:ext uri="{FF2B5EF4-FFF2-40B4-BE49-F238E27FC236}">
                <a16:creationId xmlns:a16="http://schemas.microsoft.com/office/drawing/2014/main" id="{C642A4CF-279F-1B4A-ABAE-0B3DDBD70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352800"/>
            <a:ext cx="1749425" cy="1065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1" name="Line 17">
            <a:extLst>
              <a:ext uri="{FF2B5EF4-FFF2-40B4-BE49-F238E27FC236}">
                <a16:creationId xmlns:a16="http://schemas.microsoft.com/office/drawing/2014/main" id="{D88BF7B7-FA62-AA46-A6E9-307EBF58E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7188" y="3352800"/>
            <a:ext cx="0" cy="1065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2" name="Line 18">
            <a:extLst>
              <a:ext uri="{FF2B5EF4-FFF2-40B4-BE49-F238E27FC236}">
                <a16:creationId xmlns:a16="http://schemas.microsoft.com/office/drawing/2014/main" id="{0E04F2E4-1188-9B4A-8CC7-BBA1AB687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7188" y="3352800"/>
            <a:ext cx="1751012" cy="1065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3" name="Line 19">
            <a:extLst>
              <a:ext uri="{FF2B5EF4-FFF2-40B4-BE49-F238E27FC236}">
                <a16:creationId xmlns:a16="http://schemas.microsoft.com/office/drawing/2014/main" id="{F0DA91CC-8BB9-4044-881A-F70A99AAC1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3352800"/>
            <a:ext cx="1749425" cy="1065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4" name="Line 20">
            <a:extLst>
              <a:ext uri="{FF2B5EF4-FFF2-40B4-BE49-F238E27FC236}">
                <a16:creationId xmlns:a16="http://schemas.microsoft.com/office/drawing/2014/main" id="{EC37B158-887C-654C-84D7-75E7D00944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7188" y="3352800"/>
            <a:ext cx="1751012" cy="1065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5" name="Line 21">
            <a:extLst>
              <a:ext uri="{FF2B5EF4-FFF2-40B4-BE49-F238E27FC236}">
                <a16:creationId xmlns:a16="http://schemas.microsoft.com/office/drawing/2014/main" id="{5437C6A5-2194-A846-8E3C-13F7BF9A1B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7763" y="3352800"/>
            <a:ext cx="3500437" cy="1065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6" name="Line 22">
            <a:extLst>
              <a:ext uri="{FF2B5EF4-FFF2-40B4-BE49-F238E27FC236}">
                <a16:creationId xmlns:a16="http://schemas.microsoft.com/office/drawing/2014/main" id="{A4CD263A-6EC0-B246-BD70-D8A8A081B5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7188" y="3352800"/>
            <a:ext cx="3500437" cy="1065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7" name="Line 23">
            <a:extLst>
              <a:ext uri="{FF2B5EF4-FFF2-40B4-BE49-F238E27FC236}">
                <a16:creationId xmlns:a16="http://schemas.microsoft.com/office/drawing/2014/main" id="{76FDF9DF-341D-2142-B9AD-32971B231B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7188" y="3352800"/>
            <a:ext cx="3500437" cy="1065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8" name="Line 24">
            <a:extLst>
              <a:ext uri="{FF2B5EF4-FFF2-40B4-BE49-F238E27FC236}">
                <a16:creationId xmlns:a16="http://schemas.microsoft.com/office/drawing/2014/main" id="{BE17E784-8190-CA48-A2DC-7FB8FE8BE9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7763" y="3352800"/>
            <a:ext cx="3500437" cy="1065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9" name="Line 25">
            <a:extLst>
              <a:ext uri="{FF2B5EF4-FFF2-40B4-BE49-F238E27FC236}">
                <a16:creationId xmlns:a16="http://schemas.microsoft.com/office/drawing/2014/main" id="{DF1201DD-4DBC-3340-9E62-2E06B388B5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7763" y="3352800"/>
            <a:ext cx="5249862" cy="1065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0" name="Line 26">
            <a:extLst>
              <a:ext uri="{FF2B5EF4-FFF2-40B4-BE49-F238E27FC236}">
                <a16:creationId xmlns:a16="http://schemas.microsoft.com/office/drawing/2014/main" id="{0E32EA99-C674-714D-9D35-C005CED5A7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7763" y="3352800"/>
            <a:ext cx="5249862" cy="1065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83" name="Rectangle 27">
            <a:extLst>
              <a:ext uri="{FF2B5EF4-FFF2-40B4-BE49-F238E27FC236}">
                <a16:creationId xmlns:a16="http://schemas.microsoft.com/office/drawing/2014/main" id="{5A2BC909-2CEA-2A45-B3DE-7A522179D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225" y="2668588"/>
            <a:ext cx="1520825" cy="6842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Video</a:t>
            </a: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E0D2C7BC-28DE-1A47-8576-584144813A9F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3352800"/>
            <a:ext cx="6924675" cy="1065213"/>
            <a:chOff x="772" y="2116"/>
            <a:chExt cx="4368" cy="672"/>
          </a:xfrm>
        </p:grpSpPr>
        <p:sp>
          <p:nvSpPr>
            <p:cNvPr id="62493" name="Line 29">
              <a:extLst>
                <a:ext uri="{FF2B5EF4-FFF2-40B4-BE49-F238E27FC236}">
                  <a16:creationId xmlns:a16="http://schemas.microsoft.com/office/drawing/2014/main" id="{AEDC8C74-2CFB-1340-9979-D10988B799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2" y="2116"/>
              <a:ext cx="4368" cy="6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4" name="Line 30">
              <a:extLst>
                <a:ext uri="{FF2B5EF4-FFF2-40B4-BE49-F238E27FC236}">
                  <a16:creationId xmlns:a16="http://schemas.microsoft.com/office/drawing/2014/main" id="{6408CC8F-F32E-064C-8ED8-DF621202A1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6" y="2116"/>
              <a:ext cx="1104" cy="6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5" name="Line 31">
              <a:extLst>
                <a:ext uri="{FF2B5EF4-FFF2-40B4-BE49-F238E27FC236}">
                  <a16:creationId xmlns:a16="http://schemas.microsoft.com/office/drawing/2014/main" id="{AC73A799-7B52-DE45-BF5F-41BCBB982C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2" y="2116"/>
              <a:ext cx="2208" cy="6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6" name="Line 32">
              <a:extLst>
                <a:ext uri="{FF2B5EF4-FFF2-40B4-BE49-F238E27FC236}">
                  <a16:creationId xmlns:a16="http://schemas.microsoft.com/office/drawing/2014/main" id="{08C92BD4-A733-4347-B69F-F5625B8C13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8" y="2116"/>
              <a:ext cx="3312" cy="6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8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05B1-8F6D-754C-9547-33FED72A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Check Canvas &gt; Networking (part II)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213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Network Layers: Birds Eye View</a:t>
            </a:r>
          </a:p>
          <a:p>
            <a:r>
              <a:rPr lang="en-US" dirty="0">
                <a:solidFill>
                  <a:schemeClr val="bg2"/>
                </a:solidFill>
              </a:rPr>
              <a:t>The Sockets Interface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The Tiny Web Server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</a:t>
            </a:r>
          </a:p>
        </p:txBody>
      </p:sp>
    </p:spTree>
    <p:extLst>
      <p:ext uri="{BB962C8B-B14F-4D97-AF65-F5344CB8AC3E}">
        <p14:creationId xmlns:p14="http://schemas.microsoft.com/office/powerpoint/2010/main" val="37952002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Tiny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Tiny Web server described in text</a:t>
            </a:r>
          </a:p>
          <a:p>
            <a:pPr lvl="1"/>
            <a:r>
              <a:rPr lang="en-US" sz="2200" dirty="0"/>
              <a:t>Tiny is a sequential Web server</a:t>
            </a:r>
          </a:p>
          <a:p>
            <a:pPr lvl="1"/>
            <a:r>
              <a:rPr lang="en-US" sz="2200" dirty="0"/>
              <a:t>Serves static and dynamic content to real browsers</a:t>
            </a:r>
          </a:p>
          <a:p>
            <a:pPr lvl="2"/>
            <a:r>
              <a:rPr lang="en-US" dirty="0"/>
              <a:t>text files, HTML files, GIF, PNG, and JPEG images</a:t>
            </a:r>
          </a:p>
          <a:p>
            <a:pPr lvl="1"/>
            <a:r>
              <a:rPr lang="en-US" sz="2200" dirty="0"/>
              <a:t>239 lines of commented C code</a:t>
            </a:r>
          </a:p>
          <a:p>
            <a:pPr lvl="1"/>
            <a:r>
              <a:rPr lang="en-US" sz="2200" dirty="0"/>
              <a:t>Not as complete or robust as a real Web server</a:t>
            </a:r>
          </a:p>
          <a:p>
            <a:pPr lvl="2"/>
            <a:r>
              <a:rPr lang="en-US" sz="2200" dirty="0"/>
              <a:t>You can break it with poorly-formed HTTP requests (e.g., terminate lines with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200" dirty="0"/>
              <a:t>” instead of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sz="22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9689782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Tiny Operation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connection from client</a:t>
            </a:r>
          </a:p>
          <a:p>
            <a:r>
              <a:rPr lang="en-US" dirty="0"/>
              <a:t>Read request from client (via connected socket)</a:t>
            </a:r>
          </a:p>
          <a:p>
            <a:r>
              <a:rPr lang="en-US" dirty="0"/>
              <a:t>Split into &lt;method&gt;  &lt;</a:t>
            </a:r>
            <a:r>
              <a:rPr lang="en-US" dirty="0" err="1"/>
              <a:t>uri</a:t>
            </a:r>
            <a:r>
              <a:rPr lang="en-US" dirty="0"/>
              <a:t>&gt; &lt;version&gt;</a:t>
            </a:r>
          </a:p>
          <a:p>
            <a:pPr lvl="1"/>
            <a:r>
              <a:rPr lang="en-US" dirty="0"/>
              <a:t>If method not GET, then return error</a:t>
            </a:r>
          </a:p>
          <a:p>
            <a:r>
              <a:rPr lang="en-US" dirty="0"/>
              <a:t>If URI contains “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-bin</a:t>
            </a:r>
            <a:r>
              <a:rPr lang="en-US" dirty="0"/>
              <a:t>” then serve dynamic content</a:t>
            </a:r>
          </a:p>
          <a:p>
            <a:pPr lvl="1"/>
            <a:r>
              <a:rPr lang="en-US" dirty="0"/>
              <a:t>(Would do wrong thing if had file “</a:t>
            </a:r>
            <a:r>
              <a:rPr lang="en-US" b="1" dirty="0">
                <a:latin typeface="Courier New" panose="02070309020205020404" pitchFamily="49" charset="0"/>
                <a:cs typeface="Courier New" pitchFamily="49" charset="0"/>
              </a:rPr>
              <a:t>abcgi-bingo.html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Fork process to execute program</a:t>
            </a:r>
          </a:p>
          <a:p>
            <a:r>
              <a:rPr lang="en-US" dirty="0"/>
              <a:t>Otherwise serve static content</a:t>
            </a:r>
          </a:p>
          <a:p>
            <a:pPr lvl="1"/>
            <a:r>
              <a:rPr lang="en-US" dirty="0"/>
              <a:t>Copy file to output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342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 lIns="91294" tIns="45647" rIns="91294" bIns="45647" anchor="t"/>
          <a:lstStyle/>
          <a:p>
            <a:r>
              <a:rPr lang="en-US" dirty="0"/>
              <a:t>Tiny Serving Static Content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137820"/>
            <a:ext cx="8305800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[MAXBUF];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headers to client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get_filetype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sServer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Tiny Web Server\r\n"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sConnection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close\r\n"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-type: %s\r\n\r\n"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body to client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Open(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O_RDONLY, 0);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Mmap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(0,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PROT_READ, MAP_PRIVATE,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Munmap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filesize);        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1090" y="6031468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816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Network Layers: Birds Eye View</a:t>
            </a:r>
          </a:p>
          <a:p>
            <a:r>
              <a:rPr lang="en-US" dirty="0">
                <a:solidFill>
                  <a:schemeClr val="bg2"/>
                </a:solidFill>
              </a:rPr>
              <a:t>The Sockets Interface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Web Servers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The Tiny Web Server</a:t>
            </a:r>
          </a:p>
          <a:p>
            <a:r>
              <a:rPr lang="en-US" dirty="0"/>
              <a:t>Serving Dynamic Content</a:t>
            </a:r>
          </a:p>
        </p:txBody>
      </p:sp>
    </p:spTree>
    <p:extLst>
      <p:ext uri="{BB962C8B-B14F-4D97-AF65-F5344CB8AC3E}">
        <p14:creationId xmlns:p14="http://schemas.microsoft.com/office/powerpoint/2010/main" val="15567901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0960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</a:t>
            </a:r>
          </a:p>
        </p:txBody>
      </p:sp>
      <p:sp>
        <p:nvSpPr>
          <p:cNvPr id="771075" name="Oval 3"/>
          <p:cNvSpPr>
            <a:spLocks noChangeArrowheads="1"/>
          </p:cNvSpPr>
          <p:nvPr/>
        </p:nvSpPr>
        <p:spPr bwMode="auto">
          <a:xfrm>
            <a:off x="5548313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71076" name="Oval 4"/>
          <p:cNvSpPr>
            <a:spLocks noChangeArrowheads="1"/>
          </p:cNvSpPr>
          <p:nvPr/>
        </p:nvSpPr>
        <p:spPr bwMode="auto">
          <a:xfrm>
            <a:off x="7526338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1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42118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Client sends request to server</a:t>
            </a:r>
          </a:p>
          <a:p>
            <a:endParaRPr lang="en-US" dirty="0"/>
          </a:p>
          <a:p>
            <a:r>
              <a:rPr lang="en-US" dirty="0"/>
              <a:t>If request URI contains the string “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</a:rPr>
              <a:t>-bin</a:t>
            </a:r>
            <a:r>
              <a:rPr lang="en-US" dirty="0"/>
              <a:t>”, the Tiny server assumes that the request is for dynamic content </a:t>
            </a:r>
          </a:p>
        </p:txBody>
      </p:sp>
      <p:sp>
        <p:nvSpPr>
          <p:cNvPr id="771078" name="Line 6"/>
          <p:cNvSpPr>
            <a:spLocks noChangeShapeType="1"/>
          </p:cNvSpPr>
          <p:nvPr/>
        </p:nvSpPr>
        <p:spPr bwMode="auto">
          <a:xfrm>
            <a:off x="6613525" y="3117850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5000625" y="2130425"/>
            <a:ext cx="4006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GET /</a:t>
            </a:r>
            <a:r>
              <a:rPr lang="en-US" sz="1800" dirty="0" err="1">
                <a:latin typeface="Courier New" pitchFamily="49" charset="0"/>
              </a:rPr>
              <a:t>cgi</a:t>
            </a:r>
            <a:r>
              <a:rPr lang="en-US" sz="1800" dirty="0">
                <a:latin typeface="Courier New" pitchFamily="49" charset="0"/>
              </a:rPr>
              <a:t>-bin/env.pl HTTP/1.1</a:t>
            </a:r>
          </a:p>
        </p:txBody>
      </p:sp>
    </p:spTree>
    <p:extLst>
      <p:ext uri="{BB962C8B-B14F-4D97-AF65-F5344CB8AC3E}">
        <p14:creationId xmlns:p14="http://schemas.microsoft.com/office/powerpoint/2010/main" val="14067675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77724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2099" name="Oval 3"/>
          <p:cNvSpPr>
            <a:spLocks noChangeArrowheads="1"/>
          </p:cNvSpPr>
          <p:nvPr/>
        </p:nvSpPr>
        <p:spPr bwMode="auto">
          <a:xfrm>
            <a:off x="5173663" y="19018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2100" name="Oval 4"/>
          <p:cNvSpPr>
            <a:spLocks noChangeArrowheads="1"/>
          </p:cNvSpPr>
          <p:nvPr/>
        </p:nvSpPr>
        <p:spPr bwMode="auto">
          <a:xfrm>
            <a:off x="7153275" y="19018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2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18907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server creates a child process and runs the program identified by the URI in that process</a:t>
            </a:r>
          </a:p>
        </p:txBody>
      </p:sp>
      <p:sp>
        <p:nvSpPr>
          <p:cNvPr id="772102" name="Oval 6"/>
          <p:cNvSpPr>
            <a:spLocks noChangeArrowheads="1"/>
          </p:cNvSpPr>
          <p:nvPr/>
        </p:nvSpPr>
        <p:spPr bwMode="auto">
          <a:xfrm>
            <a:off x="7159625" y="34988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2103" name="Line 7"/>
          <p:cNvSpPr>
            <a:spLocks noChangeShapeType="1"/>
          </p:cNvSpPr>
          <p:nvPr/>
        </p:nvSpPr>
        <p:spPr bwMode="auto">
          <a:xfrm flipV="1">
            <a:off x="7685088" y="28908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7654925" y="3011488"/>
            <a:ext cx="14128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Courier New" pitchFamily="49" charset="0"/>
              </a:rPr>
              <a:t>fork/exec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95729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2296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3123" name="Oval 3"/>
          <p:cNvSpPr>
            <a:spLocks noChangeArrowheads="1"/>
          </p:cNvSpPr>
          <p:nvPr/>
        </p:nvSpPr>
        <p:spPr bwMode="auto">
          <a:xfrm>
            <a:off x="5173663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3124" name="Oval 4"/>
          <p:cNvSpPr>
            <a:spLocks noChangeArrowheads="1"/>
          </p:cNvSpPr>
          <p:nvPr/>
        </p:nvSpPr>
        <p:spPr bwMode="auto">
          <a:xfrm>
            <a:off x="7153275" y="18256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child runs and generates the dynamic content</a:t>
            </a:r>
          </a:p>
          <a:p>
            <a:endParaRPr lang="en-US" dirty="0"/>
          </a:p>
          <a:p>
            <a:r>
              <a:rPr lang="en-US" dirty="0"/>
              <a:t>The server captures the content of the child and forwards it without modification to the client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73126" name="Oval 6"/>
          <p:cNvSpPr>
            <a:spLocks noChangeArrowheads="1"/>
          </p:cNvSpPr>
          <p:nvPr/>
        </p:nvSpPr>
        <p:spPr bwMode="auto">
          <a:xfrm>
            <a:off x="7159625" y="34226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3127" name="Line 7"/>
          <p:cNvSpPr>
            <a:spLocks noChangeShapeType="1"/>
          </p:cNvSpPr>
          <p:nvPr/>
        </p:nvSpPr>
        <p:spPr bwMode="auto">
          <a:xfrm flipV="1">
            <a:off x="7685088" y="28146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3128" name="Text Box 8"/>
          <p:cNvSpPr txBox="1">
            <a:spLocks noChangeArrowheads="1"/>
          </p:cNvSpPr>
          <p:nvPr/>
        </p:nvSpPr>
        <p:spPr bwMode="auto">
          <a:xfrm>
            <a:off x="7616825" y="2967038"/>
            <a:ext cx="1047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/>
              <a:t>Content</a:t>
            </a:r>
          </a:p>
        </p:txBody>
      </p:sp>
      <p:sp>
        <p:nvSpPr>
          <p:cNvPr id="773129" name="Text Box 9"/>
          <p:cNvSpPr txBox="1">
            <a:spLocks noChangeArrowheads="1"/>
          </p:cNvSpPr>
          <p:nvPr/>
        </p:nvSpPr>
        <p:spPr bwMode="auto">
          <a:xfrm>
            <a:off x="6202363" y="2265645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3130" name="Line 10"/>
          <p:cNvSpPr>
            <a:spLocks noChangeShapeType="1"/>
          </p:cNvSpPr>
          <p:nvPr/>
        </p:nvSpPr>
        <p:spPr bwMode="auto">
          <a:xfrm flipH="1">
            <a:off x="6240463" y="2281238"/>
            <a:ext cx="91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63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8305800" cy="573087"/>
          </a:xfrm>
        </p:spPr>
        <p:txBody>
          <a:bodyPr lIns="91294" tIns="45647" rIns="91294" bIns="45647" anchor="t"/>
          <a:lstStyle/>
          <a:p>
            <a:r>
              <a:rPr lang="en-US"/>
              <a:t>Issues in Serving Dynamic Content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595438"/>
            <a:ext cx="5360987" cy="4830762"/>
          </a:xfrm>
        </p:spPr>
        <p:txBody>
          <a:bodyPr lIns="91294" tIns="45647" rIns="91294" bIns="45647"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client pass program arguments to the server?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these arguments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other info relevant to the request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capture the content produced by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These issues are addressed by the </a:t>
            </a:r>
            <a:r>
              <a:rPr lang="en-US" dirty="0">
                <a:solidFill>
                  <a:srgbClr val="FF0000"/>
                </a:solidFill>
              </a:rPr>
              <a:t>Common Gateway Interface (CGI) </a:t>
            </a:r>
            <a:r>
              <a:rPr lang="en-US" dirty="0"/>
              <a:t>specification.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775172" name="Oval 4"/>
          <p:cNvSpPr>
            <a:spLocks noChangeArrowheads="1"/>
          </p:cNvSpPr>
          <p:nvPr/>
        </p:nvSpPr>
        <p:spPr bwMode="auto">
          <a:xfrm>
            <a:off x="5459413" y="1825625"/>
            <a:ext cx="1065212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5173" name="Oval 5"/>
          <p:cNvSpPr>
            <a:spLocks noChangeArrowheads="1"/>
          </p:cNvSpPr>
          <p:nvPr/>
        </p:nvSpPr>
        <p:spPr bwMode="auto">
          <a:xfrm>
            <a:off x="7437438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5174" name="Line 6"/>
          <p:cNvSpPr>
            <a:spLocks noChangeShapeType="1"/>
          </p:cNvSpPr>
          <p:nvPr/>
        </p:nvSpPr>
        <p:spPr bwMode="auto">
          <a:xfrm flipH="1" flipV="1">
            <a:off x="7761288" y="28146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75" name="Text Box 7"/>
          <p:cNvSpPr txBox="1">
            <a:spLocks noChangeArrowheads="1"/>
          </p:cNvSpPr>
          <p:nvPr/>
        </p:nvSpPr>
        <p:spPr bwMode="auto">
          <a:xfrm>
            <a:off x="6715125" y="2965732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6" name="Text Box 8"/>
          <p:cNvSpPr txBox="1">
            <a:spLocks noChangeArrowheads="1"/>
          </p:cNvSpPr>
          <p:nvPr/>
        </p:nvSpPr>
        <p:spPr bwMode="auto">
          <a:xfrm>
            <a:off x="6486525" y="2129120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7" name="Line 9"/>
          <p:cNvSpPr>
            <a:spLocks noChangeShapeType="1"/>
          </p:cNvSpPr>
          <p:nvPr/>
        </p:nvSpPr>
        <p:spPr bwMode="auto">
          <a:xfrm flipH="1">
            <a:off x="6524625" y="2462213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6410325" y="1671920"/>
            <a:ext cx="966861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Request</a:t>
            </a:r>
          </a:p>
        </p:txBody>
      </p:sp>
      <p:sp>
        <p:nvSpPr>
          <p:cNvPr id="775179" name="Line 11"/>
          <p:cNvSpPr>
            <a:spLocks noChangeShapeType="1"/>
          </p:cNvSpPr>
          <p:nvPr/>
        </p:nvSpPr>
        <p:spPr bwMode="auto">
          <a:xfrm flipH="1" flipV="1">
            <a:off x="6448425" y="2054225"/>
            <a:ext cx="1065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80" name="Line 12"/>
          <p:cNvSpPr>
            <a:spLocks noChangeShapeType="1"/>
          </p:cNvSpPr>
          <p:nvPr/>
        </p:nvSpPr>
        <p:spPr bwMode="auto">
          <a:xfrm flipH="1" flipV="1">
            <a:off x="8218488" y="27384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81" name="Text Box 13"/>
          <p:cNvSpPr txBox="1">
            <a:spLocks noChangeArrowheads="1"/>
          </p:cNvSpPr>
          <p:nvPr/>
        </p:nvSpPr>
        <p:spPr bwMode="auto">
          <a:xfrm>
            <a:off x="8180388" y="2965732"/>
            <a:ext cx="815265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Create</a:t>
            </a:r>
          </a:p>
        </p:txBody>
      </p:sp>
      <p:sp>
        <p:nvSpPr>
          <p:cNvPr id="775182" name="Oval 14"/>
          <p:cNvSpPr>
            <a:spLocks noChangeArrowheads="1"/>
          </p:cNvSpPr>
          <p:nvPr/>
        </p:nvSpPr>
        <p:spPr bwMode="auto">
          <a:xfrm>
            <a:off x="7443788" y="3422650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</p:spTree>
    <p:extLst>
      <p:ext uri="{BB962C8B-B14F-4D97-AF65-F5344CB8AC3E}">
        <p14:creationId xmlns:p14="http://schemas.microsoft.com/office/powerpoint/2010/main" val="15921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3">
            <a:extLst>
              <a:ext uri="{FF2B5EF4-FFF2-40B4-BE49-F238E27FC236}">
                <a16:creationId xmlns:a16="http://schemas.microsoft.com/office/drawing/2014/main" id="{3FB9645E-B542-504B-AE7C-F019D986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3" tIns="45700" rIns="91393" bIns="457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folHlin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l" eaLnBrk="0" hangingPunct="0">
              <a:spcBef>
                <a:spcPct val="0"/>
              </a:spcBef>
              <a:buClrTx/>
              <a:buFontTx/>
              <a:buNone/>
              <a:defRPr/>
            </a:pPr>
            <a:fld id="{63F1146C-21C7-E04E-9DFC-119DEB4F0495}" type="slidenum">
              <a:rPr lang="en-US" altLang="en-US" smtClean="0"/>
              <a:pPr algn="l" eaLnBrk="0" hangingPunct="0">
                <a:spcBef>
                  <a:spcPct val="0"/>
                </a:spcBef>
                <a:buClrTx/>
                <a:buFontTx/>
                <a:buNone/>
                <a:defRPr/>
              </a:pPr>
              <a:t>7</a:t>
            </a:fld>
            <a:endParaRPr lang="en-US" altLang="en-US" sz="1400">
              <a:latin typeface="Times" pitchFamily="2" charset="0"/>
              <a:cs typeface="Arial" panose="020B0604020202020204" pitchFamily="34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8FB2F8AC-D064-1442-B31D-CB9916360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 #3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0CA95AA9-0A78-5442-9A2A-C09CF3043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3" y="2516188"/>
            <a:ext cx="1522412" cy="6842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Web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2B0D1F01-C2CA-D745-847A-5F77F869B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88" y="2516188"/>
            <a:ext cx="1522412" cy="6842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FTP</a:t>
            </a:r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F8F7CF02-225E-7F4A-8DC0-A47FE2EB9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2516188"/>
            <a:ext cx="1522413" cy="6842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Voice</a:t>
            </a:r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C7DA295E-38CF-A84C-A6F6-1C3C0AFA0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16188"/>
            <a:ext cx="1522413" cy="6842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Telnet</a:t>
            </a:r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2CD8AF89-8968-3A48-83F9-4254F9F06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3" y="5026025"/>
            <a:ext cx="1522412" cy="6842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Tw. Pair</a:t>
            </a:r>
          </a:p>
        </p:txBody>
      </p:sp>
      <p:sp>
        <p:nvSpPr>
          <p:cNvPr id="63496" name="Rectangle 8">
            <a:extLst>
              <a:ext uri="{FF2B5EF4-FFF2-40B4-BE49-F238E27FC236}">
                <a16:creationId xmlns:a16="http://schemas.microsoft.com/office/drawing/2014/main" id="{1A68B2A3-3E88-6046-963E-14BD10E96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88" y="5026025"/>
            <a:ext cx="1522412" cy="6842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Coax</a:t>
            </a:r>
          </a:p>
        </p:txBody>
      </p:sp>
      <p:sp>
        <p:nvSpPr>
          <p:cNvPr id="63497" name="Rectangle 9">
            <a:extLst>
              <a:ext uri="{FF2B5EF4-FFF2-40B4-BE49-F238E27FC236}">
                <a16:creationId xmlns:a16="http://schemas.microsoft.com/office/drawing/2014/main" id="{3F951B0F-7FFB-ED47-8434-0229CB4B7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5026025"/>
            <a:ext cx="1522413" cy="6842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Wireless</a:t>
            </a:r>
          </a:p>
        </p:txBody>
      </p:sp>
      <p:sp>
        <p:nvSpPr>
          <p:cNvPr id="63498" name="Rectangle 10">
            <a:extLst>
              <a:ext uri="{FF2B5EF4-FFF2-40B4-BE49-F238E27FC236}">
                <a16:creationId xmlns:a16="http://schemas.microsoft.com/office/drawing/2014/main" id="{F254DD99-934D-B247-A980-5DF51A51E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026025"/>
            <a:ext cx="1522413" cy="6842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 anchor="ctr"/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Optical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ED93D41A-4388-4E44-8013-7D4E6C8C9FCA}"/>
              </a:ext>
            </a:extLst>
          </p:cNvPr>
          <p:cNvGrpSpPr>
            <a:grpSpLocks/>
          </p:cNvGrpSpPr>
          <p:nvPr/>
        </p:nvGrpSpPr>
        <p:grpSpPr bwMode="auto">
          <a:xfrm>
            <a:off x="1147763" y="3200400"/>
            <a:ext cx="6772275" cy="1825625"/>
            <a:chOff x="724" y="2020"/>
            <a:chExt cx="4272" cy="1152"/>
          </a:xfrm>
        </p:grpSpPr>
        <p:sp>
          <p:nvSpPr>
            <p:cNvPr id="63500" name="Rectangle 12">
              <a:extLst>
                <a:ext uri="{FF2B5EF4-FFF2-40B4-BE49-F238E27FC236}">
                  <a16:creationId xmlns:a16="http://schemas.microsoft.com/office/drawing/2014/main" id="{F66F7B27-BD5D-F14A-BF8B-01E294177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" y="2356"/>
              <a:ext cx="4272" cy="480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4" tIns="45647" rIns="91294" bIns="45647" anchor="ctr"/>
            <a:lstStyle>
              <a:lvl1pPr defTabSz="912813">
                <a:spcBef>
                  <a:spcPct val="20000"/>
                </a:spcBef>
                <a:buClr>
                  <a:schemeClr val="accent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12813">
                <a:spcBef>
                  <a:spcPct val="20000"/>
                </a:spcBef>
                <a:buClr>
                  <a:schemeClr val="accent2"/>
                </a:buClr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12813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12813">
                <a:spcBef>
                  <a:spcPct val="20000"/>
                </a:spcBef>
                <a:buClr>
                  <a:schemeClr val="accent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12813">
                <a:spcBef>
                  <a:spcPct val="20000"/>
                </a:spcBef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buClrTx/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latin typeface="Times New Roman" panose="02020603050405020304" pitchFamily="18" charset="0"/>
                </a:rPr>
                <a:t>Intermediate Layer</a:t>
              </a:r>
            </a:p>
          </p:txBody>
        </p:sp>
        <p:sp>
          <p:nvSpPr>
            <p:cNvPr id="63501" name="Line 13">
              <a:extLst>
                <a:ext uri="{FF2B5EF4-FFF2-40B4-BE49-F238E27FC236}">
                  <a16:creationId xmlns:a16="http://schemas.microsoft.com/office/drawing/2014/main" id="{F5C2092C-8727-0147-9101-C4ACDEE398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4" y="283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Line 14">
              <a:extLst>
                <a:ext uri="{FF2B5EF4-FFF2-40B4-BE49-F238E27FC236}">
                  <a16:creationId xmlns:a16="http://schemas.microsoft.com/office/drawing/2014/main" id="{8DB5711B-4090-8D42-9702-EFC62DE5E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4" y="202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Line 15">
              <a:extLst>
                <a:ext uri="{FF2B5EF4-FFF2-40B4-BE49-F238E27FC236}">
                  <a16:creationId xmlns:a16="http://schemas.microsoft.com/office/drawing/2014/main" id="{CC9EDB1B-3CA6-964A-A52B-CFDBEE1B3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8" y="283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Line 16">
              <a:extLst>
                <a:ext uri="{FF2B5EF4-FFF2-40B4-BE49-F238E27FC236}">
                  <a16:creationId xmlns:a16="http://schemas.microsoft.com/office/drawing/2014/main" id="{39F3942D-0511-3047-8D30-999B02ECF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8" y="202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Line 17">
              <a:extLst>
                <a:ext uri="{FF2B5EF4-FFF2-40B4-BE49-F238E27FC236}">
                  <a16:creationId xmlns:a16="http://schemas.microsoft.com/office/drawing/2014/main" id="{DFA18856-CC2A-8A4E-B9EE-A0C8E25B9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2" y="283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Line 18">
              <a:extLst>
                <a:ext uri="{FF2B5EF4-FFF2-40B4-BE49-F238E27FC236}">
                  <a16:creationId xmlns:a16="http://schemas.microsoft.com/office/drawing/2014/main" id="{C3135376-41BF-1B46-A87E-30A4803ED2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2" y="202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Line 19">
              <a:extLst>
                <a:ext uri="{FF2B5EF4-FFF2-40B4-BE49-F238E27FC236}">
                  <a16:creationId xmlns:a16="http://schemas.microsoft.com/office/drawing/2014/main" id="{4E7CB8C8-FCDC-FF4F-A100-43E9B67AF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8" y="283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Line 20">
              <a:extLst>
                <a:ext uri="{FF2B5EF4-FFF2-40B4-BE49-F238E27FC236}">
                  <a16:creationId xmlns:a16="http://schemas.microsoft.com/office/drawing/2014/main" id="{CB75E425-2EAA-9149-B155-224628579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8" y="202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666750"/>
          </a:xfrm>
        </p:spPr>
        <p:txBody>
          <a:bodyPr lIns="91294" tIns="45647" rIns="91294" bIns="45647" anchor="t"/>
          <a:lstStyle/>
          <a:p>
            <a:r>
              <a:rPr lang="en-US" dirty="0"/>
              <a:t>CGI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Because the children are written according to the CGI spec, they are often called </a:t>
            </a:r>
            <a:r>
              <a:rPr lang="en-US" i="1" dirty="0">
                <a:solidFill>
                  <a:srgbClr val="FF0000"/>
                </a:solidFill>
              </a:rPr>
              <a:t>CGI programs.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CGI really defines a simple standard for transferring information between the client (browser), the server, and the child process.</a:t>
            </a:r>
          </a:p>
          <a:p>
            <a:endParaRPr lang="en-US" dirty="0"/>
          </a:p>
          <a:p>
            <a:r>
              <a:rPr lang="en-US" dirty="0"/>
              <a:t>CGI is the original standard for generating dynamic content. Has been largely replaced by other, faster techniques: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fastCGI</a:t>
            </a:r>
            <a:r>
              <a:rPr lang="en-US" dirty="0"/>
              <a:t>, Apache modules, Java servlets, Rails controllers</a:t>
            </a:r>
          </a:p>
          <a:p>
            <a:pPr lvl="1"/>
            <a:r>
              <a:rPr lang="en-US" dirty="0"/>
              <a:t>Avoid having to create process on the fly (expensive and slow). </a:t>
            </a:r>
          </a:p>
        </p:txBody>
      </p:sp>
    </p:spTree>
    <p:extLst>
      <p:ext uri="{BB962C8B-B14F-4D97-AF65-F5344CB8AC3E}">
        <p14:creationId xmlns:p14="http://schemas.microsoft.com/office/powerpoint/2010/main" val="25763813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05 at 3.0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60" y="1869008"/>
            <a:ext cx="9144000" cy="3849056"/>
          </a:xfrm>
          <a:prstGeom prst="rect">
            <a:avLst/>
          </a:prstGeom>
        </p:spPr>
      </p:pic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6942138" cy="5730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add.com</a:t>
            </a:r>
            <a:r>
              <a:rPr lang="en-US" dirty="0"/>
              <a:t> Experience</a:t>
            </a:r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6658440" y="5718064"/>
            <a:ext cx="13901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Output page</a:t>
            </a:r>
          </a:p>
        </p:txBody>
      </p:sp>
      <p:sp>
        <p:nvSpPr>
          <p:cNvPr id="778247" name="Line 7"/>
          <p:cNvSpPr>
            <a:spLocks noChangeShapeType="1"/>
          </p:cNvSpPr>
          <p:nvPr/>
        </p:nvSpPr>
        <p:spPr bwMode="auto">
          <a:xfrm flipH="1" flipV="1">
            <a:off x="4601039" y="4301220"/>
            <a:ext cx="20574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48" name="Text Box 8"/>
          <p:cNvSpPr txBox="1">
            <a:spLocks noChangeArrowheads="1"/>
          </p:cNvSpPr>
          <p:nvPr/>
        </p:nvSpPr>
        <p:spPr bwMode="auto">
          <a:xfrm>
            <a:off x="2302005" y="1284176"/>
            <a:ext cx="6047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host</a:t>
            </a:r>
          </a:p>
        </p:txBody>
      </p:sp>
      <p:sp>
        <p:nvSpPr>
          <p:cNvPr id="778249" name="Text Box 9"/>
          <p:cNvSpPr txBox="1">
            <a:spLocks noChangeArrowheads="1"/>
          </p:cNvSpPr>
          <p:nvPr/>
        </p:nvSpPr>
        <p:spPr bwMode="auto">
          <a:xfrm>
            <a:off x="3755221" y="1284176"/>
            <a:ext cx="5947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port</a:t>
            </a:r>
          </a:p>
        </p:txBody>
      </p:sp>
      <p:sp>
        <p:nvSpPr>
          <p:cNvPr id="778250" name="Text Box 10"/>
          <p:cNvSpPr txBox="1">
            <a:spLocks noChangeArrowheads="1"/>
          </p:cNvSpPr>
          <p:nvPr/>
        </p:nvSpPr>
        <p:spPr bwMode="auto">
          <a:xfrm>
            <a:off x="4601040" y="1298463"/>
            <a:ext cx="139090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CGI program</a:t>
            </a:r>
          </a:p>
        </p:txBody>
      </p:sp>
      <p:sp>
        <p:nvSpPr>
          <p:cNvPr id="778251" name="Text Box 11"/>
          <p:cNvSpPr txBox="1">
            <a:spLocks noChangeArrowheads="1"/>
          </p:cNvSpPr>
          <p:nvPr/>
        </p:nvSpPr>
        <p:spPr bwMode="auto">
          <a:xfrm>
            <a:off x="6616580" y="1717313"/>
            <a:ext cx="121394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arguments</a:t>
            </a:r>
          </a:p>
        </p:txBody>
      </p:sp>
      <p:sp>
        <p:nvSpPr>
          <p:cNvPr id="778252" name="Line 12"/>
          <p:cNvSpPr>
            <a:spLocks noChangeShapeType="1"/>
          </p:cNvSpPr>
          <p:nvPr/>
        </p:nvSpPr>
        <p:spPr bwMode="auto">
          <a:xfrm flipH="1">
            <a:off x="2635380" y="1717314"/>
            <a:ext cx="0" cy="94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3" name="Line 13"/>
          <p:cNvSpPr>
            <a:spLocks noChangeShapeType="1"/>
          </p:cNvSpPr>
          <p:nvPr/>
        </p:nvSpPr>
        <p:spPr bwMode="auto">
          <a:xfrm flipH="1">
            <a:off x="4069546" y="1665176"/>
            <a:ext cx="0" cy="9834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4" name="Line 14"/>
          <p:cNvSpPr>
            <a:spLocks noChangeShapeType="1"/>
          </p:cNvSpPr>
          <p:nvPr/>
        </p:nvSpPr>
        <p:spPr bwMode="auto">
          <a:xfrm flipH="1">
            <a:off x="5058240" y="1717314"/>
            <a:ext cx="152400" cy="976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5" name="Line 15"/>
          <p:cNvSpPr>
            <a:spLocks noChangeShapeType="1"/>
          </p:cNvSpPr>
          <p:nvPr/>
        </p:nvSpPr>
        <p:spPr bwMode="auto">
          <a:xfrm flipH="1">
            <a:off x="5805952" y="2077133"/>
            <a:ext cx="7905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6" grpId="0"/>
      <p:bldP spid="778247" grpId="0" animBg="1"/>
      <p:bldP spid="778248" grpId="0"/>
      <p:bldP spid="778249" grpId="0"/>
      <p:bldP spid="778250" grpId="0"/>
      <p:bldP spid="778251" grpId="0"/>
      <p:bldP spid="778252" grpId="0" animBg="1"/>
      <p:bldP spid="778253" grpId="0" animBg="1"/>
      <p:bldP spid="778254" grpId="0" animBg="1"/>
      <p:bldP spid="77825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5363"/>
            <a:ext cx="8305800" cy="5253037"/>
          </a:xfrm>
        </p:spPr>
        <p:txBody>
          <a:bodyPr lIns="91294" tIns="45647" rIns="91294" bIns="45647"/>
          <a:lstStyle/>
          <a:p>
            <a:r>
              <a:rPr lang="en-US" u="sng" dirty="0">
                <a:solidFill>
                  <a:schemeClr val="tx1"/>
                </a:solidFill>
              </a:rPr>
              <a:t>Question:</a:t>
            </a:r>
            <a:r>
              <a:rPr lang="en-US" dirty="0">
                <a:solidFill>
                  <a:schemeClr val="tx1"/>
                </a:solidFill>
              </a:rPr>
              <a:t> How does the client pass arguments to the server?</a:t>
            </a:r>
          </a:p>
          <a:p>
            <a:r>
              <a:rPr lang="en-US" u="sng" dirty="0">
                <a:solidFill>
                  <a:schemeClr val="tx1"/>
                </a:solidFill>
              </a:rPr>
              <a:t>Answer:</a:t>
            </a:r>
            <a:r>
              <a:rPr lang="en-US" dirty="0">
                <a:solidFill>
                  <a:schemeClr val="tx1"/>
                </a:solidFill>
              </a:rPr>
              <a:t> The arguments are appended to the URI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Can be encoded directly in a URL typed to a browser or a URL in an HTML link  </a:t>
            </a:r>
          </a:p>
          <a:p>
            <a:pPr lvl="1"/>
            <a:r>
              <a:rPr lang="en-US" b="1" dirty="0">
                <a:latin typeface="Courier New" pitchFamily="49" charset="0"/>
              </a:rPr>
              <a:t>http://add.com/cgi-bin/</a:t>
            </a:r>
            <a:r>
              <a:rPr lang="en-US" b="1" dirty="0">
                <a:highlight>
                  <a:srgbClr val="FFFF00"/>
                </a:highlight>
                <a:latin typeface="Courier New" pitchFamily="49" charset="0"/>
              </a:rPr>
              <a:t>adder?15213&amp;18213</a:t>
            </a:r>
          </a:p>
          <a:p>
            <a:pPr lvl="1"/>
            <a:r>
              <a:rPr lang="en-US" b="1" dirty="0">
                <a:latin typeface="Courier New" pitchFamily="49" charset="0"/>
              </a:rPr>
              <a:t>adder</a:t>
            </a:r>
            <a:r>
              <a:rPr lang="en-US" dirty="0"/>
              <a:t> is the CGI program on the server that will do the addition.</a:t>
            </a:r>
          </a:p>
          <a:p>
            <a:pPr lvl="1"/>
            <a:r>
              <a:rPr lang="en-US" dirty="0"/>
              <a:t>argument list starts with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?</a:t>
            </a:r>
            <a:r>
              <a:rPr lang="en-US" dirty="0">
                <a:latin typeface="Courier New" pitchFamily="49" charset="0"/>
              </a:rPr>
              <a:t>”</a:t>
            </a:r>
            <a:endParaRPr lang="en-US" dirty="0"/>
          </a:p>
          <a:p>
            <a:pPr lvl="1"/>
            <a:r>
              <a:rPr lang="en-US" dirty="0"/>
              <a:t>arguments separated by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&amp;</a:t>
            </a:r>
            <a:r>
              <a:rPr lang="en-US" dirty="0">
                <a:latin typeface="Courier New" pitchFamily="49" charset="0"/>
              </a:rPr>
              <a:t>”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spaces represented by 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dirty="0">
                <a:latin typeface="Courier New" pitchFamily="49" charset="0"/>
              </a:rPr>
              <a:t>” or “</a:t>
            </a:r>
            <a:r>
              <a:rPr lang="en-US" b="1" dirty="0">
                <a:latin typeface="Courier New" pitchFamily="49" charset="0"/>
              </a:rPr>
              <a:t>%20</a:t>
            </a:r>
            <a:r>
              <a:rPr lang="en-US" dirty="0">
                <a:latin typeface="Courier New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3912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URL suffix: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-bin/adder?15213&amp;18213</a:t>
            </a:r>
          </a:p>
          <a:p>
            <a:endParaRPr lang="en-US" dirty="0"/>
          </a:p>
          <a:p>
            <a:r>
              <a:rPr lang="en-US" dirty="0"/>
              <a:t>Result displayed on browser: 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1143000" y="3057950"/>
            <a:ext cx="7150100" cy="2308316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Welcome to add.com: THE Internet addition portal. 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The answer is: 15213 + 18213 = 33426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Thanks for visiting! </a:t>
            </a:r>
          </a:p>
        </p:txBody>
      </p:sp>
    </p:spTree>
    <p:extLst>
      <p:ext uri="{BB962C8B-B14F-4D97-AF65-F5344CB8AC3E}">
        <p14:creationId xmlns:p14="http://schemas.microsoft.com/office/powerpoint/2010/main" val="9346441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20788"/>
            <a:ext cx="7804150" cy="2284412"/>
          </a:xfrm>
        </p:spPr>
        <p:txBody>
          <a:bodyPr lIns="91294" tIns="45647" rIns="91294" bIns="45647"/>
          <a:lstStyle/>
          <a:p>
            <a:r>
              <a:rPr lang="en-US" u="sng" dirty="0"/>
              <a:t>Question</a:t>
            </a:r>
            <a:r>
              <a:rPr lang="en-US" dirty="0"/>
              <a:t>: How does the server pass these arguments to the child?</a:t>
            </a:r>
          </a:p>
          <a:p>
            <a:r>
              <a:rPr lang="en-US" u="sng" dirty="0"/>
              <a:t>Answer:</a:t>
            </a:r>
            <a:r>
              <a:rPr lang="en-US" dirty="0"/>
              <a:t> In environment variable QUERY_STRING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A single string containing everything after the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For add: </a:t>
            </a:r>
            <a:r>
              <a:rPr lang="en-US" b="1" dirty="0">
                <a:latin typeface="Courier New" pitchFamily="49" charset="0"/>
              </a:rPr>
              <a:t>QUERY_STRING</a:t>
            </a:r>
            <a:r>
              <a:rPr lang="en-US" b="1" dirty="0"/>
              <a:t> = </a:t>
            </a:r>
            <a:r>
              <a:rPr lang="en-US" b="1" dirty="0">
                <a:latin typeface="+mn-lt"/>
                <a:cs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15213&amp;18213</a:t>
            </a:r>
            <a:r>
              <a:rPr lang="en-US" b="1" dirty="0"/>
              <a:t>”</a:t>
            </a: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778065" y="3586877"/>
            <a:ext cx="6994335" cy="258532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Extract the two arguments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getenv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!= 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    p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strchr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 dirty="0">
                <a:solidFill>
                  <a:srgbClr val="9D206F"/>
                </a:solidFill>
                <a:latin typeface="Courier New"/>
                <a:cs typeface="Courier New"/>
              </a:rPr>
              <a:t>'&amp;'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	 *p = </a:t>
            </a:r>
            <a:r>
              <a:rPr lang="tr-TR" sz="1800" dirty="0">
                <a:solidFill>
                  <a:srgbClr val="9D206F"/>
                </a:solidFill>
                <a:latin typeface="Courier New"/>
                <a:cs typeface="Courier New"/>
              </a:rPr>
              <a:t>'\0'</a:t>
            </a:r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(arg1,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(arg2, p+1);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n1 = atoi(arg1);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n2 = atoi(arg2);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9539" y="5802868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51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2307559"/>
            <a:ext cx="8991600" cy="452431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serve_dynamic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cgiargs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emptylist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 = {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Return first part of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"Server: Tiny Web Server\r\n"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Real server would set all CGI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here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setenv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cgiargs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1);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Dup2(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STDOUT_FILENO);        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Redirect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stdout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to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emptylist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environ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Run CGI program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Parent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waits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for and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reaps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child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262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23500"/>
            <a:ext cx="8699500" cy="2209800"/>
          </a:xfrm>
        </p:spPr>
        <p:txBody>
          <a:bodyPr lIns="91294" tIns="45647" rIns="91294" bIns="45647"/>
          <a:lstStyle/>
          <a:p>
            <a:r>
              <a:rPr lang="en-US" sz="2000" u="sng" dirty="0"/>
              <a:t>Question:</a:t>
            </a:r>
            <a:r>
              <a:rPr lang="en-US" sz="2000" dirty="0"/>
              <a:t> How does the server capture the content produced by the child?</a:t>
            </a:r>
          </a:p>
          <a:p>
            <a:r>
              <a:rPr lang="en-US" sz="2000" u="sng" dirty="0"/>
              <a:t>Answer:</a:t>
            </a:r>
            <a:r>
              <a:rPr lang="en-US" sz="2000" dirty="0"/>
              <a:t> The child generates its output on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/>
              <a:t>.  Server uses </a:t>
            </a:r>
            <a:r>
              <a:rPr lang="en-US" sz="2000" dirty="0">
                <a:latin typeface="Courier New" pitchFamily="49" charset="0"/>
              </a:rPr>
              <a:t>dup2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redirect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its connected socket.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1519" y="6483360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757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2489028"/>
            <a:ext cx="8991600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the response body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"Welcome to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add.com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Internet addition portal.\r\n&lt;p&gt;"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answer is: %d + %d = %d\r\n&lt;p&gt;"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content, n1, n2, n1 + n2);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sThanks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for visiting!\r\n"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Generate the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"Content-type: text/html\r\n\r\n"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2139" y="5673730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1220788"/>
            <a:ext cx="7804150" cy="103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Notice that only the CGI child process knows the content type and length, so it must generate those headers.</a:t>
            </a:r>
          </a:p>
        </p:txBody>
      </p:sp>
    </p:spTree>
    <p:extLst>
      <p:ext uri="{BB962C8B-B14F-4D97-AF65-F5344CB8AC3E}">
        <p14:creationId xmlns:p14="http://schemas.microsoft.com/office/powerpoint/2010/main" val="33005994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206500"/>
            <a:ext cx="7315200" cy="4278094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GET /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cgi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-bin/adder?15213&amp;18213 HTTP/1.0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HTTP/1.0 200 OK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Server: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Tiny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Web Server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Connection: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close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length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117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Content-type: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text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/html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Welcome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to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add.com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THE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Internet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addition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portal.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&lt;p&gt;The answer is: 15213 + 18213 = 33426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&lt;p&gt;Thanks for visiting!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573087"/>
          </a:xfrm>
        </p:spPr>
        <p:txBody>
          <a:bodyPr/>
          <a:lstStyle/>
          <a:p>
            <a:r>
              <a:rPr lang="en-US" dirty="0"/>
              <a:t>Serving Dynamic Content With GET </a:t>
            </a:r>
          </a:p>
        </p:txBody>
      </p:sp>
      <p:sp>
        <p:nvSpPr>
          <p:cNvPr id="786437" name="Text Box 5"/>
          <p:cNvSpPr txBox="1">
            <a:spLocks noChangeArrowheads="1"/>
          </p:cNvSpPr>
          <p:nvPr/>
        </p:nvSpPr>
        <p:spPr bwMode="auto">
          <a:xfrm>
            <a:off x="6452920" y="2277840"/>
            <a:ext cx="2677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request sent by client</a:t>
            </a:r>
          </a:p>
        </p:txBody>
      </p:sp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6452920" y="2781290"/>
            <a:ext cx="27432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server</a:t>
            </a:r>
          </a:p>
        </p:txBody>
      </p:sp>
      <p:sp>
        <p:nvSpPr>
          <p:cNvPr id="786442" name="Text Box 10"/>
          <p:cNvSpPr txBox="1">
            <a:spLocks noChangeArrowheads="1"/>
          </p:cNvSpPr>
          <p:nvPr/>
        </p:nvSpPr>
        <p:spPr bwMode="auto">
          <a:xfrm>
            <a:off x="6452920" y="3873015"/>
            <a:ext cx="25721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CGI program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4800" y="223248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04800" y="273642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04800" y="3444491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04800" y="4935038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8509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2" y="493713"/>
            <a:ext cx="6053138" cy="573087"/>
          </a:xfrm>
        </p:spPr>
        <p:txBody>
          <a:bodyPr/>
          <a:lstStyle/>
          <a:p>
            <a:r>
              <a:rPr lang="en-US"/>
              <a:t>For More Information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860" y="1276350"/>
            <a:ext cx="7896225" cy="4972050"/>
          </a:xfrm>
        </p:spPr>
        <p:txBody>
          <a:bodyPr/>
          <a:lstStyle/>
          <a:p>
            <a:r>
              <a:rPr lang="en-US" dirty="0"/>
              <a:t>W. Richard Stevens et. al. “Unix Network Programming: The Sockets Networking API”, Volume 1, Third Edition, Prentice Hall, 2003</a:t>
            </a:r>
          </a:p>
          <a:p>
            <a:pPr lvl="1"/>
            <a:r>
              <a:rPr lang="en-US" dirty="0"/>
              <a:t>THE network programming bible.</a:t>
            </a:r>
          </a:p>
          <a:p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“The Linux Programming Interface”, No Starch Press, 2010</a:t>
            </a:r>
          </a:p>
          <a:p>
            <a:pPr lvl="1"/>
            <a:r>
              <a:rPr lang="en-US" dirty="0"/>
              <a:t>THE Linux programming bible. </a:t>
            </a:r>
          </a:p>
          <a:p>
            <a:r>
              <a:rPr lang="en-US" dirty="0"/>
              <a:t>Complete versions of all code in this lecture is available from </a:t>
            </a:r>
            <a:r>
              <a:rPr lang="en-US"/>
              <a:t>the 18-213 </a:t>
            </a:r>
            <a:r>
              <a:rPr lang="en-US" dirty="0"/>
              <a:t>schedule page. 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https://</a:t>
            </a:r>
            <a:r>
              <a:rPr lang="en-US" b="1" dirty="0" err="1">
                <a:latin typeface="Courier New"/>
                <a:cs typeface="Courier New"/>
              </a:rPr>
              <a:t>www.cs.cmu.edu</a:t>
            </a:r>
            <a:r>
              <a:rPr lang="en-US" b="1" dirty="0">
                <a:latin typeface="Courier New"/>
                <a:cs typeface="Courier New"/>
              </a:rPr>
              <a:t>/~18213/</a:t>
            </a:r>
            <a:r>
              <a:rPr lang="en-US" b="1" dirty="0" err="1">
                <a:latin typeface="Courier New"/>
                <a:cs typeface="Courier New"/>
              </a:rPr>
              <a:t>schedule.html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 err="1"/>
              <a:t>csapp</a:t>
            </a:r>
            <a:r>
              <a:rPr lang="en-US" dirty="0"/>
              <a:t>.{.</a:t>
            </a:r>
            <a:r>
              <a:rPr lang="en-US" dirty="0" err="1"/>
              <a:t>c,h</a:t>
            </a:r>
            <a:r>
              <a:rPr lang="en-US" dirty="0"/>
              <a:t>}, </a:t>
            </a:r>
            <a:r>
              <a:rPr lang="en-US" dirty="0" err="1"/>
              <a:t>hostinfo.c</a:t>
            </a:r>
            <a:r>
              <a:rPr lang="en-US" dirty="0"/>
              <a:t>, </a:t>
            </a:r>
            <a:r>
              <a:rPr lang="en-US" dirty="0" err="1"/>
              <a:t>echoclient.c</a:t>
            </a:r>
            <a:r>
              <a:rPr lang="en-US" dirty="0"/>
              <a:t>, </a:t>
            </a:r>
            <a:r>
              <a:rPr lang="en-US" dirty="0" err="1"/>
              <a:t>echoserveri.c</a:t>
            </a:r>
            <a:r>
              <a:rPr lang="en-US" dirty="0"/>
              <a:t>, </a:t>
            </a:r>
            <a:r>
              <a:rPr lang="en-US" dirty="0" err="1"/>
              <a:t>tiny.c</a:t>
            </a:r>
            <a:r>
              <a:rPr lang="en-US" dirty="0"/>
              <a:t>, </a:t>
            </a:r>
            <a:r>
              <a:rPr lang="en-US" dirty="0" err="1"/>
              <a:t>adder.c</a:t>
            </a:r>
            <a:endParaRPr lang="en-US" dirty="0"/>
          </a:p>
          <a:p>
            <a:pPr lvl="1"/>
            <a:r>
              <a:rPr lang="en-US" dirty="0"/>
              <a:t>You can use any of this code in your assignments.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3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2">
            <a:extLst>
              <a:ext uri="{FF2B5EF4-FFF2-40B4-BE49-F238E27FC236}">
                <a16:creationId xmlns:a16="http://schemas.microsoft.com/office/drawing/2014/main" id="{84A6F826-BE6B-EE49-ACC0-9DFB232A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3" tIns="45700" rIns="91393" bIns="457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folHlin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l" eaLnBrk="0" hangingPunct="0">
              <a:spcBef>
                <a:spcPct val="0"/>
              </a:spcBef>
              <a:buClrTx/>
              <a:buFontTx/>
              <a:buNone/>
              <a:defRPr/>
            </a:pPr>
            <a:fld id="{BA701206-7B66-7A4F-BB0F-F841FB31F95A}" type="slidenum">
              <a:rPr lang="en-US" altLang="en-US" smtClean="0"/>
              <a:pPr algn="l" eaLnBrk="0" hangingPunct="0">
                <a:spcBef>
                  <a:spcPct val="0"/>
                </a:spcBef>
                <a:buClrTx/>
                <a:buFontTx/>
                <a:buNone/>
                <a:defRPr/>
              </a:pPr>
              <a:t>8</a:t>
            </a:fld>
            <a:endParaRPr lang="en-US" altLang="en-US" sz="1400">
              <a:latin typeface="Times" pitchFamily="2" charset="0"/>
              <a:cs typeface="Arial" panose="020B0604020202020204" pitchFamily="34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A4726958-8F19-774C-A701-3C5005A4A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Protocol and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Service Levels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C58E1A9F-4D6B-CB47-93CB-8E3AF741C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4111625"/>
            <a:ext cx="1065213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AC539414-AE4D-1F4E-AADF-9B2A8EFD5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4111625"/>
            <a:ext cx="1065212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3400AE1C-C208-6C47-9DB3-E47D3AA52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4111625"/>
            <a:ext cx="1065212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959D51E9-9BFC-DD4C-B4DF-61846E87A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4111625"/>
            <a:ext cx="1065212" cy="912813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3" name="Rectangle 7">
            <a:extLst>
              <a:ext uri="{FF2B5EF4-FFF2-40B4-BE49-F238E27FC236}">
                <a16:creationId xmlns:a16="http://schemas.microsoft.com/office/drawing/2014/main" id="{5EBAFDF6-DDFF-0644-8E6E-DDFB0EA02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3122613"/>
            <a:ext cx="1065213" cy="9128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4" name="Rectangle 8">
            <a:extLst>
              <a:ext uri="{FF2B5EF4-FFF2-40B4-BE49-F238E27FC236}">
                <a16:creationId xmlns:a16="http://schemas.microsoft.com/office/drawing/2014/main" id="{6B30B3C1-490A-C84F-9169-2E70FEFB2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3122613"/>
            <a:ext cx="1065212" cy="9128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5" name="Rectangle 9">
            <a:extLst>
              <a:ext uri="{FF2B5EF4-FFF2-40B4-BE49-F238E27FC236}">
                <a16:creationId xmlns:a16="http://schemas.microsoft.com/office/drawing/2014/main" id="{DE4341DD-7AB8-7742-B5D0-DB494DA0C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2133600"/>
            <a:ext cx="1065212" cy="91281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6" name="Rectangle 10">
            <a:extLst>
              <a:ext uri="{FF2B5EF4-FFF2-40B4-BE49-F238E27FC236}">
                <a16:creationId xmlns:a16="http://schemas.microsoft.com/office/drawing/2014/main" id="{FF59D401-5A46-5E4A-A740-EF1A5979E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2133600"/>
            <a:ext cx="1065213" cy="91281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47" name="Line 11">
            <a:extLst>
              <a:ext uri="{FF2B5EF4-FFF2-40B4-BE49-F238E27FC236}">
                <a16:creationId xmlns:a16="http://schemas.microsoft.com/office/drawing/2014/main" id="{985E1BE0-FF8B-3648-B2D2-56E4712863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2589213"/>
            <a:ext cx="441325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Line 12">
            <a:extLst>
              <a:ext uri="{FF2B5EF4-FFF2-40B4-BE49-F238E27FC236}">
                <a16:creationId xmlns:a16="http://schemas.microsoft.com/office/drawing/2014/main" id="{EB487285-2921-204B-A526-687122801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4567238"/>
            <a:ext cx="7620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Line 13">
            <a:extLst>
              <a:ext uri="{FF2B5EF4-FFF2-40B4-BE49-F238E27FC236}">
                <a16:creationId xmlns:a16="http://schemas.microsoft.com/office/drawing/2014/main" id="{52F08A76-9D4A-0540-8CA6-3EF2DE8BAD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3578225"/>
            <a:ext cx="441325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Line 14">
            <a:extLst>
              <a:ext uri="{FF2B5EF4-FFF2-40B4-BE49-F238E27FC236}">
                <a16:creationId xmlns:a16="http://schemas.microsoft.com/office/drawing/2014/main" id="{7F88E2EE-79E1-E34E-8433-6E16B3424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6650" y="4567238"/>
            <a:ext cx="760413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Line 15">
            <a:extLst>
              <a:ext uri="{FF2B5EF4-FFF2-40B4-BE49-F238E27FC236}">
                <a16:creationId xmlns:a16="http://schemas.microsoft.com/office/drawing/2014/main" id="{DF03030A-7829-5241-806C-CC43EE6AA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2275" y="4567238"/>
            <a:ext cx="760413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Text Box 16">
            <a:extLst>
              <a:ext uri="{FF2B5EF4-FFF2-40B4-BE49-F238E27FC236}">
                <a16:creationId xmlns:a16="http://schemas.microsoft.com/office/drawing/2014/main" id="{18A45A2A-CFBB-884D-A88A-7FE756C3B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2362200"/>
            <a:ext cx="17240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65553" name="Text Box 17">
            <a:extLst>
              <a:ext uri="{FF2B5EF4-FFF2-40B4-BE49-F238E27FC236}">
                <a16:creationId xmlns:a16="http://schemas.microsoft.com/office/drawing/2014/main" id="{C01338C4-C848-364B-9FB1-E9947A77A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3060700"/>
            <a:ext cx="1722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Application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Channel</a:t>
            </a:r>
          </a:p>
        </p:txBody>
      </p:sp>
      <p:sp>
        <p:nvSpPr>
          <p:cNvPr id="65554" name="Text Box 18">
            <a:extLst>
              <a:ext uri="{FF2B5EF4-FFF2-40B4-BE49-F238E27FC236}">
                <a16:creationId xmlns:a16="http://schemas.microsoft.com/office/drawing/2014/main" id="{728E14FB-9CD0-8D43-936B-39940D836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4203700"/>
            <a:ext cx="11318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Host to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Host</a:t>
            </a:r>
          </a:p>
        </p:txBody>
      </p:sp>
      <p:sp>
        <p:nvSpPr>
          <p:cNvPr id="65555" name="Rectangle 19">
            <a:extLst>
              <a:ext uri="{FF2B5EF4-FFF2-40B4-BE49-F238E27FC236}">
                <a16:creationId xmlns:a16="http://schemas.microsoft.com/office/drawing/2014/main" id="{4C89995F-94EB-6F46-9354-AA02DD6E9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3046413"/>
            <a:ext cx="1370013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56" name="Rectangle 20">
            <a:extLst>
              <a:ext uri="{FF2B5EF4-FFF2-40B4-BE49-F238E27FC236}">
                <a16:creationId xmlns:a16="http://schemas.microsoft.com/office/drawing/2014/main" id="{5FC6E5CA-36F2-9944-8D4E-98A163192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5" y="3046413"/>
            <a:ext cx="1368425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57" name="Rectangle 21">
            <a:extLst>
              <a:ext uri="{FF2B5EF4-FFF2-40B4-BE49-F238E27FC236}">
                <a16:creationId xmlns:a16="http://schemas.microsoft.com/office/drawing/2014/main" id="{E9B6BBF7-FEF6-874B-97F2-BD6A4DAA3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043363"/>
            <a:ext cx="1370013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58" name="Rectangle 22">
            <a:extLst>
              <a:ext uri="{FF2B5EF4-FFF2-40B4-BE49-F238E27FC236}">
                <a16:creationId xmlns:a16="http://schemas.microsoft.com/office/drawing/2014/main" id="{5639EA8B-9059-AC4B-97E7-E7333269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0" y="4043363"/>
            <a:ext cx="1368425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59" name="Rectangle 3">
            <a:extLst>
              <a:ext uri="{FF2B5EF4-FFF2-40B4-BE49-F238E27FC236}">
                <a16:creationId xmlns:a16="http://schemas.microsoft.com/office/drawing/2014/main" id="{0351D06C-AA78-3144-9702-5BE7C0CE2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5033963"/>
            <a:ext cx="1065213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60" name="Rectangle 4">
            <a:extLst>
              <a:ext uri="{FF2B5EF4-FFF2-40B4-BE49-F238E27FC236}">
                <a16:creationId xmlns:a16="http://schemas.microsoft.com/office/drawing/2014/main" id="{0E1CE5B2-572E-414D-96E1-069F789B3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5033963"/>
            <a:ext cx="1065212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61" name="Rectangle 5">
            <a:extLst>
              <a:ext uri="{FF2B5EF4-FFF2-40B4-BE49-F238E27FC236}">
                <a16:creationId xmlns:a16="http://schemas.microsoft.com/office/drawing/2014/main" id="{E30D765A-E066-3840-A2E2-A5C5F4D67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2688" y="5033963"/>
            <a:ext cx="1065212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62" name="Rectangle 6">
            <a:extLst>
              <a:ext uri="{FF2B5EF4-FFF2-40B4-BE49-F238E27FC236}">
                <a16:creationId xmlns:a16="http://schemas.microsoft.com/office/drawing/2014/main" id="{BBC850DA-B0BA-B743-B14B-30845BCDC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5033963"/>
            <a:ext cx="1065212" cy="9128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63" name="Line 12">
            <a:extLst>
              <a:ext uri="{FF2B5EF4-FFF2-40B4-BE49-F238E27FC236}">
                <a16:creationId xmlns:a16="http://schemas.microsoft.com/office/drawing/2014/main" id="{A4E77256-8698-6344-A14B-771264DD2D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5489575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4" name="Line 14">
            <a:extLst>
              <a:ext uri="{FF2B5EF4-FFF2-40B4-BE49-F238E27FC236}">
                <a16:creationId xmlns:a16="http://schemas.microsoft.com/office/drawing/2014/main" id="{E80D19A7-4DE4-6D49-B680-D3C67FC17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6650" y="5489575"/>
            <a:ext cx="7604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5" name="Line 15">
            <a:extLst>
              <a:ext uri="{FF2B5EF4-FFF2-40B4-BE49-F238E27FC236}">
                <a16:creationId xmlns:a16="http://schemas.microsoft.com/office/drawing/2014/main" id="{8677FA93-4C86-7843-9905-581388764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2275" y="5489575"/>
            <a:ext cx="7604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6" name="Text Box 18">
            <a:extLst>
              <a:ext uri="{FF2B5EF4-FFF2-40B4-BE49-F238E27FC236}">
                <a16:creationId xmlns:a16="http://schemas.microsoft.com/office/drawing/2014/main" id="{424D5324-C0B1-D44F-A242-9E05CA3A4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5295900"/>
            <a:ext cx="15287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4" tIns="45647" rIns="91294" bIns="45647">
            <a:spAutoFit/>
          </a:bodyPr>
          <a:lstStyle>
            <a:lvl1pPr defTabSz="912813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Hardware</a:t>
            </a:r>
          </a:p>
        </p:txBody>
      </p:sp>
      <p:sp>
        <p:nvSpPr>
          <p:cNvPr id="65567" name="Rectangle 21">
            <a:extLst>
              <a:ext uri="{FF2B5EF4-FFF2-40B4-BE49-F238E27FC236}">
                <a16:creationId xmlns:a16="http://schemas.microsoft.com/office/drawing/2014/main" id="{0163A57F-2E7B-9A4D-8E5E-09F397AAA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033963"/>
            <a:ext cx="1370013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68" name="Rectangle 22">
            <a:extLst>
              <a:ext uri="{FF2B5EF4-FFF2-40B4-BE49-F238E27FC236}">
                <a16:creationId xmlns:a16="http://schemas.microsoft.com/office/drawing/2014/main" id="{ED062661-2C29-C34E-B49D-262344955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0" y="5033963"/>
            <a:ext cx="1368425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69" name="Rectangle 21">
            <a:extLst>
              <a:ext uri="{FF2B5EF4-FFF2-40B4-BE49-F238E27FC236}">
                <a16:creationId xmlns:a16="http://schemas.microsoft.com/office/drawing/2014/main" id="{C614FDAD-DB21-8E46-A96E-9785E9D1F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038" y="5024438"/>
            <a:ext cx="1370012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70" name="Rectangle 21">
            <a:extLst>
              <a:ext uri="{FF2B5EF4-FFF2-40B4-BE49-F238E27FC236}">
                <a16:creationId xmlns:a16="http://schemas.microsoft.com/office/drawing/2014/main" id="{22706995-A511-9345-A240-78FCF128F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663" y="5033963"/>
            <a:ext cx="1370012" cy="76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5571" name="TextBox 35">
            <a:extLst>
              <a:ext uri="{FF2B5EF4-FFF2-40B4-BE49-F238E27FC236}">
                <a16:creationId xmlns:a16="http://schemas.microsoft.com/office/drawing/2014/main" id="{26CE63FC-F4F7-8346-90E1-8D23EE60E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6091238"/>
            <a:ext cx="673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Layering: modular approach to network functionality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9342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History</a:t>
            </a:r>
          </a:p>
        </p:txBody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1989:</a:t>
            </a:r>
          </a:p>
          <a:p>
            <a:pPr lvl="1"/>
            <a:r>
              <a:rPr lang="en-US" sz="2200" dirty="0"/>
              <a:t>Tim Berners-Lee (CERN) writes internal proposal to develop a distributed hypertext system</a:t>
            </a:r>
          </a:p>
          <a:p>
            <a:pPr lvl="2"/>
            <a:r>
              <a:rPr lang="en-US" dirty="0"/>
              <a:t>Connects “a web of notes with links”</a:t>
            </a:r>
          </a:p>
          <a:p>
            <a:pPr lvl="2"/>
            <a:r>
              <a:rPr lang="en-US" dirty="0"/>
              <a:t>Intended to help CERN physicists in large projects share and manage information </a:t>
            </a:r>
          </a:p>
          <a:p>
            <a:r>
              <a:rPr lang="en-US" dirty="0"/>
              <a:t>1990:</a:t>
            </a:r>
          </a:p>
          <a:p>
            <a:pPr lvl="1"/>
            <a:r>
              <a:rPr lang="en-US" sz="2200" dirty="0"/>
              <a:t>Tim BL writes a graphical browser for Next machines</a:t>
            </a:r>
          </a:p>
        </p:txBody>
      </p:sp>
    </p:spTree>
    <p:extLst>
      <p:ext uri="{BB962C8B-B14F-4D97-AF65-F5344CB8AC3E}">
        <p14:creationId xmlns:p14="http://schemas.microsoft.com/office/powerpoint/2010/main" val="2615081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43600" cy="573087"/>
          </a:xfrm>
        </p:spPr>
        <p:txBody>
          <a:bodyPr lIns="91294" tIns="45647" rIns="91294" bIns="45647" anchor="t"/>
          <a:lstStyle/>
          <a:p>
            <a:r>
              <a:rPr lang="en-US"/>
              <a:t>Web History (cont)</a:t>
            </a:r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472487" cy="5224462"/>
          </a:xfrm>
        </p:spPr>
        <p:txBody>
          <a:bodyPr lIns="91294" tIns="45647" rIns="91294" bIns="45647"/>
          <a:lstStyle/>
          <a:p>
            <a:r>
              <a:rPr lang="en-US" dirty="0"/>
              <a:t>1992</a:t>
            </a:r>
          </a:p>
          <a:p>
            <a:pPr lvl="1"/>
            <a:r>
              <a:rPr lang="en-US" sz="2200" dirty="0"/>
              <a:t>NCSA server released</a:t>
            </a:r>
          </a:p>
          <a:p>
            <a:pPr lvl="1"/>
            <a:r>
              <a:rPr lang="en-US" sz="2200" dirty="0"/>
              <a:t>26 WWW servers worldwide</a:t>
            </a:r>
          </a:p>
          <a:p>
            <a:r>
              <a:rPr lang="en-US" dirty="0"/>
              <a:t>1993</a:t>
            </a:r>
          </a:p>
          <a:p>
            <a:pPr lvl="1"/>
            <a:r>
              <a:rPr lang="en-US" sz="2200" dirty="0"/>
              <a:t>Marc Andreessen releases first version of NCSA Mosaic browser</a:t>
            </a:r>
          </a:p>
          <a:p>
            <a:pPr lvl="1"/>
            <a:r>
              <a:rPr lang="en-US" sz="2200" dirty="0"/>
              <a:t>Mosaic version released for (Windows, Mac, Unix)</a:t>
            </a:r>
          </a:p>
          <a:p>
            <a:pPr lvl="1"/>
            <a:r>
              <a:rPr lang="en-US" sz="2200" dirty="0"/>
              <a:t>Web (port 80) traffic at 1% of NSFNET backbone traffic</a:t>
            </a:r>
          </a:p>
          <a:p>
            <a:pPr lvl="1"/>
            <a:r>
              <a:rPr lang="en-US" sz="2200" dirty="0"/>
              <a:t>Over 200 WWW servers worldwide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1994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200" dirty="0"/>
              <a:t>Andreessen and colleagues leave NCSA to form “Mosaic Communications Corp” (predecessor to Netscape)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500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586538" cy="573087"/>
          </a:xfrm>
        </p:spPr>
        <p:txBody>
          <a:bodyPr/>
          <a:lstStyle/>
          <a:p>
            <a:r>
              <a:rPr lang="en-US"/>
              <a:t>HTTP Versions</a:t>
            </a:r>
          </a:p>
        </p:txBody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Major differences between HTTP/1.1 and HTTP/1.0</a:t>
            </a:r>
          </a:p>
          <a:p>
            <a:pPr lvl="1"/>
            <a:r>
              <a:rPr lang="en-US" dirty="0"/>
              <a:t>HTTP/1.0 uses a new connection for each transaction</a:t>
            </a:r>
          </a:p>
          <a:p>
            <a:pPr lvl="1"/>
            <a:r>
              <a:rPr lang="en-US" dirty="0"/>
              <a:t>HTTP/1.1 also supports </a:t>
            </a:r>
            <a:r>
              <a:rPr lang="en-US" i="1" dirty="0"/>
              <a:t>persistent connections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multiple transactions over the same connection</a:t>
            </a:r>
          </a:p>
          <a:p>
            <a:pPr lvl="2"/>
            <a:r>
              <a:rPr lang="en-US" dirty="0">
                <a:latin typeface="Courier New" pitchFamily="49" charset="0"/>
              </a:rPr>
              <a:t>Connection: Keep-Alive</a:t>
            </a:r>
          </a:p>
          <a:p>
            <a:pPr lvl="1"/>
            <a:r>
              <a:rPr lang="en-US" dirty="0"/>
              <a:t>HTTP/1.1 requires </a:t>
            </a:r>
            <a:r>
              <a:rPr lang="en-US" dirty="0">
                <a:latin typeface="Courier New" pitchFamily="49" charset="0"/>
              </a:rPr>
              <a:t>HOST</a:t>
            </a:r>
            <a:r>
              <a:rPr lang="en-US" dirty="0"/>
              <a:t> header</a:t>
            </a:r>
          </a:p>
          <a:p>
            <a:pPr lvl="2"/>
            <a:r>
              <a:rPr lang="en-US" dirty="0">
                <a:latin typeface="Courier New" pitchFamily="49" charset="0"/>
              </a:rPr>
              <a:t>Host: www.cmu.edu</a:t>
            </a:r>
          </a:p>
          <a:p>
            <a:pPr lvl="2"/>
            <a:r>
              <a:rPr lang="en-US" dirty="0"/>
              <a:t>Makes it possible to host multiple websites at single Internet host</a:t>
            </a:r>
          </a:p>
          <a:p>
            <a:pPr lvl="1"/>
            <a:r>
              <a:rPr lang="en-US" dirty="0"/>
              <a:t>HTTP/1.1 supports </a:t>
            </a:r>
            <a:r>
              <a:rPr lang="en-US" i="1" dirty="0"/>
              <a:t>chunked encoding</a:t>
            </a:r>
            <a:endParaRPr lang="en-US" dirty="0"/>
          </a:p>
          <a:p>
            <a:pPr lvl="2"/>
            <a:r>
              <a:rPr lang="en-US" dirty="0">
                <a:latin typeface="Courier New"/>
                <a:cs typeface="Courier New"/>
              </a:rPr>
              <a:t>Transfer-Encoding: chunked</a:t>
            </a:r>
          </a:p>
          <a:p>
            <a:pPr lvl="1"/>
            <a:r>
              <a:rPr lang="en-US" dirty="0"/>
              <a:t>HTTP/1.1 adds additional support for caching</a:t>
            </a:r>
          </a:p>
        </p:txBody>
      </p:sp>
    </p:spTree>
    <p:extLst>
      <p:ext uri="{BB962C8B-B14F-4D97-AF65-F5344CB8AC3E}">
        <p14:creationId xmlns:p14="http://schemas.microsoft.com/office/powerpoint/2010/main" val="10114797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1112837"/>
          </a:xfrm>
        </p:spPr>
        <p:txBody>
          <a:bodyPr lIns="91294" tIns="45647" rIns="91294" bIns="45647" anchor="t"/>
          <a:lstStyle/>
          <a:p>
            <a:r>
              <a:rPr lang="en-US" dirty="0">
                <a:latin typeface="Courier New" pitchFamily="49" charset="0"/>
              </a:rPr>
              <a:t>GET</a:t>
            </a:r>
            <a:r>
              <a:rPr lang="en-US" dirty="0"/>
              <a:t> Request to Apache Server</a:t>
            </a:r>
            <a:br>
              <a:rPr lang="en-US" dirty="0"/>
            </a:br>
            <a:r>
              <a:rPr lang="en-US" dirty="0"/>
              <a:t>From Firefox Browser</a:t>
            </a:r>
          </a:p>
        </p:txBody>
      </p:sp>
      <p:sp>
        <p:nvSpPr>
          <p:cNvPr id="769027" name="Rectangle 3"/>
          <p:cNvSpPr>
            <a:spLocks noChangeArrowheads="1"/>
          </p:cNvSpPr>
          <p:nvPr/>
        </p:nvSpPr>
        <p:spPr bwMode="auto">
          <a:xfrm>
            <a:off x="152400" y="2209800"/>
            <a:ext cx="8839200" cy="341631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i="1" dirty="0">
                <a:latin typeface="Courier New" pitchFamily="49" charset="0"/>
              </a:rPr>
              <a:t>GET /~</a:t>
            </a:r>
            <a:r>
              <a:rPr lang="en-US" sz="1800" i="1" dirty="0" err="1">
                <a:latin typeface="Courier New" pitchFamily="49" charset="0"/>
              </a:rPr>
              <a:t>bryant</a:t>
            </a:r>
            <a:r>
              <a:rPr lang="en-US" sz="1800" i="1" dirty="0">
                <a:latin typeface="Courier New" pitchFamily="49" charset="0"/>
              </a:rPr>
              <a:t>/test.html HTTP/1.1</a:t>
            </a:r>
          </a:p>
          <a:p>
            <a:pPr defTabSz="912813"/>
            <a:r>
              <a:rPr lang="en-US" sz="1800" i="1" dirty="0">
                <a:latin typeface="Courier New" pitchFamily="49" charset="0"/>
              </a:rPr>
              <a:t>Host: www.cs.cmu.edu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User-Agent: Mozilla/5.0 (Windows; U; Windows NT 6.0; en-US; rv:1.9.2.11) Gecko/20101012 Firefox/3.6.11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Accept: text/</a:t>
            </a:r>
            <a:r>
              <a:rPr lang="en-US" sz="1800" dirty="0" err="1">
                <a:latin typeface="Courier New" pitchFamily="49" charset="0"/>
              </a:rPr>
              <a:t>html,application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xhtml+xml,application</a:t>
            </a:r>
            <a:r>
              <a:rPr lang="en-US" sz="1800" dirty="0">
                <a:latin typeface="Courier New" pitchFamily="49" charset="0"/>
              </a:rPr>
              <a:t>/</a:t>
            </a:r>
            <a:r>
              <a:rPr lang="en-US" sz="1800" dirty="0" err="1">
                <a:latin typeface="Courier New" pitchFamily="49" charset="0"/>
              </a:rPr>
              <a:t>xml;q</a:t>
            </a:r>
            <a:r>
              <a:rPr lang="en-US" sz="1800" dirty="0">
                <a:latin typeface="Courier New" pitchFamily="49" charset="0"/>
              </a:rPr>
              <a:t>=0.9,*/*;q=0.8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Accept-Language: en-</a:t>
            </a:r>
            <a:r>
              <a:rPr lang="en-US" sz="1800" dirty="0" err="1">
                <a:latin typeface="Courier New" pitchFamily="49" charset="0"/>
              </a:rPr>
              <a:t>us,en;q</a:t>
            </a:r>
            <a:r>
              <a:rPr lang="en-US" sz="1800" dirty="0">
                <a:latin typeface="Courier New" pitchFamily="49" charset="0"/>
              </a:rPr>
              <a:t>=0.5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Accept-Encoding: </a:t>
            </a:r>
            <a:r>
              <a:rPr lang="en-US" sz="1800" dirty="0" err="1">
                <a:latin typeface="Courier New" pitchFamily="49" charset="0"/>
              </a:rPr>
              <a:t>gzip,deflate</a:t>
            </a:r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Accept-</a:t>
            </a:r>
            <a:r>
              <a:rPr lang="en-US" sz="1800" dirty="0" err="1">
                <a:latin typeface="Courier New" pitchFamily="49" charset="0"/>
              </a:rPr>
              <a:t>Charset</a:t>
            </a:r>
            <a:r>
              <a:rPr lang="en-US" sz="1800" dirty="0">
                <a:latin typeface="Courier New" pitchFamily="49" charset="0"/>
              </a:rPr>
              <a:t>: ISO-8859-1,utf-8;q=0.7,*;q=0.7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115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CRLF (\r\n)</a:t>
            </a:r>
          </a:p>
        </p:txBody>
      </p:sp>
      <p:sp>
        <p:nvSpPr>
          <p:cNvPr id="775183" name="Rectangle 15"/>
          <p:cNvSpPr>
            <a:spLocks noChangeArrowheads="1"/>
          </p:cNvSpPr>
          <p:nvPr/>
        </p:nvSpPr>
        <p:spPr bwMode="auto">
          <a:xfrm>
            <a:off x="762000" y="2209801"/>
            <a:ext cx="2590800" cy="36327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1203325" y="1676400"/>
            <a:ext cx="40179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URI is just the suffix, not the entire URL</a:t>
            </a:r>
          </a:p>
        </p:txBody>
      </p:sp>
    </p:spTree>
    <p:extLst>
      <p:ext uri="{BB962C8B-B14F-4D97-AF65-F5344CB8AC3E}">
        <p14:creationId xmlns:p14="http://schemas.microsoft.com/office/powerpoint/2010/main" val="1134911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4963"/>
            <a:ext cx="8534400" cy="573087"/>
          </a:xfrm>
        </p:spPr>
        <p:txBody>
          <a:bodyPr lIns="91294" tIns="45647" rIns="91294" bIns="45647" anchor="t"/>
          <a:lstStyle/>
          <a:p>
            <a:r>
              <a:rPr lang="en-US">
                <a:latin typeface="Courier New" pitchFamily="49" charset="0"/>
              </a:rPr>
              <a:t>GET</a:t>
            </a:r>
            <a:r>
              <a:rPr lang="en-US"/>
              <a:t> Response From Apache Server</a:t>
            </a:r>
          </a:p>
        </p:txBody>
      </p:sp>
      <p:sp>
        <p:nvSpPr>
          <p:cNvPr id="770051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5078305"/>
          </a:xfrm>
          <a:prstGeom prst="rect">
            <a:avLst/>
          </a:prstGeom>
          <a:solidFill>
            <a:srgbClr val="E6E6E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HTTP/1.1 200 OK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Date: Fri, 29 Oct 2010 19:48:32 GMT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Server: Apache/2.2.14 (Unix) </a:t>
            </a:r>
            <a:r>
              <a:rPr lang="en-US" sz="1800" dirty="0" err="1">
                <a:latin typeface="Courier New" pitchFamily="49" charset="0"/>
              </a:rPr>
              <a:t>mod_ssl</a:t>
            </a:r>
            <a:r>
              <a:rPr lang="en-US" sz="1800" dirty="0">
                <a:latin typeface="Courier New" pitchFamily="49" charset="0"/>
              </a:rPr>
              <a:t>/2.2.14 </a:t>
            </a:r>
            <a:r>
              <a:rPr lang="en-US" sz="1800" dirty="0" err="1">
                <a:latin typeface="Courier New" pitchFamily="49" charset="0"/>
              </a:rPr>
              <a:t>OpenSSL</a:t>
            </a:r>
            <a:r>
              <a:rPr lang="en-US" sz="1800" dirty="0">
                <a:latin typeface="Courier New" pitchFamily="49" charset="0"/>
              </a:rPr>
              <a:t>/0.9.7m </a:t>
            </a:r>
            <a:r>
              <a:rPr lang="en-US" sz="1800" dirty="0" err="1">
                <a:latin typeface="Courier New" pitchFamily="49" charset="0"/>
              </a:rPr>
              <a:t>mod_pubcookie</a:t>
            </a:r>
            <a:r>
              <a:rPr lang="en-US" sz="1800" dirty="0">
                <a:latin typeface="Courier New" pitchFamily="49" charset="0"/>
              </a:rPr>
              <a:t>/3.3.2b PHP/5.3.1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Accept-Ranges: bytes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Content-Length: 479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Keep-Alive: timeout=15, max=100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Connection: Keep-Alive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Content-Type: text/html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&lt;html&gt;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&lt;head&gt;&lt;title&gt;Some Tests&lt;/title&gt;&lt;/head&gt;</a:t>
            </a:r>
          </a:p>
          <a:p>
            <a:pPr defTabSz="912813"/>
            <a:endParaRPr lang="en-US" sz="1800" dirty="0">
              <a:latin typeface="Courier New" pitchFamily="49" charset="0"/>
            </a:endParaRPr>
          </a:p>
          <a:p>
            <a:pPr defTabSz="912813"/>
            <a:r>
              <a:rPr lang="en-US" sz="1800" dirty="0">
                <a:latin typeface="Courier New" pitchFamily="49" charset="0"/>
              </a:rPr>
              <a:t>&lt;body&gt;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&lt;h1&gt;Some Tests&lt;/h1&gt;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 . . .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&lt;/body&gt;</a:t>
            </a:r>
          </a:p>
          <a:p>
            <a:pPr defTabSz="912813"/>
            <a:r>
              <a:rPr lang="en-US" sz="1800" dirty="0">
                <a:latin typeface="Courier New" pitchFamily="49" charset="0"/>
              </a:rPr>
              <a:t>&lt;/html&gt;</a:t>
            </a:r>
          </a:p>
          <a:p>
            <a:pPr algn="l" defTabSz="912813"/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053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Transfer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  <a:p>
            <a:pPr lvl="1"/>
            <a:r>
              <a:rPr lang="en-US" dirty="0"/>
              <a:t>Specify total length with content-length</a:t>
            </a:r>
          </a:p>
          <a:p>
            <a:pPr lvl="1"/>
            <a:r>
              <a:rPr lang="en-US" dirty="0"/>
              <a:t>Requires that program buffer entire message</a:t>
            </a:r>
          </a:p>
          <a:p>
            <a:r>
              <a:rPr lang="en-US" dirty="0"/>
              <a:t>Chunked</a:t>
            </a:r>
          </a:p>
          <a:p>
            <a:pPr lvl="1"/>
            <a:r>
              <a:rPr lang="en-US" dirty="0"/>
              <a:t>Break into blocks</a:t>
            </a:r>
          </a:p>
          <a:p>
            <a:pPr lvl="1"/>
            <a:r>
              <a:rPr lang="en-US" dirty="0"/>
              <a:t>Prefix each block with number of bytes (Hex coded)</a:t>
            </a:r>
          </a:p>
        </p:txBody>
      </p:sp>
    </p:spTree>
    <p:extLst>
      <p:ext uri="{BB962C8B-B14F-4D97-AF65-F5344CB8AC3E}">
        <p14:creationId xmlns:p14="http://schemas.microsoft.com/office/powerpoint/2010/main" val="27651604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7591425" cy="762000"/>
          </a:xfrm>
        </p:spPr>
        <p:txBody>
          <a:bodyPr/>
          <a:lstStyle/>
          <a:p>
            <a:r>
              <a:rPr lang="en-US" dirty="0"/>
              <a:t>Chunked Encoding Example</a:t>
            </a:r>
          </a:p>
        </p:txBody>
      </p:sp>
      <p:sp>
        <p:nvSpPr>
          <p:cNvPr id="865283" name="Rectangle 3"/>
          <p:cNvSpPr>
            <a:spLocks noChangeArrowheads="1"/>
          </p:cNvSpPr>
          <p:nvPr/>
        </p:nvSpPr>
        <p:spPr bwMode="auto">
          <a:xfrm>
            <a:off x="685800" y="990600"/>
            <a:ext cx="8382000" cy="547841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1430" tIns="45716" rIns="91430" bIns="45716" anchor="ctr">
            <a:spAutoFit/>
          </a:bodyPr>
          <a:lstStyle/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HTTP/1.1 200 OK\n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Date: Sun, 31 Oct 2010 20:47:48 GMT\n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Server: Apache/1.3.41 (Unix)\n 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Keep-Alive: timeout=15, max=100\n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Connection: Keep-Alive\n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Transfer-Encoding: chunked\n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Content-Type: text/html\n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d75\r\n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.&lt;link </a:t>
            </a:r>
            <a:r>
              <a:rPr lang="en-US" sz="1400" dirty="0" err="1">
                <a:latin typeface="Courier New" pitchFamily="49" charset="0"/>
              </a:rPr>
              <a:t>href</a:t>
            </a:r>
            <a:r>
              <a:rPr lang="en-US" sz="1400" dirty="0">
                <a:latin typeface="Courier New" pitchFamily="49" charset="0"/>
              </a:rPr>
              <a:t>="http://www.cs.cmu.edu/style/calendar.css" </a:t>
            </a:r>
            <a:r>
              <a:rPr lang="en-US" sz="1400" dirty="0" err="1">
                <a:latin typeface="Courier New" pitchFamily="49" charset="0"/>
              </a:rPr>
              <a:t>rel</a:t>
            </a:r>
            <a:r>
              <a:rPr lang="en-US" sz="1400" dirty="0">
                <a:latin typeface="Courier New" pitchFamily="49" charset="0"/>
              </a:rPr>
              <a:t>="</a:t>
            </a:r>
            <a:r>
              <a:rPr lang="en-US" sz="1400" dirty="0" err="1">
                <a:latin typeface="Courier New" pitchFamily="49" charset="0"/>
              </a:rPr>
              <a:t>stylesheet</a:t>
            </a:r>
            <a:r>
              <a:rPr lang="en-US" sz="1400" dirty="0">
                <a:latin typeface="Courier New" pitchFamily="49" charset="0"/>
              </a:rPr>
              <a:t>" type="text/</a:t>
            </a:r>
            <a:r>
              <a:rPr lang="en-US" sz="1400" dirty="0" err="1">
                <a:latin typeface="Courier New" pitchFamily="49" charset="0"/>
              </a:rPr>
              <a:t>css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&lt;/head&gt;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&lt;body id="</a:t>
            </a:r>
            <a:r>
              <a:rPr lang="en-US" sz="1400" dirty="0" err="1">
                <a:latin typeface="Courier New" pitchFamily="49" charset="0"/>
              </a:rPr>
              <a:t>calendar_body</a:t>
            </a:r>
            <a:r>
              <a:rPr lang="en-US" sz="1400" dirty="0">
                <a:latin typeface="Courier New" pitchFamily="49" charset="0"/>
              </a:rPr>
              <a:t>"&gt;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&lt;div id='calendar'&gt;&lt;table width='100%'  border='0' </a:t>
            </a:r>
            <a:r>
              <a:rPr lang="en-US" sz="1400" dirty="0" err="1">
                <a:latin typeface="Courier New" pitchFamily="49" charset="0"/>
              </a:rPr>
              <a:t>cellpadding</a:t>
            </a:r>
            <a:r>
              <a:rPr lang="en-US" sz="1400" dirty="0">
                <a:latin typeface="Courier New" pitchFamily="49" charset="0"/>
              </a:rPr>
              <a:t>='0' </a:t>
            </a:r>
            <a:r>
              <a:rPr lang="en-US" sz="1400" dirty="0" err="1">
                <a:latin typeface="Courier New" pitchFamily="49" charset="0"/>
              </a:rPr>
              <a:t>cellspacing</a:t>
            </a:r>
            <a:r>
              <a:rPr lang="en-US" sz="1400" dirty="0">
                <a:latin typeface="Courier New" pitchFamily="49" charset="0"/>
              </a:rPr>
              <a:t>='1' id='cal'&gt;</a:t>
            </a:r>
          </a:p>
          <a:p>
            <a:pPr defTabSz="912813">
              <a:tabLst>
                <a:tab pos="228600" algn="l"/>
              </a:tabLst>
            </a:pPr>
            <a:endParaRPr lang="en-US" sz="1400" dirty="0">
              <a:latin typeface="Courier New" pitchFamily="49" charset="0"/>
            </a:endParaRP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 . . .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&lt;/body&gt;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&lt;/html&gt;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0\r\n</a:t>
            </a:r>
          </a:p>
          <a:p>
            <a:pPr defTabSz="912813">
              <a:tabLst>
                <a:tab pos="228600" algn="l"/>
              </a:tabLst>
            </a:pPr>
            <a:r>
              <a:rPr lang="en-US" sz="1400" dirty="0">
                <a:latin typeface="Courier New" pitchFamily="49" charset="0"/>
              </a:rPr>
              <a:t>\r\n</a:t>
            </a:r>
          </a:p>
        </p:txBody>
      </p:sp>
      <p:sp>
        <p:nvSpPr>
          <p:cNvPr id="865284" name="Rectangle 4"/>
          <p:cNvSpPr>
            <a:spLocks noChangeArrowheads="1"/>
          </p:cNvSpPr>
          <p:nvPr/>
        </p:nvSpPr>
        <p:spPr bwMode="auto">
          <a:xfrm>
            <a:off x="685800" y="2743200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5" name="AutoShape 5"/>
          <p:cNvSpPr>
            <a:spLocks/>
          </p:cNvSpPr>
          <p:nvPr/>
        </p:nvSpPr>
        <p:spPr bwMode="auto">
          <a:xfrm>
            <a:off x="304800" y="3048000"/>
            <a:ext cx="304800" cy="2891135"/>
          </a:xfrm>
          <a:prstGeom prst="leftBrace">
            <a:avLst>
              <a:gd name="adj1" fmla="val 139583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65286" name="AutoShape 6"/>
          <p:cNvSpPr>
            <a:spLocks/>
          </p:cNvSpPr>
          <p:nvPr/>
        </p:nvSpPr>
        <p:spPr bwMode="auto">
          <a:xfrm>
            <a:off x="304800" y="5939135"/>
            <a:ext cx="304800" cy="381000"/>
          </a:xfrm>
          <a:prstGeom prst="leftBrace">
            <a:avLst>
              <a:gd name="adj1" fmla="val 10417"/>
              <a:gd name="adj2" fmla="val 50000"/>
            </a:avLst>
          </a:prstGeom>
          <a:noFill/>
          <a:ln w="28575">
            <a:solidFill>
              <a:srgbClr val="00CC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7" name="Rectangle 7"/>
          <p:cNvSpPr>
            <a:spLocks noChangeArrowheads="1"/>
          </p:cNvSpPr>
          <p:nvPr/>
        </p:nvSpPr>
        <p:spPr bwMode="auto">
          <a:xfrm>
            <a:off x="685800" y="5939135"/>
            <a:ext cx="9906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65288" name="Text Box 8"/>
          <p:cNvSpPr txBox="1">
            <a:spLocks noChangeArrowheads="1"/>
          </p:cNvSpPr>
          <p:nvPr/>
        </p:nvSpPr>
        <p:spPr bwMode="auto">
          <a:xfrm>
            <a:off x="1752600" y="2711450"/>
            <a:ext cx="4043094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First Chunk: 0xd75 = 3445 bytes</a:t>
            </a:r>
          </a:p>
        </p:txBody>
      </p:sp>
      <p:sp>
        <p:nvSpPr>
          <p:cNvPr id="865289" name="Text Box 9"/>
          <p:cNvSpPr txBox="1">
            <a:spLocks noChangeArrowheads="1"/>
          </p:cNvSpPr>
          <p:nvPr/>
        </p:nvSpPr>
        <p:spPr bwMode="auto">
          <a:xfrm>
            <a:off x="1752600" y="5862935"/>
            <a:ext cx="6400800" cy="46166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Second Chunk: 0 bytes (indicates last chunk)</a:t>
            </a:r>
          </a:p>
        </p:txBody>
      </p:sp>
    </p:spTree>
    <p:extLst>
      <p:ext uri="{BB962C8B-B14F-4D97-AF65-F5344CB8AC3E}">
        <p14:creationId xmlns:p14="http://schemas.microsoft.com/office/powerpoint/2010/main" val="15893750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>
            <a:extLst>
              <a:ext uri="{FF2B5EF4-FFF2-40B4-BE49-F238E27FC236}">
                <a16:creationId xmlns:a16="http://schemas.microsoft.com/office/drawing/2014/main" id="{05FCDF12-FA1F-4140-BBFD-3A562304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3" tIns="45700" rIns="91393" bIns="4570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folHlin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l" eaLnBrk="0" hangingPunct="0">
              <a:spcBef>
                <a:spcPct val="0"/>
              </a:spcBef>
              <a:buClrTx/>
              <a:buFontTx/>
              <a:buNone/>
              <a:defRPr/>
            </a:pPr>
            <a:fld id="{63F1146C-21C7-E04E-9DFC-119DEB4F0495}" type="slidenum">
              <a:rPr lang="en-US" altLang="en-US" smtClean="0"/>
              <a:pPr algn="l" eaLnBrk="0" hangingPunct="0">
                <a:spcBef>
                  <a:spcPct val="0"/>
                </a:spcBef>
                <a:buClrTx/>
                <a:buFontTx/>
                <a:buNone/>
                <a:defRPr/>
              </a:pPr>
              <a:t>9</a:t>
            </a:fld>
            <a:endParaRPr lang="en-US" altLang="en-US" sz="1400">
              <a:latin typeface="Times" pitchFamily="2" charset="0"/>
              <a:cs typeface="Arial" panose="020B0604020202020204" pitchFamily="34" charset="0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F8DA12E7-E198-1044-807A-29832DC49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 lIns="90479" tIns="44446" rIns="90479" bIns="44446" anchor="b"/>
          <a:lstStyle/>
          <a:p>
            <a:r>
              <a:rPr lang="en-US" altLang="en-US">
                <a:ea typeface="ＭＳ Ｐゴシック" panose="020B0600070205080204" pitchFamily="34" charset="-128"/>
              </a:rPr>
              <a:t>A Layer Network Model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65435FD4-3485-FF45-A197-378B21609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1295255"/>
            <a:ext cx="7305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493" tIns="25397" rIns="63493" bIns="25397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7000"/>
              </a:lnSpc>
              <a:spcBef>
                <a:spcPct val="97000"/>
              </a:spcBef>
              <a:buClr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The Open Systems Interconnection (OSI) Model</a:t>
            </a:r>
          </a:p>
        </p:txBody>
      </p:sp>
      <p:sp>
        <p:nvSpPr>
          <p:cNvPr id="49157" name="Rectangle 4">
            <a:extLst>
              <a:ext uri="{FF2B5EF4-FFF2-40B4-BE49-F238E27FC236}">
                <a16:creationId xmlns:a16="http://schemas.microsoft.com/office/drawing/2014/main" id="{6F4E83A2-5FBC-CF4C-A35E-2CB2C6029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38400"/>
            <a:ext cx="1497013" cy="4318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Application</a:t>
            </a:r>
          </a:p>
        </p:txBody>
      </p:sp>
      <p:sp>
        <p:nvSpPr>
          <p:cNvPr id="49158" name="Rectangle 5">
            <a:extLst>
              <a:ext uri="{FF2B5EF4-FFF2-40B4-BE49-F238E27FC236}">
                <a16:creationId xmlns:a16="http://schemas.microsoft.com/office/drawing/2014/main" id="{4CADE84A-4428-5643-BB50-95B4345FB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95600"/>
            <a:ext cx="1497013" cy="430213"/>
          </a:xfrm>
          <a:prstGeom prst="rect">
            <a:avLst/>
          </a:prstGeom>
          <a:solidFill>
            <a:srgbClr val="008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Presentation</a:t>
            </a:r>
          </a:p>
        </p:txBody>
      </p:sp>
      <p:sp>
        <p:nvSpPr>
          <p:cNvPr id="49159" name="Rectangle 6">
            <a:extLst>
              <a:ext uri="{FF2B5EF4-FFF2-40B4-BE49-F238E27FC236}">
                <a16:creationId xmlns:a16="http://schemas.microsoft.com/office/drawing/2014/main" id="{B4E83BD2-D1BA-9948-9981-B623EDC0A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51213"/>
            <a:ext cx="1497013" cy="430212"/>
          </a:xfrm>
          <a:prstGeom prst="rect">
            <a:avLst/>
          </a:prstGeom>
          <a:solidFill>
            <a:srgbClr val="008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Session</a:t>
            </a:r>
          </a:p>
        </p:txBody>
      </p:sp>
      <p:sp>
        <p:nvSpPr>
          <p:cNvPr id="49160" name="Rectangle 7">
            <a:extLst>
              <a:ext uri="{FF2B5EF4-FFF2-40B4-BE49-F238E27FC236}">
                <a16:creationId xmlns:a16="http://schemas.microsoft.com/office/drawing/2014/main" id="{A99F2689-F6DD-3141-8B13-04D484773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06825"/>
            <a:ext cx="1497013" cy="431800"/>
          </a:xfrm>
          <a:prstGeom prst="rect">
            <a:avLst/>
          </a:prstGeom>
          <a:solidFill>
            <a:srgbClr val="008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Transport</a:t>
            </a:r>
          </a:p>
        </p:txBody>
      </p:sp>
      <p:sp>
        <p:nvSpPr>
          <p:cNvPr id="49161" name="Rectangle 8">
            <a:extLst>
              <a:ext uri="{FF2B5EF4-FFF2-40B4-BE49-F238E27FC236}">
                <a16:creationId xmlns:a16="http://schemas.microsoft.com/office/drawing/2014/main" id="{B22D91A1-BA07-5044-AA9E-1AFF6FA6F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264025"/>
            <a:ext cx="1497013" cy="428625"/>
          </a:xfrm>
          <a:prstGeom prst="rect">
            <a:avLst/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49162" name="Rectangle 9">
            <a:extLst>
              <a:ext uri="{FF2B5EF4-FFF2-40B4-BE49-F238E27FC236}">
                <a16:creationId xmlns:a16="http://schemas.microsoft.com/office/drawing/2014/main" id="{F7D3EE53-CE4E-A945-A8D0-968348730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19638"/>
            <a:ext cx="1497013" cy="4318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49163" name="Rectangle 10">
            <a:extLst>
              <a:ext uri="{FF2B5EF4-FFF2-40B4-BE49-F238E27FC236}">
                <a16:creationId xmlns:a16="http://schemas.microsoft.com/office/drawing/2014/main" id="{C7A37E7A-62EE-BA44-8C5F-D05343752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176838"/>
            <a:ext cx="1497013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  <p:sp>
        <p:nvSpPr>
          <p:cNvPr id="66571" name="Rectangle 11">
            <a:extLst>
              <a:ext uri="{FF2B5EF4-FFF2-40B4-BE49-F238E27FC236}">
                <a16:creationId xmlns:a16="http://schemas.microsoft.com/office/drawing/2014/main" id="{82EDE5F5-C004-244B-B051-965279915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265738"/>
            <a:ext cx="2571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493" tIns="25397" rIns="63493" bIns="25397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572" name="Rectangle 12">
            <a:extLst>
              <a:ext uri="{FF2B5EF4-FFF2-40B4-BE49-F238E27FC236}">
                <a16:creationId xmlns:a16="http://schemas.microsoft.com/office/drawing/2014/main" id="{B0FB859D-A54F-4F49-ADF3-EC490795A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08538"/>
            <a:ext cx="2540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493" tIns="25397" rIns="63493" bIns="25397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6573" name="Rectangle 13">
            <a:extLst>
              <a:ext uri="{FF2B5EF4-FFF2-40B4-BE49-F238E27FC236}">
                <a16:creationId xmlns:a16="http://schemas.microsoft.com/office/drawing/2014/main" id="{87DFA11C-40EE-3A43-904D-5BCA408B5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52925"/>
            <a:ext cx="257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493" tIns="25397" rIns="63493" bIns="25397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6574" name="Rectangle 14">
            <a:extLst>
              <a:ext uri="{FF2B5EF4-FFF2-40B4-BE49-F238E27FC236}">
                <a16:creationId xmlns:a16="http://schemas.microsoft.com/office/drawing/2014/main" id="{E01DC4C9-11F7-8648-AAA9-DD0606859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95725"/>
            <a:ext cx="2540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493" tIns="25397" rIns="63493" bIns="25397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6575" name="Rectangle 15">
            <a:extLst>
              <a:ext uri="{FF2B5EF4-FFF2-40B4-BE49-F238E27FC236}">
                <a16:creationId xmlns:a16="http://schemas.microsoft.com/office/drawing/2014/main" id="{BC6B2FF4-3B10-EA4C-913E-3B2819DA9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440113"/>
            <a:ext cx="2540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493" tIns="25397" rIns="63493" bIns="25397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6576" name="Rectangle 16">
            <a:extLst>
              <a:ext uri="{FF2B5EF4-FFF2-40B4-BE49-F238E27FC236}">
                <a16:creationId xmlns:a16="http://schemas.microsoft.com/office/drawing/2014/main" id="{135E2DC4-5569-2D45-9F78-C064C245D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981325"/>
            <a:ext cx="2540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493" tIns="25397" rIns="63493" bIns="25397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66577" name="Rectangle 17">
            <a:extLst>
              <a:ext uri="{FF2B5EF4-FFF2-40B4-BE49-F238E27FC236}">
                <a16:creationId xmlns:a16="http://schemas.microsoft.com/office/drawing/2014/main" id="{F6E195E1-F948-BA49-B16A-C19D41621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27300"/>
            <a:ext cx="2540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493" tIns="25397" rIns="63493" bIns="25397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9171" name="Rectangle 18">
            <a:extLst>
              <a:ext uri="{FF2B5EF4-FFF2-40B4-BE49-F238E27FC236}">
                <a16:creationId xmlns:a16="http://schemas.microsoft.com/office/drawing/2014/main" id="{FAD990B9-060E-244D-A174-349EEF2F9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244975"/>
            <a:ext cx="1495425" cy="428625"/>
          </a:xfrm>
          <a:prstGeom prst="rect">
            <a:avLst/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49172" name="Rectangle 19">
            <a:extLst>
              <a:ext uri="{FF2B5EF4-FFF2-40B4-BE49-F238E27FC236}">
                <a16:creationId xmlns:a16="http://schemas.microsoft.com/office/drawing/2014/main" id="{2641BBC3-C09E-E342-8CBD-E75CA9D8A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700588"/>
            <a:ext cx="1495425" cy="4318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49173" name="Rectangle 20">
            <a:extLst>
              <a:ext uri="{FF2B5EF4-FFF2-40B4-BE49-F238E27FC236}">
                <a16:creationId xmlns:a16="http://schemas.microsoft.com/office/drawing/2014/main" id="{63CF623A-F0B6-ED4F-A606-8CEC4541B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57788"/>
            <a:ext cx="1495425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  <p:sp>
        <p:nvSpPr>
          <p:cNvPr id="49174" name="Rectangle 25">
            <a:extLst>
              <a:ext uri="{FF2B5EF4-FFF2-40B4-BE49-F238E27FC236}">
                <a16:creationId xmlns:a16="http://schemas.microsoft.com/office/drawing/2014/main" id="{6130382A-BCA9-4C47-828D-1EF248B02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2438400"/>
            <a:ext cx="1497012" cy="4318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Application</a:t>
            </a:r>
          </a:p>
        </p:txBody>
      </p:sp>
      <p:sp>
        <p:nvSpPr>
          <p:cNvPr id="49175" name="Rectangle 26">
            <a:extLst>
              <a:ext uri="{FF2B5EF4-FFF2-40B4-BE49-F238E27FC236}">
                <a16:creationId xmlns:a16="http://schemas.microsoft.com/office/drawing/2014/main" id="{0BE32796-F4E3-A249-A379-4DE5676D7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2895600"/>
            <a:ext cx="1497012" cy="430213"/>
          </a:xfrm>
          <a:prstGeom prst="rect">
            <a:avLst/>
          </a:prstGeom>
          <a:solidFill>
            <a:srgbClr val="008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Presentation</a:t>
            </a:r>
          </a:p>
        </p:txBody>
      </p:sp>
      <p:sp>
        <p:nvSpPr>
          <p:cNvPr id="49176" name="Rectangle 27">
            <a:extLst>
              <a:ext uri="{FF2B5EF4-FFF2-40B4-BE49-F238E27FC236}">
                <a16:creationId xmlns:a16="http://schemas.microsoft.com/office/drawing/2014/main" id="{9174B0CE-1C7F-DD44-A33C-6FB378ACB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3351213"/>
            <a:ext cx="1497012" cy="430212"/>
          </a:xfrm>
          <a:prstGeom prst="rect">
            <a:avLst/>
          </a:prstGeom>
          <a:solidFill>
            <a:srgbClr val="008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Session</a:t>
            </a:r>
          </a:p>
        </p:txBody>
      </p:sp>
      <p:sp>
        <p:nvSpPr>
          <p:cNvPr id="49177" name="Rectangle 28">
            <a:extLst>
              <a:ext uri="{FF2B5EF4-FFF2-40B4-BE49-F238E27FC236}">
                <a16:creationId xmlns:a16="http://schemas.microsoft.com/office/drawing/2014/main" id="{5535979D-0C4F-F846-B29A-F75C78E20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3806825"/>
            <a:ext cx="1497012" cy="431800"/>
          </a:xfrm>
          <a:prstGeom prst="rect">
            <a:avLst/>
          </a:prstGeom>
          <a:solidFill>
            <a:srgbClr val="008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Transport</a:t>
            </a:r>
          </a:p>
        </p:txBody>
      </p:sp>
      <p:sp>
        <p:nvSpPr>
          <p:cNvPr id="49178" name="Rectangle 29">
            <a:extLst>
              <a:ext uri="{FF2B5EF4-FFF2-40B4-BE49-F238E27FC236}">
                <a16:creationId xmlns:a16="http://schemas.microsoft.com/office/drawing/2014/main" id="{4684A864-77EA-3648-B49B-448805C4E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264025"/>
            <a:ext cx="1497012" cy="428625"/>
          </a:xfrm>
          <a:prstGeom prst="rect">
            <a:avLst/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49179" name="Rectangle 30">
            <a:extLst>
              <a:ext uri="{FF2B5EF4-FFF2-40B4-BE49-F238E27FC236}">
                <a16:creationId xmlns:a16="http://schemas.microsoft.com/office/drawing/2014/main" id="{373C0655-50A5-0B4F-A2D2-7EA8886F8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4719638"/>
            <a:ext cx="1497012" cy="4318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49180" name="Rectangle 31">
            <a:extLst>
              <a:ext uri="{FF2B5EF4-FFF2-40B4-BE49-F238E27FC236}">
                <a16:creationId xmlns:a16="http://schemas.microsoft.com/office/drawing/2014/main" id="{C0CA7487-362C-CD4C-9528-10D5F2F48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5176838"/>
            <a:ext cx="1497012" cy="430212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  <p:grpSp>
        <p:nvGrpSpPr>
          <p:cNvPr id="66588" name="Group 38">
            <a:extLst>
              <a:ext uri="{FF2B5EF4-FFF2-40B4-BE49-F238E27FC236}">
                <a16:creationId xmlns:a16="http://schemas.microsoft.com/office/drawing/2014/main" id="{D2F22D02-408D-CA4B-BFC5-5E692C04A4E5}"/>
              </a:ext>
            </a:extLst>
          </p:cNvPr>
          <p:cNvGrpSpPr>
            <a:grpSpLocks/>
          </p:cNvGrpSpPr>
          <p:nvPr/>
        </p:nvGrpSpPr>
        <p:grpSpPr bwMode="auto">
          <a:xfrm>
            <a:off x="2430463" y="4475163"/>
            <a:ext cx="617537" cy="912812"/>
            <a:chOff x="3403" y="2883"/>
            <a:chExt cx="831" cy="575"/>
          </a:xfrm>
        </p:grpSpPr>
        <p:sp>
          <p:nvSpPr>
            <p:cNvPr id="66605" name="Line 32">
              <a:extLst>
                <a:ext uri="{FF2B5EF4-FFF2-40B4-BE49-F238E27FC236}">
                  <a16:creationId xmlns:a16="http://schemas.microsoft.com/office/drawing/2014/main" id="{B2025C3E-4911-904E-9006-11106FEDF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458"/>
              <a:ext cx="83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6" name="Line 33">
              <a:extLst>
                <a:ext uri="{FF2B5EF4-FFF2-40B4-BE49-F238E27FC236}">
                  <a16:creationId xmlns:a16="http://schemas.microsoft.com/office/drawing/2014/main" id="{B33F842F-98E1-FD42-93BA-DA526F428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170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7" name="Line 34">
              <a:extLst>
                <a:ext uri="{FF2B5EF4-FFF2-40B4-BE49-F238E27FC236}">
                  <a16:creationId xmlns:a16="http://schemas.microsoft.com/office/drawing/2014/main" id="{91404AEE-CCFE-5A4D-8616-F966004DC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2883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89" name="Group 58">
            <a:extLst>
              <a:ext uri="{FF2B5EF4-FFF2-40B4-BE49-F238E27FC236}">
                <a16:creationId xmlns:a16="http://schemas.microsoft.com/office/drawing/2014/main" id="{C55A5901-97A0-BB4E-A0C9-8E3BFEA6DAE1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646363"/>
            <a:ext cx="5029200" cy="1371600"/>
            <a:chOff x="1630" y="1728"/>
            <a:chExt cx="2642" cy="864"/>
          </a:xfrm>
        </p:grpSpPr>
        <p:sp>
          <p:nvSpPr>
            <p:cNvPr id="66601" name="Line 24">
              <a:extLst>
                <a:ext uri="{FF2B5EF4-FFF2-40B4-BE49-F238E27FC236}">
                  <a16:creationId xmlns:a16="http://schemas.microsoft.com/office/drawing/2014/main" id="{7886C676-9E17-6148-9CBE-3C76F032A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728"/>
              <a:ext cx="264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2" name="Line 35">
              <a:extLst>
                <a:ext uri="{FF2B5EF4-FFF2-40B4-BE49-F238E27FC236}">
                  <a16:creationId xmlns:a16="http://schemas.microsoft.com/office/drawing/2014/main" id="{AA3AAFAA-2625-4E4D-A884-F7691BC47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0" y="2016"/>
              <a:ext cx="264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3" name="Line 36">
              <a:extLst>
                <a:ext uri="{FF2B5EF4-FFF2-40B4-BE49-F238E27FC236}">
                  <a16:creationId xmlns:a16="http://schemas.microsoft.com/office/drawing/2014/main" id="{C1679182-29A4-6549-8498-056FA1BC01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0" y="2304"/>
              <a:ext cx="2642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4" name="Line 37">
              <a:extLst>
                <a:ext uri="{FF2B5EF4-FFF2-40B4-BE49-F238E27FC236}">
                  <a16:creationId xmlns:a16="http://schemas.microsoft.com/office/drawing/2014/main" id="{0A16F6D0-EC4D-3B45-B27C-7F8A49878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0" y="2591"/>
              <a:ext cx="264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83" name="Rectangle 39">
            <a:extLst>
              <a:ext uri="{FF2B5EF4-FFF2-40B4-BE49-F238E27FC236}">
                <a16:creationId xmlns:a16="http://schemas.microsoft.com/office/drawing/2014/main" id="{FDA59361-1586-644C-B640-82718DE55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788" y="4246563"/>
            <a:ext cx="1495425" cy="428625"/>
          </a:xfrm>
          <a:prstGeom prst="rect">
            <a:avLst/>
          </a:prstGeom>
          <a:solidFill>
            <a:srgbClr val="00CC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</a:t>
            </a:r>
          </a:p>
        </p:txBody>
      </p:sp>
      <p:sp>
        <p:nvSpPr>
          <p:cNvPr id="49184" name="Rectangle 40">
            <a:extLst>
              <a:ext uri="{FF2B5EF4-FFF2-40B4-BE49-F238E27FC236}">
                <a16:creationId xmlns:a16="http://schemas.microsoft.com/office/drawing/2014/main" id="{14008682-3123-7E48-9B9E-E1DF4355F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788" y="4702175"/>
            <a:ext cx="1495425" cy="4318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Data link</a:t>
            </a:r>
          </a:p>
        </p:txBody>
      </p:sp>
      <p:sp>
        <p:nvSpPr>
          <p:cNvPr id="49185" name="Rectangle 41">
            <a:extLst>
              <a:ext uri="{FF2B5EF4-FFF2-40B4-BE49-F238E27FC236}">
                <a16:creationId xmlns:a16="http://schemas.microsoft.com/office/drawing/2014/main" id="{8440ECEE-2E0E-9F4F-A0E5-851ECE989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788" y="5159375"/>
            <a:ext cx="1495425" cy="4302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Physical</a:t>
            </a:r>
          </a:p>
        </p:txBody>
      </p:sp>
      <p:grpSp>
        <p:nvGrpSpPr>
          <p:cNvPr id="66593" name="Group 50">
            <a:extLst>
              <a:ext uri="{FF2B5EF4-FFF2-40B4-BE49-F238E27FC236}">
                <a16:creationId xmlns:a16="http://schemas.microsoft.com/office/drawing/2014/main" id="{E85EC967-D0CC-AC42-84E2-7F30EF020506}"/>
              </a:ext>
            </a:extLst>
          </p:cNvPr>
          <p:cNvGrpSpPr>
            <a:grpSpLocks/>
          </p:cNvGrpSpPr>
          <p:nvPr/>
        </p:nvGrpSpPr>
        <p:grpSpPr bwMode="auto">
          <a:xfrm>
            <a:off x="4667250" y="4475163"/>
            <a:ext cx="617538" cy="912812"/>
            <a:chOff x="3403" y="2883"/>
            <a:chExt cx="831" cy="575"/>
          </a:xfrm>
        </p:grpSpPr>
        <p:sp>
          <p:nvSpPr>
            <p:cNvPr id="66598" name="Line 51">
              <a:extLst>
                <a:ext uri="{FF2B5EF4-FFF2-40B4-BE49-F238E27FC236}">
                  <a16:creationId xmlns:a16="http://schemas.microsoft.com/office/drawing/2014/main" id="{1AA9ACBB-4E51-9A4C-AEB3-7C9C74421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458"/>
              <a:ext cx="83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9" name="Line 52">
              <a:extLst>
                <a:ext uri="{FF2B5EF4-FFF2-40B4-BE49-F238E27FC236}">
                  <a16:creationId xmlns:a16="http://schemas.microsoft.com/office/drawing/2014/main" id="{02BF2AA0-E130-9643-B876-F9F7EBEC9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170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00" name="Line 53">
              <a:extLst>
                <a:ext uri="{FF2B5EF4-FFF2-40B4-BE49-F238E27FC236}">
                  <a16:creationId xmlns:a16="http://schemas.microsoft.com/office/drawing/2014/main" id="{B27339EA-402C-0848-AD94-BF7425397B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2883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94" name="Group 54">
            <a:extLst>
              <a:ext uri="{FF2B5EF4-FFF2-40B4-BE49-F238E27FC236}">
                <a16:creationId xmlns:a16="http://schemas.microsoft.com/office/drawing/2014/main" id="{CB7DFF14-224E-6D4E-A48D-D3401AC135FE}"/>
              </a:ext>
            </a:extLst>
          </p:cNvPr>
          <p:cNvGrpSpPr>
            <a:grpSpLocks/>
          </p:cNvGrpSpPr>
          <p:nvPr/>
        </p:nvGrpSpPr>
        <p:grpSpPr bwMode="auto">
          <a:xfrm>
            <a:off x="6884988" y="4475163"/>
            <a:ext cx="617537" cy="912812"/>
            <a:chOff x="3403" y="2883"/>
            <a:chExt cx="831" cy="575"/>
          </a:xfrm>
        </p:grpSpPr>
        <p:sp>
          <p:nvSpPr>
            <p:cNvPr id="66595" name="Line 55">
              <a:extLst>
                <a:ext uri="{FF2B5EF4-FFF2-40B4-BE49-F238E27FC236}">
                  <a16:creationId xmlns:a16="http://schemas.microsoft.com/office/drawing/2014/main" id="{52B282BF-35EA-8340-8924-50F85B683E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458"/>
              <a:ext cx="83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6" name="Line 56">
              <a:extLst>
                <a:ext uri="{FF2B5EF4-FFF2-40B4-BE49-F238E27FC236}">
                  <a16:creationId xmlns:a16="http://schemas.microsoft.com/office/drawing/2014/main" id="{F98C56E9-FF2C-EF46-B72A-DB1C621209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3170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97" name="Line 57">
              <a:extLst>
                <a:ext uri="{FF2B5EF4-FFF2-40B4-BE49-F238E27FC236}">
                  <a16:creationId xmlns:a16="http://schemas.microsoft.com/office/drawing/2014/main" id="{710038AB-579C-484A-A22D-316DB30A5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2883"/>
              <a:ext cx="831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Rectangle 4">
            <a:extLst>
              <a:ext uri="{FF2B5EF4-FFF2-40B4-BE49-F238E27FC236}">
                <a16:creationId xmlns:a16="http://schemas.microsoft.com/office/drawing/2014/main" id="{9C151202-34BF-C04C-83AF-17DEA605B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585" y="2435365"/>
            <a:ext cx="1497013" cy="4318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Application</a:t>
            </a:r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id="{59C4DF0E-5402-FC47-810D-8A2C98E88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365" y="3263423"/>
            <a:ext cx="1497013" cy="431800"/>
          </a:xfrm>
          <a:prstGeom prst="rect">
            <a:avLst/>
          </a:prstGeom>
          <a:solidFill>
            <a:srgbClr val="008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Transport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270556FD-3905-8644-AE25-BFB65F42937E}"/>
              </a:ext>
            </a:extLst>
          </p:cNvPr>
          <p:cNvSpPr/>
          <p:nvPr/>
        </p:nvSpPr>
        <p:spPr bwMode="auto">
          <a:xfrm>
            <a:off x="3048001" y="2286000"/>
            <a:ext cx="1752600" cy="1520825"/>
          </a:xfrm>
          <a:prstGeom prst="wedgeRoundRectCallout">
            <a:avLst>
              <a:gd name="adj1" fmla="val -84292"/>
              <a:gd name="adj2" fmla="val 19311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8">
            <a:extLst>
              <a:ext uri="{FF2B5EF4-FFF2-40B4-BE49-F238E27FC236}">
                <a16:creationId xmlns:a16="http://schemas.microsoft.com/office/drawing/2014/main" id="{9AEC0B84-51CB-D74A-A82B-9150A31EF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365" y="2841553"/>
            <a:ext cx="1497013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79" tIns="44446" rIns="90479" bIns="44446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sockets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2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28384</TotalTime>
  <Words>7186</Words>
  <Application>Microsoft Macintosh PowerPoint</Application>
  <PresentationFormat>On-screen Show (4:3)</PresentationFormat>
  <Paragraphs>1301</Paragraphs>
  <Slides>86</Slides>
  <Notes>60</Notes>
  <HiddenSlides>5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8" baseType="lpstr">
      <vt:lpstr>Arial</vt:lpstr>
      <vt:lpstr>Arial Narrow</vt:lpstr>
      <vt:lpstr>Calibri</vt:lpstr>
      <vt:lpstr>Consolas</vt:lpstr>
      <vt:lpstr>Courier New</vt:lpstr>
      <vt:lpstr>Gill Sans MT</vt:lpstr>
      <vt:lpstr>Gill Sans MT Condensed</vt:lpstr>
      <vt:lpstr>Times</vt:lpstr>
      <vt:lpstr>Times New Roman</vt:lpstr>
      <vt:lpstr>Wingdings</vt:lpstr>
      <vt:lpstr>Wingdings 2</vt:lpstr>
      <vt:lpstr>template2007</vt:lpstr>
      <vt:lpstr>PowerPoint Presentation</vt:lpstr>
      <vt:lpstr>Network Programming: Part II  18-213/18-613: Introduction to Computer Systems  21st Lecture, November 11, 2021</vt:lpstr>
      <vt:lpstr>Today</vt:lpstr>
      <vt:lpstr>How to Design a Network?</vt:lpstr>
      <vt:lpstr>Solution #1</vt:lpstr>
      <vt:lpstr>Solution #2?</vt:lpstr>
      <vt:lpstr>Solution #3</vt:lpstr>
      <vt:lpstr>Protocol and Service Levels</vt:lpstr>
      <vt:lpstr>A Layer Network Model</vt:lpstr>
      <vt:lpstr>Network Reference Model</vt:lpstr>
      <vt:lpstr>Physical Layer: Establishes the Channel</vt:lpstr>
      <vt:lpstr>Physical Layer: Bandwidth vs Latency</vt:lpstr>
      <vt:lpstr>Link Layer: Manages the Channel</vt:lpstr>
      <vt:lpstr>Network layer: Scaling up</vt:lpstr>
      <vt:lpstr>Transport Layer: Meaningful endpoints</vt:lpstr>
      <vt:lpstr>Transport Layer: Meaningful endpoints, cont. </vt:lpstr>
      <vt:lpstr>Application Layer: Purposeful Communication</vt:lpstr>
      <vt:lpstr>Today</vt:lpstr>
      <vt:lpstr>Review: Echo Server + Client Structure</vt:lpstr>
      <vt:lpstr>Sockets Interface</vt:lpstr>
      <vt:lpstr>Review: Generic Socket Address</vt:lpstr>
      <vt:lpstr>Review: Socket Address Structures</vt:lpstr>
      <vt:lpstr>Review: getaddrinfo</vt:lpstr>
      <vt:lpstr>Sockets Interface</vt:lpstr>
      <vt:lpstr>Sockets Interface: socket</vt:lpstr>
      <vt:lpstr>Sockets Interface</vt:lpstr>
      <vt:lpstr>Sockets Interface: bind</vt:lpstr>
      <vt:lpstr>Sockets Interface</vt:lpstr>
      <vt:lpstr>Sockets Interface: listen</vt:lpstr>
      <vt:lpstr>Sockets Interface</vt:lpstr>
      <vt:lpstr>Sockets Interface: accept</vt:lpstr>
      <vt:lpstr>Sockets Interface</vt:lpstr>
      <vt:lpstr>Sockets Interface: connect</vt:lpstr>
      <vt:lpstr>connect/accept Illustrated</vt:lpstr>
      <vt:lpstr>Connected vs. Listening Descriptors</vt:lpstr>
      <vt:lpstr>Sockets Interface</vt:lpstr>
      <vt:lpstr>Sockets Interface</vt:lpstr>
      <vt:lpstr>Sockets Helper: open_clientfd</vt:lpstr>
      <vt:lpstr>getaddrinfo</vt:lpstr>
      <vt:lpstr>Sockets Helper: open_clientfd (cont)</vt:lpstr>
      <vt:lpstr>Sockets Interface</vt:lpstr>
      <vt:lpstr>Sockets Helper: open_listenfd</vt:lpstr>
      <vt:lpstr>Sockets Helper: open_listenfd (cont)</vt:lpstr>
      <vt:lpstr>Sockets Helper: open_listenfd (cont)</vt:lpstr>
      <vt:lpstr>Testing Servers Using telnet</vt:lpstr>
      <vt:lpstr>Testing the Echo Server With telnet</vt:lpstr>
      <vt:lpstr>Proxies</vt:lpstr>
      <vt:lpstr>Why Proxies?</vt:lpstr>
      <vt:lpstr>Today</vt:lpstr>
      <vt:lpstr>Web Server Basics</vt:lpstr>
      <vt:lpstr>Web Content</vt:lpstr>
      <vt:lpstr>Static and Dynamic Content</vt:lpstr>
      <vt:lpstr>URLs and how clients and servers use them</vt:lpstr>
      <vt:lpstr>HTTP Requests</vt:lpstr>
      <vt:lpstr>HTTP Responses</vt:lpstr>
      <vt:lpstr>Many more HTTP response codes</vt:lpstr>
      <vt:lpstr>Example HTTP Transaction</vt:lpstr>
      <vt:lpstr>Example HTTP Transaction, Take 2</vt:lpstr>
      <vt:lpstr>Example HTTP(S) Transaction, Take 3</vt:lpstr>
      <vt:lpstr>Quiz Time!</vt:lpstr>
      <vt:lpstr>Today</vt:lpstr>
      <vt:lpstr>Tiny Web Server</vt:lpstr>
      <vt:lpstr>Tiny Operation</vt:lpstr>
      <vt:lpstr>Tiny Serving Static Content</vt:lpstr>
      <vt:lpstr>Today</vt:lpstr>
      <vt:lpstr>Serving Dynamic Content</vt:lpstr>
      <vt:lpstr>Serving Dynamic Content (cont)</vt:lpstr>
      <vt:lpstr>Serving Dynamic Content (cont)</vt:lpstr>
      <vt:lpstr>Issues in Serving Dynamic Content</vt:lpstr>
      <vt:lpstr>CGI</vt:lpstr>
      <vt:lpstr>The add.com Experience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 </vt:lpstr>
      <vt:lpstr>For More Information</vt:lpstr>
      <vt:lpstr>Additional slides</vt:lpstr>
      <vt:lpstr>Web History</vt:lpstr>
      <vt:lpstr>Web History (cont)</vt:lpstr>
      <vt:lpstr>HTTP Versions</vt:lpstr>
      <vt:lpstr>GET Request to Apache Server From Firefox Browser</vt:lpstr>
      <vt:lpstr>GET Response From Apache Server</vt:lpstr>
      <vt:lpstr>Data Transfer Mechanisms</vt:lpstr>
      <vt:lpstr>Chunked Encoding Example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subject/>
  <dc:creator>Markus Pueschel</dc:creator>
  <cp:keywords/>
  <dc:description>Redesign of slides created by Randal E. Bryant and David R. O'Hallaron</dc:description>
  <cp:lastModifiedBy>Swarun Kumar</cp:lastModifiedBy>
  <cp:revision>979</cp:revision>
  <cp:lastPrinted>2012-11-08T08:32:40Z</cp:lastPrinted>
  <dcterms:created xsi:type="dcterms:W3CDTF">2012-11-08T08:32:21Z</dcterms:created>
  <dcterms:modified xsi:type="dcterms:W3CDTF">2021-11-11T03:07:57Z</dcterms:modified>
  <cp:category/>
</cp:coreProperties>
</file>