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61" r:id="rId3"/>
    <p:sldId id="286" r:id="rId4"/>
    <p:sldId id="257" r:id="rId5"/>
    <p:sldId id="258" r:id="rId6"/>
    <p:sldId id="262" r:id="rId7"/>
    <p:sldId id="264" r:id="rId8"/>
    <p:sldId id="265" r:id="rId9"/>
    <p:sldId id="263" r:id="rId10"/>
    <p:sldId id="266" r:id="rId11"/>
    <p:sldId id="267" r:id="rId12"/>
    <p:sldId id="268" r:id="rId13"/>
    <p:sldId id="270" r:id="rId14"/>
    <p:sldId id="287" r:id="rId15"/>
    <p:sldId id="271" r:id="rId16"/>
    <p:sldId id="283" r:id="rId17"/>
    <p:sldId id="272" r:id="rId18"/>
    <p:sldId id="269" r:id="rId19"/>
    <p:sldId id="273" r:id="rId20"/>
    <p:sldId id="274" r:id="rId21"/>
    <p:sldId id="275" r:id="rId22"/>
    <p:sldId id="277" r:id="rId23"/>
    <p:sldId id="276" r:id="rId24"/>
    <p:sldId id="278" r:id="rId25"/>
    <p:sldId id="279" r:id="rId26"/>
    <p:sldId id="280" r:id="rId27"/>
    <p:sldId id="260" r:id="rId28"/>
    <p:sldId id="284" r:id="rId29"/>
    <p:sldId id="28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44"/>
    <p:restoredTop sz="76003"/>
  </p:normalViewPr>
  <p:slideViewPr>
    <p:cSldViewPr snapToGrid="0" snapToObjects="1">
      <p:cViewPr>
        <p:scale>
          <a:sx n="90" d="100"/>
          <a:sy n="90" d="100"/>
        </p:scale>
        <p:origin x="1880" y="-40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59EE7-8B40-E545-A66A-7B49A392A7A9}" type="datetimeFigureOut">
              <a:rPr lang="en-US" smtClean="0"/>
              <a:t>2/2/16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32E01-ADFF-BC44-9E3C-0737340A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90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76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surface normal estimation now reduces to finding the candidate normal that can best explain the intensity profile.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37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intensity observed at a surface with normal n and BRDF, under lighting li 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each candidate normal, we have such a B matrix.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78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intensity observed at a surface with normal n and BRDF , under lighting li 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each candidate normal, we have such a B matrix.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65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Drop the sparsity</a:t>
            </a:r>
            <a:r>
              <a:rPr lang="en-US" baseline="0" dirty="0" smtClean="0"/>
              <a:t> term for computational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2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Evaluate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𝐧</m:t>
                        </m:r>
                      </m:e>
                    </m:acc>
                  </m:oMath>
                </a14:m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at a coarser sampling -&gt; finer 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samplings</a:t>
                </a:r>
                <a:endParaRPr lang="en-US" dirty="0" smtClean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Evaluate </a:t>
                </a:r>
                <a:r>
                  <a:rPr lang="en-US" b="1" i="0">
                    <a:latin typeface="Cambria Math" charset="0"/>
                    <a:ea typeface="Cambria Math" charset="0"/>
                    <a:cs typeface="Cambria Math" charset="0"/>
                  </a:rPr>
                  <a:t>𝐧 ̃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at a coarser 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sampling 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-&gt; finer 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samplings</a:t>
                </a:r>
              </a:p>
              <a:p>
                <a:endParaRPr lang="en-US" dirty="0" smtClean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[Draw]</a:t>
                </a:r>
                <a:endParaRPr lang="en-US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6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Evaluate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𝐧</m:t>
                        </m:r>
                      </m:e>
                    </m:acc>
                  </m:oMath>
                </a14:m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at a coarser sampling -&gt; finer samplings</a:t>
                </a:r>
                <a:endParaRPr lang="en-US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Evaluate </a:t>
                </a:r>
                <a:r>
                  <a:rPr lang="en-US" b="1" i="0">
                    <a:latin typeface="Cambria Math" charset="0"/>
                    <a:ea typeface="Cambria Math" charset="0"/>
                    <a:cs typeface="Cambria Math" charset="0"/>
                  </a:rPr>
                  <a:t>𝐧 ̃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at a coarser sampling -&gt; finer samplings</a:t>
                </a:r>
                <a:endParaRPr lang="en-US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6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Solve for each color channel</a:t>
            </a:r>
            <a:r>
              <a:rPr lang="en-US" baseline="0" dirty="0" smtClean="0"/>
              <a:t> separately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32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80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“The worst case error is less than 2 and</a:t>
            </a:r>
            <a:r>
              <a:rPr lang="zh-CN" alt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error tapers down to 0:5  which is the finest sampling</a:t>
            </a:r>
            <a:r>
              <a:rPr lang="zh-CN" alt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we used for</a:t>
            </a:r>
            <a:r>
              <a:rPr lang="zh-CN" alt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generating candidate 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normals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This can</a:t>
            </a:r>
            <a:r>
              <a:rPr lang="zh-CN" alt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presumably be reduced by either choosing a finer sampling grid or using gradient descent techniques.”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8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the information at the 100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pooled</a:t>
            </a:r>
            <a:r>
              <a:rPr lang="en-US" dirty="0" smtClean="0"/>
              <a:t>’: error</a:t>
            </a:r>
            <a:r>
              <a:rPr lang="en-US" baseline="0" dirty="0" smtClean="0"/>
              <a:t> = sum over all known </a:t>
            </a:r>
            <a:r>
              <a:rPr lang="en-US" baseline="0" dirty="0" err="1" smtClean="0"/>
              <a:t>normals</a:t>
            </a:r>
            <a:r>
              <a:rPr lang="en-US" baseline="0" dirty="0" smtClean="0"/>
              <a:t> in eq.5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26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Spatially</a:t>
            </a:r>
            <a:r>
              <a:rPr lang="en-US" baseline="0" dirty="0" smtClean="0"/>
              <a:t> invariant BRDF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09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253</a:t>
            </a:r>
            <a:r>
              <a:rPr lang="zh-CN" altLang="en-US" dirty="0" smtClean="0"/>
              <a:t> </a:t>
            </a:r>
            <a:r>
              <a:rPr lang="en-US" altLang="zh-CN" dirty="0" smtClean="0"/>
              <a:t>input images [how about less</a:t>
            </a:r>
            <a:r>
              <a:rPr lang="en-US" altLang="zh-CN" baseline="0" dirty="0" smtClean="0"/>
              <a:t> images ?</a:t>
            </a:r>
            <a:r>
              <a:rPr lang="en-US" altLang="zh-CN" dirty="0" smtClean="0"/>
              <a:t>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0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Gourd</a:t>
            </a:r>
            <a:r>
              <a:rPr lang="en-US" baseline="0" dirty="0" smtClean="0"/>
              <a:t> dataset: </a:t>
            </a:r>
            <a:r>
              <a:rPr lang="en-US" dirty="0" smtClean="0"/>
              <a:t>http://</a:t>
            </a:r>
            <a:r>
              <a:rPr lang="en-US" dirty="0" err="1" smtClean="0"/>
              <a:t>vision.ucsd.edu</a:t>
            </a:r>
            <a:r>
              <a:rPr lang="en-US" dirty="0" smtClean="0"/>
              <a:t>/~</a:t>
            </a:r>
            <a:r>
              <a:rPr lang="en-US" dirty="0" err="1" smtClean="0"/>
              <a:t>nalldrin</a:t>
            </a:r>
            <a:r>
              <a:rPr lang="en-US" dirty="0" smtClean="0"/>
              <a:t>/research/cvpr08/datasets/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26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93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3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1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01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Q&lt;&lt;T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29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32E01-ADFF-BC44-9E3C-0737340AD7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1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42E-3881-8743-83E6-5CB04AF6DC29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2A43-6FB3-1648-ACFA-DED14420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46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42E-3881-8743-83E6-5CB04AF6DC29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2A43-6FB3-1648-ACFA-DED14420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3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42E-3881-8743-83E6-5CB04AF6DC29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2A43-6FB3-1648-ACFA-DED14420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42E-3881-8743-83E6-5CB04AF6DC29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2A43-6FB3-1648-ACFA-DED14420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6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42E-3881-8743-83E6-5CB04AF6DC29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2A43-6FB3-1648-ACFA-DED14420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4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42E-3881-8743-83E6-5CB04AF6DC29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2A43-6FB3-1648-ACFA-DED14420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5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42E-3881-8743-83E6-5CB04AF6DC29}" type="datetimeFigureOut">
              <a:rPr lang="en-US" smtClean="0"/>
              <a:t>2/2/16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2A43-6FB3-1648-ACFA-DED14420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9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42E-3881-8743-83E6-5CB04AF6DC29}" type="datetimeFigureOut">
              <a:rPr lang="en-US" smtClean="0"/>
              <a:t>2/2/16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2A43-6FB3-1648-ACFA-DED14420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2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42E-3881-8743-83E6-5CB04AF6DC29}" type="datetimeFigureOut">
              <a:rPr lang="en-US" smtClean="0"/>
              <a:t>2/2/16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2A43-6FB3-1648-ACFA-DED14420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7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42E-3881-8743-83E6-5CB04AF6DC29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2A43-6FB3-1648-ACFA-DED14420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63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42E-3881-8743-83E6-5CB04AF6DC29}" type="datetimeFigureOut">
              <a:rPr lang="en-US" smtClean="0"/>
              <a:t>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2A43-6FB3-1648-ACFA-DED14420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9942E-3881-8743-83E6-5CB04AF6DC29}" type="datetimeFigureOut">
              <a:rPr lang="en-US" smtClean="0"/>
              <a:t>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C2A43-6FB3-1648-ACFA-DED14420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6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20.png"/><Relationship Id="rId5" Type="http://schemas.openxmlformats.org/officeDocument/2006/relationships/image" Target="../media/image12.tif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13.tiff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27.png"/><Relationship Id="rId5" Type="http://schemas.openxmlformats.org/officeDocument/2006/relationships/image" Target="../media/image13.tiff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4" Type="http://schemas.openxmlformats.org/officeDocument/2006/relationships/image" Target="../media/image13.tiff"/><Relationship Id="rId5" Type="http://schemas.openxmlformats.org/officeDocument/2006/relationships/image" Target="../media/image10.tiff"/><Relationship Id="rId6" Type="http://schemas.openxmlformats.org/officeDocument/2006/relationships/image" Target="../media/image6.tiff"/><Relationship Id="rId7" Type="http://schemas.openxmlformats.org/officeDocument/2006/relationships/image" Target="../media/image14.tiff"/><Relationship Id="rId8" Type="http://schemas.openxmlformats.org/officeDocument/2006/relationships/image" Target="../media/image8.tiff"/><Relationship Id="rId9" Type="http://schemas.openxmlformats.org/officeDocument/2006/relationships/image" Target="../media/image240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0.tiff"/><Relationship Id="rId5" Type="http://schemas.openxmlformats.org/officeDocument/2006/relationships/image" Target="../media/image14.tiff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33.png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9.tiff"/><Relationship Id="rId5" Type="http://schemas.openxmlformats.org/officeDocument/2006/relationships/image" Target="../media/image14.tiff"/><Relationship Id="rId6" Type="http://schemas.openxmlformats.org/officeDocument/2006/relationships/image" Target="../media/image20.tiff"/><Relationship Id="rId7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gl.ict.usc.edu/Data/LightStage/" TargetMode="External"/><Relationship Id="rId4" Type="http://schemas.openxmlformats.org/officeDocument/2006/relationships/hyperlink" Target="http://vision.ucsd.edu/~nalldrin/research/cvpr08/dataset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9.png"/><Relationship Id="rId5" Type="http://schemas.openxmlformats.org/officeDocument/2006/relationships/image" Target="../media/image5.tiff"/><Relationship Id="rId6" Type="http://schemas.openxmlformats.org/officeDocument/2006/relationships/oleObject" Target="../embeddings/oleObject1.bin"/><Relationship Id="rId7" Type="http://schemas.openxmlformats.org/officeDocument/2006/relationships/image" Target="../media/image4.wmf"/><Relationship Id="rId8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345" y="2009557"/>
            <a:ext cx="8516678" cy="1850062"/>
          </a:xfrm>
        </p:spPr>
        <p:txBody>
          <a:bodyPr>
            <a:normAutofit fontScale="90000"/>
          </a:bodyPr>
          <a:lstStyle/>
          <a:p>
            <a:pPr>
              <a:spcBef>
                <a:spcPts val="1800"/>
              </a:spcBef>
            </a:pPr>
            <a:r>
              <a:rPr lang="en-US" altLang="zh-CN" sz="3200" dirty="0" smtClean="0">
                <a:latin typeface="Palatino Linotype" charset="0"/>
                <a:ea typeface="Palatino Linotype" charset="0"/>
                <a:cs typeface="Palatino Linotype" charset="0"/>
              </a:rPr>
              <a:t>A</a:t>
            </a:r>
            <a:r>
              <a:rPr lang="zh-CN" altLang="en-US" sz="3200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altLang="zh-CN" sz="3200" dirty="0" smtClean="0">
                <a:latin typeface="Palatino Linotype" charset="0"/>
                <a:ea typeface="Palatino Linotype" charset="0"/>
                <a:cs typeface="Palatino Linotype" charset="0"/>
              </a:rPr>
              <a:t>Dictionary-based Approach for Estimating Shape and Spatially-Varying Reflectance</a:t>
            </a:r>
            <a:br>
              <a:rPr lang="en-US" altLang="zh-CN" sz="3200" dirty="0" smtClean="0"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altLang="zh-CN" sz="3200" dirty="0" smtClean="0">
                <a:latin typeface="Palatino Linotype" charset="0"/>
                <a:ea typeface="Palatino Linotype" charset="0"/>
                <a:cs typeface="Palatino Linotype" charset="0"/>
              </a:rPr>
              <a:t/>
            </a:r>
            <a:br>
              <a:rPr lang="en-US" altLang="zh-CN" sz="3200" dirty="0" smtClean="0"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altLang="zh-CN" sz="1800" dirty="0" err="1" smtClean="0">
                <a:latin typeface="Palatino Linotype" charset="0"/>
                <a:ea typeface="Palatino Linotype" charset="0"/>
                <a:cs typeface="Palatino Linotype" charset="0"/>
              </a:rPr>
              <a:t>Zhuo</a:t>
            </a:r>
            <a:r>
              <a:rPr lang="en-US" altLang="zh-CN" sz="1800" dirty="0" smtClean="0">
                <a:latin typeface="Palatino Linotype" charset="0"/>
                <a:ea typeface="Palatino Linotype" charset="0"/>
                <a:cs typeface="Palatino Linotype" charset="0"/>
              </a:rPr>
              <a:t> Hui and </a:t>
            </a:r>
            <a:r>
              <a:rPr lang="en-US" altLang="zh-CN" sz="1800" dirty="0" err="1" smtClean="0">
                <a:latin typeface="Palatino Linotype" charset="0"/>
                <a:ea typeface="Palatino Linotype" charset="0"/>
                <a:cs typeface="Palatino Linotype" charset="0"/>
              </a:rPr>
              <a:t>Aswin</a:t>
            </a:r>
            <a:r>
              <a:rPr lang="en-US" altLang="zh-CN" sz="1800" dirty="0" smtClean="0">
                <a:latin typeface="Palatino Linotype" charset="0"/>
                <a:ea typeface="Palatino Linotype" charset="0"/>
                <a:cs typeface="Palatino Linotype" charset="0"/>
              </a:rPr>
              <a:t> C. </a:t>
            </a:r>
            <a:r>
              <a:rPr lang="en-US" altLang="zh-CN" sz="1800" dirty="0" err="1" smtClean="0">
                <a:latin typeface="Palatino Linotype" charset="0"/>
                <a:ea typeface="Palatino Linotype" charset="0"/>
                <a:cs typeface="Palatino Linotype" charset="0"/>
              </a:rPr>
              <a:t>Sankaranarayanan</a:t>
            </a:r>
            <a:r>
              <a:rPr lang="en-US" altLang="zh-CN" sz="1800" dirty="0" smtClean="0">
                <a:latin typeface="Palatino Linotype" charset="0"/>
                <a:ea typeface="Palatino Linotype" charset="0"/>
                <a:cs typeface="Palatino Linotype" charset="0"/>
              </a:rPr>
              <a:t/>
            </a:r>
            <a:br>
              <a:rPr lang="en-US" altLang="zh-CN" sz="1800" dirty="0" smtClean="0"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altLang="zh-CN" sz="1800" dirty="0" smtClean="0">
                <a:latin typeface="Palatino Linotype" charset="0"/>
                <a:ea typeface="Palatino Linotype" charset="0"/>
                <a:cs typeface="Palatino Linotype" charset="0"/>
              </a:rPr>
              <a:t>ECE Department, Carnegie Mellon University</a:t>
            </a:r>
            <a:endParaRPr lang="en-US" sz="18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7684" y="4929262"/>
            <a:ext cx="6858000" cy="842888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Palatino Linotype" charset="0"/>
                <a:ea typeface="Palatino Linotype" charset="0"/>
                <a:cs typeface="Palatino Linotype" charset="0"/>
              </a:rPr>
              <a:t>Shumian</a:t>
            </a:r>
            <a:r>
              <a:rPr lang="en-US" sz="2000" dirty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Xin</a:t>
            </a:r>
          </a:p>
          <a:p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Chao Liu</a:t>
            </a:r>
          </a:p>
        </p:txBody>
      </p:sp>
    </p:spTree>
    <p:extLst>
      <p:ext uri="{BB962C8B-B14F-4D97-AF65-F5344CB8AC3E}">
        <p14:creationId xmlns:p14="http://schemas.microsoft.com/office/powerpoint/2010/main" val="210634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Solution outline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90" y="4616415"/>
            <a:ext cx="7720946" cy="117928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90" y="1416399"/>
            <a:ext cx="7517219" cy="2104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062" y="3655752"/>
            <a:ext cx="3065526" cy="579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5975" y="5992297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A non-convex </a:t>
            </a:r>
            <a:r>
              <a:rPr lang="en-US" sz="2000" smtClean="0">
                <a:latin typeface="Palatino Linotype" charset="0"/>
                <a:ea typeface="Palatino Linotype" charset="0"/>
                <a:cs typeface="Palatino Linotype" charset="0"/>
              </a:rPr>
              <a:t>optimization problem</a:t>
            </a:r>
            <a:endParaRPr lang="en-US" sz="200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Solution Methodology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AutoNum type="arabicParenBoth"/>
                </a:pP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Surface Normal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𝐧</m:t>
                        </m:r>
                      </m:e>
                      <m:sub>
                        <m:r>
                          <a:rPr lang="en-US" b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𝐩</m:t>
                        </m:r>
                      </m:sub>
                    </m:sSub>
                  </m:oMath>
                </a14:m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Estimation</a:t>
                </a:r>
              </a:p>
              <a:p>
                <a:pPr marL="0" indent="0">
                  <a:buNone/>
                </a:pP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	coarse-to-fine search</a:t>
                </a:r>
              </a:p>
              <a:p>
                <a:pPr marL="514350" indent="-514350">
                  <a:buAutoNum type="arabicParenBoth" startAt="2"/>
                </a:pP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BRDF estimation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Palatino Linotype" charset="0"/>
                    <a:ea typeface="Palatino Linotype" charset="0"/>
                    <a:cs typeface="Palatino Linotype" charset="0"/>
                  </a:rPr>
                  <a:t>	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𝐧</m:t>
                        </m:r>
                      </m:e>
                      <m:sub>
                        <m:r>
                          <a:rPr lang="en-US" b="1" i="0" smtClean="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𝐩</m:t>
                        </m:r>
                      </m:sub>
                    </m:sSub>
                  </m:oMath>
                </a14:m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, optimize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𝐜</m:t>
                        </m:r>
                      </m:e>
                      <m:sub>
                        <m:r>
                          <a:rPr lang="en-US" b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𝐩</m:t>
                        </m:r>
                      </m:sub>
                    </m:sSub>
                  </m:oMath>
                </a14:m>
                <a:endParaRPr lang="en-US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55" t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0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Surface Normal Estimation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9737"/>
          <a:stretch/>
        </p:blipFill>
        <p:spPr>
          <a:xfrm>
            <a:off x="628650" y="1412762"/>
            <a:ext cx="1979819" cy="3052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4407" y="6044011"/>
            <a:ext cx="7700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A. </a:t>
            </a:r>
            <a:r>
              <a:rPr lang="en-US" dirty="0" err="1">
                <a:latin typeface="Palatino Linotype" charset="0"/>
                <a:ea typeface="Palatino Linotype" charset="0"/>
                <a:cs typeface="Palatino Linotype" charset="0"/>
              </a:rPr>
              <a:t>Hertzmann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 and S. Seitz. Example-based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photometric stereo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: Shape reconstruction with general, varying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BRDFs. </a:t>
            </a:r>
            <a:r>
              <a:rPr lang="is-IS" dirty="0" smtClean="0">
                <a:latin typeface="Palatino Linotype" charset="0"/>
                <a:ea typeface="Palatino Linotype" charset="0"/>
                <a:cs typeface="Palatino Linotype" charset="0"/>
              </a:rPr>
              <a:t>PAMI</a:t>
            </a:r>
            <a:r>
              <a:rPr lang="is-IS" dirty="0">
                <a:latin typeface="Palatino Linotype" charset="0"/>
                <a:ea typeface="Palatino Linotype" charset="0"/>
                <a:cs typeface="Palatino Linotype" charset="0"/>
              </a:rPr>
              <a:t>, 27:1254–1264, 2005.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00388" y="1718841"/>
                <a:ext cx="556498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2 Spheres, one diffuse, one specular:</a:t>
                </a:r>
              </a:p>
              <a:p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  a collection of candidate </a:t>
                </a:r>
                <a:r>
                  <a:rPr lang="en-US" sz="2400" dirty="0" err="1" smtClean="0">
                    <a:latin typeface="Palatino Linotype" charset="0"/>
                    <a:ea typeface="Palatino Linotype" charset="0"/>
                    <a:cs typeface="Palatino Linotype" charset="0"/>
                  </a:rPr>
                  <a:t>normals</a:t>
                </a: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𝒩</m:t>
                    </m:r>
                  </m:oMath>
                </a14:m>
                <a:endParaRPr lang="en-US" sz="2400" dirty="0" smtClean="0">
                  <a:latin typeface="Palatino Linotype" charset="0"/>
                  <a:ea typeface="Cambria Math" charset="0"/>
                  <a:cs typeface="Cambria Math" charset="0"/>
                </a:endParaRPr>
              </a:p>
              <a:p>
                <a:endParaRPr lang="en-US" sz="2400" dirty="0" smtClean="0">
                  <a:latin typeface="Palatino Linotype" charset="0"/>
                  <a:ea typeface="Cambria Math" charset="0"/>
                  <a:cs typeface="Cambria Math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or</m:t>
                    </m:r>
                    <m:r>
                      <a:rPr lang="en-US" sz="24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b="1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𝐧</m:t>
                        </m:r>
                      </m:e>
                    </m:acc>
                  </m:oMath>
                </a14:m>
                <a:r>
                  <a:rPr lang="en-US" sz="2400" dirty="0" smtClean="0">
                    <a:latin typeface="Palatino Linotype" charset="0"/>
                    <a:ea typeface="Cambria Math" charset="0"/>
                    <a:cs typeface="Cambria Math" charset="0"/>
                  </a:rPr>
                  <a:t>, we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𝐈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b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𝐧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400" dirty="0" smtClean="0">
                    <a:latin typeface="Palatino Linotype" charset="0"/>
                    <a:ea typeface="Cambria Math" charset="0"/>
                    <a:cs typeface="Cambria Math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1" i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𝐈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b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𝐧</m:t>
                        </m:r>
                      </m:e>
                    </m:acc>
                    <m:r>
                      <a:rPr lang="en-US" sz="24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400" dirty="0" smtClean="0">
                  <a:latin typeface="Palatino Linotype" charset="0"/>
                  <a:ea typeface="Cambria Math" charset="0"/>
                  <a:cs typeface="Cambria Math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>
                  <a:latin typeface="Palatino Linotype" charset="0"/>
                  <a:ea typeface="Cambria Math" charset="0"/>
                  <a:cs typeface="Cambria Math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>
                  <a:latin typeface="Palatino Linotype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388" y="1718841"/>
                <a:ext cx="5564981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535" t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863" y="4735511"/>
            <a:ext cx="7258050" cy="7776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704034" y="3445668"/>
                <a:ext cx="4357687" cy="56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𝐈</m:t>
                          </m:r>
                        </m:e>
                        <m:sub>
                          <m:r>
                            <a:rPr lang="en-US" sz="2800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𝐩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𝐈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𝐧</m:t>
                              </m:r>
                            </m:e>
                          </m:acc>
                        </m:e>
                      </m:d>
                      <m:r>
                        <a:rPr lang="en-US" sz="2800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𝐈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800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𝐧</m:t>
                          </m:r>
                        </m:e>
                      </m:acc>
                      <m:r>
                        <a:rPr lang="en-US" sz="280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latin typeface="Palatino Linotype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034" y="3445668"/>
                <a:ext cx="4357687" cy="5618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/>
          <p:cNvSpPr/>
          <p:nvPr/>
        </p:nvSpPr>
        <p:spPr>
          <a:xfrm>
            <a:off x="5414963" y="4143374"/>
            <a:ext cx="314325" cy="5206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Palatino Linotype" charset="0"/>
                <a:ea typeface="Palatino Linotype" charset="0"/>
                <a:cs typeface="Palatino Linotype" charset="0"/>
              </a:rPr>
              <a:t>Virtual example-based Normal Estimation</a:t>
            </a:r>
            <a:endParaRPr lang="en-US" sz="32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526"/>
          <a:stretch/>
        </p:blipFill>
        <p:spPr>
          <a:xfrm>
            <a:off x="414333" y="1550567"/>
            <a:ext cx="3072359" cy="3207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86692" y="2983874"/>
                <a:ext cx="5371554" cy="1201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Render </a:t>
                </a:r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virtual </a:t>
                </a: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spheres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US" sz="2400" b="1" dirty="0" smtClean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lighting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1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pPr>
                          <m:e>
                            <m:r>
                              <a:rPr lang="en-US" sz="2400" b="1" i="0" smtClean="0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𝐥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240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…,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pPr>
                          <m:e>
                            <m:r>
                              <a:rPr lang="en-US" sz="2400" b="1" i="0" smtClean="0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𝐥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𝑄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,</a:t>
                </a: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𝐷</m:t>
                    </m:r>
                    <m:r>
                      <a:rPr lang="en-US" sz="2400" b="0" i="1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 …,</m:t>
                        </m:r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𝑀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; </a:t>
                </a:r>
                <a:endParaRPr lang="en-US" sz="24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692" y="2983874"/>
                <a:ext cx="5371554" cy="1201547"/>
              </a:xfrm>
              <a:prstGeom prst="rect">
                <a:avLst/>
              </a:prstGeom>
              <a:blipFill rotWithShape="0">
                <a:blip r:embed="rId4"/>
                <a:stretch>
                  <a:fillRect l="-1589" t="-4040" r="-908" b="-10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65335" y="4305573"/>
                <a:ext cx="38713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Two spheres -&gt; Q x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𝑀</m:t>
                    </m:r>
                  </m:oMath>
                </a14:m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spheres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335" y="4305573"/>
                <a:ext cx="3871371" cy="400110"/>
              </a:xfrm>
              <a:prstGeom prst="rect">
                <a:avLst/>
              </a:prstGeom>
              <a:blipFill rotWithShape="0">
                <a:blip r:embed="rId5"/>
                <a:stretch>
                  <a:fillRect l="-1732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61134" y="1982096"/>
                <a:ext cx="4357687" cy="56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𝐈</m:t>
                          </m:r>
                        </m:e>
                        <m:sub>
                          <m:r>
                            <a:rPr lang="en-US" sz="2800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𝐩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𝐈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𝐧</m:t>
                              </m:r>
                            </m:e>
                          </m:acc>
                        </m:e>
                      </m:d>
                      <m:r>
                        <a:rPr lang="en-US" sz="2800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𝐈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800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𝐧</m:t>
                          </m:r>
                        </m:e>
                      </m:acc>
                      <m:r>
                        <a:rPr lang="en-US" sz="280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latin typeface="Palatino Linotype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134" y="1982096"/>
                <a:ext cx="4357687" cy="5618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446" y="5626056"/>
            <a:ext cx="4986338" cy="556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150518" y="4977443"/>
                <a:ext cx="3786188" cy="501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𝐵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accPr>
                            <m:e>
                              <m:r>
                                <a:rPr lang="en-US" sz="2400" b="1"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  <m:t>𝐧</m:t>
                              </m:r>
                            </m:e>
                          </m:acc>
                        </m:e>
                      </m:d>
                      <m:r>
                        <a:rPr lang="en-US" sz="2400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=[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accPr>
                            <m:e>
                              <m:r>
                                <a:rPr lang="en-US" sz="2400" b="1"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  <m:t>𝐧</m:t>
                              </m:r>
                            </m:e>
                          </m:acc>
                        </m:e>
                      </m:d>
                      <m:r>
                        <a:rPr lang="en-US" sz="2400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]</m:t>
                      </m:r>
                      <m:r>
                        <a:rPr lang="en-US" sz="24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∈</m:t>
                      </m:r>
                      <m:sSup>
                        <m:sSupPr>
                          <m:ctrlP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×</m:t>
                          </m:r>
                          <m: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518" y="4977443"/>
                <a:ext cx="3786188" cy="501163"/>
              </a:xfrm>
              <a:prstGeom prst="rect">
                <a:avLst/>
              </a:prstGeom>
              <a:blipFill rotWithShape="0">
                <a:blip r:embed="rId8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316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Palatino Linotype" charset="0"/>
                <a:ea typeface="Palatino Linotype" charset="0"/>
                <a:cs typeface="Palatino Linotype" charset="0"/>
              </a:rPr>
              <a:t>Virtual example-based Normal Estimation</a:t>
            </a:r>
            <a:endParaRPr lang="en-US" sz="32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526"/>
          <a:stretch/>
        </p:blipFill>
        <p:spPr>
          <a:xfrm>
            <a:off x="414333" y="1550567"/>
            <a:ext cx="3072359" cy="3207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29556" y="1803372"/>
                <a:ext cx="5371554" cy="1570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Render virtual spheres</a:t>
                </a:r>
              </a:p>
              <a:p>
                <a:r>
                  <a:rPr lang="en-US" sz="2400" b="1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  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lighting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1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pPr>
                          <m:e>
                            <m:r>
                              <a:rPr lang="en-US" sz="2400" b="1" i="0" smtClean="0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𝐥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240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…,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pPr>
                          <m:e>
                            <m:r>
                              <a:rPr lang="en-US" sz="2400" b="1" i="0" smtClean="0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𝐥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𝑄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,</a:t>
                </a: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𝐷</m:t>
                    </m:r>
                    <m:r>
                      <a:rPr lang="en-US" sz="2400" b="0" i="1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 …,</m:t>
                        </m:r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𝑀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; for each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accPr>
                      <m:e>
                        <m:r>
                          <a:rPr lang="en-US" sz="2400" b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𝐧</m:t>
                        </m:r>
                      </m:e>
                    </m:acc>
                    <m:r>
                      <a:rPr lang="en-US" sz="2400" b="0" i="0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 </m:t>
                    </m:r>
                    <m:r>
                      <a:rPr lang="en-US" sz="24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∈</m:t>
                    </m:r>
                    <m:r>
                      <a:rPr lang="en-US" sz="24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𝒩</m:t>
                    </m:r>
                  </m:oMath>
                </a14:m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, </a:t>
                </a:r>
                <a:endParaRPr lang="en-US" sz="24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556" y="1803372"/>
                <a:ext cx="5371554" cy="1570879"/>
              </a:xfrm>
              <a:prstGeom prst="rect">
                <a:avLst/>
              </a:prstGeom>
              <a:blipFill rotWithShape="0">
                <a:blip r:embed="rId4"/>
                <a:stretch>
                  <a:fillRect l="-1589" t="-3101" r="-908" b="-37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164" y="4016788"/>
            <a:ext cx="4986338" cy="556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8737" y="5272161"/>
            <a:ext cx="7186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Two spheres -&gt; Many virtually rendered spheres</a:t>
            </a:r>
          </a:p>
          <a:p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Dictionary </a:t>
            </a:r>
            <a:r>
              <a:rPr lang="en-US" sz="2400" i="1" dirty="0" smtClean="0">
                <a:latin typeface="Palatino Linotype" charset="0"/>
                <a:ea typeface="Palatino Linotype" charset="0"/>
                <a:cs typeface="Palatino Linotype" charset="0"/>
              </a:rPr>
              <a:t>D</a:t>
            </a:r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: MERL database (100 materials)</a:t>
            </a:r>
            <a:endParaRPr lang="en-US" sz="24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86236" y="3514718"/>
                <a:ext cx="3786188" cy="501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𝐵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accPr>
                            <m:e>
                              <m:r>
                                <a:rPr lang="en-US" sz="2400" b="1"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  <m:t>𝐧</m:t>
                              </m:r>
                            </m:e>
                          </m:acc>
                        </m:e>
                      </m:d>
                      <m:r>
                        <a:rPr lang="en-US" sz="2400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=[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accPr>
                            <m:e>
                              <m:r>
                                <a:rPr lang="en-US" sz="2400" b="1"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  <m:t>𝐧</m:t>
                              </m:r>
                            </m:e>
                          </m:acc>
                        </m:e>
                      </m:d>
                      <m:r>
                        <a:rPr lang="en-US" sz="2400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]</m:t>
                      </m:r>
                      <m:r>
                        <a:rPr lang="en-US" sz="24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∈</m:t>
                      </m:r>
                      <m:sSup>
                        <m:sSupPr>
                          <m:ctrlP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×</m:t>
                          </m:r>
                          <m:r>
                            <a:rPr lang="en-US" sz="24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36" y="3514718"/>
                <a:ext cx="3786188" cy="501163"/>
              </a:xfrm>
              <a:prstGeom prst="rect">
                <a:avLst/>
              </a:prstGeom>
              <a:blipFill rotWithShape="0">
                <a:blip r:embed="rId6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359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38441" y="2544938"/>
            <a:ext cx="7638465" cy="501163"/>
            <a:chOff x="500063" y="2547261"/>
            <a:chExt cx="7638465" cy="5011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500063" y="2547261"/>
                  <a:ext cx="3914773" cy="501163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  <m:d>
                          <m:dPr>
                            <m:ctrlP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𝐧</m:t>
                                </m:r>
                              </m:e>
                            </m:acc>
                          </m:e>
                        </m:d>
                        <m:r>
                          <a:rPr lang="en-US" sz="24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=[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𝑖𝑗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𝐧</m:t>
                                </m:r>
                              </m:e>
                            </m:acc>
                          </m:e>
                        </m:d>
                        <m:r>
                          <a:rPr lang="en-US" sz="24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]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063" y="2547261"/>
                  <a:ext cx="3914773" cy="50116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9412"/>
                  </a:stretch>
                </a:blipFill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7222" y="2547261"/>
              <a:ext cx="4441306" cy="495557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142" y="3542259"/>
            <a:ext cx="7046586" cy="1076280"/>
          </a:xfrm>
          <a:prstGeom prst="rect">
            <a:avLst/>
          </a:prstGeom>
          <a:ln w="28575"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342901" y="475545"/>
            <a:ext cx="5574974" cy="1694242"/>
            <a:chOff x="1106781" y="348565"/>
            <a:chExt cx="6616109" cy="18521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6781" y="348565"/>
              <a:ext cx="6616109" cy="185215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2116158" y="1728788"/>
              <a:ext cx="829938" cy="443355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31939" y="382194"/>
              <a:ext cx="3597537" cy="137517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573" y="4975287"/>
            <a:ext cx="7046586" cy="72505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2973" y="506307"/>
            <a:ext cx="2558914" cy="38608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4" name="Down Arrow 13"/>
          <p:cNvSpPr/>
          <p:nvPr/>
        </p:nvSpPr>
        <p:spPr>
          <a:xfrm>
            <a:off x="4181760" y="4379922"/>
            <a:ext cx="314325" cy="4702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621599" y="1477878"/>
                <a:ext cx="2136639" cy="461665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𝐵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𝐧</m:t>
                              </m:r>
                            </m:e>
                          </m:acc>
                        </m:e>
                      </m:d>
                      <m:r>
                        <a:rPr lang="en-US" altLang="zh-CN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𝐧</m:t>
                              </m:r>
                            </m:e>
                          </m:acc>
                        </m:e>
                      </m:d>
                      <m:r>
                        <a:rPr lang="en-US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599" y="1477878"/>
                <a:ext cx="2136639" cy="461665"/>
              </a:xfrm>
              <a:prstGeom prst="rect">
                <a:avLst/>
              </a:prstGeom>
              <a:blipFill rotWithShape="0">
                <a:blip r:embed="rId9"/>
                <a:stretch>
                  <a:fillRect r="-5949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>
            <a:stCxn id="13" idx="2"/>
          </p:cNvCxnSpPr>
          <p:nvPr/>
        </p:nvCxnSpPr>
        <p:spPr>
          <a:xfrm flipH="1">
            <a:off x="7629896" y="892389"/>
            <a:ext cx="12534" cy="430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3"/>
          </p:cNvCxnSpPr>
          <p:nvPr/>
        </p:nvCxnSpPr>
        <p:spPr>
          <a:xfrm>
            <a:off x="5917875" y="1322666"/>
            <a:ext cx="504148" cy="133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0"/>
          </p:cNvCxnSpPr>
          <p:nvPr/>
        </p:nvCxnSpPr>
        <p:spPr>
          <a:xfrm flipV="1">
            <a:off x="5856253" y="2177819"/>
            <a:ext cx="765346" cy="367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0" y="3357563"/>
            <a:ext cx="9144000" cy="142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86281" y="5931938"/>
                <a:ext cx="52285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𝒩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↑  : </m:t>
                    </m:r>
                  </m:oMath>
                </a14:m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accuracy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↑</m:t>
                    </m:r>
                  </m:oMath>
                </a14:m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 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  <a:sym typeface="Wingdings"/>
                  </a:rPr>
                  <a:t>    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computational cost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↑</m:t>
                    </m:r>
                  </m:oMath>
                </a14:m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 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  <a:sym typeface="Wingdings"/>
                  </a:rPr>
                  <a:t></a:t>
                </a:r>
                <a:endParaRPr lang="en-US" dirty="0" smtClean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𝒩</m:t>
                        </m:r>
                      </m:e>
                    </m:d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↓</m:t>
                    </m:r>
                    <m:r>
                      <a:rPr lang="en-US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  : </m:t>
                    </m:r>
                  </m:oMath>
                </a14:m>
                <a:r>
                  <a:rPr lang="en-US" dirty="0">
                    <a:latin typeface="Palatino Linotype" charset="0"/>
                    <a:ea typeface="Palatino Linotype" charset="0"/>
                    <a:cs typeface="Palatino Linotype" charset="0"/>
                  </a:rPr>
                  <a:t>computational cost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↓</m:t>
                    </m:r>
                  </m:oMath>
                </a14:m>
                <a:r>
                  <a:rPr lang="en-US" dirty="0">
                    <a:latin typeface="Palatino Linotype" charset="0"/>
                    <a:ea typeface="Palatino Linotype" charset="0"/>
                    <a:cs typeface="Palatino Linotype" charset="0"/>
                  </a:rPr>
                  <a:t>  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  <a:sym typeface="Wingdings"/>
                  </a:rPr>
                  <a:t>     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accuracy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↓</m:t>
                    </m:r>
                  </m:oMath>
                </a14:m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 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  <a:sym typeface="Wingdings"/>
                  </a:rPr>
                  <a:t>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  </a:t>
                </a:r>
                <a:endParaRPr lang="en-US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281" y="5931938"/>
                <a:ext cx="5228584" cy="646331"/>
              </a:xfrm>
              <a:prstGeom prst="rect">
                <a:avLst/>
              </a:prstGeom>
              <a:blipFill rotWithShape="0">
                <a:blip r:embed="rId10"/>
                <a:stretch>
                  <a:fillRect t="-55660" b="-6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58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Coarse-to-fine</a:t>
            </a:r>
            <a:r>
              <a:rPr lang="zh-CN" altLang="en-US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search for </a:t>
            </a:r>
            <a:r>
              <a:rPr lang="en-US" i="1" dirty="0" smtClean="0">
                <a:latin typeface="Palatino Linotype" charset="0"/>
                <a:ea typeface="Palatino Linotype" charset="0"/>
                <a:cs typeface="Palatino Linotype" charset="0"/>
              </a:rPr>
              <a:t>n</a:t>
            </a:r>
            <a:endParaRPr lang="en-US" i="1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194" y="5384507"/>
            <a:ext cx="3757612" cy="755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282" y="1942047"/>
            <a:ext cx="7046586" cy="1076280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707" y="4394305"/>
            <a:ext cx="7046586" cy="72505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98044" y="3426830"/>
            <a:ext cx="2884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Coarse-to-fine</a:t>
            </a:r>
            <a:r>
              <a:rPr lang="zh-CN" altLang="en-US" dirty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search for </a:t>
            </a:r>
            <a:r>
              <a:rPr lang="en-US" i="1" dirty="0">
                <a:latin typeface="Palatino Linotype" charset="0"/>
                <a:ea typeface="Palatino Linotype" charset="0"/>
                <a:cs typeface="Palatino Linotype" charset="0"/>
              </a:rPr>
              <a:t>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14167" y="3722486"/>
                <a:ext cx="2136639" cy="461665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𝐵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𝐧</m:t>
                              </m:r>
                            </m:e>
                          </m:acc>
                        </m:e>
                      </m:d>
                      <m:r>
                        <a:rPr lang="en-US" altLang="zh-CN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𝐧</m:t>
                              </m:r>
                            </m:e>
                          </m:acc>
                        </m:e>
                      </m:d>
                      <m:r>
                        <a:rPr lang="en-US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167" y="3722486"/>
                <a:ext cx="2136639" cy="461665"/>
              </a:xfrm>
              <a:prstGeom prst="rect">
                <a:avLst/>
              </a:prstGeom>
              <a:blipFill rotWithShape="0">
                <a:blip r:embed="rId6"/>
                <a:stretch>
                  <a:fillRect r="-5966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169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Coarse-to-fine</a:t>
            </a:r>
            <a:r>
              <a:rPr lang="zh-CN" altLang="en-US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search for </a:t>
            </a:r>
            <a:r>
              <a:rPr lang="en-US" i="1" dirty="0" smtClean="0">
                <a:latin typeface="Palatino Linotype" charset="0"/>
                <a:ea typeface="Palatino Linotype" charset="0"/>
                <a:cs typeface="Palatino Linotype" charset="0"/>
              </a:rPr>
              <a:t>n</a:t>
            </a:r>
            <a:endParaRPr lang="en-US" i="1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82" y="1530567"/>
            <a:ext cx="6752268" cy="694767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2" y="2288832"/>
            <a:ext cx="3757612" cy="755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71562" y="3044493"/>
                <a:ext cx="67579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𝒩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:</a:t>
                </a:r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set of </a:t>
                </a:r>
                <a:r>
                  <a:rPr lang="en-US" sz="2400" dirty="0" err="1" smtClean="0">
                    <a:latin typeface="Palatino Linotype" charset="0"/>
                    <a:ea typeface="Palatino Linotype" charset="0"/>
                    <a:cs typeface="Palatino Linotype" charset="0"/>
                  </a:rPr>
                  <a:t>equi</a:t>
                </a: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-angular sampling on the unit-sphere</a:t>
                </a:r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,</a:t>
                </a: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</m:oMath>
                </a14:m>
                <a:r>
                  <a:rPr lang="en-US" altLang="zh-CN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-degree</a:t>
                </a:r>
                <a:r>
                  <a:rPr lang="zh-CN" alt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:r>
                  <a:rPr lang="en-US" altLang="zh-CN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spacing</a:t>
                </a:r>
                <a:endParaRPr lang="en-US" sz="24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562" y="3044493"/>
                <a:ext cx="6757988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1444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331" y="3875490"/>
            <a:ext cx="5886450" cy="663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2" y="4761380"/>
            <a:ext cx="1550197" cy="3620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0152" y="5345406"/>
            <a:ext cx="4900612" cy="54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BRDF Estimation for </a:t>
            </a:r>
            <a:r>
              <a:rPr lang="en-US" i="1" dirty="0" smtClean="0">
                <a:latin typeface="Palatino Linotype" charset="0"/>
                <a:ea typeface="Palatino Linotype" charset="0"/>
                <a:cs typeface="Palatino Linotype" charset="0"/>
              </a:rPr>
              <a:t>c</a:t>
            </a:r>
            <a:endParaRPr lang="en-US" i="1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1" y="1513434"/>
            <a:ext cx="7046586" cy="1076280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143" y="4291729"/>
            <a:ext cx="6843713" cy="72828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027" y="2666688"/>
            <a:ext cx="6771404" cy="696736"/>
          </a:xfrm>
          <a:prstGeom prst="rect">
            <a:avLst/>
          </a:prstGeom>
          <a:ln w="2857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315" y="2238925"/>
            <a:ext cx="1200143" cy="12001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54462" y="5129163"/>
            <a:ext cx="6617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A convex optimization problem</a:t>
            </a:r>
            <a:endParaRPr lang="en-US" sz="20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143" y="5707016"/>
            <a:ext cx="1447800" cy="482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2981" y="3829456"/>
            <a:ext cx="302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BRDF Estimation for </a:t>
            </a:r>
            <a:r>
              <a:rPr lang="en-US" i="1" dirty="0">
                <a:latin typeface="Palatino Linotype" charset="0"/>
                <a:ea typeface="Palatino Linotype" charset="0"/>
                <a:cs typeface="Palatino Linotype" charset="0"/>
              </a:rPr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08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Results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5609"/>
            <a:ext cx="78867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Synthetic experiments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MERL Database </a:t>
            </a:r>
            <a:r>
              <a:rPr lang="en-US" baseline="30000" dirty="0" smtClean="0">
                <a:latin typeface="Palatino Linotype" charset="0"/>
                <a:ea typeface="Palatino Linotype" charset="0"/>
                <a:cs typeface="Palatino Linotype" charset="0"/>
              </a:rPr>
              <a:t>[1]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 lvl="2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leave-one-out scheme: 100 materials in total</a:t>
            </a:r>
          </a:p>
          <a:p>
            <a:pPr lvl="2"/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Lighting directions </a:t>
            </a:r>
            <a:r>
              <a:rPr lang="en-US" baseline="30000" dirty="0" smtClean="0">
                <a:latin typeface="Palatino Linotype" charset="0"/>
                <a:ea typeface="Palatino Linotype" charset="0"/>
                <a:cs typeface="Palatino Linotype" charset="0"/>
              </a:rPr>
              <a:t>[2]</a:t>
            </a:r>
            <a:r>
              <a:rPr lang="zh-CN" altLang="en-US" baseline="30000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altLang="zh-CN" dirty="0" smtClean="0">
                <a:latin typeface="Palatino Linotype" charset="0"/>
                <a:ea typeface="Palatino Linotype" charset="0"/>
                <a:cs typeface="Palatino Linotype" charset="0"/>
              </a:rPr>
              <a:t>: USC light stage data</a:t>
            </a:r>
            <a:endParaRPr lang="en-US" baseline="30000" dirty="0" smtClean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341" y="5072061"/>
            <a:ext cx="8515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[1]  M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. 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Wojciech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, P.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Hanspeter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, B. Matt, and M. Leonard. </a:t>
            </a:r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A data-driven 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reflectance model. TOG, 22:759–769, 2003</a:t>
            </a:r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[2]  P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Einarsson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, C.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Chabert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, A. Jones, W. Ma, B. </a:t>
            </a:r>
            <a:r>
              <a:rPr lang="en-US" sz="1600" dirty="0" err="1" smtClean="0">
                <a:latin typeface="Palatino Linotype" charset="0"/>
                <a:ea typeface="Palatino Linotype" charset="0"/>
                <a:cs typeface="Palatino Linotype" charset="0"/>
              </a:rPr>
              <a:t>Lamond</a:t>
            </a:r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, T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. Hawkins, M. Bolas, S.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Sylwan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, and P.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Debevec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Relighting human 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locomotion with flowed reflectance fields. In </a:t>
            </a:r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Rendering techniques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, 2006.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579" y="778368"/>
            <a:ext cx="2845941" cy="21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4400550" y="2057400"/>
            <a:ext cx="1257300" cy="785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7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1" y="857256"/>
            <a:ext cx="8358187" cy="1428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latin typeface="Palatino Linotype" charset="0"/>
                <a:ea typeface="Palatino Linotype" charset="0"/>
                <a:cs typeface="Palatino Linotype" charset="0"/>
              </a:rPr>
              <a:t>Per-pixel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estimation</a:t>
            </a:r>
            <a:r>
              <a:rPr lang="en-US" i="1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of the shape </a:t>
            </a:r>
            <a:r>
              <a:rPr lang="en-US" u="sng" dirty="0" smtClean="0"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en-US" i="1" u="sng" dirty="0" smtClean="0">
                <a:latin typeface="Palatino Linotype" charset="0"/>
                <a:ea typeface="Palatino Linotype" charset="0"/>
                <a:cs typeface="Palatino Linotype" charset="0"/>
              </a:rPr>
              <a:t>surface </a:t>
            </a:r>
            <a:r>
              <a:rPr lang="en-US" i="1" u="sng" dirty="0" err="1" smtClean="0">
                <a:latin typeface="Palatino Linotype" charset="0"/>
                <a:ea typeface="Palatino Linotype" charset="0"/>
                <a:cs typeface="Palatino Linotype" charset="0"/>
              </a:rPr>
              <a:t>normals</a:t>
            </a:r>
            <a:r>
              <a:rPr lang="en-US" u="sng" dirty="0" smtClean="0"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r>
              <a:rPr lang="en-US" i="1" u="sng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and reflectance </a:t>
            </a:r>
            <a:r>
              <a:rPr lang="en-US" u="sng" dirty="0" smtClean="0"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en-US" i="1" u="sng" dirty="0" smtClean="0">
                <a:latin typeface="Palatino Linotype" charset="0"/>
                <a:ea typeface="Palatino Linotype" charset="0"/>
                <a:cs typeface="Palatino Linotype" charset="0"/>
              </a:rPr>
              <a:t>spatially-varying BRDF</a:t>
            </a:r>
            <a:r>
              <a:rPr lang="en-US" u="sng" dirty="0" smtClean="0"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r>
              <a:rPr lang="en-US" i="1" u="sng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of an object.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19" y="2109157"/>
            <a:ext cx="6895306" cy="442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6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Varying number of images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97" y="1690689"/>
            <a:ext cx="7016605" cy="3964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8676" y="5655026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Surface normal 20,000 random orientations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100 materials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7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Palatino Linotype" charset="0"/>
                <a:ea typeface="Palatino Linotype" charset="0"/>
                <a:cs typeface="Palatino Linotype" charset="0"/>
              </a:rPr>
              <a:t>Surface normal estimation for varying BRDF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543050"/>
            <a:ext cx="7177481" cy="4279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8676" y="5655026"/>
            <a:ext cx="4929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Surface normal 50,000 random orientations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100 materials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# of input images = 253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0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BRDF estimations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131" y="2164705"/>
            <a:ext cx="7043738" cy="3663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456657"/>
            <a:ext cx="5164931" cy="8997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9446" y="1681165"/>
            <a:ext cx="169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Palatino Linotype" charset="0"/>
                <a:ea typeface="Palatino Linotype" charset="0"/>
                <a:cs typeface="Palatino Linotype" charset="0"/>
              </a:rPr>
              <a:t>BRDF Error</a:t>
            </a:r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8676" y="5655026"/>
            <a:ext cx="4641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Surface normal 100 random orientations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100 materials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# of input images = 253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3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>
                <a:latin typeface="Palatino Linotype" charset="0"/>
                <a:ea typeface="Palatino Linotype" charset="0"/>
                <a:cs typeface="Palatino Linotype" charset="0"/>
              </a:rPr>
              <a:t>Comparison with other methods</a:t>
            </a:r>
            <a:endParaRPr lang="en-US" sz="35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63" y="1562102"/>
            <a:ext cx="7274474" cy="467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6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Results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Real data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 USC Light Stage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  <a:hlinkClick r:id="rId3"/>
              </a:rPr>
              <a:t>dataset </a:t>
            </a:r>
            <a:r>
              <a:rPr lang="en-US" baseline="30000" dirty="0" smtClean="0">
                <a:latin typeface="Palatino Linotype" charset="0"/>
                <a:ea typeface="Palatino Linotype" charset="0"/>
                <a:cs typeface="Palatino Linotype" charset="0"/>
              </a:rPr>
              <a:t>[1]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baseline="30000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  <a:hlinkClick r:id="rId4"/>
              </a:rPr>
              <a:t>Gourd Dataset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from UCSD</a:t>
            </a:r>
            <a:r>
              <a:rPr lang="en-US" baseline="30000" dirty="0" smtClean="0">
                <a:latin typeface="Palatino Linotype" charset="0"/>
                <a:ea typeface="Palatino Linotype" charset="0"/>
                <a:cs typeface="Palatino Linotype" charset="0"/>
              </a:rPr>
              <a:t>[2]</a:t>
            </a:r>
            <a:endParaRPr lang="en-US" baseline="30000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341" y="5072061"/>
            <a:ext cx="8515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[1]  P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Einarsson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, C.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Chabert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, A. Jones, W. Ma, B. </a:t>
            </a:r>
            <a:r>
              <a:rPr lang="en-US" sz="1600" dirty="0" err="1" smtClean="0">
                <a:latin typeface="Palatino Linotype" charset="0"/>
                <a:ea typeface="Palatino Linotype" charset="0"/>
                <a:cs typeface="Palatino Linotype" charset="0"/>
              </a:rPr>
              <a:t>Lamond</a:t>
            </a:r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, T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. Hawkins, M. Bolas, S.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Sylwan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, and P.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Debevec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Relighting human 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locomotion with flowed reflectance fields. In </a:t>
            </a:r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Rendering techniques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, 2006</a:t>
            </a:r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[2]  N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Alldrin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, T.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Zickler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, and D.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Kriegman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. Photometric </a:t>
            </a:r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stereo with 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non-parametric </a:t>
            </a:r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and spatially-varying 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reflectance. </a:t>
            </a:r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In </a:t>
            </a:r>
            <a:r>
              <a:rPr lang="is-IS" sz="1600" dirty="0" smtClean="0">
                <a:latin typeface="Palatino Linotype" charset="0"/>
                <a:ea typeface="Palatino Linotype" charset="0"/>
                <a:cs typeface="Palatino Linotype" charset="0"/>
              </a:rPr>
              <a:t>CVPR</a:t>
            </a:r>
            <a:r>
              <a:rPr lang="is-IS" sz="1600" dirty="0">
                <a:latin typeface="Palatino Linotype" charset="0"/>
                <a:ea typeface="Palatino Linotype" charset="0"/>
                <a:cs typeface="Palatino Linotype" charset="0"/>
              </a:rPr>
              <a:t>, 2008.</a:t>
            </a:r>
            <a:endParaRPr lang="en-US" sz="16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6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33" y="1057273"/>
            <a:ext cx="7378292" cy="4801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0113" y="6029326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- 100 </a:t>
            </a:r>
            <a:r>
              <a:rPr lang="en-US" smtClean="0">
                <a:latin typeface="Palatino Linotype" charset="0"/>
                <a:ea typeface="Palatino Linotype" charset="0"/>
                <a:cs typeface="Palatino Linotype" charset="0"/>
              </a:rPr>
              <a:t>input images</a:t>
            </a:r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8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Palatino Linotype" charset="0"/>
                <a:ea typeface="Palatino Linotype" charset="0"/>
                <a:cs typeface="Palatino Linotype" charset="0"/>
              </a:rPr>
              <a:t>Robustness of </a:t>
            </a:r>
            <a:r>
              <a:rPr lang="en-US" sz="3600" smtClean="0">
                <a:latin typeface="Palatino Linotype" charset="0"/>
                <a:ea typeface="Palatino Linotype" charset="0"/>
                <a:cs typeface="Palatino Linotype" charset="0"/>
              </a:rPr>
              <a:t>per-pixel estimation</a:t>
            </a:r>
            <a:endParaRPr lang="en-US" sz="360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39" y="2257426"/>
            <a:ext cx="7360622" cy="3808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5850" y="1690689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Difficulties: various materials, inter-reflections, shadows</a:t>
            </a:r>
            <a:endParaRPr lang="en-US" sz="20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113" y="6029326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- 250 input images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0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Pros and Cons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7325"/>
            <a:ext cx="7886700" cy="4986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Palatino Linotype" charset="0"/>
                <a:ea typeface="Palatino Linotype" charset="0"/>
                <a:cs typeface="Palatino Linotype" charset="0"/>
              </a:rPr>
              <a:t>P</a:t>
            </a:r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ros</a:t>
            </a:r>
          </a:p>
          <a:p>
            <a:pPr lvl="1"/>
            <a:r>
              <a:rPr lang="en-US" sz="2000" dirty="0">
                <a:latin typeface="Palatino Linotype" charset="0"/>
                <a:ea typeface="Palatino Linotype" charset="0"/>
                <a:cs typeface="Palatino Linotype" charset="0"/>
              </a:rPr>
              <a:t>Use of dictionary simplify the inverse problem </a:t>
            </a:r>
            <a:endParaRPr lang="en-US" sz="2000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Per-pixel normal and BRDF estimation technique, may further speed up</a:t>
            </a:r>
          </a:p>
          <a:p>
            <a:pPr lvl="1"/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Handle arbitrary complex spatial variations in the BRDF</a:t>
            </a:r>
          </a:p>
          <a:p>
            <a:r>
              <a:rPr lang="en-US" sz="2400" dirty="0">
                <a:latin typeface="Palatino Linotype" charset="0"/>
                <a:ea typeface="Palatino Linotype" charset="0"/>
                <a:cs typeface="Palatino Linotype" charset="0"/>
              </a:rPr>
              <a:t>C</a:t>
            </a:r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ons</a:t>
            </a:r>
          </a:p>
          <a:p>
            <a:pPr lvl="1"/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Time-consuming</a:t>
            </a:r>
          </a:p>
          <a:p>
            <a:pPr lvl="1"/>
            <a:r>
              <a:rPr lang="en-US" sz="2000" dirty="0">
                <a:latin typeface="Palatino Linotype" charset="0"/>
                <a:ea typeface="Palatino Linotype" charset="0"/>
                <a:cs typeface="Palatino Linotype" charset="0"/>
              </a:rPr>
              <a:t>Noisy estimation: also because of the per-pixel </a:t>
            </a:r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estimation </a:t>
            </a:r>
          </a:p>
          <a:p>
            <a:pPr lvl="1"/>
            <a:endParaRPr lang="en-US" sz="2000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Limitations</a:t>
            </a:r>
          </a:p>
          <a:p>
            <a:pPr lvl="1"/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The dictionary needs to be sufficient</a:t>
            </a:r>
          </a:p>
          <a:p>
            <a:pPr lvl="1"/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Require light calibration</a:t>
            </a:r>
          </a:p>
        </p:txBody>
      </p:sp>
    </p:spTree>
    <p:extLst>
      <p:ext uri="{BB962C8B-B14F-4D97-AF65-F5344CB8AC3E}">
        <p14:creationId xmlns:p14="http://schemas.microsoft.com/office/powerpoint/2010/main" val="144181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Possible future works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229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1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Per-pixel based –&gt; Segments based</a:t>
                </a:r>
              </a:p>
              <a:p>
                <a:pPr lvl="1"/>
                <a:r>
                  <a:rPr lang="en-US" sz="21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A more clever way to compromise between smoothness and BRDF estimations</a:t>
                </a:r>
              </a:p>
              <a:p>
                <a:r>
                  <a:rPr lang="en-US" sz="21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Experiment:  Less input images required; different </a:t>
                </a:r>
                <a14:m>
                  <m:oMath xmlns:m="http://schemas.openxmlformats.org/officeDocument/2006/math">
                    <m:r>
                      <a:rPr lang="el-GR" altLang="zh-CN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sz="2100" i="1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:r>
                  <a:rPr lang="en-US" sz="21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for sparsity</a:t>
                </a:r>
                <a:endParaRPr lang="en-US" sz="21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endParaRPr lang="en-US" sz="2100" dirty="0" smtClean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endParaRPr lang="en-US" sz="2100" dirty="0" smtClean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endParaRPr lang="en-US" sz="21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endParaRPr lang="en-US" sz="2100" dirty="0" smtClean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 marL="228600" lvl="1">
                  <a:spcBef>
                    <a:spcPts val="1000"/>
                  </a:spcBef>
                </a:pPr>
                <a:endParaRPr lang="en-US" sz="2100" dirty="0" smtClean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 marL="228600" lvl="1">
                  <a:spcBef>
                    <a:spcPts val="1000"/>
                  </a:spcBef>
                </a:pPr>
                <a:r>
                  <a:rPr lang="en-US" sz="21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Maybe </a:t>
                </a:r>
                <a:r>
                  <a:rPr lang="en-US" sz="2100" dirty="0">
                    <a:latin typeface="Palatino Linotype" charset="0"/>
                    <a:ea typeface="Palatino Linotype" charset="0"/>
                    <a:cs typeface="Palatino Linotype" charset="0"/>
                  </a:rPr>
                  <a:t>estimate the surface normal and BRDF iteratively to get more precise results?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229600" cy="4351338"/>
              </a:xfrm>
              <a:blipFill rotWithShape="0">
                <a:blip r:embed="rId2"/>
                <a:stretch>
                  <a:fillRect l="-741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49" y="3401319"/>
            <a:ext cx="3386995" cy="191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225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smtClean="0">
                <a:latin typeface="Palatino Linotype" charset="0"/>
                <a:ea typeface="Palatino Linotype" charset="0"/>
                <a:cs typeface="Palatino Linotype" charset="0"/>
              </a:rPr>
              <a:t>Q &amp; A</a:t>
            </a:r>
            <a:endParaRPr lang="en-US" sz="540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84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71501" y="757240"/>
            <a:ext cx="8358187" cy="1428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Given images captured with known light sources,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Estimate spatially variant BRDF and surface </a:t>
            </a:r>
            <a:r>
              <a:rPr lang="en-US" dirty="0" err="1" smtClean="0">
                <a:latin typeface="Palatino Linotype" charset="0"/>
                <a:ea typeface="Palatino Linotype" charset="0"/>
                <a:cs typeface="Palatino Linotype" charset="0"/>
              </a:rPr>
              <a:t>normals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.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5" y="2600325"/>
            <a:ext cx="3295066" cy="350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9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Assumptions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62797"/>
                <a:ext cx="7760438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Distant point light source (incidence are parallel</a:t>
                </a:r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), 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  known </a:t>
                </a:r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direction</a:t>
                </a:r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;</a:t>
                </a:r>
              </a:p>
              <a:p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Constant </a:t>
                </a:r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viewing direction </a:t>
                </a:r>
                <a:r>
                  <a:rPr lang="cs-CZ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pPr>
                      <m:e>
                        <m:r>
                          <a:rPr lang="en-US" sz="2000" b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𝐯</m:t>
                        </m:r>
                        <m:r>
                          <a:rPr lang="el-GR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∈</m:t>
                        </m:r>
                        <m:r>
                          <a:rPr lang="el-GR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ℝ</m:t>
                        </m:r>
                      </m:e>
                      <m:sup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 across </a:t>
                </a:r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scene points</a:t>
                </a:r>
                <a:endParaRPr lang="en-US" sz="20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Convex shape: no </a:t>
                </a:r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shadows, </a:t>
                </a:r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inter-reflection</a:t>
                </a:r>
                <a:endParaRPr lang="en-US" sz="20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Isotropic </a:t>
                </a:r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material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62797"/>
                <a:ext cx="7760438" cy="4351338"/>
              </a:xfrm>
              <a:blipFill rotWithShape="0">
                <a:blip r:embed="rId3"/>
                <a:stretch>
                  <a:fillRect l="-707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2"/>
          <p:cNvSpPr>
            <a:spLocks/>
          </p:cNvSpPr>
          <p:nvPr/>
        </p:nvSpPr>
        <p:spPr bwMode="auto">
          <a:xfrm>
            <a:off x="3733800" y="5998305"/>
            <a:ext cx="1077913" cy="471487"/>
          </a:xfrm>
          <a:custGeom>
            <a:avLst/>
            <a:gdLst>
              <a:gd name="T0" fmla="*/ 0 w 526"/>
              <a:gd name="T1" fmla="*/ 156 h 350"/>
              <a:gd name="T2" fmla="*/ 203 w 526"/>
              <a:gd name="T3" fmla="*/ 235 h 350"/>
              <a:gd name="T4" fmla="*/ 231 w 526"/>
              <a:gd name="T5" fmla="*/ 304 h 350"/>
              <a:gd name="T6" fmla="*/ 240 w 526"/>
              <a:gd name="T7" fmla="*/ 350 h 350"/>
              <a:gd name="T8" fmla="*/ 410 w 526"/>
              <a:gd name="T9" fmla="*/ 262 h 350"/>
              <a:gd name="T10" fmla="*/ 502 w 526"/>
              <a:gd name="T11" fmla="*/ 267 h 350"/>
              <a:gd name="T12" fmla="*/ 479 w 526"/>
              <a:gd name="T13" fmla="*/ 50 h 350"/>
              <a:gd name="T14" fmla="*/ 461 w 526"/>
              <a:gd name="T15" fmla="*/ 18 h 350"/>
              <a:gd name="T16" fmla="*/ 318 w 526"/>
              <a:gd name="T17" fmla="*/ 0 h 350"/>
              <a:gd name="T18" fmla="*/ 143 w 526"/>
              <a:gd name="T19" fmla="*/ 13 h 350"/>
              <a:gd name="T20" fmla="*/ 65 w 526"/>
              <a:gd name="T21" fmla="*/ 46 h 350"/>
              <a:gd name="T22" fmla="*/ 32 w 526"/>
              <a:gd name="T23" fmla="*/ 101 h 350"/>
              <a:gd name="T24" fmla="*/ 0 w 526"/>
              <a:gd name="T25" fmla="*/ 156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6" h="350">
                <a:moveTo>
                  <a:pt x="0" y="156"/>
                </a:moveTo>
                <a:cubicBezTo>
                  <a:pt x="75" y="165"/>
                  <a:pt x="150" y="176"/>
                  <a:pt x="203" y="235"/>
                </a:cubicBezTo>
                <a:cubicBezTo>
                  <a:pt x="212" y="259"/>
                  <a:pt x="222" y="280"/>
                  <a:pt x="231" y="304"/>
                </a:cubicBezTo>
                <a:cubicBezTo>
                  <a:pt x="236" y="319"/>
                  <a:pt x="240" y="350"/>
                  <a:pt x="240" y="350"/>
                </a:cubicBezTo>
                <a:cubicBezTo>
                  <a:pt x="285" y="305"/>
                  <a:pt x="352" y="284"/>
                  <a:pt x="410" y="262"/>
                </a:cubicBezTo>
                <a:cubicBezTo>
                  <a:pt x="441" y="264"/>
                  <a:pt x="502" y="267"/>
                  <a:pt x="502" y="267"/>
                </a:cubicBezTo>
                <a:cubicBezTo>
                  <a:pt x="502" y="255"/>
                  <a:pt x="526" y="97"/>
                  <a:pt x="479" y="50"/>
                </a:cubicBezTo>
                <a:cubicBezTo>
                  <a:pt x="475" y="36"/>
                  <a:pt x="474" y="25"/>
                  <a:pt x="461" y="18"/>
                </a:cubicBezTo>
                <a:cubicBezTo>
                  <a:pt x="415" y="2"/>
                  <a:pt x="366" y="3"/>
                  <a:pt x="318" y="0"/>
                </a:cubicBezTo>
                <a:cubicBezTo>
                  <a:pt x="259" y="3"/>
                  <a:pt x="201" y="6"/>
                  <a:pt x="143" y="13"/>
                </a:cubicBezTo>
                <a:cubicBezTo>
                  <a:pt x="114" y="23"/>
                  <a:pt x="90" y="28"/>
                  <a:pt x="65" y="46"/>
                </a:cubicBezTo>
                <a:cubicBezTo>
                  <a:pt x="58" y="64"/>
                  <a:pt x="46" y="88"/>
                  <a:pt x="32" y="101"/>
                </a:cubicBezTo>
                <a:cubicBezTo>
                  <a:pt x="25" y="127"/>
                  <a:pt x="22" y="140"/>
                  <a:pt x="0" y="15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2514600" y="4017105"/>
            <a:ext cx="1828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4343400" y="4093305"/>
            <a:ext cx="1752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4343400" y="5388705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2395538" y="3902805"/>
            <a:ext cx="203200" cy="203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2312988" y="4007580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rot="5400000">
            <a:off x="2312988" y="4007580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2371725" y="3859942"/>
            <a:ext cx="266700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2362200" y="3864705"/>
            <a:ext cx="271463" cy="271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531094" y="3812317"/>
            <a:ext cx="771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Palatino Linotype" charset="0"/>
                <a:ea typeface="Palatino Linotype" charset="0"/>
                <a:cs typeface="Palatino Linotype" charset="0"/>
              </a:rPr>
              <a:t>source</a:t>
            </a:r>
          </a:p>
        </p:txBody>
      </p:sp>
      <p:grpSp>
        <p:nvGrpSpPr>
          <p:cNvPr id="14" name="Group 15"/>
          <p:cNvGrpSpPr>
            <a:grpSpLocks/>
          </p:cNvGrpSpPr>
          <p:nvPr/>
        </p:nvGrpSpPr>
        <p:grpSpPr bwMode="auto">
          <a:xfrm rot="-2952003">
            <a:off x="6019800" y="3731355"/>
            <a:ext cx="549275" cy="304800"/>
            <a:chOff x="3744" y="1584"/>
            <a:chExt cx="480" cy="192"/>
          </a:xfrm>
        </p:grpSpPr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3840" y="1584"/>
              <a:ext cx="384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3744" y="163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510668" y="3779756"/>
            <a:ext cx="8418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camera</a:t>
            </a:r>
            <a:endParaRPr lang="en-US" altLang="en-US" sz="16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4800600" y="5745892"/>
            <a:ext cx="898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Palatino Linotype" charset="0"/>
                <a:ea typeface="Palatino Linotype" charset="0"/>
                <a:cs typeface="Palatino Linotype" charset="0"/>
              </a:rPr>
              <a:t>surface</a:t>
            </a:r>
          </a:p>
          <a:p>
            <a:r>
              <a:rPr lang="en-US" altLang="en-US" sz="1600" dirty="0">
                <a:latin typeface="Palatino Linotype" charset="0"/>
                <a:ea typeface="Palatino Linotype" charset="0"/>
                <a:cs typeface="Palatino Linotype" charset="0"/>
              </a:rPr>
              <a:t>element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3962400" y="5069617"/>
            <a:ext cx="835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Palatino Linotype" charset="0"/>
                <a:ea typeface="Palatino Linotype" charset="0"/>
                <a:cs typeface="Palatino Linotype" charset="0"/>
              </a:rPr>
              <a:t>normal</a:t>
            </a: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486577" y="4127305"/>
            <a:ext cx="1732819" cy="20379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2624466" y="3988750"/>
            <a:ext cx="1828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4453268" y="4075581"/>
            <a:ext cx="1752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V="1">
            <a:off x="4202114" y="4002595"/>
            <a:ext cx="1855184" cy="21839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6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BRDF representation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59" y="1785099"/>
            <a:ext cx="7591681" cy="2826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0471" y="5727124"/>
            <a:ext cx="715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S.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Rusinkiewicz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. A new change of variables for efficient </a:t>
            </a:r>
            <a:r>
              <a:rPr lang="en-US" sz="1600" dirty="0" err="1">
                <a:latin typeface="Palatino Linotype" charset="0"/>
                <a:ea typeface="Palatino Linotype" charset="0"/>
                <a:cs typeface="Palatino Linotype" charset="0"/>
              </a:rPr>
              <a:t>brdf</a:t>
            </a:r>
            <a:r>
              <a:rPr lang="en-US" sz="1600" dirty="0">
                <a:latin typeface="Palatino Linotype" charset="0"/>
                <a:ea typeface="Palatino Linotype" charset="0"/>
                <a:cs typeface="Palatino Linotype" charset="0"/>
              </a:rPr>
              <a:t> representation. In Rendering techniques, pages 11–22. 1998.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15850" y="4708075"/>
                <a:ext cx="16347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𝜌</m:t>
                      </m:r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;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𝑜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𝑜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50" y="4708075"/>
                <a:ext cx="1634756" cy="400110"/>
              </a:xfrm>
              <a:prstGeom prst="rect">
                <a:avLst/>
              </a:prstGeom>
              <a:blipFill rotWithShape="0">
                <a:blip r:embed="rId3"/>
                <a:stretch>
                  <a:fillRect r="-15299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39238" y="4686985"/>
                <a:ext cx="16347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𝜌</m:t>
                      </m:r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;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238" y="4686985"/>
                <a:ext cx="1634756" cy="400110"/>
              </a:xfrm>
              <a:prstGeom prst="rect">
                <a:avLst/>
              </a:prstGeom>
              <a:blipFill rotWithShape="0">
                <a:blip r:embed="rId4"/>
                <a:stretch>
                  <a:fillRect r="-23507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765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946"/>
          <a:stretch/>
        </p:blipFill>
        <p:spPr>
          <a:xfrm>
            <a:off x="5386362" y="2222205"/>
            <a:ext cx="3640680" cy="270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BRDF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9790" y="1974483"/>
                <a:ext cx="78867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Isotropic: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𝜌</m:t>
                    </m:r>
                    <m:d>
                      <m:dPr>
                        <m:ctrlP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𝑑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 </m:t>
                    </m:r>
                    <m:r>
                      <a:rPr lang="is-I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→</m:t>
                    </m:r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𝜌</m:t>
                    </m:r>
                    <m:d>
                      <m:dPr>
                        <m:ctrlP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   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                  </a:t>
                </a:r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h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𝑑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∈</m:t>
                    </m:r>
                    <m:d>
                      <m:dPr>
                        <m:begChr m:val="["/>
                        <m:ctrlP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0, </m:t>
                        </m:r>
                        <m:f>
                          <m:fPr>
                            <m:type m:val="lin"/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,     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𝑑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∈[0, 2</m:t>
                    </m:r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𝜋</m:t>
                    </m:r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)</m:t>
                    </m:r>
                  </m:oMath>
                </a14:m>
                <a:endParaRPr lang="en-US" sz="20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Helmholtz’s reciprocity: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                </a:t>
                </a:r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𝜌</m:t>
                    </m:r>
                    <m:d>
                      <m:dPr>
                        <m:ctrlP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𝜌</m:t>
                    </m:r>
                    <m:d>
                      <m:dPr>
                        <m:ctrlP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+</m:t>
                        </m:r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𝜋</m:t>
                        </m:r>
                      </m:e>
                    </m:d>
                  </m:oMath>
                </a14:m>
                <a:endParaRPr lang="en-US" sz="20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ea typeface="Palatino Linotype" charset="0"/>
                    <a:cs typeface="Palatino Linotype" charset="0"/>
                  </a:rPr>
                  <a:t>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h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𝑑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∈</m:t>
                    </m:r>
                    <m:d>
                      <m:dPr>
                        <m:begChr m:val="["/>
                        <m:ctrlP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0, </m:t>
                        </m:r>
                        <m:f>
                          <m:fPr>
                            <m:type m:val="lin"/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,     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𝑑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∈[0, </m:t>
                    </m:r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𝜋</m:t>
                    </m:r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)</m:t>
                    </m:r>
                  </m:oMath>
                </a14:m>
                <a:endParaRPr lang="en-US" sz="20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:endParaRPr lang="en-US" sz="2000" dirty="0" smtClean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1</m:t>
                    </m:r>
                    <m:r>
                      <a:rPr lang="it-IT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°</m:t>
                    </m:r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sampling: a BRDF </a:t>
                </a:r>
                <a14:m>
                  <m:oMath xmlns:m="http://schemas.openxmlformats.org/officeDocument/2006/math">
                    <m:r>
                      <a:rPr lang="is-I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 a point in a 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   </a:t>
                </a:r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𝑇</m:t>
                    </m:r>
                    <m:r>
                      <a:rPr lang="en-US" sz="20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=90×90×180</m:t>
                    </m:r>
                  </m:oMath>
                </a14:m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 dimensional space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790" y="1974483"/>
                <a:ext cx="7886700" cy="4351338"/>
              </a:xfrm>
              <a:blipFill rotWithShape="0">
                <a:blip r:embed="rId4"/>
                <a:stretch>
                  <a:fillRect l="-696" t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40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Problem formulation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801948"/>
                <a:ext cx="7886700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𝐩</m:t>
                    </m:r>
                    <m:r>
                      <a:rPr lang="en-US" sz="2400" b="0" i="0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=(</m:t>
                    </m:r>
                    <m:r>
                      <a:rPr lang="en-US" sz="2400" b="0" i="1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𝑥</m:t>
                    </m:r>
                    <m:r>
                      <a:rPr lang="en-US" sz="2400" b="0" i="0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,</m:t>
                    </m:r>
                    <m:r>
                      <a:rPr lang="en-US" sz="2400" b="0" i="1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 </m:t>
                    </m:r>
                    <m:r>
                      <a:rPr lang="en-US" sz="2400" b="0" i="1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𝑦</m:t>
                    </m:r>
                    <m:r>
                      <a:rPr lang="en-US" sz="2400" b="0" i="0" smtClean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)</m:t>
                    </m:r>
                  </m:oMath>
                </a14:m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, surface normal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𝐧</m:t>
                        </m:r>
                      </m:e>
                      <m:sub>
                        <m:r>
                          <a:rPr lang="en-US" sz="2400" b="1" i="0" smtClean="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𝐩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,   BRDF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e>
                      <m:sub>
                        <m:r>
                          <a:rPr lang="en-US" sz="2400" b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𝐩</m:t>
                        </m:r>
                      </m:sub>
                    </m:sSub>
                  </m:oMath>
                </a14:m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, lighting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sz="2400" b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𝐥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, </a:t>
                </a:r>
                <a:endParaRPr lang="en-US" sz="2400" dirty="0" smtClean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 marL="0" indent="0">
                  <a:buNone/>
                </a:pPr>
                <a:r>
                  <a:rPr lang="en-US" sz="24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   Intensity </a:t>
                </a:r>
                <a:r>
                  <a:rPr lang="en-US" sz="2400" dirty="0">
                    <a:latin typeface="Palatino Linotype" charset="0"/>
                    <a:ea typeface="Palatino Linotype" charset="0"/>
                    <a:cs typeface="Palatino Linotype" charset="0"/>
                  </a:rPr>
                  <a:t>value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𝐼</m:t>
                        </m:r>
                      </m:e>
                      <m:sub>
                        <m:r>
                          <a:rPr lang="en-US" sz="2400" b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𝐩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𝑖</m:t>
                        </m:r>
                      </m:sup>
                    </m:sSubSup>
                  </m:oMath>
                </a14:m>
                <a:endParaRPr lang="en-US" sz="24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801948"/>
                <a:ext cx="7886700" cy="4351338"/>
              </a:xfrm>
              <a:blipFill rotWithShape="0">
                <a:blip r:embed="rId4"/>
                <a:stretch>
                  <a:fillRect l="-1005" t="-1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170" y="3970343"/>
            <a:ext cx="6925660" cy="729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8005" y="4994268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shading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7351" y="4876231"/>
            <a:ext cx="3414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 : sampling function</a:t>
            </a:r>
          </a:p>
          <a:p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d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ot product ~ integration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graphicFrame>
        <p:nvGraphicFramePr>
          <p:cNvPr id="7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17332"/>
              </p:ext>
            </p:extLst>
          </p:nvPr>
        </p:nvGraphicFramePr>
        <p:xfrm>
          <a:off x="440287" y="1448200"/>
          <a:ext cx="8263426" cy="991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6" imgW="4012920" imgH="482400" progId="Equation.3">
                  <p:embed/>
                </p:oleObj>
              </mc:Choice>
              <mc:Fallback>
                <p:oleObj name="Equation" r:id="rId6" imgW="40129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287" y="1448200"/>
                        <a:ext cx="8263426" cy="991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28687" y="5871779"/>
                <a:ext cx="7886700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e>
                      <m:sub>
                        <m:r>
                          <a:rPr lang="en-US" b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𝐩</m:t>
                        </m:r>
                      </m:sub>
                    </m:sSub>
                    <m:r>
                      <a:rPr lang="is-IS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→</m:t>
                    </m:r>
                  </m:oMath>
                </a14:m>
                <a:r>
                  <a:rPr lang="en-US" dirty="0">
                    <a:latin typeface="Palatino Linotype" charset="0"/>
                    <a:ea typeface="Palatino Linotype" charset="0"/>
                    <a:cs typeface="Palatino Linotype" charset="0"/>
                  </a:rPr>
                  <a:t> a point in 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𝑇</m:t>
                    </m:r>
                    <m:r>
                      <a:rPr lang="en-US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=90×90×180</m:t>
                    </m:r>
                  </m:oMath>
                </a14:m>
                <a:r>
                  <a:rPr lang="en-US" dirty="0">
                    <a:latin typeface="Palatino Linotype" charset="0"/>
                    <a:ea typeface="Palatino Linotype" charset="0"/>
                    <a:cs typeface="Palatino Linotype" charset="0"/>
                  </a:rPr>
                  <a:t> dimensional </a:t>
                </a:r>
                <a:r>
                  <a:rPr lang="en-US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space</a:t>
                </a:r>
                <a:endParaRPr lang="en-US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687" y="5871779"/>
                <a:ext cx="7886700" cy="394210"/>
              </a:xfrm>
              <a:prstGeom prst="rect">
                <a:avLst/>
              </a:prstGeom>
              <a:blipFill rotWithShape="0">
                <a:blip r:embed="rId8"/>
                <a:stretch>
                  <a:fillRect t="-6154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1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Problem formulation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516186"/>
                <a:ext cx="7886700" cy="3161603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Multiple images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b="1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2000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</m:t>
                        </m:r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…, </m:t>
                        </m:r>
                        <m:sSup>
                          <m:sSup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𝑄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: 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	varying lighting direction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US" sz="2000" b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𝐥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𝑖</m:t>
                            </m:r>
                          </m:sub>
                        </m:sSub>
                        <m:r>
                          <a:rPr lang="el-GR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∈</m:t>
                        </m:r>
                        <m:r>
                          <a:rPr lang="el-GR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ℝ</m:t>
                        </m:r>
                      </m:e>
                      <m:sup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 in the </a:t>
                </a:r>
                <a:r>
                  <a:rPr lang="en-US" sz="2000" i="1" dirty="0" err="1">
                    <a:latin typeface="Palatino Linotype" charset="0"/>
                    <a:ea typeface="Palatino Linotype" charset="0"/>
                    <a:cs typeface="Palatino Linotype" charset="0"/>
                  </a:rPr>
                  <a:t>i</a:t>
                </a:r>
                <a:r>
                  <a:rPr lang="en-US" sz="2000" dirty="0" err="1">
                    <a:latin typeface="Palatino Linotype" charset="0"/>
                    <a:ea typeface="Palatino Linotype" charset="0"/>
                    <a:cs typeface="Palatino Linotype" charset="0"/>
                  </a:rPr>
                  <a:t>-th</a:t>
                </a:r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 image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𝐼</m:t>
                        </m:r>
                      </m:e>
                      <m:sup>
                        <m:r>
                          <a:rPr lang="en-US" sz="20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2000" dirty="0" smtClean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latin typeface="Palatino Linotype" charset="0"/>
                    <a:ea typeface="Palatino Linotype" charset="0"/>
                    <a:cs typeface="Palatino Linotype" charset="0"/>
                  </a:rPr>
                  <a:t>	same </a:t>
                </a:r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viewing direction </a:t>
                </a:r>
                <a14:m>
                  <m:oMath xmlns:m="http://schemas.openxmlformats.org/officeDocument/2006/math">
                    <m:r>
                      <a:rPr lang="en-US" sz="2000" b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𝐯</m:t>
                    </m:r>
                  </m:oMath>
                </a14:m>
                <a:endParaRPr lang="en-US" sz="2000" b="1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latin typeface="Palatino Linotype" charset="0"/>
                    <a:ea typeface="Palatino Linotype" charset="0"/>
                    <a:cs typeface="Palatino Linotype" charset="0"/>
                  </a:rPr>
                  <a:t>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516186"/>
                <a:ext cx="7886700" cy="3161603"/>
              </a:xfrm>
              <a:blipFill rotWithShape="0">
                <a:blip r:embed="rId3"/>
                <a:stretch>
                  <a:fillRect l="-696" t="-2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372" y="1690689"/>
            <a:ext cx="6330234" cy="666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67" y="3760242"/>
            <a:ext cx="7517219" cy="21044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38400" y="5421757"/>
            <a:ext cx="414528" cy="4234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5600" y="5413565"/>
            <a:ext cx="414528" cy="4234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3380" y="6133954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Palatino Linotype" charset="0"/>
                <a:ea typeface="Palatino Linotype" charset="0"/>
                <a:cs typeface="Palatino Linotype" charset="0"/>
              </a:rPr>
              <a:t>Intractable without additional assumptions!</a:t>
            </a:r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3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Model for BRDF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807594"/>
          </a:xfrm>
        </p:spPr>
        <p:txBody>
          <a:bodyPr/>
          <a:lstStyle/>
          <a:p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Key assumption</a:t>
            </a:r>
          </a:p>
          <a:p>
            <a:pPr marL="0" indent="0">
              <a:buNone/>
            </a:pPr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0" indent="0">
              <a:buNone/>
            </a:pP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0" indent="0">
              <a:buNone/>
            </a:pPr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0" indent="0">
              <a:buNone/>
            </a:pP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051" y="2633219"/>
            <a:ext cx="4722876" cy="892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11" y="4039647"/>
            <a:ext cx="4037076" cy="609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868" y="3968207"/>
            <a:ext cx="1803400" cy="581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351" y="5195863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Constrain the BRDF to </a:t>
            </a:r>
            <a:r>
              <a:rPr lang="en-US" sz="2400" i="1" dirty="0" smtClean="0">
                <a:latin typeface="Palatino Linotype" charset="0"/>
                <a:ea typeface="Palatino Linotype" charset="0"/>
                <a:cs typeface="Palatino Linotype" charset="0"/>
              </a:rPr>
              <a:t>M</a:t>
            </a:r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-dimension, </a:t>
            </a:r>
            <a:r>
              <a:rPr lang="en-US" sz="2400" i="1" dirty="0" smtClean="0">
                <a:latin typeface="Palatino Linotype" charset="0"/>
                <a:ea typeface="Palatino Linotype" charset="0"/>
                <a:cs typeface="Palatino Linotype" charset="0"/>
              </a:rPr>
              <a:t>M </a:t>
            </a:r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&lt;&lt;  </a:t>
            </a:r>
            <a:r>
              <a:rPr lang="en-US" sz="2400" i="1" dirty="0" smtClean="0">
                <a:latin typeface="Palatino Linotype" charset="0"/>
                <a:ea typeface="Palatino Linotype" charset="0"/>
                <a:cs typeface="Palatino Linotype" charset="0"/>
              </a:rPr>
              <a:t>T </a:t>
            </a:r>
            <a:r>
              <a:rPr lang="en-US" sz="2400" dirty="0" smtClean="0">
                <a:latin typeface="Palatino Linotype" charset="0"/>
                <a:ea typeface="Palatino Linotype" charset="0"/>
                <a:cs typeface="Palatino Linotype" charset="0"/>
              </a:rPr>
              <a:t>= 90x90x180</a:t>
            </a:r>
            <a:endParaRPr lang="en-US" sz="24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8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1629</TotalTime>
  <Words>863</Words>
  <Application>Microsoft Macintosh PowerPoint</Application>
  <PresentationFormat>On-screen Show (4:3)</PresentationFormat>
  <Paragraphs>192</Paragraphs>
  <Slides>29</Slides>
  <Notes>22</Notes>
  <HiddenSlides>5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DengXian</vt:lpstr>
      <vt:lpstr>Palatino Linotype</vt:lpstr>
      <vt:lpstr>Wingdings</vt:lpstr>
      <vt:lpstr>Office Theme</vt:lpstr>
      <vt:lpstr>Equation</vt:lpstr>
      <vt:lpstr>A Dictionary-based Approach for Estimating Shape and Spatially-Varying Reflectance  Zhuo Hui and Aswin C. Sankaranarayanan ECE Department, Carnegie Mellon University</vt:lpstr>
      <vt:lpstr>PowerPoint Presentation</vt:lpstr>
      <vt:lpstr>PowerPoint Presentation</vt:lpstr>
      <vt:lpstr>Assumptions</vt:lpstr>
      <vt:lpstr>BRDF representation</vt:lpstr>
      <vt:lpstr>BRDF representation</vt:lpstr>
      <vt:lpstr>Problem formulation</vt:lpstr>
      <vt:lpstr>Problem formulation</vt:lpstr>
      <vt:lpstr>Model for BRDF</vt:lpstr>
      <vt:lpstr>Solution outline</vt:lpstr>
      <vt:lpstr>Solution Methodology</vt:lpstr>
      <vt:lpstr>Surface Normal Estimation</vt:lpstr>
      <vt:lpstr>Virtual example-based Normal Estimation</vt:lpstr>
      <vt:lpstr>Virtual example-based Normal Estimation</vt:lpstr>
      <vt:lpstr>PowerPoint Presentation</vt:lpstr>
      <vt:lpstr>Coarse-to-fine search for n</vt:lpstr>
      <vt:lpstr>Coarse-to-fine search for n</vt:lpstr>
      <vt:lpstr>BRDF Estimation for c</vt:lpstr>
      <vt:lpstr>Results</vt:lpstr>
      <vt:lpstr>Varying number of images</vt:lpstr>
      <vt:lpstr>Surface normal estimation for varying BRDF</vt:lpstr>
      <vt:lpstr>BRDF estimations</vt:lpstr>
      <vt:lpstr>Comparison with other methods</vt:lpstr>
      <vt:lpstr>Results</vt:lpstr>
      <vt:lpstr>PowerPoint Presentation</vt:lpstr>
      <vt:lpstr>Robustness of per-pixel estimation</vt:lpstr>
      <vt:lpstr>Pros and Cons</vt:lpstr>
      <vt:lpstr>Possible future works</vt:lpstr>
      <vt:lpstr>Q &amp; 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Dictionary-based Approach for Estimating Shape and Spatially-Varying Reflectance</dc:title>
  <dc:creator>xinshumian@gmail.com</dc:creator>
  <cp:lastModifiedBy>xinshumian@gmail.com</cp:lastModifiedBy>
  <cp:revision>152</cp:revision>
  <dcterms:created xsi:type="dcterms:W3CDTF">2016-02-01T16:53:27Z</dcterms:created>
  <dcterms:modified xsi:type="dcterms:W3CDTF">2016-02-02T22:58:23Z</dcterms:modified>
</cp:coreProperties>
</file>