
<file path=[Content_Types].xml><?xml version="1.0" encoding="utf-8"?>
<Types xmlns="http://schemas.openxmlformats.org/package/2006/content-types">
  <Override PartName="/ppt/embeddings/Microsoft_Equation24.bin" ContentType="application/vnd.openxmlformats-officedocument.oleObject"/>
  <Override PartName="/ppt/slides/slide14.xml" ContentType="application/vnd.openxmlformats-officedocument.presentationml.slide+xml"/>
  <Override PartName="/ppt/embeddings/Microsoft_Equation33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Microsoft_Equation5.bin" ContentType="application/vnd.openxmlformats-officedocument.oleObject"/>
  <Override PartName="/ppt/embeddings/Microsoft_Equation16.bin" ContentType="application/vnd.openxmlformats-officedocument.oleObject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embeddings/Microsoft_Equation23.bin" ContentType="application/vnd.openxmlformats-officedocument.oleObject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embeddings/Microsoft_Equation32.bin" ContentType="application/vnd.openxmlformats-officedocument.oleObject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embeddings/Microsoft_Equation4.bin" ContentType="application/vnd.openxmlformats-officedocument.oleObject"/>
  <Override PartName="/ppt/embeddings/Microsoft_Equation15.bin" ContentType="application/vnd.openxmlformats-officedocument.oleObject"/>
  <Default Extension="vml" ContentType="application/vnd.openxmlformats-officedocument.vmlDrawing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embeddings/Microsoft_Equation22.bin" ContentType="application/vnd.openxmlformats-officedocument.oleObject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embeddings/Microsoft_Equation31.bin" ContentType="application/vnd.openxmlformats-officedocument.oleObject"/>
  <Override PartName="/ppt/notesSlides/notesSlide6.xml" ContentType="application/vnd.openxmlformats-officedocument.presentationml.notesSlide+xml"/>
  <Override PartName="/ppt/embeddings/Microsoft_Equation3.bin" ContentType="application/vnd.openxmlformats-officedocument.oleObject"/>
  <Override PartName="/ppt/embeddings/Microsoft_Equation14.bin" ContentType="application/vnd.openxmlformats-officedocument.oleObject"/>
  <Override PartName="/ppt/presProps.xml" ContentType="application/vnd.openxmlformats-officedocument.presentationml.presProps+xml"/>
  <Default Extension="pict" ContentType="image/pict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Microsoft_Equation21.bin" ContentType="application/vnd.openxmlformats-officedocument.oleObject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embeddings/Microsoft_Equation9.bin" ContentType="application/vnd.openxmlformats-officedocument.oleObject"/>
  <Override PartName="/ppt/embeddings/Microsoft_Equation30.bin" ContentType="application/vnd.openxmlformats-officedocument.oleObject"/>
  <Override PartName="/ppt/notesSlides/notesSlide5.xml" ContentType="application/vnd.openxmlformats-officedocument.presentationml.notesSlide+xml"/>
  <Override PartName="/ppt/embeddings/Microsoft_Equation13.bin" ContentType="application/vnd.openxmlformats-officedocument.oleObject"/>
  <Override PartName="/ppt/embeddings/Microsoft_Equation29.bin" ContentType="application/vnd.openxmlformats-officedocument.oleObject"/>
  <Override PartName="/ppt/embeddings/Microsoft_Equation2.bin" ContentType="application/vnd.openxmlformats-officedocument.oleObject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embeddings/Microsoft_Equation20.bin" ContentType="application/vnd.openxmlformats-officedocument.oleObject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ppt/embeddings/Microsoft_Equation8.bin" ContentType="application/vnd.openxmlformats-officedocument.oleObject"/>
  <Override PartName="/ppt/embeddings/Microsoft_Equation19.bin" ContentType="application/vnd.openxmlformats-officedocument.oleObject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embeddings/Microsoft_Equation12.bin" ContentType="application/vnd.openxmlformats-officedocument.oleObject"/>
  <Override PartName="/ppt/embeddings/Microsoft_Equation1.bin" ContentType="application/vnd.openxmlformats-officedocument.oleObject"/>
  <Override PartName="/ppt/embeddings/Microsoft_Equation28.bin" ContentType="application/vnd.openxmlformats-officedocument.oleObject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embeddings/Microsoft_Equation7.bin" ContentType="application/vnd.openxmlformats-officedocument.oleObject"/>
  <Override PartName="/ppt/embeddings/Microsoft_Equation18.bin" ContentType="application/vnd.openxmlformats-officedocument.oleObject"/>
  <Override PartName="/ppt/notesSlides/notesSlide3.xml" ContentType="application/vnd.openxmlformats-officedocument.presentationml.notesSlide+xml"/>
  <Override PartName="/ppt/embeddings/Microsoft_Equation11.bin" ContentType="application/vnd.openxmlformats-officedocument.oleObject"/>
  <Override PartName="/ppt/embeddings/Microsoft_Equation27.bin" ContentType="application/vnd.openxmlformats-officedocument.oleObject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embeddings/Microsoft_Equation25.bin" ContentType="application/vnd.openxmlformats-officedocument.oleObject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Microsoft_Equation34.bin" ContentType="application/vnd.openxmlformats-officedocument.oleObject"/>
  <Override PartName="/ppt/embeddings/Microsoft_Equation17.bin" ContentType="application/vnd.openxmlformats-officedocument.oleObject"/>
  <Override PartName="/ppt/embeddings/Microsoft_Equation6.bin" ContentType="application/vnd.openxmlformats-officedocument.oleObject"/>
  <Override PartName="/ppt/notesSlides/notesSlide2.xml" ContentType="application/vnd.openxmlformats-officedocument.presentationml.notesSlide+xml"/>
  <Override PartName="/ppt/embeddings/Microsoft_Equation10.bin" ContentType="application/vnd.openxmlformats-officedocument.oleObject"/>
  <Override PartName="/ppt/embeddings/Microsoft_Equation26.bin" ContentType="application/vnd.openxmlformats-officedocument.oleObject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62" r:id="rId4"/>
    <p:sldId id="273" r:id="rId5"/>
    <p:sldId id="261" r:id="rId6"/>
    <p:sldId id="263" r:id="rId7"/>
    <p:sldId id="264" r:id="rId8"/>
    <p:sldId id="265" r:id="rId9"/>
    <p:sldId id="266" r:id="rId10"/>
    <p:sldId id="267" r:id="rId11"/>
    <p:sldId id="271" r:id="rId12"/>
    <p:sldId id="270" r:id="rId13"/>
    <p:sldId id="269" r:id="rId14"/>
    <p:sldId id="272" r:id="rId15"/>
    <p:sldId id="25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23923" autoAdjust="0"/>
    <p:restoredTop sz="78763" autoAdjust="0"/>
  </p:normalViewPr>
  <p:slideViewPr>
    <p:cSldViewPr snapToGrid="0" snapToObjects="1" showGuides="1">
      <p:cViewPr varScale="1">
        <p:scale>
          <a:sx n="61" d="100"/>
          <a:sy n="61" d="100"/>
        </p:scale>
        <p:origin x="-1264" y="-112"/>
      </p:cViewPr>
      <p:guideLst>
        <p:guide orient="horz" pos="4302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ict"/><Relationship Id="rId4" Type="http://schemas.openxmlformats.org/officeDocument/2006/relationships/image" Target="../media/image4.pict"/><Relationship Id="rId5" Type="http://schemas.openxmlformats.org/officeDocument/2006/relationships/image" Target="../media/image5.pict"/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ict"/><Relationship Id="rId4" Type="http://schemas.openxmlformats.org/officeDocument/2006/relationships/image" Target="../media/image12.pict"/><Relationship Id="rId5" Type="http://schemas.openxmlformats.org/officeDocument/2006/relationships/image" Target="../media/image20.pict"/><Relationship Id="rId6" Type="http://schemas.openxmlformats.org/officeDocument/2006/relationships/image" Target="../media/image21.pict"/><Relationship Id="rId7" Type="http://schemas.openxmlformats.org/officeDocument/2006/relationships/image" Target="../media/image22.pict"/><Relationship Id="rId8" Type="http://schemas.openxmlformats.org/officeDocument/2006/relationships/image" Target="../media/image23.pict"/><Relationship Id="rId1" Type="http://schemas.openxmlformats.org/officeDocument/2006/relationships/image" Target="../media/image17.pict"/><Relationship Id="rId2" Type="http://schemas.openxmlformats.org/officeDocument/2006/relationships/image" Target="../media/image18.pict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ict"/><Relationship Id="rId4" Type="http://schemas.openxmlformats.org/officeDocument/2006/relationships/image" Target="../media/image26.pict"/><Relationship Id="rId5" Type="http://schemas.openxmlformats.org/officeDocument/2006/relationships/image" Target="../media/image27.pict"/><Relationship Id="rId6" Type="http://schemas.openxmlformats.org/officeDocument/2006/relationships/image" Target="../media/image28.pict"/><Relationship Id="rId7" Type="http://schemas.openxmlformats.org/officeDocument/2006/relationships/image" Target="../media/image29.pict"/><Relationship Id="rId8" Type="http://schemas.openxmlformats.org/officeDocument/2006/relationships/image" Target="../media/image30.pict"/><Relationship Id="rId9" Type="http://schemas.openxmlformats.org/officeDocument/2006/relationships/image" Target="../media/image31.pict"/><Relationship Id="rId1" Type="http://schemas.openxmlformats.org/officeDocument/2006/relationships/image" Target="../media/image12.pict"/><Relationship Id="rId2" Type="http://schemas.openxmlformats.org/officeDocument/2006/relationships/image" Target="../media/image24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ict"/><Relationship Id="rId2" Type="http://schemas.openxmlformats.org/officeDocument/2006/relationships/image" Target="../media/image8.pict"/><Relationship Id="rId3" Type="http://schemas.openxmlformats.org/officeDocument/2006/relationships/image" Target="../media/image9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ict"/><Relationship Id="rId2" Type="http://schemas.openxmlformats.org/officeDocument/2006/relationships/image" Target="../media/image14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ict"/><Relationship Id="rId2" Type="http://schemas.openxmlformats.org/officeDocument/2006/relationships/image" Target="../media/image16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81567-2FA5-5D4B-AC23-C5E49890D526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422FB-DE27-6743-8FE1-759B82C4E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English</a:t>
            </a:r>
            <a:r>
              <a:rPr lang="en-US" baseline="0" dirty="0" smtClean="0"/>
              <a:t> statements that we wish to reason about and have something we want to prove.</a:t>
            </a:r>
          </a:p>
          <a:p>
            <a:r>
              <a:rPr lang="en-US" baseline="0" dirty="0" smtClean="0"/>
              <a:t>FOL/Resolution a way to do this in an automated fashion.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step in resolution proof is to</a:t>
            </a:r>
            <a:r>
              <a:rPr lang="en-US" baseline="0" dirty="0" smtClean="0"/>
              <a:t> assert the negation of our conclusion.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all the resolution rule does.</a:t>
            </a:r>
          </a:p>
          <a:p>
            <a:r>
              <a:rPr lang="en-US" dirty="0" smtClean="0"/>
              <a:t>We will</a:t>
            </a:r>
            <a:r>
              <a:rPr lang="en-US" baseline="0" dirty="0" smtClean="0"/>
              <a:t> apply this iteratively in our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we have on the bottom our</a:t>
            </a:r>
            <a:r>
              <a:rPr lang="en-US" baseline="0" dirty="0" smtClean="0"/>
              <a:t> knowledge base of facts. We have our conclusion. What can we do? What can we conclude?</a:t>
            </a:r>
          </a:p>
          <a:p>
            <a:r>
              <a:rPr lang="en-US" baseline="0" dirty="0" smtClean="0"/>
              <a:t>Next step?</a:t>
            </a:r>
          </a:p>
          <a:p>
            <a:r>
              <a:rPr lang="en-US" baseline="0" dirty="0" smtClean="0"/>
              <a:t>Next step?</a:t>
            </a:r>
          </a:p>
          <a:p>
            <a:r>
              <a:rPr lang="en-US" baseline="0" dirty="0" smtClean="0"/>
              <a:t>Next step?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Keep going.</a:t>
            </a:r>
            <a:r>
              <a:rPr lang="en-US" baseline="0" dirty="0" smtClean="0"/>
              <a:t> I’ll give you the rest to save time. At the end of the day, we get the bottom false. Why is that interesting?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negated conclusion is wrong than original statement must be right! That’s how resolution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care about logic? Why are we doing this?</a:t>
            </a:r>
          </a:p>
          <a:p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Historical reason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½ the AI book is on logic.</a:t>
            </a:r>
            <a:r>
              <a:rPr lang="en-US" baseline="0" dirty="0" smtClean="0">
                <a:sym typeface="Wingdings"/>
              </a:rPr>
              <a:t> It’s foundational in the field and every good AI researcher needs to be exposed to it.</a:t>
            </a:r>
          </a:p>
          <a:p>
            <a:pPr marL="228600" indent="-228600">
              <a:buAutoNum type="arabicPeriod"/>
            </a:pPr>
            <a:r>
              <a:rPr lang="en-US" baseline="0" dirty="0" smtClean="0">
                <a:sym typeface="Wingdings"/>
              </a:rPr>
              <a:t>There are libraries out that you can build systems to do logical inference.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 write statements in FOL.</a:t>
            </a:r>
          </a:p>
          <a:p>
            <a:r>
              <a:rPr lang="en-US" dirty="0" smtClean="0"/>
              <a:t>Let’s do first one</a:t>
            </a:r>
            <a:r>
              <a:rPr lang="en-US" baseline="0" dirty="0" smtClean="0"/>
              <a:t> together.</a:t>
            </a:r>
          </a:p>
          <a:p>
            <a:r>
              <a:rPr lang="en-US" baseline="0" dirty="0" smtClean="0"/>
              <a:t>Someone please come up with the second one.</a:t>
            </a:r>
          </a:p>
          <a:p>
            <a:r>
              <a:rPr lang="en-US" baseline="0" dirty="0" smtClean="0"/>
              <a:t>I’ll give you the rest to save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convert FOL statements</a:t>
            </a:r>
            <a:r>
              <a:rPr lang="en-US" baseline="0" dirty="0" smtClean="0"/>
              <a:t> to CNF.</a:t>
            </a:r>
          </a:p>
          <a:p>
            <a:r>
              <a:rPr lang="en-US" baseline="0" dirty="0" smtClean="0"/>
              <a:t>Here’s the algorithm.</a:t>
            </a:r>
          </a:p>
          <a:p>
            <a:r>
              <a:rPr lang="en-US" baseline="0" dirty="0" smtClean="0"/>
              <a:t>Let’s go this with our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Eliminate implications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Move negation inward and apply </a:t>
            </a:r>
            <a:r>
              <a:rPr lang="en-US" dirty="0" err="1" smtClean="0"/>
              <a:t>Demorgan’s</a:t>
            </a:r>
            <a:r>
              <a:rPr lang="en-US" dirty="0" smtClean="0"/>
              <a:t> Law and quantifier change laws.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Standardize 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Skolemize</a:t>
            </a:r>
            <a:r>
              <a:rPr lang="en-US" dirty="0" smtClean="0"/>
              <a:t> – rules for doing it in the book.</a:t>
            </a:r>
            <a:br>
              <a:rPr lang="en-US" dirty="0" smtClean="0"/>
            </a:br>
            <a:r>
              <a:rPr lang="en-US" dirty="0" smtClean="0"/>
              <a:t>Process of removing existential quantifiers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Drop UQ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Apply Distributivity which you should know how to do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422FB-DE27-6743-8FE1-759B82C4E33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DF123-3C5A-F043-A7BD-18B09EF98014}" type="datetimeFigureOut">
              <a:rPr lang="en-US" smtClean="0"/>
              <a:pPr/>
              <a:t>1/31/13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A0DA3-8F73-874B-910C-8E0B611B5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Microsoft_Equation13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Microsoft_Equation14.bin"/><Relationship Id="rId5" Type="http://schemas.openxmlformats.org/officeDocument/2006/relationships/oleObject" Target="../embeddings/Microsoft_Equation15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Microsoft_Equation16.bin"/><Relationship Id="rId5" Type="http://schemas.openxmlformats.org/officeDocument/2006/relationships/oleObject" Target="../embeddings/Microsoft_Equation17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Microsoft_Equation18.bin"/><Relationship Id="rId5" Type="http://schemas.openxmlformats.org/officeDocument/2006/relationships/oleObject" Target="../embeddings/Microsoft_Equation19.bin"/><Relationship Id="rId6" Type="http://schemas.openxmlformats.org/officeDocument/2006/relationships/oleObject" Target="../embeddings/Microsoft_Equation20.bin"/><Relationship Id="rId7" Type="http://schemas.openxmlformats.org/officeDocument/2006/relationships/oleObject" Target="../embeddings/Microsoft_Equation21.bin"/><Relationship Id="rId8" Type="http://schemas.openxmlformats.org/officeDocument/2006/relationships/oleObject" Target="../embeddings/Microsoft_Equation22.bin"/><Relationship Id="rId9" Type="http://schemas.openxmlformats.org/officeDocument/2006/relationships/oleObject" Target="../embeddings/Microsoft_Equation23.bin"/><Relationship Id="rId10" Type="http://schemas.openxmlformats.org/officeDocument/2006/relationships/oleObject" Target="../embeddings/Microsoft_Equation24.bin"/><Relationship Id="rId11" Type="http://schemas.openxmlformats.org/officeDocument/2006/relationships/oleObject" Target="../embeddings/Microsoft_Equation25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33.bin"/><Relationship Id="rId12" Type="http://schemas.openxmlformats.org/officeDocument/2006/relationships/oleObject" Target="../embeddings/Microsoft_Equation34.bin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Microsoft_Equation26.bin"/><Relationship Id="rId5" Type="http://schemas.openxmlformats.org/officeDocument/2006/relationships/oleObject" Target="../embeddings/Microsoft_Equation27.bin"/><Relationship Id="rId6" Type="http://schemas.openxmlformats.org/officeDocument/2006/relationships/oleObject" Target="../embeddings/Microsoft_Equation28.bin"/><Relationship Id="rId7" Type="http://schemas.openxmlformats.org/officeDocument/2006/relationships/oleObject" Target="../embeddings/Microsoft_Equation29.bin"/><Relationship Id="rId8" Type="http://schemas.openxmlformats.org/officeDocument/2006/relationships/oleObject" Target="../embeddings/Microsoft_Equation30.bin"/><Relationship Id="rId9" Type="http://schemas.openxmlformats.org/officeDocument/2006/relationships/oleObject" Target="../embeddings/Microsoft_Equation31.bin"/><Relationship Id="rId10" Type="http://schemas.openxmlformats.org/officeDocument/2006/relationships/oleObject" Target="../embeddings/Microsoft_Equation3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herzberg.ca.sandia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Microsoft_Equation1.bin"/><Relationship Id="rId5" Type="http://schemas.openxmlformats.org/officeDocument/2006/relationships/oleObject" Target="../embeddings/Microsoft_Equation2.bin"/><Relationship Id="rId6" Type="http://schemas.openxmlformats.org/officeDocument/2006/relationships/oleObject" Target="../embeddings/Microsoft_Equation3.bin"/><Relationship Id="rId7" Type="http://schemas.openxmlformats.org/officeDocument/2006/relationships/oleObject" Target="../embeddings/Microsoft_Equation4.bin"/><Relationship Id="rId8" Type="http://schemas.openxmlformats.org/officeDocument/2006/relationships/oleObject" Target="../embeddings/Microsoft_Equation5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Microsoft_Equation6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Microsoft_Equation7.bin"/><Relationship Id="rId5" Type="http://schemas.openxmlformats.org/officeDocument/2006/relationships/oleObject" Target="../embeddings/Microsoft_Equation8.bin"/><Relationship Id="rId6" Type="http://schemas.openxmlformats.org/officeDocument/2006/relationships/oleObject" Target="../embeddings/Microsoft_Equation9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Microsoft_Equation10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Microsoft_Equation1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Microsoft_Equation12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Resolution Proof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Prateek Tandon, John Dickerson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to CNF</a:t>
            </a:r>
            <a:br>
              <a:rPr lang="en-US" dirty="0" smtClean="0"/>
            </a:br>
            <a:r>
              <a:rPr lang="en-US" dirty="0" smtClean="0"/>
              <a:t>Step 6: Apply Distributivity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Nothing much to do in this example…but you know how to do this well after problem 1.</a:t>
            </a:r>
          </a:p>
        </p:txBody>
      </p:sp>
      <p:graphicFrame>
        <p:nvGraphicFramePr>
          <p:cNvPr id="24578" name="Content Placeholder 3"/>
          <p:cNvGraphicFramePr>
            <a:graphicFrameLocks noChangeAspect="1"/>
          </p:cNvGraphicFramePr>
          <p:nvPr/>
        </p:nvGraphicFramePr>
        <p:xfrm>
          <a:off x="939800" y="3003550"/>
          <a:ext cx="7351713" cy="3446463"/>
        </p:xfrm>
        <a:graphic>
          <a:graphicData uri="http://schemas.openxmlformats.org/presentationml/2006/ole">
            <p:oleObj spid="_x0000_s26626" name="Equation" r:id="rId4" imgW="3276600" imgH="1536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Assert Negation of Conclusion</a:t>
            </a:r>
            <a:endParaRPr lang="en-US" dirty="0"/>
          </a:p>
        </p:txBody>
      </p:sp>
      <p:graphicFrame>
        <p:nvGraphicFramePr>
          <p:cNvPr id="31746" name="Content Placeholder 3"/>
          <p:cNvGraphicFramePr>
            <a:graphicFrameLocks noChangeAspect="1"/>
          </p:cNvGraphicFramePr>
          <p:nvPr/>
        </p:nvGraphicFramePr>
        <p:xfrm>
          <a:off x="3448050" y="4044950"/>
          <a:ext cx="3817938" cy="396875"/>
        </p:xfrm>
        <a:graphic>
          <a:graphicData uri="http://schemas.openxmlformats.org/presentationml/2006/ole">
            <p:oleObj spid="_x0000_s31746" name="Equation" r:id="rId4" imgW="1701800" imgH="177800" progId="Equation.3">
              <p:embed/>
            </p:oleObj>
          </a:graphicData>
        </a:graphic>
      </p:graphicFrame>
      <p:graphicFrame>
        <p:nvGraphicFramePr>
          <p:cNvPr id="31747" name="Content Placeholder 3"/>
          <p:cNvGraphicFramePr>
            <a:graphicFrameLocks noChangeAspect="1"/>
          </p:cNvGraphicFramePr>
          <p:nvPr/>
        </p:nvGraphicFramePr>
        <p:xfrm>
          <a:off x="3536950" y="2882900"/>
          <a:ext cx="3587750" cy="396875"/>
        </p:xfrm>
        <a:graphic>
          <a:graphicData uri="http://schemas.openxmlformats.org/presentationml/2006/ole">
            <p:oleObj spid="_x0000_s31747" name="Equation" r:id="rId5" imgW="1600200" imgH="1778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05328" y="2194049"/>
            <a:ext cx="28730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What we want to </a:t>
            </a:r>
          </a:p>
          <a:p>
            <a:r>
              <a:rPr lang="en-US" sz="3000" dirty="0"/>
              <a:t>c</a:t>
            </a:r>
            <a:r>
              <a:rPr lang="en-US" sz="3000" dirty="0" smtClean="0"/>
              <a:t>onclude:</a:t>
            </a:r>
            <a:endParaRPr lang="en-US" sz="3000" dirty="0"/>
          </a:p>
        </p:txBody>
      </p:sp>
      <p:sp>
        <p:nvSpPr>
          <p:cNvPr id="7" name="TextBox 6"/>
          <p:cNvSpPr txBox="1"/>
          <p:nvPr/>
        </p:nvSpPr>
        <p:spPr>
          <a:xfrm>
            <a:off x="1025448" y="3536834"/>
            <a:ext cx="2009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Negation of </a:t>
            </a:r>
          </a:p>
          <a:p>
            <a:r>
              <a:rPr lang="en-US" sz="3000" dirty="0" smtClean="0"/>
              <a:t>conclusion: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Resolution Rule</a:t>
            </a:r>
            <a:br>
              <a:rPr lang="en-US" dirty="0" smtClean="0"/>
            </a:br>
            <a:r>
              <a:rPr lang="en-US" dirty="0" smtClean="0"/>
              <a:t>(simplified)</a:t>
            </a:r>
            <a:endParaRPr lang="en-US" dirty="0"/>
          </a:p>
        </p:txBody>
      </p:sp>
      <p:graphicFrame>
        <p:nvGraphicFramePr>
          <p:cNvPr id="30722" name="Content Placeholder 3"/>
          <p:cNvGraphicFramePr>
            <a:graphicFrameLocks noChangeAspect="1"/>
          </p:cNvGraphicFramePr>
          <p:nvPr/>
        </p:nvGraphicFramePr>
        <p:xfrm>
          <a:off x="1327148" y="2172578"/>
          <a:ext cx="6234113" cy="1373187"/>
        </p:xfrm>
        <a:graphic>
          <a:graphicData uri="http://schemas.openxmlformats.org/presentationml/2006/ole">
            <p:oleObj spid="_x0000_s30722" name="Equation" r:id="rId4" imgW="749300" imgH="165100" progId="Equation.3">
              <p:embed/>
            </p:oleObj>
          </a:graphicData>
        </a:graphic>
      </p:graphicFrame>
      <p:graphicFrame>
        <p:nvGraphicFramePr>
          <p:cNvPr id="30723" name="Content Placeholder 3"/>
          <p:cNvGraphicFramePr>
            <a:graphicFrameLocks noChangeAspect="1"/>
          </p:cNvGraphicFramePr>
          <p:nvPr/>
        </p:nvGraphicFramePr>
        <p:xfrm>
          <a:off x="3275013" y="4573237"/>
          <a:ext cx="2641600" cy="1162050"/>
        </p:xfrm>
        <a:graphic>
          <a:graphicData uri="http://schemas.openxmlformats.org/presentationml/2006/ole">
            <p:oleObj spid="_x0000_s30723" name="Equation" r:id="rId5" imgW="317500" imgH="139700" progId="Equation.3">
              <p:embed/>
            </p:oleObj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705557" y="3922890"/>
            <a:ext cx="7840133" cy="846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Resolution</a:t>
            </a:r>
            <a:endParaRPr lang="en-US" dirty="0"/>
          </a:p>
        </p:txBody>
      </p:sp>
      <p:graphicFrame>
        <p:nvGraphicFramePr>
          <p:cNvPr id="24578" name="Content Placeholder 3"/>
          <p:cNvGraphicFramePr>
            <a:graphicFrameLocks noChangeAspect="1"/>
          </p:cNvGraphicFramePr>
          <p:nvPr/>
        </p:nvGraphicFramePr>
        <p:xfrm>
          <a:off x="525463" y="1601788"/>
          <a:ext cx="2003425" cy="214312"/>
        </p:xfrm>
        <a:graphic>
          <a:graphicData uri="http://schemas.openxmlformats.org/presentationml/2006/ole">
            <p:oleObj spid="_x0000_s29698" name="Equation" r:id="rId4" imgW="1651000" imgH="17780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3268663" y="1616075"/>
          <a:ext cx="3379787" cy="184150"/>
        </p:xfrm>
        <a:graphic>
          <a:graphicData uri="http://schemas.openxmlformats.org/presentationml/2006/ole">
            <p:oleObj spid="_x0000_s29699" name="Equation" r:id="rId5" imgW="3276600" imgH="177800" progId="Equation.3">
              <p:embed/>
            </p:oleObj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701675" y="1800760"/>
            <a:ext cx="2625497" cy="1071028"/>
            <a:chOff x="701675" y="1800760"/>
            <a:chExt cx="2625497" cy="1071028"/>
          </a:xfrm>
        </p:grpSpPr>
        <p:grpSp>
          <p:nvGrpSpPr>
            <p:cNvPr id="21" name="Group 20"/>
            <p:cNvGrpSpPr/>
            <p:nvPr/>
          </p:nvGrpSpPr>
          <p:grpSpPr>
            <a:xfrm>
              <a:off x="1878406" y="1800760"/>
              <a:ext cx="1448766" cy="738750"/>
              <a:chOff x="1878406" y="1800760"/>
              <a:chExt cx="1448766" cy="738750"/>
            </a:xfrm>
          </p:grpSpPr>
          <p:cxnSp>
            <p:nvCxnSpPr>
              <p:cNvPr id="7" name="Straight Connector 6"/>
              <p:cNvCxnSpPr/>
              <p:nvPr/>
            </p:nvCxnSpPr>
            <p:spPr>
              <a:xfrm rot="16200000" flipH="1">
                <a:off x="1641313" y="2037853"/>
                <a:ext cx="738750" cy="2645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10800000" flipV="1">
                <a:off x="2142971" y="1953158"/>
                <a:ext cx="1184201" cy="586351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9700" name="Content Placeholder 3"/>
            <p:cNvGraphicFramePr>
              <a:graphicFrameLocks noChangeAspect="1"/>
            </p:cNvGraphicFramePr>
            <p:nvPr/>
          </p:nvGraphicFramePr>
          <p:xfrm>
            <a:off x="701675" y="2655888"/>
            <a:ext cx="1911350" cy="215900"/>
          </p:xfrm>
          <a:graphic>
            <a:graphicData uri="http://schemas.openxmlformats.org/presentationml/2006/ole">
              <p:oleObj spid="_x0000_s29700" name="Equation" r:id="rId6" imgW="1574800" imgH="177800" progId="Equation.3">
                <p:embed/>
              </p:oleObj>
            </a:graphicData>
          </a:graphic>
        </p:graphicFrame>
      </p:grpSp>
      <p:graphicFrame>
        <p:nvGraphicFramePr>
          <p:cNvPr id="29701" name="Content Placeholder 3"/>
          <p:cNvGraphicFramePr>
            <a:graphicFrameLocks noChangeAspect="1"/>
          </p:cNvGraphicFramePr>
          <p:nvPr/>
        </p:nvGraphicFramePr>
        <p:xfrm>
          <a:off x="4792663" y="4829175"/>
          <a:ext cx="3898900" cy="1828800"/>
        </p:xfrm>
        <a:graphic>
          <a:graphicData uri="http://schemas.openxmlformats.org/presentationml/2006/ole">
            <p:oleObj spid="_x0000_s29701" name="Equation" r:id="rId7" imgW="3276600" imgH="153670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3036888" y="2671763"/>
          <a:ext cx="3897312" cy="214312"/>
        </p:xfrm>
        <a:graphic>
          <a:graphicData uri="http://schemas.openxmlformats.org/presentationml/2006/ole">
            <p:oleObj spid="_x0000_s29702" name="Equation" r:id="rId8" imgW="3213100" imgH="177800" progId="Equation.3">
              <p:embed/>
            </p:oleObj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485775" y="2886075"/>
            <a:ext cx="3725895" cy="1085850"/>
            <a:chOff x="485775" y="2886075"/>
            <a:chExt cx="3725895" cy="1085850"/>
          </a:xfrm>
        </p:grpSpPr>
        <p:grpSp>
          <p:nvGrpSpPr>
            <p:cNvPr id="20" name="Group 19"/>
            <p:cNvGrpSpPr/>
            <p:nvPr/>
          </p:nvGrpSpPr>
          <p:grpSpPr>
            <a:xfrm>
              <a:off x="2163088" y="2886075"/>
              <a:ext cx="2048582" cy="738750"/>
              <a:chOff x="2163088" y="2886075"/>
              <a:chExt cx="2048582" cy="738750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1925995" y="3123168"/>
                <a:ext cx="738750" cy="2645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0800000" flipV="1">
                <a:off x="2427653" y="2886075"/>
                <a:ext cx="1784017" cy="738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9703" name="Object 7"/>
            <p:cNvGraphicFramePr>
              <a:graphicFrameLocks noChangeAspect="1"/>
            </p:cNvGraphicFramePr>
            <p:nvPr/>
          </p:nvGraphicFramePr>
          <p:xfrm>
            <a:off x="485775" y="3757613"/>
            <a:ext cx="3697288" cy="214312"/>
          </p:xfrm>
          <a:graphic>
            <a:graphicData uri="http://schemas.openxmlformats.org/presentationml/2006/ole">
              <p:oleObj spid="_x0000_s29703" name="Equation" r:id="rId9" imgW="3048000" imgH="177800" progId="Equation.3">
                <p:embed/>
              </p:oleObj>
            </a:graphicData>
          </a:graphic>
        </p:graphicFrame>
      </p:grp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4738688" y="3771900"/>
          <a:ext cx="3851275" cy="214313"/>
        </p:xfrm>
        <a:graphic>
          <a:graphicData uri="http://schemas.openxmlformats.org/presentationml/2006/ole">
            <p:oleObj spid="_x0000_s29704" name="Equation" r:id="rId10" imgW="3175000" imgH="177800" progId="Equation.3">
              <p:embed/>
            </p:oleObj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966788" y="4070142"/>
            <a:ext cx="3926402" cy="1465471"/>
            <a:chOff x="966788" y="4070142"/>
            <a:chExt cx="3926402" cy="1465471"/>
          </a:xfrm>
        </p:grpSpPr>
        <p:grpSp>
          <p:nvGrpSpPr>
            <p:cNvPr id="23" name="Group 22"/>
            <p:cNvGrpSpPr/>
            <p:nvPr/>
          </p:nvGrpSpPr>
          <p:grpSpPr>
            <a:xfrm>
              <a:off x="2844608" y="4070142"/>
              <a:ext cx="2048582" cy="738750"/>
              <a:chOff x="2163088" y="2886075"/>
              <a:chExt cx="2048582" cy="738750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rot="16200000" flipH="1">
                <a:off x="1925995" y="3123168"/>
                <a:ext cx="738750" cy="2645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0800000" flipV="1">
                <a:off x="2427653" y="2886075"/>
                <a:ext cx="1784017" cy="738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9705" name="Object 9"/>
            <p:cNvGraphicFramePr>
              <a:graphicFrameLocks noChangeAspect="1"/>
            </p:cNvGraphicFramePr>
            <p:nvPr/>
          </p:nvGraphicFramePr>
          <p:xfrm>
            <a:off x="966788" y="5060950"/>
            <a:ext cx="2711450" cy="474663"/>
          </p:xfrm>
          <a:graphic>
            <a:graphicData uri="http://schemas.openxmlformats.org/presentationml/2006/ole">
              <p:oleObj spid="_x0000_s29705" name="Equation" r:id="rId11" imgW="2235200" imgH="3937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Resolution (continued)</a:t>
            </a:r>
            <a:endParaRPr 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4792663" y="4849996"/>
          <a:ext cx="3898900" cy="1828800"/>
        </p:xfrm>
        <a:graphic>
          <a:graphicData uri="http://schemas.openxmlformats.org/presentationml/2006/ole">
            <p:oleObj spid="_x0000_s33794" name="Equation" r:id="rId4" imgW="3276600" imgH="1536700" progId="Equation.3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55613" y="1584325"/>
          <a:ext cx="4049712" cy="214313"/>
        </p:xfrm>
        <a:graphic>
          <a:graphicData uri="http://schemas.openxmlformats.org/presentationml/2006/ole">
            <p:oleObj spid="_x0000_s33795" name="Equation" r:id="rId5" imgW="3340100" imgH="177800" progId="Equation.3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4903788" y="1585913"/>
          <a:ext cx="909637" cy="198437"/>
        </p:xfrm>
        <a:graphic>
          <a:graphicData uri="http://schemas.openxmlformats.org/presentationml/2006/ole">
            <p:oleObj spid="_x0000_s33796" name="Equation" r:id="rId6" imgW="749300" imgH="165100" progId="Equation.3">
              <p:embed/>
            </p:oleObj>
          </a:graphicData>
        </a:graphic>
      </p:graphicFrame>
      <p:cxnSp>
        <p:nvCxnSpPr>
          <p:cNvPr id="8" name="Straight Connector 7"/>
          <p:cNvCxnSpPr/>
          <p:nvPr/>
        </p:nvCxnSpPr>
        <p:spPr>
          <a:xfrm rot="16200000" flipH="1">
            <a:off x="1565672" y="1960299"/>
            <a:ext cx="580033" cy="3099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2049959" y="1851728"/>
            <a:ext cx="3107797" cy="580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20688" y="2528888"/>
          <a:ext cx="2944812" cy="214312"/>
        </p:xfrm>
        <a:graphic>
          <a:graphicData uri="http://schemas.openxmlformats.org/presentationml/2006/ole">
            <p:oleObj spid="_x0000_s33797" name="Equation" r:id="rId7" imgW="2425700" imgH="177800" progId="Equation.3">
              <p:embed/>
            </p:oleObj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4019550" y="2536825"/>
          <a:ext cx="1109663" cy="198438"/>
        </p:xfrm>
        <a:graphic>
          <a:graphicData uri="http://schemas.openxmlformats.org/presentationml/2006/ole">
            <p:oleObj spid="_x0000_s33798" name="Equation" r:id="rId8" imgW="914400" imgH="165100" progId="Equation.3">
              <p:embed/>
            </p:oleObj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2214687" y="2955084"/>
            <a:ext cx="43860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2433992" y="2735780"/>
            <a:ext cx="1586177" cy="4386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1363663" y="3298825"/>
          <a:ext cx="1587500" cy="214313"/>
        </p:xfrm>
        <a:graphic>
          <a:graphicData uri="http://schemas.openxmlformats.org/presentationml/2006/ole">
            <p:oleObj spid="_x0000_s33799" name="Equation" r:id="rId9" imgW="1308100" imgH="177800" progId="Equation.3">
              <p:embed/>
            </p:oleObj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3529013" y="3300413"/>
          <a:ext cx="1865312" cy="198437"/>
        </p:xfrm>
        <a:graphic>
          <a:graphicData uri="http://schemas.openxmlformats.org/presentationml/2006/ole">
            <p:oleObj spid="_x0000_s33800" name="Equation" r:id="rId10" imgW="1536700" imgH="165100" progId="Equation.3">
              <p:embed/>
            </p:oleObj>
          </a:graphicData>
        </a:graphic>
      </p:graphicFrame>
      <p:cxnSp>
        <p:nvCxnSpPr>
          <p:cNvPr id="24" name="Straight Connector 23"/>
          <p:cNvCxnSpPr/>
          <p:nvPr/>
        </p:nvCxnSpPr>
        <p:spPr>
          <a:xfrm rot="5400000">
            <a:off x="2290887" y="3692609"/>
            <a:ext cx="438608" cy="1539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2433198" y="3549504"/>
            <a:ext cx="1739373" cy="4386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677863" y="4087813"/>
          <a:ext cx="1741487" cy="214312"/>
        </p:xfrm>
        <a:graphic>
          <a:graphicData uri="http://schemas.openxmlformats.org/presentationml/2006/ole">
            <p:oleObj spid="_x0000_s33801" name="Equation" r:id="rId11" imgW="1435100" imgH="177800" progId="Equation.3">
              <p:embed/>
            </p:oleObj>
          </a:graphicData>
        </a:graphic>
      </p:graphicFrame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3221038" y="4108450"/>
          <a:ext cx="1619250" cy="214313"/>
        </p:xfrm>
        <a:graphic>
          <a:graphicData uri="http://schemas.openxmlformats.org/presentationml/2006/ole">
            <p:oleObj spid="_x0000_s33802" name="Equation" r:id="rId12" imgW="1333500" imgH="177800" progId="Equation.3">
              <p:embed/>
            </p:oleObj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1322813" y="4477605"/>
            <a:ext cx="2233546" cy="864940"/>
            <a:chOff x="1322813" y="4477605"/>
            <a:chExt cx="2233546" cy="864940"/>
          </a:xfrm>
        </p:grpSpPr>
        <p:cxnSp>
          <p:nvCxnSpPr>
            <p:cNvPr id="31" name="Straight Connector 30"/>
            <p:cNvCxnSpPr/>
            <p:nvPr/>
          </p:nvCxnSpPr>
          <p:spPr>
            <a:xfrm rot="5400000">
              <a:off x="1674675" y="4620710"/>
              <a:ext cx="438608" cy="1539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 flipV="1">
              <a:off x="1816986" y="4477605"/>
              <a:ext cx="1739373" cy="43860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322813" y="4973213"/>
              <a:ext cx="7271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FALSE</a:t>
              </a:r>
              <a:endParaRPr lang="en-US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326129" y="5586773"/>
            <a:ext cx="3694040" cy="646331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…So negated conclusion is wrong.</a:t>
            </a:r>
          </a:p>
          <a:p>
            <a:r>
              <a:rPr lang="en-US" dirty="0" smtClean="0"/>
              <a:t>…So original statement must be right.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Aspects of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Jess Rule-Based System for Java 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smtClean="0">
                <a:hlinkClick r:id="rId3"/>
              </a:rPr>
              <a:t>http://herzberg.ca.sandia.gov</a:t>
            </a:r>
            <a:r>
              <a:rPr lang="en-US" dirty="0" smtClean="0"/>
              <a:t>)</a:t>
            </a:r>
          </a:p>
          <a:p>
            <a:r>
              <a:rPr lang="en-US" dirty="0" smtClean="0"/>
              <a:t>Wolfram-Alpha Logic Engine</a:t>
            </a:r>
          </a:p>
          <a:p>
            <a:r>
              <a:rPr lang="en-US" dirty="0" smtClean="0"/>
              <a:t>MATLAB toolbox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“Robot Doom”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Jack owns a </a:t>
            </a:r>
            <a:r>
              <a:rPr lang="en-US" dirty="0" err="1" smtClean="0"/>
              <a:t>roomba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Every </a:t>
            </a:r>
            <a:r>
              <a:rPr lang="en-US" dirty="0" err="1" smtClean="0"/>
              <a:t>roomba</a:t>
            </a:r>
            <a:r>
              <a:rPr lang="en-US" dirty="0" smtClean="0"/>
              <a:t> owner is a robot enthusiast.</a:t>
            </a:r>
          </a:p>
          <a:p>
            <a:pPr marL="514350" indent="-514350">
              <a:buAutoNum type="arabicPeriod"/>
            </a:pPr>
            <a:r>
              <a:rPr lang="en-US" dirty="0" smtClean="0"/>
              <a:t>No robot enthusiast breaks a robot.</a:t>
            </a:r>
          </a:p>
          <a:p>
            <a:pPr marL="514350" indent="-514350">
              <a:buAutoNum type="arabicPeriod"/>
            </a:pPr>
            <a:r>
              <a:rPr lang="en-US" dirty="0" smtClean="0"/>
              <a:t>Either Jack or SENSOR MALFUNCTION broke my </a:t>
            </a:r>
            <a:r>
              <a:rPr lang="en-US" dirty="0" err="1" smtClean="0"/>
              <a:t>roomba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Question: Did SENSOR MALFUNCTION break my </a:t>
            </a:r>
            <a:r>
              <a:rPr lang="en-US" dirty="0" err="1" smtClean="0"/>
              <a:t>roomba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in First Order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6655"/>
            <a:ext cx="8229600" cy="5089857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2500" dirty="0" smtClean="0"/>
              <a:t>Jack owns a </a:t>
            </a:r>
            <a:r>
              <a:rPr lang="en-US" sz="2500" dirty="0" err="1" smtClean="0"/>
              <a:t>roomba</a:t>
            </a:r>
            <a:r>
              <a:rPr lang="en-US" sz="2500" dirty="0" smtClean="0"/>
              <a:t/>
            </a:r>
            <a:br>
              <a:rPr lang="en-US" sz="2500" dirty="0" smtClean="0"/>
            </a:br>
            <a:endParaRPr lang="en-US" sz="2500" dirty="0" smtClean="0"/>
          </a:p>
          <a:p>
            <a:pPr marL="514350" indent="-514350">
              <a:buAutoNum type="arabicPeriod"/>
            </a:pPr>
            <a:endParaRPr lang="en-US" sz="2500" dirty="0" smtClean="0"/>
          </a:p>
          <a:p>
            <a:pPr marL="514350" indent="-514350">
              <a:buAutoNum type="arabicPeriod"/>
            </a:pPr>
            <a:r>
              <a:rPr lang="en-US" sz="2500" dirty="0" smtClean="0"/>
              <a:t>Every </a:t>
            </a:r>
            <a:r>
              <a:rPr lang="en-US" sz="2500" dirty="0" err="1" smtClean="0"/>
              <a:t>roomba</a:t>
            </a:r>
            <a:r>
              <a:rPr lang="en-US" sz="2500" dirty="0" smtClean="0"/>
              <a:t> owner is a robot enthusiast.</a:t>
            </a:r>
            <a:br>
              <a:rPr lang="en-US" sz="2500" dirty="0" smtClean="0"/>
            </a:br>
            <a:endParaRPr lang="en-US" sz="2500" dirty="0" smtClean="0"/>
          </a:p>
          <a:p>
            <a:pPr marL="514350" indent="-514350">
              <a:buNone/>
            </a:pPr>
            <a:endParaRPr lang="en-US" sz="2500" dirty="0" smtClean="0"/>
          </a:p>
          <a:p>
            <a:pPr marL="514350" indent="-514350">
              <a:buAutoNum type="arabicPeriod"/>
            </a:pPr>
            <a:r>
              <a:rPr lang="en-US" sz="2500" dirty="0" smtClean="0"/>
              <a:t>No robot enthusiast breaks a robot.</a:t>
            </a:r>
            <a:br>
              <a:rPr lang="en-US" sz="2500" dirty="0" smtClean="0"/>
            </a:br>
            <a:r>
              <a:rPr lang="en-US" sz="2500" dirty="0" smtClean="0"/>
              <a:t/>
            </a:r>
            <a:br>
              <a:rPr lang="en-US" sz="2500" dirty="0" smtClean="0"/>
            </a:br>
            <a:endParaRPr lang="en-US" sz="2500" dirty="0" smtClean="0"/>
          </a:p>
          <a:p>
            <a:pPr marL="514350" indent="-514350">
              <a:buAutoNum type="arabicPeriod"/>
            </a:pPr>
            <a:r>
              <a:rPr lang="en-US" sz="2500" dirty="0" smtClean="0"/>
              <a:t>Either Jack or SENSOR MALFUNCTION broke my </a:t>
            </a:r>
            <a:r>
              <a:rPr lang="en-US" sz="2500" dirty="0" err="1" smtClean="0"/>
              <a:t>roomba</a:t>
            </a:r>
            <a:r>
              <a:rPr lang="en-US" sz="2500" dirty="0" smtClean="0"/>
              <a:t>.</a:t>
            </a:r>
            <a:br>
              <a:rPr lang="en-US" sz="2500" dirty="0" smtClean="0"/>
            </a:br>
            <a:endParaRPr lang="en-US" sz="2500" dirty="0" smtClean="0"/>
          </a:p>
          <a:p>
            <a:pPr marL="514350" indent="-514350">
              <a:buNone/>
            </a:pPr>
            <a:r>
              <a:rPr lang="en-US" sz="2500" dirty="0"/>
              <a:t/>
            </a:r>
            <a:br>
              <a:rPr lang="en-US" sz="2500" dirty="0"/>
            </a:br>
            <a:endParaRPr lang="en-US" sz="2500" dirty="0" smtClean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865285" y="1746346"/>
          <a:ext cx="4360862" cy="412750"/>
        </p:xfrm>
        <a:graphic>
          <a:graphicData uri="http://schemas.openxmlformats.org/presentationml/2006/ole">
            <p:oleObj spid="_x0000_s21506" name="Equation" r:id="rId4" imgW="1879600" imgH="17780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769938" y="2882900"/>
          <a:ext cx="8039100" cy="411163"/>
        </p:xfrm>
        <a:graphic>
          <a:graphicData uri="http://schemas.openxmlformats.org/presentationml/2006/ole">
            <p:oleObj spid="_x0000_s21507" name="Equation" r:id="rId5" imgW="3467100" imgH="177800" progId="Equation.3">
              <p:embed/>
            </p:oleObj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679450" y="4133850"/>
            <a:ext cx="8364538" cy="2465324"/>
            <a:chOff x="679450" y="4133850"/>
            <a:chExt cx="8364538" cy="2465324"/>
          </a:xfrm>
        </p:grpSpPr>
        <p:graphicFrame>
          <p:nvGraphicFramePr>
            <p:cNvPr id="21508" name="Object 4"/>
            <p:cNvGraphicFramePr>
              <a:graphicFrameLocks noChangeAspect="1"/>
            </p:cNvGraphicFramePr>
            <p:nvPr/>
          </p:nvGraphicFramePr>
          <p:xfrm>
            <a:off x="679450" y="4133850"/>
            <a:ext cx="8364538" cy="968375"/>
          </p:xfrm>
          <a:graphic>
            <a:graphicData uri="http://schemas.openxmlformats.org/presentationml/2006/ole">
              <p:oleObj spid="_x0000_s21508" name="Equation" r:id="rId6" imgW="3606800" imgH="419100" progId="Equation.3">
                <p:embed/>
              </p:oleObj>
            </a:graphicData>
          </a:graphic>
        </p:graphicFrame>
        <p:graphicFrame>
          <p:nvGraphicFramePr>
            <p:cNvPr id="21509" name="Object 5"/>
            <p:cNvGraphicFramePr>
              <a:graphicFrameLocks noChangeAspect="1"/>
            </p:cNvGraphicFramePr>
            <p:nvPr/>
          </p:nvGraphicFramePr>
          <p:xfrm>
            <a:off x="1422400" y="5224463"/>
            <a:ext cx="6778625" cy="365125"/>
          </p:xfrm>
          <a:graphic>
            <a:graphicData uri="http://schemas.openxmlformats.org/presentationml/2006/ole">
              <p:oleObj spid="_x0000_s21509" name="Equation" r:id="rId7" imgW="3276600" imgH="177800" progId="Equation.3">
                <p:embed/>
              </p:oleObj>
            </a:graphicData>
          </a:graphic>
        </p:graphicFrame>
        <p:graphicFrame>
          <p:nvGraphicFramePr>
            <p:cNvPr id="21511" name="Object 7"/>
            <p:cNvGraphicFramePr>
              <a:graphicFrameLocks noChangeAspect="1"/>
            </p:cNvGraphicFramePr>
            <p:nvPr/>
          </p:nvGraphicFramePr>
          <p:xfrm>
            <a:off x="3534279" y="5789549"/>
            <a:ext cx="3443287" cy="809625"/>
          </p:xfrm>
          <a:graphic>
            <a:graphicData uri="http://schemas.openxmlformats.org/presentationml/2006/ole">
              <p:oleObj spid="_x0000_s21511" name="Equation" r:id="rId8" imgW="1663700" imgH="393700" progId="Equation.3">
                <p:embed/>
              </p:oleObj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560884" y="5899076"/>
            <a:ext cx="291024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Some Additional Facts:</a:t>
            </a: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for Converting FOL to CNF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Eliminate Implications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Move negation inward</a:t>
            </a:r>
          </a:p>
          <a:p>
            <a:pPr marL="514350" indent="-514350">
              <a:buAutoNum type="arabicPeriod"/>
            </a:pPr>
            <a:r>
              <a:rPr lang="en-US" dirty="0" smtClean="0"/>
              <a:t>Standardize variables</a:t>
            </a:r>
          </a:p>
          <a:p>
            <a:pPr marL="514350" indent="-514350">
              <a:buAutoNum type="arabicPeriod"/>
            </a:pPr>
            <a:r>
              <a:rPr lang="en-US" dirty="0" smtClean="0"/>
              <a:t>Skolemization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Drop universal quantifiers</a:t>
            </a:r>
          </a:p>
          <a:p>
            <a:pPr marL="514350" indent="-514350">
              <a:buAutoNum type="arabicPeriod"/>
            </a:pPr>
            <a:r>
              <a:rPr lang="en-US" dirty="0" smtClean="0"/>
              <a:t>Apply distributivity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to CNF</a:t>
            </a:r>
            <a:br>
              <a:rPr lang="en-US" dirty="0" smtClean="0"/>
            </a:br>
            <a:r>
              <a:rPr lang="en-US" dirty="0" smtClean="0"/>
              <a:t>Step 1: Eliminate Implications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698500" y="2800350"/>
          <a:ext cx="7889875" cy="3425825"/>
        </p:xfrm>
        <a:graphic>
          <a:graphicData uri="http://schemas.openxmlformats.org/presentationml/2006/ole">
            <p:oleObj spid="_x0000_s20482" name="Equation" r:id="rId4" imgW="3568700" imgH="15494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719462"/>
            <a:ext cx="3780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Replace </a:t>
            </a:r>
            <a:r>
              <a:rPr lang="en-US" sz="2400" dirty="0" err="1" smtClean="0"/>
              <a:t>p</a:t>
            </a:r>
            <a:r>
              <a:rPr lang="en-US" sz="2400" dirty="0" err="1" smtClean="0">
                <a:sym typeface="Wingdings"/>
              </a:rPr>
              <a:t>q</a:t>
            </a:r>
            <a:r>
              <a:rPr lang="en-US" sz="2400" dirty="0" smtClean="0">
                <a:sym typeface="Wingdings"/>
              </a:rPr>
              <a:t> with not </a:t>
            </a:r>
            <a:r>
              <a:rPr lang="en-US" sz="2400" dirty="0" err="1" smtClean="0">
                <a:sym typeface="Wingdings"/>
              </a:rPr>
              <a:t>p</a:t>
            </a:r>
            <a:r>
              <a:rPr lang="en-US" sz="2400" dirty="0" smtClean="0">
                <a:sym typeface="Wingdings"/>
              </a:rPr>
              <a:t> or </a:t>
            </a:r>
            <a:r>
              <a:rPr lang="en-US" sz="2400" dirty="0" err="1" smtClean="0">
                <a:sym typeface="Wingdings"/>
              </a:rPr>
              <a:t>q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to CNF</a:t>
            </a:r>
            <a:br>
              <a:rPr lang="en-US" dirty="0" smtClean="0"/>
            </a:br>
            <a:r>
              <a:rPr lang="en-US" dirty="0" smtClean="0"/>
              <a:t>Step 2: Move Negation Inward</a:t>
            </a:r>
            <a:endParaRPr lang="en-US" dirty="0"/>
          </a:p>
        </p:txBody>
      </p:sp>
      <p:graphicFrame>
        <p:nvGraphicFramePr>
          <p:cNvPr id="22530" name="Content Placeholder 3"/>
          <p:cNvGraphicFramePr>
            <a:graphicFrameLocks noChangeAspect="1"/>
          </p:cNvGraphicFramePr>
          <p:nvPr/>
        </p:nvGraphicFramePr>
        <p:xfrm>
          <a:off x="541338" y="3505200"/>
          <a:ext cx="8148637" cy="2933700"/>
        </p:xfrm>
        <a:graphic>
          <a:graphicData uri="http://schemas.openxmlformats.org/presentationml/2006/ole">
            <p:oleObj spid="_x0000_s22530" name="Equation" r:id="rId4" imgW="3632200" imgH="13081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454932"/>
            <a:ext cx="6187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Apply </a:t>
            </a:r>
            <a:r>
              <a:rPr lang="en-US" sz="2400" dirty="0" err="1" smtClean="0"/>
              <a:t>Demorgan’s</a:t>
            </a:r>
            <a:r>
              <a:rPr lang="en-US" sz="2400" dirty="0" smtClean="0"/>
              <a:t> Laws, change quantifiers, etc.</a:t>
            </a:r>
            <a:endParaRPr lang="en-US" sz="2400" dirty="0"/>
          </a:p>
        </p:txBody>
      </p:sp>
      <p:graphicFrame>
        <p:nvGraphicFramePr>
          <p:cNvPr id="22531" name="Content Placeholder 3"/>
          <p:cNvGraphicFramePr>
            <a:graphicFrameLocks noChangeAspect="1"/>
          </p:cNvGraphicFramePr>
          <p:nvPr/>
        </p:nvGraphicFramePr>
        <p:xfrm>
          <a:off x="609621" y="2177729"/>
          <a:ext cx="3048000" cy="882650"/>
        </p:xfrm>
        <a:graphic>
          <a:graphicData uri="http://schemas.openxmlformats.org/presentationml/2006/ole">
            <p:oleObj spid="_x0000_s22531" name="Equation" r:id="rId5" imgW="1358900" imgH="393700" progId="Equation.3">
              <p:embed/>
            </p:oleObj>
          </a:graphicData>
        </a:graphic>
      </p:graphicFrame>
      <p:graphicFrame>
        <p:nvGraphicFramePr>
          <p:cNvPr id="22532" name="Content Placeholder 3"/>
          <p:cNvGraphicFramePr>
            <a:graphicFrameLocks noChangeAspect="1"/>
          </p:cNvGraphicFramePr>
          <p:nvPr/>
        </p:nvGraphicFramePr>
        <p:xfrm>
          <a:off x="4165600" y="2177697"/>
          <a:ext cx="3076575" cy="882650"/>
        </p:xfrm>
        <a:graphic>
          <a:graphicData uri="http://schemas.openxmlformats.org/presentationml/2006/ole">
            <p:oleObj spid="_x0000_s22532" name="Equation" r:id="rId6" imgW="13716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to CNF</a:t>
            </a:r>
            <a:br>
              <a:rPr lang="en-US" dirty="0" smtClean="0"/>
            </a:br>
            <a:r>
              <a:rPr lang="en-US" dirty="0" smtClean="0"/>
              <a:t>Step 3: Standardize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6356"/>
            <a:ext cx="8229600" cy="47085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If two variables have the same name, then change the name of one of the variables (no modification in this example)</a:t>
            </a:r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23554" name="Content Placeholder 3"/>
          <p:cNvGraphicFramePr>
            <a:graphicFrameLocks noChangeAspect="1"/>
          </p:cNvGraphicFramePr>
          <p:nvPr/>
        </p:nvGraphicFramePr>
        <p:xfrm>
          <a:off x="541338" y="3549650"/>
          <a:ext cx="8148637" cy="2933700"/>
        </p:xfrm>
        <a:graphic>
          <a:graphicData uri="http://schemas.openxmlformats.org/presentationml/2006/ole">
            <p:oleObj spid="_x0000_s23554" name="Equation" r:id="rId4" imgW="3632200" imgH="1308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to CNF</a:t>
            </a:r>
            <a:br>
              <a:rPr lang="en-US" dirty="0" smtClean="0"/>
            </a:br>
            <a:r>
              <a:rPr lang="en-US" dirty="0" smtClean="0"/>
              <a:t>Step 4: Skolemization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“Skolemization” – the process of removing existential quantifiers by elimination.</a:t>
            </a:r>
            <a:endParaRPr lang="en-US" u="sng" dirty="0" smtClean="0"/>
          </a:p>
          <a:p>
            <a:pPr>
              <a:buNone/>
            </a:pPr>
            <a:r>
              <a:rPr lang="en-US" sz="2000" u="sng" dirty="0" smtClean="0"/>
              <a:t>General Rule</a:t>
            </a:r>
            <a:r>
              <a:rPr lang="en-US" sz="2000" dirty="0" smtClean="0"/>
              <a:t>: Arguments of the </a:t>
            </a:r>
            <a:r>
              <a:rPr lang="en-US" sz="2000" dirty="0" err="1" smtClean="0"/>
              <a:t>skolem</a:t>
            </a:r>
            <a:r>
              <a:rPr lang="en-US" sz="2000" dirty="0" smtClean="0"/>
              <a:t> function are all the universally quantified variables in whose scope the existential quantifier appears.</a:t>
            </a:r>
          </a:p>
        </p:txBody>
      </p:sp>
      <p:graphicFrame>
        <p:nvGraphicFramePr>
          <p:cNvPr id="24578" name="Content Placeholder 3"/>
          <p:cNvGraphicFramePr>
            <a:graphicFrameLocks noChangeAspect="1"/>
          </p:cNvGraphicFramePr>
          <p:nvPr/>
        </p:nvGraphicFramePr>
        <p:xfrm>
          <a:off x="457200" y="3549650"/>
          <a:ext cx="8148637" cy="2933700"/>
        </p:xfrm>
        <a:graphic>
          <a:graphicData uri="http://schemas.openxmlformats.org/presentationml/2006/ole">
            <p:oleObj spid="_x0000_s24578" name="Equation" r:id="rId4" imgW="3632200" imgH="1308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Convert to CNF</a:t>
            </a:r>
            <a:br>
              <a:rPr lang="en-US" dirty="0" smtClean="0"/>
            </a:br>
            <a:r>
              <a:rPr lang="en-US" dirty="0" smtClean="0"/>
              <a:t>Step 5: Drop Universal Quantifiers</a:t>
            </a:r>
            <a:endParaRPr lang="en-US" dirty="0"/>
          </a:p>
        </p:txBody>
      </p:sp>
      <p:graphicFrame>
        <p:nvGraphicFramePr>
          <p:cNvPr id="24578" name="Content Placeholder 3"/>
          <p:cNvGraphicFramePr>
            <a:graphicFrameLocks noChangeAspect="1"/>
          </p:cNvGraphicFramePr>
          <p:nvPr/>
        </p:nvGraphicFramePr>
        <p:xfrm>
          <a:off x="939800" y="2967038"/>
          <a:ext cx="7351713" cy="2933700"/>
        </p:xfrm>
        <a:graphic>
          <a:graphicData uri="http://schemas.openxmlformats.org/presentationml/2006/ole">
            <p:oleObj spid="_x0000_s25602" name="Equation" r:id="rId4" imgW="3276600" imgH="13081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1904637"/>
            <a:ext cx="228960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Pretty Easy…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639</Words>
  <Application>Microsoft Macintosh PowerPoint</Application>
  <PresentationFormat>On-screen Show (4:3)</PresentationFormat>
  <Paragraphs>100</Paragraphs>
  <Slides>15</Slides>
  <Notes>14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Equation</vt:lpstr>
      <vt:lpstr>Microsoft Equation</vt:lpstr>
      <vt:lpstr>Resolution Proof Example</vt:lpstr>
      <vt:lpstr>“Robot Doom” Domain</vt:lpstr>
      <vt:lpstr>Write in First Order Logic</vt:lpstr>
      <vt:lpstr>Algorithm for Converting FOL to CNF</vt:lpstr>
      <vt:lpstr>Convert to CNF Step 1: Eliminate Implications</vt:lpstr>
      <vt:lpstr>Convert to CNF Step 2: Move Negation Inward</vt:lpstr>
      <vt:lpstr>Convert to CNF Step 3: Standardize Variables</vt:lpstr>
      <vt:lpstr>Convert to CNF Step 4: Skolemization</vt:lpstr>
      <vt:lpstr>Convert to CNF Step 5: Drop Universal Quantifiers</vt:lpstr>
      <vt:lpstr>Convert to CNF Step 6: Apply Distributivity</vt:lpstr>
      <vt:lpstr>Assert Negation of Conclusion</vt:lpstr>
      <vt:lpstr>Resolution Rule (simplified)</vt:lpstr>
      <vt:lpstr>Apply Resolution</vt:lpstr>
      <vt:lpstr>Apply Resolution (continued)</vt:lpstr>
      <vt:lpstr>Practical Aspects of Logic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Resolution Proof Example</dc:title>
  <dc:creator>Prateek Tandon</dc:creator>
  <cp:lastModifiedBy>Prateek Tandon</cp:lastModifiedBy>
  <cp:revision>68</cp:revision>
  <dcterms:created xsi:type="dcterms:W3CDTF">2013-02-01T03:29:28Z</dcterms:created>
  <dcterms:modified xsi:type="dcterms:W3CDTF">2013-02-01T03:41:52Z</dcterms:modified>
</cp:coreProperties>
</file>