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mv" ContentType="video/unknown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26.bin" ContentType="application/vnd.openxmlformats-officedocument.oleObject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7" r:id="rId16"/>
    <p:sldId id="416" r:id="rId17"/>
    <p:sldId id="418" r:id="rId18"/>
  </p:sldIdLst>
  <p:sldSz cx="9144000" cy="6858000" type="screen4x3"/>
  <p:notesSz cx="6881813" cy="91201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E5EE"/>
    <a:srgbClr val="FF9FBF"/>
    <a:srgbClr val="1905B1"/>
    <a:srgbClr val="90B8D0"/>
    <a:srgbClr val="89B3CD"/>
    <a:srgbClr val="99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0" autoAdjust="0"/>
    <p:restoredTop sz="89027" autoAdjust="0"/>
  </p:normalViewPr>
  <p:slideViewPr>
    <p:cSldViewPr>
      <p:cViewPr varScale="1">
        <p:scale>
          <a:sx n="109" d="100"/>
          <a:sy n="109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14.wmf"/><Relationship Id="rId6" Type="http://schemas.openxmlformats.org/officeDocument/2006/relationships/image" Target="../media/image20.wmf"/><Relationship Id="rId7" Type="http://schemas.openxmlformats.org/officeDocument/2006/relationships/image" Target="../media/image5.wmf"/><Relationship Id="rId1" Type="http://schemas.openxmlformats.org/officeDocument/2006/relationships/image" Target="../media/image17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29829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1B78C7A-0D40-9445-AA43-B6C36AE55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32288"/>
            <a:ext cx="55054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29829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8E510A0-BB77-A94A-AB6B-8D664B82B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0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E31C-56D8-A941-B672-D1CB1B1F7C0F}" type="slidenum">
              <a:rPr lang="en-US"/>
              <a:pPr/>
              <a:t>2</a:t>
            </a:fld>
            <a:endParaRPr lang="en-US"/>
          </a:p>
        </p:txBody>
      </p:sp>
      <p:sp>
        <p:nvSpPr>
          <p:cNvPr id="264194" name="Rectangle 7"/>
          <p:cNvSpPr txBox="1">
            <a:spLocks noGrp="1" noChangeArrowheads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A6AF9AF-32AB-064E-A403-7B5FAF1CD8C9}" type="slidenum">
              <a:rPr lang="en-US" sz="1200" b="0">
                <a:cs typeface="Arial" charset="0"/>
              </a:rPr>
              <a:pPr algn="r"/>
              <a:t>2</a:t>
            </a:fld>
            <a:endParaRPr lang="en-US" sz="1200" b="0">
              <a:cs typeface="Arial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4213"/>
            <a:ext cx="4559300" cy="34194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3875"/>
            <a:ext cx="5505450" cy="410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8905C-71E7-3243-A7B0-196920C07F3D}" type="slidenum">
              <a:rPr lang="en-US"/>
              <a:pPr/>
              <a:t>12</a:t>
            </a:fld>
            <a:endParaRPr lang="en-US"/>
          </a:p>
        </p:txBody>
      </p:sp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3652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B1C40D2-ED57-184A-A217-EE99A5A75B5E}" type="slidenum">
              <a:rPr lang="en-US" sz="1200" b="0">
                <a:cs typeface="Arial" charset="0"/>
              </a:rPr>
              <a:pPr algn="r"/>
              <a:t>12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6841A-E5F4-5645-AF20-26B11F422805}" type="slidenum">
              <a:rPr lang="en-US"/>
              <a:pPr/>
              <a:t>13</a:t>
            </a:fld>
            <a:endParaRPr lang="en-US"/>
          </a:p>
        </p:txBody>
      </p:sp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5700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CE8E9C5-FB5E-B84C-982B-8CB0792B7C90}" type="slidenum">
              <a:rPr lang="en-US" sz="1200" b="0">
                <a:cs typeface="Arial" charset="0"/>
              </a:rPr>
              <a:pPr algn="r"/>
              <a:t>13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411FD-CBC9-4144-9A19-D08A4C460AEC}" type="slidenum">
              <a:rPr lang="en-US"/>
              <a:pPr/>
              <a:t>14</a:t>
            </a:fld>
            <a:endParaRPr lang="en-US"/>
          </a:p>
        </p:txBody>
      </p:sp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7748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E12757F-12CF-A747-8538-8CB07133A82E}" type="slidenum">
              <a:rPr lang="en-US" sz="1200" b="0">
                <a:cs typeface="Arial" charset="0"/>
              </a:rPr>
              <a:pPr algn="r"/>
              <a:t>14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3B47F-2995-3348-89BE-873EAEF88D6C}" type="slidenum">
              <a:rPr lang="en-US"/>
              <a:pPr/>
              <a:t>16</a:t>
            </a:fld>
            <a:endParaRPr lang="en-US"/>
          </a:p>
        </p:txBody>
      </p:sp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9796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70970A0-D0E2-CD4E-8B4B-47D3CB99392B}" type="slidenum">
              <a:rPr lang="en-US" sz="1200" b="0">
                <a:cs typeface="Arial" charset="0"/>
              </a:rPr>
              <a:pPr algn="r"/>
              <a:t>16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66EBC-FC4F-FF47-85C5-681D6ACFDA7D}" type="slidenum">
              <a:rPr lang="en-US"/>
              <a:pPr/>
              <a:t>3</a:t>
            </a:fld>
            <a:endParaRPr lang="en-US"/>
          </a:p>
        </p:txBody>
      </p:sp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44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CF26441-D049-5349-86F8-D925F31BD05A}" type="slidenum">
              <a:rPr lang="en-US" sz="1200" b="0">
                <a:cs typeface="Arial" charset="0"/>
              </a:rPr>
              <a:pPr algn="r"/>
              <a:t>3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1ECA5-608A-2940-9ED8-D6447D000AC3}" type="slidenum">
              <a:rPr lang="en-US"/>
              <a:pPr/>
              <a:t>4</a:t>
            </a:fld>
            <a:endParaRPr lang="en-US"/>
          </a:p>
        </p:txBody>
      </p:sp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81C8817-A664-3F4A-8072-C1AE6CF3C453}" type="slidenum">
              <a:rPr lang="en-US" sz="1200" b="0">
                <a:cs typeface="Arial" charset="0"/>
              </a:rPr>
              <a:pPr algn="r"/>
              <a:t>4</a:t>
            </a:fld>
            <a:endParaRPr lang="en-US" sz="1200" b="0">
              <a:cs typeface="Arial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3875"/>
            <a:ext cx="5505450" cy="4102100"/>
          </a:xfrm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71F3D-654D-C04C-9CE4-434199C093EB}" type="slidenum">
              <a:rPr lang="en-US"/>
              <a:pPr/>
              <a:t>5</a:t>
            </a:fld>
            <a:endParaRPr lang="en-US"/>
          </a:p>
        </p:txBody>
      </p:sp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F851D22-F5E0-1243-98B1-0FE2AA877656}" type="slidenum">
              <a:rPr lang="en-US" sz="1200" b="0">
                <a:cs typeface="Arial" charset="0"/>
              </a:rPr>
              <a:pPr algn="r"/>
              <a:t>5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4798A-2D8A-D044-98EB-958F60D6967E}" type="slidenum">
              <a:rPr lang="en-US"/>
              <a:pPr/>
              <a:t>6</a:t>
            </a:fld>
            <a:endParaRPr lang="en-US"/>
          </a:p>
        </p:txBody>
      </p:sp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2388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BC057AB-3943-254B-AAB8-CE1B9B73BD00}" type="slidenum">
              <a:rPr lang="en-US" sz="1200" b="0">
                <a:cs typeface="Arial" charset="0"/>
              </a:rPr>
              <a:pPr algn="r"/>
              <a:t>6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62A80-1234-9A46-86E2-F694988449C7}" type="slidenum">
              <a:rPr lang="en-US"/>
              <a:pPr/>
              <a:t>8</a:t>
            </a:fld>
            <a:endParaRPr lang="en-US"/>
          </a:p>
        </p:txBody>
      </p:sp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5460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B47B443-A11A-9E4C-B0FD-CCB872095A60}" type="slidenum">
              <a:rPr lang="en-US" sz="1200" b="0">
                <a:cs typeface="Arial" charset="0"/>
              </a:rPr>
              <a:pPr algn="r"/>
              <a:t>8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7C3ED-4E0F-D84B-89D5-1EDE2C790F44}" type="slidenum">
              <a:rPr lang="en-US"/>
              <a:pPr/>
              <a:t>9</a:t>
            </a:fld>
            <a:endParaRPr lang="en-US"/>
          </a:p>
        </p:txBody>
      </p:sp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7508" name="Slide Number Placeholder 3"/>
          <p:cNvSpPr txBox="1">
            <a:spLocks noGrp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F945A6-0028-E84C-B93B-6BC9BA1B525F}" type="slidenum">
              <a:rPr lang="en-US" sz="1200" b="0">
                <a:cs typeface="Arial" charset="0"/>
              </a:rPr>
              <a:pPr algn="r"/>
              <a:t>9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32BC5-8D36-1F43-9372-51DBDE40B4F0}" type="slidenum">
              <a:rPr lang="en-US"/>
              <a:pPr/>
              <a:t>10</a:t>
            </a:fld>
            <a:endParaRPr lang="en-US"/>
          </a:p>
        </p:txBody>
      </p:sp>
      <p:sp>
        <p:nvSpPr>
          <p:cNvPr id="279554" name="Rectangle 7"/>
          <p:cNvSpPr txBox="1">
            <a:spLocks noGrp="1" noChangeArrowheads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B56DDEB-7F96-1A41-B8DE-536EF5C1272D}" type="slidenum">
              <a:rPr lang="en-US" sz="1200" b="0">
                <a:cs typeface="Arial" charset="0"/>
              </a:rPr>
              <a:pPr algn="r"/>
              <a:t>10</a:t>
            </a:fld>
            <a:endParaRPr lang="en-US" sz="1200" b="0">
              <a:cs typeface="Arial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3875"/>
            <a:ext cx="5505450" cy="4102100"/>
          </a:xfrm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706E1-92A7-A840-B586-61E36DE95E72}" type="slidenum">
              <a:rPr lang="en-US"/>
              <a:pPr/>
              <a:t>11</a:t>
            </a:fld>
            <a:endParaRPr lang="en-US"/>
          </a:p>
        </p:txBody>
      </p:sp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97313" y="8662988"/>
            <a:ext cx="29829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898B1F-2620-1946-896B-5BC8725DE74E}" type="slidenum">
              <a:rPr lang="en-US" sz="1200" b="0">
                <a:cs typeface="Arial" charset="0"/>
              </a:rPr>
              <a:pPr algn="r"/>
              <a:t>11</a:t>
            </a:fld>
            <a:endParaRPr lang="en-US" sz="1200" b="0">
              <a:cs typeface="Arial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33875"/>
            <a:ext cx="5505450" cy="4102100"/>
          </a:xfrm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133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511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840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078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57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87806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04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918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7043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2590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2917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074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0" y="279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6.wmf"/><Relationship Id="rId7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DrivingDemonstration.wmv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28.png"/><Relationship Id="rId1" Type="http://schemas.openxmlformats.org/officeDocument/2006/relationships/tags" Target="../tags/tag9.xml"/><Relationship Id="rId2" Type="http://schemas.microsoft.com/office/2007/relationships/media" Target="DrivingDemonstration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DrivingCBA.wmv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9.png"/><Relationship Id="rId1" Type="http://schemas.openxmlformats.org/officeDocument/2006/relationships/tags" Target="../tags/tag10.xml"/><Relationship Id="rId2" Type="http://schemas.microsoft.com/office/2007/relationships/media" Target="DrivingCBA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5.w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9.jpeg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5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14.w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Confidence Based </a:t>
            </a:r>
            <a:r>
              <a:rPr lang="en-US" smtClean="0"/>
              <a:t>Autonomy:</a:t>
            </a:r>
            <a:br>
              <a:rPr lang="en-US" smtClean="0"/>
            </a:br>
            <a:r>
              <a:rPr lang="en-US" smtClean="0"/>
              <a:t>Policy </a:t>
            </a:r>
            <a:r>
              <a:rPr lang="en-US" dirty="0"/>
              <a:t>Learning by Demonstration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7086600" cy="1905000"/>
          </a:xfrm>
        </p:spPr>
        <p:txBody>
          <a:bodyPr/>
          <a:lstStyle/>
          <a:p>
            <a:r>
              <a:rPr lang="en-US" dirty="0"/>
              <a:t>Manuela M. Veloso</a:t>
            </a:r>
          </a:p>
          <a:p>
            <a:endParaRPr lang="en-US" dirty="0" smtClean="0"/>
          </a:p>
          <a:p>
            <a:r>
              <a:rPr lang="en-US" dirty="0" smtClean="0"/>
              <a:t>Thanks </a:t>
            </a:r>
            <a:r>
              <a:rPr lang="en-US" dirty="0"/>
              <a:t>to </a:t>
            </a:r>
            <a:r>
              <a:rPr lang="en-US" dirty="0" smtClean="0"/>
              <a:t>Sonia </a:t>
            </a:r>
            <a:r>
              <a:rPr lang="en-US" dirty="0" err="1"/>
              <a:t>Chernova</a:t>
            </a:r>
            <a:r>
              <a:rPr lang="en-US" dirty="0"/>
              <a:t> </a:t>
            </a:r>
          </a:p>
          <a:p>
            <a:endParaRPr lang="en-US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18326" y="4860925"/>
            <a:ext cx="37057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Computer Science Department</a:t>
            </a:r>
          </a:p>
          <a:p>
            <a:r>
              <a:rPr lang="en-US" b="0" dirty="0"/>
              <a:t>Carnegie Mellon </a:t>
            </a:r>
            <a:r>
              <a:rPr lang="en-US" b="0" dirty="0" smtClean="0"/>
              <a:t>University</a:t>
            </a:r>
          </a:p>
          <a:p>
            <a:endParaRPr lang="en-US" b="0" dirty="0"/>
          </a:p>
          <a:p>
            <a:r>
              <a:rPr lang="en-US" b="0" dirty="0" smtClean="0"/>
              <a:t>Grad AI – Spring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115"/>
          <p:cNvGrpSpPr>
            <a:grpSpLocks/>
          </p:cNvGrpSpPr>
          <p:nvPr/>
        </p:nvGrpSpPr>
        <p:grpSpPr bwMode="auto">
          <a:xfrm>
            <a:off x="5334000" y="1384300"/>
            <a:ext cx="1974850" cy="2197100"/>
            <a:chOff x="3456" y="872"/>
            <a:chExt cx="1244" cy="1384"/>
          </a:xfrm>
        </p:grpSpPr>
        <p:sp>
          <p:nvSpPr>
            <p:cNvPr id="278531" name="Rectangle 37"/>
            <p:cNvSpPr>
              <a:spLocks noChangeArrowheads="1"/>
            </p:cNvSpPr>
            <p:nvPr/>
          </p:nvSpPr>
          <p:spPr bwMode="auto">
            <a:xfrm rot="2700000">
              <a:off x="3780" y="1580"/>
              <a:ext cx="606" cy="5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endParaRPr lang="en-US" sz="1400" b="0">
                <a:cs typeface="Arial" charset="0"/>
              </a:endParaRPr>
            </a:p>
          </p:txBody>
        </p:sp>
        <p:sp>
          <p:nvSpPr>
            <p:cNvPr id="278532" name="Line 36"/>
            <p:cNvSpPr>
              <a:spLocks noChangeShapeType="1"/>
            </p:cNvSpPr>
            <p:nvPr/>
          </p:nvSpPr>
          <p:spPr bwMode="auto">
            <a:xfrm flipH="1">
              <a:off x="4068" y="1248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78533" name="Rectangle 50"/>
            <p:cNvSpPr>
              <a:spLocks noChangeArrowheads="1"/>
            </p:cNvSpPr>
            <p:nvPr/>
          </p:nvSpPr>
          <p:spPr bwMode="auto">
            <a:xfrm>
              <a:off x="3828" y="1056"/>
              <a:ext cx="48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Policy</a:t>
              </a:r>
            </a:p>
          </p:txBody>
        </p:sp>
        <p:sp>
          <p:nvSpPr>
            <p:cNvPr id="278534" name="Line 51"/>
            <p:cNvSpPr>
              <a:spLocks noChangeShapeType="1"/>
            </p:cNvSpPr>
            <p:nvPr/>
          </p:nvSpPr>
          <p:spPr bwMode="auto">
            <a:xfrm flipH="1">
              <a:off x="4065" y="872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cxnSp>
          <p:nvCxnSpPr>
            <p:cNvPr id="278535" name="AutoShape 46"/>
            <p:cNvCxnSpPr>
              <a:cxnSpLocks noChangeShapeType="1"/>
            </p:cNvCxnSpPr>
            <p:nvPr/>
          </p:nvCxnSpPr>
          <p:spPr bwMode="auto">
            <a:xfrm>
              <a:off x="3492" y="2112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8536" name="Text Box 47"/>
            <p:cNvSpPr txBox="1">
              <a:spLocks noChangeArrowheads="1"/>
            </p:cNvSpPr>
            <p:nvPr/>
          </p:nvSpPr>
          <p:spPr bwMode="auto">
            <a:xfrm>
              <a:off x="3456" y="1920"/>
              <a:ext cx="26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cs typeface="Arial" charset="0"/>
                </a:rPr>
                <a:t>No</a:t>
              </a:r>
            </a:p>
          </p:txBody>
        </p:sp>
        <p:cxnSp>
          <p:nvCxnSpPr>
            <p:cNvPr id="278537" name="AutoShape 63"/>
            <p:cNvCxnSpPr>
              <a:cxnSpLocks noChangeShapeType="1"/>
            </p:cNvCxnSpPr>
            <p:nvPr/>
          </p:nvCxnSpPr>
          <p:spPr bwMode="auto">
            <a:xfrm>
              <a:off x="4656" y="2101"/>
              <a:ext cx="0" cy="155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38" name="AutoShape 66"/>
            <p:cNvCxnSpPr>
              <a:cxnSpLocks noChangeShapeType="1"/>
            </p:cNvCxnSpPr>
            <p:nvPr/>
          </p:nvCxnSpPr>
          <p:spPr bwMode="auto">
            <a:xfrm flipH="1">
              <a:off x="4080" y="2112"/>
              <a:ext cx="57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8539" name="Text Box 76"/>
            <p:cNvSpPr txBox="1">
              <a:spLocks noChangeArrowheads="1"/>
            </p:cNvSpPr>
            <p:nvPr/>
          </p:nvSpPr>
          <p:spPr bwMode="auto">
            <a:xfrm>
              <a:off x="4391" y="1920"/>
              <a:ext cx="30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cs typeface="Arial" charset="0"/>
                </a:rPr>
                <a:t>Yes</a:t>
              </a:r>
            </a:p>
          </p:txBody>
        </p:sp>
      </p:grpSp>
      <p:cxnSp>
        <p:nvCxnSpPr>
          <p:cNvPr id="278540" name="AutoShape 112"/>
          <p:cNvCxnSpPr>
            <a:cxnSpLocks noChangeShapeType="1"/>
          </p:cNvCxnSpPr>
          <p:nvPr/>
        </p:nvCxnSpPr>
        <p:spPr bwMode="auto">
          <a:xfrm>
            <a:off x="5391150" y="3343275"/>
            <a:ext cx="0" cy="246063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Confident Execution</a:t>
            </a:r>
          </a:p>
        </p:txBody>
      </p:sp>
      <p:sp>
        <p:nvSpPr>
          <p:cNvPr id="278542" name="Rectangle 34"/>
          <p:cNvSpPr>
            <a:spLocks noChangeArrowheads="1"/>
          </p:cNvSpPr>
          <p:nvPr/>
        </p:nvSpPr>
        <p:spPr bwMode="auto">
          <a:xfrm>
            <a:off x="6134100" y="1057275"/>
            <a:ext cx="323850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 b="0">
                <a:cs typeface="Arial" charset="0"/>
              </a:rPr>
              <a:t>s</a:t>
            </a:r>
            <a:r>
              <a:rPr lang="en-US" sz="1400" b="0" baseline="-25000">
                <a:cs typeface="Arial" charset="0"/>
              </a:rPr>
              <a:t>i</a:t>
            </a:r>
          </a:p>
        </p:txBody>
      </p:sp>
      <p:sp>
        <p:nvSpPr>
          <p:cNvPr id="278543" name="Text Box 38"/>
          <p:cNvSpPr txBox="1">
            <a:spLocks noChangeArrowheads="1"/>
          </p:cNvSpPr>
          <p:nvPr/>
        </p:nvSpPr>
        <p:spPr bwMode="auto">
          <a:xfrm>
            <a:off x="5668963" y="2590800"/>
            <a:ext cx="1333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cs typeface="Arial" charset="0"/>
              </a:rPr>
              <a:t>Request</a:t>
            </a:r>
          </a:p>
          <a:p>
            <a:pPr algn="ctr"/>
            <a:r>
              <a:rPr lang="en-US" sz="1400" b="0">
                <a:cs typeface="Arial" charset="0"/>
              </a:rPr>
              <a:t>Demonstration</a:t>
            </a:r>
          </a:p>
          <a:p>
            <a:pPr algn="ctr"/>
            <a:r>
              <a:rPr lang="en-US" sz="1400" b="0">
                <a:cs typeface="Arial" charset="0"/>
              </a:rPr>
              <a:t>?</a:t>
            </a:r>
          </a:p>
        </p:txBody>
      </p:sp>
      <p:grpSp>
        <p:nvGrpSpPr>
          <p:cNvPr id="278544" name="Group 116"/>
          <p:cNvGrpSpPr>
            <a:grpSpLocks/>
          </p:cNvGrpSpPr>
          <p:nvPr/>
        </p:nvGrpSpPr>
        <p:grpSpPr bwMode="auto">
          <a:xfrm>
            <a:off x="4972050" y="3352800"/>
            <a:ext cx="1333500" cy="3352800"/>
            <a:chOff x="3228" y="2112"/>
            <a:chExt cx="840" cy="2112"/>
          </a:xfrm>
        </p:grpSpPr>
        <p:cxnSp>
          <p:nvCxnSpPr>
            <p:cNvPr id="278545" name="AutoShape 44"/>
            <p:cNvCxnSpPr>
              <a:cxnSpLocks noChangeShapeType="1"/>
            </p:cNvCxnSpPr>
            <p:nvPr/>
          </p:nvCxnSpPr>
          <p:spPr bwMode="auto">
            <a:xfrm>
              <a:off x="4068" y="4080"/>
              <a:ext cx="0" cy="14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8546" name="Rectangle 41"/>
            <p:cNvSpPr>
              <a:spLocks noChangeArrowheads="1"/>
            </p:cNvSpPr>
            <p:nvPr/>
          </p:nvSpPr>
          <p:spPr bwMode="auto">
            <a:xfrm>
              <a:off x="3228" y="2784"/>
              <a:ext cx="528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Execute</a:t>
              </a:r>
            </a:p>
            <a:p>
              <a:r>
                <a:rPr lang="en-US" sz="1400" b="0">
                  <a:cs typeface="Arial" charset="0"/>
                </a:rPr>
                <a:t>Action</a:t>
              </a:r>
            </a:p>
            <a:p>
              <a:r>
                <a:rPr lang="en-US" sz="1600" b="0">
                  <a:cs typeface="Arial" charset="0"/>
                </a:rPr>
                <a:t>a</a:t>
              </a:r>
              <a:r>
                <a:rPr lang="en-US" sz="1600" b="0" baseline="-25000">
                  <a:cs typeface="Arial" charset="0"/>
                </a:rPr>
                <a:t>p</a:t>
              </a:r>
            </a:p>
          </p:txBody>
        </p:sp>
        <p:cxnSp>
          <p:nvCxnSpPr>
            <p:cNvPr id="278547" name="AutoShape 42"/>
            <p:cNvCxnSpPr>
              <a:cxnSpLocks noChangeShapeType="1"/>
              <a:endCxn id="278546" idx="0"/>
            </p:cNvCxnSpPr>
            <p:nvPr/>
          </p:nvCxnSpPr>
          <p:spPr bwMode="auto">
            <a:xfrm>
              <a:off x="3492" y="2112"/>
              <a:ext cx="0" cy="663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48" name="AutoShape 43"/>
            <p:cNvCxnSpPr>
              <a:cxnSpLocks noChangeShapeType="1"/>
              <a:stCxn id="278546" idx="2"/>
            </p:cNvCxnSpPr>
            <p:nvPr/>
          </p:nvCxnSpPr>
          <p:spPr bwMode="auto">
            <a:xfrm rot="5400000">
              <a:off x="3078" y="3678"/>
              <a:ext cx="828" cy="1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49" name="AutoShape 45"/>
            <p:cNvCxnSpPr>
              <a:cxnSpLocks noChangeShapeType="1"/>
            </p:cNvCxnSpPr>
            <p:nvPr/>
          </p:nvCxnSpPr>
          <p:spPr bwMode="auto">
            <a:xfrm>
              <a:off x="3492" y="4080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8550" name="Rectangle 58"/>
          <p:cNvSpPr>
            <a:spLocks noChangeArrowheads="1"/>
          </p:cNvSpPr>
          <p:nvPr/>
        </p:nvSpPr>
        <p:spPr bwMode="auto">
          <a:xfrm>
            <a:off x="6353175" y="5181600"/>
            <a:ext cx="1752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400" b="0">
                <a:cs typeface="Arial" charset="0"/>
              </a:rPr>
              <a:t>Relearn Classifier</a:t>
            </a:r>
          </a:p>
        </p:txBody>
      </p:sp>
      <p:sp>
        <p:nvSpPr>
          <p:cNvPr id="278551" name="Rectangle 59"/>
          <p:cNvSpPr>
            <a:spLocks noChangeArrowheads="1"/>
          </p:cNvSpPr>
          <p:nvPr/>
        </p:nvSpPr>
        <p:spPr bwMode="auto">
          <a:xfrm>
            <a:off x="6600825" y="5791200"/>
            <a:ext cx="12573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400" b="0">
                <a:cs typeface="Arial" charset="0"/>
              </a:rPr>
              <a:t>Execute</a:t>
            </a:r>
          </a:p>
          <a:p>
            <a:r>
              <a:rPr lang="en-US" sz="1400" b="0">
                <a:cs typeface="Arial" charset="0"/>
              </a:rPr>
              <a:t>Action </a:t>
            </a:r>
            <a:r>
              <a:rPr lang="en-US" sz="1600" b="0">
                <a:cs typeface="Arial" charset="0"/>
              </a:rPr>
              <a:t>a</a:t>
            </a:r>
            <a:r>
              <a:rPr lang="en-US" sz="1600" b="0" baseline="-25000">
                <a:cs typeface="Arial" charset="0"/>
              </a:rPr>
              <a:t>d</a:t>
            </a:r>
          </a:p>
        </p:txBody>
      </p:sp>
      <p:cxnSp>
        <p:nvCxnSpPr>
          <p:cNvPr id="278552" name="AutoShape 61"/>
          <p:cNvCxnSpPr>
            <a:cxnSpLocks noChangeShapeType="1"/>
            <a:stCxn id="278550" idx="2"/>
            <a:endCxn id="278551" idx="0"/>
          </p:cNvCxnSpPr>
          <p:nvPr/>
        </p:nvCxnSpPr>
        <p:spPr bwMode="auto">
          <a:xfrm rot="5400000">
            <a:off x="7077076" y="5638800"/>
            <a:ext cx="304800" cy="3175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8553" name="Group 117"/>
          <p:cNvGrpSpPr>
            <a:grpSpLocks/>
          </p:cNvGrpSpPr>
          <p:nvPr/>
        </p:nvGrpSpPr>
        <p:grpSpPr bwMode="auto">
          <a:xfrm>
            <a:off x="6619875" y="3581400"/>
            <a:ext cx="1219200" cy="801688"/>
            <a:chOff x="4272" y="2256"/>
            <a:chExt cx="768" cy="505"/>
          </a:xfrm>
        </p:grpSpPr>
        <p:sp>
          <p:nvSpPr>
            <p:cNvPr id="278554" name="Rectangle 57"/>
            <p:cNvSpPr>
              <a:spLocks noChangeArrowheads="1"/>
            </p:cNvSpPr>
            <p:nvPr/>
          </p:nvSpPr>
          <p:spPr bwMode="auto">
            <a:xfrm>
              <a:off x="4272" y="2256"/>
              <a:ext cx="768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Request</a:t>
              </a:r>
            </a:p>
            <a:p>
              <a:r>
                <a:rPr lang="en-US" sz="1400" b="0">
                  <a:cs typeface="Arial" charset="0"/>
                </a:rPr>
                <a:t>Demonstration</a:t>
              </a:r>
            </a:p>
          </p:txBody>
        </p:sp>
        <p:cxnSp>
          <p:nvCxnSpPr>
            <p:cNvPr id="278555" name="AutoShape 60"/>
            <p:cNvCxnSpPr>
              <a:cxnSpLocks noChangeShapeType="1"/>
              <a:stCxn id="278554" idx="2"/>
              <a:endCxn id="278568" idx="0"/>
            </p:cNvCxnSpPr>
            <p:nvPr/>
          </p:nvCxnSpPr>
          <p:spPr bwMode="auto">
            <a:xfrm rot="5400000">
              <a:off x="4548" y="2652"/>
              <a:ext cx="21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8556" name="Text Box 62"/>
            <p:cNvSpPr txBox="1">
              <a:spLocks noChangeArrowheads="1"/>
            </p:cNvSpPr>
            <p:nvPr/>
          </p:nvSpPr>
          <p:spPr bwMode="auto">
            <a:xfrm>
              <a:off x="4656" y="2514"/>
              <a:ext cx="23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>
                  <a:cs typeface="Arial" charset="0"/>
                </a:rPr>
                <a:t>a</a:t>
              </a:r>
              <a:r>
                <a:rPr lang="en-US" sz="1600" b="0" baseline="-25000">
                  <a:cs typeface="Arial" charset="0"/>
                </a:rPr>
                <a:t>d</a:t>
              </a:r>
            </a:p>
          </p:txBody>
        </p:sp>
      </p:grpSp>
      <p:cxnSp>
        <p:nvCxnSpPr>
          <p:cNvPr id="278557" name="AutoShape 64"/>
          <p:cNvCxnSpPr>
            <a:cxnSpLocks noChangeShapeType="1"/>
          </p:cNvCxnSpPr>
          <p:nvPr/>
        </p:nvCxnSpPr>
        <p:spPr bwMode="auto">
          <a:xfrm>
            <a:off x="7315200" y="6338888"/>
            <a:ext cx="0" cy="138112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8" name="AutoShape 65"/>
          <p:cNvCxnSpPr>
            <a:cxnSpLocks noChangeShapeType="1"/>
          </p:cNvCxnSpPr>
          <p:nvPr/>
        </p:nvCxnSpPr>
        <p:spPr bwMode="auto">
          <a:xfrm flipH="1">
            <a:off x="6324600" y="6475413"/>
            <a:ext cx="990600" cy="158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8559" name="Group 86"/>
          <p:cNvGrpSpPr>
            <a:grpSpLocks/>
          </p:cNvGrpSpPr>
          <p:nvPr/>
        </p:nvGrpSpPr>
        <p:grpSpPr bwMode="auto">
          <a:xfrm>
            <a:off x="6296025" y="1141413"/>
            <a:ext cx="2066925" cy="5564187"/>
            <a:chOff x="6449007" y="1141412"/>
            <a:chExt cx="1864569" cy="5564188"/>
          </a:xfrm>
        </p:grpSpPr>
        <p:cxnSp>
          <p:nvCxnSpPr>
            <p:cNvPr id="278560" name="Straight Connector 78"/>
            <p:cNvCxnSpPr>
              <a:cxnSpLocks noChangeShapeType="1"/>
            </p:cNvCxnSpPr>
            <p:nvPr/>
          </p:nvCxnSpPr>
          <p:spPr bwMode="auto">
            <a:xfrm flipV="1">
              <a:off x="6449007" y="6704078"/>
              <a:ext cx="1864569" cy="152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61" name="Straight Connector 80"/>
            <p:cNvCxnSpPr>
              <a:cxnSpLocks noChangeShapeType="1"/>
            </p:cNvCxnSpPr>
            <p:nvPr/>
          </p:nvCxnSpPr>
          <p:spPr bwMode="auto">
            <a:xfrm rot="5400000" flipH="1" flipV="1">
              <a:off x="5529648" y="3919128"/>
              <a:ext cx="5552281" cy="161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62" name="Straight Arrow Connector 82"/>
            <p:cNvCxnSpPr>
              <a:cxnSpLocks noChangeShapeType="1"/>
            </p:cNvCxnSpPr>
            <p:nvPr/>
          </p:nvCxnSpPr>
          <p:spPr bwMode="auto">
            <a:xfrm rot="10800000">
              <a:off x="6629400" y="1141412"/>
              <a:ext cx="1676400" cy="1588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8563" name="Group 86"/>
          <p:cNvGrpSpPr>
            <a:grpSpLocks/>
          </p:cNvGrpSpPr>
          <p:nvPr/>
        </p:nvGrpSpPr>
        <p:grpSpPr bwMode="auto">
          <a:xfrm>
            <a:off x="6505575" y="1295400"/>
            <a:ext cx="1724025" cy="2516188"/>
            <a:chOff x="-49451" y="1141412"/>
            <a:chExt cx="8363027" cy="5412582"/>
          </a:xfrm>
        </p:grpSpPr>
        <p:cxnSp>
          <p:nvCxnSpPr>
            <p:cNvPr id="278564" name="Straight Connector 74"/>
            <p:cNvCxnSpPr>
              <a:cxnSpLocks noChangeShapeType="1"/>
            </p:cNvCxnSpPr>
            <p:nvPr/>
          </p:nvCxnSpPr>
          <p:spPr bwMode="auto">
            <a:xfrm flipV="1">
              <a:off x="6449007" y="6540759"/>
              <a:ext cx="1864569" cy="152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65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5600699" y="3848100"/>
              <a:ext cx="5410200" cy="158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66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-49451" y="1141412"/>
              <a:ext cx="8355251" cy="159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78567" name="Object 2"/>
          <p:cNvGraphicFramePr>
            <a:graphicFrameLocks noChangeAspect="1"/>
          </p:cNvGraphicFramePr>
          <p:nvPr/>
        </p:nvGraphicFramePr>
        <p:xfrm>
          <a:off x="6372225" y="1979613"/>
          <a:ext cx="1171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9" name="Equation" r:id="rId5" imgW="660240" imgH="215640" progId="Equation.3">
                  <p:embed/>
                </p:oleObj>
              </mc:Choice>
              <mc:Fallback>
                <p:oleObj name="Equation" r:id="rId5" imgW="6602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979613"/>
                        <a:ext cx="11715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68" name="Rectangle 58"/>
          <p:cNvSpPr>
            <a:spLocks noChangeArrowheads="1"/>
          </p:cNvSpPr>
          <p:nvPr/>
        </p:nvSpPr>
        <p:spPr bwMode="auto">
          <a:xfrm>
            <a:off x="6619875" y="4381500"/>
            <a:ext cx="12192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Font typeface="Wingdings" charset="0"/>
              <a:buNone/>
            </a:pPr>
            <a:r>
              <a:rPr lang="en-US" sz="1400" b="0">
                <a:cs typeface="Arial" charset="0"/>
              </a:rPr>
              <a:t>Add Training </a:t>
            </a:r>
          </a:p>
          <a:p>
            <a:pPr>
              <a:buFont typeface="Wingdings" charset="0"/>
              <a:buNone/>
            </a:pPr>
            <a:r>
              <a:rPr lang="en-US" sz="1400" b="0">
                <a:cs typeface="Arial" charset="0"/>
              </a:rPr>
              <a:t>Point (s</a:t>
            </a:r>
            <a:r>
              <a:rPr lang="en-US" sz="1400" b="0" baseline="-25000">
                <a:cs typeface="Arial" charset="0"/>
              </a:rPr>
              <a:t>i</a:t>
            </a:r>
            <a:r>
              <a:rPr lang="en-US" sz="1400" b="0">
                <a:cs typeface="Arial" charset="0"/>
              </a:rPr>
              <a:t>, a</a:t>
            </a:r>
            <a:r>
              <a:rPr lang="en-US" sz="1400" b="0" baseline="-25000">
                <a:cs typeface="Arial" charset="0"/>
              </a:rPr>
              <a:t>d</a:t>
            </a:r>
            <a:r>
              <a:rPr lang="en-US" sz="1400" b="0">
                <a:cs typeface="Arial" charset="0"/>
              </a:rPr>
              <a:t>)</a:t>
            </a:r>
          </a:p>
        </p:txBody>
      </p:sp>
      <p:cxnSp>
        <p:nvCxnSpPr>
          <p:cNvPr id="278569" name="AutoShape 61"/>
          <p:cNvCxnSpPr>
            <a:cxnSpLocks noChangeShapeType="1"/>
            <a:stCxn id="278568" idx="2"/>
          </p:cNvCxnSpPr>
          <p:nvPr/>
        </p:nvCxnSpPr>
        <p:spPr bwMode="auto">
          <a:xfrm rot="5400000">
            <a:off x="7094538" y="5048250"/>
            <a:ext cx="268288" cy="158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37"/>
          <p:cNvSpPr>
            <a:spLocks noChangeArrowheads="1"/>
          </p:cNvSpPr>
          <p:nvPr/>
        </p:nvSpPr>
        <p:spPr bwMode="auto">
          <a:xfrm rot="2700000">
            <a:off x="1371600" y="2530475"/>
            <a:ext cx="2209800" cy="21018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0000" tIns="46800" rIns="90000" bIns="46800" anchor="ctr"/>
          <a:lstStyle/>
          <a:p>
            <a:endParaRPr lang="en-US" sz="1400" b="0">
              <a:cs typeface="Arial" charset="0"/>
            </a:endParaRPr>
          </a:p>
        </p:txBody>
      </p: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1447800" y="3048000"/>
            <a:ext cx="2170113" cy="1038225"/>
            <a:chOff x="6781800" y="3733802"/>
            <a:chExt cx="2170113" cy="1038225"/>
          </a:xfrm>
        </p:grpSpPr>
        <p:graphicFrame>
          <p:nvGraphicFramePr>
            <p:cNvPr id="278572" name="Object 3"/>
            <p:cNvGraphicFramePr>
              <a:graphicFrameLocks noChangeAspect="1"/>
            </p:cNvGraphicFramePr>
            <p:nvPr/>
          </p:nvGraphicFramePr>
          <p:xfrm>
            <a:off x="6837363" y="4318002"/>
            <a:ext cx="21145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0" name="Equation" r:id="rId7" imgW="1002960" imgH="215640" progId="Equation.3">
                    <p:embed/>
                  </p:oleObj>
                </mc:Choice>
                <mc:Fallback>
                  <p:oleObj name="Equation" r:id="rId7" imgW="100296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7363" y="4318002"/>
                          <a:ext cx="2114550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573" name="Object 4"/>
            <p:cNvGraphicFramePr>
              <a:graphicFrameLocks noChangeAspect="1"/>
            </p:cNvGraphicFramePr>
            <p:nvPr/>
          </p:nvGraphicFramePr>
          <p:xfrm>
            <a:off x="6781800" y="3733802"/>
            <a:ext cx="206057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1" name="Equation" r:id="rId9" imgW="977760" imgH="190440" progId="Equation.3">
                    <p:embed/>
                  </p:oleObj>
                </mc:Choice>
                <mc:Fallback>
                  <p:oleObj name="Equation" r:id="rId9" imgW="977760" imgH="1904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3733802"/>
                          <a:ext cx="2060575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8574" name="TextBox 77"/>
            <p:cNvSpPr txBox="1">
              <a:spLocks noChangeArrowheads="1"/>
            </p:cNvSpPr>
            <p:nvPr/>
          </p:nvSpPr>
          <p:spPr bwMode="auto">
            <a:xfrm>
              <a:off x="7658100" y="4038600"/>
              <a:ext cx="3898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Aft>
                  <a:spcPct val="40000"/>
                </a:spcAft>
                <a:buFont typeface="Wingdings" charset="0"/>
                <a:buNone/>
              </a:pPr>
              <a:r>
                <a:rPr lang="en-US" sz="1800" b="0" i="1">
                  <a:cs typeface="Arial" charset="0"/>
                </a:rPr>
                <a:t>or</a:t>
              </a:r>
            </a:p>
          </p:txBody>
        </p:sp>
      </p:grpSp>
      <p:cxnSp>
        <p:nvCxnSpPr>
          <p:cNvPr id="92" name="Straight Arrow Connector 91"/>
          <p:cNvCxnSpPr>
            <a:cxnSpLocks noChangeShapeType="1"/>
          </p:cNvCxnSpPr>
          <p:nvPr/>
        </p:nvCxnSpPr>
        <p:spPr bwMode="auto">
          <a:xfrm rot="10800000" flipV="1">
            <a:off x="3581400" y="2743200"/>
            <a:ext cx="22098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2"/>
    </p:custDataLst>
  </p:cSld>
  <p:clrMapOvr>
    <a:masterClrMapping/>
  </p:clrMapOvr>
  <p:transition xmlns:p14="http://schemas.microsoft.com/office/powerpoint/2010/main" advTm="20737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4800" y="3276600"/>
            <a:ext cx="5791200" cy="2667000"/>
            <a:chOff x="583" y="2640"/>
            <a:chExt cx="3257" cy="1440"/>
          </a:xfrm>
        </p:grpSpPr>
        <p:sp>
          <p:nvSpPr>
            <p:cNvPr id="280579" name="Rectangle 70"/>
            <p:cNvSpPr>
              <a:spLocks noChangeArrowheads="1"/>
            </p:cNvSpPr>
            <p:nvPr/>
          </p:nvSpPr>
          <p:spPr bwMode="auto">
            <a:xfrm>
              <a:off x="583" y="2640"/>
              <a:ext cx="3257" cy="1440"/>
            </a:xfrm>
            <a:prstGeom prst="rect">
              <a:avLst/>
            </a:prstGeom>
            <a:solidFill>
              <a:schemeClr val="accent1">
                <a:alpha val="1686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80580" name="Text Box 71"/>
            <p:cNvSpPr txBox="1">
              <a:spLocks noChangeArrowheads="1"/>
            </p:cNvSpPr>
            <p:nvPr/>
          </p:nvSpPr>
          <p:spPr bwMode="auto">
            <a:xfrm>
              <a:off x="637" y="2640"/>
              <a:ext cx="101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CC3300"/>
                  </a:solidFill>
                  <a:cs typeface="Arial" charset="0"/>
                </a:rPr>
                <a:t>Corrective</a:t>
              </a:r>
            </a:p>
            <a:p>
              <a:r>
                <a:rPr lang="en-US" sz="1600">
                  <a:solidFill>
                    <a:srgbClr val="CC3300"/>
                  </a:solidFill>
                  <a:cs typeface="Arial" charset="0"/>
                </a:rPr>
                <a:t>Demonstration</a:t>
              </a:r>
            </a:p>
          </p:txBody>
        </p:sp>
      </p:grpSp>
      <p:sp>
        <p:nvSpPr>
          <p:cNvPr id="280581" name="Rectangle 67"/>
          <p:cNvSpPr>
            <a:spLocks noChangeArrowheads="1"/>
          </p:cNvSpPr>
          <p:nvPr/>
        </p:nvSpPr>
        <p:spPr bwMode="auto">
          <a:xfrm>
            <a:off x="4486275" y="1066800"/>
            <a:ext cx="4124325" cy="5791200"/>
          </a:xfrm>
          <a:prstGeom prst="rect">
            <a:avLst/>
          </a:prstGeom>
          <a:solidFill>
            <a:schemeClr val="bg2">
              <a:alpha val="705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 b="0">
              <a:cs typeface="Arial" charset="0"/>
            </a:endParaRPr>
          </a:p>
        </p:txBody>
      </p:sp>
      <p:sp>
        <p:nvSpPr>
          <p:cNvPr id="280582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Confidence-Based Autonomy</a:t>
            </a:r>
          </a:p>
        </p:txBody>
      </p:sp>
      <p:sp>
        <p:nvSpPr>
          <p:cNvPr id="280583" name="Text Box 68"/>
          <p:cNvSpPr txBox="1">
            <a:spLocks noChangeArrowheads="1"/>
          </p:cNvSpPr>
          <p:nvPr/>
        </p:nvSpPr>
        <p:spPr bwMode="auto">
          <a:xfrm>
            <a:off x="4572000" y="1143000"/>
            <a:ext cx="1150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  <a:cs typeface="Arial" charset="0"/>
              </a:rPr>
              <a:t>Confident</a:t>
            </a:r>
          </a:p>
          <a:p>
            <a:r>
              <a:rPr lang="en-US" sz="1600">
                <a:solidFill>
                  <a:schemeClr val="bg2"/>
                </a:solidFill>
                <a:cs typeface="Arial" charset="0"/>
              </a:rPr>
              <a:t>Execution</a:t>
            </a:r>
          </a:p>
        </p:txBody>
      </p:sp>
      <p:grpSp>
        <p:nvGrpSpPr>
          <p:cNvPr id="280584" name="Group 115"/>
          <p:cNvGrpSpPr>
            <a:grpSpLocks/>
          </p:cNvGrpSpPr>
          <p:nvPr/>
        </p:nvGrpSpPr>
        <p:grpSpPr bwMode="auto">
          <a:xfrm>
            <a:off x="5334000" y="1384300"/>
            <a:ext cx="1974850" cy="2197100"/>
            <a:chOff x="3456" y="872"/>
            <a:chExt cx="1244" cy="1384"/>
          </a:xfrm>
        </p:grpSpPr>
        <p:sp>
          <p:nvSpPr>
            <p:cNvPr id="280585" name="Rectangle 37"/>
            <p:cNvSpPr>
              <a:spLocks noChangeArrowheads="1"/>
            </p:cNvSpPr>
            <p:nvPr/>
          </p:nvSpPr>
          <p:spPr bwMode="auto">
            <a:xfrm rot="2700000">
              <a:off x="3780" y="1580"/>
              <a:ext cx="606" cy="5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endParaRPr lang="en-US" sz="1400" b="0">
                <a:cs typeface="Arial" charset="0"/>
              </a:endParaRPr>
            </a:p>
          </p:txBody>
        </p:sp>
        <p:sp>
          <p:nvSpPr>
            <p:cNvPr id="280586" name="Line 36"/>
            <p:cNvSpPr>
              <a:spLocks noChangeShapeType="1"/>
            </p:cNvSpPr>
            <p:nvPr/>
          </p:nvSpPr>
          <p:spPr bwMode="auto">
            <a:xfrm flipH="1">
              <a:off x="4068" y="1248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80587" name="Rectangle 50"/>
            <p:cNvSpPr>
              <a:spLocks noChangeArrowheads="1"/>
            </p:cNvSpPr>
            <p:nvPr/>
          </p:nvSpPr>
          <p:spPr bwMode="auto">
            <a:xfrm>
              <a:off x="3828" y="1056"/>
              <a:ext cx="48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Policy</a:t>
              </a:r>
            </a:p>
          </p:txBody>
        </p:sp>
        <p:sp>
          <p:nvSpPr>
            <p:cNvPr id="280588" name="Line 51"/>
            <p:cNvSpPr>
              <a:spLocks noChangeShapeType="1"/>
            </p:cNvSpPr>
            <p:nvPr/>
          </p:nvSpPr>
          <p:spPr bwMode="auto">
            <a:xfrm flipH="1">
              <a:off x="4065" y="872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cxnSp>
          <p:nvCxnSpPr>
            <p:cNvPr id="280589" name="AutoShape 46"/>
            <p:cNvCxnSpPr>
              <a:cxnSpLocks noChangeShapeType="1"/>
            </p:cNvCxnSpPr>
            <p:nvPr/>
          </p:nvCxnSpPr>
          <p:spPr bwMode="auto">
            <a:xfrm>
              <a:off x="3492" y="2112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0590" name="Text Box 47"/>
            <p:cNvSpPr txBox="1">
              <a:spLocks noChangeArrowheads="1"/>
            </p:cNvSpPr>
            <p:nvPr/>
          </p:nvSpPr>
          <p:spPr bwMode="auto">
            <a:xfrm>
              <a:off x="3456" y="1920"/>
              <a:ext cx="26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cs typeface="Arial" charset="0"/>
                </a:rPr>
                <a:t>No</a:t>
              </a:r>
            </a:p>
          </p:txBody>
        </p:sp>
        <p:cxnSp>
          <p:nvCxnSpPr>
            <p:cNvPr id="280591" name="AutoShape 63"/>
            <p:cNvCxnSpPr>
              <a:cxnSpLocks noChangeShapeType="1"/>
            </p:cNvCxnSpPr>
            <p:nvPr/>
          </p:nvCxnSpPr>
          <p:spPr bwMode="auto">
            <a:xfrm>
              <a:off x="4656" y="2101"/>
              <a:ext cx="0" cy="155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592" name="AutoShape 66"/>
            <p:cNvCxnSpPr>
              <a:cxnSpLocks noChangeShapeType="1"/>
            </p:cNvCxnSpPr>
            <p:nvPr/>
          </p:nvCxnSpPr>
          <p:spPr bwMode="auto">
            <a:xfrm flipH="1">
              <a:off x="4080" y="2112"/>
              <a:ext cx="57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0593" name="Text Box 76"/>
            <p:cNvSpPr txBox="1">
              <a:spLocks noChangeArrowheads="1"/>
            </p:cNvSpPr>
            <p:nvPr/>
          </p:nvSpPr>
          <p:spPr bwMode="auto">
            <a:xfrm>
              <a:off x="4391" y="1920"/>
              <a:ext cx="30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cs typeface="Arial" charset="0"/>
                </a:rPr>
                <a:t>Yes</a:t>
              </a:r>
            </a:p>
          </p:txBody>
        </p:sp>
      </p:grpSp>
      <p:cxnSp>
        <p:nvCxnSpPr>
          <p:cNvPr id="280594" name="AutoShape 112"/>
          <p:cNvCxnSpPr>
            <a:cxnSpLocks noChangeShapeType="1"/>
          </p:cNvCxnSpPr>
          <p:nvPr/>
        </p:nvCxnSpPr>
        <p:spPr bwMode="auto">
          <a:xfrm>
            <a:off x="5391150" y="3343275"/>
            <a:ext cx="0" cy="246063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95" name="Rectangle 34"/>
          <p:cNvSpPr>
            <a:spLocks noChangeArrowheads="1"/>
          </p:cNvSpPr>
          <p:nvPr/>
        </p:nvSpPr>
        <p:spPr bwMode="auto">
          <a:xfrm>
            <a:off x="6143625" y="1057275"/>
            <a:ext cx="323850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 b="0">
                <a:cs typeface="Arial" charset="0"/>
              </a:rPr>
              <a:t>s</a:t>
            </a:r>
            <a:r>
              <a:rPr lang="en-US" sz="1400" b="0" baseline="-25000">
                <a:cs typeface="Arial" charset="0"/>
              </a:rPr>
              <a:t>i</a:t>
            </a:r>
          </a:p>
        </p:txBody>
      </p:sp>
      <p:sp>
        <p:nvSpPr>
          <p:cNvPr id="280596" name="Text Box 38"/>
          <p:cNvSpPr txBox="1">
            <a:spLocks noChangeArrowheads="1"/>
          </p:cNvSpPr>
          <p:nvPr/>
        </p:nvSpPr>
        <p:spPr bwMode="auto">
          <a:xfrm>
            <a:off x="5668963" y="2590800"/>
            <a:ext cx="1333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cs typeface="Arial" charset="0"/>
              </a:rPr>
              <a:t>Request</a:t>
            </a:r>
          </a:p>
          <a:p>
            <a:pPr algn="ctr"/>
            <a:r>
              <a:rPr lang="en-US" sz="1400" b="0">
                <a:cs typeface="Arial" charset="0"/>
              </a:rPr>
              <a:t>Demonstration</a:t>
            </a:r>
          </a:p>
          <a:p>
            <a:pPr algn="ctr"/>
            <a:r>
              <a:rPr lang="en-US" sz="1400" b="0">
                <a:cs typeface="Arial" charset="0"/>
              </a:rPr>
              <a:t>?</a:t>
            </a:r>
          </a:p>
        </p:txBody>
      </p:sp>
      <p:grpSp>
        <p:nvGrpSpPr>
          <p:cNvPr id="280597" name="Group 116"/>
          <p:cNvGrpSpPr>
            <a:grpSpLocks/>
          </p:cNvGrpSpPr>
          <p:nvPr/>
        </p:nvGrpSpPr>
        <p:grpSpPr bwMode="auto">
          <a:xfrm>
            <a:off x="4972050" y="3352800"/>
            <a:ext cx="1333500" cy="3352800"/>
            <a:chOff x="3228" y="2112"/>
            <a:chExt cx="840" cy="2112"/>
          </a:xfrm>
        </p:grpSpPr>
        <p:cxnSp>
          <p:nvCxnSpPr>
            <p:cNvPr id="280598" name="AutoShape 44"/>
            <p:cNvCxnSpPr>
              <a:cxnSpLocks noChangeShapeType="1"/>
            </p:cNvCxnSpPr>
            <p:nvPr/>
          </p:nvCxnSpPr>
          <p:spPr bwMode="auto">
            <a:xfrm>
              <a:off x="4068" y="4080"/>
              <a:ext cx="0" cy="14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0599" name="Rectangle 41"/>
            <p:cNvSpPr>
              <a:spLocks noChangeArrowheads="1"/>
            </p:cNvSpPr>
            <p:nvPr/>
          </p:nvSpPr>
          <p:spPr bwMode="auto">
            <a:xfrm>
              <a:off x="3228" y="2784"/>
              <a:ext cx="528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Execute</a:t>
              </a:r>
            </a:p>
            <a:p>
              <a:r>
                <a:rPr lang="en-US" sz="1400" b="0">
                  <a:cs typeface="Arial" charset="0"/>
                </a:rPr>
                <a:t>Action</a:t>
              </a:r>
            </a:p>
            <a:p>
              <a:r>
                <a:rPr lang="en-US" sz="1600" b="0">
                  <a:cs typeface="Arial" charset="0"/>
                </a:rPr>
                <a:t>a</a:t>
              </a:r>
              <a:r>
                <a:rPr lang="en-US" sz="1600" b="0" baseline="-25000">
                  <a:cs typeface="Arial" charset="0"/>
                </a:rPr>
                <a:t>p</a:t>
              </a:r>
            </a:p>
          </p:txBody>
        </p:sp>
        <p:cxnSp>
          <p:nvCxnSpPr>
            <p:cNvPr id="280600" name="AutoShape 42"/>
            <p:cNvCxnSpPr>
              <a:cxnSpLocks noChangeShapeType="1"/>
              <a:endCxn id="280599" idx="0"/>
            </p:cNvCxnSpPr>
            <p:nvPr/>
          </p:nvCxnSpPr>
          <p:spPr bwMode="auto">
            <a:xfrm>
              <a:off x="3492" y="2112"/>
              <a:ext cx="0" cy="663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601" name="AutoShape 43"/>
            <p:cNvCxnSpPr>
              <a:cxnSpLocks noChangeShapeType="1"/>
              <a:stCxn id="280599" idx="2"/>
            </p:cNvCxnSpPr>
            <p:nvPr/>
          </p:nvCxnSpPr>
          <p:spPr bwMode="auto">
            <a:xfrm rot="5400000">
              <a:off x="3078" y="3678"/>
              <a:ext cx="828" cy="1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602" name="AutoShape 45"/>
            <p:cNvCxnSpPr>
              <a:cxnSpLocks noChangeShapeType="1"/>
            </p:cNvCxnSpPr>
            <p:nvPr/>
          </p:nvCxnSpPr>
          <p:spPr bwMode="auto">
            <a:xfrm>
              <a:off x="3492" y="4080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0603" name="Rectangle 58"/>
          <p:cNvSpPr>
            <a:spLocks noChangeArrowheads="1"/>
          </p:cNvSpPr>
          <p:nvPr/>
        </p:nvSpPr>
        <p:spPr bwMode="auto">
          <a:xfrm>
            <a:off x="6353175" y="5181600"/>
            <a:ext cx="1752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400" b="0">
                <a:cs typeface="Arial" charset="0"/>
              </a:rPr>
              <a:t>Relearn Classifier</a:t>
            </a:r>
          </a:p>
        </p:txBody>
      </p:sp>
      <p:sp>
        <p:nvSpPr>
          <p:cNvPr id="280604" name="Rectangle 59"/>
          <p:cNvSpPr>
            <a:spLocks noChangeArrowheads="1"/>
          </p:cNvSpPr>
          <p:nvPr/>
        </p:nvSpPr>
        <p:spPr bwMode="auto">
          <a:xfrm>
            <a:off x="6600825" y="5791200"/>
            <a:ext cx="12573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400" b="0">
                <a:cs typeface="Arial" charset="0"/>
              </a:rPr>
              <a:t>Execute</a:t>
            </a:r>
          </a:p>
          <a:p>
            <a:r>
              <a:rPr lang="en-US" sz="1400" b="0">
                <a:cs typeface="Arial" charset="0"/>
              </a:rPr>
              <a:t>Action </a:t>
            </a:r>
            <a:r>
              <a:rPr lang="en-US" sz="1600" b="0">
                <a:cs typeface="Arial" charset="0"/>
              </a:rPr>
              <a:t>a</a:t>
            </a:r>
            <a:r>
              <a:rPr lang="en-US" sz="1600" b="0" baseline="-25000">
                <a:cs typeface="Arial" charset="0"/>
              </a:rPr>
              <a:t>d</a:t>
            </a:r>
          </a:p>
        </p:txBody>
      </p:sp>
      <p:cxnSp>
        <p:nvCxnSpPr>
          <p:cNvPr id="280605" name="AutoShape 61"/>
          <p:cNvCxnSpPr>
            <a:cxnSpLocks noChangeShapeType="1"/>
            <a:stCxn id="280603" idx="2"/>
            <a:endCxn id="280604" idx="0"/>
          </p:cNvCxnSpPr>
          <p:nvPr/>
        </p:nvCxnSpPr>
        <p:spPr bwMode="auto">
          <a:xfrm rot="5400000">
            <a:off x="7077076" y="5638800"/>
            <a:ext cx="304800" cy="3175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0606" name="Group 117"/>
          <p:cNvGrpSpPr>
            <a:grpSpLocks/>
          </p:cNvGrpSpPr>
          <p:nvPr/>
        </p:nvGrpSpPr>
        <p:grpSpPr bwMode="auto">
          <a:xfrm>
            <a:off x="6619875" y="3581400"/>
            <a:ext cx="1219200" cy="801688"/>
            <a:chOff x="4272" y="2256"/>
            <a:chExt cx="768" cy="505"/>
          </a:xfrm>
        </p:grpSpPr>
        <p:sp>
          <p:nvSpPr>
            <p:cNvPr id="280607" name="Rectangle 57"/>
            <p:cNvSpPr>
              <a:spLocks noChangeArrowheads="1"/>
            </p:cNvSpPr>
            <p:nvPr/>
          </p:nvSpPr>
          <p:spPr bwMode="auto">
            <a:xfrm>
              <a:off x="4272" y="2256"/>
              <a:ext cx="768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Request</a:t>
              </a:r>
            </a:p>
            <a:p>
              <a:r>
                <a:rPr lang="en-US" sz="1400" b="0">
                  <a:cs typeface="Arial" charset="0"/>
                </a:rPr>
                <a:t>Demonstration</a:t>
              </a:r>
            </a:p>
          </p:txBody>
        </p:sp>
        <p:cxnSp>
          <p:nvCxnSpPr>
            <p:cNvPr id="280608" name="AutoShape 60"/>
            <p:cNvCxnSpPr>
              <a:cxnSpLocks noChangeShapeType="1"/>
              <a:stCxn id="280607" idx="2"/>
              <a:endCxn id="280621" idx="0"/>
            </p:cNvCxnSpPr>
            <p:nvPr/>
          </p:nvCxnSpPr>
          <p:spPr bwMode="auto">
            <a:xfrm rot="5400000">
              <a:off x="4548" y="2652"/>
              <a:ext cx="21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0609" name="Text Box 62"/>
            <p:cNvSpPr txBox="1">
              <a:spLocks noChangeArrowheads="1"/>
            </p:cNvSpPr>
            <p:nvPr/>
          </p:nvSpPr>
          <p:spPr bwMode="auto">
            <a:xfrm>
              <a:off x="4656" y="2514"/>
              <a:ext cx="23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>
                  <a:cs typeface="Arial" charset="0"/>
                </a:rPr>
                <a:t>a</a:t>
              </a:r>
              <a:r>
                <a:rPr lang="en-US" sz="1600" b="0" baseline="-25000">
                  <a:cs typeface="Arial" charset="0"/>
                </a:rPr>
                <a:t>d</a:t>
              </a:r>
            </a:p>
          </p:txBody>
        </p:sp>
      </p:grpSp>
      <p:cxnSp>
        <p:nvCxnSpPr>
          <p:cNvPr id="280610" name="AutoShape 64"/>
          <p:cNvCxnSpPr>
            <a:cxnSpLocks noChangeShapeType="1"/>
          </p:cNvCxnSpPr>
          <p:nvPr/>
        </p:nvCxnSpPr>
        <p:spPr bwMode="auto">
          <a:xfrm>
            <a:off x="7315200" y="6338888"/>
            <a:ext cx="0" cy="138112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611" name="AutoShape 65"/>
          <p:cNvCxnSpPr>
            <a:cxnSpLocks noChangeShapeType="1"/>
          </p:cNvCxnSpPr>
          <p:nvPr/>
        </p:nvCxnSpPr>
        <p:spPr bwMode="auto">
          <a:xfrm flipH="1">
            <a:off x="6324600" y="6475413"/>
            <a:ext cx="990600" cy="158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0612" name="Group 86"/>
          <p:cNvGrpSpPr>
            <a:grpSpLocks/>
          </p:cNvGrpSpPr>
          <p:nvPr/>
        </p:nvGrpSpPr>
        <p:grpSpPr bwMode="auto">
          <a:xfrm>
            <a:off x="6296025" y="1141413"/>
            <a:ext cx="2066925" cy="5564187"/>
            <a:chOff x="6449007" y="1141412"/>
            <a:chExt cx="1864569" cy="5564188"/>
          </a:xfrm>
        </p:grpSpPr>
        <p:cxnSp>
          <p:nvCxnSpPr>
            <p:cNvPr id="280613" name="Straight Connector 109"/>
            <p:cNvCxnSpPr>
              <a:cxnSpLocks noChangeShapeType="1"/>
            </p:cNvCxnSpPr>
            <p:nvPr/>
          </p:nvCxnSpPr>
          <p:spPr bwMode="auto">
            <a:xfrm flipV="1">
              <a:off x="6449007" y="6704078"/>
              <a:ext cx="1864569" cy="152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614" name="Straight Connector 110"/>
            <p:cNvCxnSpPr>
              <a:cxnSpLocks noChangeShapeType="1"/>
            </p:cNvCxnSpPr>
            <p:nvPr/>
          </p:nvCxnSpPr>
          <p:spPr bwMode="auto">
            <a:xfrm rot="5400000" flipH="1" flipV="1">
              <a:off x="5529648" y="3919128"/>
              <a:ext cx="5552281" cy="161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615" name="Straight Arrow Connector 111"/>
            <p:cNvCxnSpPr>
              <a:cxnSpLocks noChangeShapeType="1"/>
            </p:cNvCxnSpPr>
            <p:nvPr/>
          </p:nvCxnSpPr>
          <p:spPr bwMode="auto">
            <a:xfrm rot="10800000">
              <a:off x="6629400" y="1141412"/>
              <a:ext cx="1676400" cy="1588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0616" name="Group 86"/>
          <p:cNvGrpSpPr>
            <a:grpSpLocks/>
          </p:cNvGrpSpPr>
          <p:nvPr/>
        </p:nvGrpSpPr>
        <p:grpSpPr bwMode="auto">
          <a:xfrm>
            <a:off x="6505575" y="1295400"/>
            <a:ext cx="1724025" cy="2516188"/>
            <a:chOff x="-49451" y="1141412"/>
            <a:chExt cx="8363027" cy="5412582"/>
          </a:xfrm>
        </p:grpSpPr>
        <p:cxnSp>
          <p:nvCxnSpPr>
            <p:cNvPr id="280617" name="Straight Connector 113"/>
            <p:cNvCxnSpPr>
              <a:cxnSpLocks noChangeShapeType="1"/>
            </p:cNvCxnSpPr>
            <p:nvPr/>
          </p:nvCxnSpPr>
          <p:spPr bwMode="auto">
            <a:xfrm flipV="1">
              <a:off x="6449007" y="6540759"/>
              <a:ext cx="1864569" cy="152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618" name="Straight Connector 114"/>
            <p:cNvCxnSpPr>
              <a:cxnSpLocks noChangeShapeType="1"/>
            </p:cNvCxnSpPr>
            <p:nvPr/>
          </p:nvCxnSpPr>
          <p:spPr bwMode="auto">
            <a:xfrm rot="5400000" flipH="1" flipV="1">
              <a:off x="5600699" y="3848100"/>
              <a:ext cx="5410200" cy="158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619" name="Straight Arrow Connector 115"/>
            <p:cNvCxnSpPr>
              <a:cxnSpLocks noChangeShapeType="1"/>
            </p:cNvCxnSpPr>
            <p:nvPr/>
          </p:nvCxnSpPr>
          <p:spPr bwMode="auto">
            <a:xfrm rot="10800000">
              <a:off x="-49451" y="1141412"/>
              <a:ext cx="8355251" cy="159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80620" name="Object 1"/>
          <p:cNvGraphicFramePr>
            <a:graphicFrameLocks noChangeAspect="1"/>
          </p:cNvGraphicFramePr>
          <p:nvPr/>
        </p:nvGraphicFramePr>
        <p:xfrm>
          <a:off x="6372225" y="1979613"/>
          <a:ext cx="1171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46" name="Equation" r:id="rId5" imgW="660240" imgH="215640" progId="Equation.3">
                  <p:embed/>
                </p:oleObj>
              </mc:Choice>
              <mc:Fallback>
                <p:oleObj name="Equation" r:id="rId5" imgW="6602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979613"/>
                        <a:ext cx="11715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621" name="Rectangle 58"/>
          <p:cNvSpPr>
            <a:spLocks noChangeArrowheads="1"/>
          </p:cNvSpPr>
          <p:nvPr/>
        </p:nvSpPr>
        <p:spPr bwMode="auto">
          <a:xfrm>
            <a:off x="6619875" y="4381500"/>
            <a:ext cx="12192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Font typeface="Wingdings" charset="0"/>
              <a:buNone/>
            </a:pPr>
            <a:r>
              <a:rPr lang="en-US" sz="1400" b="0">
                <a:cs typeface="Arial" charset="0"/>
              </a:rPr>
              <a:t>Add Training </a:t>
            </a:r>
          </a:p>
          <a:p>
            <a:pPr>
              <a:buFont typeface="Wingdings" charset="0"/>
              <a:buNone/>
            </a:pPr>
            <a:r>
              <a:rPr lang="en-US" sz="1400" b="0">
                <a:cs typeface="Arial" charset="0"/>
              </a:rPr>
              <a:t>Point (s</a:t>
            </a:r>
            <a:r>
              <a:rPr lang="en-US" sz="1400" b="0" baseline="-25000">
                <a:cs typeface="Arial" charset="0"/>
              </a:rPr>
              <a:t>i</a:t>
            </a:r>
            <a:r>
              <a:rPr lang="en-US" sz="1400" b="0">
                <a:cs typeface="Arial" charset="0"/>
              </a:rPr>
              <a:t>, a</a:t>
            </a:r>
            <a:r>
              <a:rPr lang="en-US" sz="1400" b="0" baseline="-25000">
                <a:cs typeface="Arial" charset="0"/>
              </a:rPr>
              <a:t>d</a:t>
            </a:r>
            <a:r>
              <a:rPr lang="en-US" sz="1400" b="0">
                <a:cs typeface="Arial" charset="0"/>
              </a:rPr>
              <a:t>)</a:t>
            </a:r>
          </a:p>
        </p:txBody>
      </p:sp>
      <p:cxnSp>
        <p:nvCxnSpPr>
          <p:cNvPr id="280622" name="AutoShape 61"/>
          <p:cNvCxnSpPr>
            <a:cxnSpLocks noChangeShapeType="1"/>
            <a:stCxn id="280621" idx="2"/>
          </p:cNvCxnSpPr>
          <p:nvPr/>
        </p:nvCxnSpPr>
        <p:spPr bwMode="auto">
          <a:xfrm rot="5400000">
            <a:off x="7094538" y="5048250"/>
            <a:ext cx="268288" cy="158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457200" y="4267200"/>
            <a:ext cx="4514850" cy="1066800"/>
            <a:chOff x="457200" y="4267200"/>
            <a:chExt cx="4514850" cy="1066800"/>
          </a:xfrm>
        </p:grpSpPr>
        <p:cxnSp>
          <p:nvCxnSpPr>
            <p:cNvPr id="280624" name="AutoShape 74"/>
            <p:cNvCxnSpPr>
              <a:cxnSpLocks noChangeShapeType="1"/>
              <a:endCxn id="280631" idx="1"/>
            </p:cNvCxnSpPr>
            <p:nvPr/>
          </p:nvCxnSpPr>
          <p:spPr bwMode="auto">
            <a:xfrm>
              <a:off x="1295400" y="4800600"/>
              <a:ext cx="4572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625" name="AutoShape 75"/>
            <p:cNvCxnSpPr>
              <a:cxnSpLocks noChangeShapeType="1"/>
              <a:stCxn id="280630" idx="3"/>
              <a:endCxn id="280599" idx="1"/>
            </p:cNvCxnSpPr>
            <p:nvPr/>
          </p:nvCxnSpPr>
          <p:spPr bwMode="auto">
            <a:xfrm>
              <a:off x="4638675" y="4800600"/>
              <a:ext cx="333375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0626" name="Rectangle 76"/>
            <p:cNvSpPr>
              <a:spLocks noChangeArrowheads="1"/>
            </p:cNvSpPr>
            <p:nvPr/>
          </p:nvSpPr>
          <p:spPr bwMode="auto">
            <a:xfrm>
              <a:off x="1295400" y="4419600"/>
              <a:ext cx="36450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sz="1600" b="0">
                  <a:cs typeface="Arial" charset="0"/>
                </a:rPr>
                <a:t>a</a:t>
              </a:r>
              <a:r>
                <a:rPr lang="en-US" sz="1600" b="0" baseline="-25000">
                  <a:cs typeface="Arial" charset="0"/>
                </a:rPr>
                <a:t>c</a:t>
              </a:r>
            </a:p>
          </p:txBody>
        </p:sp>
        <p:grpSp>
          <p:nvGrpSpPr>
            <p:cNvPr id="280627" name="Group 77"/>
            <p:cNvGrpSpPr>
              <a:grpSpLocks/>
            </p:cNvGrpSpPr>
            <p:nvPr/>
          </p:nvGrpSpPr>
          <p:grpSpPr bwMode="auto">
            <a:xfrm>
              <a:off x="457200" y="4267200"/>
              <a:ext cx="914400" cy="1066800"/>
              <a:chOff x="3840" y="2256"/>
              <a:chExt cx="576" cy="672"/>
            </a:xfrm>
          </p:grpSpPr>
          <p:pic>
            <p:nvPicPr>
              <p:cNvPr id="280628" name="Picture 78" descr="MCj0431614000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256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629" name="Text Box 79"/>
              <p:cNvSpPr txBox="1">
                <a:spLocks noChangeArrowheads="1"/>
              </p:cNvSpPr>
              <p:nvPr/>
            </p:nvSpPr>
            <p:spPr bwMode="auto">
              <a:xfrm>
                <a:off x="3887" y="2716"/>
                <a:ext cx="5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b="0">
                    <a:latin typeface="Times New Roman" charset="0"/>
                    <a:cs typeface="Arial" charset="0"/>
                  </a:rPr>
                  <a:t>Teacher</a:t>
                </a:r>
              </a:p>
            </p:txBody>
          </p:sp>
        </p:grpSp>
        <p:sp>
          <p:nvSpPr>
            <p:cNvPr id="280630" name="Rectangle 58"/>
            <p:cNvSpPr>
              <a:spLocks noChangeArrowheads="1"/>
            </p:cNvSpPr>
            <p:nvPr/>
          </p:nvSpPr>
          <p:spPr bwMode="auto">
            <a:xfrm>
              <a:off x="3457575" y="4552950"/>
              <a:ext cx="1181100" cy="495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Relearn </a:t>
              </a:r>
            </a:p>
            <a:p>
              <a:r>
                <a:rPr lang="en-US" sz="1400" b="0">
                  <a:cs typeface="Arial" charset="0"/>
                </a:rPr>
                <a:t>Classifier</a:t>
              </a:r>
            </a:p>
          </p:txBody>
        </p:sp>
        <p:sp>
          <p:nvSpPr>
            <p:cNvPr id="280631" name="Rectangle 58"/>
            <p:cNvSpPr>
              <a:spLocks noChangeArrowheads="1"/>
            </p:cNvSpPr>
            <p:nvPr/>
          </p:nvSpPr>
          <p:spPr bwMode="auto">
            <a:xfrm>
              <a:off x="1752600" y="4533900"/>
              <a:ext cx="12192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 typeface="Wingdings" charset="0"/>
                <a:buNone/>
              </a:pPr>
              <a:r>
                <a:rPr lang="en-US" sz="1400" b="0">
                  <a:cs typeface="Arial" charset="0"/>
                </a:rPr>
                <a:t>Add Training </a:t>
              </a:r>
            </a:p>
            <a:p>
              <a:pPr>
                <a:buFont typeface="Wingdings" charset="0"/>
                <a:buNone/>
              </a:pPr>
              <a:r>
                <a:rPr lang="en-US" sz="1400" b="0">
                  <a:cs typeface="Arial" charset="0"/>
                </a:rPr>
                <a:t>Point (s</a:t>
              </a:r>
              <a:r>
                <a:rPr lang="en-US" sz="1400" b="0" baseline="-25000">
                  <a:cs typeface="Arial" charset="0"/>
                </a:rPr>
                <a:t>i</a:t>
              </a:r>
              <a:r>
                <a:rPr lang="en-US" sz="1400" b="0">
                  <a:cs typeface="Arial" charset="0"/>
                </a:rPr>
                <a:t>, a</a:t>
              </a:r>
              <a:r>
                <a:rPr lang="en-US" sz="1400" b="0" baseline="-25000">
                  <a:cs typeface="Arial" charset="0"/>
                </a:rPr>
                <a:t>c</a:t>
              </a:r>
              <a:r>
                <a:rPr lang="en-US" sz="1400" b="0">
                  <a:cs typeface="Arial" charset="0"/>
                </a:rPr>
                <a:t>)</a:t>
              </a:r>
            </a:p>
          </p:txBody>
        </p:sp>
        <p:cxnSp>
          <p:nvCxnSpPr>
            <p:cNvPr id="280632" name="AutoShape 74"/>
            <p:cNvCxnSpPr>
              <a:cxnSpLocks noChangeShapeType="1"/>
              <a:stCxn id="280631" idx="3"/>
              <a:endCxn id="280630" idx="1"/>
            </p:cNvCxnSpPr>
            <p:nvPr/>
          </p:nvCxnSpPr>
          <p:spPr bwMode="auto">
            <a:xfrm>
              <a:off x="2971800" y="4800600"/>
              <a:ext cx="485775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2"/>
    </p:custDataLst>
  </p:cSld>
  <p:clrMapOvr>
    <a:masterClrMapping/>
  </p:clrMapOvr>
  <p:transition xmlns:p14="http://schemas.microsoft.com/office/powerpoint/2010/main" advTm="9512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Evaluation in Driving Domain</a:t>
            </a:r>
          </a:p>
        </p:txBody>
      </p:sp>
      <p:sp>
        <p:nvSpPr>
          <p:cNvPr id="282627" name="Text Box 71"/>
          <p:cNvSpPr txBox="1">
            <a:spLocks noChangeArrowheads="1"/>
          </p:cNvSpPr>
          <p:nvPr/>
        </p:nvSpPr>
        <p:spPr bwMode="auto">
          <a:xfrm>
            <a:off x="6934200" y="3810000"/>
            <a:ext cx="2090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cs typeface="Arial" charset="0"/>
              </a:rPr>
              <a:t>Introduced by</a:t>
            </a:r>
          </a:p>
          <a:p>
            <a:pPr algn="ctr"/>
            <a:r>
              <a:rPr lang="en-US" sz="1600" b="0">
                <a:cs typeface="Arial" charset="0"/>
              </a:rPr>
              <a:t>Abbeel and Ng, 2004</a:t>
            </a:r>
          </a:p>
        </p:txBody>
      </p:sp>
      <p:sp>
        <p:nvSpPr>
          <p:cNvPr id="282628" name="Rectangle 73"/>
          <p:cNvSpPr>
            <a:spLocks noChangeArrowheads="1"/>
          </p:cNvSpPr>
          <p:nvPr/>
        </p:nvSpPr>
        <p:spPr bwMode="auto">
          <a:xfrm>
            <a:off x="457200" y="1341438"/>
            <a:ext cx="61722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algn="l">
              <a:lnSpc>
                <a:spcPct val="90000"/>
              </a:lnSpc>
              <a:spcAft>
                <a:spcPct val="40000"/>
              </a:spcAft>
              <a:buFont typeface="Wingdings" charset="0"/>
              <a:buChar char="§"/>
            </a:pPr>
            <a:r>
              <a:rPr lang="en-US" sz="1800">
                <a:cs typeface="Arial" charset="0"/>
              </a:rPr>
              <a:t>Task:</a:t>
            </a:r>
            <a:r>
              <a:rPr lang="en-US" sz="1800" b="0">
                <a:cs typeface="Arial" charset="0"/>
              </a:rPr>
              <a:t> Teach the agent to drive on the highway</a:t>
            </a:r>
          </a:p>
          <a:p>
            <a:pPr marL="444500" lvl="1" indent="-261938" algn="l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sz="1600" b="0">
                <a:cs typeface="Arial" charset="0"/>
              </a:rPr>
              <a:t>Fixed driving speed</a:t>
            </a:r>
          </a:p>
          <a:p>
            <a:pPr marL="444500" lvl="1" indent="-261938" algn="l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sz="1600" b="0">
                <a:cs typeface="Arial" charset="0"/>
              </a:rPr>
              <a:t>Pass slower cars and avoid collisions</a:t>
            </a:r>
          </a:p>
          <a:p>
            <a:pPr marL="180975" indent="-180975" algn="l">
              <a:lnSpc>
                <a:spcPct val="90000"/>
              </a:lnSpc>
              <a:spcAft>
                <a:spcPct val="40000"/>
              </a:spcAft>
              <a:buFont typeface="Wingdings" charset="0"/>
              <a:buChar char="§"/>
            </a:pPr>
            <a:endParaRPr lang="en-US" sz="1800" b="0">
              <a:cs typeface="Arial" charset="0"/>
            </a:endParaRPr>
          </a:p>
          <a:p>
            <a:pPr marL="180975" indent="-180975" algn="l">
              <a:lnSpc>
                <a:spcPct val="90000"/>
              </a:lnSpc>
              <a:spcAft>
                <a:spcPct val="40000"/>
              </a:spcAft>
              <a:buFont typeface="Wingdings" charset="0"/>
              <a:buChar char="§"/>
            </a:pPr>
            <a:endParaRPr lang="en-US" sz="1800" b="0">
              <a:cs typeface="Arial" charset="0"/>
            </a:endParaRPr>
          </a:p>
        </p:txBody>
      </p:sp>
      <p:pic>
        <p:nvPicPr>
          <p:cNvPr id="16" name="DrivingDemonstration.wmv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129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30" name="Text Box 74"/>
          <p:cNvSpPr txBox="1">
            <a:spLocks noChangeArrowheads="1"/>
          </p:cNvSpPr>
          <p:nvPr/>
        </p:nvSpPr>
        <p:spPr bwMode="auto">
          <a:xfrm>
            <a:off x="762000" y="2971800"/>
            <a:ext cx="18113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0" i="1">
                <a:cs typeface="Arial" charset="0"/>
              </a:rPr>
              <a:t>current lane</a:t>
            </a:r>
          </a:p>
          <a:p>
            <a:pPr algn="ctr"/>
            <a:r>
              <a:rPr lang="en-US" sz="1600" b="0" i="1">
                <a:cs typeface="Arial" charset="0"/>
              </a:rPr>
              <a:t>nearest car lane 1</a:t>
            </a:r>
          </a:p>
          <a:p>
            <a:pPr algn="ctr"/>
            <a:r>
              <a:rPr lang="en-US" sz="1600" b="0" i="1">
                <a:cs typeface="Arial" charset="0"/>
              </a:rPr>
              <a:t>nearest car lane 2</a:t>
            </a:r>
          </a:p>
          <a:p>
            <a:pPr algn="ctr"/>
            <a:r>
              <a:rPr lang="en-US" sz="1600" b="0" i="1">
                <a:cs typeface="Arial" charset="0"/>
              </a:rPr>
              <a:t>nearest car lane 3</a:t>
            </a:r>
          </a:p>
        </p:txBody>
      </p:sp>
      <p:sp>
        <p:nvSpPr>
          <p:cNvPr id="282631" name="AutoShape 75"/>
          <p:cNvSpPr>
            <a:spLocks/>
          </p:cNvSpPr>
          <p:nvPr/>
        </p:nvSpPr>
        <p:spPr bwMode="auto">
          <a:xfrm>
            <a:off x="685800" y="3022600"/>
            <a:ext cx="76200" cy="1019175"/>
          </a:xfrm>
          <a:prstGeom prst="leftBracket">
            <a:avLst>
              <a:gd name="adj" fmla="val 11145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82632" name="AutoShape 76"/>
          <p:cNvSpPr>
            <a:spLocks/>
          </p:cNvSpPr>
          <p:nvPr/>
        </p:nvSpPr>
        <p:spPr bwMode="auto">
          <a:xfrm>
            <a:off x="2590800" y="3022600"/>
            <a:ext cx="76200" cy="1019175"/>
          </a:xfrm>
          <a:prstGeom prst="rightBracket">
            <a:avLst>
              <a:gd name="adj" fmla="val 11145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82633" name="Line 77"/>
          <p:cNvSpPr>
            <a:spLocks noChangeShapeType="1"/>
          </p:cNvSpPr>
          <p:nvPr/>
        </p:nvSpPr>
        <p:spPr bwMode="auto">
          <a:xfrm>
            <a:off x="2971800" y="346392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4" name="Text Box 78"/>
          <p:cNvSpPr txBox="1">
            <a:spLocks noChangeArrowheads="1"/>
          </p:cNvSpPr>
          <p:nvPr/>
        </p:nvSpPr>
        <p:spPr bwMode="auto">
          <a:xfrm>
            <a:off x="1357313" y="4089400"/>
            <a:ext cx="59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i="1">
                <a:cs typeface="Arial" charset="0"/>
              </a:rPr>
              <a:t>state</a:t>
            </a:r>
          </a:p>
        </p:txBody>
      </p:sp>
      <p:sp>
        <p:nvSpPr>
          <p:cNvPr id="282635" name="AutoShape 80"/>
          <p:cNvSpPr>
            <a:spLocks/>
          </p:cNvSpPr>
          <p:nvPr/>
        </p:nvSpPr>
        <p:spPr bwMode="auto">
          <a:xfrm>
            <a:off x="3536950" y="3119438"/>
            <a:ext cx="76200" cy="746125"/>
          </a:xfrm>
          <a:prstGeom prst="leftBrace">
            <a:avLst>
              <a:gd name="adj1" fmla="val 815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82636" name="AutoShape 81"/>
          <p:cNvSpPr>
            <a:spLocks/>
          </p:cNvSpPr>
          <p:nvPr/>
        </p:nvSpPr>
        <p:spPr bwMode="auto">
          <a:xfrm>
            <a:off x="4876800" y="3119438"/>
            <a:ext cx="76200" cy="746125"/>
          </a:xfrm>
          <a:prstGeom prst="rightBrace">
            <a:avLst>
              <a:gd name="adj1" fmla="val 815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82637" name="Text Box 82"/>
          <p:cNvSpPr txBox="1">
            <a:spLocks noChangeArrowheads="1"/>
          </p:cNvSpPr>
          <p:nvPr/>
        </p:nvSpPr>
        <p:spPr bwMode="auto">
          <a:xfrm>
            <a:off x="3573463" y="3082925"/>
            <a:ext cx="1339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0" i="1">
                <a:cs typeface="Arial" charset="0"/>
              </a:rPr>
              <a:t>merge left </a:t>
            </a:r>
          </a:p>
          <a:p>
            <a:pPr algn="ctr"/>
            <a:r>
              <a:rPr lang="en-US" sz="1600" b="0" i="1">
                <a:cs typeface="Arial" charset="0"/>
              </a:rPr>
              <a:t>merge right </a:t>
            </a:r>
          </a:p>
          <a:p>
            <a:pPr algn="ctr"/>
            <a:r>
              <a:rPr lang="en-US" sz="1600" b="0" i="1">
                <a:cs typeface="Arial" charset="0"/>
              </a:rPr>
              <a:t>stay in lane</a:t>
            </a:r>
          </a:p>
        </p:txBody>
      </p:sp>
      <p:sp>
        <p:nvSpPr>
          <p:cNvPr id="282638" name="Text Box 83"/>
          <p:cNvSpPr txBox="1">
            <a:spLocks noChangeArrowheads="1"/>
          </p:cNvSpPr>
          <p:nvPr/>
        </p:nvSpPr>
        <p:spPr bwMode="auto">
          <a:xfrm>
            <a:off x="3886200" y="4089400"/>
            <a:ext cx="80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cs typeface="Arial" charset="0"/>
              </a:rPr>
              <a:t>actions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6898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Evaluation in Driving Domain</a:t>
            </a:r>
          </a:p>
        </p:txBody>
      </p:sp>
      <p:graphicFrame>
        <p:nvGraphicFramePr>
          <p:cNvPr id="234581" name="Group 85"/>
          <p:cNvGraphicFramePr>
            <a:graphicFrameLocks noGrp="1"/>
          </p:cNvGraphicFramePr>
          <p:nvPr>
            <p:ph idx="4294967295"/>
          </p:nvPr>
        </p:nvGraphicFramePr>
        <p:xfrm>
          <a:off x="685800" y="1371600"/>
          <a:ext cx="5029200" cy="3674428"/>
        </p:xfrm>
        <a:graphic>
          <a:graphicData uri="http://schemas.openxmlformats.org/drawingml/2006/table">
            <a:tbl>
              <a:tblPr/>
              <a:tblGrid>
                <a:gridCol w="1676400"/>
                <a:gridCol w="2074863"/>
                <a:gridCol w="1277937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Demonstration Selection Method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 Demonstrations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Collision Timesteps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“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 knows best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”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Confident Execution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fixed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</a:t>
                      </a:r>
                      <a:r>
                        <a:rPr kumimoji="0" lang="en-US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conf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Confident Execution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</a:t>
                      </a:r>
                      <a:r>
                        <a:rPr kumimoji="0" lang="en-US" sz="1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dist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&amp;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mult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</a:t>
                      </a:r>
                      <a:r>
                        <a:rPr kumimoji="0" lang="en-US" sz="1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conf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CBA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5" name="Text Box 71"/>
          <p:cNvSpPr txBox="1">
            <a:spLocks noChangeArrowheads="1"/>
          </p:cNvSpPr>
          <p:nvPr/>
        </p:nvSpPr>
        <p:spPr bwMode="auto">
          <a:xfrm>
            <a:off x="7143750" y="4157663"/>
            <a:ext cx="1695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cs typeface="Arial" charset="0"/>
              </a:rPr>
              <a:t>CBA Final Policy</a:t>
            </a:r>
          </a:p>
        </p:txBody>
      </p:sp>
      <p:pic>
        <p:nvPicPr>
          <p:cNvPr id="25" name="DrivingCBA.wmv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2921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5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Demonstrations Over Time</a:t>
            </a:r>
          </a:p>
        </p:txBody>
      </p:sp>
      <p:pic>
        <p:nvPicPr>
          <p:cNvPr id="286723" name="Picture 6" descr="TotalDemOverTime_revi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371600"/>
            <a:ext cx="5826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943600" y="1447800"/>
            <a:ext cx="14478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Aft>
                <a:spcPct val="40000"/>
              </a:spcAft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5181600" y="1447800"/>
            <a:ext cx="2209800" cy="685800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86726" name="TextBox 6"/>
          <p:cNvSpPr txBox="1">
            <a:spLocks noChangeArrowheads="1"/>
          </p:cNvSpPr>
          <p:nvPr/>
        </p:nvSpPr>
        <p:spPr bwMode="auto">
          <a:xfrm>
            <a:off x="5486400" y="1447800"/>
            <a:ext cx="192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1200" b="0">
                <a:cs typeface="Arial" charset="0"/>
              </a:rPr>
              <a:t>Total Demonstrations</a:t>
            </a:r>
          </a:p>
          <a:p>
            <a:pPr>
              <a:buFont typeface="Wingdings" charset="0"/>
              <a:buNone/>
            </a:pPr>
            <a:r>
              <a:rPr lang="en-US" sz="1200" b="0">
                <a:cs typeface="Arial" charset="0"/>
              </a:rPr>
              <a:t>Confident Execution</a:t>
            </a:r>
          </a:p>
          <a:p>
            <a:pPr>
              <a:buFont typeface="Wingdings" charset="0"/>
              <a:buNone/>
            </a:pPr>
            <a:r>
              <a:rPr lang="en-US" sz="1200" b="0">
                <a:cs typeface="Arial" charset="0"/>
              </a:rPr>
              <a:t>Corrective Demonstration</a:t>
            </a:r>
          </a:p>
        </p:txBody>
      </p:sp>
      <p:cxnSp>
        <p:nvCxnSpPr>
          <p:cNvPr id="286727" name="Straight Connector 8"/>
          <p:cNvCxnSpPr>
            <a:cxnSpLocks noChangeShapeType="1"/>
          </p:cNvCxnSpPr>
          <p:nvPr/>
        </p:nvCxnSpPr>
        <p:spPr bwMode="auto">
          <a:xfrm>
            <a:off x="5257800" y="1603375"/>
            <a:ext cx="228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28" name="Straight Connector 9"/>
          <p:cNvCxnSpPr>
            <a:cxnSpLocks noChangeShapeType="1"/>
          </p:cNvCxnSpPr>
          <p:nvPr/>
        </p:nvCxnSpPr>
        <p:spPr bwMode="auto">
          <a:xfrm>
            <a:off x="5257800" y="1755775"/>
            <a:ext cx="228600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29" name="Straight Connector 10"/>
          <p:cNvCxnSpPr>
            <a:cxnSpLocks noChangeShapeType="1"/>
          </p:cNvCxnSpPr>
          <p:nvPr/>
        </p:nvCxnSpPr>
        <p:spPr bwMode="auto">
          <a:xfrm>
            <a:off x="5257800" y="1936750"/>
            <a:ext cx="228600" cy="1588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sk2_AC_Teac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81000"/>
            <a:ext cx="8229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6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marL="0" indent="0">
              <a:buNone/>
            </a:pPr>
            <a:r>
              <a:rPr lang="en-US" dirty="0"/>
              <a:t>Confidence-Based Autonomy algorithm</a:t>
            </a:r>
          </a:p>
          <a:p>
            <a:pPr marL="523875" lvl="1" indent="-342900"/>
            <a:r>
              <a:rPr lang="en-US" dirty="0"/>
              <a:t>Confident Execution demonstration selection </a:t>
            </a:r>
          </a:p>
          <a:p>
            <a:pPr marL="523875" lvl="1" indent="-342900"/>
            <a:r>
              <a:rPr lang="en-US" dirty="0"/>
              <a:t>Corrective Demonstration</a:t>
            </a:r>
          </a:p>
          <a:p>
            <a:pPr marL="180975" lvl="1" indent="0">
              <a:buNone/>
            </a:pP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advTm="91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did we do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64163"/>
          </a:xfrm>
        </p:spPr>
        <p:txBody>
          <a:bodyPr/>
          <a:lstStyle/>
          <a:p>
            <a:r>
              <a:rPr lang="en-US" sz="2000" dirty="0" smtClean="0"/>
              <a:t>(PO)MDPs: need to generate a </a:t>
            </a:r>
            <a:r>
              <a:rPr lang="en-US" sz="2000" b="1" dirty="0" smtClean="0"/>
              <a:t>good policy</a:t>
            </a:r>
            <a:endParaRPr lang="en-US" sz="2000" dirty="0"/>
          </a:p>
          <a:p>
            <a:pPr lvl="1"/>
            <a:r>
              <a:rPr lang="en-US" sz="1800" dirty="0" smtClean="0"/>
              <a:t>Assumes the agent has some method for estimating its state (given current belief state and action, observation, where do I think I am now?)</a:t>
            </a:r>
          </a:p>
          <a:p>
            <a:pPr lvl="1"/>
            <a:r>
              <a:rPr lang="en-US" sz="1800" dirty="0" smtClean="0"/>
              <a:t>How do we estimate this?</a:t>
            </a:r>
          </a:p>
          <a:p>
            <a:r>
              <a:rPr lang="en-US" sz="2000" dirty="0" smtClean="0"/>
              <a:t>Discrete latent states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HMMs (simplest DBNs)</a:t>
            </a:r>
          </a:p>
          <a:p>
            <a:r>
              <a:rPr lang="en-US" sz="2000" dirty="0" smtClean="0"/>
              <a:t>Continuous latent states, observed states drawn from Gaussian, linear dynamical system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Kalman</a:t>
            </a:r>
            <a:r>
              <a:rPr lang="en-US" sz="2000" dirty="0" smtClean="0">
                <a:sym typeface="Wingdings"/>
              </a:rPr>
              <a:t> filters</a:t>
            </a:r>
          </a:p>
          <a:p>
            <a:pPr lvl="1"/>
            <a:r>
              <a:rPr lang="en-US" sz="1800" dirty="0" smtClean="0">
                <a:sym typeface="Wingdings"/>
              </a:rPr>
              <a:t>(Assumptions relaxed by Extended </a:t>
            </a:r>
            <a:r>
              <a:rPr lang="en-US" sz="1800" dirty="0" err="1" smtClean="0">
                <a:sym typeface="Wingdings"/>
              </a:rPr>
              <a:t>Kalman</a:t>
            </a:r>
            <a:r>
              <a:rPr lang="en-US" sz="1800" dirty="0" smtClean="0">
                <a:sym typeface="Wingdings"/>
              </a:rPr>
              <a:t> Filter, </a:t>
            </a:r>
            <a:r>
              <a:rPr lang="en-US" sz="1800" dirty="0" err="1" smtClean="0">
                <a:sym typeface="Wingdings"/>
              </a:rPr>
              <a:t>etc</a:t>
            </a:r>
            <a:r>
              <a:rPr lang="en-US" sz="1800" dirty="0" smtClean="0">
                <a:sym typeface="Wingdings"/>
              </a:rPr>
              <a:t>)</a:t>
            </a:r>
          </a:p>
          <a:p>
            <a:r>
              <a:rPr lang="en-US" sz="2000" dirty="0" smtClean="0">
                <a:sym typeface="Wingdings"/>
              </a:rPr>
              <a:t>Not analytic  particle filters</a:t>
            </a:r>
          </a:p>
          <a:p>
            <a:pPr lvl="1"/>
            <a:r>
              <a:rPr lang="en-US" sz="1800" dirty="0" smtClean="0">
                <a:sym typeface="Wingdings"/>
              </a:rPr>
              <a:t>Take weighted samples (“particles”) of an underlying distribution</a:t>
            </a:r>
          </a:p>
          <a:p>
            <a:r>
              <a:rPr lang="en-US" sz="2000" dirty="0" smtClean="0">
                <a:sym typeface="Wingdings"/>
              </a:rPr>
              <a:t>We’ve mainly looked at policies for discrete state spaces</a:t>
            </a:r>
          </a:p>
          <a:p>
            <a:r>
              <a:rPr lang="en-US" sz="2000" dirty="0" smtClean="0">
                <a:sym typeface="Wingdings"/>
              </a:rPr>
              <a:t>For continuous state spaces, can use </a:t>
            </a:r>
            <a:r>
              <a:rPr lang="en-US" sz="2000" dirty="0" err="1" smtClean="0">
                <a:sym typeface="Wingdings"/>
              </a:rPr>
              <a:t>LfD</a:t>
            </a:r>
            <a:r>
              <a:rPr lang="en-US" sz="2000" dirty="0" smtClean="0">
                <a:sym typeface="Wingdings"/>
              </a:rPr>
              <a:t>:</a:t>
            </a:r>
          </a:p>
          <a:p>
            <a:pPr lvl="1"/>
            <a:r>
              <a:rPr lang="en-US" sz="1800" dirty="0" smtClean="0">
                <a:sym typeface="Wingdings"/>
              </a:rPr>
              <a:t>ML gives us a good-guess action based on past actions</a:t>
            </a:r>
          </a:p>
          <a:p>
            <a:pPr lvl="1"/>
            <a:r>
              <a:rPr lang="en-US" sz="1800" dirty="0" smtClean="0">
                <a:sym typeface="Wingdings"/>
              </a:rPr>
              <a:t>If we’re not confident enough, ask for help!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725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Oval 234"/>
          <p:cNvSpPr/>
          <p:nvPr/>
        </p:nvSpPr>
        <p:spPr bwMode="auto">
          <a:xfrm rot="2489453">
            <a:off x="6502516" y="3050023"/>
            <a:ext cx="1104356" cy="634314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pitchFamily="2" charset="2"/>
              <a:buNone/>
              <a:defRPr/>
            </a:pPr>
            <a:endParaRPr lang="en-US" sz="1800" b="0">
              <a:ea typeface="+mn-ea"/>
              <a:cs typeface="Arial" charset="0"/>
            </a:endParaRPr>
          </a:p>
        </p:txBody>
      </p:sp>
      <p:sp>
        <p:nvSpPr>
          <p:cNvPr id="233" name="Oval 232"/>
          <p:cNvSpPr/>
          <p:nvPr/>
        </p:nvSpPr>
        <p:spPr bwMode="auto">
          <a:xfrm rot="209094">
            <a:off x="7375784" y="3125578"/>
            <a:ext cx="915633" cy="501068"/>
          </a:xfrm>
          <a:prstGeom prst="ellipse">
            <a:avLst/>
          </a:prstGeom>
          <a:gradFill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pitchFamily="2" charset="2"/>
              <a:buNone/>
              <a:defRPr/>
            </a:pPr>
            <a:endParaRPr lang="en-US" sz="1800" b="0">
              <a:ea typeface="+mn-ea"/>
              <a:cs typeface="Arial" charset="0"/>
            </a:endParaRPr>
          </a:p>
        </p:txBody>
      </p:sp>
      <p:sp>
        <p:nvSpPr>
          <p:cNvPr id="234" name="Oval 233"/>
          <p:cNvSpPr/>
          <p:nvPr/>
        </p:nvSpPr>
        <p:spPr bwMode="auto">
          <a:xfrm rot="602939">
            <a:off x="6865804" y="3886418"/>
            <a:ext cx="1447800" cy="717169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49000"/>
                </a:srgb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pitchFamily="2" charset="2"/>
              <a:buNone/>
              <a:defRPr/>
            </a:pPr>
            <a:endParaRPr lang="en-US" sz="1800" b="0">
              <a:ea typeface="+mn-ea"/>
              <a:cs typeface="Arial" charset="0"/>
            </a:endParaRPr>
          </a:p>
        </p:txBody>
      </p:sp>
      <p:sp>
        <p:nvSpPr>
          <p:cNvPr id="263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lIns="0" rIns="0" anchor="t"/>
          <a:lstStyle/>
          <a:p>
            <a:r>
              <a:rPr lang="en-US"/>
              <a:t>Task Representation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600200"/>
            <a:ext cx="6715125" cy="4724400"/>
          </a:xfrm>
        </p:spPr>
        <p:txBody>
          <a:bodyPr lIns="0" tIns="0" rIns="0" bIns="0"/>
          <a:lstStyle/>
          <a:p>
            <a:pPr marL="180975" indent="-180975"/>
            <a:r>
              <a:rPr lang="en-US" sz="2000"/>
              <a:t>Robot state</a:t>
            </a:r>
            <a:endParaRPr lang="en-US" sz="2000" i="1"/>
          </a:p>
          <a:p>
            <a:pPr marL="180975" indent="-180975"/>
            <a:endParaRPr lang="en-US" sz="2000"/>
          </a:p>
          <a:p>
            <a:pPr marL="180975" indent="-180975"/>
            <a:endParaRPr lang="en-US" sz="2000"/>
          </a:p>
          <a:p>
            <a:pPr marL="180975" indent="-180975"/>
            <a:r>
              <a:rPr lang="en-US" sz="2000"/>
              <a:t>Robot actions</a:t>
            </a:r>
          </a:p>
          <a:p>
            <a:pPr marL="180975" indent="-180975"/>
            <a:endParaRPr lang="en-US" sz="2000"/>
          </a:p>
          <a:p>
            <a:pPr marL="180975" indent="-180975"/>
            <a:r>
              <a:rPr lang="en-US" sz="2000"/>
              <a:t>Training dataset:</a:t>
            </a:r>
          </a:p>
          <a:p>
            <a:pPr marL="180975" indent="-180975"/>
            <a:endParaRPr lang="en-US" sz="2000">
              <a:cs typeface="Microsoft Sans Serif" charset="0"/>
            </a:endParaRPr>
          </a:p>
          <a:p>
            <a:pPr marL="180975" indent="-180975"/>
            <a:r>
              <a:rPr lang="en-US" sz="2000"/>
              <a:t>Policy as </a:t>
            </a:r>
            <a:r>
              <a:rPr lang="en-US" sz="2000" b="1"/>
              <a:t>classifier</a:t>
            </a:r>
          </a:p>
          <a:p>
            <a:pPr marL="444500" lvl="1" indent="-261938">
              <a:buFontTx/>
              <a:buNone/>
            </a:pPr>
            <a:r>
              <a:rPr lang="en-US" sz="1800"/>
              <a:t>(e.g., Gaussian Mixture Model, Support Vector Machine)</a:t>
            </a:r>
          </a:p>
          <a:p>
            <a:pPr marL="444500" lvl="1" indent="-261938"/>
            <a:r>
              <a:rPr lang="en-US" sz="1800">
                <a:cs typeface="Microsoft Sans Serif" charset="0"/>
              </a:rPr>
              <a:t>      policy action</a:t>
            </a:r>
          </a:p>
          <a:p>
            <a:pPr marL="444500" lvl="1" indent="-261938"/>
            <a:r>
              <a:rPr lang="en-US" sz="1800">
                <a:cs typeface="Microsoft Sans Serif" charset="0"/>
              </a:rPr>
              <a:t>      decision boundary with greatest confidence for the query</a:t>
            </a:r>
          </a:p>
          <a:p>
            <a:pPr marL="444500" lvl="1" indent="-261938"/>
            <a:r>
              <a:rPr lang="en-US" sz="1800">
                <a:cs typeface="Microsoft Sans Serif" charset="0"/>
              </a:rPr>
              <a:t>      classification confidence w.r.t. decision boundary</a:t>
            </a:r>
          </a:p>
          <a:p>
            <a:pPr marL="444500" lvl="1" indent="-261938"/>
            <a:endParaRPr lang="el-GR" sz="1800">
              <a:cs typeface="Microsoft Sans Serif" charset="0"/>
            </a:endParaRPr>
          </a:p>
        </p:txBody>
      </p:sp>
      <p:sp>
        <p:nvSpPr>
          <p:cNvPr id="263181" name="Text Box 5"/>
          <p:cNvSpPr txBox="1">
            <a:spLocks noChangeArrowheads="1"/>
          </p:cNvSpPr>
          <p:nvPr/>
        </p:nvSpPr>
        <p:spPr bwMode="auto">
          <a:xfrm>
            <a:off x="3048000" y="11430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cs typeface="Arial" charset="0"/>
              </a:rPr>
              <a:t>sensor data</a:t>
            </a:r>
          </a:p>
        </p:txBody>
      </p:sp>
      <p:sp>
        <p:nvSpPr>
          <p:cNvPr id="263182" name="Line 7"/>
          <p:cNvSpPr>
            <a:spLocks noChangeShapeType="1"/>
          </p:cNvSpPr>
          <p:nvPr/>
        </p:nvSpPr>
        <p:spPr bwMode="auto">
          <a:xfrm flipH="1">
            <a:off x="2743200" y="15240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391400" y="4735513"/>
            <a:ext cx="33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ct val="40000"/>
              </a:spcAft>
              <a:buFont typeface="Wingdings" charset="0"/>
              <a:buNone/>
            </a:pPr>
            <a:r>
              <a:rPr lang="en-US" sz="1800" b="0">
                <a:cs typeface="Arial" charset="0"/>
              </a:rPr>
              <a:t>f</a:t>
            </a:r>
            <a:r>
              <a:rPr lang="en-US" sz="1800" b="0" baseline="-25000">
                <a:cs typeface="Arial" charset="0"/>
              </a:rPr>
              <a:t>1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96000" y="3516313"/>
            <a:ext cx="33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ct val="40000"/>
              </a:spcAft>
              <a:buFont typeface="Wingdings" charset="0"/>
              <a:buNone/>
            </a:pPr>
            <a:r>
              <a:rPr lang="en-US" sz="1800" b="0">
                <a:cs typeface="Arial" charset="0"/>
              </a:rPr>
              <a:t>f</a:t>
            </a:r>
            <a:r>
              <a:rPr lang="en-US" sz="1800" b="0" baseline="-25000">
                <a:cs typeface="Arial" charset="0"/>
              </a:rPr>
              <a:t>2</a:t>
            </a:r>
          </a:p>
        </p:txBody>
      </p:sp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2895600" y="4114800"/>
          <a:ext cx="2247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28" name="Equation" r:id="rId5" imgW="1066680" imgH="215640" progId="Equation.3">
                  <p:embed/>
                </p:oleObj>
              </mc:Choice>
              <mc:Fallback>
                <p:oleObj name="Equation" r:id="rId5" imgW="10666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22479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590800" y="3408363"/>
          <a:ext cx="33448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29" name="Equation" r:id="rId7" imgW="1587240" imgH="190440" progId="Equation.3">
                  <p:embed/>
                </p:oleObj>
              </mc:Choice>
              <mc:Fallback>
                <p:oleObj name="Equation" r:id="rId7" imgW="158724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08363"/>
                        <a:ext cx="3344863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7" name="Object 4"/>
          <p:cNvGraphicFramePr>
            <a:graphicFrameLocks noChangeAspect="1"/>
          </p:cNvGraphicFramePr>
          <p:nvPr/>
        </p:nvGraphicFramePr>
        <p:xfrm>
          <a:off x="2300288" y="2493963"/>
          <a:ext cx="18145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0" name="Equation" r:id="rId9" imgW="723600" imgH="190440" progId="Equation.3">
                  <p:embed/>
                </p:oleObj>
              </mc:Choice>
              <mc:Fallback>
                <p:oleObj name="Equation" r:id="rId9" imgW="72360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2493963"/>
                        <a:ext cx="18145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8" name="Object 5"/>
          <p:cNvGraphicFramePr>
            <a:graphicFrameLocks noChangeAspect="1"/>
          </p:cNvGraphicFramePr>
          <p:nvPr/>
        </p:nvGraphicFramePr>
        <p:xfrm>
          <a:off x="1752600" y="1101725"/>
          <a:ext cx="101123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1" name="Equation" r:id="rId11" imgW="482400" imgH="596880" progId="Equation.3">
                  <p:embed/>
                </p:oleObj>
              </mc:Choice>
              <mc:Fallback>
                <p:oleObj name="Equation" r:id="rId11" imgW="482400" imgH="596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01725"/>
                        <a:ext cx="1011238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0"/>
          <p:cNvGrpSpPr>
            <a:grpSpLocks/>
          </p:cNvGrpSpPr>
          <p:nvPr/>
        </p:nvGrpSpPr>
        <p:grpSpPr bwMode="auto">
          <a:xfrm>
            <a:off x="6400800" y="2514600"/>
            <a:ext cx="2286000" cy="2222500"/>
            <a:chOff x="5029200" y="4419600"/>
            <a:chExt cx="2286000" cy="2221992"/>
          </a:xfrm>
        </p:grpSpPr>
        <p:sp>
          <p:nvSpPr>
            <p:cNvPr id="263190" name="Line 6"/>
            <p:cNvSpPr>
              <a:spLocks noChangeShapeType="1"/>
            </p:cNvSpPr>
            <p:nvPr/>
          </p:nvSpPr>
          <p:spPr bwMode="auto">
            <a:xfrm flipV="1">
              <a:off x="5029200" y="4419600"/>
              <a:ext cx="0" cy="2221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91" name="Oval 8"/>
            <p:cNvSpPr>
              <a:spLocks noChangeArrowheads="1"/>
            </p:cNvSpPr>
            <p:nvPr/>
          </p:nvSpPr>
          <p:spPr bwMode="auto">
            <a:xfrm>
              <a:off x="6045200" y="5762978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192" name="Oval 9"/>
            <p:cNvSpPr>
              <a:spLocks noChangeArrowheads="1"/>
            </p:cNvSpPr>
            <p:nvPr/>
          </p:nvSpPr>
          <p:spPr bwMode="auto">
            <a:xfrm>
              <a:off x="5960533" y="6158089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193" name="Oval 10"/>
            <p:cNvSpPr>
              <a:spLocks noChangeArrowheads="1"/>
            </p:cNvSpPr>
            <p:nvPr/>
          </p:nvSpPr>
          <p:spPr bwMode="auto">
            <a:xfrm>
              <a:off x="5875867" y="6000044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194" name="Oval 11"/>
            <p:cNvSpPr>
              <a:spLocks noChangeArrowheads="1"/>
            </p:cNvSpPr>
            <p:nvPr/>
          </p:nvSpPr>
          <p:spPr bwMode="auto">
            <a:xfrm>
              <a:off x="6129867" y="6000044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195" name="Oval 12"/>
            <p:cNvSpPr>
              <a:spLocks noChangeArrowheads="1"/>
            </p:cNvSpPr>
            <p:nvPr/>
          </p:nvSpPr>
          <p:spPr bwMode="auto">
            <a:xfrm>
              <a:off x="6299200" y="6158089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196" name="Oval 13"/>
            <p:cNvSpPr>
              <a:spLocks noChangeArrowheads="1"/>
            </p:cNvSpPr>
            <p:nvPr/>
          </p:nvSpPr>
          <p:spPr bwMode="auto">
            <a:xfrm>
              <a:off x="6383867" y="5921022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197" name="Line 47"/>
            <p:cNvSpPr>
              <a:spLocks noChangeShapeType="1"/>
            </p:cNvSpPr>
            <p:nvPr/>
          </p:nvSpPr>
          <p:spPr bwMode="auto">
            <a:xfrm>
              <a:off x="5029200" y="6629400"/>
              <a:ext cx="228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98" name="Oval 48"/>
            <p:cNvSpPr>
              <a:spLocks noChangeArrowheads="1"/>
            </p:cNvSpPr>
            <p:nvPr/>
          </p:nvSpPr>
          <p:spPr bwMode="auto">
            <a:xfrm>
              <a:off x="6045200" y="5762625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199" name="Oval 49"/>
            <p:cNvSpPr>
              <a:spLocks noChangeArrowheads="1"/>
            </p:cNvSpPr>
            <p:nvPr/>
          </p:nvSpPr>
          <p:spPr bwMode="auto">
            <a:xfrm>
              <a:off x="5791200" y="6324600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200" name="Oval 50"/>
            <p:cNvSpPr>
              <a:spLocks noChangeArrowheads="1"/>
            </p:cNvSpPr>
            <p:nvPr/>
          </p:nvSpPr>
          <p:spPr bwMode="auto">
            <a:xfrm>
              <a:off x="5638800" y="6019800"/>
              <a:ext cx="85725" cy="7778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201" name="Oval 51"/>
            <p:cNvSpPr>
              <a:spLocks noChangeArrowheads="1"/>
            </p:cNvSpPr>
            <p:nvPr/>
          </p:nvSpPr>
          <p:spPr bwMode="auto">
            <a:xfrm>
              <a:off x="6129338" y="6000750"/>
              <a:ext cx="85725" cy="7778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202" name="Oval 52"/>
            <p:cNvSpPr>
              <a:spLocks noChangeArrowheads="1"/>
            </p:cNvSpPr>
            <p:nvPr/>
          </p:nvSpPr>
          <p:spPr bwMode="auto">
            <a:xfrm>
              <a:off x="6705600" y="6324600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203" name="Oval 53"/>
            <p:cNvSpPr>
              <a:spLocks noChangeArrowheads="1"/>
            </p:cNvSpPr>
            <p:nvPr/>
          </p:nvSpPr>
          <p:spPr bwMode="auto">
            <a:xfrm>
              <a:off x="6383338" y="5921375"/>
              <a:ext cx="85725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grpSp>
          <p:nvGrpSpPr>
            <p:cNvPr id="263204" name="Group 182"/>
            <p:cNvGrpSpPr>
              <a:grpSpLocks/>
            </p:cNvGrpSpPr>
            <p:nvPr/>
          </p:nvGrpSpPr>
          <p:grpSpPr bwMode="auto">
            <a:xfrm>
              <a:off x="5278438" y="4886325"/>
              <a:ext cx="1524000" cy="640116"/>
              <a:chOff x="5291137" y="5143147"/>
              <a:chExt cx="1524000" cy="640116"/>
            </a:xfrm>
          </p:grpSpPr>
          <p:sp>
            <p:nvSpPr>
              <p:cNvPr id="263205" name="Oval 14"/>
              <p:cNvSpPr>
                <a:spLocks noChangeArrowheads="1"/>
              </p:cNvSpPr>
              <p:nvPr/>
            </p:nvSpPr>
            <p:spPr bwMode="auto">
              <a:xfrm>
                <a:off x="6074392" y="55121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06" name="Oval 18"/>
              <p:cNvSpPr>
                <a:spLocks noChangeArrowheads="1"/>
              </p:cNvSpPr>
              <p:nvPr/>
            </p:nvSpPr>
            <p:spPr bwMode="auto">
              <a:xfrm>
                <a:off x="6391804" y="53089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07" name="Oval 20"/>
              <p:cNvSpPr>
                <a:spLocks noChangeArrowheads="1"/>
              </p:cNvSpPr>
              <p:nvPr/>
            </p:nvSpPr>
            <p:spPr bwMode="auto">
              <a:xfrm>
                <a:off x="5714470" y="5229931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08" name="Oval 21"/>
              <p:cNvSpPr>
                <a:spLocks noChangeArrowheads="1"/>
              </p:cNvSpPr>
              <p:nvPr/>
            </p:nvSpPr>
            <p:spPr bwMode="auto">
              <a:xfrm>
                <a:off x="5947304" y="546699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09" name="Oval 24"/>
              <p:cNvSpPr>
                <a:spLocks noChangeArrowheads="1"/>
              </p:cNvSpPr>
              <p:nvPr/>
            </p:nvSpPr>
            <p:spPr bwMode="auto">
              <a:xfrm>
                <a:off x="5460470" y="5546019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0" name="Oval 25"/>
              <p:cNvSpPr>
                <a:spLocks noChangeArrowheads="1"/>
              </p:cNvSpPr>
              <p:nvPr/>
            </p:nvSpPr>
            <p:spPr bwMode="auto">
              <a:xfrm>
                <a:off x="6476470" y="5466997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1" name="Oval 26"/>
              <p:cNvSpPr>
                <a:spLocks noChangeArrowheads="1"/>
              </p:cNvSpPr>
              <p:nvPr/>
            </p:nvSpPr>
            <p:spPr bwMode="auto">
              <a:xfrm>
                <a:off x="6561137" y="5546019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2" name="Oval 27"/>
              <p:cNvSpPr>
                <a:spLocks noChangeArrowheads="1"/>
              </p:cNvSpPr>
              <p:nvPr/>
            </p:nvSpPr>
            <p:spPr bwMode="auto">
              <a:xfrm>
                <a:off x="6561137" y="5279319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3" name="Oval 28"/>
              <p:cNvSpPr>
                <a:spLocks noChangeArrowheads="1"/>
              </p:cNvSpPr>
              <p:nvPr/>
            </p:nvSpPr>
            <p:spPr bwMode="auto">
              <a:xfrm>
                <a:off x="6307137" y="5625042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4" name="Oval 29"/>
              <p:cNvSpPr>
                <a:spLocks noChangeArrowheads="1"/>
              </p:cNvSpPr>
              <p:nvPr/>
            </p:nvSpPr>
            <p:spPr bwMode="auto">
              <a:xfrm>
                <a:off x="6487054" y="5605286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5" name="Oval 30"/>
              <p:cNvSpPr>
                <a:spLocks noChangeArrowheads="1"/>
              </p:cNvSpPr>
              <p:nvPr/>
            </p:nvSpPr>
            <p:spPr bwMode="auto">
              <a:xfrm>
                <a:off x="6730470" y="5625042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6" name="Oval 31"/>
              <p:cNvSpPr>
                <a:spLocks noChangeArrowheads="1"/>
              </p:cNvSpPr>
              <p:nvPr/>
            </p:nvSpPr>
            <p:spPr bwMode="auto">
              <a:xfrm>
                <a:off x="6730470" y="53089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7" name="Oval 32"/>
              <p:cNvSpPr>
                <a:spLocks noChangeArrowheads="1"/>
              </p:cNvSpPr>
              <p:nvPr/>
            </p:nvSpPr>
            <p:spPr bwMode="auto">
              <a:xfrm>
                <a:off x="5375804" y="5229931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8" name="Oval 33"/>
              <p:cNvSpPr>
                <a:spLocks noChangeArrowheads="1"/>
              </p:cNvSpPr>
              <p:nvPr/>
            </p:nvSpPr>
            <p:spPr bwMode="auto">
              <a:xfrm>
                <a:off x="5291137" y="546699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19" name="Oval 34"/>
              <p:cNvSpPr>
                <a:spLocks noChangeArrowheads="1"/>
              </p:cNvSpPr>
              <p:nvPr/>
            </p:nvSpPr>
            <p:spPr bwMode="auto">
              <a:xfrm>
                <a:off x="5460470" y="5387975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0" name="Oval 35"/>
              <p:cNvSpPr>
                <a:spLocks noChangeArrowheads="1"/>
              </p:cNvSpPr>
              <p:nvPr/>
            </p:nvSpPr>
            <p:spPr bwMode="auto">
              <a:xfrm>
                <a:off x="5375804" y="5625042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1" name="Oval 36"/>
              <p:cNvSpPr>
                <a:spLocks noChangeArrowheads="1"/>
              </p:cNvSpPr>
              <p:nvPr/>
            </p:nvSpPr>
            <p:spPr bwMode="auto">
              <a:xfrm>
                <a:off x="5629804" y="546699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2" name="Oval 37"/>
              <p:cNvSpPr>
                <a:spLocks noChangeArrowheads="1"/>
              </p:cNvSpPr>
              <p:nvPr/>
            </p:nvSpPr>
            <p:spPr bwMode="auto">
              <a:xfrm>
                <a:off x="5545137" y="5704064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3" name="Oval 38"/>
              <p:cNvSpPr>
                <a:spLocks noChangeArrowheads="1"/>
              </p:cNvSpPr>
              <p:nvPr/>
            </p:nvSpPr>
            <p:spPr bwMode="auto">
              <a:xfrm>
                <a:off x="5714470" y="5387975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4" name="Oval 39"/>
              <p:cNvSpPr>
                <a:spLocks noChangeArrowheads="1"/>
              </p:cNvSpPr>
              <p:nvPr/>
            </p:nvSpPr>
            <p:spPr bwMode="auto">
              <a:xfrm>
                <a:off x="5714470" y="5625042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5" name="Oval 56"/>
              <p:cNvSpPr>
                <a:spLocks noChangeArrowheads="1"/>
              </p:cNvSpPr>
              <p:nvPr/>
            </p:nvSpPr>
            <p:spPr bwMode="auto">
              <a:xfrm>
                <a:off x="6018212" y="5359400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6" name="Oval 58"/>
              <p:cNvSpPr>
                <a:spLocks noChangeArrowheads="1"/>
              </p:cNvSpPr>
              <p:nvPr/>
            </p:nvSpPr>
            <p:spPr bwMode="auto">
              <a:xfrm>
                <a:off x="6391275" y="5308600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7" name="Oval 60"/>
              <p:cNvSpPr>
                <a:spLocks noChangeArrowheads="1"/>
              </p:cNvSpPr>
              <p:nvPr/>
            </p:nvSpPr>
            <p:spPr bwMode="auto">
              <a:xfrm>
                <a:off x="5715000" y="5229225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8" name="Oval 61"/>
              <p:cNvSpPr>
                <a:spLocks noChangeArrowheads="1"/>
              </p:cNvSpPr>
              <p:nvPr/>
            </p:nvSpPr>
            <p:spPr bwMode="auto">
              <a:xfrm>
                <a:off x="5946775" y="5467350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29" name="Oval 62"/>
              <p:cNvSpPr>
                <a:spLocks noChangeArrowheads="1"/>
              </p:cNvSpPr>
              <p:nvPr/>
            </p:nvSpPr>
            <p:spPr bwMode="auto">
              <a:xfrm>
                <a:off x="6095999" y="5624513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0" name="Oval 64"/>
              <p:cNvSpPr>
                <a:spLocks noChangeArrowheads="1"/>
              </p:cNvSpPr>
              <p:nvPr/>
            </p:nvSpPr>
            <p:spPr bwMode="auto">
              <a:xfrm>
                <a:off x="5461000" y="5546725"/>
                <a:ext cx="84137" cy="77788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1" name="Oval 65"/>
              <p:cNvSpPr>
                <a:spLocks noChangeArrowheads="1"/>
              </p:cNvSpPr>
              <p:nvPr/>
            </p:nvSpPr>
            <p:spPr bwMode="auto">
              <a:xfrm>
                <a:off x="6477000" y="5467350"/>
                <a:ext cx="84137" cy="79375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2" name="Oval 66"/>
              <p:cNvSpPr>
                <a:spLocks noChangeArrowheads="1"/>
              </p:cNvSpPr>
              <p:nvPr/>
            </p:nvSpPr>
            <p:spPr bwMode="auto">
              <a:xfrm>
                <a:off x="6561137" y="5546725"/>
                <a:ext cx="84138" cy="77788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3" name="Oval 67"/>
              <p:cNvSpPr>
                <a:spLocks noChangeArrowheads="1"/>
              </p:cNvSpPr>
              <p:nvPr/>
            </p:nvSpPr>
            <p:spPr bwMode="auto">
              <a:xfrm>
                <a:off x="6561137" y="5280025"/>
                <a:ext cx="84138" cy="77788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4" name="Oval 68"/>
              <p:cNvSpPr>
                <a:spLocks noChangeArrowheads="1"/>
              </p:cNvSpPr>
              <p:nvPr/>
            </p:nvSpPr>
            <p:spPr bwMode="auto">
              <a:xfrm>
                <a:off x="6307137" y="5624513"/>
                <a:ext cx="84138" cy="79375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5" name="Oval 69"/>
              <p:cNvSpPr>
                <a:spLocks noChangeArrowheads="1"/>
              </p:cNvSpPr>
              <p:nvPr/>
            </p:nvSpPr>
            <p:spPr bwMode="auto">
              <a:xfrm>
                <a:off x="6486525" y="5605463"/>
                <a:ext cx="85725" cy="79375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6" name="Oval 70"/>
              <p:cNvSpPr>
                <a:spLocks noChangeArrowheads="1"/>
              </p:cNvSpPr>
              <p:nvPr/>
            </p:nvSpPr>
            <p:spPr bwMode="auto">
              <a:xfrm>
                <a:off x="6731000" y="5624513"/>
                <a:ext cx="84137" cy="79375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7" name="Oval 71"/>
              <p:cNvSpPr>
                <a:spLocks noChangeArrowheads="1"/>
              </p:cNvSpPr>
              <p:nvPr/>
            </p:nvSpPr>
            <p:spPr bwMode="auto">
              <a:xfrm>
                <a:off x="6731000" y="5308600"/>
                <a:ext cx="84137" cy="79375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8" name="Oval 72"/>
              <p:cNvSpPr>
                <a:spLocks noChangeArrowheads="1"/>
              </p:cNvSpPr>
              <p:nvPr/>
            </p:nvSpPr>
            <p:spPr bwMode="auto">
              <a:xfrm>
                <a:off x="5375275" y="5229225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39" name="Oval 73"/>
              <p:cNvSpPr>
                <a:spLocks noChangeArrowheads="1"/>
              </p:cNvSpPr>
              <p:nvPr/>
            </p:nvSpPr>
            <p:spPr bwMode="auto">
              <a:xfrm>
                <a:off x="5291137" y="5467350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0" name="Oval 74"/>
              <p:cNvSpPr>
                <a:spLocks noChangeArrowheads="1"/>
              </p:cNvSpPr>
              <p:nvPr/>
            </p:nvSpPr>
            <p:spPr bwMode="auto">
              <a:xfrm>
                <a:off x="5461000" y="5387975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1" name="Oval 75"/>
              <p:cNvSpPr>
                <a:spLocks noChangeArrowheads="1"/>
              </p:cNvSpPr>
              <p:nvPr/>
            </p:nvSpPr>
            <p:spPr bwMode="auto">
              <a:xfrm>
                <a:off x="5375275" y="5624513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2" name="Oval 76"/>
              <p:cNvSpPr>
                <a:spLocks noChangeArrowheads="1"/>
              </p:cNvSpPr>
              <p:nvPr/>
            </p:nvSpPr>
            <p:spPr bwMode="auto">
              <a:xfrm>
                <a:off x="5629275" y="5467350"/>
                <a:ext cx="85725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3" name="Oval 77"/>
              <p:cNvSpPr>
                <a:spLocks noChangeArrowheads="1"/>
              </p:cNvSpPr>
              <p:nvPr/>
            </p:nvSpPr>
            <p:spPr bwMode="auto">
              <a:xfrm>
                <a:off x="5545137" y="5703888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4" name="Oval 78"/>
              <p:cNvSpPr>
                <a:spLocks noChangeArrowheads="1"/>
              </p:cNvSpPr>
              <p:nvPr/>
            </p:nvSpPr>
            <p:spPr bwMode="auto">
              <a:xfrm>
                <a:off x="5715000" y="5387975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5" name="Oval 79"/>
              <p:cNvSpPr>
                <a:spLocks noChangeArrowheads="1"/>
              </p:cNvSpPr>
              <p:nvPr/>
            </p:nvSpPr>
            <p:spPr bwMode="auto">
              <a:xfrm>
                <a:off x="5715000" y="5624513"/>
                <a:ext cx="84137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6" name="Oval 27"/>
              <p:cNvSpPr>
                <a:spLocks noChangeArrowheads="1"/>
              </p:cNvSpPr>
              <p:nvPr/>
            </p:nvSpPr>
            <p:spPr bwMode="auto">
              <a:xfrm>
                <a:off x="6247870" y="5588353"/>
                <a:ext cx="84667" cy="79022"/>
              </a:xfrm>
              <a:prstGeom prst="ellipse">
                <a:avLst/>
              </a:prstGeom>
              <a:solidFill>
                <a:srgbClr val="33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7" name="Oval 33"/>
              <p:cNvSpPr>
                <a:spLocks noChangeArrowheads="1"/>
              </p:cNvSpPr>
              <p:nvPr/>
            </p:nvSpPr>
            <p:spPr bwMode="auto">
              <a:xfrm>
                <a:off x="5570537" y="5143147"/>
                <a:ext cx="84667" cy="79022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63248" name="Oval 73"/>
              <p:cNvSpPr>
                <a:spLocks noChangeArrowheads="1"/>
              </p:cNvSpPr>
              <p:nvPr/>
            </p:nvSpPr>
            <p:spPr bwMode="auto">
              <a:xfrm>
                <a:off x="5570537" y="5143500"/>
                <a:ext cx="84138" cy="7937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</p:grpSp>
      </p:grpSp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8001000" y="3962400"/>
            <a:ext cx="312738" cy="400050"/>
            <a:chOff x="7696200" y="5181600"/>
            <a:chExt cx="312906" cy="400110"/>
          </a:xfrm>
        </p:grpSpPr>
        <p:sp>
          <p:nvSpPr>
            <p:cNvPr id="263250" name="Oval 41"/>
            <p:cNvSpPr>
              <a:spLocks noChangeArrowheads="1"/>
            </p:cNvSpPr>
            <p:nvPr/>
          </p:nvSpPr>
          <p:spPr bwMode="auto">
            <a:xfrm>
              <a:off x="7704306" y="5486400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63251" name="Text Box 42"/>
            <p:cNvSpPr txBox="1">
              <a:spLocks noChangeArrowheads="1"/>
            </p:cNvSpPr>
            <p:nvPr/>
          </p:nvSpPr>
          <p:spPr bwMode="auto">
            <a:xfrm>
              <a:off x="7696200" y="5181600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1">
                  <a:cs typeface="Arial" charset="0"/>
                </a:rPr>
                <a:t>s</a:t>
              </a:r>
            </a:p>
          </p:txBody>
        </p:sp>
      </p:grp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685800" y="5105400"/>
          <a:ext cx="374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2" name="Equation" r:id="rId13" imgW="177480" imgH="164880" progId="Equation.3">
                  <p:embed/>
                </p:oleObj>
              </mc:Choice>
              <mc:Fallback>
                <p:oleObj name="Equation" r:id="rId13" imgW="17748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3746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685800" y="5410200"/>
          <a:ext cx="428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3" name="Equation" r:id="rId15" imgW="203040" imgH="190440" progId="Equation.3">
                  <p:embed/>
                </p:oleObj>
              </mc:Choice>
              <mc:Fallback>
                <p:oleObj name="Equation" r:id="rId15" imgW="20304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10200"/>
                        <a:ext cx="428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685800" y="4800600"/>
          <a:ext cx="3746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4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3746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 advTm="12820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Confidence-Based Autonomy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525962"/>
          </a:xfrm>
        </p:spPr>
        <p:txBody>
          <a:bodyPr lIns="0" tIns="0" rIns="0" bIns="0"/>
          <a:lstStyle/>
          <a:p>
            <a:pPr marL="180975" indent="-180975"/>
            <a:r>
              <a:rPr lang="en-US"/>
              <a:t>Teacher understands and can demonstrate the task</a:t>
            </a:r>
          </a:p>
          <a:p>
            <a:pPr marL="180975" indent="-180975"/>
            <a:endParaRPr lang="en-US"/>
          </a:p>
          <a:p>
            <a:pPr marL="180975" indent="-180975"/>
            <a:r>
              <a:rPr lang="en-US"/>
              <a:t>High-level task learning</a:t>
            </a:r>
          </a:p>
          <a:p>
            <a:pPr marL="444500" lvl="1" indent="-261938"/>
            <a:r>
              <a:rPr lang="en-US"/>
              <a:t>Discrete actions</a:t>
            </a:r>
          </a:p>
          <a:p>
            <a:pPr marL="444500" lvl="1" indent="-261938"/>
            <a:r>
              <a:rPr lang="en-US"/>
              <a:t>Non-negligible action duration</a:t>
            </a:r>
          </a:p>
          <a:p>
            <a:pPr marL="444500" lvl="1" indent="-261938"/>
            <a:endParaRPr lang="en-US"/>
          </a:p>
          <a:p>
            <a:pPr marL="180975" indent="-180975"/>
            <a:r>
              <a:rPr lang="en-US"/>
              <a:t>State space contains all information necessary to learn the task policy</a:t>
            </a:r>
          </a:p>
          <a:p>
            <a:pPr marL="180975" indent="-180975"/>
            <a:endParaRPr lang="en-US"/>
          </a:p>
          <a:p>
            <a:pPr marL="180975" indent="-180975"/>
            <a:r>
              <a:rPr lang="en-US"/>
              <a:t>Robot is able to stop to request demonstration</a:t>
            </a:r>
          </a:p>
          <a:p>
            <a:pPr marL="444500" lvl="1" indent="-261938"/>
            <a:r>
              <a:rPr lang="en-US"/>
              <a:t>… however, the environment may continue to change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9689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5334000" y="1384300"/>
            <a:ext cx="1974850" cy="2197100"/>
            <a:chOff x="3456" y="872"/>
            <a:chExt cx="1244" cy="1384"/>
          </a:xfrm>
        </p:grpSpPr>
        <p:sp>
          <p:nvSpPr>
            <p:cNvPr id="267267" name="Rectangle 37"/>
            <p:cNvSpPr>
              <a:spLocks noChangeArrowheads="1"/>
            </p:cNvSpPr>
            <p:nvPr/>
          </p:nvSpPr>
          <p:spPr bwMode="auto">
            <a:xfrm rot="2700000">
              <a:off x="3780" y="1580"/>
              <a:ext cx="606" cy="5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0000" tIns="46800" rIns="90000" bIns="46800" anchor="ctr"/>
            <a:lstStyle/>
            <a:p>
              <a:endParaRPr lang="en-US" sz="1400" b="0">
                <a:cs typeface="Arial" charset="0"/>
              </a:endParaRPr>
            </a:p>
          </p:txBody>
        </p:sp>
        <p:sp>
          <p:nvSpPr>
            <p:cNvPr id="267268" name="Line 36"/>
            <p:cNvSpPr>
              <a:spLocks noChangeShapeType="1"/>
            </p:cNvSpPr>
            <p:nvPr/>
          </p:nvSpPr>
          <p:spPr bwMode="auto">
            <a:xfrm flipH="1">
              <a:off x="4068" y="1248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7269" name="Rectangle 50"/>
            <p:cNvSpPr>
              <a:spLocks noChangeArrowheads="1"/>
            </p:cNvSpPr>
            <p:nvPr/>
          </p:nvSpPr>
          <p:spPr bwMode="auto">
            <a:xfrm>
              <a:off x="3828" y="1056"/>
              <a:ext cx="48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Policy</a:t>
              </a:r>
            </a:p>
          </p:txBody>
        </p:sp>
        <p:sp>
          <p:nvSpPr>
            <p:cNvPr id="267270" name="Line 51"/>
            <p:cNvSpPr>
              <a:spLocks noChangeShapeType="1"/>
            </p:cNvSpPr>
            <p:nvPr/>
          </p:nvSpPr>
          <p:spPr bwMode="auto">
            <a:xfrm flipH="1">
              <a:off x="4065" y="872"/>
              <a:ext cx="3" cy="1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cxnSp>
          <p:nvCxnSpPr>
            <p:cNvPr id="267271" name="AutoShape 46"/>
            <p:cNvCxnSpPr>
              <a:cxnSpLocks noChangeShapeType="1"/>
            </p:cNvCxnSpPr>
            <p:nvPr/>
          </p:nvCxnSpPr>
          <p:spPr bwMode="auto">
            <a:xfrm>
              <a:off x="3492" y="2112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272" name="Text Box 47"/>
            <p:cNvSpPr txBox="1">
              <a:spLocks noChangeArrowheads="1"/>
            </p:cNvSpPr>
            <p:nvPr/>
          </p:nvSpPr>
          <p:spPr bwMode="auto">
            <a:xfrm>
              <a:off x="3456" y="1920"/>
              <a:ext cx="26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cs typeface="Arial" charset="0"/>
                </a:rPr>
                <a:t>No</a:t>
              </a:r>
            </a:p>
          </p:txBody>
        </p:sp>
        <p:cxnSp>
          <p:nvCxnSpPr>
            <p:cNvPr id="267273" name="AutoShape 63"/>
            <p:cNvCxnSpPr>
              <a:cxnSpLocks noChangeShapeType="1"/>
            </p:cNvCxnSpPr>
            <p:nvPr/>
          </p:nvCxnSpPr>
          <p:spPr bwMode="auto">
            <a:xfrm>
              <a:off x="4656" y="2101"/>
              <a:ext cx="0" cy="155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74" name="AutoShape 66"/>
            <p:cNvCxnSpPr>
              <a:cxnSpLocks noChangeShapeType="1"/>
            </p:cNvCxnSpPr>
            <p:nvPr/>
          </p:nvCxnSpPr>
          <p:spPr bwMode="auto">
            <a:xfrm flipH="1">
              <a:off x="4080" y="2112"/>
              <a:ext cx="57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275" name="Text Box 76"/>
            <p:cNvSpPr txBox="1">
              <a:spLocks noChangeArrowheads="1"/>
            </p:cNvSpPr>
            <p:nvPr/>
          </p:nvSpPr>
          <p:spPr bwMode="auto">
            <a:xfrm>
              <a:off x="4391" y="1920"/>
              <a:ext cx="30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cs typeface="Arial" charset="0"/>
                </a:rPr>
                <a:t>Yes</a:t>
              </a:r>
            </a:p>
          </p:txBody>
        </p:sp>
      </p:grpSp>
      <p:cxnSp>
        <p:nvCxnSpPr>
          <p:cNvPr id="158832" name="AutoShape 112"/>
          <p:cNvCxnSpPr>
            <a:cxnSpLocks noChangeShapeType="1"/>
          </p:cNvCxnSpPr>
          <p:nvPr/>
        </p:nvCxnSpPr>
        <p:spPr bwMode="auto">
          <a:xfrm>
            <a:off x="5391150" y="3343275"/>
            <a:ext cx="0" cy="246063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2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Confident Execution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2209800" y="2362200"/>
            <a:ext cx="4105275" cy="2819400"/>
            <a:chOff x="1895" y="1391"/>
            <a:chExt cx="1748" cy="1229"/>
          </a:xfrm>
        </p:grpSpPr>
        <p:sp>
          <p:nvSpPr>
            <p:cNvPr id="267279" name="Rectangle 4"/>
            <p:cNvSpPr>
              <a:spLocks noChangeArrowheads="1"/>
            </p:cNvSpPr>
            <p:nvPr/>
          </p:nvSpPr>
          <p:spPr bwMode="auto">
            <a:xfrm>
              <a:off x="2128" y="2256"/>
              <a:ext cx="211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s</a:t>
              </a:r>
              <a:r>
                <a:rPr lang="en-US" sz="1800" baseline="-25000">
                  <a:cs typeface="Arial" charset="0"/>
                </a:rPr>
                <a:t>2</a:t>
              </a:r>
            </a:p>
          </p:txBody>
        </p:sp>
        <p:sp>
          <p:nvSpPr>
            <p:cNvPr id="267280" name="Rectangle 5"/>
            <p:cNvSpPr>
              <a:spLocks noChangeArrowheads="1"/>
            </p:cNvSpPr>
            <p:nvPr/>
          </p:nvSpPr>
          <p:spPr bwMode="auto">
            <a:xfrm>
              <a:off x="3389" y="2256"/>
              <a:ext cx="2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s</a:t>
              </a:r>
              <a:r>
                <a:rPr lang="en-US" sz="1800" baseline="-25000">
                  <a:cs typeface="Arial" charset="0"/>
                </a:rPr>
                <a:t>t</a:t>
              </a:r>
            </a:p>
          </p:txBody>
        </p:sp>
        <p:sp>
          <p:nvSpPr>
            <p:cNvPr id="267281" name="Rectangle 6"/>
            <p:cNvSpPr>
              <a:spLocks noChangeArrowheads="1"/>
            </p:cNvSpPr>
            <p:nvPr/>
          </p:nvSpPr>
          <p:spPr bwMode="auto">
            <a:xfrm>
              <a:off x="3179" y="2256"/>
              <a:ext cx="2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…</a:t>
              </a:r>
            </a:p>
          </p:txBody>
        </p:sp>
        <p:sp>
          <p:nvSpPr>
            <p:cNvPr id="267282" name="Rectangle 7"/>
            <p:cNvSpPr>
              <a:spLocks noChangeArrowheads="1"/>
            </p:cNvSpPr>
            <p:nvPr/>
          </p:nvSpPr>
          <p:spPr bwMode="auto">
            <a:xfrm>
              <a:off x="2969" y="2256"/>
              <a:ext cx="2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s</a:t>
              </a:r>
              <a:r>
                <a:rPr lang="en-US" sz="1800" baseline="-25000">
                  <a:cs typeface="Arial" charset="0"/>
                </a:rPr>
                <a:t>i</a:t>
              </a:r>
            </a:p>
          </p:txBody>
        </p:sp>
        <p:sp>
          <p:nvSpPr>
            <p:cNvPr id="267283" name="Rectangle 8"/>
            <p:cNvSpPr>
              <a:spLocks noChangeArrowheads="1"/>
            </p:cNvSpPr>
            <p:nvPr/>
          </p:nvSpPr>
          <p:spPr bwMode="auto">
            <a:xfrm>
              <a:off x="2759" y="2256"/>
              <a:ext cx="210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…</a:t>
              </a:r>
              <a:endParaRPr lang="en-US" sz="1800" baseline="-25000">
                <a:cs typeface="Arial" charset="0"/>
              </a:endParaRPr>
            </a:p>
          </p:txBody>
        </p:sp>
        <p:sp>
          <p:nvSpPr>
            <p:cNvPr id="267284" name="Rectangle 9"/>
            <p:cNvSpPr>
              <a:spLocks noChangeArrowheads="1"/>
            </p:cNvSpPr>
            <p:nvPr/>
          </p:nvSpPr>
          <p:spPr bwMode="auto">
            <a:xfrm>
              <a:off x="2548" y="2256"/>
              <a:ext cx="211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s</a:t>
              </a:r>
              <a:r>
                <a:rPr lang="en-US" sz="1800" baseline="-25000">
                  <a:cs typeface="Arial" charset="0"/>
                </a:rPr>
                <a:t>4</a:t>
              </a:r>
            </a:p>
          </p:txBody>
        </p:sp>
        <p:sp>
          <p:nvSpPr>
            <p:cNvPr id="267285" name="Rectangle 10"/>
            <p:cNvSpPr>
              <a:spLocks noChangeArrowheads="1"/>
            </p:cNvSpPr>
            <p:nvPr/>
          </p:nvSpPr>
          <p:spPr bwMode="auto">
            <a:xfrm>
              <a:off x="2339" y="2256"/>
              <a:ext cx="209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s</a:t>
              </a:r>
              <a:r>
                <a:rPr lang="en-US" sz="1800" baseline="-25000">
                  <a:cs typeface="Arial" charset="0"/>
                </a:rPr>
                <a:t>3</a:t>
              </a:r>
            </a:p>
          </p:txBody>
        </p:sp>
        <p:sp>
          <p:nvSpPr>
            <p:cNvPr id="267286" name="Rectangle 11"/>
            <p:cNvSpPr>
              <a:spLocks noChangeArrowheads="1"/>
            </p:cNvSpPr>
            <p:nvPr/>
          </p:nvSpPr>
          <p:spPr bwMode="auto">
            <a:xfrm>
              <a:off x="1919" y="2256"/>
              <a:ext cx="209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Aft>
                  <a:spcPct val="40000"/>
                </a:spcAft>
                <a:buFont typeface="Wingdings" charset="0"/>
                <a:buNone/>
              </a:pPr>
              <a:r>
                <a:rPr lang="en-US" sz="1800">
                  <a:cs typeface="Arial" charset="0"/>
                </a:rPr>
                <a:t>s</a:t>
              </a:r>
              <a:r>
                <a:rPr lang="en-US" sz="1800" baseline="-25000">
                  <a:cs typeface="Arial" charset="0"/>
                </a:rPr>
                <a:t>1</a:t>
              </a:r>
            </a:p>
          </p:txBody>
        </p:sp>
        <p:sp>
          <p:nvSpPr>
            <p:cNvPr id="267287" name="Line 12"/>
            <p:cNvSpPr>
              <a:spLocks noChangeShapeType="1"/>
            </p:cNvSpPr>
            <p:nvPr/>
          </p:nvSpPr>
          <p:spPr bwMode="auto">
            <a:xfrm>
              <a:off x="1895" y="2256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88" name="Line 13"/>
            <p:cNvSpPr>
              <a:spLocks noChangeShapeType="1"/>
            </p:cNvSpPr>
            <p:nvPr/>
          </p:nvSpPr>
          <p:spPr bwMode="auto">
            <a:xfrm>
              <a:off x="1895" y="2428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89" name="Line 14"/>
            <p:cNvSpPr>
              <a:spLocks noChangeShapeType="1"/>
            </p:cNvSpPr>
            <p:nvPr/>
          </p:nvSpPr>
          <p:spPr bwMode="auto">
            <a:xfrm>
              <a:off x="1895" y="2256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0" name="Line 15"/>
            <p:cNvSpPr>
              <a:spLocks noChangeShapeType="1"/>
            </p:cNvSpPr>
            <p:nvPr/>
          </p:nvSpPr>
          <p:spPr bwMode="auto">
            <a:xfrm>
              <a:off x="2104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1" name="Line 16"/>
            <p:cNvSpPr>
              <a:spLocks noChangeShapeType="1"/>
            </p:cNvSpPr>
            <p:nvPr/>
          </p:nvSpPr>
          <p:spPr bwMode="auto">
            <a:xfrm>
              <a:off x="2524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2" name="Line 17"/>
            <p:cNvSpPr>
              <a:spLocks noChangeShapeType="1"/>
            </p:cNvSpPr>
            <p:nvPr/>
          </p:nvSpPr>
          <p:spPr bwMode="auto">
            <a:xfrm>
              <a:off x="273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3" name="Line 18"/>
            <p:cNvSpPr>
              <a:spLocks noChangeShapeType="1"/>
            </p:cNvSpPr>
            <p:nvPr/>
          </p:nvSpPr>
          <p:spPr bwMode="auto">
            <a:xfrm>
              <a:off x="294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4" name="Line 19"/>
            <p:cNvSpPr>
              <a:spLocks noChangeShapeType="1"/>
            </p:cNvSpPr>
            <p:nvPr/>
          </p:nvSpPr>
          <p:spPr bwMode="auto">
            <a:xfrm>
              <a:off x="315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5" name="Line 20"/>
            <p:cNvSpPr>
              <a:spLocks noChangeShapeType="1"/>
            </p:cNvSpPr>
            <p:nvPr/>
          </p:nvSpPr>
          <p:spPr bwMode="auto">
            <a:xfrm>
              <a:off x="336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6" name="Line 21"/>
            <p:cNvSpPr>
              <a:spLocks noChangeShapeType="1"/>
            </p:cNvSpPr>
            <p:nvPr/>
          </p:nvSpPr>
          <p:spPr bwMode="auto">
            <a:xfrm>
              <a:off x="3575" y="2256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7" name="Line 22"/>
            <p:cNvSpPr>
              <a:spLocks noChangeShapeType="1"/>
            </p:cNvSpPr>
            <p:nvPr/>
          </p:nvSpPr>
          <p:spPr bwMode="auto">
            <a:xfrm>
              <a:off x="2315" y="2256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7298" name="Line 23"/>
            <p:cNvSpPr>
              <a:spLocks noChangeShapeType="1"/>
            </p:cNvSpPr>
            <p:nvPr/>
          </p:nvSpPr>
          <p:spPr bwMode="auto">
            <a:xfrm>
              <a:off x="2544" y="259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299" name="Text Box 24"/>
            <p:cNvSpPr txBox="1">
              <a:spLocks noChangeArrowheads="1"/>
            </p:cNvSpPr>
            <p:nvPr/>
          </p:nvSpPr>
          <p:spPr bwMode="auto">
            <a:xfrm>
              <a:off x="2727" y="2447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>
                  <a:cs typeface="Arial" charset="0"/>
                </a:rPr>
                <a:t>Time</a:t>
              </a:r>
            </a:p>
          </p:txBody>
        </p:sp>
        <p:sp>
          <p:nvSpPr>
            <p:cNvPr id="267300" name="AutoShape 25"/>
            <p:cNvSpPr>
              <a:spLocks noChangeArrowheads="1"/>
            </p:cNvSpPr>
            <p:nvPr/>
          </p:nvSpPr>
          <p:spPr bwMode="auto">
            <a:xfrm rot="-8100000">
              <a:off x="3528" y="2281"/>
              <a:ext cx="115" cy="115"/>
            </a:xfrm>
            <a:prstGeom prst="rt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grpSp>
          <p:nvGrpSpPr>
            <p:cNvPr id="267301" name="Group 30"/>
            <p:cNvGrpSpPr>
              <a:grpSpLocks/>
            </p:cNvGrpSpPr>
            <p:nvPr/>
          </p:nvGrpSpPr>
          <p:grpSpPr bwMode="auto">
            <a:xfrm>
              <a:off x="2816" y="1391"/>
              <a:ext cx="434" cy="864"/>
              <a:chOff x="2697" y="720"/>
              <a:chExt cx="434" cy="864"/>
            </a:xfrm>
          </p:grpSpPr>
          <p:sp>
            <p:nvSpPr>
              <p:cNvPr id="267302" name="Line 31"/>
              <p:cNvSpPr>
                <a:spLocks noChangeShapeType="1"/>
              </p:cNvSpPr>
              <p:nvPr/>
            </p:nvSpPr>
            <p:spPr bwMode="auto">
              <a:xfrm>
                <a:off x="2942" y="1344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7303" name="Text Box 32"/>
              <p:cNvSpPr txBox="1">
                <a:spLocks noChangeArrowheads="1"/>
              </p:cNvSpPr>
              <p:nvPr/>
            </p:nvSpPr>
            <p:spPr bwMode="auto">
              <a:xfrm>
                <a:off x="2697" y="1008"/>
                <a:ext cx="43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cs typeface="Arial" charset="0"/>
                  </a:rPr>
                  <a:t>Current </a:t>
                </a:r>
              </a:p>
              <a:p>
                <a:pPr algn="ctr"/>
                <a:r>
                  <a:rPr lang="en-US" sz="1800" b="0">
                    <a:cs typeface="Arial" charset="0"/>
                  </a:rPr>
                  <a:t>State</a:t>
                </a:r>
              </a:p>
            </p:txBody>
          </p:sp>
          <p:pic>
            <p:nvPicPr>
              <p:cNvPr id="267304" name="Picture 33" descr="QrioDrawi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68" y="720"/>
                <a:ext cx="156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2286000" y="2819400"/>
            <a:ext cx="323850" cy="333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 b="0">
                <a:cs typeface="Arial" charset="0"/>
              </a:rPr>
              <a:t>s</a:t>
            </a:r>
            <a:r>
              <a:rPr lang="en-US" sz="1400" b="0" baseline="-25000">
                <a:cs typeface="Arial" charset="0"/>
              </a:rPr>
              <a:t>i</a:t>
            </a:r>
          </a:p>
        </p:txBody>
      </p:sp>
      <p:sp>
        <p:nvSpPr>
          <p:cNvPr id="158758" name="Text Box 38"/>
          <p:cNvSpPr txBox="1">
            <a:spLocks noChangeArrowheads="1"/>
          </p:cNvSpPr>
          <p:nvPr/>
        </p:nvSpPr>
        <p:spPr bwMode="auto">
          <a:xfrm>
            <a:off x="5668963" y="2590800"/>
            <a:ext cx="1333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cs typeface="Arial" charset="0"/>
              </a:rPr>
              <a:t>Request</a:t>
            </a:r>
          </a:p>
          <a:p>
            <a:pPr algn="ctr"/>
            <a:r>
              <a:rPr lang="en-US" sz="1400" b="0">
                <a:cs typeface="Arial" charset="0"/>
              </a:rPr>
              <a:t>Demonstration</a:t>
            </a:r>
          </a:p>
          <a:p>
            <a:pPr algn="ctr"/>
            <a:r>
              <a:rPr lang="en-US" sz="1400" b="0">
                <a:cs typeface="Arial" charset="0"/>
              </a:rPr>
              <a:t>?</a:t>
            </a:r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4972050" y="3352800"/>
            <a:ext cx="1333500" cy="3352800"/>
            <a:chOff x="3228" y="2112"/>
            <a:chExt cx="840" cy="2112"/>
          </a:xfrm>
        </p:grpSpPr>
        <p:cxnSp>
          <p:nvCxnSpPr>
            <p:cNvPr id="267308" name="AutoShape 44"/>
            <p:cNvCxnSpPr>
              <a:cxnSpLocks noChangeShapeType="1"/>
            </p:cNvCxnSpPr>
            <p:nvPr/>
          </p:nvCxnSpPr>
          <p:spPr bwMode="auto">
            <a:xfrm>
              <a:off x="4068" y="4080"/>
              <a:ext cx="0" cy="14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309" name="Rectangle 41"/>
            <p:cNvSpPr>
              <a:spLocks noChangeArrowheads="1"/>
            </p:cNvSpPr>
            <p:nvPr/>
          </p:nvSpPr>
          <p:spPr bwMode="auto">
            <a:xfrm>
              <a:off x="3228" y="2784"/>
              <a:ext cx="528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Execute</a:t>
              </a:r>
            </a:p>
            <a:p>
              <a:r>
                <a:rPr lang="en-US" sz="1400" b="0">
                  <a:cs typeface="Arial" charset="0"/>
                </a:rPr>
                <a:t>Action</a:t>
              </a:r>
            </a:p>
            <a:p>
              <a:r>
                <a:rPr lang="en-US" sz="1600" b="0">
                  <a:cs typeface="Arial" charset="0"/>
                </a:rPr>
                <a:t>a</a:t>
              </a:r>
              <a:r>
                <a:rPr lang="en-US" sz="1600" b="0" baseline="-25000">
                  <a:cs typeface="Arial" charset="0"/>
                </a:rPr>
                <a:t>p</a:t>
              </a:r>
            </a:p>
          </p:txBody>
        </p:sp>
        <p:cxnSp>
          <p:nvCxnSpPr>
            <p:cNvPr id="267310" name="AutoShape 42"/>
            <p:cNvCxnSpPr>
              <a:cxnSpLocks noChangeShapeType="1"/>
              <a:endCxn id="267309" idx="0"/>
            </p:cNvCxnSpPr>
            <p:nvPr/>
          </p:nvCxnSpPr>
          <p:spPr bwMode="auto">
            <a:xfrm>
              <a:off x="3492" y="2112"/>
              <a:ext cx="0" cy="663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11" name="AutoShape 43"/>
            <p:cNvCxnSpPr>
              <a:cxnSpLocks noChangeShapeType="1"/>
              <a:stCxn id="267309" idx="2"/>
            </p:cNvCxnSpPr>
            <p:nvPr/>
          </p:nvCxnSpPr>
          <p:spPr bwMode="auto">
            <a:xfrm rot="5400000">
              <a:off x="3078" y="3678"/>
              <a:ext cx="828" cy="1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12" name="AutoShape 45"/>
            <p:cNvCxnSpPr>
              <a:cxnSpLocks noChangeShapeType="1"/>
            </p:cNvCxnSpPr>
            <p:nvPr/>
          </p:nvCxnSpPr>
          <p:spPr bwMode="auto">
            <a:xfrm>
              <a:off x="3492" y="4080"/>
              <a:ext cx="576" cy="0"/>
            </a:xfrm>
            <a:prstGeom prst="straightConnector1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6353175" y="5181600"/>
            <a:ext cx="1752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400" b="0">
                <a:cs typeface="Arial" charset="0"/>
              </a:rPr>
              <a:t>Relearn Classifier</a:t>
            </a:r>
          </a:p>
        </p:txBody>
      </p:sp>
      <p:sp>
        <p:nvSpPr>
          <p:cNvPr id="158779" name="Rectangle 59"/>
          <p:cNvSpPr>
            <a:spLocks noChangeArrowheads="1"/>
          </p:cNvSpPr>
          <p:nvPr/>
        </p:nvSpPr>
        <p:spPr bwMode="auto">
          <a:xfrm>
            <a:off x="6600825" y="5791200"/>
            <a:ext cx="12573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400" b="0">
                <a:cs typeface="Arial" charset="0"/>
              </a:rPr>
              <a:t>Execute</a:t>
            </a:r>
          </a:p>
          <a:p>
            <a:r>
              <a:rPr lang="en-US" sz="1400" b="0">
                <a:cs typeface="Arial" charset="0"/>
              </a:rPr>
              <a:t>Action </a:t>
            </a:r>
            <a:r>
              <a:rPr lang="en-US" sz="1600" b="0">
                <a:cs typeface="Arial" charset="0"/>
              </a:rPr>
              <a:t>a</a:t>
            </a:r>
            <a:r>
              <a:rPr lang="en-US" sz="1600" b="0" baseline="-25000">
                <a:cs typeface="Arial" charset="0"/>
              </a:rPr>
              <a:t>d</a:t>
            </a:r>
          </a:p>
        </p:txBody>
      </p:sp>
      <p:cxnSp>
        <p:nvCxnSpPr>
          <p:cNvPr id="158781" name="AutoShape 61"/>
          <p:cNvCxnSpPr>
            <a:cxnSpLocks noChangeShapeType="1"/>
            <a:stCxn id="158778" idx="2"/>
            <a:endCxn id="158779" idx="0"/>
          </p:cNvCxnSpPr>
          <p:nvPr/>
        </p:nvCxnSpPr>
        <p:spPr bwMode="auto">
          <a:xfrm rot="5400000">
            <a:off x="7077076" y="5638800"/>
            <a:ext cx="304800" cy="3175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6619875" y="3581400"/>
            <a:ext cx="1219200" cy="801688"/>
            <a:chOff x="4272" y="2256"/>
            <a:chExt cx="768" cy="505"/>
          </a:xfrm>
        </p:grpSpPr>
        <p:sp>
          <p:nvSpPr>
            <p:cNvPr id="267317" name="Rectangle 57"/>
            <p:cNvSpPr>
              <a:spLocks noChangeArrowheads="1"/>
            </p:cNvSpPr>
            <p:nvPr/>
          </p:nvSpPr>
          <p:spPr bwMode="auto">
            <a:xfrm>
              <a:off x="4272" y="2256"/>
              <a:ext cx="768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400" b="0">
                  <a:cs typeface="Arial" charset="0"/>
                </a:rPr>
                <a:t>Request</a:t>
              </a:r>
            </a:p>
            <a:p>
              <a:r>
                <a:rPr lang="en-US" sz="1400" b="0">
                  <a:cs typeface="Arial" charset="0"/>
                </a:rPr>
                <a:t>Demonstration</a:t>
              </a:r>
            </a:p>
          </p:txBody>
        </p:sp>
        <p:cxnSp>
          <p:nvCxnSpPr>
            <p:cNvPr id="267318" name="AutoShape 60"/>
            <p:cNvCxnSpPr>
              <a:cxnSpLocks noChangeShapeType="1"/>
              <a:stCxn id="267317" idx="2"/>
              <a:endCxn id="84" idx="0"/>
            </p:cNvCxnSpPr>
            <p:nvPr/>
          </p:nvCxnSpPr>
          <p:spPr bwMode="auto">
            <a:xfrm rot="5400000">
              <a:off x="4548" y="2652"/>
              <a:ext cx="216" cy="1"/>
            </a:xfrm>
            <a:prstGeom prst="straightConnector1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319" name="Text Box 62"/>
            <p:cNvSpPr txBox="1">
              <a:spLocks noChangeArrowheads="1"/>
            </p:cNvSpPr>
            <p:nvPr/>
          </p:nvSpPr>
          <p:spPr bwMode="auto">
            <a:xfrm>
              <a:off x="4656" y="2514"/>
              <a:ext cx="23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>
                  <a:cs typeface="Arial" charset="0"/>
                </a:rPr>
                <a:t>a</a:t>
              </a:r>
              <a:r>
                <a:rPr lang="en-US" sz="1600" b="0" baseline="-25000">
                  <a:cs typeface="Arial" charset="0"/>
                </a:rPr>
                <a:t>d</a:t>
              </a:r>
            </a:p>
          </p:txBody>
        </p:sp>
      </p:grpSp>
      <p:cxnSp>
        <p:nvCxnSpPr>
          <p:cNvPr id="158784" name="AutoShape 64"/>
          <p:cNvCxnSpPr>
            <a:cxnSpLocks noChangeShapeType="1"/>
          </p:cNvCxnSpPr>
          <p:nvPr/>
        </p:nvCxnSpPr>
        <p:spPr bwMode="auto">
          <a:xfrm>
            <a:off x="7315200" y="6338888"/>
            <a:ext cx="0" cy="138112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85" name="AutoShape 65"/>
          <p:cNvCxnSpPr>
            <a:cxnSpLocks noChangeShapeType="1"/>
          </p:cNvCxnSpPr>
          <p:nvPr/>
        </p:nvCxnSpPr>
        <p:spPr bwMode="auto">
          <a:xfrm flipH="1">
            <a:off x="6324600" y="6475413"/>
            <a:ext cx="990600" cy="158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6296025" y="1141413"/>
            <a:ext cx="2066925" cy="5564187"/>
            <a:chOff x="6449007" y="1141412"/>
            <a:chExt cx="1864569" cy="5564188"/>
          </a:xfrm>
        </p:grpSpPr>
        <p:cxnSp>
          <p:nvCxnSpPr>
            <p:cNvPr id="267323" name="Straight Connector 78"/>
            <p:cNvCxnSpPr>
              <a:cxnSpLocks noChangeShapeType="1"/>
            </p:cNvCxnSpPr>
            <p:nvPr/>
          </p:nvCxnSpPr>
          <p:spPr bwMode="auto">
            <a:xfrm flipV="1">
              <a:off x="6449007" y="6704078"/>
              <a:ext cx="1864569" cy="152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24" name="Straight Connector 80"/>
            <p:cNvCxnSpPr>
              <a:cxnSpLocks noChangeShapeType="1"/>
            </p:cNvCxnSpPr>
            <p:nvPr/>
          </p:nvCxnSpPr>
          <p:spPr bwMode="auto">
            <a:xfrm rot="5400000" flipH="1" flipV="1">
              <a:off x="5529648" y="3919128"/>
              <a:ext cx="5552281" cy="161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25" name="Straight Arrow Connector 82"/>
            <p:cNvCxnSpPr>
              <a:cxnSpLocks noChangeShapeType="1"/>
            </p:cNvCxnSpPr>
            <p:nvPr/>
          </p:nvCxnSpPr>
          <p:spPr bwMode="auto">
            <a:xfrm rot="10800000">
              <a:off x="6629400" y="1141412"/>
              <a:ext cx="1676400" cy="1588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6505575" y="1295400"/>
            <a:ext cx="1724025" cy="2516188"/>
            <a:chOff x="-49451" y="1141412"/>
            <a:chExt cx="8363027" cy="5412582"/>
          </a:xfrm>
        </p:grpSpPr>
        <p:cxnSp>
          <p:nvCxnSpPr>
            <p:cNvPr id="267327" name="Straight Connector 74"/>
            <p:cNvCxnSpPr>
              <a:cxnSpLocks noChangeShapeType="1"/>
            </p:cNvCxnSpPr>
            <p:nvPr/>
          </p:nvCxnSpPr>
          <p:spPr bwMode="auto">
            <a:xfrm flipV="1">
              <a:off x="6449007" y="6540759"/>
              <a:ext cx="1864569" cy="152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28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5600699" y="3848100"/>
              <a:ext cx="5410200" cy="158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29" name="Straight Arrow Connector 76"/>
            <p:cNvCxnSpPr>
              <a:cxnSpLocks noChangeShapeType="1"/>
            </p:cNvCxnSpPr>
            <p:nvPr/>
          </p:nvCxnSpPr>
          <p:spPr bwMode="auto">
            <a:xfrm rot="10800000">
              <a:off x="-49451" y="1141412"/>
              <a:ext cx="8355251" cy="159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6372225" y="1979613"/>
          <a:ext cx="1171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6" name="Equation" r:id="rId6" imgW="660240" imgH="215640" progId="Equation.3">
                  <p:embed/>
                </p:oleObj>
              </mc:Choice>
              <mc:Fallback>
                <p:oleObj name="Equation" r:id="rId6" imgW="6602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979613"/>
                        <a:ext cx="11715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58"/>
          <p:cNvSpPr>
            <a:spLocks noChangeArrowheads="1"/>
          </p:cNvSpPr>
          <p:nvPr/>
        </p:nvSpPr>
        <p:spPr bwMode="auto">
          <a:xfrm>
            <a:off x="6619875" y="4381500"/>
            <a:ext cx="12192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Font typeface="Wingdings" charset="0"/>
              <a:buNone/>
            </a:pPr>
            <a:r>
              <a:rPr lang="en-US" sz="1400" b="0">
                <a:cs typeface="Arial" charset="0"/>
              </a:rPr>
              <a:t>Add Training </a:t>
            </a:r>
          </a:p>
          <a:p>
            <a:pPr>
              <a:buFont typeface="Wingdings" charset="0"/>
              <a:buNone/>
            </a:pPr>
            <a:r>
              <a:rPr lang="en-US" sz="1400" b="0">
                <a:cs typeface="Arial" charset="0"/>
              </a:rPr>
              <a:t>Point (s</a:t>
            </a:r>
            <a:r>
              <a:rPr lang="en-US" sz="1400" b="0" baseline="-25000">
                <a:cs typeface="Arial" charset="0"/>
              </a:rPr>
              <a:t>i</a:t>
            </a:r>
            <a:r>
              <a:rPr lang="en-US" sz="1400" b="0">
                <a:cs typeface="Arial" charset="0"/>
              </a:rPr>
              <a:t>, a</a:t>
            </a:r>
            <a:r>
              <a:rPr lang="en-US" sz="1400" b="0" baseline="-25000">
                <a:cs typeface="Arial" charset="0"/>
              </a:rPr>
              <a:t>d</a:t>
            </a:r>
            <a:r>
              <a:rPr lang="en-US" sz="1400" b="0">
                <a:cs typeface="Arial" charset="0"/>
              </a:rPr>
              <a:t>)</a:t>
            </a:r>
          </a:p>
        </p:txBody>
      </p:sp>
      <p:cxnSp>
        <p:nvCxnSpPr>
          <p:cNvPr id="95" name="AutoShape 61"/>
          <p:cNvCxnSpPr>
            <a:cxnSpLocks noChangeShapeType="1"/>
            <a:stCxn id="84" idx="2"/>
          </p:cNvCxnSpPr>
          <p:nvPr/>
        </p:nvCxnSpPr>
        <p:spPr bwMode="auto">
          <a:xfrm rot="5400000">
            <a:off x="7094538" y="5048250"/>
            <a:ext cx="268288" cy="158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2"/>
    </p:custDataLst>
  </p:cSld>
  <p:clrMapOvr>
    <a:masterClrMapping/>
  </p:clrMapOvr>
  <p:transition xmlns:p14="http://schemas.microsoft.com/office/powerpoint/2010/main" advTm="20737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7448 -0.1166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2396 -0.2576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4" grpId="0" animBg="1"/>
      <p:bldP spid="158754" grpId="1" animBg="1"/>
      <p:bldP spid="158758" grpId="0"/>
      <p:bldP spid="158778" grpId="0" animBg="1"/>
      <p:bldP spid="158779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/>
              <a:t>Demonstration Selection</a:t>
            </a:r>
          </a:p>
        </p:txBody>
      </p:sp>
      <p:sp>
        <p:nvSpPr>
          <p:cNvPr id="26931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95275" y="1295400"/>
            <a:ext cx="8010525" cy="4343400"/>
          </a:xfrm>
        </p:spPr>
        <p:txBody>
          <a:bodyPr lIns="0" tIns="0" rIns="0" bIns="0"/>
          <a:lstStyle/>
          <a:p>
            <a:pPr marL="180975" indent="-180975"/>
            <a:r>
              <a:rPr lang="en-US" b="1"/>
              <a:t>When should the robot request a demonstration? </a:t>
            </a:r>
          </a:p>
          <a:p>
            <a:pPr marL="444500" lvl="1" indent="-261938"/>
            <a:r>
              <a:rPr lang="en-US"/>
              <a:t>To obtain useful training data</a:t>
            </a:r>
          </a:p>
          <a:p>
            <a:pPr marL="444500" lvl="1" indent="-261938"/>
            <a:r>
              <a:rPr lang="en-US"/>
              <a:t>To restrict autonomy in areas of uncertainty</a:t>
            </a:r>
          </a:p>
          <a:p>
            <a:pPr marL="444500" lvl="1" indent="-261938"/>
            <a:endParaRPr lang="en-US"/>
          </a:p>
        </p:txBody>
      </p:sp>
    </p:spTree>
  </p:cSld>
  <p:clrMapOvr>
    <a:masterClrMapping/>
  </p:clrMapOvr>
  <p:transition xmlns:p14="http://schemas.microsoft.com/office/powerpoint/2010/main" advTm="658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anchor="t"/>
          <a:lstStyle/>
          <a:p>
            <a:r>
              <a:rPr lang="en-US" sz="3000"/>
              <a:t>Fixed Confidence Threshold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53375" cy="4525963"/>
          </a:xfrm>
        </p:spPr>
        <p:txBody>
          <a:bodyPr lIns="0" tIns="0" rIns="0" bIns="0"/>
          <a:lstStyle/>
          <a:p>
            <a:pPr marL="180975" indent="-180975"/>
            <a:r>
              <a:rPr lang="en-US"/>
              <a:t>Why not apply a fixed classification confidence threshold?</a:t>
            </a:r>
          </a:p>
          <a:p>
            <a:pPr marL="444500" lvl="1" indent="-261938"/>
            <a:r>
              <a:rPr lang="en-US"/>
              <a:t>Example</a:t>
            </a:r>
            <a:r>
              <a:rPr lang="en-US">
                <a:solidFill>
                  <a:schemeClr val="tx2"/>
                </a:solidFill>
              </a:rPr>
              <a:t>: </a:t>
            </a:r>
            <a:r>
              <a:rPr lang="en-US" sz="3000">
                <a:sym typeface="Symbol" charset="0"/>
              </a:rPr>
              <a:t></a:t>
            </a:r>
            <a:r>
              <a:rPr lang="en-US" sz="2600" baseline="-25000">
                <a:sym typeface="Symbol" charset="0"/>
              </a:rPr>
              <a:t>conf</a:t>
            </a:r>
            <a:r>
              <a:rPr lang="en-US" sz="3000">
                <a:sym typeface="Symbol" charset="0"/>
              </a:rPr>
              <a:t> </a:t>
            </a:r>
            <a:r>
              <a:rPr lang="en-US">
                <a:sym typeface="Symbol" charset="0"/>
              </a:rPr>
              <a:t>= 0.5</a:t>
            </a:r>
            <a:endParaRPr lang="en-US">
              <a:solidFill>
                <a:schemeClr val="tx2"/>
              </a:solidFill>
            </a:endParaRPr>
          </a:p>
          <a:p>
            <a:pPr marL="444500" lvl="1" indent="-261938"/>
            <a:r>
              <a:rPr lang="en-US">
                <a:solidFill>
                  <a:schemeClr val="tx2"/>
                </a:solidFill>
              </a:rPr>
              <a:t>Simple</a:t>
            </a:r>
          </a:p>
          <a:p>
            <a:pPr marL="444500" lvl="1" indent="-261938"/>
            <a:r>
              <a:rPr lang="en-US">
                <a:solidFill>
                  <a:schemeClr val="hlink"/>
                </a:solidFill>
              </a:rPr>
              <a:t>How to select good threshold value?</a:t>
            </a:r>
          </a:p>
          <a:p>
            <a:pPr marL="180975" indent="-180975"/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5105400" y="3810000"/>
            <a:ext cx="2209800" cy="2209800"/>
            <a:chOff x="5104869" y="3810000"/>
            <a:chExt cx="2209800" cy="2209662"/>
          </a:xfrm>
        </p:grpSpPr>
        <p:sp>
          <p:nvSpPr>
            <p:cNvPr id="151" name="Oval 150"/>
            <p:cNvSpPr/>
            <p:nvPr/>
          </p:nvSpPr>
          <p:spPr bwMode="auto">
            <a:xfrm>
              <a:off x="5474562" y="4460280"/>
              <a:ext cx="1832472" cy="946998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pitchFamily="2" charset="2"/>
                <a:buNone/>
                <a:defRPr/>
              </a:pPr>
              <a:endParaRPr lang="en-US" sz="1800" b="0">
                <a:ea typeface="+mn-ea"/>
                <a:cs typeface="Arial" charset="0"/>
              </a:endParaRPr>
            </a:p>
          </p:txBody>
        </p:sp>
        <p:sp>
          <p:nvSpPr>
            <p:cNvPr id="271368" name="Line 6"/>
            <p:cNvSpPr>
              <a:spLocks noChangeShapeType="1"/>
            </p:cNvSpPr>
            <p:nvPr/>
          </p:nvSpPr>
          <p:spPr bwMode="auto">
            <a:xfrm flipV="1">
              <a:off x="5104869" y="3810000"/>
              <a:ext cx="0" cy="22096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69" name="Line 7"/>
            <p:cNvSpPr>
              <a:spLocks noChangeShapeType="1"/>
            </p:cNvSpPr>
            <p:nvPr/>
          </p:nvSpPr>
          <p:spPr bwMode="auto">
            <a:xfrm>
              <a:off x="5104869" y="6019662"/>
              <a:ext cx="21989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0" name="Oval 18"/>
            <p:cNvSpPr>
              <a:spLocks noChangeArrowheads="1"/>
            </p:cNvSpPr>
            <p:nvPr/>
          </p:nvSpPr>
          <p:spPr bwMode="auto">
            <a:xfrm>
              <a:off x="6407961" y="4953159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71" name="Oval 25"/>
            <p:cNvSpPr>
              <a:spLocks noChangeArrowheads="1"/>
            </p:cNvSpPr>
            <p:nvPr/>
          </p:nvSpPr>
          <p:spPr bwMode="auto">
            <a:xfrm>
              <a:off x="6280850" y="4539196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72" name="Oval 27"/>
            <p:cNvSpPr>
              <a:spLocks noChangeArrowheads="1"/>
            </p:cNvSpPr>
            <p:nvPr/>
          </p:nvSpPr>
          <p:spPr bwMode="auto">
            <a:xfrm>
              <a:off x="7013839" y="5328361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73" name="Oval 28"/>
            <p:cNvSpPr>
              <a:spLocks noChangeArrowheads="1"/>
            </p:cNvSpPr>
            <p:nvPr/>
          </p:nvSpPr>
          <p:spPr bwMode="auto">
            <a:xfrm>
              <a:off x="5327964" y="4460280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74" name="Oval 29"/>
            <p:cNvSpPr>
              <a:spLocks noChangeArrowheads="1"/>
            </p:cNvSpPr>
            <p:nvPr/>
          </p:nvSpPr>
          <p:spPr bwMode="auto">
            <a:xfrm>
              <a:off x="6499584" y="5260056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75" name="Oval 30"/>
            <p:cNvSpPr>
              <a:spLocks noChangeArrowheads="1"/>
            </p:cNvSpPr>
            <p:nvPr/>
          </p:nvSpPr>
          <p:spPr bwMode="auto">
            <a:xfrm>
              <a:off x="5621160" y="4618113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76" name="Oval 31"/>
            <p:cNvSpPr>
              <a:spLocks noChangeArrowheads="1"/>
            </p:cNvSpPr>
            <p:nvPr/>
          </p:nvSpPr>
          <p:spPr bwMode="auto">
            <a:xfrm>
              <a:off x="7160436" y="5012695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77" name="Line 46"/>
            <p:cNvSpPr>
              <a:spLocks noChangeShapeType="1"/>
            </p:cNvSpPr>
            <p:nvPr/>
          </p:nvSpPr>
          <p:spPr bwMode="auto">
            <a:xfrm flipV="1">
              <a:off x="5104869" y="3810000"/>
              <a:ext cx="0" cy="22096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8" name="Line 47"/>
            <p:cNvSpPr>
              <a:spLocks noChangeShapeType="1"/>
            </p:cNvSpPr>
            <p:nvPr/>
          </p:nvSpPr>
          <p:spPr bwMode="auto">
            <a:xfrm>
              <a:off x="5104869" y="6019662"/>
              <a:ext cx="21989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9" name="Oval 58"/>
            <p:cNvSpPr>
              <a:spLocks noChangeArrowheads="1"/>
            </p:cNvSpPr>
            <p:nvPr/>
          </p:nvSpPr>
          <p:spPr bwMode="auto">
            <a:xfrm>
              <a:off x="6574045" y="4697029"/>
              <a:ext cx="82461" cy="8220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80" name="Oval 65"/>
            <p:cNvSpPr>
              <a:spLocks noChangeArrowheads="1"/>
            </p:cNvSpPr>
            <p:nvPr/>
          </p:nvSpPr>
          <p:spPr bwMode="auto">
            <a:xfrm>
              <a:off x="5841056" y="4933779"/>
              <a:ext cx="80934" cy="8220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81" name="Oval 67"/>
            <p:cNvSpPr>
              <a:spLocks noChangeArrowheads="1"/>
            </p:cNvSpPr>
            <p:nvPr/>
          </p:nvSpPr>
          <p:spPr bwMode="auto">
            <a:xfrm>
              <a:off x="6793942" y="4697029"/>
              <a:ext cx="80935" cy="80561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82" name="Oval 68"/>
            <p:cNvSpPr>
              <a:spLocks noChangeArrowheads="1"/>
            </p:cNvSpPr>
            <p:nvPr/>
          </p:nvSpPr>
          <p:spPr bwMode="auto">
            <a:xfrm>
              <a:off x="5767757" y="5170528"/>
              <a:ext cx="80935" cy="8220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83" name="Oval 69"/>
            <p:cNvSpPr>
              <a:spLocks noChangeArrowheads="1"/>
            </p:cNvSpPr>
            <p:nvPr/>
          </p:nvSpPr>
          <p:spPr bwMode="auto">
            <a:xfrm>
              <a:off x="6499075" y="5260239"/>
              <a:ext cx="82461" cy="8220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84" name="Oval 70"/>
            <p:cNvSpPr>
              <a:spLocks noChangeArrowheads="1"/>
            </p:cNvSpPr>
            <p:nvPr/>
          </p:nvSpPr>
          <p:spPr bwMode="auto">
            <a:xfrm>
              <a:off x="7233735" y="4460280"/>
              <a:ext cx="80934" cy="8220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85" name="Oval 27"/>
            <p:cNvSpPr>
              <a:spLocks noChangeArrowheads="1"/>
            </p:cNvSpPr>
            <p:nvPr/>
          </p:nvSpPr>
          <p:spPr bwMode="auto">
            <a:xfrm>
              <a:off x="5327964" y="5249445"/>
              <a:ext cx="81444" cy="81839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522413" y="3811588"/>
            <a:ext cx="2503487" cy="2208212"/>
            <a:chOff x="1596876" y="3962400"/>
            <a:chExt cx="2286000" cy="2209800"/>
          </a:xfrm>
        </p:grpSpPr>
        <p:sp>
          <p:nvSpPr>
            <p:cNvPr id="149" name="Oval 148"/>
            <p:cNvSpPr/>
            <p:nvPr/>
          </p:nvSpPr>
          <p:spPr bwMode="auto">
            <a:xfrm>
              <a:off x="1739354" y="3962400"/>
              <a:ext cx="1737623" cy="2209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100000">
                  <a:srgbClr val="FF0000">
                    <a:alpha val="0"/>
                  </a:srgbClr>
                </a:gs>
                <a:gs pos="100000">
                  <a:srgbClr val="BA0066"/>
                </a:gs>
                <a:gs pos="100000">
                  <a:srgbClr val="FF0000"/>
                </a:gs>
                <a:gs pos="0">
                  <a:srgbClr val="FF0000">
                    <a:alpha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pitchFamily="2" charset="2"/>
                <a:buNone/>
                <a:defRPr/>
              </a:pPr>
              <a:endParaRPr lang="en-US" sz="1800" b="0">
                <a:ea typeface="+mn-ea"/>
                <a:cs typeface="Arial" charset="0"/>
              </a:endParaRPr>
            </a:p>
          </p:txBody>
        </p:sp>
        <p:sp>
          <p:nvSpPr>
            <p:cNvPr id="271390" name="Line 6"/>
            <p:cNvSpPr>
              <a:spLocks noChangeShapeType="1"/>
            </p:cNvSpPr>
            <p:nvPr/>
          </p:nvSpPr>
          <p:spPr bwMode="auto">
            <a:xfrm flipV="1">
              <a:off x="1596876" y="4034736"/>
              <a:ext cx="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91" name="Line 7"/>
            <p:cNvSpPr>
              <a:spLocks noChangeShapeType="1"/>
            </p:cNvSpPr>
            <p:nvPr/>
          </p:nvSpPr>
          <p:spPr bwMode="auto">
            <a:xfrm>
              <a:off x="1596876" y="6168336"/>
              <a:ext cx="228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92" name="Oval 8"/>
            <p:cNvSpPr>
              <a:spLocks noChangeArrowheads="1"/>
            </p:cNvSpPr>
            <p:nvPr/>
          </p:nvSpPr>
          <p:spPr bwMode="auto">
            <a:xfrm>
              <a:off x="1905000" y="5257800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93" name="Oval 9"/>
            <p:cNvSpPr>
              <a:spLocks noChangeArrowheads="1"/>
            </p:cNvSpPr>
            <p:nvPr/>
          </p:nvSpPr>
          <p:spPr bwMode="auto">
            <a:xfrm>
              <a:off x="2528209" y="5773225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94" name="Oval 10"/>
            <p:cNvSpPr>
              <a:spLocks noChangeArrowheads="1"/>
            </p:cNvSpPr>
            <p:nvPr/>
          </p:nvSpPr>
          <p:spPr bwMode="auto">
            <a:xfrm>
              <a:off x="1981200" y="5486400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95" name="Oval 12"/>
            <p:cNvSpPr>
              <a:spLocks noChangeArrowheads="1"/>
            </p:cNvSpPr>
            <p:nvPr/>
          </p:nvSpPr>
          <p:spPr bwMode="auto">
            <a:xfrm>
              <a:off x="2866876" y="5773225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96" name="Oval 21"/>
            <p:cNvSpPr>
              <a:spLocks noChangeArrowheads="1"/>
            </p:cNvSpPr>
            <p:nvPr/>
          </p:nvSpPr>
          <p:spPr bwMode="auto">
            <a:xfrm>
              <a:off x="2819400" y="5943600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97" name="Oval 27"/>
            <p:cNvSpPr>
              <a:spLocks noChangeArrowheads="1"/>
            </p:cNvSpPr>
            <p:nvPr/>
          </p:nvSpPr>
          <p:spPr bwMode="auto">
            <a:xfrm>
              <a:off x="2057400" y="4191000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98" name="Oval 32"/>
            <p:cNvSpPr>
              <a:spLocks noChangeArrowheads="1"/>
            </p:cNvSpPr>
            <p:nvPr/>
          </p:nvSpPr>
          <p:spPr bwMode="auto">
            <a:xfrm>
              <a:off x="1935543" y="4587892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399" name="Oval 33"/>
            <p:cNvSpPr>
              <a:spLocks noChangeArrowheads="1"/>
            </p:cNvSpPr>
            <p:nvPr/>
          </p:nvSpPr>
          <p:spPr bwMode="auto">
            <a:xfrm>
              <a:off x="1850876" y="4824958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0" name="Oval 35"/>
            <p:cNvSpPr>
              <a:spLocks noChangeArrowheads="1"/>
            </p:cNvSpPr>
            <p:nvPr/>
          </p:nvSpPr>
          <p:spPr bwMode="auto">
            <a:xfrm>
              <a:off x="1935543" y="4983003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1" name="Oval 39"/>
            <p:cNvSpPr>
              <a:spLocks noChangeArrowheads="1"/>
            </p:cNvSpPr>
            <p:nvPr/>
          </p:nvSpPr>
          <p:spPr bwMode="auto">
            <a:xfrm>
              <a:off x="3124200" y="5714746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2" name="Line 46"/>
            <p:cNvSpPr>
              <a:spLocks noChangeShapeType="1"/>
            </p:cNvSpPr>
            <p:nvPr/>
          </p:nvSpPr>
          <p:spPr bwMode="auto">
            <a:xfrm flipV="1">
              <a:off x="1596876" y="4034736"/>
              <a:ext cx="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03" name="Line 47"/>
            <p:cNvSpPr>
              <a:spLocks noChangeShapeType="1"/>
            </p:cNvSpPr>
            <p:nvPr/>
          </p:nvSpPr>
          <p:spPr bwMode="auto">
            <a:xfrm>
              <a:off x="1596876" y="6168336"/>
              <a:ext cx="228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04" name="Oval 49"/>
            <p:cNvSpPr>
              <a:spLocks noChangeArrowheads="1"/>
            </p:cNvSpPr>
            <p:nvPr/>
          </p:nvSpPr>
          <p:spPr bwMode="auto">
            <a:xfrm>
              <a:off x="2133600" y="5867400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5" name="Oval 50"/>
            <p:cNvSpPr>
              <a:spLocks noChangeArrowheads="1"/>
            </p:cNvSpPr>
            <p:nvPr/>
          </p:nvSpPr>
          <p:spPr bwMode="auto">
            <a:xfrm>
              <a:off x="1905000" y="5638800"/>
              <a:ext cx="85725" cy="7778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6" name="Oval 56"/>
            <p:cNvSpPr>
              <a:spLocks noChangeArrowheads="1"/>
            </p:cNvSpPr>
            <p:nvPr/>
          </p:nvSpPr>
          <p:spPr bwMode="auto">
            <a:xfrm>
              <a:off x="2971800" y="4267200"/>
              <a:ext cx="85725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7" name="Oval 60"/>
            <p:cNvSpPr>
              <a:spLocks noChangeArrowheads="1"/>
            </p:cNvSpPr>
            <p:nvPr/>
          </p:nvSpPr>
          <p:spPr bwMode="auto">
            <a:xfrm>
              <a:off x="2286000" y="4267200"/>
              <a:ext cx="84137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8" name="Oval 62"/>
            <p:cNvSpPr>
              <a:spLocks noChangeArrowheads="1"/>
            </p:cNvSpPr>
            <p:nvPr/>
          </p:nvSpPr>
          <p:spPr bwMode="auto">
            <a:xfrm>
              <a:off x="2895600" y="4419600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09" name="Oval 69"/>
            <p:cNvSpPr>
              <a:spLocks noChangeArrowheads="1"/>
            </p:cNvSpPr>
            <p:nvPr/>
          </p:nvSpPr>
          <p:spPr bwMode="auto">
            <a:xfrm>
              <a:off x="2438400" y="4114800"/>
              <a:ext cx="85725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0" name="Oval 72"/>
            <p:cNvSpPr>
              <a:spLocks noChangeArrowheads="1"/>
            </p:cNvSpPr>
            <p:nvPr/>
          </p:nvSpPr>
          <p:spPr bwMode="auto">
            <a:xfrm>
              <a:off x="1935014" y="4587186"/>
              <a:ext cx="85725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1" name="Oval 73"/>
            <p:cNvSpPr>
              <a:spLocks noChangeArrowheads="1"/>
            </p:cNvSpPr>
            <p:nvPr/>
          </p:nvSpPr>
          <p:spPr bwMode="auto">
            <a:xfrm>
              <a:off x="1850876" y="4825311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2" name="Oval 75"/>
            <p:cNvSpPr>
              <a:spLocks noChangeArrowheads="1"/>
            </p:cNvSpPr>
            <p:nvPr/>
          </p:nvSpPr>
          <p:spPr bwMode="auto">
            <a:xfrm>
              <a:off x="1935014" y="4982474"/>
              <a:ext cx="85725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3" name="Oval 76"/>
            <p:cNvSpPr>
              <a:spLocks noChangeArrowheads="1"/>
            </p:cNvSpPr>
            <p:nvPr/>
          </p:nvSpPr>
          <p:spPr bwMode="auto">
            <a:xfrm>
              <a:off x="2362200" y="5943600"/>
              <a:ext cx="85725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4" name="Oval 78"/>
            <p:cNvSpPr>
              <a:spLocks noChangeArrowheads="1"/>
            </p:cNvSpPr>
            <p:nvPr/>
          </p:nvSpPr>
          <p:spPr bwMode="auto">
            <a:xfrm>
              <a:off x="2590800" y="4343400"/>
              <a:ext cx="84137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5" name="Oval 79"/>
            <p:cNvSpPr>
              <a:spLocks noChangeArrowheads="1"/>
            </p:cNvSpPr>
            <p:nvPr/>
          </p:nvSpPr>
          <p:spPr bwMode="auto">
            <a:xfrm>
              <a:off x="2286000" y="5638800"/>
              <a:ext cx="84137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6" name="Oval 33"/>
            <p:cNvSpPr>
              <a:spLocks noChangeArrowheads="1"/>
            </p:cNvSpPr>
            <p:nvPr/>
          </p:nvSpPr>
          <p:spPr bwMode="auto">
            <a:xfrm>
              <a:off x="2130276" y="4501108"/>
              <a:ext cx="84667" cy="7902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17" name="Oval 73"/>
            <p:cNvSpPr>
              <a:spLocks noChangeArrowheads="1"/>
            </p:cNvSpPr>
            <p:nvPr/>
          </p:nvSpPr>
          <p:spPr bwMode="auto">
            <a:xfrm>
              <a:off x="2130276" y="4501461"/>
              <a:ext cx="84138" cy="7937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2743200" y="4724400"/>
            <a:ext cx="312738" cy="400050"/>
            <a:chOff x="7696200" y="5181600"/>
            <a:chExt cx="312906" cy="400110"/>
          </a:xfrm>
        </p:grpSpPr>
        <p:sp>
          <p:nvSpPr>
            <p:cNvPr id="271419" name="Oval 41"/>
            <p:cNvSpPr>
              <a:spLocks noChangeArrowheads="1"/>
            </p:cNvSpPr>
            <p:nvPr/>
          </p:nvSpPr>
          <p:spPr bwMode="auto">
            <a:xfrm>
              <a:off x="7704306" y="5486400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20" name="Text Box 42"/>
            <p:cNvSpPr txBox="1">
              <a:spLocks noChangeArrowheads="1"/>
            </p:cNvSpPr>
            <p:nvPr/>
          </p:nvSpPr>
          <p:spPr bwMode="auto">
            <a:xfrm>
              <a:off x="7696200" y="5181600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1">
                  <a:cs typeface="Arial" charset="0"/>
                </a:rPr>
                <a:t>s</a:t>
              </a:r>
            </a:p>
          </p:txBody>
        </p: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5257800" y="4572000"/>
            <a:ext cx="312738" cy="400050"/>
            <a:chOff x="7696200" y="5181600"/>
            <a:chExt cx="312906" cy="400110"/>
          </a:xfrm>
        </p:grpSpPr>
        <p:sp>
          <p:nvSpPr>
            <p:cNvPr id="271422" name="Oval 41"/>
            <p:cNvSpPr>
              <a:spLocks noChangeArrowheads="1"/>
            </p:cNvSpPr>
            <p:nvPr/>
          </p:nvSpPr>
          <p:spPr bwMode="auto">
            <a:xfrm>
              <a:off x="7704306" y="5486400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1423" name="Text Box 42"/>
            <p:cNvSpPr txBox="1">
              <a:spLocks noChangeArrowheads="1"/>
            </p:cNvSpPr>
            <p:nvPr/>
          </p:nvSpPr>
          <p:spPr bwMode="auto">
            <a:xfrm>
              <a:off x="7696200" y="5181600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1">
                  <a:cs typeface="Arial" charset="0"/>
                </a:rPr>
                <a:t>s</a:t>
              </a: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9653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1"/>
          <p:cNvSpPr>
            <a:spLocks noGrp="1"/>
          </p:cNvSpPr>
          <p:nvPr>
            <p:ph type="title" idx="4294967295"/>
          </p:nvPr>
        </p:nvSpPr>
        <p:spPr>
          <a:xfrm>
            <a:off x="561975" y="315913"/>
            <a:ext cx="8201025" cy="647700"/>
          </a:xfrm>
        </p:spPr>
        <p:txBody>
          <a:bodyPr lIns="0" rIns="0" anchor="t"/>
          <a:lstStyle/>
          <a:p>
            <a:r>
              <a:rPr lang="en-US"/>
              <a:t>Confident Execution Demonstration Selection </a:t>
            </a:r>
          </a:p>
        </p:txBody>
      </p:sp>
      <p:sp>
        <p:nvSpPr>
          <p:cNvPr id="273411" name="Content Placeholder 2"/>
          <p:cNvSpPr>
            <a:spLocks noGrp="1"/>
          </p:cNvSpPr>
          <p:nvPr>
            <p:ph idx="4294967295"/>
          </p:nvPr>
        </p:nvSpPr>
        <p:spPr/>
        <p:txBody>
          <a:bodyPr lIns="0" tIns="0" rIns="0" bIns="0"/>
          <a:lstStyle/>
          <a:p>
            <a:pPr marL="180975" indent="-180975"/>
            <a:r>
              <a:rPr lang="en-US"/>
              <a:t>Distance parameter </a:t>
            </a:r>
            <a:r>
              <a:rPr lang="en-US" sz="3000" b="1">
                <a:sym typeface="Symbol" charset="0"/>
              </a:rPr>
              <a:t></a:t>
            </a:r>
            <a:r>
              <a:rPr lang="en-US" b="1" baseline="-30000"/>
              <a:t>dist</a:t>
            </a:r>
            <a:r>
              <a:rPr lang="en-US"/>
              <a:t> </a:t>
            </a:r>
          </a:p>
          <a:p>
            <a:pPr marL="444500" lvl="1" indent="-261938"/>
            <a:r>
              <a:rPr lang="en-US"/>
              <a:t>Used to identify outliers and unexplored regions of state space</a:t>
            </a:r>
          </a:p>
          <a:p>
            <a:pPr marL="180975" indent="-180975"/>
            <a:r>
              <a:rPr lang="en-US"/>
              <a:t>Set of confidence parameters </a:t>
            </a:r>
            <a:r>
              <a:rPr lang="en-US" sz="3000" b="1">
                <a:sym typeface="Symbol" charset="0"/>
              </a:rPr>
              <a:t></a:t>
            </a:r>
            <a:r>
              <a:rPr lang="en-US" b="1" baseline="-30000"/>
              <a:t>conf</a:t>
            </a:r>
            <a:r>
              <a:rPr lang="en-US"/>
              <a:t> </a:t>
            </a:r>
          </a:p>
          <a:p>
            <a:pPr marL="444500" lvl="1" indent="-261938"/>
            <a:r>
              <a:rPr lang="en-US"/>
              <a:t>Used to identify ambiguous state regions in which more than one action is applicable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Object 7"/>
          <p:cNvGraphicFramePr>
            <a:graphicFrameLocks noChangeAspect="1"/>
          </p:cNvGraphicFramePr>
          <p:nvPr/>
        </p:nvGraphicFramePr>
        <p:xfrm>
          <a:off x="7559675" y="2895600"/>
          <a:ext cx="9747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66" name="Equation" r:id="rId5" imgW="609480" imgH="190440" progId="Equation.3">
                  <p:embed/>
                </p:oleObj>
              </mc:Choice>
              <mc:Fallback>
                <p:oleObj name="Equation" r:id="rId5" imgW="60948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2895600"/>
                        <a:ext cx="9747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5" name="Title 1"/>
          <p:cNvSpPr>
            <a:spLocks noGrp="1"/>
          </p:cNvSpPr>
          <p:nvPr>
            <p:ph type="title" idx="4294967295"/>
          </p:nvPr>
        </p:nvSpPr>
        <p:spPr>
          <a:xfrm>
            <a:off x="561975" y="315913"/>
            <a:ext cx="8124825" cy="647700"/>
          </a:xfrm>
        </p:spPr>
        <p:txBody>
          <a:bodyPr lIns="0" rIns="0" anchor="t"/>
          <a:lstStyle/>
          <a:p>
            <a:r>
              <a:rPr lang="en-US"/>
              <a:t>Confident Execution Distance Parameter</a:t>
            </a:r>
          </a:p>
        </p:txBody>
      </p:sp>
      <p:sp>
        <p:nvSpPr>
          <p:cNvPr id="274436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275138" cy="4525963"/>
          </a:xfrm>
        </p:spPr>
        <p:txBody>
          <a:bodyPr lIns="0" tIns="0" rIns="0" bIns="0"/>
          <a:lstStyle/>
          <a:p>
            <a:pPr marL="180975" indent="-180975">
              <a:lnSpc>
                <a:spcPct val="80000"/>
              </a:lnSpc>
            </a:pPr>
            <a:r>
              <a:rPr lang="en-US"/>
              <a:t>Distance parameter </a:t>
            </a:r>
            <a:r>
              <a:rPr lang="en-US" sz="3000" b="1">
                <a:sym typeface="Symbol" charset="0"/>
              </a:rPr>
              <a:t></a:t>
            </a:r>
            <a:r>
              <a:rPr lang="en-US" b="1" baseline="-30000"/>
              <a:t>dist</a:t>
            </a:r>
            <a:r>
              <a:rPr lang="en-US"/>
              <a:t> </a:t>
            </a:r>
          </a:p>
          <a:p>
            <a:pPr marL="444500" lvl="1" indent="-261938">
              <a:lnSpc>
                <a:spcPct val="80000"/>
              </a:lnSpc>
              <a:buFontTx/>
              <a:buNone/>
            </a:pPr>
            <a:endParaRPr lang="en-US"/>
          </a:p>
          <a:p>
            <a:pPr marL="444500" lvl="1" indent="-261938"/>
            <a:endParaRPr lang="en-US"/>
          </a:p>
        </p:txBody>
      </p:sp>
      <p:sp>
        <p:nvSpPr>
          <p:cNvPr id="274437" name="Line 6"/>
          <p:cNvSpPr>
            <a:spLocks noChangeShapeType="1"/>
          </p:cNvSpPr>
          <p:nvPr/>
        </p:nvSpPr>
        <p:spPr bwMode="auto">
          <a:xfrm flipV="1">
            <a:off x="5589588" y="2057400"/>
            <a:ext cx="0" cy="222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Oval 8"/>
          <p:cNvSpPr>
            <a:spLocks noChangeArrowheads="1"/>
          </p:cNvSpPr>
          <p:nvPr/>
        </p:nvSpPr>
        <p:spPr bwMode="auto">
          <a:xfrm>
            <a:off x="6605588" y="3400425"/>
            <a:ext cx="84137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39" name="Oval 9"/>
          <p:cNvSpPr>
            <a:spLocks noChangeArrowheads="1"/>
          </p:cNvSpPr>
          <p:nvPr/>
        </p:nvSpPr>
        <p:spPr bwMode="auto">
          <a:xfrm>
            <a:off x="6521450" y="3795713"/>
            <a:ext cx="84138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0" name="Oval 10"/>
          <p:cNvSpPr>
            <a:spLocks noChangeArrowheads="1"/>
          </p:cNvSpPr>
          <p:nvPr/>
        </p:nvSpPr>
        <p:spPr bwMode="auto">
          <a:xfrm>
            <a:off x="6435725" y="3638550"/>
            <a:ext cx="85725" cy="777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1" name="Oval 11"/>
          <p:cNvSpPr>
            <a:spLocks noChangeArrowheads="1"/>
          </p:cNvSpPr>
          <p:nvPr/>
        </p:nvSpPr>
        <p:spPr bwMode="auto">
          <a:xfrm>
            <a:off x="6689725" y="3638550"/>
            <a:ext cx="85725" cy="777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2" name="Oval 12"/>
          <p:cNvSpPr>
            <a:spLocks noChangeArrowheads="1"/>
          </p:cNvSpPr>
          <p:nvPr/>
        </p:nvSpPr>
        <p:spPr bwMode="auto">
          <a:xfrm>
            <a:off x="6859588" y="3795713"/>
            <a:ext cx="84137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3" name="Oval 13"/>
          <p:cNvSpPr>
            <a:spLocks noChangeArrowheads="1"/>
          </p:cNvSpPr>
          <p:nvPr/>
        </p:nvSpPr>
        <p:spPr bwMode="auto">
          <a:xfrm>
            <a:off x="6943725" y="3559175"/>
            <a:ext cx="85725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4" name="Line 47"/>
          <p:cNvSpPr>
            <a:spLocks noChangeShapeType="1"/>
          </p:cNvSpPr>
          <p:nvPr/>
        </p:nvSpPr>
        <p:spPr bwMode="auto">
          <a:xfrm>
            <a:off x="5589588" y="42672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5" name="Oval 48"/>
          <p:cNvSpPr>
            <a:spLocks noChangeArrowheads="1"/>
          </p:cNvSpPr>
          <p:nvPr/>
        </p:nvSpPr>
        <p:spPr bwMode="auto">
          <a:xfrm>
            <a:off x="6605588" y="3400425"/>
            <a:ext cx="84137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6" name="Oval 49"/>
          <p:cNvSpPr>
            <a:spLocks noChangeArrowheads="1"/>
          </p:cNvSpPr>
          <p:nvPr/>
        </p:nvSpPr>
        <p:spPr bwMode="auto">
          <a:xfrm>
            <a:off x="6351588" y="3962400"/>
            <a:ext cx="84137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7" name="Oval 50"/>
          <p:cNvSpPr>
            <a:spLocks noChangeArrowheads="1"/>
          </p:cNvSpPr>
          <p:nvPr/>
        </p:nvSpPr>
        <p:spPr bwMode="auto">
          <a:xfrm>
            <a:off x="6199188" y="3657600"/>
            <a:ext cx="85725" cy="777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8" name="Oval 51"/>
          <p:cNvSpPr>
            <a:spLocks noChangeArrowheads="1"/>
          </p:cNvSpPr>
          <p:nvPr/>
        </p:nvSpPr>
        <p:spPr bwMode="auto">
          <a:xfrm>
            <a:off x="6689725" y="3638550"/>
            <a:ext cx="85725" cy="777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49" name="Oval 52"/>
          <p:cNvSpPr>
            <a:spLocks noChangeArrowheads="1"/>
          </p:cNvSpPr>
          <p:nvPr/>
        </p:nvSpPr>
        <p:spPr bwMode="auto">
          <a:xfrm>
            <a:off x="7265988" y="3962400"/>
            <a:ext cx="84137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sp>
        <p:nvSpPr>
          <p:cNvPr id="274450" name="Oval 53"/>
          <p:cNvSpPr>
            <a:spLocks noChangeArrowheads="1"/>
          </p:cNvSpPr>
          <p:nvPr/>
        </p:nvSpPr>
        <p:spPr bwMode="auto">
          <a:xfrm>
            <a:off x="6943725" y="3559175"/>
            <a:ext cx="85725" cy="7937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40000"/>
              </a:spcAft>
              <a:buFont typeface="Wingdings" charset="0"/>
              <a:buNone/>
            </a:pPr>
            <a:endParaRPr lang="en-US" sz="1800" b="0">
              <a:cs typeface="Arial" charset="0"/>
            </a:endParaRP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7696200" y="3200400"/>
            <a:ext cx="312738" cy="400050"/>
            <a:chOff x="6781800" y="4829175"/>
            <a:chExt cx="312906" cy="400110"/>
          </a:xfrm>
        </p:grpSpPr>
        <p:sp>
          <p:nvSpPr>
            <p:cNvPr id="274452" name="Oval 41"/>
            <p:cNvSpPr>
              <a:spLocks noChangeArrowheads="1"/>
            </p:cNvSpPr>
            <p:nvPr/>
          </p:nvSpPr>
          <p:spPr bwMode="auto">
            <a:xfrm>
              <a:off x="6846888" y="488315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53" name="Text Box 42"/>
            <p:cNvSpPr txBox="1">
              <a:spLocks noChangeArrowheads="1"/>
            </p:cNvSpPr>
            <p:nvPr/>
          </p:nvSpPr>
          <p:spPr bwMode="auto">
            <a:xfrm>
              <a:off x="6781800" y="482917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1">
                  <a:cs typeface="Arial" charset="0"/>
                </a:rPr>
                <a:t>s</a:t>
              </a:r>
            </a:p>
          </p:txBody>
        </p:sp>
      </p:grpSp>
      <p:cxnSp>
        <p:nvCxnSpPr>
          <p:cNvPr id="82" name="Straight Arrow Connector 81"/>
          <p:cNvCxnSpPr>
            <a:cxnSpLocks noChangeShapeType="1"/>
            <a:stCxn id="274452" idx="1"/>
            <a:endCxn id="274573" idx="5"/>
          </p:cNvCxnSpPr>
          <p:nvPr/>
        </p:nvCxnSpPr>
        <p:spPr bwMode="auto">
          <a:xfrm rot="16200000" flipV="1">
            <a:off x="7465219" y="2958306"/>
            <a:ext cx="192088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228600" y="2057400"/>
            <a:ext cx="4740275" cy="2370138"/>
            <a:chOff x="76200" y="2874963"/>
            <a:chExt cx="4740275" cy="2370138"/>
          </a:xfrm>
        </p:grpSpPr>
        <p:graphicFrame>
          <p:nvGraphicFramePr>
            <p:cNvPr id="274456" name="Object 2"/>
            <p:cNvGraphicFramePr>
              <a:graphicFrameLocks noChangeAspect="1"/>
            </p:cNvGraphicFramePr>
            <p:nvPr/>
          </p:nvGraphicFramePr>
          <p:xfrm>
            <a:off x="1498600" y="3514726"/>
            <a:ext cx="2728913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67" name="Equation" r:id="rId7" imgW="1295280" imgH="444240" progId="Equation.3">
                    <p:embed/>
                  </p:oleObj>
                </mc:Choice>
                <mc:Fallback>
                  <p:oleObj name="Equation" r:id="rId7" imgW="1295280" imgH="4442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8600" y="3514726"/>
                          <a:ext cx="2728913" cy="936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57" name="Object 3"/>
            <p:cNvGraphicFramePr>
              <a:graphicFrameLocks noChangeAspect="1"/>
            </p:cNvGraphicFramePr>
            <p:nvPr/>
          </p:nvGraphicFramePr>
          <p:xfrm>
            <a:off x="1389062" y="4684713"/>
            <a:ext cx="3427413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68" name="Equation" r:id="rId9" imgW="1625400" imgH="266400" progId="Equation.3">
                    <p:embed/>
                  </p:oleObj>
                </mc:Choice>
                <mc:Fallback>
                  <p:oleObj name="Equation" r:id="rId9" imgW="1625400" imgH="2664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9062" y="4684713"/>
                          <a:ext cx="3427413" cy="560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58" name="Object 4"/>
            <p:cNvGraphicFramePr>
              <a:graphicFrameLocks noChangeAspect="1"/>
            </p:cNvGraphicFramePr>
            <p:nvPr/>
          </p:nvGraphicFramePr>
          <p:xfrm>
            <a:off x="1371600" y="2874963"/>
            <a:ext cx="334486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69" name="Equation" r:id="rId11" imgW="1587240" imgH="190440" progId="Equation.3">
                    <p:embed/>
                  </p:oleObj>
                </mc:Choice>
                <mc:Fallback>
                  <p:oleObj name="Equation" r:id="rId11" imgW="1587240" imgH="1904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874963"/>
                          <a:ext cx="3344862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4459" name="Rectangle 69"/>
            <p:cNvSpPr>
              <a:spLocks noChangeArrowheads="1"/>
            </p:cNvSpPr>
            <p:nvPr/>
          </p:nvSpPr>
          <p:spPr bwMode="auto">
            <a:xfrm>
              <a:off x="576337" y="4705350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r>
                <a:rPr lang="en-US" sz="1800" b="0">
                  <a:cs typeface="Arial" charset="0"/>
                </a:rPr>
                <a:t>where</a:t>
              </a:r>
            </a:p>
          </p:txBody>
        </p:sp>
        <p:sp>
          <p:nvSpPr>
            <p:cNvPr id="274460" name="Rectangle 70"/>
            <p:cNvSpPr>
              <a:spLocks noChangeArrowheads="1"/>
            </p:cNvSpPr>
            <p:nvPr/>
          </p:nvSpPr>
          <p:spPr bwMode="auto">
            <a:xfrm>
              <a:off x="76200" y="2895600"/>
              <a:ext cx="131318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1">
                <a:lnSpc>
                  <a:spcPct val="80000"/>
                </a:lnSpc>
                <a:spcAft>
                  <a:spcPct val="40000"/>
                </a:spcAft>
                <a:buFont typeface="Wingdings" charset="0"/>
                <a:buNone/>
              </a:pPr>
              <a:r>
                <a:rPr lang="en-US" sz="1800" b="0">
                  <a:cs typeface="Arial" charset="0"/>
                </a:rPr>
                <a:t>Given </a:t>
              </a:r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5734050" y="2409825"/>
            <a:ext cx="1752600" cy="876300"/>
            <a:chOff x="5734050" y="2409825"/>
            <a:chExt cx="1752600" cy="876300"/>
          </a:xfrm>
        </p:grpSpPr>
        <p:sp>
          <p:nvSpPr>
            <p:cNvPr id="274462" name="Oval 14"/>
            <p:cNvSpPr>
              <a:spLocks noChangeArrowheads="1"/>
            </p:cNvSpPr>
            <p:nvPr/>
          </p:nvSpPr>
          <p:spPr bwMode="auto">
            <a:xfrm>
              <a:off x="6626842" y="2892778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63" name="Oval 18"/>
            <p:cNvSpPr>
              <a:spLocks noChangeArrowheads="1"/>
            </p:cNvSpPr>
            <p:nvPr/>
          </p:nvSpPr>
          <p:spPr bwMode="auto">
            <a:xfrm>
              <a:off x="6944254" y="2689578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64" name="Oval 20"/>
            <p:cNvSpPr>
              <a:spLocks noChangeArrowheads="1"/>
            </p:cNvSpPr>
            <p:nvPr/>
          </p:nvSpPr>
          <p:spPr bwMode="auto">
            <a:xfrm>
              <a:off x="6266920" y="2610556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65" name="Oval 21"/>
            <p:cNvSpPr>
              <a:spLocks noChangeArrowheads="1"/>
            </p:cNvSpPr>
            <p:nvPr/>
          </p:nvSpPr>
          <p:spPr bwMode="auto">
            <a:xfrm>
              <a:off x="6499754" y="2847622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66" name="Oval 24"/>
            <p:cNvSpPr>
              <a:spLocks noChangeArrowheads="1"/>
            </p:cNvSpPr>
            <p:nvPr/>
          </p:nvSpPr>
          <p:spPr bwMode="auto">
            <a:xfrm>
              <a:off x="6012920" y="2926644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67" name="Oval 25"/>
            <p:cNvSpPr>
              <a:spLocks noChangeArrowheads="1"/>
            </p:cNvSpPr>
            <p:nvPr/>
          </p:nvSpPr>
          <p:spPr bwMode="auto">
            <a:xfrm>
              <a:off x="7028920" y="2847622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68" name="Oval 26"/>
            <p:cNvSpPr>
              <a:spLocks noChangeArrowheads="1"/>
            </p:cNvSpPr>
            <p:nvPr/>
          </p:nvSpPr>
          <p:spPr bwMode="auto">
            <a:xfrm>
              <a:off x="7113587" y="2926644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69" name="Oval 27"/>
            <p:cNvSpPr>
              <a:spLocks noChangeArrowheads="1"/>
            </p:cNvSpPr>
            <p:nvPr/>
          </p:nvSpPr>
          <p:spPr bwMode="auto">
            <a:xfrm>
              <a:off x="7113587" y="2659944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0" name="Oval 28"/>
            <p:cNvSpPr>
              <a:spLocks noChangeArrowheads="1"/>
            </p:cNvSpPr>
            <p:nvPr/>
          </p:nvSpPr>
          <p:spPr bwMode="auto">
            <a:xfrm>
              <a:off x="6859587" y="3005667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1" name="Oval 29"/>
            <p:cNvSpPr>
              <a:spLocks noChangeArrowheads="1"/>
            </p:cNvSpPr>
            <p:nvPr/>
          </p:nvSpPr>
          <p:spPr bwMode="auto">
            <a:xfrm>
              <a:off x="7039504" y="2985911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2" name="Oval 30"/>
            <p:cNvSpPr>
              <a:spLocks noChangeArrowheads="1"/>
            </p:cNvSpPr>
            <p:nvPr/>
          </p:nvSpPr>
          <p:spPr bwMode="auto">
            <a:xfrm>
              <a:off x="7282920" y="3005667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3" name="Oval 31"/>
            <p:cNvSpPr>
              <a:spLocks noChangeArrowheads="1"/>
            </p:cNvSpPr>
            <p:nvPr/>
          </p:nvSpPr>
          <p:spPr bwMode="auto">
            <a:xfrm>
              <a:off x="7282920" y="2689578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4" name="Oval 32"/>
            <p:cNvSpPr>
              <a:spLocks noChangeArrowheads="1"/>
            </p:cNvSpPr>
            <p:nvPr/>
          </p:nvSpPr>
          <p:spPr bwMode="auto">
            <a:xfrm>
              <a:off x="5928254" y="2610556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5" name="Oval 33"/>
            <p:cNvSpPr>
              <a:spLocks noChangeArrowheads="1"/>
            </p:cNvSpPr>
            <p:nvPr/>
          </p:nvSpPr>
          <p:spPr bwMode="auto">
            <a:xfrm>
              <a:off x="5843587" y="2847622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6" name="Oval 34"/>
            <p:cNvSpPr>
              <a:spLocks noChangeArrowheads="1"/>
            </p:cNvSpPr>
            <p:nvPr/>
          </p:nvSpPr>
          <p:spPr bwMode="auto">
            <a:xfrm>
              <a:off x="6012920" y="2768600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7" name="Oval 35"/>
            <p:cNvSpPr>
              <a:spLocks noChangeArrowheads="1"/>
            </p:cNvSpPr>
            <p:nvPr/>
          </p:nvSpPr>
          <p:spPr bwMode="auto">
            <a:xfrm>
              <a:off x="5928254" y="3005667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8" name="Oval 36"/>
            <p:cNvSpPr>
              <a:spLocks noChangeArrowheads="1"/>
            </p:cNvSpPr>
            <p:nvPr/>
          </p:nvSpPr>
          <p:spPr bwMode="auto">
            <a:xfrm>
              <a:off x="6182254" y="2847622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79" name="Oval 37"/>
            <p:cNvSpPr>
              <a:spLocks noChangeArrowheads="1"/>
            </p:cNvSpPr>
            <p:nvPr/>
          </p:nvSpPr>
          <p:spPr bwMode="auto">
            <a:xfrm>
              <a:off x="6097587" y="3084689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0" name="Oval 38"/>
            <p:cNvSpPr>
              <a:spLocks noChangeArrowheads="1"/>
            </p:cNvSpPr>
            <p:nvPr/>
          </p:nvSpPr>
          <p:spPr bwMode="auto">
            <a:xfrm>
              <a:off x="6266920" y="2768600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1" name="Oval 39"/>
            <p:cNvSpPr>
              <a:spLocks noChangeArrowheads="1"/>
            </p:cNvSpPr>
            <p:nvPr/>
          </p:nvSpPr>
          <p:spPr bwMode="auto">
            <a:xfrm>
              <a:off x="6266920" y="3005667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2" name="Oval 56"/>
            <p:cNvSpPr>
              <a:spLocks noChangeArrowheads="1"/>
            </p:cNvSpPr>
            <p:nvPr/>
          </p:nvSpPr>
          <p:spPr bwMode="auto">
            <a:xfrm>
              <a:off x="6570662" y="2740025"/>
              <a:ext cx="85725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3" name="Oval 58"/>
            <p:cNvSpPr>
              <a:spLocks noChangeArrowheads="1"/>
            </p:cNvSpPr>
            <p:nvPr/>
          </p:nvSpPr>
          <p:spPr bwMode="auto">
            <a:xfrm>
              <a:off x="6943725" y="2689225"/>
              <a:ext cx="85725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4" name="Oval 60"/>
            <p:cNvSpPr>
              <a:spLocks noChangeArrowheads="1"/>
            </p:cNvSpPr>
            <p:nvPr/>
          </p:nvSpPr>
          <p:spPr bwMode="auto">
            <a:xfrm>
              <a:off x="6267450" y="2609850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5" name="Oval 61"/>
            <p:cNvSpPr>
              <a:spLocks noChangeArrowheads="1"/>
            </p:cNvSpPr>
            <p:nvPr/>
          </p:nvSpPr>
          <p:spPr bwMode="auto">
            <a:xfrm>
              <a:off x="6499225" y="2847975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6" name="Oval 62"/>
            <p:cNvSpPr>
              <a:spLocks noChangeArrowheads="1"/>
            </p:cNvSpPr>
            <p:nvPr/>
          </p:nvSpPr>
          <p:spPr bwMode="auto">
            <a:xfrm>
              <a:off x="6648449" y="3005138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7" name="Oval 64"/>
            <p:cNvSpPr>
              <a:spLocks noChangeArrowheads="1"/>
            </p:cNvSpPr>
            <p:nvPr/>
          </p:nvSpPr>
          <p:spPr bwMode="auto">
            <a:xfrm>
              <a:off x="6013450" y="2927350"/>
              <a:ext cx="84137" cy="77788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8" name="Oval 65"/>
            <p:cNvSpPr>
              <a:spLocks noChangeArrowheads="1"/>
            </p:cNvSpPr>
            <p:nvPr/>
          </p:nvSpPr>
          <p:spPr bwMode="auto">
            <a:xfrm>
              <a:off x="7029450" y="2847975"/>
              <a:ext cx="84137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89" name="Oval 66"/>
            <p:cNvSpPr>
              <a:spLocks noChangeArrowheads="1"/>
            </p:cNvSpPr>
            <p:nvPr/>
          </p:nvSpPr>
          <p:spPr bwMode="auto">
            <a:xfrm>
              <a:off x="7113587" y="2927350"/>
              <a:ext cx="84138" cy="77788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0" name="Oval 67"/>
            <p:cNvSpPr>
              <a:spLocks noChangeArrowheads="1"/>
            </p:cNvSpPr>
            <p:nvPr/>
          </p:nvSpPr>
          <p:spPr bwMode="auto">
            <a:xfrm>
              <a:off x="7113587" y="2660650"/>
              <a:ext cx="84138" cy="77788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1" name="Oval 68"/>
            <p:cNvSpPr>
              <a:spLocks noChangeArrowheads="1"/>
            </p:cNvSpPr>
            <p:nvPr/>
          </p:nvSpPr>
          <p:spPr bwMode="auto">
            <a:xfrm>
              <a:off x="6859587" y="3005138"/>
              <a:ext cx="84138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2" name="Oval 69"/>
            <p:cNvSpPr>
              <a:spLocks noChangeArrowheads="1"/>
            </p:cNvSpPr>
            <p:nvPr/>
          </p:nvSpPr>
          <p:spPr bwMode="auto">
            <a:xfrm>
              <a:off x="7038975" y="2986088"/>
              <a:ext cx="85725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3" name="Oval 70"/>
            <p:cNvSpPr>
              <a:spLocks noChangeArrowheads="1"/>
            </p:cNvSpPr>
            <p:nvPr/>
          </p:nvSpPr>
          <p:spPr bwMode="auto">
            <a:xfrm>
              <a:off x="7283450" y="3005138"/>
              <a:ext cx="84137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4" name="Oval 71"/>
            <p:cNvSpPr>
              <a:spLocks noChangeArrowheads="1"/>
            </p:cNvSpPr>
            <p:nvPr/>
          </p:nvSpPr>
          <p:spPr bwMode="auto">
            <a:xfrm>
              <a:off x="7283450" y="2689225"/>
              <a:ext cx="84137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5" name="Oval 72"/>
            <p:cNvSpPr>
              <a:spLocks noChangeArrowheads="1"/>
            </p:cNvSpPr>
            <p:nvPr/>
          </p:nvSpPr>
          <p:spPr bwMode="auto">
            <a:xfrm>
              <a:off x="5927725" y="2609850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6" name="Oval 73"/>
            <p:cNvSpPr>
              <a:spLocks noChangeArrowheads="1"/>
            </p:cNvSpPr>
            <p:nvPr/>
          </p:nvSpPr>
          <p:spPr bwMode="auto">
            <a:xfrm>
              <a:off x="5843587" y="2847975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7" name="Oval 74"/>
            <p:cNvSpPr>
              <a:spLocks noChangeArrowheads="1"/>
            </p:cNvSpPr>
            <p:nvPr/>
          </p:nvSpPr>
          <p:spPr bwMode="auto">
            <a:xfrm>
              <a:off x="6013450" y="2768600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8" name="Oval 75"/>
            <p:cNvSpPr>
              <a:spLocks noChangeArrowheads="1"/>
            </p:cNvSpPr>
            <p:nvPr/>
          </p:nvSpPr>
          <p:spPr bwMode="auto">
            <a:xfrm>
              <a:off x="5927725" y="3005138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499" name="Oval 76"/>
            <p:cNvSpPr>
              <a:spLocks noChangeArrowheads="1"/>
            </p:cNvSpPr>
            <p:nvPr/>
          </p:nvSpPr>
          <p:spPr bwMode="auto">
            <a:xfrm>
              <a:off x="6181725" y="2847975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0" name="Oval 77"/>
            <p:cNvSpPr>
              <a:spLocks noChangeArrowheads="1"/>
            </p:cNvSpPr>
            <p:nvPr/>
          </p:nvSpPr>
          <p:spPr bwMode="auto">
            <a:xfrm>
              <a:off x="6097587" y="3084513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1" name="Oval 78"/>
            <p:cNvSpPr>
              <a:spLocks noChangeArrowheads="1"/>
            </p:cNvSpPr>
            <p:nvPr/>
          </p:nvSpPr>
          <p:spPr bwMode="auto">
            <a:xfrm>
              <a:off x="6267450" y="2768600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2" name="Oval 79"/>
            <p:cNvSpPr>
              <a:spLocks noChangeArrowheads="1"/>
            </p:cNvSpPr>
            <p:nvPr/>
          </p:nvSpPr>
          <p:spPr bwMode="auto">
            <a:xfrm>
              <a:off x="6267450" y="3005138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3" name="Oval 27"/>
            <p:cNvSpPr>
              <a:spLocks noChangeArrowheads="1"/>
            </p:cNvSpPr>
            <p:nvPr/>
          </p:nvSpPr>
          <p:spPr bwMode="auto">
            <a:xfrm>
              <a:off x="6800320" y="2968978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4" name="Oval 33"/>
            <p:cNvSpPr>
              <a:spLocks noChangeArrowheads="1"/>
            </p:cNvSpPr>
            <p:nvPr/>
          </p:nvSpPr>
          <p:spPr bwMode="auto">
            <a:xfrm>
              <a:off x="6122987" y="2523772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5" name="Oval 73"/>
            <p:cNvSpPr>
              <a:spLocks noChangeArrowheads="1"/>
            </p:cNvSpPr>
            <p:nvPr/>
          </p:nvSpPr>
          <p:spPr bwMode="auto">
            <a:xfrm>
              <a:off x="6122987" y="2524125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6" name="Oval 74"/>
            <p:cNvSpPr>
              <a:spLocks noChangeArrowheads="1"/>
            </p:cNvSpPr>
            <p:nvPr/>
          </p:nvSpPr>
          <p:spPr bwMode="auto">
            <a:xfrm>
              <a:off x="5810250" y="249555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7" name="Oval 75"/>
            <p:cNvSpPr>
              <a:spLocks noChangeArrowheads="1"/>
            </p:cNvSpPr>
            <p:nvPr/>
          </p:nvSpPr>
          <p:spPr bwMode="auto">
            <a:xfrm>
              <a:off x="5895975" y="265747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8" name="Oval 76"/>
            <p:cNvSpPr>
              <a:spLocks noChangeArrowheads="1"/>
            </p:cNvSpPr>
            <p:nvPr/>
          </p:nvSpPr>
          <p:spPr bwMode="auto">
            <a:xfrm>
              <a:off x="5734050" y="273367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09" name="Oval 77"/>
            <p:cNvSpPr>
              <a:spLocks noChangeArrowheads="1"/>
            </p:cNvSpPr>
            <p:nvPr/>
          </p:nvSpPr>
          <p:spPr bwMode="auto">
            <a:xfrm>
              <a:off x="5819775" y="288607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0" name="Oval 78"/>
            <p:cNvSpPr>
              <a:spLocks noChangeArrowheads="1"/>
            </p:cNvSpPr>
            <p:nvPr/>
          </p:nvSpPr>
          <p:spPr bwMode="auto">
            <a:xfrm>
              <a:off x="5905500" y="28194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1" name="Oval 79"/>
            <p:cNvSpPr>
              <a:spLocks noChangeArrowheads="1"/>
            </p:cNvSpPr>
            <p:nvPr/>
          </p:nvSpPr>
          <p:spPr bwMode="auto">
            <a:xfrm>
              <a:off x="5981700" y="298132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2" name="Oval 80"/>
            <p:cNvSpPr>
              <a:spLocks noChangeArrowheads="1"/>
            </p:cNvSpPr>
            <p:nvPr/>
          </p:nvSpPr>
          <p:spPr bwMode="auto">
            <a:xfrm>
              <a:off x="6162675" y="28956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3" name="Oval 82"/>
            <p:cNvSpPr>
              <a:spLocks noChangeArrowheads="1"/>
            </p:cNvSpPr>
            <p:nvPr/>
          </p:nvSpPr>
          <p:spPr bwMode="auto">
            <a:xfrm>
              <a:off x="6076950" y="27432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4" name="Oval 84"/>
            <p:cNvSpPr>
              <a:spLocks noChangeArrowheads="1"/>
            </p:cNvSpPr>
            <p:nvPr/>
          </p:nvSpPr>
          <p:spPr bwMode="auto">
            <a:xfrm>
              <a:off x="6143625" y="26670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5" name="Oval 85"/>
            <p:cNvSpPr>
              <a:spLocks noChangeArrowheads="1"/>
            </p:cNvSpPr>
            <p:nvPr/>
          </p:nvSpPr>
          <p:spPr bwMode="auto">
            <a:xfrm>
              <a:off x="6162675" y="249555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6" name="Oval 86"/>
            <p:cNvSpPr>
              <a:spLocks noChangeArrowheads="1"/>
            </p:cNvSpPr>
            <p:nvPr/>
          </p:nvSpPr>
          <p:spPr bwMode="auto">
            <a:xfrm>
              <a:off x="6019800" y="240982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7" name="Oval 87"/>
            <p:cNvSpPr>
              <a:spLocks noChangeArrowheads="1"/>
            </p:cNvSpPr>
            <p:nvPr/>
          </p:nvSpPr>
          <p:spPr bwMode="auto">
            <a:xfrm>
              <a:off x="6381750" y="27432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8" name="Oval 88"/>
            <p:cNvSpPr>
              <a:spLocks noChangeArrowheads="1"/>
            </p:cNvSpPr>
            <p:nvPr/>
          </p:nvSpPr>
          <p:spPr bwMode="auto">
            <a:xfrm>
              <a:off x="6534150" y="28956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19" name="Oval 91"/>
            <p:cNvSpPr>
              <a:spLocks noChangeArrowheads="1"/>
            </p:cNvSpPr>
            <p:nvPr/>
          </p:nvSpPr>
          <p:spPr bwMode="auto">
            <a:xfrm>
              <a:off x="6705600" y="284797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20" name="Oval 94"/>
            <p:cNvSpPr>
              <a:spLocks noChangeArrowheads="1"/>
            </p:cNvSpPr>
            <p:nvPr/>
          </p:nvSpPr>
          <p:spPr bwMode="auto">
            <a:xfrm>
              <a:off x="7010400" y="28194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grpSp>
          <p:nvGrpSpPr>
            <p:cNvPr id="274521" name="Group 110"/>
            <p:cNvGrpSpPr>
              <a:grpSpLocks/>
            </p:cNvGrpSpPr>
            <p:nvPr/>
          </p:nvGrpSpPr>
          <p:grpSpPr bwMode="auto">
            <a:xfrm>
              <a:off x="6467475" y="2552700"/>
              <a:ext cx="1019175" cy="657225"/>
              <a:chOff x="6467475" y="2552700"/>
              <a:chExt cx="1019175" cy="657225"/>
            </a:xfrm>
          </p:grpSpPr>
          <p:sp>
            <p:nvSpPr>
              <p:cNvPr id="274522" name="Oval 89"/>
              <p:cNvSpPr>
                <a:spLocks noChangeArrowheads="1"/>
              </p:cNvSpPr>
              <p:nvPr/>
            </p:nvSpPr>
            <p:spPr bwMode="auto">
              <a:xfrm>
                <a:off x="6534150" y="2790825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23" name="Oval 90"/>
              <p:cNvSpPr>
                <a:spLocks noChangeArrowheads="1"/>
              </p:cNvSpPr>
              <p:nvPr/>
            </p:nvSpPr>
            <p:spPr bwMode="auto">
              <a:xfrm>
                <a:off x="6467475" y="2628900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24" name="Oval 92"/>
              <p:cNvSpPr>
                <a:spLocks noChangeArrowheads="1"/>
              </p:cNvSpPr>
              <p:nvPr/>
            </p:nvSpPr>
            <p:spPr bwMode="auto">
              <a:xfrm>
                <a:off x="6762750" y="2905125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25" name="Oval 93"/>
              <p:cNvSpPr>
                <a:spLocks noChangeArrowheads="1"/>
              </p:cNvSpPr>
              <p:nvPr/>
            </p:nvSpPr>
            <p:spPr bwMode="auto">
              <a:xfrm>
                <a:off x="6934200" y="2886075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26" name="Oval 95"/>
              <p:cNvSpPr>
                <a:spLocks noChangeArrowheads="1"/>
              </p:cNvSpPr>
              <p:nvPr/>
            </p:nvSpPr>
            <p:spPr bwMode="auto">
              <a:xfrm>
                <a:off x="7172325" y="2895600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27" name="Oval 96"/>
              <p:cNvSpPr>
                <a:spLocks noChangeArrowheads="1"/>
              </p:cNvSpPr>
              <p:nvPr/>
            </p:nvSpPr>
            <p:spPr bwMode="auto">
              <a:xfrm>
                <a:off x="6934200" y="2743200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28" name="Oval 97"/>
              <p:cNvSpPr>
                <a:spLocks noChangeArrowheads="1"/>
              </p:cNvSpPr>
              <p:nvPr/>
            </p:nvSpPr>
            <p:spPr bwMode="auto">
              <a:xfrm>
                <a:off x="7181850" y="2590800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29" name="Oval 98"/>
              <p:cNvSpPr>
                <a:spLocks noChangeArrowheads="1"/>
              </p:cNvSpPr>
              <p:nvPr/>
            </p:nvSpPr>
            <p:spPr bwMode="auto">
              <a:xfrm>
                <a:off x="6834187" y="2571749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  <p:sp>
            <p:nvSpPr>
              <p:cNvPr id="274530" name="Oval 99"/>
              <p:cNvSpPr>
                <a:spLocks noChangeArrowheads="1"/>
              </p:cNvSpPr>
              <p:nvPr/>
            </p:nvSpPr>
            <p:spPr bwMode="auto">
              <a:xfrm>
                <a:off x="7010399" y="2552700"/>
                <a:ext cx="304800" cy="304800"/>
              </a:xfrm>
              <a:prstGeom prst="ellipse">
                <a:avLst/>
              </a:prstGeom>
              <a:solidFill>
                <a:srgbClr val="FEBD48">
                  <a:alpha val="23137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Aft>
                    <a:spcPct val="40000"/>
                  </a:spcAft>
                  <a:buFont typeface="Wingdings" charset="0"/>
                  <a:buNone/>
                </a:pPr>
                <a:endParaRPr lang="en-US" sz="1800" b="0">
                  <a:cs typeface="Arial" charset="0"/>
                </a:endParaRPr>
              </a:p>
            </p:txBody>
          </p:sp>
        </p:grpSp>
      </p:grp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6091238" y="3295650"/>
            <a:ext cx="1376362" cy="866775"/>
            <a:chOff x="6091237" y="3295650"/>
            <a:chExt cx="1376363" cy="866775"/>
          </a:xfrm>
        </p:grpSpPr>
        <p:sp>
          <p:nvSpPr>
            <p:cNvPr id="274532" name="Oval 100"/>
            <p:cNvSpPr>
              <a:spLocks noChangeArrowheads="1"/>
            </p:cNvSpPr>
            <p:nvPr/>
          </p:nvSpPr>
          <p:spPr bwMode="auto">
            <a:xfrm>
              <a:off x="7162800" y="384810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33" name="Oval 101"/>
            <p:cNvSpPr>
              <a:spLocks noChangeArrowheads="1"/>
            </p:cNvSpPr>
            <p:nvPr/>
          </p:nvSpPr>
          <p:spPr bwMode="auto">
            <a:xfrm>
              <a:off x="6238874" y="385762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34" name="Oval 102"/>
            <p:cNvSpPr>
              <a:spLocks noChangeArrowheads="1"/>
            </p:cNvSpPr>
            <p:nvPr/>
          </p:nvSpPr>
          <p:spPr bwMode="auto">
            <a:xfrm>
              <a:off x="6091237" y="3543299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35" name="Oval 103"/>
            <p:cNvSpPr>
              <a:spLocks noChangeArrowheads="1"/>
            </p:cNvSpPr>
            <p:nvPr/>
          </p:nvSpPr>
          <p:spPr bwMode="auto">
            <a:xfrm>
              <a:off x="6405562" y="3690937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36" name="Oval 104"/>
            <p:cNvSpPr>
              <a:spLocks noChangeArrowheads="1"/>
            </p:cNvSpPr>
            <p:nvPr/>
          </p:nvSpPr>
          <p:spPr bwMode="auto">
            <a:xfrm>
              <a:off x="6748462" y="3681413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37" name="Oval 105"/>
            <p:cNvSpPr>
              <a:spLocks noChangeArrowheads="1"/>
            </p:cNvSpPr>
            <p:nvPr/>
          </p:nvSpPr>
          <p:spPr bwMode="auto">
            <a:xfrm>
              <a:off x="6829425" y="345757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38" name="Oval 106"/>
            <p:cNvSpPr>
              <a:spLocks noChangeArrowheads="1"/>
            </p:cNvSpPr>
            <p:nvPr/>
          </p:nvSpPr>
          <p:spPr bwMode="auto">
            <a:xfrm>
              <a:off x="6577013" y="3529007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39" name="Oval 107"/>
            <p:cNvSpPr>
              <a:spLocks noChangeArrowheads="1"/>
            </p:cNvSpPr>
            <p:nvPr/>
          </p:nvSpPr>
          <p:spPr bwMode="auto">
            <a:xfrm>
              <a:off x="6324600" y="3533775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0" name="Oval 108"/>
            <p:cNvSpPr>
              <a:spLocks noChangeArrowheads="1"/>
            </p:cNvSpPr>
            <p:nvPr/>
          </p:nvSpPr>
          <p:spPr bwMode="auto">
            <a:xfrm>
              <a:off x="6496050" y="3295650"/>
              <a:ext cx="304800" cy="304800"/>
            </a:xfrm>
            <a:prstGeom prst="ellipse">
              <a:avLst/>
            </a:prstGeom>
            <a:solidFill>
              <a:srgbClr val="FEBD48">
                <a:alpha val="23137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</p:grpSp>
      <p:grpSp>
        <p:nvGrpSpPr>
          <p:cNvPr id="274541" name="Group 182"/>
          <p:cNvGrpSpPr>
            <a:grpSpLocks/>
          </p:cNvGrpSpPr>
          <p:nvPr/>
        </p:nvGrpSpPr>
        <p:grpSpPr bwMode="auto">
          <a:xfrm>
            <a:off x="5838825" y="2524125"/>
            <a:ext cx="1524000" cy="639763"/>
            <a:chOff x="5291137" y="5143147"/>
            <a:chExt cx="1524000" cy="640116"/>
          </a:xfrm>
        </p:grpSpPr>
        <p:sp>
          <p:nvSpPr>
            <p:cNvPr id="274542" name="Oval 14"/>
            <p:cNvSpPr>
              <a:spLocks noChangeArrowheads="1"/>
            </p:cNvSpPr>
            <p:nvPr/>
          </p:nvSpPr>
          <p:spPr bwMode="auto">
            <a:xfrm>
              <a:off x="6074392" y="5512153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3" name="Oval 18"/>
            <p:cNvSpPr>
              <a:spLocks noChangeArrowheads="1"/>
            </p:cNvSpPr>
            <p:nvPr/>
          </p:nvSpPr>
          <p:spPr bwMode="auto">
            <a:xfrm>
              <a:off x="6391804" y="5308953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4" name="Oval 20"/>
            <p:cNvSpPr>
              <a:spLocks noChangeArrowheads="1"/>
            </p:cNvSpPr>
            <p:nvPr/>
          </p:nvSpPr>
          <p:spPr bwMode="auto">
            <a:xfrm>
              <a:off x="5714470" y="5229931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5" name="Oval 21"/>
            <p:cNvSpPr>
              <a:spLocks noChangeArrowheads="1"/>
            </p:cNvSpPr>
            <p:nvPr/>
          </p:nvSpPr>
          <p:spPr bwMode="auto">
            <a:xfrm>
              <a:off x="5947304" y="5466997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6" name="Oval 24"/>
            <p:cNvSpPr>
              <a:spLocks noChangeArrowheads="1"/>
            </p:cNvSpPr>
            <p:nvPr/>
          </p:nvSpPr>
          <p:spPr bwMode="auto">
            <a:xfrm>
              <a:off x="5460470" y="5546019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7" name="Oval 25"/>
            <p:cNvSpPr>
              <a:spLocks noChangeArrowheads="1"/>
            </p:cNvSpPr>
            <p:nvPr/>
          </p:nvSpPr>
          <p:spPr bwMode="auto">
            <a:xfrm>
              <a:off x="6476470" y="5466997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8" name="Oval 26"/>
            <p:cNvSpPr>
              <a:spLocks noChangeArrowheads="1"/>
            </p:cNvSpPr>
            <p:nvPr/>
          </p:nvSpPr>
          <p:spPr bwMode="auto">
            <a:xfrm>
              <a:off x="6561137" y="5546019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49" name="Oval 27"/>
            <p:cNvSpPr>
              <a:spLocks noChangeArrowheads="1"/>
            </p:cNvSpPr>
            <p:nvPr/>
          </p:nvSpPr>
          <p:spPr bwMode="auto">
            <a:xfrm>
              <a:off x="6561137" y="5279319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0" name="Oval 28"/>
            <p:cNvSpPr>
              <a:spLocks noChangeArrowheads="1"/>
            </p:cNvSpPr>
            <p:nvPr/>
          </p:nvSpPr>
          <p:spPr bwMode="auto">
            <a:xfrm>
              <a:off x="6307137" y="5625042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1" name="Oval 29"/>
            <p:cNvSpPr>
              <a:spLocks noChangeArrowheads="1"/>
            </p:cNvSpPr>
            <p:nvPr/>
          </p:nvSpPr>
          <p:spPr bwMode="auto">
            <a:xfrm>
              <a:off x="6487054" y="5605286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2" name="Oval 30"/>
            <p:cNvSpPr>
              <a:spLocks noChangeArrowheads="1"/>
            </p:cNvSpPr>
            <p:nvPr/>
          </p:nvSpPr>
          <p:spPr bwMode="auto">
            <a:xfrm>
              <a:off x="6730470" y="5625042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3" name="Oval 31"/>
            <p:cNvSpPr>
              <a:spLocks noChangeArrowheads="1"/>
            </p:cNvSpPr>
            <p:nvPr/>
          </p:nvSpPr>
          <p:spPr bwMode="auto">
            <a:xfrm>
              <a:off x="6730470" y="5308953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4" name="Oval 32"/>
            <p:cNvSpPr>
              <a:spLocks noChangeArrowheads="1"/>
            </p:cNvSpPr>
            <p:nvPr/>
          </p:nvSpPr>
          <p:spPr bwMode="auto">
            <a:xfrm>
              <a:off x="5375804" y="5229931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5" name="Oval 33"/>
            <p:cNvSpPr>
              <a:spLocks noChangeArrowheads="1"/>
            </p:cNvSpPr>
            <p:nvPr/>
          </p:nvSpPr>
          <p:spPr bwMode="auto">
            <a:xfrm>
              <a:off x="5291137" y="5466997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6" name="Oval 34"/>
            <p:cNvSpPr>
              <a:spLocks noChangeArrowheads="1"/>
            </p:cNvSpPr>
            <p:nvPr/>
          </p:nvSpPr>
          <p:spPr bwMode="auto">
            <a:xfrm>
              <a:off x="5460470" y="5387975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7" name="Oval 35"/>
            <p:cNvSpPr>
              <a:spLocks noChangeArrowheads="1"/>
            </p:cNvSpPr>
            <p:nvPr/>
          </p:nvSpPr>
          <p:spPr bwMode="auto">
            <a:xfrm>
              <a:off x="5375804" y="5625042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8" name="Oval 36"/>
            <p:cNvSpPr>
              <a:spLocks noChangeArrowheads="1"/>
            </p:cNvSpPr>
            <p:nvPr/>
          </p:nvSpPr>
          <p:spPr bwMode="auto">
            <a:xfrm>
              <a:off x="5629804" y="5466997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59" name="Oval 37"/>
            <p:cNvSpPr>
              <a:spLocks noChangeArrowheads="1"/>
            </p:cNvSpPr>
            <p:nvPr/>
          </p:nvSpPr>
          <p:spPr bwMode="auto">
            <a:xfrm>
              <a:off x="5545137" y="5704064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0" name="Oval 38"/>
            <p:cNvSpPr>
              <a:spLocks noChangeArrowheads="1"/>
            </p:cNvSpPr>
            <p:nvPr/>
          </p:nvSpPr>
          <p:spPr bwMode="auto">
            <a:xfrm>
              <a:off x="5714470" y="5387975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1" name="Oval 39"/>
            <p:cNvSpPr>
              <a:spLocks noChangeArrowheads="1"/>
            </p:cNvSpPr>
            <p:nvPr/>
          </p:nvSpPr>
          <p:spPr bwMode="auto">
            <a:xfrm>
              <a:off x="5714470" y="5625042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2" name="Oval 56"/>
            <p:cNvSpPr>
              <a:spLocks noChangeArrowheads="1"/>
            </p:cNvSpPr>
            <p:nvPr/>
          </p:nvSpPr>
          <p:spPr bwMode="auto">
            <a:xfrm>
              <a:off x="6018212" y="5359400"/>
              <a:ext cx="85725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3" name="Oval 58"/>
            <p:cNvSpPr>
              <a:spLocks noChangeArrowheads="1"/>
            </p:cNvSpPr>
            <p:nvPr/>
          </p:nvSpPr>
          <p:spPr bwMode="auto">
            <a:xfrm>
              <a:off x="6391275" y="5308600"/>
              <a:ext cx="85725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4" name="Oval 60"/>
            <p:cNvSpPr>
              <a:spLocks noChangeArrowheads="1"/>
            </p:cNvSpPr>
            <p:nvPr/>
          </p:nvSpPr>
          <p:spPr bwMode="auto">
            <a:xfrm>
              <a:off x="5715000" y="5229225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5" name="Oval 61"/>
            <p:cNvSpPr>
              <a:spLocks noChangeArrowheads="1"/>
            </p:cNvSpPr>
            <p:nvPr/>
          </p:nvSpPr>
          <p:spPr bwMode="auto">
            <a:xfrm>
              <a:off x="5946775" y="5467350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6" name="Oval 62"/>
            <p:cNvSpPr>
              <a:spLocks noChangeArrowheads="1"/>
            </p:cNvSpPr>
            <p:nvPr/>
          </p:nvSpPr>
          <p:spPr bwMode="auto">
            <a:xfrm>
              <a:off x="6095999" y="5624513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7" name="Oval 64"/>
            <p:cNvSpPr>
              <a:spLocks noChangeArrowheads="1"/>
            </p:cNvSpPr>
            <p:nvPr/>
          </p:nvSpPr>
          <p:spPr bwMode="auto">
            <a:xfrm>
              <a:off x="5461000" y="5546725"/>
              <a:ext cx="84137" cy="77788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8" name="Oval 65"/>
            <p:cNvSpPr>
              <a:spLocks noChangeArrowheads="1"/>
            </p:cNvSpPr>
            <p:nvPr/>
          </p:nvSpPr>
          <p:spPr bwMode="auto">
            <a:xfrm>
              <a:off x="6477000" y="5467350"/>
              <a:ext cx="84137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69" name="Oval 66"/>
            <p:cNvSpPr>
              <a:spLocks noChangeArrowheads="1"/>
            </p:cNvSpPr>
            <p:nvPr/>
          </p:nvSpPr>
          <p:spPr bwMode="auto">
            <a:xfrm>
              <a:off x="6561137" y="5546725"/>
              <a:ext cx="84138" cy="77788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0" name="Oval 67"/>
            <p:cNvSpPr>
              <a:spLocks noChangeArrowheads="1"/>
            </p:cNvSpPr>
            <p:nvPr/>
          </p:nvSpPr>
          <p:spPr bwMode="auto">
            <a:xfrm>
              <a:off x="6561137" y="5280025"/>
              <a:ext cx="84138" cy="77788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1" name="Oval 68"/>
            <p:cNvSpPr>
              <a:spLocks noChangeArrowheads="1"/>
            </p:cNvSpPr>
            <p:nvPr/>
          </p:nvSpPr>
          <p:spPr bwMode="auto">
            <a:xfrm>
              <a:off x="6307137" y="5624513"/>
              <a:ext cx="84138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2" name="Oval 69"/>
            <p:cNvSpPr>
              <a:spLocks noChangeArrowheads="1"/>
            </p:cNvSpPr>
            <p:nvPr/>
          </p:nvSpPr>
          <p:spPr bwMode="auto">
            <a:xfrm>
              <a:off x="6486525" y="5605463"/>
              <a:ext cx="85725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3" name="Oval 70"/>
            <p:cNvSpPr>
              <a:spLocks noChangeArrowheads="1"/>
            </p:cNvSpPr>
            <p:nvPr/>
          </p:nvSpPr>
          <p:spPr bwMode="auto">
            <a:xfrm>
              <a:off x="6731000" y="5624513"/>
              <a:ext cx="84137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4" name="Oval 71"/>
            <p:cNvSpPr>
              <a:spLocks noChangeArrowheads="1"/>
            </p:cNvSpPr>
            <p:nvPr/>
          </p:nvSpPr>
          <p:spPr bwMode="auto">
            <a:xfrm>
              <a:off x="6731000" y="5308600"/>
              <a:ext cx="84137" cy="79375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5" name="Oval 72"/>
            <p:cNvSpPr>
              <a:spLocks noChangeArrowheads="1"/>
            </p:cNvSpPr>
            <p:nvPr/>
          </p:nvSpPr>
          <p:spPr bwMode="auto">
            <a:xfrm>
              <a:off x="5375275" y="5229225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6" name="Oval 73"/>
            <p:cNvSpPr>
              <a:spLocks noChangeArrowheads="1"/>
            </p:cNvSpPr>
            <p:nvPr/>
          </p:nvSpPr>
          <p:spPr bwMode="auto">
            <a:xfrm>
              <a:off x="5291137" y="5467350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7" name="Oval 74"/>
            <p:cNvSpPr>
              <a:spLocks noChangeArrowheads="1"/>
            </p:cNvSpPr>
            <p:nvPr/>
          </p:nvSpPr>
          <p:spPr bwMode="auto">
            <a:xfrm>
              <a:off x="5461000" y="5387975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8" name="Oval 75"/>
            <p:cNvSpPr>
              <a:spLocks noChangeArrowheads="1"/>
            </p:cNvSpPr>
            <p:nvPr/>
          </p:nvSpPr>
          <p:spPr bwMode="auto">
            <a:xfrm>
              <a:off x="5375275" y="5624513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79" name="Oval 76"/>
            <p:cNvSpPr>
              <a:spLocks noChangeArrowheads="1"/>
            </p:cNvSpPr>
            <p:nvPr/>
          </p:nvSpPr>
          <p:spPr bwMode="auto">
            <a:xfrm>
              <a:off x="5629275" y="5467350"/>
              <a:ext cx="85725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80" name="Oval 77"/>
            <p:cNvSpPr>
              <a:spLocks noChangeArrowheads="1"/>
            </p:cNvSpPr>
            <p:nvPr/>
          </p:nvSpPr>
          <p:spPr bwMode="auto">
            <a:xfrm>
              <a:off x="5545137" y="5703888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81" name="Oval 78"/>
            <p:cNvSpPr>
              <a:spLocks noChangeArrowheads="1"/>
            </p:cNvSpPr>
            <p:nvPr/>
          </p:nvSpPr>
          <p:spPr bwMode="auto">
            <a:xfrm>
              <a:off x="5715000" y="5387975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82" name="Oval 79"/>
            <p:cNvSpPr>
              <a:spLocks noChangeArrowheads="1"/>
            </p:cNvSpPr>
            <p:nvPr/>
          </p:nvSpPr>
          <p:spPr bwMode="auto">
            <a:xfrm>
              <a:off x="5715000" y="5624513"/>
              <a:ext cx="84137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83" name="Oval 27"/>
            <p:cNvSpPr>
              <a:spLocks noChangeArrowheads="1"/>
            </p:cNvSpPr>
            <p:nvPr/>
          </p:nvSpPr>
          <p:spPr bwMode="auto">
            <a:xfrm>
              <a:off x="6247870" y="5588353"/>
              <a:ext cx="84667" cy="79022"/>
            </a:xfrm>
            <a:prstGeom prst="ellipse">
              <a:avLst/>
            </a:prstGeom>
            <a:solidFill>
              <a:srgbClr val="33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84" name="Oval 33"/>
            <p:cNvSpPr>
              <a:spLocks noChangeArrowheads="1"/>
            </p:cNvSpPr>
            <p:nvPr/>
          </p:nvSpPr>
          <p:spPr bwMode="auto">
            <a:xfrm>
              <a:off x="5570537" y="5143147"/>
              <a:ext cx="84667" cy="79022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4585" name="Oval 73"/>
            <p:cNvSpPr>
              <a:spLocks noChangeArrowheads="1"/>
            </p:cNvSpPr>
            <p:nvPr/>
          </p:nvSpPr>
          <p:spPr bwMode="auto">
            <a:xfrm>
              <a:off x="5570537" y="5143500"/>
              <a:ext cx="84138" cy="79375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</p:grpSp>
      <p:grpSp>
        <p:nvGrpSpPr>
          <p:cNvPr id="68" name="Group 186"/>
          <p:cNvGrpSpPr>
            <a:grpSpLocks/>
          </p:cNvGrpSpPr>
          <p:nvPr/>
        </p:nvGrpSpPr>
        <p:grpSpPr bwMode="auto">
          <a:xfrm>
            <a:off x="304800" y="5227638"/>
            <a:ext cx="7620000" cy="868362"/>
            <a:chOff x="304800" y="4770437"/>
            <a:chExt cx="7620000" cy="868363"/>
          </a:xfrm>
        </p:grpSpPr>
        <p:sp>
          <p:nvSpPr>
            <p:cNvPr id="184" name="Text Placeholder 2"/>
            <p:cNvSpPr txBox="1">
              <a:spLocks/>
            </p:cNvSpPr>
            <p:nvPr/>
          </p:nvSpPr>
          <p:spPr bwMode="auto">
            <a:xfrm>
              <a:off x="304800" y="4841874"/>
              <a:ext cx="7620000" cy="79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0975" indent="-180975" algn="l">
                <a:lnSpc>
                  <a:spcPct val="80000"/>
                </a:lnSpc>
                <a:spcAft>
                  <a:spcPct val="40000"/>
                </a:spcAft>
                <a:buFont typeface="Wingdings" pitchFamily="2" charset="2"/>
                <a:buChar char="§"/>
                <a:defRPr/>
              </a:pPr>
              <a:r>
                <a:rPr lang="en-US" b="0" kern="0" dirty="0">
                  <a:latin typeface="+mn-lt"/>
                  <a:ea typeface="+mn-ea"/>
                </a:rPr>
                <a:t>Given state query   , request demonstration if</a:t>
              </a:r>
            </a:p>
          </p:txBody>
        </p:sp>
        <p:graphicFrame>
          <p:nvGraphicFramePr>
            <p:cNvPr id="274588" name="Object 5"/>
            <p:cNvGraphicFramePr>
              <a:graphicFrameLocks noChangeAspect="1"/>
            </p:cNvGraphicFramePr>
            <p:nvPr/>
          </p:nvGraphicFramePr>
          <p:xfrm>
            <a:off x="2524125" y="4829175"/>
            <a:ext cx="2143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70" name="Equation" r:id="rId13" imgW="101520" imgH="126720" progId="Equation.3">
                    <p:embed/>
                  </p:oleObj>
                </mc:Choice>
                <mc:Fallback>
                  <p:oleObj name="Equation" r:id="rId13" imgW="101520" imgH="12672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4125" y="4829175"/>
                          <a:ext cx="214313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589" name="Object 6"/>
            <p:cNvGraphicFramePr>
              <a:graphicFrameLocks noChangeAspect="1"/>
            </p:cNvGraphicFramePr>
            <p:nvPr/>
          </p:nvGraphicFramePr>
          <p:xfrm>
            <a:off x="5572125" y="4770437"/>
            <a:ext cx="1979613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71" name="Equation" r:id="rId15" imgW="939600" imgH="190440" progId="Equation.3">
                    <p:embed/>
                  </p:oleObj>
                </mc:Choice>
                <mc:Fallback>
                  <p:oleObj name="Equation" r:id="rId15" imgW="939600" imgH="1904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25" y="4770437"/>
                          <a:ext cx="1979613" cy="401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92" name="Straight Connector 191"/>
          <p:cNvCxnSpPr>
            <a:cxnSpLocks noChangeShapeType="1"/>
          </p:cNvCxnSpPr>
          <p:nvPr/>
        </p:nvCxnSpPr>
        <p:spPr bwMode="auto">
          <a:xfrm rot="16200000" flipH="1">
            <a:off x="7231856" y="3926682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Straight Connector 193"/>
          <p:cNvCxnSpPr>
            <a:cxnSpLocks noChangeShapeType="1"/>
          </p:cNvCxnSpPr>
          <p:nvPr/>
        </p:nvCxnSpPr>
        <p:spPr bwMode="auto">
          <a:xfrm flipV="1">
            <a:off x="7315200" y="3886200"/>
            <a:ext cx="457200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9" name="Object 8"/>
          <p:cNvGraphicFramePr>
            <a:graphicFrameLocks noChangeAspect="1"/>
          </p:cNvGraphicFramePr>
          <p:nvPr/>
        </p:nvGraphicFramePr>
        <p:xfrm>
          <a:off x="7772400" y="3657600"/>
          <a:ext cx="5080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72" name="Equation" r:id="rId17" imgW="241200" imgH="190440" progId="Equation.3">
                  <p:embed/>
                </p:oleObj>
              </mc:Choice>
              <mc:Fallback>
                <p:oleObj name="Equation" r:id="rId17" imgW="24120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657600"/>
                        <a:ext cx="5080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 advTm="657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Confid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6128" r="8447" b="5632"/>
          <a:stretch>
            <a:fillRect/>
          </a:stretch>
        </p:blipFill>
        <p:spPr bwMode="auto">
          <a:xfrm>
            <a:off x="4783138" y="1371600"/>
            <a:ext cx="42084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3" name="Title 1"/>
          <p:cNvSpPr>
            <a:spLocks noGrp="1"/>
          </p:cNvSpPr>
          <p:nvPr>
            <p:ph type="title" idx="4294967295"/>
          </p:nvPr>
        </p:nvSpPr>
        <p:spPr>
          <a:xfrm>
            <a:off x="561975" y="315913"/>
            <a:ext cx="7439025" cy="647700"/>
          </a:xfrm>
        </p:spPr>
        <p:txBody>
          <a:bodyPr lIns="0" rIns="0" anchor="t"/>
          <a:lstStyle/>
          <a:p>
            <a:r>
              <a:rPr lang="en-US"/>
              <a:t>Confident Execution Confidence Parameters</a:t>
            </a:r>
          </a:p>
        </p:txBody>
      </p:sp>
      <p:sp>
        <p:nvSpPr>
          <p:cNvPr id="276484" name="Text Placeholder 71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41775" cy="4525963"/>
          </a:xfrm>
        </p:spPr>
        <p:txBody>
          <a:bodyPr lIns="0" tIns="0" rIns="0" bIns="0"/>
          <a:lstStyle/>
          <a:p>
            <a:pPr marL="180975" indent="-180975"/>
            <a:r>
              <a:rPr lang="en-US"/>
              <a:t>Set of confidence parameters </a:t>
            </a:r>
            <a:r>
              <a:rPr lang="en-US" sz="3000" b="1">
                <a:sym typeface="Symbol" charset="0"/>
              </a:rPr>
              <a:t></a:t>
            </a:r>
            <a:r>
              <a:rPr lang="en-US" b="1" baseline="-30000"/>
              <a:t>conf</a:t>
            </a:r>
            <a:r>
              <a:rPr lang="en-US"/>
              <a:t> </a:t>
            </a:r>
          </a:p>
          <a:p>
            <a:pPr marL="444500" lvl="1" indent="-261938"/>
            <a:r>
              <a:rPr lang="en-US"/>
              <a:t>One for each decision boundary </a:t>
            </a:r>
          </a:p>
        </p:txBody>
      </p:sp>
      <p:pic>
        <p:nvPicPr>
          <p:cNvPr id="83" name="Picture 3" descr="Reg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6111" r="8424" b="5617"/>
          <a:stretch>
            <a:fillRect/>
          </a:stretch>
        </p:blipFill>
        <p:spPr bwMode="auto">
          <a:xfrm>
            <a:off x="4783138" y="1371600"/>
            <a:ext cx="42084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-3520" y="2819400"/>
            <a:ext cx="5578475" cy="2663825"/>
            <a:chOff x="0" y="2517775"/>
            <a:chExt cx="5578475" cy="2663825"/>
          </a:xfrm>
        </p:grpSpPr>
        <p:graphicFrame>
          <p:nvGraphicFramePr>
            <p:cNvPr id="276487" name="Object 1"/>
            <p:cNvGraphicFramePr>
              <a:graphicFrameLocks noChangeAspect="1"/>
            </p:cNvGraphicFramePr>
            <p:nvPr/>
          </p:nvGraphicFramePr>
          <p:xfrm>
            <a:off x="1304925" y="3508375"/>
            <a:ext cx="2649538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5" name="Equation" r:id="rId7" imgW="1257120" imgH="469800" progId="Equation.3">
                    <p:embed/>
                  </p:oleObj>
                </mc:Choice>
                <mc:Fallback>
                  <p:oleObj name="Equation" r:id="rId7" imgW="1257120" imgH="4698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4925" y="3508375"/>
                          <a:ext cx="2649538" cy="992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488" name="Object 4"/>
            <p:cNvGraphicFramePr>
              <a:graphicFrameLocks noChangeAspect="1"/>
            </p:cNvGraphicFramePr>
            <p:nvPr/>
          </p:nvGraphicFramePr>
          <p:xfrm>
            <a:off x="1295400" y="2517775"/>
            <a:ext cx="334486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6" name="Equation" r:id="rId9" imgW="1587240" imgH="190440" progId="Equation.3">
                    <p:embed/>
                  </p:oleObj>
                </mc:Choice>
                <mc:Fallback>
                  <p:oleObj name="Equation" r:id="rId9" imgW="1587240" imgH="1904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2517775"/>
                          <a:ext cx="3344862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489" name="Rectangle 77"/>
            <p:cNvSpPr>
              <a:spLocks noChangeArrowheads="1"/>
            </p:cNvSpPr>
            <p:nvPr/>
          </p:nvSpPr>
          <p:spPr bwMode="auto">
            <a:xfrm>
              <a:off x="500137" y="4732337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r>
                <a:rPr lang="en-US" sz="1800" b="0">
                  <a:cs typeface="Arial" charset="0"/>
                </a:rPr>
                <a:t>where</a:t>
              </a:r>
            </a:p>
          </p:txBody>
        </p:sp>
        <p:sp>
          <p:nvSpPr>
            <p:cNvPr id="276490" name="Rectangle 78"/>
            <p:cNvSpPr>
              <a:spLocks noChangeArrowheads="1"/>
            </p:cNvSpPr>
            <p:nvPr/>
          </p:nvSpPr>
          <p:spPr bwMode="auto">
            <a:xfrm>
              <a:off x="0" y="2538412"/>
              <a:ext cx="131318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1">
                <a:lnSpc>
                  <a:spcPct val="80000"/>
                </a:lnSpc>
                <a:spcAft>
                  <a:spcPct val="40000"/>
                </a:spcAft>
                <a:buFont typeface="Wingdings" charset="0"/>
                <a:buNone/>
              </a:pPr>
              <a:r>
                <a:rPr lang="en-US" sz="1800" b="0">
                  <a:cs typeface="Arial" charset="0"/>
                </a:rPr>
                <a:t>Given </a:t>
              </a:r>
            </a:p>
          </p:txBody>
        </p:sp>
        <p:graphicFrame>
          <p:nvGraphicFramePr>
            <p:cNvPr id="276491" name="Object 5"/>
            <p:cNvGraphicFramePr>
              <a:graphicFrameLocks noChangeAspect="1"/>
            </p:cNvGraphicFramePr>
            <p:nvPr/>
          </p:nvGraphicFramePr>
          <p:xfrm>
            <a:off x="2057400" y="2936875"/>
            <a:ext cx="22479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7" name="Equation" r:id="rId11" imgW="1066680" imgH="215640" progId="Equation.3">
                    <p:embed/>
                  </p:oleObj>
                </mc:Choice>
                <mc:Fallback>
                  <p:oleObj name="Equation" r:id="rId11" imgW="106668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2936875"/>
                          <a:ext cx="2247900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492" name="Rectangle 79"/>
            <p:cNvSpPr>
              <a:spLocks noChangeArrowheads="1"/>
            </p:cNvSpPr>
            <p:nvPr/>
          </p:nvSpPr>
          <p:spPr bwMode="auto">
            <a:xfrm>
              <a:off x="0" y="2965843"/>
              <a:ext cx="2082621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1">
                <a:lnSpc>
                  <a:spcPct val="80000"/>
                </a:lnSpc>
                <a:spcAft>
                  <a:spcPct val="40000"/>
                </a:spcAft>
                <a:buFont typeface="Wingdings" charset="0"/>
                <a:buNone/>
              </a:pPr>
              <a:r>
                <a:rPr lang="en-US" sz="1800" b="0" dirty="0">
                  <a:cs typeface="Arial" charset="0"/>
                </a:rPr>
                <a:t>and classifier </a:t>
              </a:r>
            </a:p>
          </p:txBody>
        </p:sp>
        <p:graphicFrame>
          <p:nvGraphicFramePr>
            <p:cNvPr id="276493" name="Object 3"/>
            <p:cNvGraphicFramePr>
              <a:graphicFrameLocks noChangeAspect="1"/>
            </p:cNvGraphicFramePr>
            <p:nvPr/>
          </p:nvGraphicFramePr>
          <p:xfrm>
            <a:off x="1295400" y="4727575"/>
            <a:ext cx="42830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8" name="Equation" r:id="rId13" imgW="2031840" imgH="215640" progId="Equation.3">
                    <p:embed/>
                  </p:oleObj>
                </mc:Choice>
                <mc:Fallback>
                  <p:oleObj name="Equation" r:id="rId13" imgW="203184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4727575"/>
                          <a:ext cx="4283075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04800" y="5507038"/>
            <a:ext cx="7620000" cy="893762"/>
            <a:chOff x="304800" y="4745038"/>
            <a:chExt cx="7620000" cy="893762"/>
          </a:xfrm>
        </p:grpSpPr>
        <p:sp>
          <p:nvSpPr>
            <p:cNvPr id="85" name="Text Placeholder 2"/>
            <p:cNvSpPr txBox="1">
              <a:spLocks/>
            </p:cNvSpPr>
            <p:nvPr/>
          </p:nvSpPr>
          <p:spPr bwMode="auto">
            <a:xfrm>
              <a:off x="304800" y="4841875"/>
              <a:ext cx="7620000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0975" indent="-180975" algn="l">
                <a:lnSpc>
                  <a:spcPct val="80000"/>
                </a:lnSpc>
                <a:spcAft>
                  <a:spcPct val="40000"/>
                </a:spcAft>
                <a:buFont typeface="Wingdings" pitchFamily="2" charset="2"/>
                <a:buChar char="§"/>
                <a:defRPr/>
              </a:pPr>
              <a:r>
                <a:rPr lang="en-US" b="0" kern="0" dirty="0">
                  <a:latin typeface="+mn-lt"/>
                  <a:ea typeface="+mn-ea"/>
                </a:rPr>
                <a:t>Given state query   , request demonstration if</a:t>
              </a:r>
            </a:p>
          </p:txBody>
        </p:sp>
        <p:graphicFrame>
          <p:nvGraphicFramePr>
            <p:cNvPr id="276496" name="Object 6"/>
            <p:cNvGraphicFramePr>
              <a:graphicFrameLocks noChangeAspect="1"/>
            </p:cNvGraphicFramePr>
            <p:nvPr/>
          </p:nvGraphicFramePr>
          <p:xfrm>
            <a:off x="2524125" y="4829175"/>
            <a:ext cx="2143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9" name="Equation" r:id="rId15" imgW="101520" imgH="126720" progId="Equation.3">
                    <p:embed/>
                  </p:oleObj>
                </mc:Choice>
                <mc:Fallback>
                  <p:oleObj name="Equation" r:id="rId15" imgW="101520" imgH="12672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4125" y="4829175"/>
                          <a:ext cx="214313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497" name="Object 7"/>
            <p:cNvGraphicFramePr>
              <a:graphicFrameLocks noChangeAspect="1"/>
            </p:cNvGraphicFramePr>
            <p:nvPr/>
          </p:nvGraphicFramePr>
          <p:xfrm>
            <a:off x="5557838" y="4745038"/>
            <a:ext cx="20066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0" name="Equation" r:id="rId17" imgW="952200" imgH="215640" progId="Equation.3">
                    <p:embed/>
                  </p:oleObj>
                </mc:Choice>
                <mc:Fallback>
                  <p:oleObj name="Equation" r:id="rId17" imgW="95220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7838" y="4745038"/>
                          <a:ext cx="2006600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498" name="Object 8"/>
          <p:cNvGraphicFramePr>
            <a:graphicFrameLocks noChangeAspect="1"/>
          </p:cNvGraphicFramePr>
          <p:nvPr/>
        </p:nvGraphicFramePr>
        <p:xfrm>
          <a:off x="4114800" y="2017713"/>
          <a:ext cx="3746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1" name="Equation" r:id="rId19" imgW="177480" imgH="164880" progId="Equation.3">
                  <p:embed/>
                </p:oleObj>
              </mc:Choice>
              <mc:Fallback>
                <p:oleObj name="Equation" r:id="rId19" imgW="177480" imgH="164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17713"/>
                        <a:ext cx="3746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5630863" y="2833688"/>
            <a:ext cx="312737" cy="400050"/>
            <a:chOff x="6781800" y="4829175"/>
            <a:chExt cx="312906" cy="400110"/>
          </a:xfrm>
        </p:grpSpPr>
        <p:sp>
          <p:nvSpPr>
            <p:cNvPr id="276500" name="Oval 41"/>
            <p:cNvSpPr>
              <a:spLocks noChangeArrowheads="1"/>
            </p:cNvSpPr>
            <p:nvPr/>
          </p:nvSpPr>
          <p:spPr bwMode="auto">
            <a:xfrm>
              <a:off x="6846888" y="488315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40000"/>
                </a:spcAft>
                <a:buFont typeface="Wingdings" charset="0"/>
                <a:buNone/>
              </a:pPr>
              <a:endParaRPr lang="en-US" sz="1800" b="0">
                <a:cs typeface="Arial" charset="0"/>
              </a:endParaRPr>
            </a:p>
          </p:txBody>
        </p:sp>
        <p:sp>
          <p:nvSpPr>
            <p:cNvPr id="276501" name="Text Box 42"/>
            <p:cNvSpPr txBox="1">
              <a:spLocks noChangeArrowheads="1"/>
            </p:cNvSpPr>
            <p:nvPr/>
          </p:nvSpPr>
          <p:spPr bwMode="auto">
            <a:xfrm>
              <a:off x="6781800" y="482917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 i="1">
                  <a:cs typeface="Arial" charset="0"/>
                </a:rPr>
                <a:t>s</a:t>
              </a:r>
            </a:p>
          </p:txBody>
        </p:sp>
      </p:grpSp>
    </p:spTree>
    <p:custDataLst>
      <p:tags r:id="rId2"/>
    </p:custDataLst>
  </p:cSld>
  <p:clrMapOvr>
    <a:masterClrMapping/>
  </p:clrMapOvr>
  <p:transition xmlns:p14="http://schemas.microsoft.com/office/powerpoint/2010/main" advTm="4607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|91.2|55.8|54.5|2.5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5.1|10.1|5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0.9|78.8|4.1|2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heme/theme1.xml><?xml version="1.0" encoding="utf-8"?>
<a:theme xmlns:a="http://schemas.openxmlformats.org/drawingml/2006/main" name="lined">
  <a:themeElements>
    <a:clrScheme name="lined 15">
      <a:dk1>
        <a:srgbClr val="000000"/>
      </a:dk1>
      <a:lt1>
        <a:srgbClr val="FFFFFF"/>
      </a:lt1>
      <a:dk2>
        <a:srgbClr val="000000"/>
      </a:dk2>
      <a:lt2>
        <a:srgbClr val="494A5F"/>
      </a:lt2>
      <a:accent1>
        <a:srgbClr val="2D5B89"/>
      </a:accent1>
      <a:accent2>
        <a:srgbClr val="D0E1EB"/>
      </a:accent2>
      <a:accent3>
        <a:srgbClr val="FFFFFF"/>
      </a:accent3>
      <a:accent4>
        <a:srgbClr val="000000"/>
      </a:accent4>
      <a:accent5>
        <a:srgbClr val="ADB5C4"/>
      </a:accent5>
      <a:accent6>
        <a:srgbClr val="BCCCD5"/>
      </a:accent6>
      <a:hlink>
        <a:srgbClr val="FFCC99"/>
      </a:hlink>
      <a:folHlink>
        <a:srgbClr val="B8B1D0"/>
      </a:folHlink>
    </a:clrScheme>
    <a:fontScheme name="lined">
      <a:majorFont>
        <a:latin typeface="Tahom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ined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3">
        <a:dk1>
          <a:srgbClr val="393A32"/>
        </a:dk1>
        <a:lt1>
          <a:srgbClr val="FFFFFF"/>
        </a:lt1>
        <a:dk2>
          <a:srgbClr val="4F5248"/>
        </a:dk2>
        <a:lt2>
          <a:srgbClr val="EAEAEA"/>
        </a:lt2>
        <a:accent1>
          <a:srgbClr val="69695F"/>
        </a:accent1>
        <a:accent2>
          <a:srgbClr val="657CAB"/>
        </a:accent2>
        <a:accent3>
          <a:srgbClr val="B2B3B1"/>
        </a:accent3>
        <a:accent4>
          <a:srgbClr val="DADADA"/>
        </a:accent4>
        <a:accent5>
          <a:srgbClr val="B9B9B6"/>
        </a:accent5>
        <a:accent6>
          <a:srgbClr val="5B709B"/>
        </a:accent6>
        <a:hlink>
          <a:srgbClr val="FFCC66"/>
        </a:hlink>
        <a:folHlink>
          <a:srgbClr val="F4FA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4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99CCFF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8AB9E7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5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6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7">
        <a:dk1>
          <a:srgbClr val="494A5F"/>
        </a:dk1>
        <a:lt1>
          <a:srgbClr val="FFFFFF"/>
        </a:lt1>
        <a:dk2>
          <a:srgbClr val="2279AB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CCB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8">
        <a:dk1>
          <a:srgbClr val="494A5F"/>
        </a:dk1>
        <a:lt1>
          <a:srgbClr val="FFFFFF"/>
        </a:lt1>
        <a:dk2>
          <a:srgbClr val="60B7DE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6D8EC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CCB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9">
        <a:dk1>
          <a:srgbClr val="494A5F"/>
        </a:dk1>
        <a:lt1>
          <a:srgbClr val="FFFFFF"/>
        </a:lt1>
        <a:dk2>
          <a:srgbClr val="4E76AA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2BDD2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CCB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10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CCB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11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FF61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12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5E4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13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60B7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1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d 15">
        <a:dk1>
          <a:srgbClr val="000000"/>
        </a:dk1>
        <a:lt1>
          <a:srgbClr val="FFFFFF"/>
        </a:lt1>
        <a:dk2>
          <a:srgbClr val="000000"/>
        </a:dk2>
        <a:lt2>
          <a:srgbClr val="494A5F"/>
        </a:lt2>
        <a:accent1>
          <a:srgbClr val="2D5B89"/>
        </a:accent1>
        <a:accent2>
          <a:srgbClr val="D0E1EB"/>
        </a:accent2>
        <a:accent3>
          <a:srgbClr val="FFFFFF"/>
        </a:accent3>
        <a:accent4>
          <a:srgbClr val="000000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CMU</Template>
  <TotalTime>8809</TotalTime>
  <Words>660</Words>
  <Application>Microsoft Macintosh PowerPoint</Application>
  <PresentationFormat>On-screen Show (4:3)</PresentationFormat>
  <Paragraphs>226</Paragraphs>
  <Slides>17</Slides>
  <Notes>13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lined</vt:lpstr>
      <vt:lpstr>Equation</vt:lpstr>
      <vt:lpstr>Confidence Based Autonomy: Policy Learning by Demonstration </vt:lpstr>
      <vt:lpstr>Task Representation</vt:lpstr>
      <vt:lpstr>Confidence-Based Autonomy Assumptions</vt:lpstr>
      <vt:lpstr>Confident Execution</vt:lpstr>
      <vt:lpstr>Demonstration Selection</vt:lpstr>
      <vt:lpstr>Fixed Confidence Threshold</vt:lpstr>
      <vt:lpstr>Confident Execution Demonstration Selection </vt:lpstr>
      <vt:lpstr>Confident Execution Distance Parameter</vt:lpstr>
      <vt:lpstr>Confident Execution Confidence Parameters</vt:lpstr>
      <vt:lpstr>Confident Execution</vt:lpstr>
      <vt:lpstr>Confidence-Based Autonomy</vt:lpstr>
      <vt:lpstr>Evaluation in Driving Domain</vt:lpstr>
      <vt:lpstr>Evaluation in Driving Domain</vt:lpstr>
      <vt:lpstr>Demonstrations Over Time</vt:lpstr>
      <vt:lpstr>PowerPoint Presentation</vt:lpstr>
      <vt:lpstr>Summary</vt:lpstr>
      <vt:lpstr>What did we do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Sonia C</dc:creator>
  <cp:lastModifiedBy>John Dickerson</cp:lastModifiedBy>
  <cp:revision>277</cp:revision>
  <dcterms:created xsi:type="dcterms:W3CDTF">2007-10-29T14:11:09Z</dcterms:created>
  <dcterms:modified xsi:type="dcterms:W3CDTF">2013-04-14T22:04:39Z</dcterms:modified>
</cp:coreProperties>
</file>