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4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63" r:id="rId13"/>
    <p:sldId id="275" r:id="rId14"/>
    <p:sldId id="278" r:id="rId15"/>
    <p:sldId id="279" r:id="rId16"/>
    <p:sldId id="280" r:id="rId17"/>
    <p:sldId id="276" r:id="rId18"/>
    <p:sldId id="277" r:id="rId19"/>
    <p:sldId id="265" r:id="rId20"/>
    <p:sldId id="26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CC9E4-190D-2342-9FB9-59BCE77672C0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1379D-E3B6-F645-A89A-79D2191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79D-E3B6-F645-A89A-79D21917B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79D-E3B6-F645-A89A-79D21917B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79D-E3B6-F645-A89A-79D21917B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79D-E3B6-F645-A89A-79D21917B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8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79D-E3B6-F645-A89A-79D21917B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Exploiting Parallelism on GPUs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Se-Joon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Compressed Sparse Matrix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1" y="1816691"/>
            <a:ext cx="4893734" cy="3178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98" y="5029200"/>
            <a:ext cx="5188361" cy="12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Compressed Sparse Matrix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84" y="118873"/>
            <a:ext cx="2981015" cy="6173450"/>
          </a:xfrm>
        </p:spPr>
      </p:pic>
    </p:spTree>
    <p:extLst>
      <p:ext uri="{BB962C8B-B14F-4D97-AF65-F5344CB8AC3E}">
        <p14:creationId xmlns:p14="http://schemas.microsoft.com/office/powerpoint/2010/main" val="8950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Argument for CUDA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Examples of CUDA programs that were able to achieve 50-250 times speedup: MRI reconstruction, molecular dynamics, n-body simulation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Ease of programming for programmers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Tiling can be used to reduce global memory accesses by improving locality of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32" y="2470531"/>
            <a:ext cx="2791215" cy="363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76" y="2160899"/>
            <a:ext cx="3562847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06581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87937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436711" y="307086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353276" y="3604260"/>
            <a:ext cx="54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030311" y="3604260"/>
            <a:ext cx="16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2065814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879374" y="3070860"/>
            <a:ext cx="1150937" cy="304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5436711" y="3108960"/>
            <a:ext cx="347663" cy="12573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2413476" y="36042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</a:rPr>
              <a:t>C(1,1)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4200049" y="3756660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</a:rPr>
              <a:t>A(1,1)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843111" y="37566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</a:rPr>
              <a:t>B(1,1)</a:t>
            </a: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3879374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436711" y="3070860"/>
            <a:ext cx="347663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06581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87937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436711" y="307086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353276" y="3604260"/>
            <a:ext cx="54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030311" y="3604260"/>
            <a:ext cx="16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2065814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879374" y="3070860"/>
            <a:ext cx="1150937" cy="304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5436711" y="3070860"/>
            <a:ext cx="347663" cy="1295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2413476" y="36042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</a:rPr>
              <a:t>C(1,1)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4200049" y="3756660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dirty="0" smtClean="0">
                <a:solidFill>
                  <a:schemeClr val="tx1"/>
                </a:solidFill>
              </a:rPr>
              <a:t>A(1,2)</a:t>
            </a:r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843111" y="37566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dirty="0" smtClean="0">
                <a:solidFill>
                  <a:schemeClr val="tx1"/>
                </a:solidFill>
              </a:rPr>
              <a:t>B(2,1</a:t>
            </a:r>
            <a:r>
              <a:rPr lang="en-US" altLang="en-US" sz="14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295616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436711" y="3528060"/>
            <a:ext cx="347663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06581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879374" y="3070860"/>
            <a:ext cx="1150937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436711" y="307086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353276" y="3604260"/>
            <a:ext cx="54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030311" y="3604260"/>
            <a:ext cx="16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2065814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879374" y="3070860"/>
            <a:ext cx="1150937" cy="304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5436711" y="3070860"/>
            <a:ext cx="347663" cy="1295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2413476" y="36042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tx1"/>
                </a:solidFill>
              </a:rPr>
              <a:t>C(1,1)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4200049" y="3756660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dirty="0" smtClean="0">
                <a:solidFill>
                  <a:schemeClr val="tx1"/>
                </a:solidFill>
              </a:rPr>
              <a:t>A(1,3)</a:t>
            </a:r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843111" y="375666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dirty="0" smtClean="0">
                <a:solidFill>
                  <a:schemeClr val="tx1"/>
                </a:solidFill>
              </a:rPr>
              <a:t>B(3,1</a:t>
            </a:r>
            <a:r>
              <a:rPr lang="en-US" altLang="en-US" sz="14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682649" y="3070860"/>
            <a:ext cx="347662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436711" y="4061460"/>
            <a:ext cx="347663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94" y="2042859"/>
            <a:ext cx="6354062" cy="3629532"/>
          </a:xfrm>
        </p:spPr>
      </p:pic>
    </p:spTree>
    <p:extLst>
      <p:ext uri="{BB962C8B-B14F-4D97-AF65-F5344CB8AC3E}">
        <p14:creationId xmlns:p14="http://schemas.microsoft.com/office/powerpoint/2010/main" val="26727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Improving CUDA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We can also unroll smaller inner loops to reduce </a:t>
            </a:r>
            <a:r>
              <a:rPr lang="en-US" dirty="0" smtClean="0"/>
              <a:t>test/branch.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6" y="2155806"/>
            <a:ext cx="3562847" cy="4686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6" y="2179622"/>
            <a:ext cx="3562847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Benefits of CUDA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Coarse-grained thread blocks map naturally to separate processor cores and fine-grained threads map to multiple-thread contexts making it easy to scale with increasing parallel resources in system.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It is easy to transform serial programs into parallel CUDA programs by transforming loop operations into kernels.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Having very fast shared memory between threads in a block can provide substantial performance improvements by being used as software-managed cache.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 and Key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The trend in computing hardware is parallel systems.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It is challenging for programmers is to develop applications that transparently scales its parallelism to leverage the increasing number of processor cores.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CUDA is a programming model which facilitates development of scalable parallel programs for </a:t>
            </a:r>
            <a:r>
              <a:rPr lang="en-US" b="1" dirty="0" smtClean="0"/>
              <a:t>data parallel</a:t>
            </a:r>
            <a:r>
              <a:rPr lang="en-US" dirty="0" smtClean="0"/>
              <a:t>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Restrictions of CUDA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Threads and thread blocks may not be created within a parallel kernel due to simple hardware scheduler.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Thread blocks must be able to run independently and no communication is allowed. In order to combine results from multiple blocks, a second kernel must be launched.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Recursive function calls are not allowed in CUDA kernels due to limited per-thread resource (there can be thousands of threads executing at one time).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CUDA programs must explicitly copy data and results between CPU and GPU to support a heterogeneous system architecture.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CUDA provides an easy-to-program model for parallel applications.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Unlike their argument that CUDA abstractions are general and can extend to any parallel systems, many benefits such as shared memory is specific to NVIDIA’s GPU architecture.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Other parallel programming libraries such as </a:t>
            </a:r>
            <a:r>
              <a:rPr lang="en-US" dirty="0" err="1" smtClean="0"/>
              <a:t>OpenMP</a:t>
            </a:r>
            <a:r>
              <a:rPr lang="en-US" dirty="0" smtClean="0"/>
              <a:t> or Intel’s C++ Threading Building Blocks provide similar features for multicore CPUs.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Their examples do not show how they harness the benefits of CPU-GPU heterogeneous system.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CUDA makes it easier to program data parallel applications, but it doesn’t necessarily guide the programmer in choosing the right grid and block sizes.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3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Graphics Processing Unit Overview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40" y="1846263"/>
            <a:ext cx="4871159" cy="4431040"/>
          </a:xfrm>
        </p:spPr>
      </p:pic>
    </p:spTree>
    <p:extLst>
      <p:ext uri="{BB962C8B-B14F-4D97-AF65-F5344CB8AC3E}">
        <p14:creationId xmlns:p14="http://schemas.microsoft.com/office/powerpoint/2010/main" val="26046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Graphics Processing Unit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GPUs consist of many multithreaded SIMD processors that have many lanes per processor.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GPUs rely on extensive multithreading of threads of SIMD instructions to hide the long latency to DRAM.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Therefore, they have large number of registers to hold the state of many threads of SIMD instructions.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indent="-1778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CUDA’s Key Abstractions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Providing a hierarchy of thread groups for better scalability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Shared memories between threads in the same block</a:t>
            </a:r>
          </a:p>
          <a:p>
            <a:pPr marL="347663" indent="-177800">
              <a:buFont typeface="Arial" panose="020B0604020202020204" pitchFamily="34" charset="0"/>
              <a:buChar char="•"/>
            </a:pPr>
            <a:r>
              <a:rPr lang="en-US" dirty="0" smtClean="0"/>
              <a:t>Barrier synchronization between threads in the same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CUDA Threads and Memory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0" y="1952359"/>
            <a:ext cx="4077269" cy="3810532"/>
          </a:xfrm>
        </p:spPr>
      </p:pic>
    </p:spTree>
    <p:extLst>
      <p:ext uri="{BB962C8B-B14F-4D97-AF65-F5344CB8AC3E}">
        <p14:creationId xmlns:p14="http://schemas.microsoft.com/office/powerpoint/2010/main" val="32568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CUDA Threads and Memory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820334"/>
            <a:ext cx="3197251" cy="4461282"/>
          </a:xfrm>
        </p:spPr>
      </p:pic>
    </p:spTree>
    <p:extLst>
      <p:ext uri="{BB962C8B-B14F-4D97-AF65-F5344CB8AC3E}">
        <p14:creationId xmlns:p14="http://schemas.microsoft.com/office/powerpoint/2010/main" val="2390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Compressed Sparse Matrix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4" y="2413000"/>
            <a:ext cx="2936239" cy="230109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33" y="2396066"/>
            <a:ext cx="4731107" cy="2404152"/>
          </a:xfrm>
        </p:spPr>
      </p:pic>
    </p:spTree>
    <p:extLst>
      <p:ext uri="{BB962C8B-B14F-4D97-AF65-F5344CB8AC3E}">
        <p14:creationId xmlns:p14="http://schemas.microsoft.com/office/powerpoint/2010/main" val="24401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Compressed Sparse Matrix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2" y="2119992"/>
            <a:ext cx="5537484" cy="3223699"/>
          </a:xfrm>
        </p:spPr>
      </p:pic>
    </p:spTree>
    <p:extLst>
      <p:ext uri="{BB962C8B-B14F-4D97-AF65-F5344CB8AC3E}">
        <p14:creationId xmlns:p14="http://schemas.microsoft.com/office/powerpoint/2010/main" val="27469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</TotalTime>
  <Words>549</Words>
  <Application>Microsoft Office PowerPoint</Application>
  <PresentationFormat>On-screen Show (4:3)</PresentationFormat>
  <Paragraphs>68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Exploiting Parallelism on GPUs</vt:lpstr>
      <vt:lpstr>Background and Key Challenges</vt:lpstr>
      <vt:lpstr>Graphics Processing Unit Overview</vt:lpstr>
      <vt:lpstr>Graphics Processing Unit Overview</vt:lpstr>
      <vt:lpstr>CUDA’s Key Abstractions</vt:lpstr>
      <vt:lpstr>CUDA Threads and Memory</vt:lpstr>
      <vt:lpstr>CUDA Threads and Memory</vt:lpstr>
      <vt:lpstr>Example: Compressed Sparse Matrix</vt:lpstr>
      <vt:lpstr>Example: Compressed Sparse Matrix</vt:lpstr>
      <vt:lpstr>Example: Compressed Sparse Matrix</vt:lpstr>
      <vt:lpstr>Example: Compressed Sparse Matrix</vt:lpstr>
      <vt:lpstr>Argument for CUDA</vt:lpstr>
      <vt:lpstr>Further Improving CUDA Performance</vt:lpstr>
      <vt:lpstr>Further Improving CUDA Performance</vt:lpstr>
      <vt:lpstr>Further Improving CUDA Performance</vt:lpstr>
      <vt:lpstr>Further Improving CUDA Performance</vt:lpstr>
      <vt:lpstr>Further Improving CUDA Performance</vt:lpstr>
      <vt:lpstr>Further Improving CUDA Performance</vt:lpstr>
      <vt:lpstr>Benefits of CUDA</vt:lpstr>
      <vt:lpstr>Restrictions of CUDA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Se-Joon Chung</dc:creator>
  <cp:lastModifiedBy>Se-Joon Chung</cp:lastModifiedBy>
  <cp:revision>62</cp:revision>
  <dcterms:created xsi:type="dcterms:W3CDTF">2014-10-10T04:30:03Z</dcterms:created>
  <dcterms:modified xsi:type="dcterms:W3CDTF">2014-10-13T05:55:51Z</dcterms:modified>
</cp:coreProperties>
</file>