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56" r:id="rId3"/>
    <p:sldId id="258" r:id="rId4"/>
    <p:sldId id="289" r:id="rId5"/>
    <p:sldId id="290" r:id="rId6"/>
    <p:sldId id="291" r:id="rId7"/>
    <p:sldId id="292" r:id="rId8"/>
    <p:sldId id="259" r:id="rId9"/>
    <p:sldId id="260" r:id="rId10"/>
    <p:sldId id="261" r:id="rId11"/>
    <p:sldId id="262" r:id="rId12"/>
    <p:sldId id="263" r:id="rId13"/>
    <p:sldId id="264" r:id="rId14"/>
    <p:sldId id="298" r:id="rId15"/>
    <p:sldId id="293" r:id="rId16"/>
    <p:sldId id="294" r:id="rId17"/>
    <p:sldId id="295" r:id="rId18"/>
    <p:sldId id="296" r:id="rId19"/>
    <p:sldId id="297" r:id="rId20"/>
    <p:sldId id="266" r:id="rId21"/>
    <p:sldId id="267" r:id="rId22"/>
    <p:sldId id="272" r:id="rId23"/>
    <p:sldId id="273" r:id="rId24"/>
    <p:sldId id="299" r:id="rId25"/>
    <p:sldId id="300" r:id="rId26"/>
    <p:sldId id="276" r:id="rId27"/>
    <p:sldId id="275" r:id="rId28"/>
    <p:sldId id="277" r:id="rId29"/>
    <p:sldId id="278" r:id="rId30"/>
    <p:sldId id="279" r:id="rId31"/>
    <p:sldId id="280" r:id="rId32"/>
    <p:sldId id="301" r:id="rId33"/>
    <p:sldId id="281" r:id="rId34"/>
    <p:sldId id="282" r:id="rId35"/>
    <p:sldId id="287" r:id="rId36"/>
    <p:sldId id="302" r:id="rId37"/>
    <p:sldId id="288" r:id="rId38"/>
    <p:sldId id="268" r:id="rId39"/>
    <p:sldId id="269" r:id="rId40"/>
    <p:sldId id="270" r:id="rId41"/>
    <p:sldId id="271" r:id="rId42"/>
    <p:sldId id="316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283" r:id="rId57"/>
    <p:sldId id="284" r:id="rId58"/>
    <p:sldId id="285" r:id="rId59"/>
    <p:sldId id="28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50" autoAdjust="0"/>
  </p:normalViewPr>
  <p:slideViewPr>
    <p:cSldViewPr>
      <p:cViewPr varScale="1">
        <p:scale>
          <a:sx n="120" d="100"/>
          <a:sy n="120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5F5B-41C4-49AA-8905-A46168B2188E}" type="datetimeFigureOut">
              <a:rPr lang="en-US" smtClean="0"/>
              <a:t>11/11/2009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BB6DA-C9F0-4C3D-8605-32960A076A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B6DA-C9F0-4C3D-8605-32960A076A8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D19B5-B834-4F02-814F-C07184DB0DAB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2AA68-382B-4F64-9562-900360576324}" type="slidenum">
              <a:rPr lang="en-US"/>
              <a:pPr/>
              <a:t>14</a:t>
            </a:fld>
            <a:endParaRPr lang="en-US"/>
          </a:p>
        </p:txBody>
      </p:sp>
      <p:sp>
        <p:nvSpPr>
          <p:cNvPr id="534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A6C6F-8FEF-4E89-9630-071476CDD7D5}" type="slidenum">
              <a:rPr lang="en-US"/>
              <a:pPr/>
              <a:t>15</a:t>
            </a:fld>
            <a:endParaRPr lang="en-US"/>
          </a:p>
        </p:txBody>
      </p:sp>
      <p:sp>
        <p:nvSpPr>
          <p:cNvPr id="536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362CF-CF21-4632-A586-FAD0FACE40DB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7A07F-7C8F-4A02-92F5-425A2A70577F}" type="slidenum">
              <a:rPr lang="en-US"/>
              <a:pPr/>
              <a:t>17</a:t>
            </a:fld>
            <a:endParaRPr lang="en-US"/>
          </a:p>
        </p:txBody>
      </p:sp>
      <p:sp>
        <p:nvSpPr>
          <p:cNvPr id="542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4B01D-2F87-4205-9132-71C82C064E23}" type="slidenum">
              <a:rPr lang="en-US"/>
              <a:pPr/>
              <a:t>18</a:t>
            </a:fld>
            <a:endParaRPr lang="en-US"/>
          </a:p>
        </p:txBody>
      </p:sp>
      <p:sp>
        <p:nvSpPr>
          <p:cNvPr id="544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92C69-9674-4A64-9695-154FA642B857}" type="slidenum">
              <a:rPr lang="en-US"/>
              <a:pPr/>
              <a:t>23</a:t>
            </a:fld>
            <a:endParaRPr lang="en-US"/>
          </a:p>
        </p:txBody>
      </p:sp>
      <p:sp>
        <p:nvSpPr>
          <p:cNvPr id="638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4615A-AD54-467A-BEEA-B77FA272AD7C}" type="slidenum">
              <a:rPr lang="en-US"/>
              <a:pPr/>
              <a:t>24</a:t>
            </a:fld>
            <a:endParaRPr lang="en-US"/>
          </a:p>
        </p:txBody>
      </p:sp>
      <p:sp>
        <p:nvSpPr>
          <p:cNvPr id="641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1322D-EF9E-45DF-8772-97F85E9A8D01}" type="slidenum">
              <a:rPr lang="en-US"/>
              <a:pPr/>
              <a:t>3</a:t>
            </a:fld>
            <a:endParaRPr lang="en-US"/>
          </a:p>
        </p:txBody>
      </p:sp>
      <p:sp>
        <p:nvSpPr>
          <p:cNvPr id="520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910D0-9E61-46E1-972A-0D99BC70D667}" type="slidenum">
              <a:rPr lang="en-US"/>
              <a:pPr/>
              <a:t>31</a:t>
            </a:fld>
            <a:endParaRPr lang="en-US"/>
          </a:p>
        </p:txBody>
      </p:sp>
      <p:sp>
        <p:nvSpPr>
          <p:cNvPr id="643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1EBE8-F245-4ECC-8822-C661A274E2FC}" type="slidenum">
              <a:rPr lang="en-US"/>
              <a:pPr/>
              <a:t>35</a:t>
            </a:fld>
            <a:endParaRPr lang="en-US"/>
          </a:p>
        </p:txBody>
      </p:sp>
      <p:sp>
        <p:nvSpPr>
          <p:cNvPr id="64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A552A-5E94-439E-93E7-C0CEFF7394FC}" type="slidenum">
              <a:rPr lang="en-US"/>
              <a:pPr/>
              <a:t>4</a:t>
            </a:fld>
            <a:endParaRPr lang="en-US"/>
          </a:p>
        </p:txBody>
      </p:sp>
      <p:sp>
        <p:nvSpPr>
          <p:cNvPr id="522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B9DA5-D6B3-4B4D-9630-4D1DD3917E76}" type="slidenum">
              <a:rPr lang="en-US"/>
              <a:pPr/>
              <a:t>41</a:t>
            </a:fld>
            <a:endParaRPr lang="en-US"/>
          </a:p>
        </p:txBody>
      </p:sp>
      <p:sp>
        <p:nvSpPr>
          <p:cNvPr id="526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D7FBC-7228-4A0A-9407-C04E98F1F302}" type="slidenum">
              <a:rPr lang="en-US"/>
              <a:pPr/>
              <a:t>42</a:t>
            </a:fld>
            <a:endParaRPr lang="en-US"/>
          </a:p>
        </p:txBody>
      </p:sp>
      <p:sp>
        <p:nvSpPr>
          <p:cNvPr id="75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792CB-EF7B-4FB1-BE81-8049D06CEEE4}" type="slidenum">
              <a:rPr lang="en-US"/>
              <a:pPr/>
              <a:t>43</a:t>
            </a:fld>
            <a:endParaRPr lang="en-US"/>
          </a:p>
        </p:txBody>
      </p:sp>
      <p:sp>
        <p:nvSpPr>
          <p:cNvPr id="73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0C989-2041-4219-8056-F3574445DB84}" type="slidenum">
              <a:rPr lang="en-US"/>
              <a:pPr/>
              <a:t>44</a:t>
            </a:fld>
            <a:endParaRPr lang="en-US"/>
          </a:p>
        </p:txBody>
      </p:sp>
      <p:sp>
        <p:nvSpPr>
          <p:cNvPr id="64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37BEF-49FE-43E7-9144-4956B9907C1F}" type="slidenum">
              <a:rPr lang="en-US"/>
              <a:pPr/>
              <a:t>45</a:t>
            </a:fld>
            <a:endParaRPr lang="en-US"/>
          </a:p>
        </p:txBody>
      </p:sp>
      <p:sp>
        <p:nvSpPr>
          <p:cNvPr id="64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87CD3-F6C6-4627-A6A4-CBA18ABBBCC6}" type="slidenum">
              <a:rPr lang="en-US"/>
              <a:pPr/>
              <a:t>46</a:t>
            </a:fld>
            <a:endParaRPr lang="en-US"/>
          </a:p>
        </p:txBody>
      </p:sp>
      <p:sp>
        <p:nvSpPr>
          <p:cNvPr id="65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D8896-95C9-46CA-B562-9DA4C9A0A1E9}" type="slidenum">
              <a:rPr lang="en-US"/>
              <a:pPr/>
              <a:t>47</a:t>
            </a:fld>
            <a:endParaRPr lang="en-US"/>
          </a:p>
        </p:txBody>
      </p:sp>
      <p:sp>
        <p:nvSpPr>
          <p:cNvPr id="72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10165-E47C-4855-8065-BB69DBCACEE4}" type="slidenum">
              <a:rPr lang="en-US"/>
              <a:pPr/>
              <a:t>48</a:t>
            </a:fld>
            <a:endParaRPr lang="en-US"/>
          </a:p>
        </p:txBody>
      </p:sp>
      <p:sp>
        <p:nvSpPr>
          <p:cNvPr id="73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C30D-FB18-461D-8350-5E3ECD2EBEEC}" type="slidenum">
              <a:rPr lang="en-US"/>
              <a:pPr/>
              <a:t>49</a:t>
            </a:fld>
            <a:endParaRPr lang="en-US"/>
          </a:p>
        </p:txBody>
      </p:sp>
      <p:sp>
        <p:nvSpPr>
          <p:cNvPr id="65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D3CE7-6ADB-4670-A024-A7FA0921668D}" type="slidenum">
              <a:rPr lang="en-US"/>
              <a:pPr/>
              <a:t>5</a:t>
            </a:fld>
            <a:endParaRPr lang="en-US"/>
          </a:p>
        </p:txBody>
      </p:sp>
      <p:sp>
        <p:nvSpPr>
          <p:cNvPr id="524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38107-0C4A-4D52-8708-6939DD130BA0}" type="slidenum">
              <a:rPr lang="en-US"/>
              <a:pPr/>
              <a:t>50</a:t>
            </a:fld>
            <a:endParaRPr lang="en-US"/>
          </a:p>
        </p:txBody>
      </p:sp>
      <p:sp>
        <p:nvSpPr>
          <p:cNvPr id="65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B5CE7-2CE3-47CA-802D-0E6486E703FF}" type="slidenum">
              <a:rPr lang="en-US"/>
              <a:pPr/>
              <a:t>51</a:t>
            </a:fld>
            <a:endParaRPr lang="en-US"/>
          </a:p>
        </p:txBody>
      </p:sp>
      <p:sp>
        <p:nvSpPr>
          <p:cNvPr id="65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D2A2F-E8BF-43AF-8DB3-4DACDB7E2F88}" type="slidenum">
              <a:rPr lang="en-US"/>
              <a:pPr/>
              <a:t>52</a:t>
            </a:fld>
            <a:endParaRPr lang="en-US"/>
          </a:p>
        </p:txBody>
      </p:sp>
      <p:sp>
        <p:nvSpPr>
          <p:cNvPr id="66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E86F-76DC-4257-AE71-A671656E2BCC}" type="slidenum">
              <a:rPr lang="en-US"/>
              <a:pPr/>
              <a:t>53</a:t>
            </a:fld>
            <a:endParaRPr lang="en-US"/>
          </a:p>
        </p:txBody>
      </p:sp>
      <p:sp>
        <p:nvSpPr>
          <p:cNvPr id="66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417C7-2DF5-4DC1-BE03-CDE6510910B6}" type="slidenum">
              <a:rPr lang="en-US"/>
              <a:pPr/>
              <a:t>54</a:t>
            </a:fld>
            <a:endParaRPr lang="en-US"/>
          </a:p>
        </p:txBody>
      </p:sp>
      <p:sp>
        <p:nvSpPr>
          <p:cNvPr id="72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B9DA5-D6B3-4B4D-9630-4D1DD3917E76}" type="slidenum">
              <a:rPr lang="en-US"/>
              <a:pPr/>
              <a:t>6</a:t>
            </a:fld>
            <a:endParaRPr lang="en-US"/>
          </a:p>
        </p:txBody>
      </p:sp>
      <p:sp>
        <p:nvSpPr>
          <p:cNvPr id="526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33AF-1296-48A5-B574-033B35F029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DF69E-C864-44AA-BAF5-7E4804C62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89DCB-620B-46B1-8E15-D9BC8708C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B143-DA04-4E80-87F5-78DE00B71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8C22-5184-4478-BEFF-EC0923BE9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07AF-CAD7-4DB8-90E7-9A6A72C52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1E536-3A78-4438-8984-751AF558D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FE70-5BE7-4664-8D6B-440562F50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2F0C7-26F8-4805-BA04-8CF6156B5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AC21-41FE-42EC-9FA1-E1CAF481E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5361A-21B5-479D-B354-37B368D28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A9F6-B735-43A8-828D-281E1F639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AE85A3-03F9-4192-84D8-8F3D70950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12660-C6BD-44CE-9096-6D7446373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14E97153-4B6E-49B3-B4FE-982F34C3F3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michaelbach.de/ot/cog_blureffects/index.html" TargetMode="Externa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cog_blureffects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Image Processing</a:t>
            </a:r>
            <a:endParaRPr lang="en-US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792096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607219" y="325933"/>
            <a:ext cx="7554516" cy="969988"/>
          </a:xfrm>
          <a:ln/>
        </p:spPr>
        <p:txBody>
          <a:bodyPr>
            <a:normAutofit/>
          </a:bodyPr>
          <a:lstStyle/>
          <a:p>
            <a:r>
              <a:rPr lang="en-US" sz="3800" dirty="0"/>
              <a:t>Gamma </a:t>
            </a:r>
            <a:r>
              <a:rPr lang="en-US" sz="3800" dirty="0" smtClean="0"/>
              <a:t>correction</a:t>
            </a:r>
            <a:endParaRPr lang="en-US" sz="3800" dirty="0"/>
          </a:p>
        </p:txBody>
      </p:sp>
      <p:pic>
        <p:nvPicPr>
          <p:cNvPr id="327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335" y="2205633"/>
            <a:ext cx="2214563" cy="4080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470" y="2223492"/>
            <a:ext cx="2214563" cy="4080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4266158" y="6326684"/>
            <a:ext cx="165999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 anchor="ctr">
            <a:spAutoFit/>
          </a:bodyPr>
          <a:lstStyle/>
          <a:p>
            <a:pPr marL="40182"/>
            <a:r>
              <a:rPr lang="en-US" sz="1700" dirty="0">
                <a:latin typeface="Symbol" charset="2"/>
                <a:ea typeface="Symbol" charset="2"/>
                <a:cs typeface="Symbol" charset="2"/>
                <a:sym typeface="Symbol" charset="2"/>
              </a:rPr>
              <a:t>Γ</a:t>
            </a:r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 = 1.0; f(v) = v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401470" y="6343427"/>
            <a:ext cx="2521129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 anchor="ctr">
            <a:spAutoFit/>
          </a:bodyPr>
          <a:lstStyle/>
          <a:p>
            <a:pPr marL="40182"/>
            <a:r>
              <a:rPr lang="en-US" sz="1700" dirty="0">
                <a:latin typeface="Symbol" charset="2"/>
                <a:ea typeface="Symbol" charset="2"/>
                <a:cs typeface="Symbol" charset="2"/>
                <a:sym typeface="Symbol" charset="2"/>
              </a:rPr>
              <a:t>Γ</a:t>
            </a:r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 = 2.5; f(v) = v</a:t>
            </a:r>
            <a:r>
              <a:rPr lang="en-US" sz="1700" baseline="30000" dirty="0">
                <a:latin typeface="Arial" charset="0"/>
                <a:cs typeface="Arial" charset="0"/>
                <a:sym typeface="Arial" charset="0"/>
              </a:rPr>
              <a:t>1/2.5</a:t>
            </a:r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 = v</a:t>
            </a:r>
            <a:r>
              <a:rPr lang="en-US" sz="1700" baseline="30000" dirty="0">
                <a:latin typeface="Arial" charset="0"/>
                <a:cs typeface="Arial" charset="0"/>
                <a:sym typeface="Arial" charset="0"/>
              </a:rPr>
              <a:t>0.4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38869" y="1390799"/>
            <a:ext cx="7990777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Monitors have a intensity to voltage response curve which is roughly a 2.5 power function</a:t>
            </a:r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294680" y="1770310"/>
            <a:ext cx="603979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Send  </a:t>
            </a:r>
            <a:r>
              <a:rPr lang="en-US" sz="1700" dirty="0">
                <a:latin typeface="Times New Roman Bold Italic" charset="0"/>
                <a:cs typeface="Times New Roman Bold Italic" charset="0"/>
                <a:sym typeface="Times New Roman Bold Italic" charset="0"/>
              </a:rPr>
              <a:t>v</a:t>
            </a:r>
            <a:r>
              <a:rPr lang="en-US" sz="1700" dirty="0">
                <a:ea typeface="Gill Sans" charset="0"/>
                <a:cs typeface="Gill Sans" charset="0"/>
              </a:rPr>
              <a:t>  </a:t>
            </a:r>
            <a:r>
              <a:rPr lang="en-US" sz="17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sz="1700" dirty="0">
                <a:ea typeface="Gill Sans" charset="0"/>
                <a:cs typeface="Gill Sans" charset="0"/>
              </a:rPr>
              <a:t>  actually display a pixel which has intensity equal to </a:t>
            </a:r>
            <a:r>
              <a:rPr lang="en-US" sz="1700" dirty="0">
                <a:latin typeface="Times New Roman Bold Italic" charset="0"/>
                <a:cs typeface="Times New Roman Bold Italic" charset="0"/>
                <a:sym typeface="Times New Roman Bold Italic" charset="0"/>
              </a:rPr>
              <a:t>v</a:t>
            </a:r>
            <a:r>
              <a:rPr lang="en-US" sz="1700" baseline="30000" dirty="0">
                <a:latin typeface="Times New Roman Bold Italic" charset="0"/>
                <a:cs typeface="Times New Roman Bold Italic" charset="0"/>
                <a:sym typeface="Times New Roman Bold Italic" charset="0"/>
              </a:rPr>
              <a:t>2.5</a:t>
            </a:r>
            <a:r>
              <a:rPr lang="en-US" sz="1700" baseline="30000" dirty="0"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</a:p>
        </p:txBody>
      </p:sp>
      <p:pic>
        <p:nvPicPr>
          <p:cNvPr id="32776" name="Pictur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225" y="2272605"/>
            <a:ext cx="3739976" cy="2146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Neighborhood Operations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3071812" y="4241601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2000250" y="3884414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2000250" y="459878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2357437" y="3884414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3429000" y="3884414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2000250" y="3170039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3071812" y="3527226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3071812" y="317003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1643062" y="317003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2357437" y="3170039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1643062" y="3527226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3429000" y="3170039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Rectangle 14"/>
          <p:cNvSpPr>
            <a:spLocks/>
          </p:cNvSpPr>
          <p:nvPr/>
        </p:nvSpPr>
        <p:spPr bwMode="auto">
          <a:xfrm>
            <a:off x="2714625" y="459878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5" name="Rectangle 15"/>
          <p:cNvSpPr>
            <a:spLocks/>
          </p:cNvSpPr>
          <p:nvPr/>
        </p:nvSpPr>
        <p:spPr bwMode="auto">
          <a:xfrm>
            <a:off x="2357437" y="4598789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6" name="Rectangle 16"/>
          <p:cNvSpPr>
            <a:spLocks/>
          </p:cNvSpPr>
          <p:nvPr/>
        </p:nvSpPr>
        <p:spPr bwMode="auto">
          <a:xfrm>
            <a:off x="3071812" y="4955976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7" name="Rectangle 17"/>
          <p:cNvSpPr>
            <a:spLocks/>
          </p:cNvSpPr>
          <p:nvPr/>
        </p:nvSpPr>
        <p:spPr bwMode="auto">
          <a:xfrm>
            <a:off x="1643062" y="459878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8" name="Rectangle 18"/>
          <p:cNvSpPr>
            <a:spLocks/>
          </p:cNvSpPr>
          <p:nvPr/>
        </p:nvSpPr>
        <p:spPr bwMode="auto">
          <a:xfrm>
            <a:off x="1643062" y="4955976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9" name="Rectangle 19"/>
          <p:cNvSpPr>
            <a:spLocks/>
          </p:cNvSpPr>
          <p:nvPr/>
        </p:nvSpPr>
        <p:spPr bwMode="auto">
          <a:xfrm>
            <a:off x="3071812" y="4598789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0" name="Rectangle 20"/>
          <p:cNvSpPr>
            <a:spLocks/>
          </p:cNvSpPr>
          <p:nvPr/>
        </p:nvSpPr>
        <p:spPr bwMode="auto">
          <a:xfrm>
            <a:off x="2714625" y="4241601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1" name="Rectangle 21"/>
          <p:cNvSpPr>
            <a:spLocks/>
          </p:cNvSpPr>
          <p:nvPr/>
        </p:nvSpPr>
        <p:spPr bwMode="auto">
          <a:xfrm>
            <a:off x="2714625" y="3884414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2" name="Rectangle 22"/>
          <p:cNvSpPr>
            <a:spLocks/>
          </p:cNvSpPr>
          <p:nvPr/>
        </p:nvSpPr>
        <p:spPr bwMode="auto">
          <a:xfrm>
            <a:off x="2357437" y="4241601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3" name="Rectangle 23"/>
          <p:cNvSpPr>
            <a:spLocks/>
          </p:cNvSpPr>
          <p:nvPr/>
        </p:nvSpPr>
        <p:spPr bwMode="auto">
          <a:xfrm>
            <a:off x="3429000" y="4241601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4" name="Rectangle 24"/>
          <p:cNvSpPr>
            <a:spLocks/>
          </p:cNvSpPr>
          <p:nvPr/>
        </p:nvSpPr>
        <p:spPr bwMode="auto">
          <a:xfrm>
            <a:off x="2000250" y="4241601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5" name="Rectangle 25"/>
          <p:cNvSpPr>
            <a:spLocks/>
          </p:cNvSpPr>
          <p:nvPr/>
        </p:nvSpPr>
        <p:spPr bwMode="auto">
          <a:xfrm>
            <a:off x="2714625" y="495597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6" name="Rectangle 26"/>
          <p:cNvSpPr>
            <a:spLocks/>
          </p:cNvSpPr>
          <p:nvPr/>
        </p:nvSpPr>
        <p:spPr bwMode="auto">
          <a:xfrm>
            <a:off x="2714625" y="3170039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7" name="Rectangle 27"/>
          <p:cNvSpPr>
            <a:spLocks/>
          </p:cNvSpPr>
          <p:nvPr/>
        </p:nvSpPr>
        <p:spPr bwMode="auto">
          <a:xfrm>
            <a:off x="2714625" y="3527226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8" name="Rectangle 28"/>
          <p:cNvSpPr>
            <a:spLocks/>
          </p:cNvSpPr>
          <p:nvPr/>
        </p:nvSpPr>
        <p:spPr bwMode="auto">
          <a:xfrm>
            <a:off x="2000250" y="3527226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9" name="Rectangle 29"/>
          <p:cNvSpPr>
            <a:spLocks/>
          </p:cNvSpPr>
          <p:nvPr/>
        </p:nvSpPr>
        <p:spPr bwMode="auto">
          <a:xfrm>
            <a:off x="2357437" y="3527226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0" name="Rectangle 30"/>
          <p:cNvSpPr>
            <a:spLocks/>
          </p:cNvSpPr>
          <p:nvPr/>
        </p:nvSpPr>
        <p:spPr bwMode="auto">
          <a:xfrm>
            <a:off x="1643062" y="4241601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1" name="Rectangle 31"/>
          <p:cNvSpPr>
            <a:spLocks/>
          </p:cNvSpPr>
          <p:nvPr/>
        </p:nvSpPr>
        <p:spPr bwMode="auto">
          <a:xfrm>
            <a:off x="3429000" y="495597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2" name="Rectangle 32"/>
          <p:cNvSpPr>
            <a:spLocks/>
          </p:cNvSpPr>
          <p:nvPr/>
        </p:nvSpPr>
        <p:spPr bwMode="auto">
          <a:xfrm>
            <a:off x="2357437" y="4955976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3" name="Rectangle 33"/>
          <p:cNvSpPr>
            <a:spLocks/>
          </p:cNvSpPr>
          <p:nvPr/>
        </p:nvSpPr>
        <p:spPr bwMode="auto">
          <a:xfrm>
            <a:off x="2000250" y="4955976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4" name="Rectangle 34"/>
          <p:cNvSpPr>
            <a:spLocks/>
          </p:cNvSpPr>
          <p:nvPr/>
        </p:nvSpPr>
        <p:spPr bwMode="auto">
          <a:xfrm>
            <a:off x="3429000" y="352722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5" name="Rectangle 35"/>
          <p:cNvSpPr>
            <a:spLocks/>
          </p:cNvSpPr>
          <p:nvPr/>
        </p:nvSpPr>
        <p:spPr bwMode="auto">
          <a:xfrm>
            <a:off x="3429000" y="459878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6" name="Rectangle 36"/>
          <p:cNvSpPr>
            <a:spLocks/>
          </p:cNvSpPr>
          <p:nvPr/>
        </p:nvSpPr>
        <p:spPr bwMode="auto">
          <a:xfrm>
            <a:off x="3071812" y="3884414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7" name="Rectangle 37"/>
          <p:cNvSpPr>
            <a:spLocks/>
          </p:cNvSpPr>
          <p:nvPr/>
        </p:nvSpPr>
        <p:spPr bwMode="auto">
          <a:xfrm>
            <a:off x="1643062" y="3884414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8" name="Rectangle 38"/>
          <p:cNvSpPr>
            <a:spLocks/>
          </p:cNvSpPr>
          <p:nvPr/>
        </p:nvSpPr>
        <p:spPr bwMode="auto">
          <a:xfrm>
            <a:off x="6777633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9" name="Rectangle 39"/>
          <p:cNvSpPr>
            <a:spLocks/>
          </p:cNvSpPr>
          <p:nvPr/>
        </p:nvSpPr>
        <p:spPr bwMode="auto">
          <a:xfrm>
            <a:off x="5706070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0" name="Rectangle 40"/>
          <p:cNvSpPr>
            <a:spLocks/>
          </p:cNvSpPr>
          <p:nvPr/>
        </p:nvSpPr>
        <p:spPr bwMode="auto">
          <a:xfrm>
            <a:off x="5706070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1" name="Rectangle 41"/>
          <p:cNvSpPr>
            <a:spLocks/>
          </p:cNvSpPr>
          <p:nvPr/>
        </p:nvSpPr>
        <p:spPr bwMode="auto">
          <a:xfrm>
            <a:off x="6063258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2" name="Rectangle 42"/>
          <p:cNvSpPr>
            <a:spLocks/>
          </p:cNvSpPr>
          <p:nvPr/>
        </p:nvSpPr>
        <p:spPr bwMode="auto">
          <a:xfrm>
            <a:off x="7134820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3" name="Rectangle 43"/>
          <p:cNvSpPr>
            <a:spLocks/>
          </p:cNvSpPr>
          <p:nvPr/>
        </p:nvSpPr>
        <p:spPr bwMode="auto">
          <a:xfrm>
            <a:off x="5706070" y="317003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4" name="Rectangle 44"/>
          <p:cNvSpPr>
            <a:spLocks/>
          </p:cNvSpPr>
          <p:nvPr/>
        </p:nvSpPr>
        <p:spPr bwMode="auto">
          <a:xfrm>
            <a:off x="6777633" y="352722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5" name="Rectangle 45"/>
          <p:cNvSpPr>
            <a:spLocks/>
          </p:cNvSpPr>
          <p:nvPr/>
        </p:nvSpPr>
        <p:spPr bwMode="auto">
          <a:xfrm>
            <a:off x="6777633" y="317003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6" name="Rectangle 46"/>
          <p:cNvSpPr>
            <a:spLocks/>
          </p:cNvSpPr>
          <p:nvPr/>
        </p:nvSpPr>
        <p:spPr bwMode="auto">
          <a:xfrm>
            <a:off x="5348883" y="317003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7" name="Rectangle 47"/>
          <p:cNvSpPr>
            <a:spLocks/>
          </p:cNvSpPr>
          <p:nvPr/>
        </p:nvSpPr>
        <p:spPr bwMode="auto">
          <a:xfrm>
            <a:off x="6063258" y="3170039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8" name="Rectangle 48"/>
          <p:cNvSpPr>
            <a:spLocks/>
          </p:cNvSpPr>
          <p:nvPr/>
        </p:nvSpPr>
        <p:spPr bwMode="auto">
          <a:xfrm>
            <a:off x="5348883" y="3527226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9" name="Rectangle 49"/>
          <p:cNvSpPr>
            <a:spLocks/>
          </p:cNvSpPr>
          <p:nvPr/>
        </p:nvSpPr>
        <p:spPr bwMode="auto">
          <a:xfrm>
            <a:off x="7134820" y="317003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Rectangle 50"/>
          <p:cNvSpPr>
            <a:spLocks/>
          </p:cNvSpPr>
          <p:nvPr/>
        </p:nvSpPr>
        <p:spPr bwMode="auto">
          <a:xfrm>
            <a:off x="6420445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Rectangle 51"/>
          <p:cNvSpPr>
            <a:spLocks/>
          </p:cNvSpPr>
          <p:nvPr/>
        </p:nvSpPr>
        <p:spPr bwMode="auto">
          <a:xfrm>
            <a:off x="6063258" y="459878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2" name="Rectangle 52"/>
          <p:cNvSpPr>
            <a:spLocks/>
          </p:cNvSpPr>
          <p:nvPr/>
        </p:nvSpPr>
        <p:spPr bwMode="auto">
          <a:xfrm>
            <a:off x="6777633" y="495597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3" name="Rectangle 53"/>
          <p:cNvSpPr>
            <a:spLocks/>
          </p:cNvSpPr>
          <p:nvPr/>
        </p:nvSpPr>
        <p:spPr bwMode="auto">
          <a:xfrm>
            <a:off x="5348883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4" name="Rectangle 54"/>
          <p:cNvSpPr>
            <a:spLocks/>
          </p:cNvSpPr>
          <p:nvPr/>
        </p:nvSpPr>
        <p:spPr bwMode="auto">
          <a:xfrm>
            <a:off x="5348883" y="495597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5" name="Rectangle 55"/>
          <p:cNvSpPr>
            <a:spLocks/>
          </p:cNvSpPr>
          <p:nvPr/>
        </p:nvSpPr>
        <p:spPr bwMode="auto">
          <a:xfrm>
            <a:off x="6777633" y="459878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6" name="Rectangle 56"/>
          <p:cNvSpPr>
            <a:spLocks/>
          </p:cNvSpPr>
          <p:nvPr/>
        </p:nvSpPr>
        <p:spPr bwMode="auto">
          <a:xfrm>
            <a:off x="6420445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7" name="Rectangle 57"/>
          <p:cNvSpPr>
            <a:spLocks/>
          </p:cNvSpPr>
          <p:nvPr/>
        </p:nvSpPr>
        <p:spPr bwMode="auto">
          <a:xfrm>
            <a:off x="6420445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8" name="Rectangle 58"/>
          <p:cNvSpPr>
            <a:spLocks/>
          </p:cNvSpPr>
          <p:nvPr/>
        </p:nvSpPr>
        <p:spPr bwMode="auto">
          <a:xfrm>
            <a:off x="6063258" y="4241601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9" name="Rectangle 59"/>
          <p:cNvSpPr>
            <a:spLocks/>
          </p:cNvSpPr>
          <p:nvPr/>
        </p:nvSpPr>
        <p:spPr bwMode="auto">
          <a:xfrm>
            <a:off x="7134820" y="4241601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0" name="Rectangle 60"/>
          <p:cNvSpPr>
            <a:spLocks/>
          </p:cNvSpPr>
          <p:nvPr/>
        </p:nvSpPr>
        <p:spPr bwMode="auto">
          <a:xfrm>
            <a:off x="5706070" y="4241601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1" name="Rectangle 61"/>
          <p:cNvSpPr>
            <a:spLocks/>
          </p:cNvSpPr>
          <p:nvPr/>
        </p:nvSpPr>
        <p:spPr bwMode="auto">
          <a:xfrm>
            <a:off x="6420445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2" name="Rectangle 62"/>
          <p:cNvSpPr>
            <a:spLocks/>
          </p:cNvSpPr>
          <p:nvPr/>
        </p:nvSpPr>
        <p:spPr bwMode="auto">
          <a:xfrm>
            <a:off x="6420445" y="3170039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3" name="Rectangle 63"/>
          <p:cNvSpPr>
            <a:spLocks/>
          </p:cNvSpPr>
          <p:nvPr/>
        </p:nvSpPr>
        <p:spPr bwMode="auto">
          <a:xfrm>
            <a:off x="6420445" y="352722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4" name="Rectangle 64"/>
          <p:cNvSpPr>
            <a:spLocks/>
          </p:cNvSpPr>
          <p:nvPr/>
        </p:nvSpPr>
        <p:spPr bwMode="auto">
          <a:xfrm>
            <a:off x="5706070" y="352722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5" name="Rectangle 65"/>
          <p:cNvSpPr>
            <a:spLocks/>
          </p:cNvSpPr>
          <p:nvPr/>
        </p:nvSpPr>
        <p:spPr bwMode="auto">
          <a:xfrm>
            <a:off x="6063258" y="352722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6" name="Rectangle 66"/>
          <p:cNvSpPr>
            <a:spLocks/>
          </p:cNvSpPr>
          <p:nvPr/>
        </p:nvSpPr>
        <p:spPr bwMode="auto">
          <a:xfrm>
            <a:off x="5348883" y="4241601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7" name="Rectangle 67"/>
          <p:cNvSpPr>
            <a:spLocks/>
          </p:cNvSpPr>
          <p:nvPr/>
        </p:nvSpPr>
        <p:spPr bwMode="auto">
          <a:xfrm>
            <a:off x="7134820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8" name="Rectangle 68"/>
          <p:cNvSpPr>
            <a:spLocks/>
          </p:cNvSpPr>
          <p:nvPr/>
        </p:nvSpPr>
        <p:spPr bwMode="auto">
          <a:xfrm>
            <a:off x="6063258" y="495597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09" name="Rectangle 69"/>
          <p:cNvSpPr>
            <a:spLocks/>
          </p:cNvSpPr>
          <p:nvPr/>
        </p:nvSpPr>
        <p:spPr bwMode="auto">
          <a:xfrm>
            <a:off x="5706070" y="495597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0" name="Rectangle 70"/>
          <p:cNvSpPr>
            <a:spLocks/>
          </p:cNvSpPr>
          <p:nvPr/>
        </p:nvSpPr>
        <p:spPr bwMode="auto">
          <a:xfrm>
            <a:off x="7134820" y="352722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1" name="Rectangle 71"/>
          <p:cNvSpPr>
            <a:spLocks/>
          </p:cNvSpPr>
          <p:nvPr/>
        </p:nvSpPr>
        <p:spPr bwMode="auto">
          <a:xfrm>
            <a:off x="7134820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2" name="Rectangle 72"/>
          <p:cNvSpPr>
            <a:spLocks/>
          </p:cNvSpPr>
          <p:nvPr/>
        </p:nvSpPr>
        <p:spPr bwMode="auto">
          <a:xfrm>
            <a:off x="6777633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3" name="Rectangle 73"/>
          <p:cNvSpPr>
            <a:spLocks/>
          </p:cNvSpPr>
          <p:nvPr/>
        </p:nvSpPr>
        <p:spPr bwMode="auto">
          <a:xfrm>
            <a:off x="5348883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4" name="Rectangle 74"/>
          <p:cNvSpPr>
            <a:spLocks/>
          </p:cNvSpPr>
          <p:nvPr/>
        </p:nvSpPr>
        <p:spPr bwMode="auto">
          <a:xfrm>
            <a:off x="7134820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5" name="Rectangle 75"/>
          <p:cNvSpPr>
            <a:spLocks/>
          </p:cNvSpPr>
          <p:nvPr/>
        </p:nvSpPr>
        <p:spPr bwMode="auto">
          <a:xfrm>
            <a:off x="6063258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6" name="Rectangle 76"/>
          <p:cNvSpPr>
            <a:spLocks/>
          </p:cNvSpPr>
          <p:nvPr/>
        </p:nvSpPr>
        <p:spPr bwMode="auto">
          <a:xfrm>
            <a:off x="6063258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7" name="Rectangle 77"/>
          <p:cNvSpPr>
            <a:spLocks/>
          </p:cNvSpPr>
          <p:nvPr/>
        </p:nvSpPr>
        <p:spPr bwMode="auto">
          <a:xfrm>
            <a:off x="6420445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8" name="Rectangle 78"/>
          <p:cNvSpPr>
            <a:spLocks/>
          </p:cNvSpPr>
          <p:nvPr/>
        </p:nvSpPr>
        <p:spPr bwMode="auto">
          <a:xfrm>
            <a:off x="5348883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9" name="Rectangle 79"/>
          <p:cNvSpPr>
            <a:spLocks/>
          </p:cNvSpPr>
          <p:nvPr/>
        </p:nvSpPr>
        <p:spPr bwMode="auto">
          <a:xfrm>
            <a:off x="6063258" y="317003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0" name="Rectangle 80"/>
          <p:cNvSpPr>
            <a:spLocks/>
          </p:cNvSpPr>
          <p:nvPr/>
        </p:nvSpPr>
        <p:spPr bwMode="auto">
          <a:xfrm>
            <a:off x="7134820" y="352722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1" name="Rectangle 81"/>
          <p:cNvSpPr>
            <a:spLocks/>
          </p:cNvSpPr>
          <p:nvPr/>
        </p:nvSpPr>
        <p:spPr bwMode="auto">
          <a:xfrm>
            <a:off x="7134820" y="317003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2" name="Rectangle 82"/>
          <p:cNvSpPr>
            <a:spLocks/>
          </p:cNvSpPr>
          <p:nvPr/>
        </p:nvSpPr>
        <p:spPr bwMode="auto">
          <a:xfrm>
            <a:off x="5706070" y="317003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3" name="Rectangle 83"/>
          <p:cNvSpPr>
            <a:spLocks/>
          </p:cNvSpPr>
          <p:nvPr/>
        </p:nvSpPr>
        <p:spPr bwMode="auto">
          <a:xfrm>
            <a:off x="6420445" y="3170039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4" name="Rectangle 84"/>
          <p:cNvSpPr>
            <a:spLocks/>
          </p:cNvSpPr>
          <p:nvPr/>
        </p:nvSpPr>
        <p:spPr bwMode="auto">
          <a:xfrm>
            <a:off x="5706070" y="3527226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5" name="Rectangle 85"/>
          <p:cNvSpPr>
            <a:spLocks/>
          </p:cNvSpPr>
          <p:nvPr/>
        </p:nvSpPr>
        <p:spPr bwMode="auto">
          <a:xfrm>
            <a:off x="5348883" y="317003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6" name="Rectangle 86"/>
          <p:cNvSpPr>
            <a:spLocks/>
          </p:cNvSpPr>
          <p:nvPr/>
        </p:nvSpPr>
        <p:spPr bwMode="auto">
          <a:xfrm>
            <a:off x="6777633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7" name="Rectangle 87"/>
          <p:cNvSpPr>
            <a:spLocks/>
          </p:cNvSpPr>
          <p:nvPr/>
        </p:nvSpPr>
        <p:spPr bwMode="auto">
          <a:xfrm>
            <a:off x="6420445" y="459878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8" name="Rectangle 88"/>
          <p:cNvSpPr>
            <a:spLocks/>
          </p:cNvSpPr>
          <p:nvPr/>
        </p:nvSpPr>
        <p:spPr bwMode="auto">
          <a:xfrm>
            <a:off x="7134820" y="495597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9" name="Rectangle 89"/>
          <p:cNvSpPr>
            <a:spLocks/>
          </p:cNvSpPr>
          <p:nvPr/>
        </p:nvSpPr>
        <p:spPr bwMode="auto">
          <a:xfrm>
            <a:off x="5706070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0" name="Rectangle 90"/>
          <p:cNvSpPr>
            <a:spLocks/>
          </p:cNvSpPr>
          <p:nvPr/>
        </p:nvSpPr>
        <p:spPr bwMode="auto">
          <a:xfrm>
            <a:off x="5706070" y="495597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1" name="Rectangle 91"/>
          <p:cNvSpPr>
            <a:spLocks/>
          </p:cNvSpPr>
          <p:nvPr/>
        </p:nvSpPr>
        <p:spPr bwMode="auto">
          <a:xfrm>
            <a:off x="7134820" y="459878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2" name="Rectangle 92"/>
          <p:cNvSpPr>
            <a:spLocks/>
          </p:cNvSpPr>
          <p:nvPr/>
        </p:nvSpPr>
        <p:spPr bwMode="auto">
          <a:xfrm>
            <a:off x="6777633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3" name="Rectangle 93"/>
          <p:cNvSpPr>
            <a:spLocks/>
          </p:cNvSpPr>
          <p:nvPr/>
        </p:nvSpPr>
        <p:spPr bwMode="auto">
          <a:xfrm>
            <a:off x="6777633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4" name="Rectangle 94"/>
          <p:cNvSpPr>
            <a:spLocks/>
          </p:cNvSpPr>
          <p:nvPr/>
        </p:nvSpPr>
        <p:spPr bwMode="auto">
          <a:xfrm>
            <a:off x="6420445" y="4241601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5" name="Rectangle 95"/>
          <p:cNvSpPr>
            <a:spLocks/>
          </p:cNvSpPr>
          <p:nvPr/>
        </p:nvSpPr>
        <p:spPr bwMode="auto">
          <a:xfrm>
            <a:off x="5348883" y="4241601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6" name="Rectangle 96"/>
          <p:cNvSpPr>
            <a:spLocks/>
          </p:cNvSpPr>
          <p:nvPr/>
        </p:nvSpPr>
        <p:spPr bwMode="auto">
          <a:xfrm>
            <a:off x="6063258" y="4241601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7" name="Rectangle 97"/>
          <p:cNvSpPr>
            <a:spLocks/>
          </p:cNvSpPr>
          <p:nvPr/>
        </p:nvSpPr>
        <p:spPr bwMode="auto">
          <a:xfrm>
            <a:off x="6777633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8" name="Rectangle 98"/>
          <p:cNvSpPr>
            <a:spLocks/>
          </p:cNvSpPr>
          <p:nvPr/>
        </p:nvSpPr>
        <p:spPr bwMode="auto">
          <a:xfrm>
            <a:off x="6777633" y="3170039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9" name="Rectangle 99"/>
          <p:cNvSpPr>
            <a:spLocks/>
          </p:cNvSpPr>
          <p:nvPr/>
        </p:nvSpPr>
        <p:spPr bwMode="auto">
          <a:xfrm>
            <a:off x="6777633" y="352722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0" name="Rectangle 100"/>
          <p:cNvSpPr>
            <a:spLocks/>
          </p:cNvSpPr>
          <p:nvPr/>
        </p:nvSpPr>
        <p:spPr bwMode="auto">
          <a:xfrm>
            <a:off x="6063258" y="352722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1" name="Rectangle 101"/>
          <p:cNvSpPr>
            <a:spLocks/>
          </p:cNvSpPr>
          <p:nvPr/>
        </p:nvSpPr>
        <p:spPr bwMode="auto">
          <a:xfrm>
            <a:off x="6420445" y="352722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2" name="Rectangle 102"/>
          <p:cNvSpPr>
            <a:spLocks/>
          </p:cNvSpPr>
          <p:nvPr/>
        </p:nvSpPr>
        <p:spPr bwMode="auto">
          <a:xfrm>
            <a:off x="5706070" y="4241601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3" name="Rectangle 103"/>
          <p:cNvSpPr>
            <a:spLocks/>
          </p:cNvSpPr>
          <p:nvPr/>
        </p:nvSpPr>
        <p:spPr bwMode="auto">
          <a:xfrm>
            <a:off x="5348883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4" name="Rectangle 104"/>
          <p:cNvSpPr>
            <a:spLocks/>
          </p:cNvSpPr>
          <p:nvPr/>
        </p:nvSpPr>
        <p:spPr bwMode="auto">
          <a:xfrm>
            <a:off x="6420445" y="495597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5" name="Rectangle 105"/>
          <p:cNvSpPr>
            <a:spLocks/>
          </p:cNvSpPr>
          <p:nvPr/>
        </p:nvSpPr>
        <p:spPr bwMode="auto">
          <a:xfrm>
            <a:off x="6063258" y="495597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6" name="Rectangle 106"/>
          <p:cNvSpPr>
            <a:spLocks/>
          </p:cNvSpPr>
          <p:nvPr/>
        </p:nvSpPr>
        <p:spPr bwMode="auto">
          <a:xfrm>
            <a:off x="5348883" y="352722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7" name="Rectangle 107"/>
          <p:cNvSpPr>
            <a:spLocks/>
          </p:cNvSpPr>
          <p:nvPr/>
        </p:nvSpPr>
        <p:spPr bwMode="auto">
          <a:xfrm>
            <a:off x="5348883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8" name="Rectangle 108"/>
          <p:cNvSpPr>
            <a:spLocks/>
          </p:cNvSpPr>
          <p:nvPr/>
        </p:nvSpPr>
        <p:spPr bwMode="auto">
          <a:xfrm>
            <a:off x="7134820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9" name="Rectangle 109"/>
          <p:cNvSpPr>
            <a:spLocks/>
          </p:cNvSpPr>
          <p:nvPr/>
        </p:nvSpPr>
        <p:spPr bwMode="auto">
          <a:xfrm>
            <a:off x="5706070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0" name="Rectangle 110"/>
          <p:cNvSpPr>
            <a:spLocks/>
          </p:cNvSpPr>
          <p:nvPr/>
        </p:nvSpPr>
        <p:spPr bwMode="auto">
          <a:xfrm>
            <a:off x="6420445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1" name="Rectangle 111"/>
          <p:cNvSpPr>
            <a:spLocks/>
          </p:cNvSpPr>
          <p:nvPr/>
        </p:nvSpPr>
        <p:spPr bwMode="auto">
          <a:xfrm>
            <a:off x="5348883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2" name="Rectangle 112"/>
          <p:cNvSpPr>
            <a:spLocks/>
          </p:cNvSpPr>
          <p:nvPr/>
        </p:nvSpPr>
        <p:spPr bwMode="auto">
          <a:xfrm>
            <a:off x="5348883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3" name="Rectangle 113"/>
          <p:cNvSpPr>
            <a:spLocks/>
          </p:cNvSpPr>
          <p:nvPr/>
        </p:nvSpPr>
        <p:spPr bwMode="auto">
          <a:xfrm>
            <a:off x="5706070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4" name="Rectangle 114"/>
          <p:cNvSpPr>
            <a:spLocks/>
          </p:cNvSpPr>
          <p:nvPr/>
        </p:nvSpPr>
        <p:spPr bwMode="auto">
          <a:xfrm>
            <a:off x="6777633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5" name="Rectangle 115"/>
          <p:cNvSpPr>
            <a:spLocks/>
          </p:cNvSpPr>
          <p:nvPr/>
        </p:nvSpPr>
        <p:spPr bwMode="auto">
          <a:xfrm>
            <a:off x="5348883" y="317003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6" name="Rectangle 116"/>
          <p:cNvSpPr>
            <a:spLocks/>
          </p:cNvSpPr>
          <p:nvPr/>
        </p:nvSpPr>
        <p:spPr bwMode="auto">
          <a:xfrm>
            <a:off x="6420445" y="352722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7" name="Rectangle 117"/>
          <p:cNvSpPr>
            <a:spLocks/>
          </p:cNvSpPr>
          <p:nvPr/>
        </p:nvSpPr>
        <p:spPr bwMode="auto">
          <a:xfrm>
            <a:off x="6420445" y="317003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8" name="Rectangle 118"/>
          <p:cNvSpPr>
            <a:spLocks/>
          </p:cNvSpPr>
          <p:nvPr/>
        </p:nvSpPr>
        <p:spPr bwMode="auto">
          <a:xfrm>
            <a:off x="7134820" y="317003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9" name="Rectangle 119"/>
          <p:cNvSpPr>
            <a:spLocks/>
          </p:cNvSpPr>
          <p:nvPr/>
        </p:nvSpPr>
        <p:spPr bwMode="auto">
          <a:xfrm>
            <a:off x="5706070" y="3170039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0" name="Rectangle 120"/>
          <p:cNvSpPr>
            <a:spLocks/>
          </p:cNvSpPr>
          <p:nvPr/>
        </p:nvSpPr>
        <p:spPr bwMode="auto">
          <a:xfrm>
            <a:off x="7134820" y="3527226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1" name="Rectangle 121"/>
          <p:cNvSpPr>
            <a:spLocks/>
          </p:cNvSpPr>
          <p:nvPr/>
        </p:nvSpPr>
        <p:spPr bwMode="auto">
          <a:xfrm>
            <a:off x="6777633" y="317003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2" name="Rectangle 122"/>
          <p:cNvSpPr>
            <a:spLocks/>
          </p:cNvSpPr>
          <p:nvPr/>
        </p:nvSpPr>
        <p:spPr bwMode="auto">
          <a:xfrm>
            <a:off x="6063258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3" name="Rectangle 123"/>
          <p:cNvSpPr>
            <a:spLocks/>
          </p:cNvSpPr>
          <p:nvPr/>
        </p:nvSpPr>
        <p:spPr bwMode="auto">
          <a:xfrm>
            <a:off x="5706070" y="4598789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4" name="Rectangle 124"/>
          <p:cNvSpPr>
            <a:spLocks/>
          </p:cNvSpPr>
          <p:nvPr/>
        </p:nvSpPr>
        <p:spPr bwMode="auto">
          <a:xfrm>
            <a:off x="6420445" y="4955976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5" name="Rectangle 125"/>
          <p:cNvSpPr>
            <a:spLocks/>
          </p:cNvSpPr>
          <p:nvPr/>
        </p:nvSpPr>
        <p:spPr bwMode="auto">
          <a:xfrm>
            <a:off x="7134820" y="4598789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6" name="Rectangle 126"/>
          <p:cNvSpPr>
            <a:spLocks/>
          </p:cNvSpPr>
          <p:nvPr/>
        </p:nvSpPr>
        <p:spPr bwMode="auto">
          <a:xfrm>
            <a:off x="7134820" y="495597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7" name="Rectangle 127"/>
          <p:cNvSpPr>
            <a:spLocks/>
          </p:cNvSpPr>
          <p:nvPr/>
        </p:nvSpPr>
        <p:spPr bwMode="auto">
          <a:xfrm>
            <a:off x="6420445" y="4598789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8" name="Rectangle 128"/>
          <p:cNvSpPr>
            <a:spLocks/>
          </p:cNvSpPr>
          <p:nvPr/>
        </p:nvSpPr>
        <p:spPr bwMode="auto">
          <a:xfrm>
            <a:off x="6063258" y="4241601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9" name="Rectangle 129"/>
          <p:cNvSpPr>
            <a:spLocks/>
          </p:cNvSpPr>
          <p:nvPr/>
        </p:nvSpPr>
        <p:spPr bwMode="auto">
          <a:xfrm>
            <a:off x="6063258" y="3884414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0" name="Rectangle 130"/>
          <p:cNvSpPr>
            <a:spLocks/>
          </p:cNvSpPr>
          <p:nvPr/>
        </p:nvSpPr>
        <p:spPr bwMode="auto">
          <a:xfrm>
            <a:off x="5706070" y="4241601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1" name="Rectangle 131"/>
          <p:cNvSpPr>
            <a:spLocks/>
          </p:cNvSpPr>
          <p:nvPr/>
        </p:nvSpPr>
        <p:spPr bwMode="auto">
          <a:xfrm>
            <a:off x="6777633" y="4241601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2" name="Rectangle 132"/>
          <p:cNvSpPr>
            <a:spLocks/>
          </p:cNvSpPr>
          <p:nvPr/>
        </p:nvSpPr>
        <p:spPr bwMode="auto">
          <a:xfrm>
            <a:off x="5348883" y="4241601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3" name="Rectangle 133"/>
          <p:cNvSpPr>
            <a:spLocks/>
          </p:cNvSpPr>
          <p:nvPr/>
        </p:nvSpPr>
        <p:spPr bwMode="auto">
          <a:xfrm>
            <a:off x="6063258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4" name="Rectangle 134"/>
          <p:cNvSpPr>
            <a:spLocks/>
          </p:cNvSpPr>
          <p:nvPr/>
        </p:nvSpPr>
        <p:spPr bwMode="auto">
          <a:xfrm>
            <a:off x="6063258" y="3170039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5" name="Rectangle 135"/>
          <p:cNvSpPr>
            <a:spLocks/>
          </p:cNvSpPr>
          <p:nvPr/>
        </p:nvSpPr>
        <p:spPr bwMode="auto">
          <a:xfrm>
            <a:off x="6063258" y="352722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6" name="Rectangle 136"/>
          <p:cNvSpPr>
            <a:spLocks/>
          </p:cNvSpPr>
          <p:nvPr/>
        </p:nvSpPr>
        <p:spPr bwMode="auto">
          <a:xfrm>
            <a:off x="5348883" y="352722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7" name="Rectangle 137"/>
          <p:cNvSpPr>
            <a:spLocks/>
          </p:cNvSpPr>
          <p:nvPr/>
        </p:nvSpPr>
        <p:spPr bwMode="auto">
          <a:xfrm>
            <a:off x="5706070" y="3527226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8" name="Rectangle 138"/>
          <p:cNvSpPr>
            <a:spLocks/>
          </p:cNvSpPr>
          <p:nvPr/>
        </p:nvSpPr>
        <p:spPr bwMode="auto">
          <a:xfrm>
            <a:off x="7134820" y="4241601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9" name="Rectangle 139"/>
          <p:cNvSpPr>
            <a:spLocks/>
          </p:cNvSpPr>
          <p:nvPr/>
        </p:nvSpPr>
        <p:spPr bwMode="auto">
          <a:xfrm>
            <a:off x="6777633" y="495597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0" name="Rectangle 140"/>
          <p:cNvSpPr>
            <a:spLocks/>
          </p:cNvSpPr>
          <p:nvPr/>
        </p:nvSpPr>
        <p:spPr bwMode="auto">
          <a:xfrm>
            <a:off x="5706070" y="4955976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1" name="Rectangle 141"/>
          <p:cNvSpPr>
            <a:spLocks/>
          </p:cNvSpPr>
          <p:nvPr/>
        </p:nvSpPr>
        <p:spPr bwMode="auto">
          <a:xfrm>
            <a:off x="5348883" y="4955976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2" name="Rectangle 142"/>
          <p:cNvSpPr>
            <a:spLocks/>
          </p:cNvSpPr>
          <p:nvPr/>
        </p:nvSpPr>
        <p:spPr bwMode="auto">
          <a:xfrm>
            <a:off x="6777633" y="3527226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3" name="Rectangle 143"/>
          <p:cNvSpPr>
            <a:spLocks/>
          </p:cNvSpPr>
          <p:nvPr/>
        </p:nvSpPr>
        <p:spPr bwMode="auto">
          <a:xfrm>
            <a:off x="6777633" y="4598789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4" name="Rectangle 144"/>
          <p:cNvSpPr>
            <a:spLocks/>
          </p:cNvSpPr>
          <p:nvPr/>
        </p:nvSpPr>
        <p:spPr bwMode="auto">
          <a:xfrm>
            <a:off x="6420445" y="3884414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5" name="Rectangle 145"/>
          <p:cNvSpPr>
            <a:spLocks/>
          </p:cNvSpPr>
          <p:nvPr/>
        </p:nvSpPr>
        <p:spPr bwMode="auto">
          <a:xfrm>
            <a:off x="7134820" y="3884414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6" name="Rectangle 146"/>
          <p:cNvSpPr>
            <a:spLocks/>
          </p:cNvSpPr>
          <p:nvPr/>
        </p:nvSpPr>
        <p:spPr bwMode="auto">
          <a:xfrm>
            <a:off x="2357437" y="3527226"/>
            <a:ext cx="1071563" cy="1071563"/>
          </a:xfrm>
          <a:prstGeom prst="rect">
            <a:avLst/>
          </a:prstGeom>
          <a:solidFill>
            <a:srgbClr val="000000">
              <a:alpha val="49803"/>
            </a:srgbClr>
          </a:solidFill>
          <a:ln w="508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87" name="Line 147"/>
          <p:cNvSpPr>
            <a:spLocks noChangeShapeType="1"/>
          </p:cNvSpPr>
          <p:nvPr/>
        </p:nvSpPr>
        <p:spPr bwMode="auto">
          <a:xfrm flipH="1">
            <a:off x="3446860" y="4071938"/>
            <a:ext cx="3187898" cy="781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3071812" y="2928937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2000250" y="2571750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2000250" y="3286125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357437" y="2571750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429000" y="2571750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2000250" y="1857375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3071812" y="2214562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3071812" y="1857375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643062" y="1857375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2357437" y="1857375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1643062" y="2214562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3429000" y="1857375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2714625" y="3286125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9" name="Rectangle 15"/>
          <p:cNvSpPr>
            <a:spLocks/>
          </p:cNvSpPr>
          <p:nvPr/>
        </p:nvSpPr>
        <p:spPr bwMode="auto">
          <a:xfrm>
            <a:off x="2357437" y="3286125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Rectangle 16"/>
          <p:cNvSpPr>
            <a:spLocks/>
          </p:cNvSpPr>
          <p:nvPr/>
        </p:nvSpPr>
        <p:spPr bwMode="auto">
          <a:xfrm>
            <a:off x="3071812" y="3643312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1643062" y="3286125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2" name="Rectangle 18"/>
          <p:cNvSpPr>
            <a:spLocks/>
          </p:cNvSpPr>
          <p:nvPr/>
        </p:nvSpPr>
        <p:spPr bwMode="auto">
          <a:xfrm>
            <a:off x="1643062" y="3643312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3" name="Rectangle 19"/>
          <p:cNvSpPr>
            <a:spLocks/>
          </p:cNvSpPr>
          <p:nvPr/>
        </p:nvSpPr>
        <p:spPr bwMode="auto">
          <a:xfrm>
            <a:off x="3071812" y="3286125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4" name="Rectangle 20"/>
          <p:cNvSpPr>
            <a:spLocks/>
          </p:cNvSpPr>
          <p:nvPr/>
        </p:nvSpPr>
        <p:spPr bwMode="auto">
          <a:xfrm>
            <a:off x="2714625" y="2928937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5" name="Rectangle 21"/>
          <p:cNvSpPr>
            <a:spLocks/>
          </p:cNvSpPr>
          <p:nvPr/>
        </p:nvSpPr>
        <p:spPr bwMode="auto">
          <a:xfrm>
            <a:off x="2714625" y="2571750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6" name="Rectangle 22"/>
          <p:cNvSpPr>
            <a:spLocks/>
          </p:cNvSpPr>
          <p:nvPr/>
        </p:nvSpPr>
        <p:spPr bwMode="auto">
          <a:xfrm>
            <a:off x="2357437" y="2928937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7" name="Rectangle 23"/>
          <p:cNvSpPr>
            <a:spLocks/>
          </p:cNvSpPr>
          <p:nvPr/>
        </p:nvSpPr>
        <p:spPr bwMode="auto">
          <a:xfrm>
            <a:off x="3429000" y="2928937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8" name="Rectangle 24"/>
          <p:cNvSpPr>
            <a:spLocks/>
          </p:cNvSpPr>
          <p:nvPr/>
        </p:nvSpPr>
        <p:spPr bwMode="auto">
          <a:xfrm>
            <a:off x="2000250" y="2928937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9" name="Rectangle 25"/>
          <p:cNvSpPr>
            <a:spLocks/>
          </p:cNvSpPr>
          <p:nvPr/>
        </p:nvSpPr>
        <p:spPr bwMode="auto">
          <a:xfrm>
            <a:off x="2714625" y="3643312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0" name="Rectangle 26"/>
          <p:cNvSpPr>
            <a:spLocks/>
          </p:cNvSpPr>
          <p:nvPr/>
        </p:nvSpPr>
        <p:spPr bwMode="auto">
          <a:xfrm>
            <a:off x="2714625" y="1857375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1" name="Rectangle 27"/>
          <p:cNvSpPr>
            <a:spLocks/>
          </p:cNvSpPr>
          <p:nvPr/>
        </p:nvSpPr>
        <p:spPr bwMode="auto">
          <a:xfrm>
            <a:off x="2714625" y="2214562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2" name="Rectangle 28"/>
          <p:cNvSpPr>
            <a:spLocks/>
          </p:cNvSpPr>
          <p:nvPr/>
        </p:nvSpPr>
        <p:spPr bwMode="auto">
          <a:xfrm>
            <a:off x="2000250" y="2214562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3" name="Rectangle 29"/>
          <p:cNvSpPr>
            <a:spLocks/>
          </p:cNvSpPr>
          <p:nvPr/>
        </p:nvSpPr>
        <p:spPr bwMode="auto">
          <a:xfrm>
            <a:off x="2357437" y="2214562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4" name="Rectangle 30"/>
          <p:cNvSpPr>
            <a:spLocks/>
          </p:cNvSpPr>
          <p:nvPr/>
        </p:nvSpPr>
        <p:spPr bwMode="auto">
          <a:xfrm>
            <a:off x="1643062" y="2928937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5" name="Rectangle 31"/>
          <p:cNvSpPr>
            <a:spLocks/>
          </p:cNvSpPr>
          <p:nvPr/>
        </p:nvSpPr>
        <p:spPr bwMode="auto">
          <a:xfrm>
            <a:off x="3429000" y="3643312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6" name="Rectangle 32"/>
          <p:cNvSpPr>
            <a:spLocks/>
          </p:cNvSpPr>
          <p:nvPr/>
        </p:nvSpPr>
        <p:spPr bwMode="auto">
          <a:xfrm>
            <a:off x="2357437" y="3643312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7" name="Rectangle 33"/>
          <p:cNvSpPr>
            <a:spLocks/>
          </p:cNvSpPr>
          <p:nvPr/>
        </p:nvSpPr>
        <p:spPr bwMode="auto">
          <a:xfrm>
            <a:off x="2000250" y="3643312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8" name="Rectangle 34"/>
          <p:cNvSpPr>
            <a:spLocks/>
          </p:cNvSpPr>
          <p:nvPr/>
        </p:nvSpPr>
        <p:spPr bwMode="auto">
          <a:xfrm>
            <a:off x="3429000" y="2214562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9" name="Rectangle 35"/>
          <p:cNvSpPr>
            <a:spLocks/>
          </p:cNvSpPr>
          <p:nvPr/>
        </p:nvSpPr>
        <p:spPr bwMode="auto">
          <a:xfrm>
            <a:off x="3429000" y="3286125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0" name="Rectangle 36"/>
          <p:cNvSpPr>
            <a:spLocks/>
          </p:cNvSpPr>
          <p:nvPr/>
        </p:nvSpPr>
        <p:spPr bwMode="auto">
          <a:xfrm>
            <a:off x="3071812" y="2571750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1" name="Rectangle 37"/>
          <p:cNvSpPr>
            <a:spLocks/>
          </p:cNvSpPr>
          <p:nvPr/>
        </p:nvSpPr>
        <p:spPr bwMode="auto">
          <a:xfrm>
            <a:off x="1643062" y="2571750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2" name="Rectangle 38"/>
          <p:cNvSpPr>
            <a:spLocks/>
          </p:cNvSpPr>
          <p:nvPr/>
        </p:nvSpPr>
        <p:spPr bwMode="auto">
          <a:xfrm>
            <a:off x="6777633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3" name="Rectangle 39"/>
          <p:cNvSpPr>
            <a:spLocks/>
          </p:cNvSpPr>
          <p:nvPr/>
        </p:nvSpPr>
        <p:spPr bwMode="auto">
          <a:xfrm>
            <a:off x="5706070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4" name="Rectangle 40"/>
          <p:cNvSpPr>
            <a:spLocks/>
          </p:cNvSpPr>
          <p:nvPr/>
        </p:nvSpPr>
        <p:spPr bwMode="auto">
          <a:xfrm>
            <a:off x="5706070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5" name="Rectangle 41"/>
          <p:cNvSpPr>
            <a:spLocks/>
          </p:cNvSpPr>
          <p:nvPr/>
        </p:nvSpPr>
        <p:spPr bwMode="auto">
          <a:xfrm>
            <a:off x="6063258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6" name="Rectangle 42"/>
          <p:cNvSpPr>
            <a:spLocks/>
          </p:cNvSpPr>
          <p:nvPr/>
        </p:nvSpPr>
        <p:spPr bwMode="auto">
          <a:xfrm>
            <a:off x="7134820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7" name="Rectangle 43"/>
          <p:cNvSpPr>
            <a:spLocks/>
          </p:cNvSpPr>
          <p:nvPr/>
        </p:nvSpPr>
        <p:spPr bwMode="auto">
          <a:xfrm>
            <a:off x="5706070" y="185737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8" name="Rectangle 44"/>
          <p:cNvSpPr>
            <a:spLocks/>
          </p:cNvSpPr>
          <p:nvPr/>
        </p:nvSpPr>
        <p:spPr bwMode="auto">
          <a:xfrm>
            <a:off x="6777633" y="221456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9" name="Rectangle 45"/>
          <p:cNvSpPr>
            <a:spLocks/>
          </p:cNvSpPr>
          <p:nvPr/>
        </p:nvSpPr>
        <p:spPr bwMode="auto">
          <a:xfrm>
            <a:off x="6777633" y="185737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0" name="Rectangle 46"/>
          <p:cNvSpPr>
            <a:spLocks/>
          </p:cNvSpPr>
          <p:nvPr/>
        </p:nvSpPr>
        <p:spPr bwMode="auto">
          <a:xfrm>
            <a:off x="5348883" y="185737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1" name="Rectangle 47"/>
          <p:cNvSpPr>
            <a:spLocks/>
          </p:cNvSpPr>
          <p:nvPr/>
        </p:nvSpPr>
        <p:spPr bwMode="auto">
          <a:xfrm>
            <a:off x="6063258" y="1857375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2" name="Rectangle 48"/>
          <p:cNvSpPr>
            <a:spLocks/>
          </p:cNvSpPr>
          <p:nvPr/>
        </p:nvSpPr>
        <p:spPr bwMode="auto">
          <a:xfrm>
            <a:off x="5348883" y="2214562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3" name="Rectangle 49"/>
          <p:cNvSpPr>
            <a:spLocks/>
          </p:cNvSpPr>
          <p:nvPr/>
        </p:nvSpPr>
        <p:spPr bwMode="auto">
          <a:xfrm>
            <a:off x="7134820" y="185737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4" name="Rectangle 50"/>
          <p:cNvSpPr>
            <a:spLocks/>
          </p:cNvSpPr>
          <p:nvPr/>
        </p:nvSpPr>
        <p:spPr bwMode="auto">
          <a:xfrm>
            <a:off x="6420445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5" name="Rectangle 51"/>
          <p:cNvSpPr>
            <a:spLocks/>
          </p:cNvSpPr>
          <p:nvPr/>
        </p:nvSpPr>
        <p:spPr bwMode="auto">
          <a:xfrm>
            <a:off x="6063258" y="328612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6" name="Rectangle 52"/>
          <p:cNvSpPr>
            <a:spLocks/>
          </p:cNvSpPr>
          <p:nvPr/>
        </p:nvSpPr>
        <p:spPr bwMode="auto">
          <a:xfrm>
            <a:off x="6777633" y="364331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7" name="Rectangle 53"/>
          <p:cNvSpPr>
            <a:spLocks/>
          </p:cNvSpPr>
          <p:nvPr/>
        </p:nvSpPr>
        <p:spPr bwMode="auto">
          <a:xfrm>
            <a:off x="5348883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8" name="Rectangle 54"/>
          <p:cNvSpPr>
            <a:spLocks/>
          </p:cNvSpPr>
          <p:nvPr/>
        </p:nvSpPr>
        <p:spPr bwMode="auto">
          <a:xfrm>
            <a:off x="5348883" y="364331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9" name="Rectangle 55"/>
          <p:cNvSpPr>
            <a:spLocks/>
          </p:cNvSpPr>
          <p:nvPr/>
        </p:nvSpPr>
        <p:spPr bwMode="auto">
          <a:xfrm>
            <a:off x="6777633" y="328612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0" name="Rectangle 56"/>
          <p:cNvSpPr>
            <a:spLocks/>
          </p:cNvSpPr>
          <p:nvPr/>
        </p:nvSpPr>
        <p:spPr bwMode="auto">
          <a:xfrm>
            <a:off x="6420445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1" name="Rectangle 57"/>
          <p:cNvSpPr>
            <a:spLocks/>
          </p:cNvSpPr>
          <p:nvPr/>
        </p:nvSpPr>
        <p:spPr bwMode="auto">
          <a:xfrm>
            <a:off x="6420445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2" name="Rectangle 58"/>
          <p:cNvSpPr>
            <a:spLocks/>
          </p:cNvSpPr>
          <p:nvPr/>
        </p:nvSpPr>
        <p:spPr bwMode="auto">
          <a:xfrm>
            <a:off x="6063258" y="2928937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3" name="Rectangle 59"/>
          <p:cNvSpPr>
            <a:spLocks/>
          </p:cNvSpPr>
          <p:nvPr/>
        </p:nvSpPr>
        <p:spPr bwMode="auto">
          <a:xfrm>
            <a:off x="7134820" y="2928937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4" name="Rectangle 60"/>
          <p:cNvSpPr>
            <a:spLocks/>
          </p:cNvSpPr>
          <p:nvPr/>
        </p:nvSpPr>
        <p:spPr bwMode="auto">
          <a:xfrm>
            <a:off x="5706070" y="2928937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5" name="Rectangle 61"/>
          <p:cNvSpPr>
            <a:spLocks/>
          </p:cNvSpPr>
          <p:nvPr/>
        </p:nvSpPr>
        <p:spPr bwMode="auto">
          <a:xfrm>
            <a:off x="6420445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6" name="Rectangle 62"/>
          <p:cNvSpPr>
            <a:spLocks/>
          </p:cNvSpPr>
          <p:nvPr/>
        </p:nvSpPr>
        <p:spPr bwMode="auto">
          <a:xfrm>
            <a:off x="6420445" y="1857375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7" name="Rectangle 63"/>
          <p:cNvSpPr>
            <a:spLocks/>
          </p:cNvSpPr>
          <p:nvPr/>
        </p:nvSpPr>
        <p:spPr bwMode="auto">
          <a:xfrm>
            <a:off x="6420445" y="221456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8" name="Rectangle 64"/>
          <p:cNvSpPr>
            <a:spLocks/>
          </p:cNvSpPr>
          <p:nvPr/>
        </p:nvSpPr>
        <p:spPr bwMode="auto">
          <a:xfrm>
            <a:off x="5706070" y="221456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9" name="Rectangle 65"/>
          <p:cNvSpPr>
            <a:spLocks/>
          </p:cNvSpPr>
          <p:nvPr/>
        </p:nvSpPr>
        <p:spPr bwMode="auto">
          <a:xfrm>
            <a:off x="6063258" y="221456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0" name="Rectangle 66"/>
          <p:cNvSpPr>
            <a:spLocks/>
          </p:cNvSpPr>
          <p:nvPr/>
        </p:nvSpPr>
        <p:spPr bwMode="auto">
          <a:xfrm>
            <a:off x="5348883" y="2928937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1" name="Rectangle 67"/>
          <p:cNvSpPr>
            <a:spLocks/>
          </p:cNvSpPr>
          <p:nvPr/>
        </p:nvSpPr>
        <p:spPr bwMode="auto">
          <a:xfrm>
            <a:off x="7134820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2" name="Rectangle 68"/>
          <p:cNvSpPr>
            <a:spLocks/>
          </p:cNvSpPr>
          <p:nvPr/>
        </p:nvSpPr>
        <p:spPr bwMode="auto">
          <a:xfrm>
            <a:off x="6063258" y="364331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3" name="Rectangle 69"/>
          <p:cNvSpPr>
            <a:spLocks/>
          </p:cNvSpPr>
          <p:nvPr/>
        </p:nvSpPr>
        <p:spPr bwMode="auto">
          <a:xfrm>
            <a:off x="5706070" y="364331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4" name="Rectangle 70"/>
          <p:cNvSpPr>
            <a:spLocks/>
          </p:cNvSpPr>
          <p:nvPr/>
        </p:nvSpPr>
        <p:spPr bwMode="auto">
          <a:xfrm>
            <a:off x="7134820" y="221456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5" name="Rectangle 71"/>
          <p:cNvSpPr>
            <a:spLocks/>
          </p:cNvSpPr>
          <p:nvPr/>
        </p:nvSpPr>
        <p:spPr bwMode="auto">
          <a:xfrm>
            <a:off x="7134820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6" name="Rectangle 72"/>
          <p:cNvSpPr>
            <a:spLocks/>
          </p:cNvSpPr>
          <p:nvPr/>
        </p:nvSpPr>
        <p:spPr bwMode="auto">
          <a:xfrm>
            <a:off x="6777633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7" name="Rectangle 73"/>
          <p:cNvSpPr>
            <a:spLocks/>
          </p:cNvSpPr>
          <p:nvPr/>
        </p:nvSpPr>
        <p:spPr bwMode="auto">
          <a:xfrm>
            <a:off x="5348883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8" name="Rectangle 74"/>
          <p:cNvSpPr>
            <a:spLocks/>
          </p:cNvSpPr>
          <p:nvPr/>
        </p:nvSpPr>
        <p:spPr bwMode="auto">
          <a:xfrm>
            <a:off x="7134820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39" name="Rectangle 75"/>
          <p:cNvSpPr>
            <a:spLocks/>
          </p:cNvSpPr>
          <p:nvPr/>
        </p:nvSpPr>
        <p:spPr bwMode="auto">
          <a:xfrm>
            <a:off x="6063258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0" name="Rectangle 76"/>
          <p:cNvSpPr>
            <a:spLocks/>
          </p:cNvSpPr>
          <p:nvPr/>
        </p:nvSpPr>
        <p:spPr bwMode="auto">
          <a:xfrm>
            <a:off x="6063258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1" name="Rectangle 77"/>
          <p:cNvSpPr>
            <a:spLocks/>
          </p:cNvSpPr>
          <p:nvPr/>
        </p:nvSpPr>
        <p:spPr bwMode="auto">
          <a:xfrm>
            <a:off x="6420445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2" name="Rectangle 78"/>
          <p:cNvSpPr>
            <a:spLocks/>
          </p:cNvSpPr>
          <p:nvPr/>
        </p:nvSpPr>
        <p:spPr bwMode="auto">
          <a:xfrm>
            <a:off x="5348883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3" name="Rectangle 79"/>
          <p:cNvSpPr>
            <a:spLocks/>
          </p:cNvSpPr>
          <p:nvPr/>
        </p:nvSpPr>
        <p:spPr bwMode="auto">
          <a:xfrm>
            <a:off x="6063258" y="185737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4" name="Rectangle 80"/>
          <p:cNvSpPr>
            <a:spLocks/>
          </p:cNvSpPr>
          <p:nvPr/>
        </p:nvSpPr>
        <p:spPr bwMode="auto">
          <a:xfrm>
            <a:off x="7134820" y="221456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5" name="Rectangle 81"/>
          <p:cNvSpPr>
            <a:spLocks/>
          </p:cNvSpPr>
          <p:nvPr/>
        </p:nvSpPr>
        <p:spPr bwMode="auto">
          <a:xfrm>
            <a:off x="7134820" y="185737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6" name="Rectangle 82"/>
          <p:cNvSpPr>
            <a:spLocks/>
          </p:cNvSpPr>
          <p:nvPr/>
        </p:nvSpPr>
        <p:spPr bwMode="auto">
          <a:xfrm>
            <a:off x="5706070" y="185737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7" name="Rectangle 83"/>
          <p:cNvSpPr>
            <a:spLocks/>
          </p:cNvSpPr>
          <p:nvPr/>
        </p:nvSpPr>
        <p:spPr bwMode="auto">
          <a:xfrm>
            <a:off x="6420445" y="1857375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8" name="Rectangle 84"/>
          <p:cNvSpPr>
            <a:spLocks/>
          </p:cNvSpPr>
          <p:nvPr/>
        </p:nvSpPr>
        <p:spPr bwMode="auto">
          <a:xfrm>
            <a:off x="5706070" y="2214562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9" name="Rectangle 85"/>
          <p:cNvSpPr>
            <a:spLocks/>
          </p:cNvSpPr>
          <p:nvPr/>
        </p:nvSpPr>
        <p:spPr bwMode="auto">
          <a:xfrm>
            <a:off x="5348883" y="185737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0" name="Rectangle 86"/>
          <p:cNvSpPr>
            <a:spLocks/>
          </p:cNvSpPr>
          <p:nvPr/>
        </p:nvSpPr>
        <p:spPr bwMode="auto">
          <a:xfrm>
            <a:off x="6777633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1" name="Rectangle 87"/>
          <p:cNvSpPr>
            <a:spLocks/>
          </p:cNvSpPr>
          <p:nvPr/>
        </p:nvSpPr>
        <p:spPr bwMode="auto">
          <a:xfrm>
            <a:off x="6420445" y="328612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2" name="Rectangle 88"/>
          <p:cNvSpPr>
            <a:spLocks/>
          </p:cNvSpPr>
          <p:nvPr/>
        </p:nvSpPr>
        <p:spPr bwMode="auto">
          <a:xfrm>
            <a:off x="7134820" y="364331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3" name="Rectangle 89"/>
          <p:cNvSpPr>
            <a:spLocks/>
          </p:cNvSpPr>
          <p:nvPr/>
        </p:nvSpPr>
        <p:spPr bwMode="auto">
          <a:xfrm>
            <a:off x="5706070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4" name="Rectangle 90"/>
          <p:cNvSpPr>
            <a:spLocks/>
          </p:cNvSpPr>
          <p:nvPr/>
        </p:nvSpPr>
        <p:spPr bwMode="auto">
          <a:xfrm>
            <a:off x="5706070" y="364331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5" name="Rectangle 91"/>
          <p:cNvSpPr>
            <a:spLocks/>
          </p:cNvSpPr>
          <p:nvPr/>
        </p:nvSpPr>
        <p:spPr bwMode="auto">
          <a:xfrm>
            <a:off x="7134820" y="328612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6" name="Rectangle 92"/>
          <p:cNvSpPr>
            <a:spLocks/>
          </p:cNvSpPr>
          <p:nvPr/>
        </p:nvSpPr>
        <p:spPr bwMode="auto">
          <a:xfrm>
            <a:off x="6777633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7" name="Rectangle 93"/>
          <p:cNvSpPr>
            <a:spLocks/>
          </p:cNvSpPr>
          <p:nvPr/>
        </p:nvSpPr>
        <p:spPr bwMode="auto">
          <a:xfrm>
            <a:off x="6777633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8" name="Rectangle 94"/>
          <p:cNvSpPr>
            <a:spLocks/>
          </p:cNvSpPr>
          <p:nvPr/>
        </p:nvSpPr>
        <p:spPr bwMode="auto">
          <a:xfrm>
            <a:off x="6420445" y="2928937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9" name="Rectangle 95"/>
          <p:cNvSpPr>
            <a:spLocks/>
          </p:cNvSpPr>
          <p:nvPr/>
        </p:nvSpPr>
        <p:spPr bwMode="auto">
          <a:xfrm>
            <a:off x="5348883" y="2928937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0" name="Rectangle 96"/>
          <p:cNvSpPr>
            <a:spLocks/>
          </p:cNvSpPr>
          <p:nvPr/>
        </p:nvSpPr>
        <p:spPr bwMode="auto">
          <a:xfrm>
            <a:off x="6063258" y="2928937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1" name="Rectangle 97"/>
          <p:cNvSpPr>
            <a:spLocks/>
          </p:cNvSpPr>
          <p:nvPr/>
        </p:nvSpPr>
        <p:spPr bwMode="auto">
          <a:xfrm>
            <a:off x="6777633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2" name="Rectangle 98"/>
          <p:cNvSpPr>
            <a:spLocks/>
          </p:cNvSpPr>
          <p:nvPr/>
        </p:nvSpPr>
        <p:spPr bwMode="auto">
          <a:xfrm>
            <a:off x="6777633" y="1857375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3" name="Rectangle 99"/>
          <p:cNvSpPr>
            <a:spLocks/>
          </p:cNvSpPr>
          <p:nvPr/>
        </p:nvSpPr>
        <p:spPr bwMode="auto">
          <a:xfrm>
            <a:off x="6777633" y="221456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4" name="Rectangle 100"/>
          <p:cNvSpPr>
            <a:spLocks/>
          </p:cNvSpPr>
          <p:nvPr/>
        </p:nvSpPr>
        <p:spPr bwMode="auto">
          <a:xfrm>
            <a:off x="6063258" y="221456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5" name="Rectangle 101"/>
          <p:cNvSpPr>
            <a:spLocks/>
          </p:cNvSpPr>
          <p:nvPr/>
        </p:nvSpPr>
        <p:spPr bwMode="auto">
          <a:xfrm>
            <a:off x="6420445" y="221456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6" name="Rectangle 102"/>
          <p:cNvSpPr>
            <a:spLocks/>
          </p:cNvSpPr>
          <p:nvPr/>
        </p:nvSpPr>
        <p:spPr bwMode="auto">
          <a:xfrm>
            <a:off x="5706070" y="2928937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7" name="Rectangle 103"/>
          <p:cNvSpPr>
            <a:spLocks/>
          </p:cNvSpPr>
          <p:nvPr/>
        </p:nvSpPr>
        <p:spPr bwMode="auto">
          <a:xfrm>
            <a:off x="5348883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8" name="Rectangle 104"/>
          <p:cNvSpPr>
            <a:spLocks/>
          </p:cNvSpPr>
          <p:nvPr/>
        </p:nvSpPr>
        <p:spPr bwMode="auto">
          <a:xfrm>
            <a:off x="6420445" y="364331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9" name="Rectangle 105"/>
          <p:cNvSpPr>
            <a:spLocks/>
          </p:cNvSpPr>
          <p:nvPr/>
        </p:nvSpPr>
        <p:spPr bwMode="auto">
          <a:xfrm>
            <a:off x="6063258" y="364331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0" name="Rectangle 106"/>
          <p:cNvSpPr>
            <a:spLocks/>
          </p:cNvSpPr>
          <p:nvPr/>
        </p:nvSpPr>
        <p:spPr bwMode="auto">
          <a:xfrm>
            <a:off x="5348883" y="221456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1" name="Rectangle 107"/>
          <p:cNvSpPr>
            <a:spLocks/>
          </p:cNvSpPr>
          <p:nvPr/>
        </p:nvSpPr>
        <p:spPr bwMode="auto">
          <a:xfrm>
            <a:off x="5348883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2" name="Rectangle 108"/>
          <p:cNvSpPr>
            <a:spLocks/>
          </p:cNvSpPr>
          <p:nvPr/>
        </p:nvSpPr>
        <p:spPr bwMode="auto">
          <a:xfrm>
            <a:off x="7134820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3" name="Rectangle 109"/>
          <p:cNvSpPr>
            <a:spLocks/>
          </p:cNvSpPr>
          <p:nvPr/>
        </p:nvSpPr>
        <p:spPr bwMode="auto">
          <a:xfrm>
            <a:off x="5706070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4" name="Rectangle 110"/>
          <p:cNvSpPr>
            <a:spLocks/>
          </p:cNvSpPr>
          <p:nvPr/>
        </p:nvSpPr>
        <p:spPr bwMode="auto">
          <a:xfrm>
            <a:off x="6420445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5" name="Rectangle 111"/>
          <p:cNvSpPr>
            <a:spLocks/>
          </p:cNvSpPr>
          <p:nvPr/>
        </p:nvSpPr>
        <p:spPr bwMode="auto">
          <a:xfrm>
            <a:off x="5348883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6" name="Rectangle 112"/>
          <p:cNvSpPr>
            <a:spLocks/>
          </p:cNvSpPr>
          <p:nvPr/>
        </p:nvSpPr>
        <p:spPr bwMode="auto">
          <a:xfrm>
            <a:off x="5348883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7" name="Rectangle 113"/>
          <p:cNvSpPr>
            <a:spLocks/>
          </p:cNvSpPr>
          <p:nvPr/>
        </p:nvSpPr>
        <p:spPr bwMode="auto">
          <a:xfrm>
            <a:off x="5706070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8" name="Rectangle 114"/>
          <p:cNvSpPr>
            <a:spLocks/>
          </p:cNvSpPr>
          <p:nvPr/>
        </p:nvSpPr>
        <p:spPr bwMode="auto">
          <a:xfrm>
            <a:off x="6777633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9" name="Rectangle 115"/>
          <p:cNvSpPr>
            <a:spLocks/>
          </p:cNvSpPr>
          <p:nvPr/>
        </p:nvSpPr>
        <p:spPr bwMode="auto">
          <a:xfrm>
            <a:off x="5348883" y="185737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0" name="Rectangle 116"/>
          <p:cNvSpPr>
            <a:spLocks/>
          </p:cNvSpPr>
          <p:nvPr/>
        </p:nvSpPr>
        <p:spPr bwMode="auto">
          <a:xfrm>
            <a:off x="6420445" y="221456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1" name="Rectangle 117"/>
          <p:cNvSpPr>
            <a:spLocks/>
          </p:cNvSpPr>
          <p:nvPr/>
        </p:nvSpPr>
        <p:spPr bwMode="auto">
          <a:xfrm>
            <a:off x="6420445" y="185737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2" name="Rectangle 118"/>
          <p:cNvSpPr>
            <a:spLocks/>
          </p:cNvSpPr>
          <p:nvPr/>
        </p:nvSpPr>
        <p:spPr bwMode="auto">
          <a:xfrm>
            <a:off x="7134820" y="185737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3" name="Rectangle 119"/>
          <p:cNvSpPr>
            <a:spLocks/>
          </p:cNvSpPr>
          <p:nvPr/>
        </p:nvSpPr>
        <p:spPr bwMode="auto">
          <a:xfrm>
            <a:off x="5706070" y="1857375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4" name="Rectangle 120"/>
          <p:cNvSpPr>
            <a:spLocks/>
          </p:cNvSpPr>
          <p:nvPr/>
        </p:nvSpPr>
        <p:spPr bwMode="auto">
          <a:xfrm>
            <a:off x="7134820" y="2214562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5" name="Rectangle 121"/>
          <p:cNvSpPr>
            <a:spLocks/>
          </p:cNvSpPr>
          <p:nvPr/>
        </p:nvSpPr>
        <p:spPr bwMode="auto">
          <a:xfrm>
            <a:off x="6777633" y="185737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6" name="Rectangle 122"/>
          <p:cNvSpPr>
            <a:spLocks/>
          </p:cNvSpPr>
          <p:nvPr/>
        </p:nvSpPr>
        <p:spPr bwMode="auto">
          <a:xfrm>
            <a:off x="6063258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7" name="Rectangle 123"/>
          <p:cNvSpPr>
            <a:spLocks/>
          </p:cNvSpPr>
          <p:nvPr/>
        </p:nvSpPr>
        <p:spPr bwMode="auto">
          <a:xfrm>
            <a:off x="5706070" y="3286125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8" name="Rectangle 124"/>
          <p:cNvSpPr>
            <a:spLocks/>
          </p:cNvSpPr>
          <p:nvPr/>
        </p:nvSpPr>
        <p:spPr bwMode="auto">
          <a:xfrm>
            <a:off x="6420445" y="3643312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9" name="Rectangle 125"/>
          <p:cNvSpPr>
            <a:spLocks/>
          </p:cNvSpPr>
          <p:nvPr/>
        </p:nvSpPr>
        <p:spPr bwMode="auto">
          <a:xfrm>
            <a:off x="7134820" y="3286125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0" name="Rectangle 126"/>
          <p:cNvSpPr>
            <a:spLocks/>
          </p:cNvSpPr>
          <p:nvPr/>
        </p:nvSpPr>
        <p:spPr bwMode="auto">
          <a:xfrm>
            <a:off x="7134820" y="364331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1" name="Rectangle 127"/>
          <p:cNvSpPr>
            <a:spLocks/>
          </p:cNvSpPr>
          <p:nvPr/>
        </p:nvSpPr>
        <p:spPr bwMode="auto">
          <a:xfrm>
            <a:off x="6420445" y="3286125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2" name="Rectangle 128"/>
          <p:cNvSpPr>
            <a:spLocks/>
          </p:cNvSpPr>
          <p:nvPr/>
        </p:nvSpPr>
        <p:spPr bwMode="auto">
          <a:xfrm>
            <a:off x="6063258" y="2928937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3" name="Rectangle 129"/>
          <p:cNvSpPr>
            <a:spLocks/>
          </p:cNvSpPr>
          <p:nvPr/>
        </p:nvSpPr>
        <p:spPr bwMode="auto">
          <a:xfrm>
            <a:off x="6063258" y="2571750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4" name="Rectangle 130"/>
          <p:cNvSpPr>
            <a:spLocks/>
          </p:cNvSpPr>
          <p:nvPr/>
        </p:nvSpPr>
        <p:spPr bwMode="auto">
          <a:xfrm>
            <a:off x="5706070" y="2928937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5" name="Rectangle 131"/>
          <p:cNvSpPr>
            <a:spLocks/>
          </p:cNvSpPr>
          <p:nvPr/>
        </p:nvSpPr>
        <p:spPr bwMode="auto">
          <a:xfrm>
            <a:off x="6777633" y="2928937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6" name="Rectangle 132"/>
          <p:cNvSpPr>
            <a:spLocks/>
          </p:cNvSpPr>
          <p:nvPr/>
        </p:nvSpPr>
        <p:spPr bwMode="auto">
          <a:xfrm>
            <a:off x="5348883" y="2928937"/>
            <a:ext cx="357188" cy="357188"/>
          </a:xfrm>
          <a:prstGeom prst="rect">
            <a:avLst/>
          </a:prstGeom>
          <a:solidFill>
            <a:srgbClr val="FF3884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7" name="Rectangle 133"/>
          <p:cNvSpPr>
            <a:spLocks/>
          </p:cNvSpPr>
          <p:nvPr/>
        </p:nvSpPr>
        <p:spPr bwMode="auto">
          <a:xfrm>
            <a:off x="6063258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8" name="Rectangle 134"/>
          <p:cNvSpPr>
            <a:spLocks/>
          </p:cNvSpPr>
          <p:nvPr/>
        </p:nvSpPr>
        <p:spPr bwMode="auto">
          <a:xfrm>
            <a:off x="6063258" y="1857375"/>
            <a:ext cx="357188" cy="357188"/>
          </a:xfrm>
          <a:prstGeom prst="rect">
            <a:avLst/>
          </a:prstGeom>
          <a:solidFill>
            <a:srgbClr val="91EB59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99" name="Rectangle 135"/>
          <p:cNvSpPr>
            <a:spLocks/>
          </p:cNvSpPr>
          <p:nvPr/>
        </p:nvSpPr>
        <p:spPr bwMode="auto">
          <a:xfrm>
            <a:off x="6063258" y="221456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0" name="Rectangle 136"/>
          <p:cNvSpPr>
            <a:spLocks/>
          </p:cNvSpPr>
          <p:nvPr/>
        </p:nvSpPr>
        <p:spPr bwMode="auto">
          <a:xfrm>
            <a:off x="5348883" y="221456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1" name="Rectangle 137"/>
          <p:cNvSpPr>
            <a:spLocks/>
          </p:cNvSpPr>
          <p:nvPr/>
        </p:nvSpPr>
        <p:spPr bwMode="auto">
          <a:xfrm>
            <a:off x="5706070" y="2214562"/>
            <a:ext cx="357188" cy="357188"/>
          </a:xfrm>
          <a:prstGeom prst="rect">
            <a:avLst/>
          </a:prstGeom>
          <a:solidFill>
            <a:srgbClr val="FA3CF1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2" name="Rectangle 138"/>
          <p:cNvSpPr>
            <a:spLocks/>
          </p:cNvSpPr>
          <p:nvPr/>
        </p:nvSpPr>
        <p:spPr bwMode="auto">
          <a:xfrm>
            <a:off x="7134820" y="2928937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3" name="Rectangle 139"/>
          <p:cNvSpPr>
            <a:spLocks/>
          </p:cNvSpPr>
          <p:nvPr/>
        </p:nvSpPr>
        <p:spPr bwMode="auto">
          <a:xfrm>
            <a:off x="6777633" y="364331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4" name="Rectangle 140"/>
          <p:cNvSpPr>
            <a:spLocks/>
          </p:cNvSpPr>
          <p:nvPr/>
        </p:nvSpPr>
        <p:spPr bwMode="auto">
          <a:xfrm>
            <a:off x="5706070" y="3643312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5" name="Rectangle 141"/>
          <p:cNvSpPr>
            <a:spLocks/>
          </p:cNvSpPr>
          <p:nvPr/>
        </p:nvSpPr>
        <p:spPr bwMode="auto">
          <a:xfrm>
            <a:off x="5348883" y="3643312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6" name="Rectangle 142"/>
          <p:cNvSpPr>
            <a:spLocks/>
          </p:cNvSpPr>
          <p:nvPr/>
        </p:nvSpPr>
        <p:spPr bwMode="auto">
          <a:xfrm>
            <a:off x="6777633" y="2214562"/>
            <a:ext cx="357188" cy="357188"/>
          </a:xfrm>
          <a:prstGeom prst="rect">
            <a:avLst/>
          </a:prstGeom>
          <a:solidFill>
            <a:schemeClr val="accent1">
              <a:alpha val="34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7" name="Rectangle 143"/>
          <p:cNvSpPr>
            <a:spLocks/>
          </p:cNvSpPr>
          <p:nvPr/>
        </p:nvSpPr>
        <p:spPr bwMode="auto">
          <a:xfrm>
            <a:off x="6777633" y="3286125"/>
            <a:ext cx="357188" cy="357188"/>
          </a:xfrm>
          <a:prstGeom prst="rect">
            <a:avLst/>
          </a:prstGeom>
          <a:solidFill>
            <a:srgbClr val="00F4CA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8" name="Rectangle 144"/>
          <p:cNvSpPr>
            <a:spLocks/>
          </p:cNvSpPr>
          <p:nvPr/>
        </p:nvSpPr>
        <p:spPr bwMode="auto">
          <a:xfrm>
            <a:off x="6420445" y="2571750"/>
            <a:ext cx="357188" cy="357188"/>
          </a:xfrm>
          <a:prstGeom prst="rect">
            <a:avLst/>
          </a:prstGeom>
          <a:solidFill>
            <a:srgbClr val="5163EF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09" name="Rectangle 145"/>
          <p:cNvSpPr>
            <a:spLocks/>
          </p:cNvSpPr>
          <p:nvPr/>
        </p:nvSpPr>
        <p:spPr bwMode="auto">
          <a:xfrm>
            <a:off x="7134820" y="2571750"/>
            <a:ext cx="357188" cy="357188"/>
          </a:xfrm>
          <a:prstGeom prst="rect">
            <a:avLst/>
          </a:prstGeom>
          <a:solidFill>
            <a:srgbClr val="FF3830">
              <a:alpha val="34999"/>
            </a:srgb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10" name="Rectangle 146"/>
          <p:cNvSpPr>
            <a:spLocks/>
          </p:cNvSpPr>
          <p:nvPr/>
        </p:nvSpPr>
        <p:spPr bwMode="auto">
          <a:xfrm>
            <a:off x="2357437" y="2214562"/>
            <a:ext cx="1071563" cy="1071563"/>
          </a:xfrm>
          <a:prstGeom prst="rect">
            <a:avLst/>
          </a:prstGeom>
          <a:solidFill>
            <a:srgbClr val="000000">
              <a:alpha val="49803"/>
            </a:srgbClr>
          </a:solidFill>
          <a:ln w="508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11" name="Line 147"/>
          <p:cNvSpPr>
            <a:spLocks noChangeShapeType="1"/>
          </p:cNvSpPr>
          <p:nvPr/>
        </p:nvSpPr>
        <p:spPr bwMode="auto">
          <a:xfrm flipH="1">
            <a:off x="3446860" y="2759274"/>
            <a:ext cx="3187898" cy="781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012" name="Rectangle 148"/>
          <p:cNvSpPr>
            <a:spLocks/>
          </p:cNvSpPr>
          <p:nvPr/>
        </p:nvSpPr>
        <p:spPr bwMode="auto">
          <a:xfrm>
            <a:off x="2366367" y="2236887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0.2</a:t>
            </a:r>
          </a:p>
        </p:txBody>
      </p:sp>
      <p:sp>
        <p:nvSpPr>
          <p:cNvPr id="37013" name="Rectangle 149"/>
          <p:cNvSpPr>
            <a:spLocks/>
          </p:cNvSpPr>
          <p:nvPr/>
        </p:nvSpPr>
        <p:spPr bwMode="auto">
          <a:xfrm>
            <a:off x="2723555" y="2236887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0.1</a:t>
            </a:r>
          </a:p>
        </p:txBody>
      </p:sp>
      <p:sp>
        <p:nvSpPr>
          <p:cNvPr id="37014" name="Rectangle 150"/>
          <p:cNvSpPr>
            <a:spLocks/>
          </p:cNvSpPr>
          <p:nvPr/>
        </p:nvSpPr>
        <p:spPr bwMode="auto">
          <a:xfrm>
            <a:off x="3047256" y="2236887"/>
            <a:ext cx="322204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-1.0</a:t>
            </a:r>
          </a:p>
        </p:txBody>
      </p:sp>
      <p:sp>
        <p:nvSpPr>
          <p:cNvPr id="37015" name="Rectangle 151"/>
          <p:cNvSpPr>
            <a:spLocks/>
          </p:cNvSpPr>
          <p:nvPr/>
        </p:nvSpPr>
        <p:spPr bwMode="auto">
          <a:xfrm>
            <a:off x="2366367" y="2594074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0.3</a:t>
            </a:r>
          </a:p>
        </p:txBody>
      </p:sp>
      <p:sp>
        <p:nvSpPr>
          <p:cNvPr id="37016" name="Rectangle 152"/>
          <p:cNvSpPr>
            <a:spLocks/>
          </p:cNvSpPr>
          <p:nvPr/>
        </p:nvSpPr>
        <p:spPr bwMode="auto">
          <a:xfrm>
            <a:off x="2723555" y="2603004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0.0</a:t>
            </a:r>
          </a:p>
        </p:txBody>
      </p:sp>
      <p:sp>
        <p:nvSpPr>
          <p:cNvPr id="37017" name="Rectangle 153"/>
          <p:cNvSpPr>
            <a:spLocks/>
          </p:cNvSpPr>
          <p:nvPr/>
        </p:nvSpPr>
        <p:spPr bwMode="auto">
          <a:xfrm>
            <a:off x="3080742" y="2594074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0.9</a:t>
            </a:r>
          </a:p>
        </p:txBody>
      </p:sp>
      <p:sp>
        <p:nvSpPr>
          <p:cNvPr id="37018" name="Rectangle 154"/>
          <p:cNvSpPr>
            <a:spLocks/>
          </p:cNvSpPr>
          <p:nvPr/>
        </p:nvSpPr>
        <p:spPr bwMode="auto">
          <a:xfrm>
            <a:off x="2366367" y="2951262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0.1</a:t>
            </a:r>
          </a:p>
        </p:txBody>
      </p:sp>
      <p:sp>
        <p:nvSpPr>
          <p:cNvPr id="37019" name="Rectangle 155"/>
          <p:cNvSpPr>
            <a:spLocks/>
          </p:cNvSpPr>
          <p:nvPr/>
        </p:nvSpPr>
        <p:spPr bwMode="auto">
          <a:xfrm>
            <a:off x="2723555" y="2951262"/>
            <a:ext cx="259686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0.3</a:t>
            </a:r>
          </a:p>
        </p:txBody>
      </p:sp>
      <p:sp>
        <p:nvSpPr>
          <p:cNvPr id="37020" name="Rectangle 156"/>
          <p:cNvSpPr>
            <a:spLocks/>
          </p:cNvSpPr>
          <p:nvPr/>
        </p:nvSpPr>
        <p:spPr bwMode="auto">
          <a:xfrm>
            <a:off x="3047256" y="2951262"/>
            <a:ext cx="322204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a typeface="Gill Sans" charset="0"/>
                <a:cs typeface="Gill Sans" charset="0"/>
              </a:rPr>
              <a:t>-1.0</a:t>
            </a:r>
          </a:p>
        </p:txBody>
      </p:sp>
      <p:pic>
        <p:nvPicPr>
          <p:cNvPr id="37021" name="Picture 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984" y="4938117"/>
            <a:ext cx="3429000" cy="11697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022" name="Picture 1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384602"/>
            <a:ext cx="1393031" cy="276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Properties of Convolution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altLang="ja-JP" sz="2400">
                <a:ea typeface="ＭＳ Ｐゴシック" pitchFamily="1" charset="-128"/>
              </a:rPr>
              <a:t>Commutative</a:t>
            </a:r>
          </a:p>
          <a:p>
            <a:endParaRPr lang="en-US" altLang="ja-JP" sz="2400">
              <a:ea typeface="ＭＳ Ｐゴシック" pitchFamily="1" charset="-128"/>
            </a:endParaRPr>
          </a:p>
          <a:p>
            <a:r>
              <a:rPr lang="en-US" altLang="ja-JP" sz="2400">
                <a:ea typeface="ＭＳ Ｐゴシック" pitchFamily="1" charset="-128"/>
              </a:rPr>
              <a:t>Associative</a:t>
            </a:r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/>
        </p:nvGraphicFramePr>
        <p:xfrm>
          <a:off x="3482975" y="1657350"/>
          <a:ext cx="2176463" cy="527050"/>
        </p:xfrm>
        <a:graphic>
          <a:graphicData uri="http://schemas.openxmlformats.org/presentationml/2006/ole">
            <p:oleObj spid="_x0000_s12290" name="Equation" r:id="rId4" imgW="736560" imgH="177480" progId="Equation.3">
              <p:embed/>
            </p:oleObj>
          </a:graphicData>
        </a:graphic>
      </p:graphicFrame>
      <p:graphicFrame>
        <p:nvGraphicFramePr>
          <p:cNvPr id="545797" name="Object 5"/>
          <p:cNvGraphicFramePr>
            <a:graphicFrameLocks noChangeAspect="1"/>
          </p:cNvGraphicFramePr>
          <p:nvPr/>
        </p:nvGraphicFramePr>
        <p:xfrm>
          <a:off x="2695575" y="2678113"/>
          <a:ext cx="3752850" cy="639762"/>
        </p:xfrm>
        <a:graphic>
          <a:graphicData uri="http://schemas.openxmlformats.org/presentationml/2006/ole">
            <p:oleObj spid="_x0000_s12291" name="Equation" r:id="rId5" imgW="1269720" imgH="21564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6888" y="3429000"/>
            <a:ext cx="5294312" cy="1219200"/>
            <a:chOff x="451" y="2360"/>
            <a:chExt cx="3335" cy="768"/>
          </a:xfrm>
        </p:grpSpPr>
        <p:sp>
          <p:nvSpPr>
            <p:cNvPr id="545799" name="Text Box 7"/>
            <p:cNvSpPr txBox="1">
              <a:spLocks noChangeArrowheads="1"/>
            </p:cNvSpPr>
            <p:nvPr/>
          </p:nvSpPr>
          <p:spPr bwMode="auto">
            <a:xfrm>
              <a:off x="451" y="2360"/>
              <a:ext cx="1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400">
                  <a:ea typeface="ＭＳ Ｐゴシック" pitchFamily="1" charset="-128"/>
                </a:rPr>
                <a:t>   Cascade system</a:t>
              </a:r>
            </a:p>
          </p:txBody>
        </p:sp>
        <p:graphicFrame>
          <p:nvGraphicFramePr>
            <p:cNvPr id="545800" name="Object 8"/>
            <p:cNvGraphicFramePr>
              <a:graphicFrameLocks noChangeAspect="1"/>
            </p:cNvGraphicFramePr>
            <p:nvPr/>
          </p:nvGraphicFramePr>
          <p:xfrm>
            <a:off x="1053" y="2757"/>
            <a:ext cx="251" cy="367"/>
          </p:xfrm>
          <a:graphic>
            <a:graphicData uri="http://schemas.openxmlformats.org/presentationml/2006/ole">
              <p:oleObj spid="_x0000_s12298" name="Equation" r:id="rId6" imgW="164880" imgH="241200" progId="Equation.3">
                <p:embed/>
              </p:oleObj>
            </a:graphicData>
          </a:graphic>
        </p:graphicFrame>
        <p:graphicFrame>
          <p:nvGraphicFramePr>
            <p:cNvPr id="545801" name="Object 9"/>
            <p:cNvGraphicFramePr>
              <a:graphicFrameLocks noChangeAspect="1"/>
            </p:cNvGraphicFramePr>
            <p:nvPr/>
          </p:nvGraphicFramePr>
          <p:xfrm>
            <a:off x="3516" y="2756"/>
            <a:ext cx="270" cy="367"/>
          </p:xfrm>
          <a:graphic>
            <a:graphicData uri="http://schemas.openxmlformats.org/presentationml/2006/ole">
              <p:oleObj spid="_x0000_s12299" name="Equation" r:id="rId7" imgW="177480" imgH="241200" progId="Equation.3">
                <p:embed/>
              </p:oleObj>
            </a:graphicData>
          </a:graphic>
        </p:graphicFrame>
        <p:sp>
          <p:nvSpPr>
            <p:cNvPr id="545802" name="Rectangle 10"/>
            <p:cNvSpPr>
              <a:spLocks noChangeArrowheads="1"/>
            </p:cNvSpPr>
            <p:nvPr/>
          </p:nvSpPr>
          <p:spPr bwMode="auto">
            <a:xfrm>
              <a:off x="1695" y="2752"/>
              <a:ext cx="538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03" name="Line 11"/>
            <p:cNvSpPr>
              <a:spLocks noChangeShapeType="1"/>
            </p:cNvSpPr>
            <p:nvPr/>
          </p:nvSpPr>
          <p:spPr bwMode="auto">
            <a:xfrm>
              <a:off x="3171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>
              <a:off x="1332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05" name="Object 13"/>
            <p:cNvGraphicFramePr>
              <a:graphicFrameLocks noChangeAspect="1"/>
            </p:cNvGraphicFramePr>
            <p:nvPr/>
          </p:nvGraphicFramePr>
          <p:xfrm>
            <a:off x="1848" y="2776"/>
            <a:ext cx="232" cy="329"/>
          </p:xfrm>
          <a:graphic>
            <a:graphicData uri="http://schemas.openxmlformats.org/presentationml/2006/ole">
              <p:oleObj spid="_x0000_s12300" name="Equation" r:id="rId8" imgW="152280" imgH="215640" progId="Equation.3">
                <p:embed/>
              </p:oleObj>
            </a:graphicData>
          </a:graphic>
        </p:graphicFrame>
        <p:sp>
          <p:nvSpPr>
            <p:cNvPr id="545806" name="Rectangle 14"/>
            <p:cNvSpPr>
              <a:spLocks noChangeArrowheads="1"/>
            </p:cNvSpPr>
            <p:nvPr/>
          </p:nvSpPr>
          <p:spPr bwMode="auto">
            <a:xfrm>
              <a:off x="2628" y="2753"/>
              <a:ext cx="538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45807" name="Object 15"/>
            <p:cNvGraphicFramePr>
              <a:graphicFrameLocks noChangeAspect="1"/>
            </p:cNvGraphicFramePr>
            <p:nvPr/>
          </p:nvGraphicFramePr>
          <p:xfrm>
            <a:off x="2772" y="2776"/>
            <a:ext cx="251" cy="329"/>
          </p:xfrm>
          <a:graphic>
            <a:graphicData uri="http://schemas.openxmlformats.org/presentationml/2006/ole">
              <p:oleObj spid="_x0000_s12301" name="Equation" r:id="rId9" imgW="164880" imgH="215640" progId="Equation.3">
                <p:embed/>
              </p:oleObj>
            </a:graphicData>
          </a:graphic>
        </p:graphicFrame>
        <p:sp>
          <p:nvSpPr>
            <p:cNvPr id="545808" name="Line 16"/>
            <p:cNvSpPr>
              <a:spLocks noChangeShapeType="1"/>
            </p:cNvSpPr>
            <p:nvPr/>
          </p:nvSpPr>
          <p:spPr bwMode="auto">
            <a:xfrm>
              <a:off x="2247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747838" y="4948238"/>
            <a:ext cx="3459162" cy="595312"/>
            <a:chOff x="1116" y="3298"/>
            <a:chExt cx="2179" cy="375"/>
          </a:xfrm>
        </p:grpSpPr>
        <p:graphicFrame>
          <p:nvGraphicFramePr>
            <p:cNvPr id="545810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p:oleObj spid="_x0000_s12295" name="Equation" r:id="rId10" imgW="291960" imgH="241200" progId="Equation.3">
                <p:embed/>
              </p:oleObj>
            </a:graphicData>
          </a:graphic>
        </p:graphicFrame>
        <p:graphicFrame>
          <p:nvGraphicFramePr>
            <p:cNvPr id="545811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p:oleObj spid="_x0000_s12296" name="Equation" r:id="rId11" imgW="177480" imgH="241200" progId="Equation.3">
                <p:embed/>
              </p:oleObj>
            </a:graphicData>
          </a:graphic>
        </p:graphicFrame>
        <p:sp>
          <p:nvSpPr>
            <p:cNvPr id="545812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13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14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1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p:oleObj spid="_x0000_s12297" name="Equation" r:id="rId12" imgW="393480" imgH="215640" progId="Equation.3">
                <p:embed/>
              </p:oleObj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47838" y="5805488"/>
            <a:ext cx="3459162" cy="595312"/>
            <a:chOff x="1101" y="3790"/>
            <a:chExt cx="2179" cy="375"/>
          </a:xfrm>
        </p:grpSpPr>
        <p:graphicFrame>
          <p:nvGraphicFramePr>
            <p:cNvPr id="545817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p:oleObj spid="_x0000_s12292" name="Equation" r:id="rId13" imgW="291960" imgH="241200" progId="Equation.3">
                <p:embed/>
              </p:oleObj>
            </a:graphicData>
          </a:graphic>
        </p:graphicFrame>
        <p:graphicFrame>
          <p:nvGraphicFramePr>
            <p:cNvPr id="545818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p:oleObj spid="_x0000_s12293" name="Equation" r:id="rId14" imgW="177480" imgH="241200" progId="Equation.3">
                <p:embed/>
              </p:oleObj>
            </a:graphicData>
          </a:graphic>
        </p:graphicFrame>
        <p:sp>
          <p:nvSpPr>
            <p:cNvPr id="545819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20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21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2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p:oleObj spid="_x0000_s12294" name="Equation" r:id="rId15" imgW="393480" imgH="215640" progId="Equation.3">
                <p:embed/>
              </p:oleObj>
            </a:graphicData>
          </a:graphic>
        </p:graphicFrame>
      </p:grpSp>
      <p:sp>
        <p:nvSpPr>
          <p:cNvPr id="545823" name="Rectangle 3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Convolution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725488" y="1143000"/>
            <a:ext cx="764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Palatino Linotype" pitchFamily="18" charset="0"/>
                <a:ea typeface="ＭＳ Ｐゴシック" pitchFamily="1" charset="-128"/>
              </a:rPr>
              <a:t>LSIS is doing convolution; convolution is linear and shift invariant</a:t>
            </a:r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3873500" y="3373438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2039938" y="4664075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0" name="Line 6"/>
          <p:cNvSpPr>
            <a:spLocks noChangeShapeType="1"/>
          </p:cNvSpPr>
          <p:nvPr/>
        </p:nvSpPr>
        <p:spPr bwMode="auto">
          <a:xfrm flipV="1">
            <a:off x="2935288" y="4140200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1" name="Freeform 7"/>
          <p:cNvSpPr>
            <a:spLocks/>
          </p:cNvSpPr>
          <p:nvPr/>
        </p:nvSpPr>
        <p:spPr bwMode="auto">
          <a:xfrm>
            <a:off x="3389313" y="4148138"/>
            <a:ext cx="957262" cy="217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1" y="136"/>
              </a:cxn>
              <a:cxn ang="0">
                <a:pos x="603" y="7"/>
              </a:cxn>
            </a:cxnLst>
            <a:rect l="0" t="0" r="r" b="b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>
            <a:off x="4335463" y="4159250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V="1">
            <a:off x="4700588" y="3857625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>
            <a:off x="4700588" y="3846513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5335588" y="43307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>
            <a:off x="5927725" y="4330700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3517" name="Object 13"/>
          <p:cNvGraphicFramePr>
            <a:graphicFrameLocks noChangeAspect="1"/>
          </p:cNvGraphicFramePr>
          <p:nvPr/>
        </p:nvGraphicFramePr>
        <p:xfrm>
          <a:off x="3875088" y="3124200"/>
          <a:ext cx="601662" cy="409575"/>
        </p:xfrm>
        <a:graphic>
          <a:graphicData uri="http://schemas.openxmlformats.org/presentationml/2006/ole">
            <p:oleObj spid="_x0000_s8194" name="Equation" r:id="rId4" imgW="317160" imgH="215640" progId="Equation.3">
              <p:embed/>
            </p:oleObj>
          </a:graphicData>
        </a:graphic>
      </p:graphicFrame>
      <p:graphicFrame>
        <p:nvGraphicFramePr>
          <p:cNvPr id="533518" name="Object 14"/>
          <p:cNvGraphicFramePr>
            <a:graphicFrameLocks noChangeAspect="1"/>
          </p:cNvGraphicFramePr>
          <p:nvPr/>
        </p:nvGraphicFramePr>
        <p:xfrm>
          <a:off x="7146925" y="4678363"/>
          <a:ext cx="239713" cy="265112"/>
        </p:xfrm>
        <a:graphic>
          <a:graphicData uri="http://schemas.openxmlformats.org/presentationml/2006/ole">
            <p:oleObj spid="_x0000_s8195" name="Equation" r:id="rId5" imgW="126720" imgH="139680" progId="Equation.3">
              <p:embed/>
            </p:oleObj>
          </a:graphicData>
        </a:graphic>
      </p:graphicFrame>
      <p:graphicFrame>
        <p:nvGraphicFramePr>
          <p:cNvPr id="533519" name="Object 15"/>
          <p:cNvGraphicFramePr>
            <a:graphicFrameLocks noChangeAspect="1"/>
          </p:cNvGraphicFramePr>
          <p:nvPr/>
        </p:nvGraphicFramePr>
        <p:xfrm>
          <a:off x="2016125" y="1752600"/>
          <a:ext cx="5240338" cy="1089025"/>
        </p:xfrm>
        <a:graphic>
          <a:graphicData uri="http://schemas.openxmlformats.org/presentationml/2006/ole">
            <p:oleObj spid="_x0000_s8196" name="Equation" r:id="rId6" imgW="2260440" imgH="469800" progId="Equation.3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5051425"/>
            <a:ext cx="1339850" cy="1485900"/>
            <a:chOff x="1097" y="3254"/>
            <a:chExt cx="844" cy="936"/>
          </a:xfrm>
        </p:grpSpPr>
        <p:graphicFrame>
          <p:nvGraphicFramePr>
            <p:cNvPr id="533521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p:oleObj spid="_x0000_s8200" name="Equation" r:id="rId7" imgW="291960" imgH="215640" progId="Equation.3">
                <p:embed/>
              </p:oleObj>
            </a:graphicData>
          </a:graphic>
        </p:graphicFrame>
        <p:graphicFrame>
          <p:nvGraphicFramePr>
            <p:cNvPr id="533522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p:oleObj spid="_x0000_s8201" name="Equation" r:id="rId8" imgW="126720" imgH="139680" progId="Equation.3">
                <p:embed/>
              </p:oleObj>
            </a:graphicData>
          </a:graphic>
        </p:graphicFrame>
        <p:sp>
          <p:nvSpPr>
            <p:cNvPr id="533523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4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5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6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7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5051425"/>
            <a:ext cx="2084387" cy="1485900"/>
            <a:chOff x="1947" y="3254"/>
            <a:chExt cx="1313" cy="936"/>
          </a:xfrm>
        </p:grpSpPr>
        <p:sp>
          <p:nvSpPr>
            <p:cNvPr id="533529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533531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p:oleObj spid="_x0000_s8198" name="Equation" r:id="rId9" imgW="406080" imgH="215640" progId="Equation.3">
                  <p:embed/>
                </p:oleObj>
              </a:graphicData>
            </a:graphic>
          </p:graphicFrame>
          <p:graphicFrame>
            <p:nvGraphicFramePr>
              <p:cNvPr id="533532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p:oleObj spid="_x0000_s8199" name="Equation" r:id="rId10" imgW="126720" imgH="139680" progId="Equation.3">
                  <p:embed/>
                </p:oleObj>
              </a:graphicData>
            </a:graphic>
          </p:graphicFrame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6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5335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53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53353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53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3354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930650"/>
            <a:ext cx="958850" cy="1914525"/>
            <a:chOff x="3268" y="2548"/>
            <a:chExt cx="604" cy="1206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533543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12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53354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54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550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3355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p:oleObj spid="_x0000_s8197" name="Equation" r:id="rId11" imgW="126720" imgH="139680" progId="Equation.3">
                  <p:embed/>
                </p:oleObj>
              </a:graphicData>
            </a:graphic>
          </p:graphicFrame>
        </p:grpSp>
      </p:grpSp>
      <p:sp>
        <p:nvSpPr>
          <p:cNvPr id="533552" name="Freeform 48"/>
          <p:cNvSpPr>
            <a:spLocks/>
          </p:cNvSpPr>
          <p:nvPr/>
        </p:nvSpPr>
        <p:spPr bwMode="auto">
          <a:xfrm>
            <a:off x="5205413" y="4329113"/>
            <a:ext cx="796925" cy="344487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115" y="0"/>
              </a:cxn>
              <a:cxn ang="0">
                <a:pos x="461" y="0"/>
              </a:cxn>
              <a:cxn ang="0">
                <a:pos x="515" y="54"/>
              </a:cxn>
              <a:cxn ang="0">
                <a:pos x="515" y="203"/>
              </a:cxn>
              <a:cxn ang="0">
                <a:pos x="0" y="210"/>
              </a:cxn>
            </a:cxnLst>
            <a:rect l="0" t="0" r="r" b="b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53" name="Text Box 49"/>
          <p:cNvSpPr txBox="1">
            <a:spLocks noChangeArrowheads="1"/>
          </p:cNvSpPr>
          <p:nvPr/>
        </p:nvSpPr>
        <p:spPr bwMode="auto">
          <a:xfrm>
            <a:off x="5943600" y="55499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>
                <a:latin typeface="Palatino Linotype" pitchFamily="18" charset="0"/>
                <a:ea typeface="ＭＳ Ｐゴシック" pitchFamily="1" charset="-128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 pitchFamily="1" charset="-128"/>
              </a:rPr>
              <a:t>h</a:t>
            </a:r>
          </a:p>
        </p:txBody>
      </p:sp>
      <p:sp>
        <p:nvSpPr>
          <p:cNvPr id="533554" name="Rectangle 50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52" grpId="0" animBg="1"/>
      <p:bldP spid="5335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Convolution - Example</a:t>
            </a:r>
          </a:p>
        </p:txBody>
      </p:sp>
      <p:pic>
        <p:nvPicPr>
          <p:cNvPr id="535555" name="Picture 3" descr="convre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</p:spPr>
      </p:pic>
      <p:pic>
        <p:nvPicPr>
          <p:cNvPr id="535556" name="Picture 4" descr="convgau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</p:spPr>
      </p:pic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3697288" y="55451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>
            <a:off x="3697288" y="600233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>
            <a:off x="3697288" y="641826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5560" name="Object 8"/>
          <p:cNvGraphicFramePr>
            <a:graphicFrameLocks noChangeAspect="1"/>
          </p:cNvGraphicFramePr>
          <p:nvPr/>
        </p:nvGraphicFramePr>
        <p:xfrm>
          <a:off x="4403725" y="5256213"/>
          <a:ext cx="431800" cy="576262"/>
        </p:xfrm>
        <a:graphic>
          <a:graphicData uri="http://schemas.openxmlformats.org/presentationml/2006/ole">
            <p:oleObj spid="_x0000_s9218" name="Equation" r:id="rId6" imgW="152280" imgH="203040" progId="Equation.3">
              <p:embed/>
            </p:oleObj>
          </a:graphicData>
        </a:graphic>
      </p:graphicFrame>
      <p:graphicFrame>
        <p:nvGraphicFramePr>
          <p:cNvPr id="535561" name="Object 9"/>
          <p:cNvGraphicFramePr>
            <a:graphicFrameLocks noChangeAspect="1"/>
          </p:cNvGraphicFramePr>
          <p:nvPr/>
        </p:nvGraphicFramePr>
        <p:xfrm>
          <a:off x="4403725" y="5768975"/>
          <a:ext cx="395288" cy="468313"/>
        </p:xfrm>
        <a:graphic>
          <a:graphicData uri="http://schemas.openxmlformats.org/presentationml/2006/ole">
            <p:oleObj spid="_x0000_s9219" name="Equation" r:id="rId7" imgW="139680" imgH="164880" progId="Equation.3">
              <p:embed/>
            </p:oleObj>
          </a:graphicData>
        </a:graphic>
      </p:graphicFrame>
      <p:graphicFrame>
        <p:nvGraphicFramePr>
          <p:cNvPr id="535562" name="Object 10"/>
          <p:cNvGraphicFramePr>
            <a:graphicFrameLocks noChangeAspect="1"/>
          </p:cNvGraphicFramePr>
          <p:nvPr/>
        </p:nvGraphicFramePr>
        <p:xfrm>
          <a:off x="4403725" y="6130925"/>
          <a:ext cx="1004888" cy="576263"/>
        </p:xfrm>
        <a:graphic>
          <a:graphicData uri="http://schemas.openxmlformats.org/presentationml/2006/ole">
            <p:oleObj spid="_x0000_s9220" name="Equation" r:id="rId8" imgW="355320" imgH="203040" progId="Equation.3">
              <p:embed/>
            </p:oleObj>
          </a:graphicData>
        </a:graphic>
      </p:graphicFrame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6021388" y="648335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1" charset="-128"/>
              </a:rPr>
              <a:t>Eric Weinstein’s Math World</a:t>
            </a:r>
          </a:p>
        </p:txBody>
      </p:sp>
      <p:sp>
        <p:nvSpPr>
          <p:cNvPr id="535564" name="Rectangle 12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Line 3"/>
          <p:cNvSpPr>
            <a:spLocks noChangeShapeType="1"/>
          </p:cNvSpPr>
          <p:nvPr/>
        </p:nvSpPr>
        <p:spPr bwMode="auto">
          <a:xfrm>
            <a:off x="2060575" y="6303963"/>
            <a:ext cx="502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5491163" y="62880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1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6596063" y="62880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2</a:t>
            </a: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3486150" y="6288088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-1</a:t>
            </a:r>
          </a:p>
        </p:txBody>
      </p:sp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2408238" y="628808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-2</a:t>
            </a:r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>
            <a:off x="2533650" y="62388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9" name="Line 9"/>
          <p:cNvSpPr>
            <a:spLocks noChangeShapeType="1"/>
          </p:cNvSpPr>
          <p:nvPr/>
        </p:nvSpPr>
        <p:spPr bwMode="auto">
          <a:xfrm>
            <a:off x="6769100" y="624681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10" name="Line 10"/>
          <p:cNvSpPr>
            <a:spLocks noChangeShapeType="1"/>
          </p:cNvSpPr>
          <p:nvPr/>
        </p:nvSpPr>
        <p:spPr bwMode="auto">
          <a:xfrm>
            <a:off x="3616325" y="624681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11" name="Line 11"/>
          <p:cNvSpPr>
            <a:spLocks noChangeShapeType="1"/>
          </p:cNvSpPr>
          <p:nvPr/>
        </p:nvSpPr>
        <p:spPr bwMode="auto">
          <a:xfrm>
            <a:off x="5646738" y="625316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7612" name="Object 12"/>
          <p:cNvGraphicFramePr>
            <a:graphicFrameLocks noChangeAspect="1"/>
          </p:cNvGraphicFramePr>
          <p:nvPr/>
        </p:nvGraphicFramePr>
        <p:xfrm>
          <a:off x="4700588" y="4645025"/>
          <a:ext cx="639762" cy="473075"/>
        </p:xfrm>
        <a:graphic>
          <a:graphicData uri="http://schemas.openxmlformats.org/presentationml/2006/ole">
            <p:oleObj spid="_x0000_s10242" name="Equation" r:id="rId4" imgW="291960" imgH="215640" progId="Equation.3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60963" y="1506538"/>
            <a:ext cx="2247900" cy="1798637"/>
            <a:chOff x="3048" y="1061"/>
            <a:chExt cx="1416" cy="113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048" y="1176"/>
              <a:ext cx="1416" cy="1018"/>
              <a:chOff x="3048" y="1176"/>
              <a:chExt cx="1416" cy="1018"/>
            </a:xfrm>
          </p:grpSpPr>
          <p:sp>
            <p:nvSpPr>
              <p:cNvPr id="537615" name="Line 15"/>
              <p:cNvSpPr>
                <a:spLocks noChangeShapeType="1"/>
              </p:cNvSpPr>
              <p:nvPr/>
            </p:nvSpPr>
            <p:spPr bwMode="auto">
              <a:xfrm>
                <a:off x="3048" y="1976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6" name="Line 16"/>
              <p:cNvSpPr>
                <a:spLocks noChangeShapeType="1"/>
              </p:cNvSpPr>
              <p:nvPr/>
            </p:nvSpPr>
            <p:spPr bwMode="auto">
              <a:xfrm flipV="1">
                <a:off x="3758" y="1176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7" name="Line 17"/>
              <p:cNvSpPr>
                <a:spLocks noChangeShapeType="1"/>
              </p:cNvSpPr>
              <p:nvPr/>
            </p:nvSpPr>
            <p:spPr bwMode="auto">
              <a:xfrm flipV="1">
                <a:off x="3246" y="1457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8" name="Line 18"/>
              <p:cNvSpPr>
                <a:spLocks noChangeShapeType="1"/>
              </p:cNvSpPr>
              <p:nvPr/>
            </p:nvSpPr>
            <p:spPr bwMode="auto">
              <a:xfrm flipH="1" flipV="1">
                <a:off x="3759" y="1456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9" name="Text Box 19"/>
              <p:cNvSpPr txBox="1">
                <a:spLocks noChangeArrowheads="1"/>
              </p:cNvSpPr>
              <p:nvPr/>
            </p:nvSpPr>
            <p:spPr bwMode="auto">
              <a:xfrm>
                <a:off x="3124" y="1982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ＭＳ Ｐゴシック" pitchFamily="1" charset="-128"/>
                  </a:rPr>
                  <a:t>-1</a:t>
                </a:r>
              </a:p>
            </p:txBody>
          </p:sp>
          <p:sp>
            <p:nvSpPr>
              <p:cNvPr id="537620" name="Text Box 20"/>
              <p:cNvSpPr txBox="1">
                <a:spLocks noChangeArrowheads="1"/>
              </p:cNvSpPr>
              <p:nvPr/>
            </p:nvSpPr>
            <p:spPr bwMode="auto">
              <a:xfrm>
                <a:off x="4220" y="198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ＭＳ Ｐゴシック" pitchFamily="1" charset="-128"/>
                  </a:rPr>
                  <a:t>1</a:t>
                </a:r>
              </a:p>
            </p:txBody>
          </p:sp>
          <p:sp>
            <p:nvSpPr>
              <p:cNvPr id="537621" name="Text Box 21"/>
              <p:cNvSpPr txBox="1">
                <a:spLocks noChangeArrowheads="1"/>
              </p:cNvSpPr>
              <p:nvPr/>
            </p:nvSpPr>
            <p:spPr bwMode="auto">
              <a:xfrm>
                <a:off x="3757" y="130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ＭＳ Ｐゴシック" pitchFamily="1" charset="-128"/>
                  </a:rPr>
                  <a:t>1</a:t>
                </a:r>
              </a:p>
            </p:txBody>
          </p:sp>
        </p:grpSp>
        <p:graphicFrame>
          <p:nvGraphicFramePr>
            <p:cNvPr id="537622" name="Object 22"/>
            <p:cNvGraphicFramePr>
              <a:graphicFrameLocks noChangeAspect="1"/>
            </p:cNvGraphicFramePr>
            <p:nvPr/>
          </p:nvGraphicFramePr>
          <p:xfrm>
            <a:off x="3796" y="1061"/>
            <a:ext cx="403" cy="298"/>
          </p:xfrm>
          <a:graphic>
            <a:graphicData uri="http://schemas.openxmlformats.org/presentationml/2006/ole">
              <p:oleObj spid="_x0000_s10245" name="Equation" r:id="rId5" imgW="291960" imgH="215640" progId="Equation.3">
                <p:embed/>
              </p:oleObj>
            </a:graphicData>
          </a:graphic>
        </p:graphicFrame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46238" y="1512888"/>
            <a:ext cx="2247900" cy="1806575"/>
            <a:chOff x="834" y="1065"/>
            <a:chExt cx="1416" cy="1138"/>
          </a:xfrm>
        </p:grpSpPr>
        <p:sp>
          <p:nvSpPr>
            <p:cNvPr id="537624" name="Line 24"/>
            <p:cNvSpPr>
              <a:spLocks noChangeShapeType="1"/>
            </p:cNvSpPr>
            <p:nvPr/>
          </p:nvSpPr>
          <p:spPr bwMode="auto">
            <a:xfrm>
              <a:off x="834" y="199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5" name="Line 25"/>
            <p:cNvSpPr>
              <a:spLocks noChangeShapeType="1"/>
            </p:cNvSpPr>
            <p:nvPr/>
          </p:nvSpPr>
          <p:spPr bwMode="auto">
            <a:xfrm flipV="1">
              <a:off x="1544" y="1199"/>
              <a:ext cx="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6" name="Line 26"/>
            <p:cNvSpPr>
              <a:spLocks noChangeShapeType="1"/>
            </p:cNvSpPr>
            <p:nvPr/>
          </p:nvSpPr>
          <p:spPr bwMode="auto">
            <a:xfrm flipV="1">
              <a:off x="1016" y="1484"/>
              <a:ext cx="0" cy="5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7" name="Line 27"/>
            <p:cNvSpPr>
              <a:spLocks noChangeShapeType="1"/>
            </p:cNvSpPr>
            <p:nvPr/>
          </p:nvSpPr>
          <p:spPr bwMode="auto">
            <a:xfrm>
              <a:off x="1010" y="1484"/>
              <a:ext cx="105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8" name="Line 28"/>
            <p:cNvSpPr>
              <a:spLocks noChangeShapeType="1"/>
            </p:cNvSpPr>
            <p:nvPr/>
          </p:nvSpPr>
          <p:spPr bwMode="auto">
            <a:xfrm>
              <a:off x="2074" y="1477"/>
              <a:ext cx="0" cy="5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9" name="Text Box 29"/>
            <p:cNvSpPr txBox="1">
              <a:spLocks noChangeArrowheads="1"/>
            </p:cNvSpPr>
            <p:nvPr/>
          </p:nvSpPr>
          <p:spPr bwMode="auto">
            <a:xfrm>
              <a:off x="884" y="1991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ＭＳ Ｐゴシック" pitchFamily="1" charset="-128"/>
                </a:rPr>
                <a:t>-1</a:t>
              </a:r>
            </a:p>
          </p:txBody>
        </p:sp>
        <p:sp>
          <p:nvSpPr>
            <p:cNvPr id="537630" name="Text Box 30"/>
            <p:cNvSpPr txBox="1">
              <a:spLocks noChangeArrowheads="1"/>
            </p:cNvSpPr>
            <p:nvPr/>
          </p:nvSpPr>
          <p:spPr bwMode="auto">
            <a:xfrm>
              <a:off x="1980" y="199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ＭＳ Ｐゴシック" pitchFamily="1" charset="-128"/>
                </a:rPr>
                <a:t>1</a:t>
              </a:r>
            </a:p>
          </p:txBody>
        </p:sp>
        <p:sp>
          <p:nvSpPr>
            <p:cNvPr id="537631" name="Text Box 31"/>
            <p:cNvSpPr txBox="1">
              <a:spLocks noChangeArrowheads="1"/>
            </p:cNvSpPr>
            <p:nvPr/>
          </p:nvSpPr>
          <p:spPr bwMode="auto">
            <a:xfrm>
              <a:off x="1530" y="128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ＭＳ Ｐゴシック" pitchFamily="1" charset="-128"/>
                </a:rPr>
                <a:t>1</a:t>
              </a:r>
            </a:p>
          </p:txBody>
        </p:sp>
        <p:graphicFrame>
          <p:nvGraphicFramePr>
            <p:cNvPr id="537632" name="Object 32"/>
            <p:cNvGraphicFramePr>
              <a:graphicFrameLocks noChangeAspect="1"/>
            </p:cNvGraphicFramePr>
            <p:nvPr/>
          </p:nvGraphicFramePr>
          <p:xfrm>
            <a:off x="1577" y="1065"/>
            <a:ext cx="421" cy="298"/>
          </p:xfrm>
          <a:graphic>
            <a:graphicData uri="http://schemas.openxmlformats.org/presentationml/2006/ole">
              <p:oleObj spid="_x0000_s10244" name="Equation" r:id="rId6" imgW="304560" imgH="215640" progId="Equation.3">
                <p:embed/>
              </p:oleObj>
            </a:graphicData>
          </a:graphic>
        </p:graphicFrame>
      </p:grpSp>
      <p:graphicFrame>
        <p:nvGraphicFramePr>
          <p:cNvPr id="537633" name="Object 33"/>
          <p:cNvGraphicFramePr>
            <a:graphicFrameLocks noChangeAspect="1"/>
          </p:cNvGraphicFramePr>
          <p:nvPr/>
        </p:nvGraphicFramePr>
        <p:xfrm>
          <a:off x="4811713" y="3730625"/>
          <a:ext cx="1535112" cy="509588"/>
        </p:xfrm>
        <a:graphic>
          <a:graphicData uri="http://schemas.openxmlformats.org/presentationml/2006/ole">
            <p:oleObj spid="_x0000_s10243" name="Equation" r:id="rId7" imgW="533160" imgH="177480" progId="Equation.3">
              <p:embed/>
            </p:oleObj>
          </a:graphicData>
        </a:graphic>
      </p:graphicFrame>
      <p:sp>
        <p:nvSpPr>
          <p:cNvPr id="537634" name="Line 34"/>
          <p:cNvSpPr>
            <a:spLocks noChangeShapeType="1"/>
          </p:cNvSpPr>
          <p:nvPr/>
        </p:nvSpPr>
        <p:spPr bwMode="auto">
          <a:xfrm>
            <a:off x="4643438" y="3709988"/>
            <a:ext cx="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632325" y="5324475"/>
            <a:ext cx="2136775" cy="974725"/>
            <a:chOff x="2918" y="3402"/>
            <a:chExt cx="1346" cy="614"/>
          </a:xfrm>
        </p:grpSpPr>
        <p:sp>
          <p:nvSpPr>
            <p:cNvPr id="537636" name="Freeform 36"/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32" y="433"/>
                </a:cxn>
                <a:cxn ang="0">
                  <a:pos x="1335" y="0"/>
                </a:cxn>
              </a:cxnLst>
              <a:rect l="0" t="0" r="r" b="b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37" name="Rectangle 37"/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8" name="Freeform 38"/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84"/>
                </a:cxn>
                <a:cxn ang="0">
                  <a:pos x="569" y="392"/>
                </a:cxn>
                <a:cxn ang="0">
                  <a:pos x="638" y="430"/>
                </a:cxn>
              </a:cxnLst>
              <a:rect l="0" t="0" r="r" b="b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flipH="1">
            <a:off x="2544763" y="5321300"/>
            <a:ext cx="2136775" cy="974725"/>
            <a:chOff x="2918" y="3402"/>
            <a:chExt cx="1346" cy="614"/>
          </a:xfrm>
        </p:grpSpPr>
        <p:sp>
          <p:nvSpPr>
            <p:cNvPr id="537640" name="Freeform 40"/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32" y="433"/>
                </a:cxn>
                <a:cxn ang="0">
                  <a:pos x="1335" y="0"/>
                </a:cxn>
              </a:cxnLst>
              <a:rect l="0" t="0" r="r" b="b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41" name="Rectangle 41"/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2" name="Freeform 42"/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84"/>
                </a:cxn>
                <a:cxn ang="0">
                  <a:pos x="569" y="392"/>
                </a:cxn>
                <a:cxn ang="0">
                  <a:pos x="638" y="430"/>
                </a:cxn>
              </a:cxnLst>
              <a:rect l="0" t="0" r="r" b="b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7643" name="Line 43"/>
          <p:cNvSpPr>
            <a:spLocks noChangeShapeType="1"/>
          </p:cNvSpPr>
          <p:nvPr/>
        </p:nvSpPr>
        <p:spPr bwMode="auto">
          <a:xfrm flipV="1">
            <a:off x="4652963" y="47879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4649788" y="51609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1</a:t>
            </a:r>
          </a:p>
        </p:txBody>
      </p:sp>
      <p:sp>
        <p:nvSpPr>
          <p:cNvPr id="537645" name="Rectangle 45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600">
                <a:solidFill>
                  <a:schemeClr val="tx2"/>
                </a:solidFill>
                <a:ea typeface="ＭＳ Ｐゴシック" pitchFamily="1" charset="-128"/>
              </a:rPr>
              <a:t>Convolution - Example</a:t>
            </a:r>
          </a:p>
        </p:txBody>
      </p:sp>
      <p:sp>
        <p:nvSpPr>
          <p:cNvPr id="537646" name="Rectangle 46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Point Spread Function</a:t>
            </a: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721100" y="1249363"/>
            <a:ext cx="1387475" cy="828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1700" name="Line 4"/>
          <p:cNvSpPr>
            <a:spLocks noChangeShapeType="1"/>
          </p:cNvSpPr>
          <p:nvPr/>
        </p:nvSpPr>
        <p:spPr bwMode="auto">
          <a:xfrm>
            <a:off x="5108575" y="1663700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3122613" y="1663700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2" name="Text Box 6"/>
          <p:cNvSpPr txBox="1">
            <a:spLocks noChangeArrowheads="1"/>
          </p:cNvSpPr>
          <p:nvPr/>
        </p:nvSpPr>
        <p:spPr bwMode="auto">
          <a:xfrm>
            <a:off x="3876675" y="1301750"/>
            <a:ext cx="103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Ｐゴシック" pitchFamily="1" charset="-128"/>
              </a:rPr>
              <a:t>Optical</a:t>
            </a:r>
          </a:p>
          <a:p>
            <a:pPr algn="ctr"/>
            <a:r>
              <a:rPr lang="en-US" altLang="ja-JP" sz="2000">
                <a:ea typeface="ＭＳ Ｐゴシック" pitchFamily="1" charset="-128"/>
              </a:rPr>
              <a:t>System</a:t>
            </a:r>
          </a:p>
        </p:txBody>
      </p:sp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2198688" y="1423988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scene</a:t>
            </a:r>
          </a:p>
        </p:txBody>
      </p:sp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2759075" y="47545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600">
              <a:ea typeface="ＭＳ Ｐゴシック" pitchFamily="1" charset="-128"/>
            </a:endParaRPr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5691188" y="14239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image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1166813" y="2346325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>
                <a:ea typeface="ＭＳ Ｐゴシック" pitchFamily="1" charset="-128"/>
              </a:rPr>
              <a:t>  Ideally, the optical system should be a Dirac delta function.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60463" y="2895600"/>
            <a:ext cx="6562725" cy="1381125"/>
            <a:chOff x="731" y="1773"/>
            <a:chExt cx="4134" cy="87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47" y="2072"/>
              <a:ext cx="3618" cy="571"/>
              <a:chOff x="1247" y="1393"/>
              <a:chExt cx="3618" cy="571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471" y="1393"/>
                <a:ext cx="2861" cy="522"/>
                <a:chOff x="645" y="903"/>
                <a:chExt cx="2861" cy="522"/>
              </a:xfrm>
            </p:grpSpPr>
            <p:graphicFrame>
              <p:nvGraphicFramePr>
                <p:cNvPr id="541710" name="Object 14"/>
                <p:cNvGraphicFramePr>
                  <a:graphicFrameLocks noChangeAspect="1"/>
                </p:cNvGraphicFramePr>
                <p:nvPr/>
              </p:nvGraphicFramePr>
              <p:xfrm>
                <a:off x="645" y="1000"/>
                <a:ext cx="463" cy="328"/>
              </p:xfrm>
              <a:graphic>
                <a:graphicData uri="http://schemas.openxmlformats.org/presentationml/2006/ole">
                  <p:oleObj spid="_x0000_s11266" name="Equation" r:id="rId4" imgW="30456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541711" name="Object 15"/>
                <p:cNvGraphicFramePr>
                  <a:graphicFrameLocks noChangeAspect="1"/>
                </p:cNvGraphicFramePr>
                <p:nvPr/>
              </p:nvGraphicFramePr>
              <p:xfrm>
                <a:off x="2754" y="1000"/>
                <a:ext cx="752" cy="328"/>
              </p:xfrm>
              <a:graphic>
                <a:graphicData uri="http://schemas.openxmlformats.org/presentationml/2006/ole">
                  <p:oleObj spid="_x0000_s11267" name="Equation" r:id="rId5" imgW="495000" imgH="215640" progId="Equation.3">
                    <p:embed/>
                  </p:oleObj>
                </a:graphicData>
              </a:graphic>
            </p:graphicFrame>
            <p:sp>
              <p:nvSpPr>
                <p:cNvPr id="5417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519" y="903"/>
                  <a:ext cx="874" cy="522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713" name="Line 17"/>
                <p:cNvSpPr>
                  <a:spLocks noChangeShapeType="1"/>
                </p:cNvSpPr>
                <p:nvPr/>
              </p:nvSpPr>
              <p:spPr bwMode="auto">
                <a:xfrm>
                  <a:off x="2393" y="1164"/>
                  <a:ext cx="37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714" name="Line 18"/>
                <p:cNvSpPr>
                  <a:spLocks noChangeShapeType="1"/>
                </p:cNvSpPr>
                <p:nvPr/>
              </p:nvSpPr>
              <p:spPr bwMode="auto">
                <a:xfrm>
                  <a:off x="1142" y="1164"/>
                  <a:ext cx="37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71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17" y="936"/>
                  <a:ext cx="64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000">
                      <a:ea typeface="ＭＳ Ｐゴシック" pitchFamily="1" charset="-128"/>
                    </a:rPr>
                    <a:t>Optical</a:t>
                  </a:r>
                </a:p>
                <a:p>
                  <a:pPr algn="ctr"/>
                  <a:r>
                    <a:rPr lang="en-US" altLang="ja-JP" sz="2000">
                      <a:ea typeface="ＭＳ Ｐゴシック" pitchFamily="1" charset="-128"/>
                    </a:rPr>
                    <a:t>System</a:t>
                  </a:r>
                </a:p>
              </p:txBody>
            </p:sp>
          </p:grpSp>
          <p:sp>
            <p:nvSpPr>
              <p:cNvPr id="541716" name="Text Box 20"/>
              <p:cNvSpPr txBox="1">
                <a:spLocks noChangeArrowheads="1"/>
              </p:cNvSpPr>
              <p:nvPr/>
            </p:nvSpPr>
            <p:spPr bwMode="auto">
              <a:xfrm>
                <a:off x="1247" y="1714"/>
                <a:ext cx="9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ea typeface="ＭＳ Ｐゴシック" pitchFamily="1" charset="-128"/>
                  </a:rPr>
                  <a:t>point source</a:t>
                </a:r>
              </a:p>
            </p:txBody>
          </p:sp>
          <p:sp>
            <p:nvSpPr>
              <p:cNvPr id="541717" name="Text Box 21"/>
              <p:cNvSpPr txBox="1">
                <a:spLocks noChangeArrowheads="1"/>
              </p:cNvSpPr>
              <p:nvPr/>
            </p:nvSpPr>
            <p:spPr bwMode="auto">
              <a:xfrm>
                <a:off x="3265" y="1714"/>
                <a:ext cx="16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ea typeface="ＭＳ Ｐゴシック" pitchFamily="1" charset="-128"/>
                  </a:rPr>
                  <a:t>point spread function</a:t>
                </a:r>
              </a:p>
            </p:txBody>
          </p:sp>
        </p:grpSp>
        <p:sp>
          <p:nvSpPr>
            <p:cNvPr id="541718" name="Text Box 22"/>
            <p:cNvSpPr txBox="1">
              <a:spLocks noChangeArrowheads="1"/>
            </p:cNvSpPr>
            <p:nvPr/>
          </p:nvSpPr>
          <p:spPr bwMode="auto">
            <a:xfrm>
              <a:off x="731" y="1773"/>
              <a:ext cx="3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>
                  <a:ea typeface="ＭＳ Ｐゴシック" pitchFamily="1" charset="-128"/>
                </a:rPr>
                <a:t>  However, optical systems are never ideal.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189038" y="4432300"/>
            <a:ext cx="5030787" cy="2257425"/>
            <a:chOff x="749" y="2792"/>
            <a:chExt cx="3169" cy="1422"/>
          </a:xfrm>
        </p:grpSpPr>
        <p:pic>
          <p:nvPicPr>
            <p:cNvPr id="541720" name="Picture 24" descr="eyeps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" y="3002"/>
              <a:ext cx="1795" cy="1212"/>
            </a:xfrm>
            <a:prstGeom prst="rect">
              <a:avLst/>
            </a:prstGeom>
            <a:noFill/>
          </p:spPr>
        </p:pic>
        <p:sp>
          <p:nvSpPr>
            <p:cNvPr id="541721" name="Text Box 25"/>
            <p:cNvSpPr txBox="1">
              <a:spLocks noChangeArrowheads="1"/>
            </p:cNvSpPr>
            <p:nvPr/>
          </p:nvSpPr>
          <p:spPr bwMode="auto">
            <a:xfrm>
              <a:off x="749" y="2792"/>
              <a:ext cx="28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>
                  <a:ea typeface="ＭＳ Ｐゴシック" pitchFamily="1" charset="-128"/>
                </a:rPr>
                <a:t>  Point spread function of Human Eyes</a:t>
              </a:r>
            </a:p>
          </p:txBody>
        </p:sp>
      </p:grpSp>
      <p:sp>
        <p:nvSpPr>
          <p:cNvPr id="541722" name="Rectangle 26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Point Spread Function</a:t>
            </a:r>
          </a:p>
        </p:txBody>
      </p:sp>
      <p:pic>
        <p:nvPicPr>
          <p:cNvPr id="543747" name="Picture 3" descr="exre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48" name="Picture 4" descr="exref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49" name="Picture 5" descr="exrefr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363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50" name="Picture 6" descr="exasti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0925" y="4532313"/>
            <a:ext cx="4748213" cy="19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1768475" y="3998913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normal vision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4227513" y="399891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myopia</a:t>
            </a:r>
          </a:p>
        </p:txBody>
      </p:sp>
      <p:sp>
        <p:nvSpPr>
          <p:cNvPr id="543753" name="Text Box 9"/>
          <p:cNvSpPr txBox="1">
            <a:spLocks noChangeArrowheads="1"/>
          </p:cNvSpPr>
          <p:nvPr/>
        </p:nvSpPr>
        <p:spPr bwMode="auto">
          <a:xfrm>
            <a:off x="6291263" y="3998913"/>
            <a:ext cx="107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hyperopia</a:t>
            </a:r>
          </a:p>
        </p:txBody>
      </p:sp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6062663" y="6529388"/>
            <a:ext cx="311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ＭＳ Ｐゴシック" pitchFamily="1" charset="-128"/>
              </a:rPr>
              <a:t>Images by Richmond Eye Associates</a:t>
            </a:r>
            <a:endParaRPr lang="ja-JP" altLang="en-US">
              <a:ea typeface="ＭＳ Ｐゴシック" pitchFamily="1" charset="-128"/>
            </a:endParaRPr>
          </a:p>
        </p:txBody>
      </p:sp>
      <p:sp>
        <p:nvSpPr>
          <p:cNvPr id="543755" name="Text Box 11"/>
          <p:cNvSpPr txBox="1">
            <a:spLocks noChangeArrowheads="1"/>
          </p:cNvSpPr>
          <p:nvPr/>
        </p:nvSpPr>
        <p:spPr bwMode="auto">
          <a:xfrm>
            <a:off x="4168775" y="6400800"/>
            <a:ext cx="126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astigmatism</a:t>
            </a:r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2764074" y="3505200"/>
            <a:ext cx="664926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Images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6096000" y="3505200"/>
            <a:ext cx="1053430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Pixel Filters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2057400" y="5881807"/>
            <a:ext cx="2371576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Neighborhood Filters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6136763" y="5895201"/>
            <a:ext cx="873637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Dithering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5570" y="1676549"/>
            <a:ext cx="2687836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3133" y="1678781"/>
            <a:ext cx="2687836" cy="178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2687836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038600"/>
            <a:ext cx="2687836" cy="178593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Shifted Image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Blurred Image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Gaussian Smoothing</a:t>
            </a:r>
          </a:p>
        </p:txBody>
      </p:sp>
      <p:pic>
        <p:nvPicPr>
          <p:cNvPr id="637955" name="Picture 3" descr="Blur Ill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68475"/>
            <a:ext cx="2905125" cy="4237038"/>
          </a:xfrm>
          <a:prstGeom prst="rect">
            <a:avLst/>
          </a:prstGeom>
          <a:noFill/>
        </p:spPr>
      </p:pic>
      <p:pic>
        <p:nvPicPr>
          <p:cNvPr id="637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75" y="1757363"/>
            <a:ext cx="32766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4486275" y="6553200"/>
            <a:ext cx="467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ＭＳ Ｐゴシック" pitchFamily="1" charset="-128"/>
                <a:hlinkClick r:id="rId5"/>
              </a:rPr>
              <a:t>http://www.michaelbach.de/ot/cog_blureffects/index.html</a:t>
            </a:r>
            <a:r>
              <a:rPr lang="en-US" altLang="ja-JP">
                <a:ea typeface="ＭＳ Ｐゴシック" pitchFamily="1" charset="-128"/>
              </a:rPr>
              <a:t> 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1598613" y="5992813"/>
            <a:ext cx="247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by Charles Allen Gillbert </a:t>
            </a: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5935663" y="6015038"/>
            <a:ext cx="206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by Harmon &amp; Julesz </a:t>
            </a:r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Dali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1757363"/>
            <a:ext cx="3276600" cy="4260850"/>
          </a:xfrm>
          <a:prstGeom prst="rect">
            <a:avLst/>
          </a:prstGeom>
          <a:noFill/>
        </p:spPr>
      </p:pic>
      <p:pic>
        <p:nvPicPr>
          <p:cNvPr id="6400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757363"/>
            <a:ext cx="290036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0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Gaussian Smoothing</a:t>
            </a: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4486275" y="6553200"/>
            <a:ext cx="467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ＭＳ Ｐゴシック" pitchFamily="1" charset="-128"/>
                <a:hlinkClick r:id="rId3"/>
              </a:rPr>
              <a:t>http://www.michaelbach.de/ot/cog_blureffects/index.html</a:t>
            </a:r>
            <a:r>
              <a:rPr lang="en-US" altLang="ja-JP">
                <a:ea typeface="ＭＳ Ｐゴシック" pitchFamily="1" charset="-128"/>
              </a:rPr>
              <a:t> </a:t>
            </a: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5017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Sharpened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66617" y="-1982390"/>
            <a:ext cx="17859375" cy="11866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Sharpened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66617" y="-1982390"/>
            <a:ext cx="17859375" cy="11866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Noise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1" charset="-128"/>
              </a:rPr>
              <a:t>Image as a Function</a:t>
            </a:r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630238" y="1219200"/>
            <a:ext cx="7805737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800">
                <a:ea typeface="ＭＳ Ｐゴシック" pitchFamily="1" charset="-128"/>
              </a:rPr>
              <a:t>We can think of an </a:t>
            </a:r>
            <a:r>
              <a:rPr lang="en-US" altLang="ja-JP" sz="2800" b="1">
                <a:ea typeface="ＭＳ Ｐゴシック" pitchFamily="1" charset="-128"/>
              </a:rPr>
              <a:t>image </a:t>
            </a:r>
            <a:r>
              <a:rPr lang="en-US" altLang="ja-JP" sz="2800">
                <a:ea typeface="ＭＳ Ｐゴシック" pitchFamily="1" charset="-128"/>
              </a:rPr>
              <a:t>as a function, </a:t>
            </a:r>
            <a:r>
              <a:rPr lang="en-US" altLang="ja-JP" sz="2800" i="1">
                <a:solidFill>
                  <a:srgbClr val="CC3300"/>
                </a:solidFill>
                <a:ea typeface="ＭＳ Ｐゴシック" pitchFamily="1" charset="-128"/>
              </a:rPr>
              <a:t>f</a:t>
            </a:r>
            <a:r>
              <a:rPr lang="en-US" altLang="ja-JP" sz="2800">
                <a:ea typeface="ＭＳ Ｐゴシック" pitchFamily="1" charset="-128"/>
              </a:rPr>
              <a:t>,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800">
                <a:solidFill>
                  <a:srgbClr val="CC3300"/>
                </a:solidFill>
                <a:ea typeface="ＭＳ Ｐゴシック" pitchFamily="1" charset="-128"/>
              </a:rPr>
              <a:t>f:</a:t>
            </a:r>
            <a:r>
              <a:rPr lang="en-US" altLang="ja-JP" sz="2800">
                <a:ea typeface="ＭＳ Ｐゴシック" pitchFamily="1" charset="-128"/>
              </a:rPr>
              <a:t> </a:t>
            </a:r>
            <a:r>
              <a:rPr lang="en-US" altLang="ja-JP" sz="28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R</a:t>
            </a:r>
            <a:r>
              <a:rPr lang="en-US" altLang="ja-JP" sz="2800" baseline="300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2</a:t>
            </a:r>
            <a:r>
              <a:rPr lang="en-US" altLang="ja-JP" sz="2800">
                <a:solidFill>
                  <a:srgbClr val="CC3300"/>
                </a:solidFill>
                <a:ea typeface="ＭＳ Ｐゴシック" pitchFamily="1" charset="-128"/>
              </a:rPr>
              <a:t> </a:t>
            </a:r>
            <a:r>
              <a:rPr lang="en-US" altLang="ja-JP" sz="2800">
                <a:solidFill>
                  <a:srgbClr val="CC3300"/>
                </a:solidFill>
                <a:ea typeface="ＭＳ Ｐゴシック" pitchFamily="1" charset="-128"/>
                <a:sym typeface="Wingdings" pitchFamily="2" charset="2"/>
              </a:rPr>
              <a:t></a:t>
            </a:r>
            <a:r>
              <a:rPr lang="en-US" altLang="ja-JP" sz="2800">
                <a:solidFill>
                  <a:srgbClr val="CC3300"/>
                </a:solidFill>
                <a:ea typeface="ＭＳ Ｐゴシック" pitchFamily="1" charset="-128"/>
              </a:rPr>
              <a:t> </a:t>
            </a:r>
            <a:r>
              <a:rPr lang="en-US" altLang="ja-JP" sz="28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R</a:t>
            </a:r>
            <a:endParaRPr lang="en-US" altLang="ja-JP" sz="2800">
              <a:latin typeface="Times New Roman" charset="0"/>
              <a:ea typeface="ＭＳ Ｐゴシック" pitchFamily="1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f 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(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x, y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)</a:t>
            </a:r>
            <a:r>
              <a:rPr lang="en-US" altLang="ja-JP" sz="2400">
                <a:latin typeface="Times New Roman" charset="0"/>
                <a:ea typeface="ＭＳ Ｐゴシック" pitchFamily="1" charset="-128"/>
              </a:rPr>
              <a:t> </a:t>
            </a:r>
            <a:r>
              <a:rPr lang="en-US" altLang="ja-JP" sz="2400">
                <a:ea typeface="ＭＳ Ｐゴシック" pitchFamily="1" charset="-128"/>
              </a:rPr>
              <a:t>gives the </a:t>
            </a:r>
            <a:r>
              <a:rPr lang="en-US" altLang="ja-JP" sz="2400" b="1">
                <a:ea typeface="ＭＳ Ｐゴシック" pitchFamily="1" charset="-128"/>
              </a:rPr>
              <a:t>intensity</a:t>
            </a:r>
            <a:r>
              <a:rPr lang="en-US" altLang="ja-JP" sz="2400">
                <a:ea typeface="ＭＳ Ｐゴシック" pitchFamily="1" charset="-128"/>
              </a:rPr>
              <a:t> at position 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(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x, y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)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400">
                <a:ea typeface="ＭＳ Ｐゴシック" pitchFamily="1" charset="-128"/>
              </a:rPr>
              <a:t>Realistically, we expect the image only to be defined over a rectangle, with a finite range: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f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: [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a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,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b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]</a:t>
            </a:r>
            <a:r>
              <a:rPr lang="en-US" altLang="ja-JP" sz="2400">
                <a:solidFill>
                  <a:srgbClr val="CC3300"/>
                </a:solidFill>
                <a:latin typeface="Helvetica" pitchFamily="34" charset="0"/>
                <a:ea typeface="ＭＳ Ｐゴシック" pitchFamily="1" charset="-128"/>
              </a:rPr>
              <a:t>x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[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c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,</a:t>
            </a:r>
            <a:r>
              <a:rPr lang="en-US" altLang="ja-JP" sz="2400" i="1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d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] 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  <a:sym typeface="Wingdings" pitchFamily="2" charset="2"/>
              </a:rPr>
              <a:t> </a:t>
            </a:r>
            <a:r>
              <a:rPr lang="en-US" altLang="ja-JP" sz="2400">
                <a:solidFill>
                  <a:srgbClr val="CC3300"/>
                </a:solidFill>
                <a:latin typeface="Times New Roman" charset="0"/>
                <a:ea typeface="ＭＳ Ｐゴシック" pitchFamily="1" charset="-128"/>
              </a:rPr>
              <a:t>[0,1]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ja-JP">
              <a:ea typeface="ＭＳ Ｐゴシック" pitchFamily="1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800">
                <a:ea typeface="ＭＳ Ｐゴシック" pitchFamily="1" charset="-128"/>
              </a:rPr>
              <a:t>A color image is just three functions pasted together.  We can write this as a </a:t>
            </a:r>
            <a:r>
              <a:rPr lang="en-US" altLang="ja-JP" sz="2800">
                <a:latin typeface="Palatino Linotype"/>
                <a:ea typeface="ＭＳ Ｐゴシック" pitchFamily="1" charset="-128"/>
              </a:rPr>
              <a:t>“</a:t>
            </a:r>
            <a:r>
              <a:rPr lang="en-US" altLang="ja-JP" sz="2800">
                <a:ea typeface="ＭＳ Ｐゴシック" pitchFamily="1" charset="-128"/>
              </a:rPr>
              <a:t>vector-valued</a:t>
            </a:r>
            <a:r>
              <a:rPr lang="en-US" altLang="ja-JP" sz="2800">
                <a:latin typeface="Palatino Linotype"/>
                <a:ea typeface="ＭＳ Ｐゴシック" pitchFamily="1" charset="-128"/>
              </a:rPr>
              <a:t>”</a:t>
            </a:r>
            <a:r>
              <a:rPr lang="en-US" altLang="ja-JP" sz="2800">
                <a:ea typeface="ＭＳ Ｐゴシック" pitchFamily="1" charset="-128"/>
              </a:rPr>
              <a:t> function: </a:t>
            </a:r>
          </a:p>
        </p:txBody>
      </p:sp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3505200" y="5181600"/>
          <a:ext cx="2209800" cy="1293813"/>
        </p:xfrm>
        <a:graphic>
          <a:graphicData uri="http://schemas.openxmlformats.org/presentationml/2006/ole">
            <p:oleObj spid="_x0000_s2050" name="Equation" r:id="rId4" imgW="1193760" imgH="698400" progId="Equation.DSMT4">
              <p:embed/>
            </p:oleObj>
          </a:graphicData>
        </a:graphic>
      </p:graphicFrame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Blurred Noise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Median Filter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ja-JP" sz="2800">
                <a:ea typeface="ＭＳ Ｐゴシック" pitchFamily="1" charset="-128"/>
              </a:rPr>
              <a:t>Smoothing is averaging</a:t>
            </a:r>
          </a:p>
          <a:p>
            <a:pPr lvl="1">
              <a:buFontTx/>
              <a:buNone/>
            </a:pPr>
            <a:r>
              <a:rPr lang="en-US" altLang="ja-JP" sz="2400">
                <a:ea typeface="ＭＳ Ｐゴシック" pitchFamily="1" charset="-128"/>
              </a:rPr>
              <a:t>(a) Blurs edges </a:t>
            </a:r>
          </a:p>
          <a:p>
            <a:pPr lvl="1">
              <a:buFontTx/>
              <a:buNone/>
            </a:pPr>
            <a:r>
              <a:rPr lang="en-US" altLang="ja-JP" sz="2400">
                <a:ea typeface="ＭＳ Ｐゴシック" pitchFamily="1" charset="-128"/>
              </a:rPr>
              <a:t>(b) Sensitive to outliers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43538" y="1206500"/>
            <a:ext cx="3321050" cy="730250"/>
            <a:chOff x="3429" y="976"/>
            <a:chExt cx="2092" cy="4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9" y="979"/>
              <a:ext cx="854" cy="457"/>
              <a:chOff x="3069" y="1033"/>
              <a:chExt cx="854" cy="457"/>
            </a:xfrm>
          </p:grpSpPr>
          <p:sp>
            <p:nvSpPr>
              <p:cNvPr id="642054" name="Line 6"/>
              <p:cNvSpPr>
                <a:spLocks noChangeShapeType="1"/>
              </p:cNvSpPr>
              <p:nvPr/>
            </p:nvSpPr>
            <p:spPr bwMode="auto">
              <a:xfrm>
                <a:off x="3069" y="1484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55" name="Oval 7"/>
              <p:cNvSpPr>
                <a:spLocks noChangeArrowheads="1"/>
              </p:cNvSpPr>
              <p:nvPr/>
            </p:nvSpPr>
            <p:spPr bwMode="auto">
              <a:xfrm>
                <a:off x="3124" y="1409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56" name="Oval 8"/>
              <p:cNvSpPr>
                <a:spLocks noChangeArrowheads="1"/>
              </p:cNvSpPr>
              <p:nvPr/>
            </p:nvSpPr>
            <p:spPr bwMode="auto">
              <a:xfrm>
                <a:off x="3421" y="140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57" name="Oval 9"/>
              <p:cNvSpPr>
                <a:spLocks noChangeArrowheads="1"/>
              </p:cNvSpPr>
              <p:nvPr/>
            </p:nvSpPr>
            <p:spPr bwMode="auto">
              <a:xfrm>
                <a:off x="3690" y="1033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667" y="976"/>
              <a:ext cx="854" cy="457"/>
              <a:chOff x="4307" y="1030"/>
              <a:chExt cx="854" cy="457"/>
            </a:xfrm>
          </p:grpSpPr>
          <p:sp>
            <p:nvSpPr>
              <p:cNvPr id="642059" name="Line 11"/>
              <p:cNvSpPr>
                <a:spLocks noChangeShapeType="1"/>
              </p:cNvSpPr>
              <p:nvPr/>
            </p:nvSpPr>
            <p:spPr bwMode="auto">
              <a:xfrm>
                <a:off x="4307" y="1481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60" name="Oval 12"/>
              <p:cNvSpPr>
                <a:spLocks noChangeArrowheads="1"/>
              </p:cNvSpPr>
              <p:nvPr/>
            </p:nvSpPr>
            <p:spPr bwMode="auto">
              <a:xfrm>
                <a:off x="4362" y="1406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61" name="Oval 13"/>
              <p:cNvSpPr>
                <a:spLocks noChangeArrowheads="1"/>
              </p:cNvSpPr>
              <p:nvPr/>
            </p:nvSpPr>
            <p:spPr bwMode="auto">
              <a:xfrm>
                <a:off x="4652" y="1215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62" name="Oval 14"/>
              <p:cNvSpPr>
                <a:spLocks noChangeArrowheads="1"/>
              </p:cNvSpPr>
              <p:nvPr/>
            </p:nvSpPr>
            <p:spPr bwMode="auto">
              <a:xfrm>
                <a:off x="4928" y="1030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2063" name="Line 15"/>
            <p:cNvSpPr>
              <a:spLocks noChangeShapeType="1"/>
            </p:cNvSpPr>
            <p:nvPr/>
          </p:nvSpPr>
          <p:spPr bwMode="auto">
            <a:xfrm>
              <a:off x="4305" y="121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440363" y="2236788"/>
            <a:ext cx="3321050" cy="603250"/>
            <a:chOff x="3427" y="1562"/>
            <a:chExt cx="2092" cy="38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427" y="1562"/>
              <a:ext cx="854" cy="380"/>
              <a:chOff x="3427" y="1562"/>
              <a:chExt cx="854" cy="380"/>
            </a:xfrm>
          </p:grpSpPr>
          <p:sp>
            <p:nvSpPr>
              <p:cNvPr id="642066" name="Line 18"/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67" name="Oval 19"/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68" name="Oval 20"/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69" name="Oval 21"/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665" y="1620"/>
              <a:ext cx="854" cy="313"/>
              <a:chOff x="4665" y="1620"/>
              <a:chExt cx="854" cy="313"/>
            </a:xfrm>
          </p:grpSpPr>
          <p:sp>
            <p:nvSpPr>
              <p:cNvPr id="642071" name="Line 23"/>
              <p:cNvSpPr>
                <a:spLocks noChangeShapeType="1"/>
              </p:cNvSpPr>
              <p:nvPr/>
            </p:nvSpPr>
            <p:spPr bwMode="auto">
              <a:xfrm>
                <a:off x="4665" y="193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72" name="Oval 24"/>
              <p:cNvSpPr>
                <a:spLocks noChangeArrowheads="1"/>
              </p:cNvSpPr>
              <p:nvPr/>
            </p:nvSpPr>
            <p:spPr bwMode="auto">
              <a:xfrm>
                <a:off x="4747" y="1803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73" name="Oval 25"/>
              <p:cNvSpPr>
                <a:spLocks noChangeArrowheads="1"/>
              </p:cNvSpPr>
              <p:nvPr/>
            </p:nvSpPr>
            <p:spPr bwMode="auto">
              <a:xfrm>
                <a:off x="5017" y="1620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74" name="Oval 26"/>
              <p:cNvSpPr>
                <a:spLocks noChangeArrowheads="1"/>
              </p:cNvSpPr>
              <p:nvPr/>
            </p:nvSpPr>
            <p:spPr bwMode="auto">
              <a:xfrm>
                <a:off x="5293" y="1767"/>
                <a:ext cx="81" cy="8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2075" name="Line 27"/>
            <p:cNvSpPr>
              <a:spLocks noChangeShapeType="1"/>
            </p:cNvSpPr>
            <p:nvPr/>
          </p:nvSpPr>
          <p:spPr bwMode="auto">
            <a:xfrm>
              <a:off x="4303" y="171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2076" name="Text Box 28"/>
          <p:cNvSpPr txBox="1">
            <a:spLocks noChangeArrowheads="1"/>
          </p:cNvSpPr>
          <p:nvPr/>
        </p:nvSpPr>
        <p:spPr bwMode="auto">
          <a:xfrm>
            <a:off x="5362575" y="106680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(a)</a:t>
            </a:r>
          </a:p>
        </p:txBody>
      </p:sp>
      <p:sp>
        <p:nvSpPr>
          <p:cNvPr id="642077" name="Text Box 29"/>
          <p:cNvSpPr txBox="1">
            <a:spLocks noChangeArrowheads="1"/>
          </p:cNvSpPr>
          <p:nvPr/>
        </p:nvSpPr>
        <p:spPr bwMode="auto">
          <a:xfrm>
            <a:off x="5357813" y="2085975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(b)</a:t>
            </a:r>
          </a:p>
        </p:txBody>
      </p:sp>
      <p:sp>
        <p:nvSpPr>
          <p:cNvPr id="642079" name="Rectangle 31"/>
          <p:cNvSpPr>
            <a:spLocks noChangeArrowheads="1"/>
          </p:cNvSpPr>
          <p:nvPr/>
        </p:nvSpPr>
        <p:spPr bwMode="auto">
          <a:xfrm>
            <a:off x="381000" y="3786188"/>
            <a:ext cx="7848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200">
                <a:ea typeface="ＭＳ Ｐゴシック" pitchFamily="1" charset="-128"/>
              </a:rPr>
              <a:t>Sort            values around the pixel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200">
                <a:ea typeface="ＭＳ Ｐゴシック" pitchFamily="1" charset="-128"/>
              </a:rPr>
              <a:t>Select middle value (median)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ja-JP" sz="2200">
              <a:ea typeface="ＭＳ Ｐゴシック" pitchFamily="1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ja-JP" sz="2200">
              <a:ea typeface="ＭＳ Ｐゴシック" pitchFamily="1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ja-JP" sz="2200">
              <a:ea typeface="ＭＳ Ｐゴシック" pitchFamily="1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200">
                <a:ea typeface="ＭＳ Ｐゴシック" pitchFamily="1" charset="-128"/>
              </a:rPr>
              <a:t>Non-linear (Cannot be implemented with convolution)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1000" y="3324225"/>
            <a:ext cx="6816725" cy="2279650"/>
            <a:chOff x="450" y="2109"/>
            <a:chExt cx="4294" cy="1436"/>
          </a:xfrm>
        </p:grpSpPr>
        <p:sp>
          <p:nvSpPr>
            <p:cNvPr id="642081" name="Text Box 33"/>
            <p:cNvSpPr txBox="1">
              <a:spLocks noChangeArrowheads="1"/>
            </p:cNvSpPr>
            <p:nvPr/>
          </p:nvSpPr>
          <p:spPr bwMode="auto">
            <a:xfrm>
              <a:off x="450" y="2109"/>
              <a:ext cx="1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400">
                  <a:ea typeface="ＭＳ Ｐゴシック" pitchFamily="1" charset="-128"/>
                </a:rPr>
                <a:t>   Median filtering</a:t>
              </a:r>
            </a:p>
          </p:txBody>
        </p:sp>
        <p:graphicFrame>
          <p:nvGraphicFramePr>
            <p:cNvPr id="642082" name="Object 34"/>
            <p:cNvGraphicFramePr>
              <a:graphicFrameLocks noChangeAspect="1"/>
            </p:cNvGraphicFramePr>
            <p:nvPr/>
          </p:nvGraphicFramePr>
          <p:xfrm>
            <a:off x="1328" y="2421"/>
            <a:ext cx="460" cy="223"/>
          </p:xfrm>
          <a:graphic>
            <a:graphicData uri="http://schemas.openxmlformats.org/presentationml/2006/ole">
              <p:oleObj spid="_x0000_s14338" name="Equation" r:id="rId4" imgW="419040" imgH="203040" progId="Equation.3">
                <p:embed/>
              </p:oleObj>
            </a:graphicData>
          </a:graphic>
        </p:graphicFrame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910" y="3165"/>
              <a:ext cx="854" cy="380"/>
              <a:chOff x="3427" y="1562"/>
              <a:chExt cx="854" cy="380"/>
            </a:xfrm>
          </p:grpSpPr>
          <p:sp>
            <p:nvSpPr>
              <p:cNvPr id="642084" name="Line 36"/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85" name="Oval 37"/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86" name="Oval 38"/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87" name="Oval 39"/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310" y="3158"/>
              <a:ext cx="854" cy="387"/>
              <a:chOff x="1985" y="3264"/>
              <a:chExt cx="854" cy="387"/>
            </a:xfrm>
          </p:grpSpPr>
          <p:sp>
            <p:nvSpPr>
              <p:cNvPr id="642089" name="Line 41"/>
              <p:cNvSpPr>
                <a:spLocks noChangeShapeType="1"/>
              </p:cNvSpPr>
              <p:nvPr/>
            </p:nvSpPr>
            <p:spPr bwMode="auto">
              <a:xfrm>
                <a:off x="1985" y="3645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90" name="Oval 42"/>
              <p:cNvSpPr>
                <a:spLocks noChangeArrowheads="1"/>
              </p:cNvSpPr>
              <p:nvPr/>
            </p:nvSpPr>
            <p:spPr bwMode="auto">
              <a:xfrm>
                <a:off x="2040" y="3570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91" name="Oval 43"/>
              <p:cNvSpPr>
                <a:spLocks noChangeArrowheads="1"/>
              </p:cNvSpPr>
              <p:nvPr/>
            </p:nvSpPr>
            <p:spPr bwMode="auto">
              <a:xfrm>
                <a:off x="2615" y="3264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92" name="Oval 44"/>
              <p:cNvSpPr>
                <a:spLocks noChangeArrowheads="1"/>
              </p:cNvSpPr>
              <p:nvPr/>
            </p:nvSpPr>
            <p:spPr bwMode="auto">
              <a:xfrm>
                <a:off x="2341" y="3567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3890" y="3456"/>
              <a:ext cx="854" cy="89"/>
              <a:chOff x="3250" y="3560"/>
              <a:chExt cx="854" cy="89"/>
            </a:xfrm>
          </p:grpSpPr>
          <p:sp>
            <p:nvSpPr>
              <p:cNvPr id="642094" name="Line 46"/>
              <p:cNvSpPr>
                <a:spLocks noChangeShapeType="1"/>
              </p:cNvSpPr>
              <p:nvPr/>
            </p:nvSpPr>
            <p:spPr bwMode="auto">
              <a:xfrm>
                <a:off x="3250" y="364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95" name="Oval 47"/>
              <p:cNvSpPr>
                <a:spLocks noChangeArrowheads="1"/>
              </p:cNvSpPr>
              <p:nvPr/>
            </p:nvSpPr>
            <p:spPr bwMode="auto">
              <a:xfrm>
                <a:off x="3305" y="3568"/>
                <a:ext cx="81" cy="81"/>
              </a:xfrm>
              <a:prstGeom prst="ellipse">
                <a:avLst/>
              </a:prstGeom>
              <a:solidFill>
                <a:srgbClr val="FF0000">
                  <a:alpha val="47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96" name="Oval 48"/>
              <p:cNvSpPr>
                <a:spLocks noChangeArrowheads="1"/>
              </p:cNvSpPr>
              <p:nvPr/>
            </p:nvSpPr>
            <p:spPr bwMode="auto">
              <a:xfrm>
                <a:off x="3894" y="3560"/>
                <a:ext cx="81" cy="81"/>
              </a:xfrm>
              <a:prstGeom prst="ellipse">
                <a:avLst/>
              </a:prstGeom>
              <a:solidFill>
                <a:srgbClr val="FF0000">
                  <a:alpha val="47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97" name="Oval 49"/>
              <p:cNvSpPr>
                <a:spLocks noChangeArrowheads="1"/>
              </p:cNvSpPr>
              <p:nvPr/>
            </p:nvSpPr>
            <p:spPr bwMode="auto">
              <a:xfrm>
                <a:off x="3606" y="3565"/>
                <a:ext cx="81" cy="81"/>
              </a:xfrm>
              <a:prstGeom prst="ellipse">
                <a:avLst/>
              </a:prstGeom>
              <a:solidFill>
                <a:srgbClr val="FF0000">
                  <a:alpha val="47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1784" y="3090"/>
              <a:ext cx="356" cy="257"/>
              <a:chOff x="1459" y="3199"/>
              <a:chExt cx="356" cy="257"/>
            </a:xfrm>
          </p:grpSpPr>
          <p:sp>
            <p:nvSpPr>
              <p:cNvPr id="642099" name="Line 51"/>
              <p:cNvSpPr>
                <a:spLocks noChangeShapeType="1"/>
              </p:cNvSpPr>
              <p:nvPr/>
            </p:nvSpPr>
            <p:spPr bwMode="auto">
              <a:xfrm>
                <a:off x="1480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0" name="Text Box 52"/>
              <p:cNvSpPr txBox="1">
                <a:spLocks noChangeArrowheads="1"/>
              </p:cNvSpPr>
              <p:nvPr/>
            </p:nvSpPr>
            <p:spPr bwMode="auto">
              <a:xfrm>
                <a:off x="1459" y="3199"/>
                <a:ext cx="3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800">
                    <a:ea typeface="ＭＳ Ｐゴシック" pitchFamily="1" charset="-128"/>
                  </a:rPr>
                  <a:t>sort</a:t>
                </a:r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3193" y="3090"/>
              <a:ext cx="588" cy="257"/>
              <a:chOff x="2868" y="3199"/>
              <a:chExt cx="588" cy="257"/>
            </a:xfrm>
          </p:grpSpPr>
          <p:sp>
            <p:nvSpPr>
              <p:cNvPr id="642102" name="Line 54"/>
              <p:cNvSpPr>
                <a:spLocks noChangeShapeType="1"/>
              </p:cNvSpPr>
              <p:nvPr/>
            </p:nvSpPr>
            <p:spPr bwMode="auto">
              <a:xfrm>
                <a:off x="3008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3" name="Text Box 55"/>
              <p:cNvSpPr txBox="1">
                <a:spLocks noChangeArrowheads="1"/>
              </p:cNvSpPr>
              <p:nvPr/>
            </p:nvSpPr>
            <p:spPr bwMode="auto">
              <a:xfrm>
                <a:off x="2868" y="3199"/>
                <a:ext cx="5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800">
                    <a:ea typeface="ＭＳ Ｐゴシック" pitchFamily="1" charset="-128"/>
                  </a:rPr>
                  <a:t>median</a:t>
                </a:r>
              </a:p>
            </p:txBody>
          </p:sp>
        </p:grpSp>
      </p:grpSp>
      <p:sp>
        <p:nvSpPr>
          <p:cNvPr id="642104" name="Rectangle 56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5632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Median Filter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1532558" y="5973961"/>
            <a:ext cx="3695050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Can this be described as a convolution?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>
            <p:ph type="title"/>
          </p:nvPr>
        </p:nvSpPr>
        <p:spPr>
          <a:xfrm>
            <a:off x="1219200" y="304800"/>
            <a:ext cx="6425282" cy="969988"/>
          </a:xfrm>
          <a:ln/>
        </p:spPr>
        <p:txBody>
          <a:bodyPr rIns="78292">
            <a:normAutofit/>
          </a:bodyPr>
          <a:lstStyle/>
          <a:p>
            <a:pPr marL="30137"/>
            <a:r>
              <a:rPr lang="en-US" dirty="0"/>
              <a:t>Example: Noise Reduction</a:t>
            </a:r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1823889" y="4573117"/>
            <a:ext cx="173854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>
            <a:spAutoFit/>
          </a:bodyPr>
          <a:lstStyle/>
          <a:p>
            <a:pPr marL="40182"/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Image with noise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4800823" y="4573117"/>
            <a:ext cx="184594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>
            <a:spAutoFit/>
          </a:bodyPr>
          <a:lstStyle/>
          <a:p>
            <a:pPr marL="40182"/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Median filter (5x5)</a:t>
            </a:r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261" y="1595066"/>
            <a:ext cx="5770811" cy="299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8650" y="317500"/>
            <a:ext cx="5392738" cy="6494463"/>
            <a:chOff x="2141" y="352"/>
            <a:chExt cx="3522" cy="4242"/>
          </a:xfrm>
        </p:grpSpPr>
        <p:pic>
          <p:nvPicPr>
            <p:cNvPr id="644099" name="Picture 3" descr="gauss_noise_compa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2" y="361"/>
              <a:ext cx="3511" cy="4216"/>
            </a:xfrm>
            <a:prstGeom prst="rect">
              <a:avLst/>
            </a:prstGeom>
            <a:noFill/>
          </p:spPr>
        </p:pic>
        <p:sp>
          <p:nvSpPr>
            <p:cNvPr id="644100" name="Rectangle 4"/>
            <p:cNvSpPr>
              <a:spLocks noChangeArrowheads="1"/>
            </p:cNvSpPr>
            <p:nvPr/>
          </p:nvSpPr>
          <p:spPr bwMode="auto">
            <a:xfrm>
              <a:off x="2141" y="352"/>
              <a:ext cx="1362" cy="42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3238500" y="0"/>
            <a:ext cx="215106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863600" y="209550"/>
            <a:ext cx="5349875" cy="6583363"/>
            <a:chOff x="-488" y="0"/>
            <a:chExt cx="3431" cy="4222"/>
          </a:xfrm>
        </p:grpSpPr>
        <p:pic>
          <p:nvPicPr>
            <p:cNvPr id="644103" name="Picture 7" descr="s_and_p_noise_compar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77" y="89"/>
              <a:ext cx="3420" cy="4116"/>
            </a:xfrm>
            <a:prstGeom prst="rect">
              <a:avLst/>
            </a:prstGeom>
            <a:noFill/>
          </p:spPr>
        </p:pic>
        <p:sp>
          <p:nvSpPr>
            <p:cNvPr id="644104" name="Rectangle 8"/>
            <p:cNvSpPr>
              <a:spLocks noChangeArrowheads="1"/>
            </p:cNvSpPr>
            <p:nvPr/>
          </p:nvSpPr>
          <p:spPr bwMode="auto">
            <a:xfrm>
              <a:off x="-488" y="0"/>
              <a:ext cx="1322" cy="4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776288" y="1358900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3x3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776288" y="3516313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5x5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776288" y="562133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1" charset="-128"/>
              </a:rPr>
              <a:t>7x7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1882775" y="14288"/>
            <a:ext cx="229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ea typeface="ＭＳ Ｐゴシック" pitchFamily="1" charset="-128"/>
              </a:rPr>
              <a:t>Salt and pepper noise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270625" y="12700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ea typeface="ＭＳ Ｐゴシック" pitchFamily="1" charset="-128"/>
              </a:rPr>
              <a:t>Gaussian noise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36875" y="322263"/>
            <a:ext cx="4030663" cy="6513512"/>
            <a:chOff x="1850" y="203"/>
            <a:chExt cx="2539" cy="4103"/>
          </a:xfrm>
        </p:grpSpPr>
        <p:sp>
          <p:nvSpPr>
            <p:cNvPr id="644111" name="Rectangle 15"/>
            <p:cNvSpPr>
              <a:spLocks noChangeArrowheads="1"/>
            </p:cNvSpPr>
            <p:nvPr/>
          </p:nvSpPr>
          <p:spPr bwMode="auto">
            <a:xfrm>
              <a:off x="1850" y="210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12" name="Rectangle 16"/>
            <p:cNvSpPr>
              <a:spLocks noChangeArrowheads="1"/>
            </p:cNvSpPr>
            <p:nvPr/>
          </p:nvSpPr>
          <p:spPr bwMode="auto">
            <a:xfrm>
              <a:off x="3359" y="203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>
            <p:ph type="title"/>
          </p:nvPr>
        </p:nvSpPr>
        <p:spPr>
          <a:xfrm>
            <a:off x="1676400" y="228600"/>
            <a:ext cx="5968082" cy="969988"/>
          </a:xfrm>
          <a:ln/>
        </p:spPr>
        <p:txBody>
          <a:bodyPr rIns="78292">
            <a:normAutofit fontScale="90000"/>
          </a:bodyPr>
          <a:lstStyle/>
          <a:p>
            <a:pPr marL="30137"/>
            <a:r>
              <a:rPr lang="en-US" dirty="0"/>
              <a:t>Example: Noise Reduction</a:t>
            </a:r>
          </a:p>
        </p:txBody>
      </p:sp>
      <p:pic>
        <p:nvPicPr>
          <p:cNvPr id="593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13" y="1159744"/>
            <a:ext cx="2457896" cy="4534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820" y="1159744"/>
            <a:ext cx="2459012" cy="4534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1729" y="1159744"/>
            <a:ext cx="2459013" cy="4534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/>
          </p:cNvSpPr>
          <p:nvPr/>
        </p:nvSpPr>
        <p:spPr bwMode="auto">
          <a:xfrm>
            <a:off x="611684" y="5717232"/>
            <a:ext cx="1506108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>
            <a:spAutoFit/>
          </a:bodyPr>
          <a:lstStyle/>
          <a:p>
            <a:pPr marL="40182"/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Original image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340820" y="5746254"/>
            <a:ext cx="173854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>
            <a:spAutoFit/>
          </a:bodyPr>
          <a:lstStyle/>
          <a:p>
            <a:pPr marL="40182"/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Image with noise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6215062" y="5746254"/>
            <a:ext cx="184594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567" bIns="0">
            <a:spAutoFit/>
          </a:bodyPr>
          <a:lstStyle/>
          <a:p>
            <a:pPr marL="40182"/>
            <a:r>
              <a:rPr lang="en-US" sz="1700" dirty="0">
                <a:latin typeface="Arial" charset="0"/>
                <a:cs typeface="Arial" charset="0"/>
                <a:sym typeface="Arial" charset="0"/>
              </a:rPr>
              <a:t>Median filter (5x5)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X-Edge Detection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Y-Edge Detection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1" charset="-128"/>
              </a:rPr>
              <a:t>Image as a Function</a:t>
            </a:r>
          </a:p>
        </p:txBody>
      </p:sp>
      <p:pic>
        <p:nvPicPr>
          <p:cNvPr id="521219" name="Picture 3" descr="image_fu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525588"/>
            <a:ext cx="5410200" cy="5049837"/>
          </a:xfrm>
          <a:prstGeom prst="rect">
            <a:avLst/>
          </a:prstGeom>
          <a:noFill/>
        </p:spPr>
      </p:pic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800" dirty="0"/>
              <a:t>General Edge Detection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44035" name="Rectangle 3"/>
          <p:cNvSpPr>
            <a:spLocks/>
          </p:cNvSpPr>
          <p:nvPr/>
        </p:nvSpPr>
        <p:spPr bwMode="auto">
          <a:xfrm>
            <a:off x="2667000" y="5943600"/>
            <a:ext cx="3695050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Can this be described as a convolution?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>
                <a:ea typeface="ＭＳ Ｐゴシック" pitchFamily="1" charset="-128"/>
              </a:rPr>
              <a:t>Some operations preserve the range but change the domain of </a:t>
            </a:r>
            <a:r>
              <a:rPr lang="en-US" altLang="ja-JP" sz="2800" i="1">
                <a:ea typeface="ＭＳ Ｐゴシック" pitchFamily="1" charset="-128"/>
              </a:rPr>
              <a:t>f</a:t>
            </a:r>
            <a:r>
              <a:rPr lang="en-US" altLang="ja-JP" sz="2800">
                <a:ea typeface="ＭＳ Ｐゴシック" pitchFamily="1" charset="-128"/>
              </a:rPr>
              <a:t> :</a:t>
            </a:r>
          </a:p>
          <a:p>
            <a:endParaRPr lang="en-US" altLang="ja-JP" sz="2800">
              <a:ea typeface="ＭＳ Ｐゴシック" pitchFamily="1" charset="-128"/>
            </a:endParaRPr>
          </a:p>
          <a:p>
            <a:endParaRPr lang="en-US" altLang="ja-JP" sz="2800">
              <a:ea typeface="ＭＳ Ｐゴシック" pitchFamily="1" charset="-128"/>
            </a:endParaRPr>
          </a:p>
          <a:p>
            <a:pPr>
              <a:buFontTx/>
              <a:buNone/>
            </a:pPr>
            <a:r>
              <a:rPr lang="en-US" altLang="ja-JP" sz="2800">
                <a:ea typeface="ＭＳ Ｐゴシック" pitchFamily="1" charset="-128"/>
              </a:rPr>
              <a:t>    What kinds of operations can this perform?</a:t>
            </a:r>
          </a:p>
          <a:p>
            <a:endParaRPr lang="ja-JP" altLang="en-US" sz="2800">
              <a:ea typeface="ＭＳ Ｐゴシック" pitchFamily="1" charset="-128"/>
            </a:endParaRPr>
          </a:p>
          <a:p>
            <a:r>
              <a:rPr lang="en-US" altLang="ja-JP" sz="2800">
                <a:ea typeface="ＭＳ Ｐゴシック" pitchFamily="1" charset="-128"/>
              </a:rPr>
              <a:t>Still other operations operate on both the domain and the range of f .</a:t>
            </a:r>
          </a:p>
          <a:p>
            <a:endParaRPr lang="ja-JP" altLang="en-US" sz="2800">
              <a:ea typeface="ＭＳ Ｐゴシック" pitchFamily="1" charset="-128"/>
            </a:endParaRPr>
          </a:p>
        </p:txBody>
      </p:sp>
      <p:pic>
        <p:nvPicPr>
          <p:cNvPr id="525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39900" y="2744788"/>
            <a:ext cx="56626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600">
                <a:solidFill>
                  <a:schemeClr val="tx2"/>
                </a:solidFill>
                <a:ea typeface="ＭＳ Ｐゴシック" pitchFamily="1" charset="-128"/>
              </a:rPr>
              <a:t>Image Processing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Aliasing</a:t>
            </a:r>
          </a:p>
        </p:txBody>
      </p:sp>
      <p:pic>
        <p:nvPicPr>
          <p:cNvPr id="752643" name="Picture 3" descr="alia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600200"/>
            <a:ext cx="4514850" cy="4514850"/>
          </a:xfrm>
          <a:prstGeom prst="rect">
            <a:avLst/>
          </a:prstGeom>
          <a:noFill/>
        </p:spPr>
      </p:pic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/>
              <a:t>Alias: n., an assumed name</a:t>
            </a:r>
          </a:p>
        </p:txBody>
      </p:sp>
      <p:pic>
        <p:nvPicPr>
          <p:cNvPr id="732163" name="Picture 3"/>
          <p:cNvPicPr>
            <a:picLocks noChangeAspect="1" noChangeArrowheads="1"/>
          </p:cNvPicPr>
          <p:nvPr/>
        </p:nvPicPr>
        <p:blipFill>
          <a:blip r:embed="rId3"/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649288" y="2927350"/>
            <a:ext cx="3313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Picket fence receding</a:t>
            </a:r>
          </a:p>
          <a:p>
            <a:r>
              <a:rPr lang="en-US" sz="2000">
                <a:cs typeface="Arial" charset="0"/>
              </a:rPr>
              <a:t>into the distance will</a:t>
            </a:r>
          </a:p>
          <a:p>
            <a:r>
              <a:rPr lang="en-US" sz="2000">
                <a:cs typeface="Arial" charset="0"/>
              </a:rPr>
              <a:t>produce aliasing…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85825"/>
            <a:ext cx="3429000" cy="1628775"/>
            <a:chOff x="2976" y="558"/>
            <a:chExt cx="2160" cy="1026"/>
          </a:xfrm>
        </p:grpSpPr>
        <p:pic>
          <p:nvPicPr>
            <p:cNvPr id="73216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2167" name="Text Box 7"/>
            <p:cNvSpPr txBox="1">
              <a:spLocks noChangeArrowheads="1"/>
            </p:cNvSpPr>
            <p:nvPr/>
          </p:nvSpPr>
          <p:spPr bwMode="auto">
            <a:xfrm>
              <a:off x="3557" y="558"/>
              <a:ext cx="9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charset="0"/>
                </a:rPr>
                <a:t>Input signal: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435225"/>
            <a:ext cx="7635875" cy="2436813"/>
            <a:chOff x="518" y="1534"/>
            <a:chExt cx="4810" cy="1535"/>
          </a:xfrm>
        </p:grpSpPr>
        <p:pic>
          <p:nvPicPr>
            <p:cNvPr id="73216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2170" name="Text Box 10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cs typeface="Arial" charset="0"/>
                </a:rPr>
                <a:t>x = 0:.05:5;  imagesc(sin((2.^x).*x))</a:t>
              </a:r>
            </a:p>
          </p:txBody>
        </p:sp>
        <p:sp>
          <p:nvSpPr>
            <p:cNvPr id="732171" name="Text Box 11"/>
            <p:cNvSpPr txBox="1">
              <a:spLocks noChangeArrowheads="1"/>
            </p:cNvSpPr>
            <p:nvPr/>
          </p:nvSpPr>
          <p:spPr bwMode="auto">
            <a:xfrm>
              <a:off x="3467" y="1534"/>
              <a:ext cx="11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charset="0"/>
                </a:rPr>
                <a:t>Matlab output:</a:t>
              </a:r>
            </a:p>
          </p:txBody>
        </p:sp>
        <p:sp>
          <p:nvSpPr>
            <p:cNvPr id="732172" name="Text Box 12"/>
            <p:cNvSpPr txBox="1">
              <a:spLocks noChangeArrowheads="1"/>
            </p:cNvSpPr>
            <p:nvPr/>
          </p:nvSpPr>
          <p:spPr bwMode="auto">
            <a:xfrm>
              <a:off x="518" y="2743"/>
              <a:ext cx="5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charset="0"/>
                </a:rPr>
                <a:t>WHY?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0"/>
            <a:ext cx="6991350" cy="1981200"/>
            <a:chOff x="838" y="3072"/>
            <a:chExt cx="4404" cy="1248"/>
          </a:xfrm>
        </p:grpSpPr>
        <p:pic>
          <p:nvPicPr>
            <p:cNvPr id="732174" name="Picture 14" descr="alia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</p:spPr>
        </p:pic>
        <p:sp>
          <p:nvSpPr>
            <p:cNvPr id="732175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176" name="Text Box 16"/>
            <p:cNvSpPr txBox="1">
              <a:spLocks noChangeArrowheads="1"/>
            </p:cNvSpPr>
            <p:nvPr/>
          </p:nvSpPr>
          <p:spPr bwMode="auto">
            <a:xfrm>
              <a:off x="4656" y="3264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charset="0"/>
                </a:rPr>
                <a:t>Alias!</a:t>
              </a:r>
            </a:p>
          </p:txBody>
        </p:sp>
        <p:sp>
          <p:nvSpPr>
            <p:cNvPr id="732177" name="Text Box 17"/>
            <p:cNvSpPr txBox="1">
              <a:spLocks noChangeArrowheads="1"/>
            </p:cNvSpPr>
            <p:nvPr/>
          </p:nvSpPr>
          <p:spPr bwMode="auto">
            <a:xfrm>
              <a:off x="1718" y="4032"/>
              <a:ext cx="1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charset="0"/>
                </a:rPr>
                <a:t>Not enough samples</a:t>
              </a:r>
            </a:p>
          </p:txBody>
        </p:sp>
      </p:grpSp>
      <p:sp>
        <p:nvSpPr>
          <p:cNvPr id="732178" name="Rectangle 18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1910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Image Scaling</a:t>
            </a:r>
          </a:p>
        </p:txBody>
      </p:sp>
      <p:pic>
        <p:nvPicPr>
          <p:cNvPr id="646147" name="Picture 3" descr="van_Gogh_-_Self_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"/>
            <a:ext cx="6280150" cy="82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381000" y="1755775"/>
            <a:ext cx="33543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This image is too big to</a:t>
            </a:r>
          </a:p>
          <a:p>
            <a:r>
              <a:rPr lang="en-US" altLang="ja-JP" sz="2400">
                <a:ea typeface="ＭＳ Ｐゴシック" pitchFamily="1" charset="-128"/>
              </a:rPr>
              <a:t>fit on the screen.  How</a:t>
            </a:r>
          </a:p>
          <a:p>
            <a:r>
              <a:rPr lang="en-US" altLang="ja-JP" sz="2400">
                <a:ea typeface="ＭＳ Ｐゴシック" pitchFamily="1" charset="-128"/>
              </a:rPr>
              <a:t>can we reduce it?</a:t>
            </a:r>
          </a:p>
          <a:p>
            <a:endParaRPr lang="en-US" altLang="ja-JP" sz="2400">
              <a:ea typeface="ＭＳ Ｐゴシック" pitchFamily="1" charset="-128"/>
            </a:endParaRPr>
          </a:p>
          <a:p>
            <a:r>
              <a:rPr lang="en-US" altLang="ja-JP" sz="2400">
                <a:ea typeface="ＭＳ Ｐゴシック" pitchFamily="1" charset="-128"/>
              </a:rPr>
              <a:t>How to generate a half-</a:t>
            </a:r>
          </a:p>
          <a:p>
            <a:r>
              <a:rPr lang="en-US" altLang="ja-JP" sz="2400">
                <a:ea typeface="ＭＳ Ｐゴシック" pitchFamily="1" charset="-128"/>
              </a:rPr>
              <a:t>sized version?</a:t>
            </a: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609600" y="1066800"/>
            <a:ext cx="3124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Image Sub-Sampling</a:t>
            </a:r>
          </a:p>
        </p:txBody>
      </p:sp>
      <p:pic>
        <p:nvPicPr>
          <p:cNvPr id="648195" name="Picture 3" descr="vg-nn-ha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27150"/>
            <a:ext cx="3181350" cy="4187825"/>
          </a:xfrm>
          <a:prstGeom prst="rect">
            <a:avLst/>
          </a:prstGeom>
          <a:noFill/>
        </p:spPr>
      </p:pic>
      <p:pic>
        <p:nvPicPr>
          <p:cNvPr id="648196" name="Picture 4" descr="vg-nn-qua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950" y="2292350"/>
            <a:ext cx="1587500" cy="2095500"/>
          </a:xfrm>
          <a:prstGeom prst="rect">
            <a:avLst/>
          </a:prstGeom>
          <a:noFill/>
        </p:spPr>
      </p:pic>
      <p:pic>
        <p:nvPicPr>
          <p:cNvPr id="648197" name="Picture 5" descr="vg-nn-eigh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774950"/>
            <a:ext cx="800100" cy="1054100"/>
          </a:xfrm>
          <a:prstGeom prst="rect">
            <a:avLst/>
          </a:prstGeom>
          <a:noFill/>
        </p:spPr>
      </p:pic>
      <p:sp>
        <p:nvSpPr>
          <p:cNvPr id="648198" name="Text Box 6"/>
          <p:cNvSpPr txBox="1">
            <a:spLocks noChangeArrowheads="1"/>
          </p:cNvSpPr>
          <p:nvPr/>
        </p:nvSpPr>
        <p:spPr bwMode="auto">
          <a:xfrm>
            <a:off x="914400" y="5565775"/>
            <a:ext cx="414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>
                <a:ea typeface="ＭＳ Ｐゴシック" pitchFamily="1" charset="-128"/>
              </a:rPr>
              <a:t>Throw away every other row and column to create a </a:t>
            </a:r>
            <a:r>
              <a:rPr lang="en-US" altLang="ja-JP" sz="2400">
                <a:ea typeface="ＭＳ Ｐゴシック" pitchFamily="1" charset="-128"/>
              </a:rPr>
              <a:t>1/2</a:t>
            </a:r>
            <a:r>
              <a:rPr lang="en-US" altLang="ja-JP" sz="2000">
                <a:ea typeface="ＭＳ Ｐゴシック" pitchFamily="1" charset="-128"/>
              </a:rPr>
              <a:t> size image</a:t>
            </a:r>
          </a:p>
          <a:p>
            <a:pPr lvl="1"/>
            <a:r>
              <a:rPr lang="en-US" altLang="ja-JP" sz="2000">
                <a:ea typeface="ＭＳ Ｐゴシック" pitchFamily="1" charset="-128"/>
              </a:rPr>
              <a:t>- called</a:t>
            </a:r>
            <a:r>
              <a:rPr lang="en-US" altLang="ja-JP" sz="2000" i="1">
                <a:ea typeface="ＭＳ Ｐゴシック" pitchFamily="1" charset="-128"/>
              </a:rPr>
              <a:t> image sub-sampling</a:t>
            </a:r>
          </a:p>
        </p:txBody>
      </p:sp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5564188" y="442595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1/4</a:t>
            </a:r>
          </a:p>
        </p:txBody>
      </p:sp>
      <p:sp>
        <p:nvSpPr>
          <p:cNvPr id="648200" name="Text Box 8"/>
          <p:cNvSpPr txBox="1">
            <a:spLocks noChangeArrowheads="1"/>
          </p:cNvSpPr>
          <p:nvPr/>
        </p:nvSpPr>
        <p:spPr bwMode="auto">
          <a:xfrm>
            <a:off x="7240588" y="382905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1/8</a:t>
            </a:r>
          </a:p>
        </p:txBody>
      </p:sp>
      <p:sp>
        <p:nvSpPr>
          <p:cNvPr id="648201" name="Rectangle 9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 descr="vg-nn-ha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1279525"/>
            <a:ext cx="3181350" cy="4187825"/>
          </a:xfrm>
          <a:prstGeom prst="rect">
            <a:avLst/>
          </a:prstGeom>
          <a:noFill/>
        </p:spPr>
      </p:pic>
      <p:pic>
        <p:nvPicPr>
          <p:cNvPr id="650243" name="Picture 3" descr="vg-nn-qua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79525"/>
            <a:ext cx="3181350" cy="4200525"/>
          </a:xfrm>
          <a:prstGeom prst="rect">
            <a:avLst/>
          </a:prstGeom>
          <a:noFill/>
        </p:spPr>
      </p:pic>
      <p:pic>
        <p:nvPicPr>
          <p:cNvPr id="650244" name="Picture 4" descr="vg-nn-eigh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265238"/>
            <a:ext cx="3198813" cy="4214812"/>
          </a:xfrm>
          <a:prstGeom prst="rect">
            <a:avLst/>
          </a:prstGeom>
          <a:noFill/>
        </p:spPr>
      </p:pic>
      <p:sp>
        <p:nvSpPr>
          <p:cNvPr id="65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Image Sub-Sampling</a:t>
            </a:r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3733800" y="5470525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1/4  </a:t>
            </a:r>
            <a:r>
              <a:rPr lang="en-US" altLang="ja-JP" sz="1600">
                <a:ea typeface="ＭＳ Ｐゴシック" pitchFamily="1" charset="-128"/>
              </a:rPr>
              <a:t>(2x zoom)</a:t>
            </a:r>
          </a:p>
        </p:txBody>
      </p:sp>
      <p:sp>
        <p:nvSpPr>
          <p:cNvPr id="650247" name="Text Box 7"/>
          <p:cNvSpPr txBox="1">
            <a:spLocks noChangeArrowheads="1"/>
          </p:cNvSpPr>
          <p:nvPr/>
        </p:nvSpPr>
        <p:spPr bwMode="auto">
          <a:xfrm>
            <a:off x="6934200" y="5470525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1/8  </a:t>
            </a:r>
            <a:r>
              <a:rPr lang="en-US" altLang="ja-JP" sz="1600">
                <a:ea typeface="ＭＳ Ｐゴシック" pitchFamily="1" charset="-128"/>
              </a:rPr>
              <a:t>(4x zoom)</a:t>
            </a:r>
          </a:p>
        </p:txBody>
      </p:sp>
      <p:sp>
        <p:nvSpPr>
          <p:cNvPr id="650248" name="Text Box 8"/>
          <p:cNvSpPr txBox="1">
            <a:spLocks noChangeArrowheads="1"/>
          </p:cNvSpPr>
          <p:nvPr/>
        </p:nvSpPr>
        <p:spPr bwMode="auto">
          <a:xfrm>
            <a:off x="1295400" y="547052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1/2</a:t>
            </a:r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/>
              <a:t>Good and Bad Sampling</a:t>
            </a:r>
          </a:p>
        </p:txBody>
      </p:sp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5943600" y="2209800"/>
            <a:ext cx="2895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Good sampling:</a:t>
            </a:r>
          </a:p>
          <a:p>
            <a:pPr>
              <a:buFontTx/>
              <a:buChar char="•"/>
            </a:pPr>
            <a:r>
              <a:rPr lang="en-US" sz="1800">
                <a:cs typeface="Arial" charset="0"/>
              </a:rPr>
              <a:t>Sample often or,</a:t>
            </a:r>
          </a:p>
          <a:p>
            <a:pPr>
              <a:buFontTx/>
              <a:buChar char="•"/>
            </a:pPr>
            <a:r>
              <a:rPr lang="en-US" sz="1800">
                <a:cs typeface="Arial" charset="0"/>
              </a:rPr>
              <a:t>Sample wisely</a:t>
            </a:r>
          </a:p>
          <a:p>
            <a:endParaRPr lang="en-US" sz="1800">
              <a:cs typeface="Arial" charset="0"/>
            </a:endParaRPr>
          </a:p>
        </p:txBody>
      </p:sp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5943600" y="499745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Bad sampling:</a:t>
            </a:r>
          </a:p>
          <a:p>
            <a:pPr>
              <a:buFontTx/>
              <a:buChar char="•"/>
            </a:pPr>
            <a:r>
              <a:rPr lang="en-US" sz="1800">
                <a:cs typeface="Arial" charset="0"/>
              </a:rPr>
              <a:t>see aliasing in action!</a:t>
            </a:r>
          </a:p>
          <a:p>
            <a:endParaRPr lang="en-US" sz="1800">
              <a:cs typeface="Arial" charset="0"/>
            </a:endParaRPr>
          </a:p>
        </p:txBody>
      </p:sp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/>
              <a:t>Really bad in video</a:t>
            </a:r>
          </a:p>
        </p:txBody>
      </p:sp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3"/>
          <a:srcRect l="8000" t="18286" r="9714" b="14667"/>
          <a:stretch>
            <a:fillRect/>
          </a:stretch>
        </p:blipFill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6" name="Rectangle 4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 descr="vg-gauss-eigh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541588"/>
            <a:ext cx="788988" cy="1039812"/>
          </a:xfrm>
          <a:prstGeom prst="rect">
            <a:avLst/>
          </a:prstGeom>
          <a:noFill/>
        </p:spPr>
      </p:pic>
      <p:pic>
        <p:nvPicPr>
          <p:cNvPr id="654339" name="Picture 3" descr="vg-gauss-qua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925" y="2047875"/>
            <a:ext cx="1565275" cy="2066925"/>
          </a:xfrm>
          <a:prstGeom prst="rect">
            <a:avLst/>
          </a:prstGeom>
          <a:noFill/>
        </p:spPr>
      </p:pic>
      <p:pic>
        <p:nvPicPr>
          <p:cNvPr id="654340" name="Picture 4" descr="vg-gauss-ha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066800"/>
            <a:ext cx="3132138" cy="4121150"/>
          </a:xfrm>
          <a:prstGeom prst="rect">
            <a:avLst/>
          </a:prstGeom>
          <a:noFill/>
        </p:spPr>
      </p:pic>
      <p:sp>
        <p:nvSpPr>
          <p:cNvPr id="65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1263" cy="838200"/>
          </a:xfrm>
        </p:spPr>
        <p:txBody>
          <a:bodyPr/>
          <a:lstStyle/>
          <a:p>
            <a:r>
              <a:rPr lang="en-US" altLang="ja-JP" sz="3200">
                <a:ea typeface="ＭＳ Ｐゴシック" pitchFamily="1" charset="-128"/>
              </a:rPr>
              <a:t>Sub-Sampling with Gaussian Pre-Filtering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5319713" y="41656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 1/4</a:t>
            </a: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6996113" y="35687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 1/8</a:t>
            </a: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1828800" y="5257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Gaussian 1/2</a:t>
            </a:r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228600" y="5791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800">
                <a:ea typeface="ＭＳ Ｐゴシック" pitchFamily="1" charset="-128"/>
              </a:rPr>
              <a:t>Solution:  filter the image, </a:t>
            </a:r>
            <a:r>
              <a:rPr lang="en-US" altLang="ja-JP" sz="2800" i="1">
                <a:ea typeface="ＭＳ Ｐゴシック" pitchFamily="1" charset="-128"/>
              </a:rPr>
              <a:t>then</a:t>
            </a:r>
            <a:r>
              <a:rPr lang="en-US" altLang="ja-JP" sz="2800">
                <a:ea typeface="ＭＳ Ｐゴシック" pitchFamily="1" charset="-128"/>
              </a:rPr>
              <a:t> subsample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ja-JP" sz="2400">
                <a:ea typeface="ＭＳ Ｐゴシック" pitchFamily="1" charset="-128"/>
              </a:rPr>
              <a:t>Filter size should double for each ½ size reduction.  Why?</a:t>
            </a:r>
          </a:p>
        </p:txBody>
      </p:sp>
      <p:sp>
        <p:nvSpPr>
          <p:cNvPr id="654346" name="Rectangle 10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1" charset="-128"/>
              </a:rPr>
              <a:t>Image Processing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>
                <a:ea typeface="ＭＳ Ｐゴシック" pitchFamily="1" charset="-128"/>
              </a:rPr>
              <a:t>Define a new image </a:t>
            </a:r>
            <a:r>
              <a:rPr lang="en-US" altLang="ja-JP" sz="2800" i="1">
                <a:ea typeface="ＭＳ Ｐゴシック" pitchFamily="1" charset="-128"/>
              </a:rPr>
              <a:t>g</a:t>
            </a:r>
            <a:r>
              <a:rPr lang="en-US" altLang="ja-JP" sz="2800">
                <a:ea typeface="ＭＳ Ｐゴシック" pitchFamily="1" charset="-128"/>
              </a:rPr>
              <a:t> in terms of an existing image </a:t>
            </a:r>
            <a:r>
              <a:rPr lang="en-US" altLang="ja-JP" sz="2800" i="1">
                <a:ea typeface="ＭＳ Ｐゴシック" pitchFamily="1" charset="-128"/>
              </a:rPr>
              <a:t>f</a:t>
            </a:r>
          </a:p>
          <a:p>
            <a:pPr lvl="1"/>
            <a:r>
              <a:rPr lang="en-US" altLang="ja-JP" sz="2400">
                <a:ea typeface="ＭＳ Ｐゴシック" pitchFamily="1" charset="-128"/>
              </a:rPr>
              <a:t>We can transform either the domain or the range of  </a:t>
            </a:r>
            <a:r>
              <a:rPr lang="en-US" altLang="ja-JP" sz="2400" i="1">
                <a:ea typeface="ＭＳ Ｐゴシック" pitchFamily="1" charset="-128"/>
              </a:rPr>
              <a:t>f</a:t>
            </a:r>
          </a:p>
          <a:p>
            <a:r>
              <a:rPr lang="en-US" altLang="ja-JP" sz="2800">
                <a:ea typeface="ＭＳ Ｐゴシック" pitchFamily="1" charset="-128"/>
              </a:rPr>
              <a:t>Range transformation:</a:t>
            </a:r>
          </a:p>
          <a:p>
            <a:endParaRPr lang="en-US" altLang="ja-JP" sz="2800">
              <a:ea typeface="ＭＳ Ｐゴシック" pitchFamily="1" charset="-128"/>
            </a:endParaRPr>
          </a:p>
          <a:p>
            <a:pPr>
              <a:buFontTx/>
              <a:buNone/>
            </a:pPr>
            <a:endParaRPr lang="en-US" altLang="ja-JP" sz="2800">
              <a:ea typeface="ＭＳ Ｐゴシック" pitchFamily="1" charset="-128"/>
            </a:endParaRPr>
          </a:p>
          <a:p>
            <a:pPr>
              <a:buFontTx/>
              <a:buNone/>
            </a:pPr>
            <a:r>
              <a:rPr lang="en-US" altLang="ja-JP" sz="2800">
                <a:ea typeface="ＭＳ Ｐゴシック" pitchFamily="1" charset="-128"/>
              </a:rPr>
              <a:t>What kinds of operations can this perform?</a:t>
            </a:r>
          </a:p>
          <a:p>
            <a:endParaRPr lang="ja-JP" altLang="en-US" sz="2800">
              <a:ea typeface="ＭＳ Ｐゴシック" pitchFamily="1" charset="-128"/>
            </a:endParaRPr>
          </a:p>
        </p:txBody>
      </p:sp>
      <p:pic>
        <p:nvPicPr>
          <p:cNvPr id="5232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0"/>
            <a:ext cx="3892550" cy="423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 descr="vg-gauss-eigh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39838"/>
            <a:ext cx="3154363" cy="4157662"/>
          </a:xfrm>
          <a:prstGeom prst="rect">
            <a:avLst/>
          </a:prstGeom>
          <a:noFill/>
        </p:spPr>
      </p:pic>
      <p:pic>
        <p:nvPicPr>
          <p:cNvPr id="656387" name="Picture 3" descr="vg-gauss-qua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6413" y="1239838"/>
            <a:ext cx="3125787" cy="4127500"/>
          </a:xfrm>
          <a:prstGeom prst="rect">
            <a:avLst/>
          </a:prstGeom>
          <a:noFill/>
        </p:spPr>
      </p:pic>
      <p:pic>
        <p:nvPicPr>
          <p:cNvPr id="656388" name="Picture 4" descr="vg-gauss-ha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1239838"/>
            <a:ext cx="3132138" cy="4121150"/>
          </a:xfrm>
          <a:prstGeom prst="rect">
            <a:avLst/>
          </a:prstGeom>
          <a:noFill/>
        </p:spPr>
      </p:pic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4267200" y="5430838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 1/4</a:t>
            </a:r>
          </a:p>
        </p:txBody>
      </p: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7377113" y="5430838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 1/8</a:t>
            </a: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533400" y="54308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Gaussian 1/2</a:t>
            </a:r>
          </a:p>
        </p:txBody>
      </p:sp>
      <p:sp>
        <p:nvSpPr>
          <p:cNvPr id="656396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1263" cy="838200"/>
          </a:xfrm>
          <a:noFill/>
          <a:ln/>
        </p:spPr>
        <p:txBody>
          <a:bodyPr/>
          <a:lstStyle/>
          <a:p>
            <a:r>
              <a:rPr lang="en-US" altLang="ja-JP" sz="3200">
                <a:ea typeface="ＭＳ Ｐゴシック" pitchFamily="1" charset="-128"/>
              </a:rPr>
              <a:t>Sub-Sampling with Gaussian Pre-Filtering</a:t>
            </a:r>
          </a:p>
        </p:txBody>
      </p:sp>
      <p:sp>
        <p:nvSpPr>
          <p:cNvPr id="656397" name="Rectangle 13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 descr="vg-nn-ha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3988" y="1239838"/>
            <a:ext cx="3135313" cy="4127500"/>
          </a:xfrm>
          <a:prstGeom prst="rect">
            <a:avLst/>
          </a:prstGeom>
          <a:noFill/>
        </p:spPr>
      </p:pic>
      <p:pic>
        <p:nvPicPr>
          <p:cNvPr id="658435" name="Picture 3" descr="vg-nn-quar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238" y="1239838"/>
            <a:ext cx="3125787" cy="4127500"/>
          </a:xfrm>
          <a:prstGeom prst="rect">
            <a:avLst/>
          </a:prstGeom>
          <a:noFill/>
        </p:spPr>
      </p:pic>
      <p:pic>
        <p:nvPicPr>
          <p:cNvPr id="658436" name="Picture 4" descr="vg-nn-eigh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1575" y="1238250"/>
            <a:ext cx="3154363" cy="4157663"/>
          </a:xfrm>
          <a:prstGeom prst="rect">
            <a:avLst/>
          </a:prstGeom>
          <a:noFill/>
        </p:spPr>
      </p:pic>
      <p:sp>
        <p:nvSpPr>
          <p:cNvPr id="65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ＭＳ Ｐゴシック" pitchFamily="1" charset="-128"/>
              </a:rPr>
              <a:t>Compare with...</a:t>
            </a:r>
          </a:p>
        </p:txBody>
      </p:sp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3733800" y="5430838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1/4  </a:t>
            </a:r>
            <a:r>
              <a:rPr lang="en-US" altLang="ja-JP" sz="1600">
                <a:ea typeface="ＭＳ Ｐゴシック" pitchFamily="1" charset="-128"/>
              </a:rPr>
              <a:t>(2x zoom)</a:t>
            </a:r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6934200" y="5430838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1/8  </a:t>
            </a:r>
            <a:r>
              <a:rPr lang="en-US" altLang="ja-JP" sz="1600">
                <a:ea typeface="ＭＳ Ｐゴシック" pitchFamily="1" charset="-128"/>
              </a:rPr>
              <a:t>(4x zoom)</a:t>
            </a:r>
          </a:p>
        </p:txBody>
      </p:sp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1295400" y="54308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ゴシック" pitchFamily="1" charset="-128"/>
              </a:rPr>
              <a:t>1/2</a:t>
            </a:r>
          </a:p>
        </p:txBody>
      </p:sp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1" charset="-128"/>
              </a:rPr>
              <a:t>Aliasing</a:t>
            </a:r>
          </a:p>
        </p:txBody>
      </p:sp>
      <p:pic>
        <p:nvPicPr>
          <p:cNvPr id="660483" name="Picture 3" descr="gv_no_al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79613" y="1276350"/>
            <a:ext cx="11087101" cy="9048750"/>
          </a:xfrm>
          <a:prstGeom prst="rect">
            <a:avLst/>
          </a:prstGeom>
          <a:noFill/>
        </p:spPr>
      </p:pic>
      <p:pic>
        <p:nvPicPr>
          <p:cNvPr id="660484" name="Picture 4" descr="gv_al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1277938"/>
            <a:ext cx="11087100" cy="904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artif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675" y="192088"/>
            <a:ext cx="9277350" cy="5762625"/>
          </a:xfrm>
          <a:prstGeom prst="rect">
            <a:avLst/>
          </a:prstGeom>
          <a:noFill/>
        </p:spPr>
      </p:pic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768350" y="5905500"/>
            <a:ext cx="301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Canon D60 (w/ anti-alias filter)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5445125" y="5905500"/>
            <a:ext cx="309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Sigma SD9 (w/o anti-alias filter)</a:t>
            </a: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127500" y="6577013"/>
            <a:ext cx="5138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ＭＳ Ｐゴシック" pitchFamily="1" charset="-128"/>
              </a:rPr>
              <a:t>From Rick Matthews website, images by Dave Etchells </a:t>
            </a:r>
            <a:endParaRPr lang="ja-JP" altLang="en-US" sz="1600">
              <a:latin typeface="Palatino Linotype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7620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924" name="Text Box 4"/>
          <p:cNvSpPr txBox="1">
            <a:spLocks noChangeArrowheads="1"/>
          </p:cNvSpPr>
          <p:nvPr/>
        </p:nvSpPr>
        <p:spPr bwMode="auto">
          <a:xfrm>
            <a:off x="7162800" y="6553200"/>
            <a:ext cx="194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Figure from David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Original Image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234" y="2160984"/>
            <a:ext cx="5375672" cy="357187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6246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Warped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219" y="2517056"/>
            <a:ext cx="2312789" cy="153702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sp>
        <p:nvSpPr>
          <p:cNvPr id="6349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Warped Image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30" y="2482453"/>
            <a:ext cx="2393156" cy="158948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9999"/>
              </a:scheme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60713" y="2437805"/>
            <a:ext cx="1698873" cy="1697757"/>
            <a:chOff x="0" y="0"/>
            <a:chExt cx="1521" cy="1521"/>
          </a:xfrm>
        </p:grpSpPr>
        <p:pic>
          <p:nvPicPr>
            <p:cNvPr id="63493" name="Picture 5"/>
            <p:cNvPicPr>
              <a:picLocks noChangeAspect="1" noChangeArrowheads="1"/>
            </p:cNvPicPr>
            <p:nvPr/>
          </p:nvPicPr>
          <p:blipFill>
            <a:blip r:embed="rId5"/>
            <a:srcRect l="3088" t="4053" r="4247" b="2316"/>
            <a:stretch>
              <a:fillRect/>
            </a:stretch>
          </p:blipFill>
          <p:spPr bwMode="auto">
            <a:xfrm>
              <a:off x="8" y="0"/>
              <a:ext cx="1505" cy="15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5"/>
            <a:srcRect l="3088" t="4053" r="4247" b="2316"/>
            <a:stretch>
              <a:fillRect/>
            </a:stretch>
          </p:blipFill>
          <p:spPr bwMode="auto">
            <a:xfrm rot="-5400000">
              <a:off x="7" y="0"/>
              <a:ext cx="1506" cy="1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63495" name="Rectangle 7"/>
          <p:cNvSpPr>
            <a:spLocks/>
          </p:cNvSpPr>
          <p:nvPr/>
        </p:nvSpPr>
        <p:spPr bwMode="auto">
          <a:xfrm>
            <a:off x="5578822" y="3027164"/>
            <a:ext cx="115416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=</a:t>
            </a:r>
          </a:p>
        </p:txBody>
      </p:sp>
      <p:sp>
        <p:nvSpPr>
          <p:cNvPr id="63496" name="Rectangle 8"/>
          <p:cNvSpPr>
            <a:spLocks/>
          </p:cNvSpPr>
          <p:nvPr/>
        </p:nvSpPr>
        <p:spPr bwMode="auto">
          <a:xfrm>
            <a:off x="3132088" y="3027164"/>
            <a:ext cx="115416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+</a:t>
            </a:r>
          </a:p>
        </p:txBody>
      </p:sp>
      <p:sp>
        <p:nvSpPr>
          <p:cNvPr id="63497" name="Rectangle 9"/>
          <p:cNvSpPr>
            <a:spLocks/>
          </p:cNvSpPr>
          <p:nvPr/>
        </p:nvSpPr>
        <p:spPr bwMode="auto">
          <a:xfrm>
            <a:off x="1352848" y="4116586"/>
            <a:ext cx="363882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orig</a:t>
            </a:r>
          </a:p>
        </p:txBody>
      </p:sp>
      <p:sp>
        <p:nvSpPr>
          <p:cNvPr id="63498" name="Rectangle 10"/>
          <p:cNvSpPr>
            <a:spLocks/>
          </p:cNvSpPr>
          <p:nvPr/>
        </p:nvSpPr>
        <p:spPr bwMode="auto">
          <a:xfrm>
            <a:off x="3503787" y="4116586"/>
            <a:ext cx="1058303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vector field</a:t>
            </a:r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870279" y="4116586"/>
            <a:ext cx="712375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warped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3886200" y="5029200"/>
            <a:ext cx="1372940" cy="7386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>
                <a:ea typeface="Gill Sans" charset="0"/>
                <a:cs typeface="Gill Sans" charset="0"/>
              </a:rPr>
              <a:t>how?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5633" y="1598414"/>
            <a:ext cx="4804172" cy="4723805"/>
            <a:chOff x="0" y="0"/>
            <a:chExt cx="4304" cy="423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" y="0"/>
              <a:ext cx="4299" cy="2184"/>
              <a:chOff x="0" y="0"/>
              <a:chExt cx="4299" cy="218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" y="0"/>
                <a:ext cx="4298" cy="1160"/>
                <a:chOff x="0" y="0"/>
                <a:chExt cx="4297" cy="1160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519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0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1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2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3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4" name="Oval 12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5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6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7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8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29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0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1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2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3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4" name="Oval 22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536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7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8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39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0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1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2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3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4" name="Oval 32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5" name="Oval 33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6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7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8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49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0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1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2080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554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5" name="Oval 43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6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7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8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59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0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1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2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3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4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5" name="Oval 5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6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7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8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69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571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2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3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4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5" name="Oval 63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6" name="Oval 64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7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86" name="Oval 74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oup 75"/>
              <p:cNvGrpSpPr>
                <a:grpSpLocks/>
              </p:cNvGrpSpPr>
              <p:nvPr/>
            </p:nvGrpSpPr>
            <p:grpSpPr bwMode="auto">
              <a:xfrm>
                <a:off x="0" y="1024"/>
                <a:ext cx="4297" cy="1160"/>
                <a:chOff x="0" y="0"/>
                <a:chExt cx="4297" cy="1160"/>
              </a:xfrm>
            </p:grpSpPr>
            <p:grpSp>
              <p:nvGrpSpPr>
                <p:cNvPr id="12" name="Group 7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1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590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1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2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3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4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5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6" name="Oval 84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7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8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99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0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1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2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3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4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5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607" name="Oval 95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8" name="Oval 96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09" name="Oval 97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0" name="Oval 98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1" name="Oval 99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2" name="Oval 100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3" name="Oval 101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4" name="Oval 102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5" name="Oval 103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6" name="Oval 104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7" name="Oval 105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8" name="Oval 10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19" name="Oval 107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0" name="Oval 108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1" name="Oval 109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2" name="Oval 110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" name="Group 111"/>
                <p:cNvGrpSpPr>
                  <a:grpSpLocks/>
                </p:cNvGrpSpPr>
                <p:nvPr/>
              </p:nvGrpSpPr>
              <p:grpSpPr bwMode="auto">
                <a:xfrm>
                  <a:off x="2082" y="0"/>
                  <a:ext cx="2215" cy="1160"/>
                  <a:chOff x="0" y="0"/>
                  <a:chExt cx="2215" cy="1160"/>
                </a:xfrm>
              </p:grpSpPr>
              <p:grpSp>
                <p:nvGrpSpPr>
                  <p:cNvPr id="16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4" cy="1160"/>
                    <a:chOff x="0" y="0"/>
                    <a:chExt cx="1174" cy="1160"/>
                  </a:xfrm>
                </p:grpSpPr>
                <p:sp>
                  <p:nvSpPr>
                    <p:cNvPr id="64625" name="Oval 113"/>
                    <p:cNvSpPr>
                      <a:spLocks/>
                    </p:cNvSpPr>
                    <p:nvPr/>
                  </p:nvSpPr>
                  <p:spPr bwMode="auto">
                    <a:xfrm>
                      <a:off x="1037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6" name="Oval 114"/>
                    <p:cNvSpPr>
                      <a:spLocks/>
                    </p:cNvSpPr>
                    <p:nvPr/>
                  </p:nvSpPr>
                  <p:spPr bwMode="auto">
                    <a:xfrm>
                      <a:off x="67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7" name="Oval 115"/>
                    <p:cNvSpPr>
                      <a:spLocks/>
                    </p:cNvSpPr>
                    <p:nvPr/>
                  </p:nvSpPr>
                  <p:spPr bwMode="auto">
                    <a:xfrm>
                      <a:off x="338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8" name="Oval 116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29" name="Oval 117"/>
                    <p:cNvSpPr>
                      <a:spLocks/>
                    </p:cNvSpPr>
                    <p:nvPr/>
                  </p:nvSpPr>
                  <p:spPr bwMode="auto">
                    <a:xfrm>
                      <a:off x="1037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0" name="Oval 118"/>
                    <p:cNvSpPr>
                      <a:spLocks/>
                    </p:cNvSpPr>
                    <p:nvPr/>
                  </p:nvSpPr>
                  <p:spPr bwMode="auto">
                    <a:xfrm>
                      <a:off x="67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1" name="Oval 119"/>
                    <p:cNvSpPr>
                      <a:spLocks/>
                    </p:cNvSpPr>
                    <p:nvPr/>
                  </p:nvSpPr>
                  <p:spPr bwMode="auto">
                    <a:xfrm>
                      <a:off x="338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2" name="Oval 120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3" name="Oval 121"/>
                    <p:cNvSpPr>
                      <a:spLocks/>
                    </p:cNvSpPr>
                    <p:nvPr/>
                  </p:nvSpPr>
                  <p:spPr bwMode="auto">
                    <a:xfrm>
                      <a:off x="1037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4" name="Oval 122"/>
                    <p:cNvSpPr>
                      <a:spLocks/>
                    </p:cNvSpPr>
                    <p:nvPr/>
                  </p:nvSpPr>
                  <p:spPr bwMode="auto">
                    <a:xfrm>
                      <a:off x="67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5" name="Oval 123"/>
                    <p:cNvSpPr>
                      <a:spLocks/>
                    </p:cNvSpPr>
                    <p:nvPr/>
                  </p:nvSpPr>
                  <p:spPr bwMode="auto">
                    <a:xfrm>
                      <a:off x="338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6" name="Oval 12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7" name="Oval 125"/>
                    <p:cNvSpPr>
                      <a:spLocks/>
                    </p:cNvSpPr>
                    <p:nvPr/>
                  </p:nvSpPr>
                  <p:spPr bwMode="auto">
                    <a:xfrm>
                      <a:off x="1037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8" name="Oval 126"/>
                    <p:cNvSpPr>
                      <a:spLocks/>
                    </p:cNvSpPr>
                    <p:nvPr/>
                  </p:nvSpPr>
                  <p:spPr bwMode="auto">
                    <a:xfrm>
                      <a:off x="67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39" name="Oval 127"/>
                    <p:cNvSpPr>
                      <a:spLocks/>
                    </p:cNvSpPr>
                    <p:nvPr/>
                  </p:nvSpPr>
                  <p:spPr bwMode="auto">
                    <a:xfrm>
                      <a:off x="338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0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038" y="0"/>
                    <a:ext cx="1177" cy="1160"/>
                    <a:chOff x="0" y="0"/>
                    <a:chExt cx="1176" cy="1160"/>
                  </a:xfrm>
                </p:grpSpPr>
                <p:sp>
                  <p:nvSpPr>
                    <p:cNvPr id="64642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3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4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5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6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7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8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49" name="Oval 137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0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1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2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3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4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5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6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57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0" y="2048"/>
              <a:ext cx="4301" cy="2184"/>
              <a:chOff x="0" y="0"/>
              <a:chExt cx="4301" cy="2184"/>
            </a:xfrm>
          </p:grpSpPr>
          <p:grpSp>
            <p:nvGrpSpPr>
              <p:cNvPr id="1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301" cy="1160"/>
                <a:chOff x="0" y="0"/>
                <a:chExt cx="4301" cy="1160"/>
              </a:xfrm>
            </p:grpSpPr>
            <p:grpSp>
              <p:nvGrpSpPr>
                <p:cNvPr id="20" name="Group 1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20" cy="1160"/>
                  <a:chOff x="0" y="0"/>
                  <a:chExt cx="2220" cy="1160"/>
                </a:xfrm>
              </p:grpSpPr>
              <p:grpSp>
                <p:nvGrpSpPr>
                  <p:cNvPr id="21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9" cy="1160"/>
                    <a:chOff x="0" y="0"/>
                    <a:chExt cx="1179" cy="1160"/>
                  </a:xfrm>
                </p:grpSpPr>
                <p:sp>
                  <p:nvSpPr>
                    <p:cNvPr id="64662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1043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3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685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4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344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5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6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1043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7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685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8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344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69" name="Oval 157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0" name="Oval 158"/>
                    <p:cNvSpPr>
                      <a:spLocks/>
                    </p:cNvSpPr>
                    <p:nvPr/>
                  </p:nvSpPr>
                  <p:spPr bwMode="auto">
                    <a:xfrm>
                      <a:off x="1043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1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685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2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344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3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4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1043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5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685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6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344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77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044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679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0" name="Oval 168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1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2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3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4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5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6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7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8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89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0" name="Oval 17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1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2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3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4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" name="Group 183"/>
                <p:cNvGrpSpPr>
                  <a:grpSpLocks/>
                </p:cNvGrpSpPr>
                <p:nvPr/>
              </p:nvGrpSpPr>
              <p:grpSpPr bwMode="auto">
                <a:xfrm>
                  <a:off x="2084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24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697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8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99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0" name="Oval 188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1" name="Oval 189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2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3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4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5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6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7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8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09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0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1" name="Oval 199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2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714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5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6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7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8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19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0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1" name="Oval 209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2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3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4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5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6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7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8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29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6" name="Group 218"/>
              <p:cNvGrpSpPr>
                <a:grpSpLocks/>
              </p:cNvGrpSpPr>
              <p:nvPr/>
            </p:nvGrpSpPr>
            <p:grpSpPr bwMode="auto">
              <a:xfrm>
                <a:off x="2" y="1024"/>
                <a:ext cx="4298" cy="1160"/>
                <a:chOff x="0" y="0"/>
                <a:chExt cx="4297" cy="1160"/>
              </a:xfrm>
            </p:grpSpPr>
            <p:grpSp>
              <p:nvGrpSpPr>
                <p:cNvPr id="27" name="Group 21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28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733" name="Oval 221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4" name="Oval 222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5" name="Oval 223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6" name="Oval 224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7" name="Oval 225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8" name="Oval 226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39" name="Oval 227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0" name="Oval 228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1" name="Oval 229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2" name="Oval 230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3" name="Oval 231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4" name="Oval 23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5" name="Oval 233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6" name="Oval 234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7" name="Oval 235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8" name="Oval 236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750" name="Oval 238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1" name="Oval 239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2" name="Oval 240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3" name="Oval 241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4" name="Oval 242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5" name="Oval 243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6" name="Oval 244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7" name="Oval 245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8" name="Oval 246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59" name="Oval 247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0" name="Oval 248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1" name="Oval 24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2" name="Oval 250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3" name="Oval 251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4" name="Oval 252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5" name="Oval 253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" name="Group 254"/>
                <p:cNvGrpSpPr>
                  <a:grpSpLocks/>
                </p:cNvGrpSpPr>
                <p:nvPr/>
              </p:nvGrpSpPr>
              <p:grpSpPr bwMode="auto">
                <a:xfrm>
                  <a:off x="2080" y="0"/>
                  <a:ext cx="2217" cy="1160"/>
                  <a:chOff x="0" y="0"/>
                  <a:chExt cx="2217" cy="1160"/>
                </a:xfrm>
              </p:grpSpPr>
              <p:grpSp>
                <p:nvGrpSpPr>
                  <p:cNvPr id="31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768" name="Oval 256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69" name="Oval 257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0" name="Oval 258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1" name="Oval 259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2" name="Oval 260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3" name="Oval 261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4" name="Oval 262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5" name="Oval 263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6" name="Oval 264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7" name="Oval 265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8" name="Oval 266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79" name="Oval 26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0" name="Oval 268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1" name="Oval 269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2" name="Oval 270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3" name="Oval 271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784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1041" y="0"/>
                    <a:ext cx="1176" cy="1160"/>
                    <a:chOff x="0" y="0"/>
                    <a:chExt cx="1176" cy="1160"/>
                  </a:xfrm>
                </p:grpSpPr>
                <p:sp>
                  <p:nvSpPr>
                    <p:cNvPr id="64785" name="Oval 273"/>
                    <p:cNvSpPr>
                      <a:spLocks/>
                    </p:cNvSpPr>
                    <p:nvPr/>
                  </p:nvSpPr>
                  <p:spPr bwMode="auto">
                    <a:xfrm>
                      <a:off x="1039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6" name="Oval 274"/>
                    <p:cNvSpPr>
                      <a:spLocks/>
                    </p:cNvSpPr>
                    <p:nvPr/>
                  </p:nvSpPr>
                  <p:spPr bwMode="auto">
                    <a:xfrm>
                      <a:off x="681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7" name="Oval 275"/>
                    <p:cNvSpPr>
                      <a:spLocks/>
                    </p:cNvSpPr>
                    <p:nvPr/>
                  </p:nvSpPr>
                  <p:spPr bwMode="auto">
                    <a:xfrm>
                      <a:off x="340" y="688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8" name="Oval 276"/>
                    <p:cNvSpPr>
                      <a:spLocks/>
                    </p:cNvSpPr>
                    <p:nvPr/>
                  </p:nvSpPr>
                  <p:spPr bwMode="auto">
                    <a:xfrm>
                      <a:off x="0" y="688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89" name="Oval 277"/>
                    <p:cNvSpPr>
                      <a:spLocks/>
                    </p:cNvSpPr>
                    <p:nvPr/>
                  </p:nvSpPr>
                  <p:spPr bwMode="auto">
                    <a:xfrm>
                      <a:off x="1039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0" name="Oval 278"/>
                    <p:cNvSpPr>
                      <a:spLocks/>
                    </p:cNvSpPr>
                    <p:nvPr/>
                  </p:nvSpPr>
                  <p:spPr bwMode="auto">
                    <a:xfrm>
                      <a:off x="681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1" name="Oval 279"/>
                    <p:cNvSpPr>
                      <a:spLocks/>
                    </p:cNvSpPr>
                    <p:nvPr/>
                  </p:nvSpPr>
                  <p:spPr bwMode="auto">
                    <a:xfrm>
                      <a:off x="340" y="102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2" name="Oval 280"/>
                    <p:cNvSpPr>
                      <a:spLocks/>
                    </p:cNvSpPr>
                    <p:nvPr/>
                  </p:nvSpPr>
                  <p:spPr bwMode="auto">
                    <a:xfrm>
                      <a:off x="0" y="102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3" name="Oval 281"/>
                    <p:cNvSpPr>
                      <a:spLocks/>
                    </p:cNvSpPr>
                    <p:nvPr/>
                  </p:nvSpPr>
                  <p:spPr bwMode="auto">
                    <a:xfrm>
                      <a:off x="1039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4" name="Oval 282"/>
                    <p:cNvSpPr>
                      <a:spLocks/>
                    </p:cNvSpPr>
                    <p:nvPr/>
                  </p:nvSpPr>
                  <p:spPr bwMode="auto">
                    <a:xfrm>
                      <a:off x="681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5" name="Oval 283"/>
                    <p:cNvSpPr>
                      <a:spLocks/>
                    </p:cNvSpPr>
                    <p:nvPr/>
                  </p:nvSpPr>
                  <p:spPr bwMode="auto">
                    <a:xfrm>
                      <a:off x="340" y="0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6" name="Oval 28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7" name="Oval 285"/>
                    <p:cNvSpPr>
                      <a:spLocks/>
                    </p:cNvSpPr>
                    <p:nvPr/>
                  </p:nvSpPr>
                  <p:spPr bwMode="auto">
                    <a:xfrm>
                      <a:off x="1039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8" name="Oval 286"/>
                    <p:cNvSpPr>
                      <a:spLocks/>
                    </p:cNvSpPr>
                    <p:nvPr/>
                  </p:nvSpPr>
                  <p:spPr bwMode="auto">
                    <a:xfrm>
                      <a:off x="681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99" name="Oval 287"/>
                    <p:cNvSpPr>
                      <a:spLocks/>
                    </p:cNvSpPr>
                    <p:nvPr/>
                  </p:nvSpPr>
                  <p:spPr bwMode="auto">
                    <a:xfrm>
                      <a:off x="340" y="344"/>
                      <a:ext cx="137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00" name="Oval 288"/>
                    <p:cNvSpPr>
                      <a:spLocks/>
                    </p:cNvSpPr>
                    <p:nvPr/>
                  </p:nvSpPr>
                  <p:spPr bwMode="auto">
                    <a:xfrm>
                      <a:off x="0" y="344"/>
                      <a:ext cx="136" cy="136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noFill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64801" name="Rectangle 289"/>
          <p:cNvSpPr>
            <a:spLocks noChangeArrowheads="1"/>
          </p:cNvSpPr>
          <p:nvPr>
            <p:ph type="title"/>
          </p:nvPr>
        </p:nvSpPr>
        <p:spPr>
          <a:xfrm>
            <a:off x="687586" y="-169664"/>
            <a:ext cx="7768828" cy="1598414"/>
          </a:xfrm>
          <a:ln/>
        </p:spPr>
        <p:txBody>
          <a:bodyPr/>
          <a:lstStyle/>
          <a:p>
            <a:r>
              <a:rPr lang="en-US" dirty="0"/>
              <a:t>Advection </a:t>
            </a:r>
            <a:r>
              <a:rPr lang="en-US" sz="4700" dirty="0"/>
              <a:t>(just like a fluid)</a:t>
            </a:r>
          </a:p>
        </p:txBody>
      </p:sp>
      <p:grpSp>
        <p:nvGrpSpPr>
          <p:cNvPr id="64802" name="Group 290"/>
          <p:cNvGrpSpPr>
            <a:grpSpLocks/>
          </p:cNvGrpSpPr>
          <p:nvPr/>
        </p:nvGrpSpPr>
        <p:grpSpPr bwMode="auto">
          <a:xfrm>
            <a:off x="1946672" y="1294805"/>
            <a:ext cx="5250656" cy="5179219"/>
            <a:chOff x="0" y="0"/>
            <a:chExt cx="4704" cy="4640"/>
          </a:xfrm>
        </p:grpSpPr>
        <p:sp>
          <p:nvSpPr>
            <p:cNvPr id="64803" name="Oval 291"/>
            <p:cNvSpPr>
              <a:spLocks/>
            </p:cNvSpPr>
            <p:nvPr/>
          </p:nvSpPr>
          <p:spPr bwMode="auto">
            <a:xfrm>
              <a:off x="4160" y="272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4" name="Oval 292"/>
            <p:cNvSpPr>
              <a:spLocks/>
            </p:cNvSpPr>
            <p:nvPr/>
          </p:nvSpPr>
          <p:spPr bwMode="auto">
            <a:xfrm>
              <a:off x="2728" y="272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5" name="Oval 293"/>
            <p:cNvSpPr>
              <a:spLocks/>
            </p:cNvSpPr>
            <p:nvPr/>
          </p:nvSpPr>
          <p:spPr bwMode="auto">
            <a:xfrm>
              <a:off x="1360" y="272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6" name="Oval 294"/>
            <p:cNvSpPr>
              <a:spLocks/>
            </p:cNvSpPr>
            <p:nvPr/>
          </p:nvSpPr>
          <p:spPr bwMode="auto">
            <a:xfrm>
              <a:off x="0" y="272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7" name="Oval 295"/>
            <p:cNvSpPr>
              <a:spLocks/>
            </p:cNvSpPr>
            <p:nvPr/>
          </p:nvSpPr>
          <p:spPr bwMode="auto">
            <a:xfrm>
              <a:off x="4160" y="4096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8" name="Oval 296"/>
            <p:cNvSpPr>
              <a:spLocks/>
            </p:cNvSpPr>
            <p:nvPr/>
          </p:nvSpPr>
          <p:spPr bwMode="auto">
            <a:xfrm>
              <a:off x="2728" y="4096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09" name="Oval 297"/>
            <p:cNvSpPr>
              <a:spLocks/>
            </p:cNvSpPr>
            <p:nvPr/>
          </p:nvSpPr>
          <p:spPr bwMode="auto">
            <a:xfrm>
              <a:off x="1360" y="4096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0" name="Oval 298"/>
            <p:cNvSpPr>
              <a:spLocks/>
            </p:cNvSpPr>
            <p:nvPr/>
          </p:nvSpPr>
          <p:spPr bwMode="auto">
            <a:xfrm>
              <a:off x="0" y="4096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1" name="Oval 299"/>
            <p:cNvSpPr>
              <a:spLocks/>
            </p:cNvSpPr>
            <p:nvPr/>
          </p:nvSpPr>
          <p:spPr bwMode="auto">
            <a:xfrm>
              <a:off x="4160" y="0"/>
              <a:ext cx="544" cy="54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2" name="Oval 300"/>
            <p:cNvSpPr>
              <a:spLocks/>
            </p:cNvSpPr>
            <p:nvPr/>
          </p:nvSpPr>
          <p:spPr bwMode="auto">
            <a:xfrm>
              <a:off x="2728" y="0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3" name="Oval 301"/>
            <p:cNvSpPr>
              <a:spLocks/>
            </p:cNvSpPr>
            <p:nvPr/>
          </p:nvSpPr>
          <p:spPr bwMode="auto">
            <a:xfrm>
              <a:off x="1360" y="0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4" name="Oval 302"/>
            <p:cNvSpPr>
              <a:spLocks/>
            </p:cNvSpPr>
            <p:nvPr/>
          </p:nvSpPr>
          <p:spPr bwMode="auto">
            <a:xfrm>
              <a:off x="0" y="0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5" name="Oval 303"/>
            <p:cNvSpPr>
              <a:spLocks/>
            </p:cNvSpPr>
            <p:nvPr/>
          </p:nvSpPr>
          <p:spPr bwMode="auto">
            <a:xfrm>
              <a:off x="4160" y="136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6" name="Oval 304"/>
            <p:cNvSpPr>
              <a:spLocks/>
            </p:cNvSpPr>
            <p:nvPr/>
          </p:nvSpPr>
          <p:spPr bwMode="auto">
            <a:xfrm>
              <a:off x="2728" y="136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7" name="Oval 305"/>
            <p:cNvSpPr>
              <a:spLocks/>
            </p:cNvSpPr>
            <p:nvPr/>
          </p:nvSpPr>
          <p:spPr bwMode="auto">
            <a:xfrm>
              <a:off x="1360" y="136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818" name="Oval 306"/>
            <p:cNvSpPr>
              <a:spLocks/>
            </p:cNvSpPr>
            <p:nvPr/>
          </p:nvSpPr>
          <p:spPr bwMode="auto">
            <a:xfrm>
              <a:off x="0" y="1368"/>
              <a:ext cx="544" cy="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5106" name="AutoShape 594"/>
          <p:cNvSpPr>
            <a:spLocks/>
          </p:cNvSpPr>
          <p:nvPr/>
        </p:nvSpPr>
        <p:spPr bwMode="auto">
          <a:xfrm>
            <a:off x="4652367" y="1571625"/>
            <a:ext cx="2205633" cy="3914552"/>
          </a:xfrm>
          <a:custGeom>
            <a:avLst/>
            <a:gdLst/>
            <a:ahLst/>
            <a:cxnLst/>
            <a:rect l="0" t="0" r="r" b="b"/>
            <a:pathLst>
              <a:path w="21600" h="21335">
                <a:moveTo>
                  <a:pt x="21600" y="114"/>
                </a:moveTo>
                <a:cubicBezTo>
                  <a:pt x="14520" y="-76"/>
                  <a:pt x="7440" y="-265"/>
                  <a:pt x="5760" y="1630"/>
                </a:cubicBezTo>
                <a:cubicBezTo>
                  <a:pt x="4080" y="3524"/>
                  <a:pt x="12480" y="8198"/>
                  <a:pt x="11520" y="11482"/>
                </a:cubicBezTo>
                <a:cubicBezTo>
                  <a:pt x="10560" y="14767"/>
                  <a:pt x="5280" y="18051"/>
                  <a:pt x="0" y="21335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5107" name="Group 595"/>
          <p:cNvGrpSpPr>
            <a:grpSpLocks/>
          </p:cNvGrpSpPr>
          <p:nvPr/>
        </p:nvGrpSpPr>
        <p:grpSpPr bwMode="auto">
          <a:xfrm>
            <a:off x="3883299" y="1771427"/>
            <a:ext cx="2970237" cy="4169048"/>
            <a:chOff x="0" y="0"/>
            <a:chExt cx="2660" cy="3734"/>
          </a:xfrm>
        </p:grpSpPr>
        <p:sp>
          <p:nvSpPr>
            <p:cNvPr id="65108" name="Line 596"/>
            <p:cNvSpPr>
              <a:spLocks noChangeShapeType="1"/>
            </p:cNvSpPr>
            <p:nvPr/>
          </p:nvSpPr>
          <p:spPr bwMode="auto">
            <a:xfrm rot="10800000" flipH="1">
              <a:off x="72" y="0"/>
              <a:ext cx="2389" cy="23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09" name="Line 597"/>
            <p:cNvSpPr>
              <a:spLocks noChangeShapeType="1"/>
            </p:cNvSpPr>
            <p:nvPr/>
          </p:nvSpPr>
          <p:spPr bwMode="auto">
            <a:xfrm rot="10800000" flipH="1">
              <a:off x="0" y="52"/>
              <a:ext cx="2525" cy="361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10" name="Line 598"/>
            <p:cNvSpPr>
              <a:spLocks noChangeShapeType="1"/>
            </p:cNvSpPr>
            <p:nvPr/>
          </p:nvSpPr>
          <p:spPr bwMode="auto">
            <a:xfrm rot="10800000" flipH="1">
              <a:off x="1432" y="116"/>
              <a:ext cx="1228" cy="361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11" name="Line 599"/>
            <p:cNvSpPr>
              <a:spLocks noChangeShapeType="1"/>
            </p:cNvSpPr>
            <p:nvPr/>
          </p:nvSpPr>
          <p:spPr bwMode="auto">
            <a:xfrm rot="10800000" flipH="1">
              <a:off x="1426" y="102"/>
              <a:ext cx="1161" cy="22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112" name="Group 600"/>
          <p:cNvGrpSpPr>
            <a:grpSpLocks/>
          </p:cNvGrpSpPr>
          <p:nvPr/>
        </p:nvGrpSpPr>
        <p:grpSpPr bwMode="auto">
          <a:xfrm>
            <a:off x="3464719" y="4339828"/>
            <a:ext cx="2134195" cy="2134195"/>
            <a:chOff x="0" y="0"/>
            <a:chExt cx="1912" cy="1912"/>
          </a:xfrm>
        </p:grpSpPr>
        <p:sp>
          <p:nvSpPr>
            <p:cNvPr id="65113" name="Oval 601"/>
            <p:cNvSpPr>
              <a:spLocks/>
            </p:cNvSpPr>
            <p:nvPr/>
          </p:nvSpPr>
          <p:spPr bwMode="auto">
            <a:xfrm>
              <a:off x="1368" y="0"/>
              <a:ext cx="544" cy="544"/>
            </a:xfrm>
            <a:prstGeom prst="ellipse">
              <a:avLst/>
            </a:prstGeom>
            <a:solidFill>
              <a:srgbClr val="FF9900"/>
            </a:solid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114" name="Oval 602"/>
            <p:cNvSpPr>
              <a:spLocks/>
            </p:cNvSpPr>
            <p:nvPr/>
          </p:nvSpPr>
          <p:spPr bwMode="auto">
            <a:xfrm>
              <a:off x="0" y="0"/>
              <a:ext cx="544" cy="544"/>
            </a:xfrm>
            <a:prstGeom prst="ellipse">
              <a:avLst/>
            </a:prstGeom>
            <a:solidFill>
              <a:srgbClr val="FF9900"/>
            </a:solid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115" name="Oval 603"/>
            <p:cNvSpPr>
              <a:spLocks/>
            </p:cNvSpPr>
            <p:nvPr/>
          </p:nvSpPr>
          <p:spPr bwMode="auto">
            <a:xfrm>
              <a:off x="1368" y="1368"/>
              <a:ext cx="544" cy="544"/>
            </a:xfrm>
            <a:prstGeom prst="ellipse">
              <a:avLst/>
            </a:prstGeom>
            <a:solidFill>
              <a:srgbClr val="FF9900"/>
            </a:solid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116" name="Oval 604"/>
            <p:cNvSpPr>
              <a:spLocks/>
            </p:cNvSpPr>
            <p:nvPr/>
          </p:nvSpPr>
          <p:spPr bwMode="auto">
            <a:xfrm>
              <a:off x="0" y="1368"/>
              <a:ext cx="544" cy="544"/>
            </a:xfrm>
            <a:prstGeom prst="ellipse">
              <a:avLst/>
            </a:prstGeom>
            <a:solidFill>
              <a:srgbClr val="FF9900"/>
            </a:solidFill>
            <a:ln w="12700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0834432" presetClass="entr" presetSubtype="908745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>
                <a:ea typeface="ＭＳ Ｐゴシック" pitchFamily="1" charset="-128"/>
              </a:rPr>
              <a:t>Some operations preserve the range but change the domain of </a:t>
            </a:r>
            <a:r>
              <a:rPr lang="en-US" altLang="ja-JP" sz="2800" i="1">
                <a:ea typeface="ＭＳ Ｐゴシック" pitchFamily="1" charset="-128"/>
              </a:rPr>
              <a:t>f</a:t>
            </a:r>
            <a:r>
              <a:rPr lang="en-US" altLang="ja-JP" sz="2800">
                <a:ea typeface="ＭＳ Ｐゴシック" pitchFamily="1" charset="-128"/>
              </a:rPr>
              <a:t> :</a:t>
            </a:r>
          </a:p>
          <a:p>
            <a:endParaRPr lang="en-US" altLang="ja-JP" sz="2800">
              <a:ea typeface="ＭＳ Ｐゴシック" pitchFamily="1" charset="-128"/>
            </a:endParaRPr>
          </a:p>
          <a:p>
            <a:endParaRPr lang="en-US" altLang="ja-JP" sz="2800">
              <a:ea typeface="ＭＳ Ｐゴシック" pitchFamily="1" charset="-128"/>
            </a:endParaRPr>
          </a:p>
          <a:p>
            <a:pPr>
              <a:buFontTx/>
              <a:buNone/>
            </a:pPr>
            <a:r>
              <a:rPr lang="en-US" altLang="ja-JP" sz="2800">
                <a:ea typeface="ＭＳ Ｐゴシック" pitchFamily="1" charset="-128"/>
              </a:rPr>
              <a:t>    What kinds of operations can this perform?</a:t>
            </a:r>
          </a:p>
          <a:p>
            <a:endParaRPr lang="ja-JP" altLang="en-US" sz="2800">
              <a:ea typeface="ＭＳ Ｐゴシック" pitchFamily="1" charset="-128"/>
            </a:endParaRPr>
          </a:p>
          <a:p>
            <a:r>
              <a:rPr lang="en-US" altLang="ja-JP" sz="2800">
                <a:ea typeface="ＭＳ Ｐゴシック" pitchFamily="1" charset="-128"/>
              </a:rPr>
              <a:t>Still other operations operate on both the domain and the range of f .</a:t>
            </a:r>
          </a:p>
          <a:p>
            <a:endParaRPr lang="ja-JP" altLang="en-US" sz="2800">
              <a:ea typeface="ＭＳ Ｐゴシック" pitchFamily="1" charset="-128"/>
            </a:endParaRPr>
          </a:p>
        </p:txBody>
      </p:sp>
      <p:pic>
        <p:nvPicPr>
          <p:cNvPr id="525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39900" y="2744788"/>
            <a:ext cx="56626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600">
                <a:solidFill>
                  <a:schemeClr val="tx2"/>
                </a:solidFill>
                <a:ea typeface="ＭＳ Ｐゴシック" pitchFamily="1" charset="-128"/>
              </a:rPr>
              <a:t>Image Processing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Point </a:t>
            </a:r>
            <a:r>
              <a:rPr lang="en-US" dirty="0"/>
              <a:t>Operations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3071812" y="4241601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000250" y="3884414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2000250" y="459878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2357437" y="3884414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3429000" y="3884414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2000250" y="3170039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071812" y="3527226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3071812" y="317003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1643062" y="317003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Rectangle 11"/>
          <p:cNvSpPr>
            <a:spLocks/>
          </p:cNvSpPr>
          <p:nvPr/>
        </p:nvSpPr>
        <p:spPr bwMode="auto">
          <a:xfrm>
            <a:off x="2357437" y="3170039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Rectangle 12"/>
          <p:cNvSpPr>
            <a:spLocks/>
          </p:cNvSpPr>
          <p:nvPr/>
        </p:nvSpPr>
        <p:spPr bwMode="auto">
          <a:xfrm>
            <a:off x="1643062" y="3527226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Rectangle 13"/>
          <p:cNvSpPr>
            <a:spLocks/>
          </p:cNvSpPr>
          <p:nvPr/>
        </p:nvSpPr>
        <p:spPr bwMode="auto">
          <a:xfrm>
            <a:off x="3429000" y="3170039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0" name="Rectangle 14"/>
          <p:cNvSpPr>
            <a:spLocks/>
          </p:cNvSpPr>
          <p:nvPr/>
        </p:nvSpPr>
        <p:spPr bwMode="auto">
          <a:xfrm>
            <a:off x="2714625" y="459878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Rectangle 15"/>
          <p:cNvSpPr>
            <a:spLocks/>
          </p:cNvSpPr>
          <p:nvPr/>
        </p:nvSpPr>
        <p:spPr bwMode="auto">
          <a:xfrm>
            <a:off x="2357437" y="4598789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3071812" y="4955976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Rectangle 17"/>
          <p:cNvSpPr>
            <a:spLocks/>
          </p:cNvSpPr>
          <p:nvPr/>
        </p:nvSpPr>
        <p:spPr bwMode="auto">
          <a:xfrm>
            <a:off x="1643062" y="4598789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Rectangle 18"/>
          <p:cNvSpPr>
            <a:spLocks/>
          </p:cNvSpPr>
          <p:nvPr/>
        </p:nvSpPr>
        <p:spPr bwMode="auto">
          <a:xfrm>
            <a:off x="1643062" y="4955976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Rectangle 19"/>
          <p:cNvSpPr>
            <a:spLocks/>
          </p:cNvSpPr>
          <p:nvPr/>
        </p:nvSpPr>
        <p:spPr bwMode="auto">
          <a:xfrm>
            <a:off x="3071812" y="4598789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Rectangle 20"/>
          <p:cNvSpPr>
            <a:spLocks/>
          </p:cNvSpPr>
          <p:nvPr/>
        </p:nvSpPr>
        <p:spPr bwMode="auto">
          <a:xfrm>
            <a:off x="2714625" y="4241601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Rectangle 21"/>
          <p:cNvSpPr>
            <a:spLocks/>
          </p:cNvSpPr>
          <p:nvPr/>
        </p:nvSpPr>
        <p:spPr bwMode="auto">
          <a:xfrm>
            <a:off x="2714625" y="3884414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Rectangle 22"/>
          <p:cNvSpPr>
            <a:spLocks/>
          </p:cNvSpPr>
          <p:nvPr/>
        </p:nvSpPr>
        <p:spPr bwMode="auto">
          <a:xfrm>
            <a:off x="2357437" y="4241601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Rectangle 23"/>
          <p:cNvSpPr>
            <a:spLocks/>
          </p:cNvSpPr>
          <p:nvPr/>
        </p:nvSpPr>
        <p:spPr bwMode="auto">
          <a:xfrm>
            <a:off x="3429000" y="4241601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Rectangle 24"/>
          <p:cNvSpPr>
            <a:spLocks/>
          </p:cNvSpPr>
          <p:nvPr/>
        </p:nvSpPr>
        <p:spPr bwMode="auto">
          <a:xfrm>
            <a:off x="2000250" y="4241601"/>
            <a:ext cx="357188" cy="357188"/>
          </a:xfrm>
          <a:prstGeom prst="rect">
            <a:avLst/>
          </a:prstGeom>
          <a:solidFill>
            <a:srgbClr val="FF3884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Rectangle 25"/>
          <p:cNvSpPr>
            <a:spLocks/>
          </p:cNvSpPr>
          <p:nvPr/>
        </p:nvSpPr>
        <p:spPr bwMode="auto">
          <a:xfrm>
            <a:off x="2714625" y="495597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2" name="Rectangle 26"/>
          <p:cNvSpPr>
            <a:spLocks/>
          </p:cNvSpPr>
          <p:nvPr/>
        </p:nvSpPr>
        <p:spPr bwMode="auto">
          <a:xfrm>
            <a:off x="2714625" y="3170039"/>
            <a:ext cx="357188" cy="357188"/>
          </a:xfrm>
          <a:prstGeom prst="rect">
            <a:avLst/>
          </a:prstGeom>
          <a:solidFill>
            <a:srgbClr val="91EB59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3" name="Rectangle 27"/>
          <p:cNvSpPr>
            <a:spLocks/>
          </p:cNvSpPr>
          <p:nvPr/>
        </p:nvSpPr>
        <p:spPr bwMode="auto">
          <a:xfrm>
            <a:off x="2714625" y="3527226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4" name="Rectangle 28"/>
          <p:cNvSpPr>
            <a:spLocks/>
          </p:cNvSpPr>
          <p:nvPr/>
        </p:nvSpPr>
        <p:spPr bwMode="auto">
          <a:xfrm>
            <a:off x="2000250" y="3527226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5" name="Rectangle 29"/>
          <p:cNvSpPr>
            <a:spLocks/>
          </p:cNvSpPr>
          <p:nvPr/>
        </p:nvSpPr>
        <p:spPr bwMode="auto">
          <a:xfrm>
            <a:off x="2357437" y="3527226"/>
            <a:ext cx="357188" cy="357188"/>
          </a:xfrm>
          <a:prstGeom prst="rect">
            <a:avLst/>
          </a:prstGeom>
          <a:solidFill>
            <a:srgbClr val="FA3CF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6" name="Rectangle 30"/>
          <p:cNvSpPr>
            <a:spLocks/>
          </p:cNvSpPr>
          <p:nvPr/>
        </p:nvSpPr>
        <p:spPr bwMode="auto">
          <a:xfrm>
            <a:off x="1643062" y="4241601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Rectangle 31"/>
          <p:cNvSpPr>
            <a:spLocks/>
          </p:cNvSpPr>
          <p:nvPr/>
        </p:nvSpPr>
        <p:spPr bwMode="auto">
          <a:xfrm>
            <a:off x="3429000" y="495597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Rectangle 32"/>
          <p:cNvSpPr>
            <a:spLocks/>
          </p:cNvSpPr>
          <p:nvPr/>
        </p:nvSpPr>
        <p:spPr bwMode="auto">
          <a:xfrm>
            <a:off x="2357437" y="4955976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9" name="Rectangle 33"/>
          <p:cNvSpPr>
            <a:spLocks/>
          </p:cNvSpPr>
          <p:nvPr/>
        </p:nvSpPr>
        <p:spPr bwMode="auto">
          <a:xfrm>
            <a:off x="2000250" y="4955976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0" name="Rectangle 34"/>
          <p:cNvSpPr>
            <a:spLocks/>
          </p:cNvSpPr>
          <p:nvPr/>
        </p:nvSpPr>
        <p:spPr bwMode="auto">
          <a:xfrm>
            <a:off x="3429000" y="3527226"/>
            <a:ext cx="357188" cy="35718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1" name="Rectangle 35"/>
          <p:cNvSpPr>
            <a:spLocks/>
          </p:cNvSpPr>
          <p:nvPr/>
        </p:nvSpPr>
        <p:spPr bwMode="auto">
          <a:xfrm>
            <a:off x="3429000" y="4598789"/>
            <a:ext cx="357188" cy="357188"/>
          </a:xfrm>
          <a:prstGeom prst="rect">
            <a:avLst/>
          </a:prstGeom>
          <a:solidFill>
            <a:srgbClr val="00F4CA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2" name="Rectangle 36"/>
          <p:cNvSpPr>
            <a:spLocks/>
          </p:cNvSpPr>
          <p:nvPr/>
        </p:nvSpPr>
        <p:spPr bwMode="auto">
          <a:xfrm>
            <a:off x="3071812" y="3884414"/>
            <a:ext cx="357188" cy="357188"/>
          </a:xfrm>
          <a:prstGeom prst="rect">
            <a:avLst/>
          </a:prstGeom>
          <a:solidFill>
            <a:srgbClr val="5163E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3" name="Rectangle 37"/>
          <p:cNvSpPr>
            <a:spLocks/>
          </p:cNvSpPr>
          <p:nvPr/>
        </p:nvSpPr>
        <p:spPr bwMode="auto">
          <a:xfrm>
            <a:off x="1643062" y="3884414"/>
            <a:ext cx="357188" cy="357188"/>
          </a:xfrm>
          <a:prstGeom prst="rect">
            <a:avLst/>
          </a:prstGeom>
          <a:solidFill>
            <a:srgbClr val="FF3830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48883" y="3170039"/>
            <a:ext cx="2143125" cy="2143125"/>
            <a:chOff x="0" y="0"/>
            <a:chExt cx="1920" cy="1920"/>
          </a:xfrm>
        </p:grpSpPr>
        <p:sp>
          <p:nvSpPr>
            <p:cNvPr id="29735" name="Rectangle 39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3" name="Rectangle 47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4" name="Rectangle 48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8" name="Rectangle 62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9" name="Rectangle 63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0" name="Rectangle 64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1" name="Rectangle 65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2" name="Rectangle 66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3" name="Rectangle 67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4" name="Rectangle 68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5" name="Rectangle 69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6" name="Rectangle 70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7" name="Rectangle 71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8" name="Rectangle 72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9" name="Rectangle 73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0" name="Rectangle 74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348883" y="3170039"/>
            <a:ext cx="2143125" cy="2143125"/>
            <a:chOff x="0" y="0"/>
            <a:chExt cx="1920" cy="1920"/>
          </a:xfrm>
        </p:grpSpPr>
        <p:sp>
          <p:nvSpPr>
            <p:cNvPr id="29772" name="Rectangle 76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3" name="Rectangle 77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4" name="Rectangle 78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5" name="Rectangle 79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6" name="Rectangle 80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7" name="Rectangle 81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8" name="Rectangle 82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79" name="Rectangle 83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0" name="Rectangle 84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1" name="Rectangle 85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2" name="Rectangle 86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3" name="Rectangle 87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4" name="Rectangle 88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5" name="Rectangle 89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6" name="Rectangle 90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7" name="Rectangle 91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8" name="Rectangle 92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9" name="Rectangle 93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0" name="Rectangle 94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1" name="Rectangle 95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2" name="Rectangle 96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3" name="Rectangle 97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4" name="Rectangle 98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5" name="Rectangle 99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6" name="Rectangle 100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7" name="Rectangle 101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8" name="Rectangle 102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99" name="Rectangle 103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0" name="Rectangle 104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1" name="Rectangle 105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2" name="Rectangle 106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3" name="Rectangle 107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4" name="Rectangle 108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5" name="Rectangle 109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6" name="Rectangle 110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7" name="Rectangle 111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5348883" y="3170039"/>
            <a:ext cx="2143125" cy="2143125"/>
            <a:chOff x="0" y="0"/>
            <a:chExt cx="1920" cy="1920"/>
          </a:xfrm>
        </p:grpSpPr>
        <p:sp>
          <p:nvSpPr>
            <p:cNvPr id="29809" name="Rectangle 113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0" name="Rectangle 114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1" name="Rectangle 115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2" name="Rectangle 116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3" name="Rectangle 117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4" name="Rectangle 118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5" name="Rectangle 119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6" name="Rectangle 120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7" name="Rectangle 121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8" name="Rectangle 122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19" name="Rectangle 123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0" name="Rectangle 124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1" name="Rectangle 125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2" name="Rectangle 126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3" name="Rectangle 127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4" name="Rectangle 128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5" name="Rectangle 129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6" name="Rectangle 130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7" name="Rectangle 131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8" name="Rectangle 132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29" name="Rectangle 133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0" name="Rectangle 134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1" name="Rectangle 135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84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2" name="Rectangle 136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3" name="Rectangle 137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91EB59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4" name="Rectangle 138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5" name="Rectangle 139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6" name="Rectangle 140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FA3CF1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7" name="Rectangle 141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8" name="Rectangle 142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39" name="Rectangle 143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0" name="Rectangle 144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1" name="Rectangle 145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chemeClr val="accent1">
                <a:alpha val="32999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2" name="Rectangle 146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00F4CA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3" name="Rectangle 147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5163EF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4" name="Rectangle 148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32999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845" name="Rectangle 149"/>
          <p:cNvSpPr>
            <a:spLocks/>
          </p:cNvSpPr>
          <p:nvPr/>
        </p:nvSpPr>
        <p:spPr bwMode="auto">
          <a:xfrm>
            <a:off x="2714625" y="3893344"/>
            <a:ext cx="357188" cy="357188"/>
          </a:xfrm>
          <a:prstGeom prst="rect">
            <a:avLst/>
          </a:prstGeom>
          <a:solidFill>
            <a:srgbClr val="000000">
              <a:alpha val="49803"/>
            </a:srgbClr>
          </a:solidFill>
          <a:ln w="508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846" name="Rectangle 150"/>
          <p:cNvSpPr>
            <a:spLocks/>
          </p:cNvSpPr>
          <p:nvPr/>
        </p:nvSpPr>
        <p:spPr bwMode="auto">
          <a:xfrm>
            <a:off x="5348883" y="3170039"/>
            <a:ext cx="2143125" cy="2143125"/>
          </a:xfrm>
          <a:prstGeom prst="rect">
            <a:avLst/>
          </a:prstGeom>
          <a:solidFill>
            <a:srgbClr val="00510C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5348883" y="3170039"/>
            <a:ext cx="2143125" cy="2143125"/>
            <a:chOff x="0" y="0"/>
            <a:chExt cx="1920" cy="1920"/>
          </a:xfrm>
        </p:grpSpPr>
        <p:sp>
          <p:nvSpPr>
            <p:cNvPr id="29848" name="Rectangle 152"/>
            <p:cNvSpPr>
              <a:spLocks/>
            </p:cNvSpPr>
            <p:nvPr/>
          </p:nvSpPr>
          <p:spPr bwMode="auto">
            <a:xfrm>
              <a:off x="1280" y="96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49" name="Rectangle 153"/>
            <p:cNvSpPr>
              <a:spLocks/>
            </p:cNvSpPr>
            <p:nvPr/>
          </p:nvSpPr>
          <p:spPr bwMode="auto">
            <a:xfrm>
              <a:off x="320" y="640"/>
              <a:ext cx="320" cy="320"/>
            </a:xfrm>
            <a:prstGeom prst="rect">
              <a:avLst/>
            </a:prstGeom>
            <a:solidFill>
              <a:srgbClr val="91EB59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0" name="Rectangle 154"/>
            <p:cNvSpPr>
              <a:spLocks/>
            </p:cNvSpPr>
            <p:nvPr/>
          </p:nvSpPr>
          <p:spPr bwMode="auto">
            <a:xfrm>
              <a:off x="320" y="128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1" name="Rectangle 155"/>
            <p:cNvSpPr>
              <a:spLocks/>
            </p:cNvSpPr>
            <p:nvPr/>
          </p:nvSpPr>
          <p:spPr bwMode="auto">
            <a:xfrm>
              <a:off x="640" y="64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2" name="Rectangle 156"/>
            <p:cNvSpPr>
              <a:spLocks/>
            </p:cNvSpPr>
            <p:nvPr/>
          </p:nvSpPr>
          <p:spPr bwMode="auto">
            <a:xfrm>
              <a:off x="1600" y="640"/>
              <a:ext cx="320" cy="320"/>
            </a:xfrm>
            <a:prstGeom prst="rect">
              <a:avLst/>
            </a:prstGeom>
            <a:solidFill>
              <a:srgbClr val="FF3830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3" name="Rectangle 157"/>
            <p:cNvSpPr>
              <a:spLocks/>
            </p:cNvSpPr>
            <p:nvPr/>
          </p:nvSpPr>
          <p:spPr bwMode="auto">
            <a:xfrm>
              <a:off x="320" y="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4" name="Rectangle 158"/>
            <p:cNvSpPr>
              <a:spLocks/>
            </p:cNvSpPr>
            <p:nvPr/>
          </p:nvSpPr>
          <p:spPr bwMode="auto">
            <a:xfrm>
              <a:off x="1280" y="320"/>
              <a:ext cx="320" cy="320"/>
            </a:xfrm>
            <a:prstGeom prst="rect">
              <a:avLst/>
            </a:prstGeom>
            <a:solidFill>
              <a:srgbClr val="91EB59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5" name="Rectangle 159"/>
            <p:cNvSpPr>
              <a:spLocks/>
            </p:cNvSpPr>
            <p:nvPr/>
          </p:nvSpPr>
          <p:spPr bwMode="auto">
            <a:xfrm>
              <a:off x="1280" y="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6" name="Rectangle 160"/>
            <p:cNvSpPr>
              <a:spLocks/>
            </p:cNvSpPr>
            <p:nvPr/>
          </p:nvSpPr>
          <p:spPr bwMode="auto">
            <a:xfrm>
              <a:off x="0" y="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7" name="Rectangle 161"/>
            <p:cNvSpPr>
              <a:spLocks/>
            </p:cNvSpPr>
            <p:nvPr/>
          </p:nvSpPr>
          <p:spPr bwMode="auto">
            <a:xfrm>
              <a:off x="640" y="0"/>
              <a:ext cx="320" cy="320"/>
            </a:xfrm>
            <a:prstGeom prst="rect">
              <a:avLst/>
            </a:prstGeom>
            <a:solidFill>
              <a:srgbClr val="FA3CF1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8" name="Rectangle 162"/>
            <p:cNvSpPr>
              <a:spLocks/>
            </p:cNvSpPr>
            <p:nvPr/>
          </p:nvSpPr>
          <p:spPr bwMode="auto">
            <a:xfrm>
              <a:off x="0" y="320"/>
              <a:ext cx="320" cy="320"/>
            </a:xfrm>
            <a:prstGeom prst="rect">
              <a:avLst/>
            </a:prstGeom>
            <a:solidFill>
              <a:srgbClr val="FF3884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59" name="Rectangle 163"/>
            <p:cNvSpPr>
              <a:spLocks/>
            </p:cNvSpPr>
            <p:nvPr/>
          </p:nvSpPr>
          <p:spPr bwMode="auto">
            <a:xfrm>
              <a:off x="1600" y="0"/>
              <a:ext cx="320" cy="320"/>
            </a:xfrm>
            <a:prstGeom prst="rect">
              <a:avLst/>
            </a:prstGeom>
            <a:solidFill>
              <a:srgbClr val="FF3830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0" name="Rectangle 164"/>
            <p:cNvSpPr>
              <a:spLocks/>
            </p:cNvSpPr>
            <p:nvPr/>
          </p:nvSpPr>
          <p:spPr bwMode="auto">
            <a:xfrm>
              <a:off x="960" y="128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1" name="Rectangle 165"/>
            <p:cNvSpPr>
              <a:spLocks/>
            </p:cNvSpPr>
            <p:nvPr/>
          </p:nvSpPr>
          <p:spPr bwMode="auto">
            <a:xfrm>
              <a:off x="640" y="128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2" name="Rectangle 166"/>
            <p:cNvSpPr>
              <a:spLocks/>
            </p:cNvSpPr>
            <p:nvPr/>
          </p:nvSpPr>
          <p:spPr bwMode="auto">
            <a:xfrm>
              <a:off x="1280" y="1600"/>
              <a:ext cx="320" cy="320"/>
            </a:xfrm>
            <a:prstGeom prst="rect">
              <a:avLst/>
            </a:prstGeom>
            <a:solidFill>
              <a:srgbClr val="91EB59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3" name="Rectangle 167"/>
            <p:cNvSpPr>
              <a:spLocks/>
            </p:cNvSpPr>
            <p:nvPr/>
          </p:nvSpPr>
          <p:spPr bwMode="auto">
            <a:xfrm>
              <a:off x="0" y="128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4" name="Rectangle 168"/>
            <p:cNvSpPr>
              <a:spLocks/>
            </p:cNvSpPr>
            <p:nvPr/>
          </p:nvSpPr>
          <p:spPr bwMode="auto">
            <a:xfrm>
              <a:off x="0" y="1600"/>
              <a:ext cx="320" cy="320"/>
            </a:xfrm>
            <a:prstGeom prst="rect">
              <a:avLst/>
            </a:prstGeom>
            <a:solidFill>
              <a:srgbClr val="FA3CF1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5" name="Rectangle 169"/>
            <p:cNvSpPr>
              <a:spLocks/>
            </p:cNvSpPr>
            <p:nvPr/>
          </p:nvSpPr>
          <p:spPr bwMode="auto">
            <a:xfrm>
              <a:off x="1280" y="1280"/>
              <a:ext cx="320" cy="320"/>
            </a:xfrm>
            <a:prstGeom prst="rect">
              <a:avLst/>
            </a:prstGeom>
            <a:solidFill>
              <a:srgbClr val="FF3830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6" name="Rectangle 170"/>
            <p:cNvSpPr>
              <a:spLocks/>
            </p:cNvSpPr>
            <p:nvPr/>
          </p:nvSpPr>
          <p:spPr bwMode="auto">
            <a:xfrm>
              <a:off x="960" y="96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7" name="Rectangle 171"/>
            <p:cNvSpPr>
              <a:spLocks/>
            </p:cNvSpPr>
            <p:nvPr/>
          </p:nvSpPr>
          <p:spPr bwMode="auto">
            <a:xfrm>
              <a:off x="960" y="640"/>
              <a:ext cx="320" cy="320"/>
            </a:xfrm>
            <a:prstGeom prst="rect">
              <a:avLst/>
            </a:prstGeom>
            <a:solidFill>
              <a:srgbClr val="91EB59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8" name="Rectangle 172"/>
            <p:cNvSpPr>
              <a:spLocks/>
            </p:cNvSpPr>
            <p:nvPr/>
          </p:nvSpPr>
          <p:spPr bwMode="auto">
            <a:xfrm>
              <a:off x="640" y="96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69" name="Rectangle 173"/>
            <p:cNvSpPr>
              <a:spLocks/>
            </p:cNvSpPr>
            <p:nvPr/>
          </p:nvSpPr>
          <p:spPr bwMode="auto">
            <a:xfrm>
              <a:off x="1600" y="960"/>
              <a:ext cx="320" cy="320"/>
            </a:xfrm>
            <a:prstGeom prst="rect">
              <a:avLst/>
            </a:prstGeom>
            <a:solidFill>
              <a:srgbClr val="FA3CF1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0" name="Rectangle 174"/>
            <p:cNvSpPr>
              <a:spLocks/>
            </p:cNvSpPr>
            <p:nvPr/>
          </p:nvSpPr>
          <p:spPr bwMode="auto">
            <a:xfrm>
              <a:off x="320" y="960"/>
              <a:ext cx="320" cy="320"/>
            </a:xfrm>
            <a:prstGeom prst="rect">
              <a:avLst/>
            </a:prstGeom>
            <a:solidFill>
              <a:srgbClr val="FF3884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1" name="Rectangle 175"/>
            <p:cNvSpPr>
              <a:spLocks/>
            </p:cNvSpPr>
            <p:nvPr/>
          </p:nvSpPr>
          <p:spPr bwMode="auto">
            <a:xfrm>
              <a:off x="960" y="160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2" name="Rectangle 176"/>
            <p:cNvSpPr>
              <a:spLocks/>
            </p:cNvSpPr>
            <p:nvPr/>
          </p:nvSpPr>
          <p:spPr bwMode="auto">
            <a:xfrm>
              <a:off x="960" y="0"/>
              <a:ext cx="320" cy="320"/>
            </a:xfrm>
            <a:prstGeom prst="rect">
              <a:avLst/>
            </a:prstGeom>
            <a:solidFill>
              <a:srgbClr val="91EB59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3" name="Rectangle 177"/>
            <p:cNvSpPr>
              <a:spLocks/>
            </p:cNvSpPr>
            <p:nvPr/>
          </p:nvSpPr>
          <p:spPr bwMode="auto">
            <a:xfrm>
              <a:off x="960" y="32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4" name="Rectangle 178"/>
            <p:cNvSpPr>
              <a:spLocks/>
            </p:cNvSpPr>
            <p:nvPr/>
          </p:nvSpPr>
          <p:spPr bwMode="auto">
            <a:xfrm>
              <a:off x="320" y="32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5" name="Rectangle 179"/>
            <p:cNvSpPr>
              <a:spLocks/>
            </p:cNvSpPr>
            <p:nvPr/>
          </p:nvSpPr>
          <p:spPr bwMode="auto">
            <a:xfrm>
              <a:off x="640" y="320"/>
              <a:ext cx="320" cy="320"/>
            </a:xfrm>
            <a:prstGeom prst="rect">
              <a:avLst/>
            </a:prstGeom>
            <a:solidFill>
              <a:srgbClr val="FA3CF1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6" name="Rectangle 180"/>
            <p:cNvSpPr>
              <a:spLocks/>
            </p:cNvSpPr>
            <p:nvPr/>
          </p:nvSpPr>
          <p:spPr bwMode="auto">
            <a:xfrm>
              <a:off x="0" y="960"/>
              <a:ext cx="320" cy="320"/>
            </a:xfrm>
            <a:prstGeom prst="rect">
              <a:avLst/>
            </a:prstGeom>
            <a:solidFill>
              <a:srgbClr val="FF3830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7" name="Rectangle 181"/>
            <p:cNvSpPr>
              <a:spLocks/>
            </p:cNvSpPr>
            <p:nvPr/>
          </p:nvSpPr>
          <p:spPr bwMode="auto">
            <a:xfrm>
              <a:off x="1600" y="160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8" name="Rectangle 182"/>
            <p:cNvSpPr>
              <a:spLocks/>
            </p:cNvSpPr>
            <p:nvPr/>
          </p:nvSpPr>
          <p:spPr bwMode="auto">
            <a:xfrm>
              <a:off x="640" y="160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79" name="Rectangle 183"/>
            <p:cNvSpPr>
              <a:spLocks/>
            </p:cNvSpPr>
            <p:nvPr/>
          </p:nvSpPr>
          <p:spPr bwMode="auto">
            <a:xfrm>
              <a:off x="320" y="160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0" name="Rectangle 184"/>
            <p:cNvSpPr>
              <a:spLocks/>
            </p:cNvSpPr>
            <p:nvPr/>
          </p:nvSpPr>
          <p:spPr bwMode="auto">
            <a:xfrm>
              <a:off x="1600" y="320"/>
              <a:ext cx="320" cy="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1" name="Rectangle 185"/>
            <p:cNvSpPr>
              <a:spLocks/>
            </p:cNvSpPr>
            <p:nvPr/>
          </p:nvSpPr>
          <p:spPr bwMode="auto">
            <a:xfrm>
              <a:off x="1600" y="1280"/>
              <a:ext cx="320" cy="320"/>
            </a:xfrm>
            <a:prstGeom prst="rect">
              <a:avLst/>
            </a:prstGeom>
            <a:solidFill>
              <a:srgbClr val="00F4CA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2" name="Rectangle 186"/>
            <p:cNvSpPr>
              <a:spLocks/>
            </p:cNvSpPr>
            <p:nvPr/>
          </p:nvSpPr>
          <p:spPr bwMode="auto">
            <a:xfrm>
              <a:off x="1280" y="640"/>
              <a:ext cx="320" cy="320"/>
            </a:xfrm>
            <a:prstGeom prst="rect">
              <a:avLst/>
            </a:prstGeom>
            <a:solidFill>
              <a:srgbClr val="5163EF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3" name="Rectangle 187"/>
            <p:cNvSpPr>
              <a:spLocks/>
            </p:cNvSpPr>
            <p:nvPr/>
          </p:nvSpPr>
          <p:spPr bwMode="auto">
            <a:xfrm>
              <a:off x="0" y="640"/>
              <a:ext cx="320" cy="320"/>
            </a:xfrm>
            <a:prstGeom prst="rect">
              <a:avLst/>
            </a:prstGeom>
            <a:solidFill>
              <a:srgbClr val="FF3830">
                <a:alpha val="50000"/>
              </a:srgbClr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884" name="Line 188"/>
          <p:cNvSpPr>
            <a:spLocks noChangeShapeType="1"/>
          </p:cNvSpPr>
          <p:nvPr/>
        </p:nvSpPr>
        <p:spPr bwMode="auto">
          <a:xfrm flipH="1">
            <a:off x="3071813" y="4071938"/>
            <a:ext cx="356294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xfrm>
            <a:off x="892969" y="-17859"/>
            <a:ext cx="7358063" cy="1714500"/>
          </a:xfrm>
          <a:ln/>
        </p:spPr>
        <p:txBody>
          <a:bodyPr/>
          <a:lstStyle/>
          <a:p>
            <a:r>
              <a:rPr lang="en-US" dirty="0"/>
              <a:t>Point Processing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8" y="2187774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820" y="2204517"/>
            <a:ext cx="1785938" cy="1186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169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126" y="2205633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3010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398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8734" y="4576465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967" y="2205633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0731" name="Rectangle 11"/>
          <p:cNvSpPr>
            <a:spLocks/>
          </p:cNvSpPr>
          <p:nvPr/>
        </p:nvSpPr>
        <p:spPr bwMode="auto">
          <a:xfrm>
            <a:off x="751211" y="1808262"/>
            <a:ext cx="710131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Original</a:t>
            </a: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3048372" y="1808262"/>
            <a:ext cx="646459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Darken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>
            <a:off x="843855" y="4246066"/>
            <a:ext cx="533479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Invert</a:t>
            </a: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3000375" y="4246066"/>
            <a:ext cx="66210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Lighten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4788545" y="1808262"/>
            <a:ext cx="136710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Lower Contrast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4836542" y="4246066"/>
            <a:ext cx="1290738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Raise Contrast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7025432" y="3978176"/>
            <a:ext cx="1759148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b="1" dirty="0">
                <a:ea typeface="Gill Sans" charset="0"/>
                <a:cs typeface="Gill Sans" charset="0"/>
              </a:rPr>
              <a:t>Nonlinear Raise Contrast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6978551" y="1549301"/>
            <a:ext cx="1848445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b="1" dirty="0">
                <a:ea typeface="Gill Sans" charset="0"/>
                <a:cs typeface="Gill Sans" charset="0"/>
              </a:rPr>
              <a:t>Nonlinear Lower Contrast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xfrm>
            <a:off x="892969" y="-17859"/>
            <a:ext cx="7358063" cy="1714500"/>
          </a:xfrm>
          <a:ln/>
        </p:spPr>
        <p:txBody>
          <a:bodyPr/>
          <a:lstStyle/>
          <a:p>
            <a:r>
              <a:rPr lang="en-US" dirty="0"/>
              <a:t>Point Processing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8" y="2187774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820" y="2204517"/>
            <a:ext cx="1785938" cy="1186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169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126" y="2205633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3010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398" y="4572000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8734" y="4576465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967" y="2205633"/>
            <a:ext cx="1785938" cy="1186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1755" name="Rectangle 11"/>
          <p:cNvSpPr>
            <a:spLocks/>
          </p:cNvSpPr>
          <p:nvPr/>
        </p:nvSpPr>
        <p:spPr bwMode="auto">
          <a:xfrm>
            <a:off x="751211" y="1808262"/>
            <a:ext cx="710131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Original</a:t>
            </a: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3048372" y="1808262"/>
            <a:ext cx="646459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Darken</a:t>
            </a:r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843855" y="4246066"/>
            <a:ext cx="533479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Invert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3000375" y="4246066"/>
            <a:ext cx="66210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Lighten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4788545" y="1808262"/>
            <a:ext cx="136710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Lower Contrast</a:t>
            </a:r>
          </a:p>
        </p:txBody>
      </p:sp>
      <p:sp>
        <p:nvSpPr>
          <p:cNvPr id="31760" name="Rectangle 16"/>
          <p:cNvSpPr>
            <a:spLocks/>
          </p:cNvSpPr>
          <p:nvPr/>
        </p:nvSpPr>
        <p:spPr bwMode="auto">
          <a:xfrm>
            <a:off x="4836542" y="4246066"/>
            <a:ext cx="1290738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a typeface="Gill Sans" charset="0"/>
                <a:cs typeface="Gill Sans" charset="0"/>
              </a:rPr>
              <a:t>Raise Contrast</a:t>
            </a:r>
          </a:p>
        </p:txBody>
      </p:sp>
      <p:sp>
        <p:nvSpPr>
          <p:cNvPr id="31761" name="Rectangle 17"/>
          <p:cNvSpPr>
            <a:spLocks/>
          </p:cNvSpPr>
          <p:nvPr/>
        </p:nvSpPr>
        <p:spPr bwMode="auto">
          <a:xfrm>
            <a:off x="7025432" y="3978176"/>
            <a:ext cx="1759148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b="1" dirty="0">
                <a:ea typeface="Gill Sans" charset="0"/>
                <a:cs typeface="Gill Sans" charset="0"/>
              </a:rPr>
              <a:t>Nonlinear Raise Contrast</a:t>
            </a:r>
          </a:p>
        </p:txBody>
      </p:sp>
      <p:sp>
        <p:nvSpPr>
          <p:cNvPr id="31762" name="Rectangle 18"/>
          <p:cNvSpPr>
            <a:spLocks/>
          </p:cNvSpPr>
          <p:nvPr/>
        </p:nvSpPr>
        <p:spPr bwMode="auto">
          <a:xfrm>
            <a:off x="6978551" y="1549301"/>
            <a:ext cx="1848445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b="1" dirty="0">
                <a:ea typeface="Gill Sans" charset="0"/>
                <a:cs typeface="Gill Sans" charset="0"/>
              </a:rPr>
              <a:t>Nonlinear Lower Contrast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6367" y="5902523"/>
            <a:ext cx="2160984" cy="254496"/>
            <a:chOff x="0" y="0"/>
            <a:chExt cx="1936" cy="228"/>
          </a:xfrm>
        </p:grpSpPr>
        <p:sp>
          <p:nvSpPr>
            <p:cNvPr id="31764" name="AutoShape 20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/>
            </p:cNvSpPr>
            <p:nvPr/>
          </p:nvSpPr>
          <p:spPr bwMode="auto">
            <a:xfrm>
              <a:off x="641" y="0"/>
              <a:ext cx="455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 + 128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98789" y="5902523"/>
            <a:ext cx="2160984" cy="254496"/>
            <a:chOff x="0" y="0"/>
            <a:chExt cx="1936" cy="228"/>
          </a:xfrm>
        </p:grpSpPr>
        <p:sp>
          <p:nvSpPr>
            <p:cNvPr id="31767" name="AutoShape 23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/>
            </p:cNvSpPr>
            <p:nvPr/>
          </p:nvSpPr>
          <p:spPr bwMode="auto">
            <a:xfrm>
              <a:off x="727" y="0"/>
              <a:ext cx="276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 * 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3946" y="5900056"/>
            <a:ext cx="2160984" cy="254496"/>
            <a:chOff x="0" y="0"/>
            <a:chExt cx="1936" cy="228"/>
          </a:xfrm>
        </p:grpSpPr>
        <p:sp>
          <p:nvSpPr>
            <p:cNvPr id="31770" name="AutoShape 26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/>
            </p:cNvSpPr>
            <p:nvPr/>
          </p:nvSpPr>
          <p:spPr bwMode="auto">
            <a:xfrm>
              <a:off x="646" y="0"/>
              <a:ext cx="421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255 - x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831211" y="5898059"/>
            <a:ext cx="2160984" cy="250031"/>
            <a:chOff x="0" y="0"/>
            <a:chExt cx="1936" cy="224"/>
          </a:xfrm>
        </p:grpSpPr>
        <p:sp>
          <p:nvSpPr>
            <p:cNvPr id="31773" name="AutoShape 29"/>
            <p:cNvSpPr>
              <a:spLocks/>
            </p:cNvSpPr>
            <p:nvPr/>
          </p:nvSpPr>
          <p:spPr bwMode="auto">
            <a:xfrm>
              <a:off x="0" y="0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235" y="41"/>
              <a:ext cx="1025" cy="12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((x / 255.0) </a:t>
              </a:r>
              <a:r>
                <a:rPr lang="en-US" sz="900" dirty="0" smtClean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^2</a:t>
              </a:r>
              <a:r>
                <a:rPr lang="en-US" sz="9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) * 255.0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366367" y="3429000"/>
            <a:ext cx="2160984" cy="254496"/>
            <a:chOff x="0" y="0"/>
            <a:chExt cx="1936" cy="228"/>
          </a:xfrm>
        </p:grpSpPr>
        <p:sp>
          <p:nvSpPr>
            <p:cNvPr id="31776" name="AutoShape 32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/>
            </p:cNvSpPr>
            <p:nvPr/>
          </p:nvSpPr>
          <p:spPr bwMode="auto">
            <a:xfrm>
              <a:off x="646" y="0"/>
              <a:ext cx="421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 - 128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98789" y="3429000"/>
            <a:ext cx="2160984" cy="254496"/>
            <a:chOff x="0" y="0"/>
            <a:chExt cx="1936" cy="228"/>
          </a:xfrm>
        </p:grpSpPr>
        <p:sp>
          <p:nvSpPr>
            <p:cNvPr id="31779" name="AutoShape 35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0" name="Rectangle 36"/>
            <p:cNvSpPr>
              <a:spLocks/>
            </p:cNvSpPr>
            <p:nvPr/>
          </p:nvSpPr>
          <p:spPr bwMode="auto">
            <a:xfrm>
              <a:off x="727" y="0"/>
              <a:ext cx="261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 / 2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33946" y="3429000"/>
            <a:ext cx="2160984" cy="254496"/>
            <a:chOff x="0" y="0"/>
            <a:chExt cx="1936" cy="228"/>
          </a:xfrm>
        </p:grpSpPr>
        <p:sp>
          <p:nvSpPr>
            <p:cNvPr id="31782" name="AutoShape 38"/>
            <p:cNvSpPr>
              <a:spLocks/>
            </p:cNvSpPr>
            <p:nvPr/>
          </p:nvSpPr>
          <p:spPr bwMode="auto">
            <a:xfrm>
              <a:off x="0" y="4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3" name="Rectangle 39"/>
            <p:cNvSpPr>
              <a:spLocks/>
            </p:cNvSpPr>
            <p:nvPr/>
          </p:nvSpPr>
          <p:spPr bwMode="auto">
            <a:xfrm>
              <a:off x="890" y="0"/>
              <a:ext cx="69" cy="16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821165" y="3433465"/>
            <a:ext cx="2345159" cy="250031"/>
            <a:chOff x="30" y="0"/>
            <a:chExt cx="2101" cy="224"/>
          </a:xfrm>
        </p:grpSpPr>
        <p:sp>
          <p:nvSpPr>
            <p:cNvPr id="31785" name="AutoShape 41"/>
            <p:cNvSpPr>
              <a:spLocks/>
            </p:cNvSpPr>
            <p:nvPr/>
          </p:nvSpPr>
          <p:spPr bwMode="auto">
            <a:xfrm>
              <a:off x="30" y="0"/>
              <a:ext cx="1936" cy="2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6" name="Rectangle 42"/>
            <p:cNvSpPr>
              <a:spLocks/>
            </p:cNvSpPr>
            <p:nvPr/>
          </p:nvSpPr>
          <p:spPr bwMode="auto">
            <a:xfrm>
              <a:off x="131" y="12"/>
              <a:ext cx="200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9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((x / 255.0) </a:t>
              </a:r>
              <a:r>
                <a:rPr lang="en-US" sz="900" dirty="0" smtClean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^ 0.33</a:t>
              </a:r>
              <a:r>
                <a:rPr lang="en-US" sz="900" dirty="0"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) * 255.0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t ( f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85.75"/>
  <p:tag name="PICTUREFILESIZE" val="80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f(t_x(x,y), t_y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16.125"/>
  <p:tag name="PICTUREFILESIZE" val="131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f(t_x(x,y), t_y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16.125"/>
  <p:tag name="PICTUREFILESIZE" val="13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882</Words>
  <Application>Microsoft Office PowerPoint</Application>
  <PresentationFormat>On-screen Show (4:3)</PresentationFormat>
  <Paragraphs>291</Paragraphs>
  <Slides>58</Slides>
  <Notes>58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Default Design</vt:lpstr>
      <vt:lpstr>MathType 4.0 Equation</vt:lpstr>
      <vt:lpstr>Microsoft Equation 3.0</vt:lpstr>
      <vt:lpstr>Image Processing</vt:lpstr>
      <vt:lpstr>Overview</vt:lpstr>
      <vt:lpstr>Image as a Function</vt:lpstr>
      <vt:lpstr>Image as a Function</vt:lpstr>
      <vt:lpstr>Image Processing</vt:lpstr>
      <vt:lpstr>Slide 6</vt:lpstr>
      <vt:lpstr> Point Operations</vt:lpstr>
      <vt:lpstr>Point Processing</vt:lpstr>
      <vt:lpstr>Point Processing</vt:lpstr>
      <vt:lpstr>Gamma correction</vt:lpstr>
      <vt:lpstr>Neighborhood Operations</vt:lpstr>
      <vt:lpstr>Convolution</vt:lpstr>
      <vt:lpstr>Properties of Convolution</vt:lpstr>
      <vt:lpstr>Convolution</vt:lpstr>
      <vt:lpstr>Convolution - Example</vt:lpstr>
      <vt:lpstr>Slide 16</vt:lpstr>
      <vt:lpstr>Point Spread Function</vt:lpstr>
      <vt:lpstr>Point Spread Function</vt:lpstr>
      <vt:lpstr>Original Image</vt:lpstr>
      <vt:lpstr>Shifted Image</vt:lpstr>
      <vt:lpstr>Original Image</vt:lpstr>
      <vt:lpstr>Blurred Image</vt:lpstr>
      <vt:lpstr>Gaussian Smoothing</vt:lpstr>
      <vt:lpstr>Gaussian Smoothing</vt:lpstr>
      <vt:lpstr>Original Image</vt:lpstr>
      <vt:lpstr>Sharpened Image</vt:lpstr>
      <vt:lpstr>Sharpened Image</vt:lpstr>
      <vt:lpstr>Original Image</vt:lpstr>
      <vt:lpstr>Noise</vt:lpstr>
      <vt:lpstr>Blurred Noise</vt:lpstr>
      <vt:lpstr>Median Filter</vt:lpstr>
      <vt:lpstr>Median Filter</vt:lpstr>
      <vt:lpstr>Original Image</vt:lpstr>
      <vt:lpstr>Example: Noise Reduction</vt:lpstr>
      <vt:lpstr>Slide 35</vt:lpstr>
      <vt:lpstr>Example: Noise Reduction</vt:lpstr>
      <vt:lpstr>Original Image</vt:lpstr>
      <vt:lpstr>X-Edge Detection</vt:lpstr>
      <vt:lpstr>Y-Edge Detection</vt:lpstr>
      <vt:lpstr>General Edge Detection</vt:lpstr>
      <vt:lpstr>Slide 41</vt:lpstr>
      <vt:lpstr>Aliasing</vt:lpstr>
      <vt:lpstr>Alias: n., an assumed name</vt:lpstr>
      <vt:lpstr>Image Scaling</vt:lpstr>
      <vt:lpstr>Image Sub-Sampling</vt:lpstr>
      <vt:lpstr>Image Sub-Sampling</vt:lpstr>
      <vt:lpstr>Good and Bad Sampling</vt:lpstr>
      <vt:lpstr>Really bad in video</vt:lpstr>
      <vt:lpstr>Sub-Sampling with Gaussian Pre-Filtering</vt:lpstr>
      <vt:lpstr>Sub-Sampling with Gaussian Pre-Filtering</vt:lpstr>
      <vt:lpstr>Compare with...</vt:lpstr>
      <vt:lpstr>Aliasing</vt:lpstr>
      <vt:lpstr>Slide 53</vt:lpstr>
      <vt:lpstr>Slide 54</vt:lpstr>
      <vt:lpstr>Original Image</vt:lpstr>
      <vt:lpstr>Warped Image</vt:lpstr>
      <vt:lpstr>Warped Image</vt:lpstr>
      <vt:lpstr>Advection (just like a fluid)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</dc:title>
  <dc:creator/>
  <cp:lastModifiedBy>srinivas</cp:lastModifiedBy>
  <cp:revision>15</cp:revision>
  <dcterms:created xsi:type="dcterms:W3CDTF">2006-08-16T00:00:00Z</dcterms:created>
  <dcterms:modified xsi:type="dcterms:W3CDTF">2009-11-11T23:04:44Z</dcterms:modified>
</cp:coreProperties>
</file>