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55" r:id="rId3"/>
    <p:sldId id="258" r:id="rId4"/>
    <p:sldId id="259" r:id="rId5"/>
    <p:sldId id="345" r:id="rId6"/>
    <p:sldId id="261" r:id="rId7"/>
    <p:sldId id="262" r:id="rId8"/>
    <p:sldId id="263" r:id="rId9"/>
    <p:sldId id="264" r:id="rId10"/>
    <p:sldId id="265" r:id="rId11"/>
    <p:sldId id="268" r:id="rId12"/>
    <p:sldId id="350" r:id="rId13"/>
    <p:sldId id="269" r:id="rId14"/>
    <p:sldId id="271" r:id="rId15"/>
    <p:sldId id="272" r:id="rId16"/>
    <p:sldId id="273" r:id="rId17"/>
    <p:sldId id="274" r:id="rId18"/>
    <p:sldId id="275" r:id="rId19"/>
    <p:sldId id="277" r:id="rId20"/>
    <p:sldId id="335" r:id="rId21"/>
    <p:sldId id="278" r:id="rId22"/>
    <p:sldId id="279" r:id="rId23"/>
    <p:sldId id="280" r:id="rId24"/>
    <p:sldId id="281" r:id="rId25"/>
    <p:sldId id="282" r:id="rId26"/>
    <p:sldId id="351" r:id="rId27"/>
    <p:sldId id="352" r:id="rId28"/>
    <p:sldId id="353" r:id="rId29"/>
    <p:sldId id="354" r:id="rId30"/>
    <p:sldId id="283" r:id="rId31"/>
    <p:sldId id="287" r:id="rId32"/>
    <p:sldId id="293" r:id="rId33"/>
    <p:sldId id="294" r:id="rId34"/>
    <p:sldId id="295" r:id="rId35"/>
    <p:sldId id="299" r:id="rId36"/>
    <p:sldId id="300" r:id="rId37"/>
    <p:sldId id="301" r:id="rId38"/>
    <p:sldId id="348" r:id="rId39"/>
    <p:sldId id="342" r:id="rId40"/>
    <p:sldId id="302" r:id="rId41"/>
    <p:sldId id="260" r:id="rId42"/>
    <p:sldId id="303" r:id="rId43"/>
    <p:sldId id="347" r:id="rId44"/>
    <p:sldId id="305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6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C929364-B2C0-4B36-A8ED-2595C6D312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C9674D9-B9B0-4994-9AA3-CFEA109317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BF77E8BF-0EB5-41E0-B346-4C33AECC39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F0DFB20B-3DDA-44A3-A471-AB1FA837464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95E15D-EAB3-41D5-B677-F3667324C3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ACDFF23-75BA-4FFC-B898-413D7EE08E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9F78D50-3678-4CED-8346-22396D15E8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84EE9BE8-5AB1-4D45-8ABD-EE41FBC5658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1FC1C2D7-8713-42C1-AF53-518C7AFA77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F6FC00A4-692C-4EF5-9094-2F7E6DD099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B2DB23D5-E5F2-45AB-8C2D-16B1A49A3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1497F2-EC61-46E8-9F17-FD9DFC3300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85591A-9C46-4C77-97D3-517DCE305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205E3-E28F-4112-A41C-06F180D6CC9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F58D735F-EA6C-4169-BE5E-BB3C36BDCD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120499E-EE72-4B87-8B7E-FD9BB3744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04A362-A4E3-426F-90D0-E30E08E8E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7A1E7-4B9A-4047-B312-189CA83B325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2E147558-EF86-4735-8DBD-EDD872E2E4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0BB845A-3FB0-48EE-A8ED-513BD1F50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ln/>
        </p:spPr>
        <p:txBody>
          <a:bodyPr lIns="92062" tIns="46032" rIns="92062" bIns="46032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E999-89E2-42D4-95AE-7BEDC7E13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D1915-3E46-4C95-A189-01A0612A7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F316B-DE00-46D5-856E-ED2AF72BF8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B6B1C1-8706-443A-8B3D-E1A53ED02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20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51A6-DECC-4A9E-B024-E38B80D2E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182D4-89B8-491D-BCDF-761E2519F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E3E50-3484-4E69-BDFF-8DB7F23457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8D6F68-0DA0-46CC-BCAB-D2D8DBDA2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5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DBD1AE-610A-425A-8AA3-530A36EF7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93047-D143-4810-B3B7-8FE5DC4A2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DBF5C-B06F-454A-94CD-063216DC02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432CE9-1DDB-4C83-A40E-DDE622417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79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8E1B3-20C6-4272-B863-0845649A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EF5CF-AEEE-426E-ABF8-3A570B458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43381-DB65-430F-B591-47E61DCC9F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B63106-BBEF-4D0F-B413-4AE6D6B1EE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33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308C-2452-4C5A-ADA5-78049C0C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85157-1F95-42B4-B899-B8D54CB02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35D1A-7E9F-4B66-80F3-33320013CE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B9F4CC-7628-4376-9379-8280DC007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1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11022-261A-4CA0-8D41-0431B4F4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38001-A41D-49B2-9537-3D9000020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AFF57-8673-4EBD-ACC5-2202A967F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F7F22-C21F-4460-9346-80872C8FD3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A31F2D-8C36-48FD-A022-A0430FFB8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00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B477-39C8-4314-9AE5-36807065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0137E-0516-4EA2-89DC-33D6796A7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59593-4A5A-4048-9E4D-8BB5EB1F7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896B1-0E7F-4EEC-9886-1AD19C6E0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D65D9-1913-4E10-A492-E766EF961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57491-A690-4571-8FBB-ED7F39C89F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7CA573-3647-404A-9F26-CBB4A12A0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57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893-44BC-4152-8424-070C2464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84B635-0F63-4C67-B838-CD6A64B0BA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B30CE8-B2BA-4F3E-B0BF-982063873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92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F763B1-F051-4773-A1F1-45527D5511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F9A478-4444-461E-9177-2189D6715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29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794C-9793-4A5F-A6DC-CEA53FB7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AFD7F-252D-429B-85E4-87B13DEA8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9617F-F3FF-4264-8E0F-065C510F9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24DDC-31EA-421D-81E6-A5679718E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BF5464-1120-469C-A06F-BD9F1D5E8F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49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4457D-D7C5-4FA2-9503-C44B8458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1F552-6C13-4E0D-AA63-F1503D452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0D30E-AF58-4222-A9FB-15F9E120A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E2712-D9B8-4E0C-ACB6-CF8C5203A6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F4E54B-7677-4A1B-B05B-08067760A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81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0C1541-EDF3-4047-A63A-EF82F01E0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0D5361-B69A-4BBC-92B8-1A7B7AB69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91D0592-29F6-489E-BFA4-3F02025341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BA4345-6FC3-416C-97F0-54F4714D19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s.anl.gov/mpi" TargetMode="External"/><Relationship Id="rId2" Type="http://schemas.openxmlformats.org/officeDocument/2006/relationships/hyperlink" Target="http://www.mpi-forum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s.anl.gov/mpi/tutorials/per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mcs.anl.gov/mpi/mpiexmpl.tar.gz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D9E45-7492-44EE-B869-914F86BC0C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2CF0-ACAD-4653-8B93-31DC0000A7E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D0DA7B4-F2DC-4DCB-B3DD-46987F7224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An Introduction to MPI</a:t>
            </a:r>
            <a:br>
              <a:rPr lang="en-US" altLang="en-US" sz="4400"/>
            </a:br>
            <a:r>
              <a:rPr lang="en-US" altLang="en-US" sz="3200">
                <a:latin typeface="Helvetica" panose="020B0604020202020204" pitchFamily="34" charset="0"/>
              </a:rPr>
              <a:t>Parallel Programming with the </a:t>
            </a:r>
            <a:br>
              <a:rPr lang="en-US" altLang="en-US" sz="3200">
                <a:latin typeface="Helvetica" panose="020B0604020202020204" pitchFamily="34" charset="0"/>
              </a:rPr>
            </a:br>
            <a:r>
              <a:rPr lang="en-US" altLang="en-US" sz="3200">
                <a:latin typeface="Helvetica" panose="020B0604020202020204" pitchFamily="34" charset="0"/>
              </a:rPr>
              <a:t>Message Passing Interface</a:t>
            </a:r>
            <a:endParaRPr lang="en-US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4D3DFEC-58D0-4CFA-A21A-80C572172E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r>
              <a:rPr lang="en-US" altLang="en-US" sz="2800" dirty="0"/>
              <a:t>Largely based upon the work of</a:t>
            </a:r>
          </a:p>
          <a:p>
            <a:r>
              <a:rPr lang="en-US" altLang="en-US" sz="2800" dirty="0"/>
              <a:t>William </a:t>
            </a:r>
            <a:r>
              <a:rPr lang="en-US" altLang="en-US" sz="2800" dirty="0" err="1"/>
              <a:t>Gropp</a:t>
            </a:r>
            <a:endParaRPr lang="en-US" altLang="en-US" sz="2800" dirty="0"/>
          </a:p>
          <a:p>
            <a:r>
              <a:rPr lang="en-US" altLang="en-US" sz="2800" dirty="0"/>
              <a:t>Ewing Lusk</a:t>
            </a:r>
          </a:p>
          <a:p>
            <a:r>
              <a:rPr lang="en-US" altLang="en-US" sz="2800" dirty="0"/>
              <a:t>Argonne National Laboratory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D7D51-D87A-4703-8F86-020E5BCD13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7DEDB-BBC8-4DE6-9D03-4B1B8B37BCA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EC9CE05-0245-4EEE-B511-F7A93EEDE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MPI?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3861625-5B28-4374-BA18-56C5E1BE1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message-passing library specification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extended message-passing model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a language or compiler specification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a specific implementation or product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For parallel computers, clusters, and heterogeneous networks</a:t>
            </a:r>
          </a:p>
          <a:p>
            <a:pPr>
              <a:lnSpc>
                <a:spcPct val="90000"/>
              </a:lnSpc>
            </a:pPr>
            <a:r>
              <a:rPr lang="en-US" altLang="en-US"/>
              <a:t>Full-featured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Designed to provide access to advanced parallel hardware for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end users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library writers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tool developers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D8D84-31B1-4BB3-89D3-8A33D3E2A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004B-5613-48C1-ACD7-FBE41F81AC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BB0D638-B2BB-4044-93F5-72A0EDC17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MPI Sources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DAA5C7F-9D75-4981-8C3B-0CC92A520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The Standard itself: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at</a:t>
            </a:r>
            <a:r>
              <a:rPr lang="en-US" altLang="en-US" sz="1800">
                <a:latin typeface="Courier" pitchFamily="49" charset="0"/>
              </a:rPr>
              <a:t> </a:t>
            </a:r>
            <a:r>
              <a:rPr lang="en-US" altLang="en-US" sz="1800">
                <a:latin typeface="Courier" pitchFamily="49" charset="0"/>
                <a:hlinkClick r:id="rId2"/>
              </a:rPr>
              <a:t>http://www.mpi-forum.org</a:t>
            </a:r>
            <a:endParaRPr lang="en-US" altLang="en-US" sz="1800">
              <a:latin typeface="Courier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/>
              <a:t>All MPI official releases, in both postscript and HTML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Books:</a:t>
            </a:r>
          </a:p>
          <a:p>
            <a:pPr lvl="1">
              <a:lnSpc>
                <a:spcPct val="90000"/>
              </a:lnSpc>
            </a:pPr>
            <a:r>
              <a:rPr lang="en-US" altLang="en-US" sz="1800" i="1"/>
              <a:t>Using MPI:  Portable Parallel Programming with the Message-Passing Interface</a:t>
            </a:r>
            <a:r>
              <a:rPr lang="en-US" altLang="en-US" sz="1800"/>
              <a:t>, by Gropp, Lusk, and Skjellum, MIT Press, 1994.</a:t>
            </a:r>
          </a:p>
          <a:p>
            <a:pPr lvl="1">
              <a:lnSpc>
                <a:spcPct val="90000"/>
              </a:lnSpc>
            </a:pPr>
            <a:r>
              <a:rPr lang="en-US" altLang="en-US" sz="1800" i="1"/>
              <a:t>MPI:  The Complete Reference, </a:t>
            </a:r>
            <a:r>
              <a:rPr lang="en-US" altLang="en-US" sz="1800"/>
              <a:t>by Snir, Otto, Huss-Lederman, Walker, and Dongarra, MIT Press, 1996.</a:t>
            </a:r>
          </a:p>
          <a:p>
            <a:pPr lvl="1">
              <a:lnSpc>
                <a:spcPct val="90000"/>
              </a:lnSpc>
            </a:pPr>
            <a:r>
              <a:rPr lang="en-US" altLang="en-US" sz="1800" i="1"/>
              <a:t>Designing and Building Parallel Programs</a:t>
            </a:r>
            <a:r>
              <a:rPr lang="en-US" altLang="en-US" sz="1800"/>
              <a:t>, by Ian Foster, Addison-Wesley, 1995.</a:t>
            </a:r>
          </a:p>
          <a:p>
            <a:pPr lvl="1">
              <a:lnSpc>
                <a:spcPct val="90000"/>
              </a:lnSpc>
            </a:pPr>
            <a:r>
              <a:rPr lang="en-US" altLang="en-US" sz="1800" i="1"/>
              <a:t>Parallel Programming with MPI</a:t>
            </a:r>
            <a:r>
              <a:rPr lang="en-US" altLang="en-US" sz="1800"/>
              <a:t>, by Peter Pacheco, Morgan-Kaufmann, 1997.</a:t>
            </a:r>
          </a:p>
          <a:p>
            <a:pPr lvl="1">
              <a:lnSpc>
                <a:spcPct val="90000"/>
              </a:lnSpc>
            </a:pPr>
            <a:r>
              <a:rPr lang="en-US" altLang="en-US" sz="1800" i="1"/>
              <a:t>MPI: The Complete Reference</a:t>
            </a:r>
            <a:r>
              <a:rPr lang="en-US" altLang="en-US" sz="1800"/>
              <a:t> </a:t>
            </a:r>
            <a:r>
              <a:rPr lang="en-US" altLang="en-US" sz="1800" i="1"/>
              <a:t>Vol 1 and 2,</a:t>
            </a:r>
            <a:r>
              <a:rPr lang="en-US" altLang="en-US" sz="1800"/>
              <a:t>MIT Press, 1998(Fall).</a:t>
            </a:r>
            <a:endParaRPr lang="en-US" altLang="en-US" sz="1800" i="1"/>
          </a:p>
          <a:p>
            <a:pPr>
              <a:lnSpc>
                <a:spcPct val="90000"/>
              </a:lnSpc>
            </a:pPr>
            <a:r>
              <a:rPr lang="en-US" altLang="en-US" sz="2000"/>
              <a:t>Other information on Web: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at </a:t>
            </a:r>
            <a:r>
              <a:rPr lang="en-US" altLang="en-US" sz="1800">
                <a:latin typeface="Courier" pitchFamily="49" charset="0"/>
                <a:hlinkClick r:id="rId3"/>
              </a:rPr>
              <a:t>http://www.mcs.anl.gov/mpi</a:t>
            </a:r>
            <a:endParaRPr lang="en-US" altLang="en-US" sz="1800"/>
          </a:p>
          <a:p>
            <a:pPr lvl="1">
              <a:lnSpc>
                <a:spcPct val="90000"/>
              </a:lnSpc>
            </a:pPr>
            <a:r>
              <a:rPr lang="en-US" altLang="en-US" sz="1800"/>
              <a:t>pointers to lots of stuff, including other talks and tutorials, a FAQ, other MPI pages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5BECE6-98F4-4102-A612-A186BBEB4C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3FC8D-61DB-41E0-817B-55DE828E1A3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93DA8138-9A1C-47E3-8E87-3D581489A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Use MPI?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5924A76-985C-46B3-8D8D-CB9628304F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MPI provides a powerful, efficient, and </a:t>
            </a:r>
            <a:r>
              <a:rPr lang="en-US" altLang="en-US" i="1"/>
              <a:t>portable</a:t>
            </a:r>
            <a:r>
              <a:rPr lang="en-US" altLang="en-US"/>
              <a:t> way to express parallel programs</a:t>
            </a:r>
          </a:p>
          <a:p>
            <a:r>
              <a:rPr lang="en-US" altLang="en-US"/>
              <a:t>MPI was explicitly designed to enable libraries… </a:t>
            </a:r>
          </a:p>
          <a:p>
            <a:r>
              <a:rPr lang="en-US" altLang="en-US"/>
              <a:t>… which may eliminate the need for many users to learn (much of) MPI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D7E70-4E5D-46AB-90D2-E55D9710F5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6A1D4-C835-4BBD-A7A1-D188824796D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E4D9980-9E36-458E-B017-AA8A51454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Minimal MPI Program (C)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20C34C2-4080-46E9-ADD8-D45867CDA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#include "mpi.h"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#include &lt;stdio.h&gt;</a:t>
            </a:r>
          </a:p>
          <a:p>
            <a:pPr>
              <a:buFontTx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int main( int argc, char *argv[] )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MPI_Init( &amp;argc, &amp;argv );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printf( "Hello, world!\n" );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MPI_Finalize();</a:t>
            </a:r>
          </a:p>
          <a:p>
            <a:pPr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return 0;</a:t>
            </a:r>
          </a:p>
          <a:p>
            <a:pPr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  <a:endParaRPr lang="en-US" altLang="en-US" sz="200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902F5-9F4E-4B9E-99F9-209ADF48EA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0706C-A53D-4257-B8D8-AAD5A3C47A0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9FB7B3A-E559-4289-BF49-B8E89EF5E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Notes on C and C++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A68E2B0-2846-43D0-9A4B-087AD5B87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724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dirty="0"/>
              <a:t>In C:</a:t>
            </a:r>
          </a:p>
          <a:p>
            <a:pPr lvl="1">
              <a:lnSpc>
                <a:spcPct val="110000"/>
              </a:lnSpc>
            </a:pPr>
            <a:r>
              <a:rPr lang="en-US" altLang="en-US" dirty="0" err="1"/>
              <a:t>mpi.h</a:t>
            </a:r>
            <a:r>
              <a:rPr lang="en-US" altLang="en-US" dirty="0"/>
              <a:t> must be #included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MPI functions return error codes or </a:t>
            </a:r>
            <a:r>
              <a:rPr lang="en-US" altLang="en-US" b="1" dirty="0">
                <a:latin typeface="Courier New" panose="02070309020205020404" pitchFamily="49" charset="0"/>
              </a:rPr>
              <a:t>MPI_SUCCESS</a:t>
            </a:r>
            <a:endParaRPr lang="en-US" altLang="en-US" dirty="0"/>
          </a:p>
          <a:p>
            <a:pPr>
              <a:lnSpc>
                <a:spcPct val="110000"/>
              </a:lnSpc>
            </a:pPr>
            <a:r>
              <a:rPr lang="en-US" altLang="en-US" dirty="0"/>
              <a:t>In C++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Bindings are part of MPI-2.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Exceptions are thrown (MPI-2) vs error codes.</a:t>
            </a:r>
          </a:p>
          <a:p>
            <a:pPr>
              <a:lnSpc>
                <a:spcPct val="11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123A4-6C56-41E1-8BAF-3023A64C25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07FB5-5BFF-446C-AEAA-2EF7EA89E0B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16D0471-23EF-47BC-AA6E-6FE3AE798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Handling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B7D55DD-622F-414A-9B51-382D07F7C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By default, an error causes all processes to abort. </a:t>
            </a:r>
          </a:p>
          <a:p>
            <a:r>
              <a:rPr lang="en-US" altLang="en-US" dirty="0"/>
              <a:t>The user can cause routines to return (with an error code) instead.</a:t>
            </a:r>
          </a:p>
          <a:p>
            <a:pPr lvl="1"/>
            <a:r>
              <a:rPr lang="en-US" altLang="en-US" dirty="0"/>
              <a:t>In C++, exceptions are thrown (MPI-2)</a:t>
            </a:r>
          </a:p>
          <a:p>
            <a:r>
              <a:rPr lang="en-US" altLang="en-US" dirty="0"/>
              <a:t>A user can also write and install custom error handlers.</a:t>
            </a:r>
          </a:p>
          <a:p>
            <a:r>
              <a:rPr lang="en-US" altLang="en-US" dirty="0"/>
              <a:t>Libraries might want to handle errors differently from applications.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354CA-5238-499F-82A6-4CDB3F6BA3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11387-EE22-43DD-A248-E4AA84EDCD2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DE67E7D4-4BA8-4C08-82A4-88FCCA48F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/>
              <a:t>Running MPI Programs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3F7AF73-E74E-4F59-A104-1045E29F9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 dirty="0"/>
              <a:t>The MPI-1 Standard does not specify how to run an MPI program, just as the C/C++ standard does not specify how to run a C/C++ program.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 general, starting an MPI program is dependent on the implementation of MPI you are using, and might require various scripts, program arguments, and/or environment variables.</a:t>
            </a:r>
          </a:p>
          <a:p>
            <a:pPr>
              <a:lnSpc>
                <a:spcPct val="120000"/>
              </a:lnSpc>
            </a:pPr>
            <a:r>
              <a:rPr lang="en-US" altLang="en-US" sz="2400" b="1" dirty="0" err="1">
                <a:latin typeface="Courier New" panose="02070309020205020404" pitchFamily="49" charset="0"/>
              </a:rPr>
              <a:t>mpiexec</a:t>
            </a:r>
            <a:r>
              <a:rPr lang="en-US" altLang="en-US" sz="2400" b="1" dirty="0">
                <a:latin typeface="Courier New" panose="02070309020205020404" pitchFamily="49" charset="0"/>
              </a:rPr>
              <a:t> &lt;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args</a:t>
            </a:r>
            <a:r>
              <a:rPr lang="en-US" altLang="en-US" sz="2400" b="1" dirty="0">
                <a:latin typeface="Courier New" panose="02070309020205020404" pitchFamily="49" charset="0"/>
              </a:rPr>
              <a:t>&gt;</a:t>
            </a:r>
            <a:r>
              <a:rPr lang="en-US" altLang="en-US" sz="2400" dirty="0">
                <a:latin typeface="Courier New" panose="02070309020205020404" pitchFamily="49" charset="0"/>
              </a:rPr>
              <a:t> </a:t>
            </a:r>
            <a:r>
              <a:rPr lang="en-US" altLang="en-US" sz="2400" dirty="0"/>
              <a:t> is part of MPI-2, as a recommendation, but not a requirement</a:t>
            </a:r>
          </a:p>
          <a:p>
            <a:pPr lvl="1">
              <a:lnSpc>
                <a:spcPct val="120000"/>
              </a:lnSpc>
            </a:pPr>
            <a:r>
              <a:rPr lang="en-US" altLang="en-US" sz="2000" dirty="0"/>
              <a:t>You can use </a:t>
            </a:r>
            <a:r>
              <a:rPr lang="en-US" altLang="en-US" sz="2000" dirty="0" err="1"/>
              <a:t>mpiexec</a:t>
            </a:r>
            <a:r>
              <a:rPr lang="en-US" altLang="en-US" sz="2000" dirty="0"/>
              <a:t> for MPICH and </a:t>
            </a:r>
            <a:r>
              <a:rPr lang="en-US" altLang="en-US" sz="2000" dirty="0" err="1"/>
              <a:t>mpirun</a:t>
            </a:r>
            <a:r>
              <a:rPr lang="en-US" altLang="en-US" sz="2000" dirty="0"/>
              <a:t> for SGI’s MPI in this class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97EE7-EF20-45F1-827E-A2CDCBBC48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BC502-98D1-4E09-B18E-D4E3F1AF7A3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9ED8053-B122-44FC-B9DE-FAC1037C9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Out About the Environment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17B3FD1-6947-4EA3-955B-92E7D2CD9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724400"/>
          </a:xfrm>
        </p:spPr>
        <p:txBody>
          <a:bodyPr/>
          <a:lstStyle/>
          <a:p>
            <a:r>
              <a:rPr lang="en-US" altLang="en-US"/>
              <a:t>Two important questions that arise early in a parallel program are:</a:t>
            </a:r>
          </a:p>
          <a:p>
            <a:pPr lvl="1"/>
            <a:r>
              <a:rPr lang="en-US" altLang="en-US" sz="2800"/>
              <a:t>How many processes are participating in this computation?</a:t>
            </a:r>
          </a:p>
          <a:p>
            <a:pPr lvl="1"/>
            <a:r>
              <a:rPr lang="en-US" altLang="en-US" sz="2800"/>
              <a:t>Which one am I?</a:t>
            </a:r>
          </a:p>
          <a:p>
            <a:r>
              <a:rPr lang="en-US" altLang="en-US"/>
              <a:t>MPI provides functions to answer these questions:</a:t>
            </a:r>
          </a:p>
          <a:p>
            <a:pPr lvl="1"/>
            <a:r>
              <a:rPr lang="en-US" altLang="en-US" b="1">
                <a:latin typeface="Courier New" panose="02070309020205020404" pitchFamily="49" charset="0"/>
              </a:rPr>
              <a:t>MPI_Comm_size</a:t>
            </a:r>
            <a:r>
              <a:rPr lang="en-US" altLang="en-US"/>
              <a:t> reports the number of processes.</a:t>
            </a:r>
          </a:p>
          <a:p>
            <a:pPr lvl="1"/>
            <a:r>
              <a:rPr lang="en-US" altLang="en-US" b="1">
                <a:latin typeface="Courier New" panose="02070309020205020404" pitchFamily="49" charset="0"/>
              </a:rPr>
              <a:t>MPI_Comm_rank</a:t>
            </a:r>
            <a:r>
              <a:rPr lang="en-US" altLang="en-US"/>
              <a:t> reports the </a:t>
            </a:r>
            <a:r>
              <a:rPr lang="en-US" altLang="en-US" i="1"/>
              <a:t>rank</a:t>
            </a:r>
            <a:r>
              <a:rPr lang="en-US" altLang="en-US"/>
              <a:t>, a number between 0 and size-1, identifying the calling process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162EE-28A1-4509-922C-C0B94F5441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AAF16-3C54-4A8F-A1BA-64FBA265921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2792406-9B8B-4CEF-B45F-ECB2AEA9B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Hello (C)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E801AEF-740B-4963-9F33-5BE769F12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#include "mpi.h"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int main( int argc, char *argv[]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int rank, size;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MPI_Init( &amp;argc, &amp;argv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MPI_Comm_rank( MPI_COMM_WORLD, &amp;rank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MPI_Comm_size( MPI_COMM_WORLD, &amp;size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printf( "I am %d of %d\n", rank, size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MPI_Finalize();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}</a:t>
            </a:r>
            <a:endParaRPr lang="en-US" altLang="en-US" sz="2000" b="1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796F905-2A29-4FD2-886B-48EBCCE065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E3764-3F1C-485F-9F4B-00CF740FF80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E13A0B3-C818-4E39-9071-1C19EEEA9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Basic Send/Receive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3E37A80-CAEB-4F44-971D-EA9E2A9DF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need to fill in the details in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Things that need specifying:</a:t>
            </a:r>
          </a:p>
          <a:p>
            <a:pPr lvl="1"/>
            <a:r>
              <a:rPr lang="en-US" altLang="en-US"/>
              <a:t>How will “data” be described?</a:t>
            </a:r>
          </a:p>
          <a:p>
            <a:pPr lvl="1"/>
            <a:r>
              <a:rPr lang="en-US" altLang="en-US"/>
              <a:t>How will processes be identified?</a:t>
            </a:r>
          </a:p>
          <a:p>
            <a:pPr lvl="1"/>
            <a:r>
              <a:rPr lang="en-US" altLang="en-US"/>
              <a:t>How will the receiver recognize/screen messages?</a:t>
            </a:r>
          </a:p>
          <a:p>
            <a:pPr lvl="1"/>
            <a:r>
              <a:rPr lang="en-US" altLang="en-US"/>
              <a:t>What will it mean for these operations to complete?</a:t>
            </a:r>
          </a:p>
        </p:txBody>
      </p:sp>
      <p:grpSp>
        <p:nvGrpSpPr>
          <p:cNvPr id="23556" name="Group 4">
            <a:extLst>
              <a:ext uri="{FF2B5EF4-FFF2-40B4-BE49-F238E27FC236}">
                <a16:creationId xmlns:a16="http://schemas.microsoft.com/office/drawing/2014/main" id="{7F6365E6-D1AD-49EA-9A3E-715CDAEFC7A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514600"/>
            <a:ext cx="4991100" cy="1295400"/>
            <a:chOff x="1392" y="3312"/>
            <a:chExt cx="3144" cy="816"/>
          </a:xfrm>
        </p:grpSpPr>
        <p:sp>
          <p:nvSpPr>
            <p:cNvPr id="23557" name="Text Box 5">
              <a:extLst>
                <a:ext uri="{FF2B5EF4-FFF2-40B4-BE49-F238E27FC236}">
                  <a16:creationId xmlns:a16="http://schemas.microsoft.com/office/drawing/2014/main" id="{365BFCB4-A2B4-417A-8BA5-D1C3CC708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312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Process 0</a:t>
              </a:r>
            </a:p>
          </p:txBody>
        </p:sp>
        <p:sp>
          <p:nvSpPr>
            <p:cNvPr id="23558" name="Text Box 6">
              <a:extLst>
                <a:ext uri="{FF2B5EF4-FFF2-40B4-BE49-F238E27FC236}">
                  <a16:creationId xmlns:a16="http://schemas.microsoft.com/office/drawing/2014/main" id="{99905D01-CD88-4083-8AF2-A8246BE90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" y="3328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/>
                <a:t>Process 1</a:t>
              </a:r>
            </a:p>
          </p:txBody>
        </p:sp>
        <p:sp>
          <p:nvSpPr>
            <p:cNvPr id="23559" name="Line 7">
              <a:extLst>
                <a:ext uri="{FF2B5EF4-FFF2-40B4-BE49-F238E27FC236}">
                  <a16:creationId xmlns:a16="http://schemas.microsoft.com/office/drawing/2014/main" id="{644F11A0-D7FB-46F8-9D7A-13AA6E4C8B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3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Text Box 8">
              <a:extLst>
                <a:ext uri="{FF2B5EF4-FFF2-40B4-BE49-F238E27FC236}">
                  <a16:creationId xmlns:a16="http://schemas.microsoft.com/office/drawing/2014/main" id="{BD4686AF-D070-401D-982E-024CBAB3F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00"/>
              <a:ext cx="9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Send(data)</a:t>
              </a:r>
              <a:endParaRPr lang="en-US" altLang="en-US" sz="1800" b="1"/>
            </a:p>
          </p:txBody>
        </p:sp>
        <p:sp>
          <p:nvSpPr>
            <p:cNvPr id="23561" name="Text Box 9">
              <a:extLst>
                <a:ext uri="{FF2B5EF4-FFF2-40B4-BE49-F238E27FC236}">
                  <a16:creationId xmlns:a16="http://schemas.microsoft.com/office/drawing/2014/main" id="{65AABAF1-A2D9-4298-8D24-82F9B84E8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2" y="3817"/>
              <a:ext cx="12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Receive(data)</a:t>
              </a:r>
              <a:endParaRPr lang="en-US" altLang="en-US" sz="1800"/>
            </a:p>
          </p:txBody>
        </p:sp>
        <p:sp>
          <p:nvSpPr>
            <p:cNvPr id="23562" name="Line 10">
              <a:extLst>
                <a:ext uri="{FF2B5EF4-FFF2-40B4-BE49-F238E27FC236}">
                  <a16:creationId xmlns:a16="http://schemas.microsoft.com/office/drawing/2014/main" id="{936928F3-CF53-4492-82E1-84CEDC8FD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696"/>
              <a:ext cx="76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69E2B-FC4C-4CF7-BE70-CA18BD781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15-418/618: Week 7 Recitation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F4448-5C60-4F77-9415-DB461B40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MPI Tutorial</a:t>
            </a:r>
          </a:p>
          <a:p>
            <a:r>
              <a:rPr lang="en-US" dirty="0"/>
              <a:t>Code Walk-Through </a:t>
            </a:r>
          </a:p>
          <a:p>
            <a:pPr lvl="1"/>
            <a:r>
              <a:rPr lang="en-US" dirty="0" err="1"/>
              <a:t>matrix.h</a:t>
            </a:r>
            <a:endParaRPr lang="en-US" dirty="0"/>
          </a:p>
          <a:p>
            <a:pPr lvl="1"/>
            <a:r>
              <a:rPr lang="en-US" dirty="0"/>
              <a:t>mvmul.cpp</a:t>
            </a:r>
          </a:p>
          <a:p>
            <a:r>
              <a:rPr lang="en-US" dirty="0"/>
              <a:t>Directories of interest: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afs</a:t>
            </a:r>
            <a:r>
              <a:rPr lang="en-US" dirty="0"/>
              <a:t>/cs.cmu.edu/academic/class/15418-s18/public/recw7/recw7-code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afs</a:t>
            </a:r>
            <a:r>
              <a:rPr lang="en-US" dirty="0"/>
              <a:t>/cs.cmu.edu/academic/class/15418-s18/public/recw7/recw7-code/</a:t>
            </a:r>
            <a:r>
              <a:rPr lang="en-US" dirty="0" err="1"/>
              <a:t>mvmul</a:t>
            </a:r>
            <a:r>
              <a:rPr lang="en-US" dirty="0"/>
              <a:t>-extra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38045-4E11-4F09-9E27-A2B9086CCA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702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>
            <a:extLst>
              <a:ext uri="{FF2B5EF4-FFF2-40B4-BE49-F238E27FC236}">
                <a16:creationId xmlns:a16="http://schemas.microsoft.com/office/drawing/2014/main" id="{659068A2-BB70-4397-8874-BF6B35DB42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B3BDB-F9AF-470F-8EBC-7967FF43C5F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EE27E848-BB40-4ECC-A597-6E6F7E407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altLang="en-US"/>
              <a:t>What is message passing?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BA6F257-E9E3-4DCA-B960-262BDF425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7700" y="1676400"/>
            <a:ext cx="7848600" cy="609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Data transfer plus synchronization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61197EAE-5D8C-458E-A93A-46DF52D6E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5410200"/>
            <a:ext cx="78486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</a:rPr>
              <a:t>Requires cooperation of sender and receiver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latin typeface="Arial" panose="020B0604020202020204" pitchFamily="34" charset="0"/>
              </a:rPr>
              <a:t>Cooperation not always apparent in code</a:t>
            </a:r>
          </a:p>
        </p:txBody>
      </p:sp>
      <p:grpSp>
        <p:nvGrpSpPr>
          <p:cNvPr id="82949" name="Group 5">
            <a:extLst>
              <a:ext uri="{FF2B5EF4-FFF2-40B4-BE49-F238E27FC236}">
                <a16:creationId xmlns:a16="http://schemas.microsoft.com/office/drawing/2014/main" id="{1F4DC801-CE91-46B0-9515-5FC884CE3066}"/>
              </a:ext>
            </a:extLst>
          </p:cNvPr>
          <p:cNvGrpSpPr>
            <a:grpSpLocks/>
          </p:cNvGrpSpPr>
          <p:nvPr/>
        </p:nvGrpSpPr>
        <p:grpSpPr bwMode="auto">
          <a:xfrm>
            <a:off x="2063750" y="2444750"/>
            <a:ext cx="1206500" cy="444500"/>
            <a:chOff x="1300" y="1540"/>
            <a:chExt cx="760" cy="280"/>
          </a:xfrm>
        </p:grpSpPr>
        <p:sp>
          <p:nvSpPr>
            <p:cNvPr id="82950" name="Rectangle 6">
              <a:extLst>
                <a:ext uri="{FF2B5EF4-FFF2-40B4-BE49-F238E27FC236}">
                  <a16:creationId xmlns:a16="http://schemas.microsoft.com/office/drawing/2014/main" id="{A8159F5A-710C-4246-AB46-CA37BE202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1540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1" name="Rectangle 7">
              <a:extLst>
                <a:ext uri="{FF2B5EF4-FFF2-40B4-BE49-F238E27FC236}">
                  <a16:creationId xmlns:a16="http://schemas.microsoft.com/office/drawing/2014/main" id="{4FA48206-C85C-4EA2-878E-15F0A034A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" y="1598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sp>
        <p:nvSpPr>
          <p:cNvPr id="82952" name="Rectangle 8">
            <a:extLst>
              <a:ext uri="{FF2B5EF4-FFF2-40B4-BE49-F238E27FC236}">
                <a16:creationId xmlns:a16="http://schemas.microsoft.com/office/drawing/2014/main" id="{39A18AE0-D966-4215-82E0-24E18710E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2536825"/>
            <a:ext cx="973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latin typeface="Arial" panose="020B0604020202020204" pitchFamily="34" charset="0"/>
              </a:rPr>
              <a:t>Process 0</a:t>
            </a:r>
          </a:p>
        </p:txBody>
      </p:sp>
      <p:sp>
        <p:nvSpPr>
          <p:cNvPr id="82953" name="Rectangle 9">
            <a:extLst>
              <a:ext uri="{FF2B5EF4-FFF2-40B4-BE49-F238E27FC236}">
                <a16:creationId xmlns:a16="http://schemas.microsoft.com/office/drawing/2014/main" id="{3496241C-B4CB-4817-B7F1-B8704A3AE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3756025"/>
            <a:ext cx="973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>
                <a:latin typeface="Arial" panose="020B0604020202020204" pitchFamily="34" charset="0"/>
              </a:rPr>
              <a:t>Process 1</a:t>
            </a:r>
          </a:p>
        </p:txBody>
      </p:sp>
      <p:grpSp>
        <p:nvGrpSpPr>
          <p:cNvPr id="82954" name="Group 10">
            <a:extLst>
              <a:ext uri="{FF2B5EF4-FFF2-40B4-BE49-F238E27FC236}">
                <a16:creationId xmlns:a16="http://schemas.microsoft.com/office/drawing/2014/main" id="{3F53CE50-C56A-400F-AF97-DD36FB203A9A}"/>
              </a:ext>
            </a:extLst>
          </p:cNvPr>
          <p:cNvGrpSpPr>
            <a:grpSpLocks/>
          </p:cNvGrpSpPr>
          <p:nvPr/>
        </p:nvGrpSpPr>
        <p:grpSpPr bwMode="auto">
          <a:xfrm>
            <a:off x="3389313" y="2536825"/>
            <a:ext cx="1335087" cy="1273175"/>
            <a:chOff x="2135" y="1598"/>
            <a:chExt cx="841" cy="802"/>
          </a:xfrm>
        </p:grpSpPr>
        <p:sp>
          <p:nvSpPr>
            <p:cNvPr id="82955" name="Rectangle 11">
              <a:extLst>
                <a:ext uri="{FF2B5EF4-FFF2-40B4-BE49-F238E27FC236}">
                  <a16:creationId xmlns:a16="http://schemas.microsoft.com/office/drawing/2014/main" id="{679BE673-EE47-4512-A865-E2FB8BEA2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1598"/>
              <a:ext cx="7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1400">
                  <a:latin typeface="Arial" panose="020B0604020202020204" pitchFamily="34" charset="0"/>
                </a:rPr>
                <a:t>May I Send?</a:t>
              </a:r>
            </a:p>
          </p:txBody>
        </p:sp>
        <p:sp>
          <p:nvSpPr>
            <p:cNvPr id="82956" name="Line 12">
              <a:extLst>
                <a:ext uri="{FF2B5EF4-FFF2-40B4-BE49-F238E27FC236}">
                  <a16:creationId xmlns:a16="http://schemas.microsoft.com/office/drawing/2014/main" id="{BBF45D33-DB9D-4A9E-BA74-0E8BB65CD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776"/>
              <a:ext cx="528" cy="62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957" name="Group 13">
            <a:extLst>
              <a:ext uri="{FF2B5EF4-FFF2-40B4-BE49-F238E27FC236}">
                <a16:creationId xmlns:a16="http://schemas.microsoft.com/office/drawing/2014/main" id="{1E2F17EF-7CB1-40D5-9DC5-02B29D21C7F5}"/>
              </a:ext>
            </a:extLst>
          </p:cNvPr>
          <p:cNvGrpSpPr>
            <a:grpSpLocks/>
          </p:cNvGrpSpPr>
          <p:nvPr/>
        </p:nvGrpSpPr>
        <p:grpSpPr bwMode="auto">
          <a:xfrm>
            <a:off x="5699125" y="2743200"/>
            <a:ext cx="625475" cy="1317625"/>
            <a:chOff x="3590" y="1728"/>
            <a:chExt cx="394" cy="830"/>
          </a:xfrm>
        </p:grpSpPr>
        <p:sp>
          <p:nvSpPr>
            <p:cNvPr id="82958" name="Rectangle 14">
              <a:extLst>
                <a:ext uri="{FF2B5EF4-FFF2-40B4-BE49-F238E27FC236}">
                  <a16:creationId xmlns:a16="http://schemas.microsoft.com/office/drawing/2014/main" id="{BC75C6B9-E865-47F7-AED1-D4E2E169C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2366"/>
              <a:ext cx="3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r"/>
              <a:r>
                <a:rPr lang="en-US" altLang="en-US" sz="1400">
                  <a:latin typeface="Arial" panose="020B0604020202020204" pitchFamily="34" charset="0"/>
                </a:rPr>
                <a:t>Yes</a:t>
              </a:r>
            </a:p>
          </p:txBody>
        </p:sp>
        <p:sp>
          <p:nvSpPr>
            <p:cNvPr id="82959" name="Line 15">
              <a:extLst>
                <a:ext uri="{FF2B5EF4-FFF2-40B4-BE49-F238E27FC236}">
                  <a16:creationId xmlns:a16="http://schemas.microsoft.com/office/drawing/2014/main" id="{98930D00-FB42-480A-80C6-49B3786219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1728"/>
              <a:ext cx="192" cy="62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960" name="Group 16">
            <a:extLst>
              <a:ext uri="{FF2B5EF4-FFF2-40B4-BE49-F238E27FC236}">
                <a16:creationId xmlns:a16="http://schemas.microsoft.com/office/drawing/2014/main" id="{D98157FC-F8F5-4851-8B9C-D0767BFCFCE6}"/>
              </a:ext>
            </a:extLst>
          </p:cNvPr>
          <p:cNvGrpSpPr>
            <a:grpSpLocks/>
          </p:cNvGrpSpPr>
          <p:nvPr/>
        </p:nvGrpSpPr>
        <p:grpSpPr bwMode="auto">
          <a:xfrm>
            <a:off x="6407150" y="2444750"/>
            <a:ext cx="1206500" cy="444500"/>
            <a:chOff x="4036" y="1540"/>
            <a:chExt cx="760" cy="280"/>
          </a:xfrm>
        </p:grpSpPr>
        <p:sp>
          <p:nvSpPr>
            <p:cNvPr id="82961" name="Rectangle 17">
              <a:extLst>
                <a:ext uri="{FF2B5EF4-FFF2-40B4-BE49-F238E27FC236}">
                  <a16:creationId xmlns:a16="http://schemas.microsoft.com/office/drawing/2014/main" id="{88A6E692-B97D-4434-868F-F51403D55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6" y="1540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2" name="Rectangle 18">
              <a:extLst>
                <a:ext uri="{FF2B5EF4-FFF2-40B4-BE49-F238E27FC236}">
                  <a16:creationId xmlns:a16="http://schemas.microsoft.com/office/drawing/2014/main" id="{D140D280-E7B0-4375-A4F4-603DF42EA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1590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63" name="Group 19">
            <a:extLst>
              <a:ext uri="{FF2B5EF4-FFF2-40B4-BE49-F238E27FC236}">
                <a16:creationId xmlns:a16="http://schemas.microsoft.com/office/drawing/2014/main" id="{C5B2FF7B-F8E3-496D-AE72-D39B2D703E06}"/>
              </a:ext>
            </a:extLst>
          </p:cNvPr>
          <p:cNvGrpSpPr>
            <a:grpSpLocks/>
          </p:cNvGrpSpPr>
          <p:nvPr/>
        </p:nvGrpSpPr>
        <p:grpSpPr bwMode="auto">
          <a:xfrm>
            <a:off x="6559550" y="2597150"/>
            <a:ext cx="1206500" cy="444500"/>
            <a:chOff x="4132" y="1636"/>
            <a:chExt cx="760" cy="280"/>
          </a:xfrm>
        </p:grpSpPr>
        <p:sp>
          <p:nvSpPr>
            <p:cNvPr id="82964" name="Rectangle 20">
              <a:extLst>
                <a:ext uri="{FF2B5EF4-FFF2-40B4-BE49-F238E27FC236}">
                  <a16:creationId xmlns:a16="http://schemas.microsoft.com/office/drawing/2014/main" id="{0D3B60FC-0F99-4502-B80D-238306348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2" y="1636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5" name="Rectangle 21">
              <a:extLst>
                <a:ext uri="{FF2B5EF4-FFF2-40B4-BE49-F238E27FC236}">
                  <a16:creationId xmlns:a16="http://schemas.microsoft.com/office/drawing/2014/main" id="{89153283-A436-4B48-B104-3A0B59C84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1686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66" name="Group 22">
            <a:extLst>
              <a:ext uri="{FF2B5EF4-FFF2-40B4-BE49-F238E27FC236}">
                <a16:creationId xmlns:a16="http://schemas.microsoft.com/office/drawing/2014/main" id="{C9713631-721D-4842-B71D-A694FB9580A3}"/>
              </a:ext>
            </a:extLst>
          </p:cNvPr>
          <p:cNvGrpSpPr>
            <a:grpSpLocks/>
          </p:cNvGrpSpPr>
          <p:nvPr/>
        </p:nvGrpSpPr>
        <p:grpSpPr bwMode="auto">
          <a:xfrm>
            <a:off x="6711950" y="2749550"/>
            <a:ext cx="1206500" cy="444500"/>
            <a:chOff x="4228" y="1732"/>
            <a:chExt cx="760" cy="280"/>
          </a:xfrm>
        </p:grpSpPr>
        <p:sp>
          <p:nvSpPr>
            <p:cNvPr id="82967" name="Rectangle 23">
              <a:extLst>
                <a:ext uri="{FF2B5EF4-FFF2-40B4-BE49-F238E27FC236}">
                  <a16:creationId xmlns:a16="http://schemas.microsoft.com/office/drawing/2014/main" id="{2F2F86AB-43E9-4648-93EA-E8B580775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8" y="1732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8" name="Rectangle 24">
              <a:extLst>
                <a:ext uri="{FF2B5EF4-FFF2-40B4-BE49-F238E27FC236}">
                  <a16:creationId xmlns:a16="http://schemas.microsoft.com/office/drawing/2014/main" id="{7C80D1AC-762B-4829-B6C7-35FE50002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1782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69" name="Group 25">
            <a:extLst>
              <a:ext uri="{FF2B5EF4-FFF2-40B4-BE49-F238E27FC236}">
                <a16:creationId xmlns:a16="http://schemas.microsoft.com/office/drawing/2014/main" id="{6E4EC190-B766-45CF-A12E-90BD5B367E36}"/>
              </a:ext>
            </a:extLst>
          </p:cNvPr>
          <p:cNvGrpSpPr>
            <a:grpSpLocks/>
          </p:cNvGrpSpPr>
          <p:nvPr/>
        </p:nvGrpSpPr>
        <p:grpSpPr bwMode="auto">
          <a:xfrm>
            <a:off x="6864350" y="2901950"/>
            <a:ext cx="1206500" cy="444500"/>
            <a:chOff x="4324" y="1828"/>
            <a:chExt cx="760" cy="280"/>
          </a:xfrm>
        </p:grpSpPr>
        <p:sp>
          <p:nvSpPr>
            <p:cNvPr id="82970" name="Rectangle 26">
              <a:extLst>
                <a:ext uri="{FF2B5EF4-FFF2-40B4-BE49-F238E27FC236}">
                  <a16:creationId xmlns:a16="http://schemas.microsoft.com/office/drawing/2014/main" id="{D7FB8559-E508-49C8-BAA3-B4D5F3984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4" y="1828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1" name="Rectangle 27">
              <a:extLst>
                <a:ext uri="{FF2B5EF4-FFF2-40B4-BE49-F238E27FC236}">
                  <a16:creationId xmlns:a16="http://schemas.microsoft.com/office/drawing/2014/main" id="{44B6046E-3B90-40D2-931B-C7237E5BD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2" y="1878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72" name="Group 28">
            <a:extLst>
              <a:ext uri="{FF2B5EF4-FFF2-40B4-BE49-F238E27FC236}">
                <a16:creationId xmlns:a16="http://schemas.microsoft.com/office/drawing/2014/main" id="{C5240C54-3EBA-44DB-8438-A846D88E142B}"/>
              </a:ext>
            </a:extLst>
          </p:cNvPr>
          <p:cNvGrpSpPr>
            <a:grpSpLocks/>
          </p:cNvGrpSpPr>
          <p:nvPr/>
        </p:nvGrpSpPr>
        <p:grpSpPr bwMode="auto">
          <a:xfrm>
            <a:off x="7016750" y="3054350"/>
            <a:ext cx="1206500" cy="444500"/>
            <a:chOff x="4420" y="1924"/>
            <a:chExt cx="760" cy="280"/>
          </a:xfrm>
        </p:grpSpPr>
        <p:sp>
          <p:nvSpPr>
            <p:cNvPr id="82973" name="Rectangle 29">
              <a:extLst>
                <a:ext uri="{FF2B5EF4-FFF2-40B4-BE49-F238E27FC236}">
                  <a16:creationId xmlns:a16="http://schemas.microsoft.com/office/drawing/2014/main" id="{0AD27EE8-E99C-4BD3-A3BF-A8169EF28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0" y="1924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4" name="Rectangle 30">
              <a:extLst>
                <a:ext uri="{FF2B5EF4-FFF2-40B4-BE49-F238E27FC236}">
                  <a16:creationId xmlns:a16="http://schemas.microsoft.com/office/drawing/2014/main" id="{7EA3DA89-B46B-4578-99F4-6F8E7C617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8" y="1974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75" name="Group 31">
            <a:extLst>
              <a:ext uri="{FF2B5EF4-FFF2-40B4-BE49-F238E27FC236}">
                <a16:creationId xmlns:a16="http://schemas.microsoft.com/office/drawing/2014/main" id="{FA6B1122-0997-489C-B446-C9B1EA5F2219}"/>
              </a:ext>
            </a:extLst>
          </p:cNvPr>
          <p:cNvGrpSpPr>
            <a:grpSpLocks/>
          </p:cNvGrpSpPr>
          <p:nvPr/>
        </p:nvGrpSpPr>
        <p:grpSpPr bwMode="auto">
          <a:xfrm>
            <a:off x="7169150" y="3206750"/>
            <a:ext cx="1206500" cy="444500"/>
            <a:chOff x="4516" y="2020"/>
            <a:chExt cx="760" cy="280"/>
          </a:xfrm>
        </p:grpSpPr>
        <p:sp>
          <p:nvSpPr>
            <p:cNvPr id="82976" name="Rectangle 32">
              <a:extLst>
                <a:ext uri="{FF2B5EF4-FFF2-40B4-BE49-F238E27FC236}">
                  <a16:creationId xmlns:a16="http://schemas.microsoft.com/office/drawing/2014/main" id="{742AD817-F39D-4071-97C5-F6FAA0D87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6" y="2020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7" name="Rectangle 33">
              <a:extLst>
                <a:ext uri="{FF2B5EF4-FFF2-40B4-BE49-F238E27FC236}">
                  <a16:creationId xmlns:a16="http://schemas.microsoft.com/office/drawing/2014/main" id="{F8A101B8-2291-459B-A919-330A6EB75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" y="2070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78" name="Group 34">
            <a:extLst>
              <a:ext uri="{FF2B5EF4-FFF2-40B4-BE49-F238E27FC236}">
                <a16:creationId xmlns:a16="http://schemas.microsoft.com/office/drawing/2014/main" id="{F7CF0305-E367-4E9A-86CB-38CA9D9AE165}"/>
              </a:ext>
            </a:extLst>
          </p:cNvPr>
          <p:cNvGrpSpPr>
            <a:grpSpLocks/>
          </p:cNvGrpSpPr>
          <p:nvPr/>
        </p:nvGrpSpPr>
        <p:grpSpPr bwMode="auto">
          <a:xfrm>
            <a:off x="7321550" y="3359150"/>
            <a:ext cx="1206500" cy="444500"/>
            <a:chOff x="4612" y="2116"/>
            <a:chExt cx="760" cy="280"/>
          </a:xfrm>
        </p:grpSpPr>
        <p:sp>
          <p:nvSpPr>
            <p:cNvPr id="82979" name="Rectangle 35">
              <a:extLst>
                <a:ext uri="{FF2B5EF4-FFF2-40B4-BE49-F238E27FC236}">
                  <a16:creationId xmlns:a16="http://schemas.microsoft.com/office/drawing/2014/main" id="{ECCC2FCA-6BBA-4AEA-A455-14EB8E6DE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2" y="2116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0" name="Rectangle 36">
              <a:extLst>
                <a:ext uri="{FF2B5EF4-FFF2-40B4-BE49-F238E27FC236}">
                  <a16:creationId xmlns:a16="http://schemas.microsoft.com/office/drawing/2014/main" id="{63850851-6749-418E-8AC7-100EBEAAA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2166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82981" name="Group 37">
            <a:extLst>
              <a:ext uri="{FF2B5EF4-FFF2-40B4-BE49-F238E27FC236}">
                <a16:creationId xmlns:a16="http://schemas.microsoft.com/office/drawing/2014/main" id="{F01032D5-460E-4FA6-AB12-F1632305B2EB}"/>
              </a:ext>
            </a:extLst>
          </p:cNvPr>
          <p:cNvGrpSpPr>
            <a:grpSpLocks/>
          </p:cNvGrpSpPr>
          <p:nvPr/>
        </p:nvGrpSpPr>
        <p:grpSpPr bwMode="auto">
          <a:xfrm>
            <a:off x="7473950" y="3511550"/>
            <a:ext cx="1206500" cy="444500"/>
            <a:chOff x="4708" y="2212"/>
            <a:chExt cx="760" cy="280"/>
          </a:xfrm>
        </p:grpSpPr>
        <p:sp>
          <p:nvSpPr>
            <p:cNvPr id="82982" name="Rectangle 38">
              <a:extLst>
                <a:ext uri="{FF2B5EF4-FFF2-40B4-BE49-F238E27FC236}">
                  <a16:creationId xmlns:a16="http://schemas.microsoft.com/office/drawing/2014/main" id="{B740B636-50D3-45F8-B514-83536A78D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8" y="2212"/>
              <a:ext cx="760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3" name="Rectangle 39">
              <a:extLst>
                <a:ext uri="{FF2B5EF4-FFF2-40B4-BE49-F238E27FC236}">
                  <a16:creationId xmlns:a16="http://schemas.microsoft.com/office/drawing/2014/main" id="{6B4F68BC-DF78-4248-9AAC-5D9FA9B61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" y="2262"/>
              <a:ext cx="3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400" b="1">
                  <a:latin typeface="Arial" panose="020B0604020202020204" pitchFamily="34" charset="0"/>
                </a:rPr>
                <a:t>Data</a:t>
              </a:r>
            </a:p>
          </p:txBody>
        </p:sp>
      </p:grpSp>
      <p:sp>
        <p:nvSpPr>
          <p:cNvPr id="82984" name="Rectangle 40">
            <a:extLst>
              <a:ext uri="{FF2B5EF4-FFF2-40B4-BE49-F238E27FC236}">
                <a16:creationId xmlns:a16="http://schemas.microsoft.com/office/drawing/2014/main" id="{9F13AF25-F971-4224-9BEF-1182B8FD9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441801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82985" name="Line 41">
            <a:extLst>
              <a:ext uri="{FF2B5EF4-FFF2-40B4-BE49-F238E27FC236}">
                <a16:creationId xmlns:a16="http://schemas.microsoft.com/office/drawing/2014/main" id="{8ADAEB6B-EC4B-4CD8-9D08-44A177E16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572000"/>
            <a:ext cx="525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D31D8-8100-4D8B-B46D-6283C6E031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6738C-DC6A-4BC0-9D82-62EFB389406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97BE25F-5E5C-49CB-860C-2AAB86A3E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Basic Concepts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4A6964A-2999-403D-8EE8-1BA355F0C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Processes can be collected into </a:t>
            </a:r>
            <a:r>
              <a:rPr lang="en-US" altLang="en-US" i="1"/>
              <a:t>groups</a:t>
            </a:r>
            <a:r>
              <a:rPr lang="en-US" altLang="en-US"/>
              <a:t>.</a:t>
            </a:r>
          </a:p>
          <a:p>
            <a:r>
              <a:rPr lang="en-US" altLang="en-US"/>
              <a:t>Each message is sent in a </a:t>
            </a:r>
            <a:r>
              <a:rPr lang="en-US" altLang="en-US" i="1"/>
              <a:t>context</a:t>
            </a:r>
            <a:r>
              <a:rPr lang="en-US" altLang="en-US"/>
              <a:t>, and must be received in the same context.</a:t>
            </a:r>
          </a:p>
          <a:p>
            <a:r>
              <a:rPr lang="en-US" altLang="en-US"/>
              <a:t>A group and context together form a </a:t>
            </a:r>
            <a:r>
              <a:rPr lang="en-US" altLang="en-US" i="1"/>
              <a:t>communicator</a:t>
            </a:r>
            <a:r>
              <a:rPr lang="en-US" altLang="en-US"/>
              <a:t>.</a:t>
            </a:r>
          </a:p>
          <a:p>
            <a:r>
              <a:rPr lang="en-US" altLang="en-US"/>
              <a:t>A process is identified by its </a:t>
            </a:r>
            <a:r>
              <a:rPr lang="en-US" altLang="en-US" i="1"/>
              <a:t>rank</a:t>
            </a:r>
            <a:r>
              <a:rPr lang="en-US" altLang="en-US"/>
              <a:t> in the group associated with a communicator.</a:t>
            </a:r>
          </a:p>
          <a:p>
            <a:r>
              <a:rPr lang="en-US" altLang="en-US"/>
              <a:t>There is a default communicator whose group contains all initial processes, called </a:t>
            </a:r>
            <a:r>
              <a:rPr lang="en-US" altLang="en-US" b="1">
                <a:latin typeface="Courier New" panose="02070309020205020404" pitchFamily="49" charset="0"/>
              </a:rPr>
              <a:t>MPI_COMM_WORLD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B0D89-2CB4-4F92-95D4-6F372F834D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39B0D-BB4C-4455-A27D-B8A5D019BC8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9FFFC86-4904-4D82-8114-9210C7B4E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Datatypes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334C8B4-A9F0-40B6-AC3B-D4A473692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The data in a message to sent or received is described by a triple (address, count, datatype), where</a:t>
            </a:r>
          </a:p>
          <a:p>
            <a:r>
              <a:rPr lang="en-US" altLang="en-US" sz="2400"/>
              <a:t>An MPI </a:t>
            </a:r>
            <a:r>
              <a:rPr lang="en-US" altLang="en-US" sz="2400" i="1"/>
              <a:t>datatype </a:t>
            </a:r>
            <a:r>
              <a:rPr lang="en-US" altLang="en-US" sz="2400"/>
              <a:t>is recursively defined as:</a:t>
            </a:r>
          </a:p>
          <a:p>
            <a:pPr lvl="1"/>
            <a:r>
              <a:rPr lang="en-US" altLang="en-US" sz="2000"/>
              <a:t>predefined, corresponding to a data type from the language (e.g., MPI_INT, MPI_DOUBLE_PRECISION)</a:t>
            </a:r>
          </a:p>
          <a:p>
            <a:pPr lvl="1"/>
            <a:r>
              <a:rPr lang="en-US" altLang="en-US" sz="2000"/>
              <a:t>a contiguous array of MPI datatypes</a:t>
            </a:r>
          </a:p>
          <a:p>
            <a:pPr lvl="1"/>
            <a:r>
              <a:rPr lang="en-US" altLang="en-US" sz="2000"/>
              <a:t>a strided block of datatypes</a:t>
            </a:r>
          </a:p>
          <a:p>
            <a:pPr lvl="1"/>
            <a:r>
              <a:rPr lang="en-US" altLang="en-US" sz="2000"/>
              <a:t>an indexed array of blocks of datatypes</a:t>
            </a:r>
          </a:p>
          <a:p>
            <a:pPr lvl="1"/>
            <a:r>
              <a:rPr lang="en-US" altLang="en-US" sz="2000"/>
              <a:t>an arbitrary structure of datatypes</a:t>
            </a:r>
          </a:p>
          <a:p>
            <a:r>
              <a:rPr lang="en-US" altLang="en-US" sz="2400"/>
              <a:t>There are MPI functions to construct custom datatypes, such an array of (int, float) pairs, or a row of a matrix stored columnwise.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229E0-A1DA-4114-95EC-763387846F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FC9F7-E992-4ACA-8EC6-CAFBD7032BA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359B46A-0B3F-453C-8BF7-7AC56DBB0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Tags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89F28AA-03DA-428D-982C-52C01EAB26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Messages are sent with an accompanying user-defined integer </a:t>
            </a:r>
            <a:r>
              <a:rPr lang="en-US" altLang="en-US" i="1"/>
              <a:t>tag</a:t>
            </a:r>
            <a:r>
              <a:rPr lang="en-US" altLang="en-US"/>
              <a:t>, to assist the receiving process in identifying the message.</a:t>
            </a:r>
          </a:p>
          <a:p>
            <a:r>
              <a:rPr lang="en-US" altLang="en-US"/>
              <a:t>Messages can be screened at the receiving end by specifying a specific tag, or not screened by specifying </a:t>
            </a:r>
            <a:r>
              <a:rPr lang="en-US" altLang="en-US" b="1">
                <a:latin typeface="Courier New" panose="02070309020205020404" pitchFamily="49" charset="0"/>
              </a:rPr>
              <a:t>MPI_ANY_TAG</a:t>
            </a:r>
            <a:r>
              <a:rPr lang="en-US" altLang="en-US"/>
              <a:t> as the tag in a receive.</a:t>
            </a:r>
          </a:p>
          <a:p>
            <a:r>
              <a:rPr lang="en-US" altLang="en-US"/>
              <a:t>Some non-MPI message-passing systems have called tags “message types”.  MPI calls them tags to avoid confusion with datatypes.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0F63-DAAA-4F49-BCF3-A94755FD96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2E6F6-D737-42CE-9072-E1B2E3A9F0C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7E84BED6-CA50-4B6B-95BD-2A6161821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Basic (Blocking) Send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86EF0D7-E552-4C05-AAB1-491E76230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MPI_SEND (start, count, datatype, dest, tag, comm)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The message buffer is described by (</a:t>
            </a:r>
            <a:r>
              <a:rPr lang="en-US" altLang="en-US" sz="2400" b="1">
                <a:latin typeface="Courier New" panose="02070309020205020404" pitchFamily="49" charset="0"/>
              </a:rPr>
              <a:t>start, count, datatype</a:t>
            </a:r>
            <a:r>
              <a:rPr lang="en-US" altLang="en-US" sz="2400"/>
              <a:t>).</a:t>
            </a:r>
          </a:p>
          <a:p>
            <a:r>
              <a:rPr lang="en-US" altLang="en-US" sz="2400"/>
              <a:t>The target process is specified by </a:t>
            </a:r>
            <a:r>
              <a:rPr lang="en-US" altLang="en-US" sz="2400" b="1">
                <a:latin typeface="Courier New" panose="02070309020205020404" pitchFamily="49" charset="0"/>
              </a:rPr>
              <a:t>dest</a:t>
            </a:r>
            <a:r>
              <a:rPr lang="en-US" altLang="en-US" sz="2400"/>
              <a:t>, which is the rank of the target process in the communicator specified by </a:t>
            </a:r>
            <a:r>
              <a:rPr lang="en-US" altLang="en-US" sz="2400" b="1">
                <a:latin typeface="Courier New" panose="02070309020205020404" pitchFamily="49" charset="0"/>
              </a:rPr>
              <a:t>comm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When this function returns, the data has been delivered to the system and the buffer can be reused.  The message may not have been received by the target process.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654A4-6630-4956-88B3-7933202C1F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4041-C04C-441E-9949-1F7C6634A75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9F515A6-57DD-4C83-9C3B-B1DD6E9CD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Basic (Blocking) Receive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0913F36-C398-4431-8EDA-DB8757B0A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763000" cy="47244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 sz="2400"/>
              <a:t>MPI_RECV(start, count, datatype, source, tag, comm, status)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110000"/>
              </a:lnSpc>
            </a:pPr>
            <a:r>
              <a:rPr lang="en-US" altLang="en-US" sz="2400"/>
              <a:t>Waits until a matching (on </a:t>
            </a:r>
            <a:r>
              <a:rPr lang="en-US" altLang="en-US" sz="2400" b="1">
                <a:latin typeface="Courier New" panose="02070309020205020404" pitchFamily="49" charset="0"/>
              </a:rPr>
              <a:t>source</a:t>
            </a:r>
            <a:r>
              <a:rPr lang="en-US" altLang="en-US" sz="2400"/>
              <a:t> and </a:t>
            </a:r>
            <a:r>
              <a:rPr lang="en-US" altLang="en-US" sz="2400" b="1">
                <a:latin typeface="Courier New" panose="02070309020205020404" pitchFamily="49" charset="0"/>
              </a:rPr>
              <a:t>tag</a:t>
            </a:r>
            <a:r>
              <a:rPr lang="en-US" altLang="en-US" sz="2400"/>
              <a:t>) message is received from the system, and the buffer can be used.</a:t>
            </a:r>
          </a:p>
          <a:p>
            <a:pPr>
              <a:lnSpc>
                <a:spcPct val="110000"/>
              </a:lnSpc>
            </a:pPr>
            <a:r>
              <a:rPr lang="en-US" altLang="en-US" sz="2400" b="1">
                <a:latin typeface="Courier New" panose="02070309020205020404" pitchFamily="49" charset="0"/>
              </a:rPr>
              <a:t>source </a:t>
            </a:r>
            <a:r>
              <a:rPr lang="en-US" altLang="en-US" sz="2400"/>
              <a:t>is rank in communicator specified by </a:t>
            </a:r>
            <a:r>
              <a:rPr lang="en-US" altLang="en-US" sz="2400" b="1">
                <a:latin typeface="Courier New" panose="02070309020205020404" pitchFamily="49" charset="0"/>
              </a:rPr>
              <a:t>comm</a:t>
            </a:r>
            <a:r>
              <a:rPr lang="en-US" altLang="en-US" sz="2400"/>
              <a:t>, or </a:t>
            </a:r>
            <a:r>
              <a:rPr lang="en-US" altLang="en-US" sz="2400" b="1">
                <a:latin typeface="Courier New" panose="02070309020205020404" pitchFamily="49" charset="0"/>
              </a:rPr>
              <a:t>MPI_ANY_SOURCE</a:t>
            </a:r>
            <a:r>
              <a:rPr lang="en-US" altLang="en-US" sz="2400"/>
              <a:t>.</a:t>
            </a:r>
          </a:p>
          <a:p>
            <a:pPr>
              <a:lnSpc>
                <a:spcPct val="110000"/>
              </a:lnSpc>
            </a:pPr>
            <a:r>
              <a:rPr lang="en-US" altLang="en-US" sz="2400" b="1">
                <a:latin typeface="Courier New" panose="02070309020205020404" pitchFamily="49" charset="0"/>
              </a:rPr>
              <a:t>status</a:t>
            </a:r>
            <a:r>
              <a:rPr lang="en-US" altLang="en-US" sz="2400"/>
              <a:t> contains further information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Receiving fewer than </a:t>
            </a:r>
            <a:r>
              <a:rPr lang="en-US" altLang="en-US" sz="2400" b="1">
                <a:latin typeface="Courier New" panose="02070309020205020404" pitchFamily="49" charset="0"/>
              </a:rPr>
              <a:t>count</a:t>
            </a:r>
            <a:r>
              <a:rPr lang="en-US" altLang="en-US" sz="2400"/>
              <a:t> occurrences of </a:t>
            </a:r>
            <a:r>
              <a:rPr lang="en-US" altLang="en-US" sz="2400" b="1">
                <a:latin typeface="Courier New" panose="02070309020205020404" pitchFamily="49" charset="0"/>
              </a:rPr>
              <a:t>datatype</a:t>
            </a:r>
            <a:r>
              <a:rPr lang="en-US" altLang="en-US" sz="2400"/>
              <a:t> is OK, but receiving more is an error.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5F818-F020-4B8B-BA14-AD178FD1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Non-Blocking Receive and Send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62CC3-69A1-4F49-8C5A-7E6514C22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800600"/>
          </a:xfrm>
        </p:spPr>
        <p:txBody>
          <a:bodyPr/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MPI_Isend</a:t>
            </a:r>
            <a:r>
              <a:rPr lang="en-US" sz="2000" dirty="0"/>
              <a:t>(	</a:t>
            </a:r>
            <a:r>
              <a:rPr lang="en-US" sz="2000" dirty="0" err="1"/>
              <a:t>const</a:t>
            </a:r>
            <a:r>
              <a:rPr lang="en-US" sz="2000" dirty="0"/>
              <a:t> void *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int</a:t>
            </a:r>
            <a:r>
              <a:rPr lang="en-US" sz="2000" dirty="0"/>
              <a:t> count,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MPI_Datatype</a:t>
            </a:r>
            <a:r>
              <a:rPr lang="en-US" sz="2000" dirty="0"/>
              <a:t> datatype,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dest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tag,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MPI_Comm</a:t>
            </a:r>
            <a:r>
              <a:rPr lang="en-US" sz="2000" dirty="0"/>
              <a:t> </a:t>
            </a:r>
            <a:r>
              <a:rPr lang="en-US" sz="2000" dirty="0" err="1"/>
              <a:t>comm</a:t>
            </a:r>
            <a:r>
              <a:rPr lang="en-US" sz="2000" dirty="0"/>
              <a:t>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MPI_Request</a:t>
            </a:r>
            <a:r>
              <a:rPr lang="en-US" sz="2000" dirty="0"/>
              <a:t> *request)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MPI_Irecv</a:t>
            </a:r>
            <a:r>
              <a:rPr lang="en-US" sz="2000" dirty="0"/>
              <a:t>(	void *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int</a:t>
            </a:r>
            <a:r>
              <a:rPr lang="en-US" sz="2000" dirty="0"/>
              <a:t> count,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MPI_Datatype</a:t>
            </a:r>
            <a:r>
              <a:rPr lang="en-US" sz="2000" dirty="0"/>
              <a:t> datatype,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int</a:t>
            </a:r>
            <a:r>
              <a:rPr lang="en-US" sz="2000" dirty="0"/>
              <a:t> source,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int</a:t>
            </a:r>
            <a:r>
              <a:rPr lang="en-US" sz="2000" dirty="0"/>
              <a:t> tag,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MPI_Comm</a:t>
            </a:r>
            <a:r>
              <a:rPr lang="en-US" sz="2000" dirty="0"/>
              <a:t> </a:t>
            </a:r>
            <a:r>
              <a:rPr lang="en-US" sz="2000" dirty="0" err="1"/>
              <a:t>comm</a:t>
            </a:r>
            <a:r>
              <a:rPr lang="en-US" sz="2000" dirty="0"/>
              <a:t>, 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 err="1"/>
              <a:t>MPI_Request</a:t>
            </a:r>
            <a:r>
              <a:rPr lang="en-US" sz="2000" dirty="0"/>
              <a:t> *request)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9BBF8-C622-46E0-B25D-30D288CCEE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556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0660-1DEF-4369-94D7-5D2A9EF7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Non-Blocking Send and Receive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FB9B0-D440-46E4-A62F-6489E74B2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MPI_Wait</a:t>
            </a:r>
            <a:r>
              <a:rPr lang="en-US" sz="2400" dirty="0"/>
              <a:t>(	</a:t>
            </a:r>
            <a:r>
              <a:rPr lang="en-US" sz="2400" dirty="0" err="1"/>
              <a:t>MPI_Request</a:t>
            </a:r>
            <a:r>
              <a:rPr lang="en-US" sz="2400" dirty="0"/>
              <a:t> *request, </a:t>
            </a:r>
          </a:p>
          <a:p>
            <a:pPr marL="0" indent="0">
              <a:buNone/>
            </a:pPr>
            <a:r>
              <a:rPr lang="en-US" sz="2400" dirty="0"/>
              <a:t>			</a:t>
            </a:r>
            <a:r>
              <a:rPr lang="en-US" sz="2400" dirty="0" err="1"/>
              <a:t>MPI_Status</a:t>
            </a:r>
            <a:r>
              <a:rPr lang="en-US" sz="2400" dirty="0"/>
              <a:t> *status)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MPI_Test</a:t>
            </a:r>
            <a:r>
              <a:rPr lang="en-US" sz="2400" dirty="0"/>
              <a:t>(	</a:t>
            </a:r>
            <a:r>
              <a:rPr lang="en-US" sz="2400" dirty="0" err="1"/>
              <a:t>MPI_Request</a:t>
            </a:r>
            <a:r>
              <a:rPr lang="en-US" sz="2400" dirty="0"/>
              <a:t> *request,</a:t>
            </a:r>
          </a:p>
          <a:p>
            <a:pPr marL="0" indent="0">
              <a:buNone/>
            </a:pPr>
            <a:r>
              <a:rPr lang="en-US" sz="2400" dirty="0"/>
              <a:t>			</a:t>
            </a:r>
            <a:r>
              <a:rPr lang="en-US" sz="2400" dirty="0" err="1"/>
              <a:t>int</a:t>
            </a:r>
            <a:r>
              <a:rPr lang="en-US" sz="2400" dirty="0"/>
              <a:t> *flag, </a:t>
            </a:r>
          </a:p>
          <a:p>
            <a:pPr marL="0" indent="0">
              <a:buNone/>
            </a:pPr>
            <a:r>
              <a:rPr lang="en-US" sz="2400" dirty="0"/>
              <a:t>			</a:t>
            </a:r>
            <a:r>
              <a:rPr lang="en-US" sz="2400" dirty="0" err="1"/>
              <a:t>MPI_Status</a:t>
            </a:r>
            <a:r>
              <a:rPr lang="en-US" sz="2400" dirty="0"/>
              <a:t> *status)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Wait blocks for a previously non-blocking receive</a:t>
            </a:r>
          </a:p>
          <a:p>
            <a:r>
              <a:rPr lang="en-US" sz="2400" dirty="0"/>
              <a:t>Test determines if done </a:t>
            </a:r>
          </a:p>
          <a:p>
            <a:pPr lvl="1"/>
            <a:r>
              <a:rPr lang="en-US" sz="2000" dirty="0"/>
              <a:t>C/C++ Convention: True/0, False/Non-Zero otherwise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F35F4-4999-43C8-A36A-E168BA113D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6834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9AF4F-FA49-44FA-A250-1705EBA9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MPI_Status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602F6-63E5-427B-8E58-576D78DA8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typedef struct _</a:t>
            </a:r>
            <a:r>
              <a:rPr lang="en-US" dirty="0" err="1"/>
              <a:t>MPI_Status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count;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cancelled;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MPI_SOURCE;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MPI_TAG;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MPI_ERROR;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 err="1"/>
              <a:t>MPI_Status</a:t>
            </a:r>
            <a:r>
              <a:rPr lang="en-US" dirty="0"/>
              <a:t>, *</a:t>
            </a:r>
            <a:r>
              <a:rPr lang="en-US" dirty="0" err="1"/>
              <a:t>PMPI_Status</a:t>
            </a:r>
            <a:r>
              <a:rPr lang="en-US" dirty="0"/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73AC5-405B-4092-AE30-5502153C7F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731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5F8D-473A-4E33-AF59-B3650DF33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MPI_Probe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B4D2A-386D-49BC-8322-9D14E05BD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MPI_Probe</a:t>
            </a:r>
            <a:r>
              <a:rPr lang="en-US" dirty="0"/>
              <a:t>(	</a:t>
            </a:r>
            <a:r>
              <a:rPr lang="en-US" dirty="0" err="1"/>
              <a:t>int</a:t>
            </a:r>
            <a:r>
              <a:rPr lang="en-US" dirty="0"/>
              <a:t> source,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int</a:t>
            </a:r>
            <a:r>
              <a:rPr lang="en-US" dirty="0"/>
              <a:t> tag,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MPI_Comm</a:t>
            </a:r>
            <a:r>
              <a:rPr lang="en-US" dirty="0"/>
              <a:t> </a:t>
            </a:r>
            <a:r>
              <a:rPr lang="en-US" dirty="0" err="1"/>
              <a:t>comm</a:t>
            </a:r>
            <a:r>
              <a:rPr lang="en-US" dirty="0"/>
              <a:t>, 					</a:t>
            </a:r>
            <a:r>
              <a:rPr lang="en-US" dirty="0" err="1"/>
              <a:t>MPI_Status</a:t>
            </a:r>
            <a:r>
              <a:rPr lang="en-US" dirty="0"/>
              <a:t> *status)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Like a </a:t>
            </a:r>
            <a:r>
              <a:rPr lang="en-US" dirty="0" err="1"/>
              <a:t>MPI_Recv</a:t>
            </a:r>
            <a:r>
              <a:rPr lang="en-US" dirty="0"/>
              <a:t>, but just gets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37400-8AB3-41B2-AAB2-5D8FEEB0DF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3106-BBEF-4D0F-B413-4AE6D6B1EE72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6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1CB9E-7E66-4CF2-AE15-19595D0709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B3E4D-AD63-416D-B53C-1A8CA369619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978F47B-74C9-4875-9BBD-CFF49110A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4D18FC8-52FD-4618-916B-35AFF7C7A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Background</a:t>
            </a:r>
          </a:p>
          <a:p>
            <a:pPr lvl="1"/>
            <a:r>
              <a:rPr lang="en-US" altLang="en-US"/>
              <a:t>The message-passing model</a:t>
            </a:r>
          </a:p>
          <a:p>
            <a:pPr lvl="1"/>
            <a:r>
              <a:rPr lang="en-US" altLang="en-US"/>
              <a:t>Origins of MPI and current status</a:t>
            </a:r>
          </a:p>
          <a:p>
            <a:pPr lvl="1"/>
            <a:r>
              <a:rPr lang="en-US" altLang="en-US"/>
              <a:t>Sources of further MPI information</a:t>
            </a:r>
          </a:p>
          <a:p>
            <a:r>
              <a:rPr lang="en-US" altLang="en-US"/>
              <a:t>Basics of MPI message passing</a:t>
            </a:r>
          </a:p>
          <a:p>
            <a:pPr lvl="1"/>
            <a:r>
              <a:rPr lang="en-US" altLang="en-US"/>
              <a:t>Hello, World!</a:t>
            </a:r>
          </a:p>
          <a:p>
            <a:pPr lvl="1"/>
            <a:r>
              <a:rPr lang="en-US" altLang="en-US"/>
              <a:t>Fundamental concepts</a:t>
            </a:r>
          </a:p>
          <a:p>
            <a:pPr lvl="1"/>
            <a:r>
              <a:rPr lang="en-US" altLang="en-US"/>
              <a:t>Simple examples in Fortran and C</a:t>
            </a:r>
          </a:p>
          <a:p>
            <a:r>
              <a:rPr lang="en-US" altLang="en-US"/>
              <a:t>Extended point-to-point operations</a:t>
            </a:r>
          </a:p>
          <a:p>
            <a:pPr lvl="1"/>
            <a:r>
              <a:rPr lang="en-US" altLang="en-US"/>
              <a:t>non-blocking communication</a:t>
            </a:r>
          </a:p>
          <a:p>
            <a:pPr lvl="1"/>
            <a:r>
              <a:rPr lang="en-US" altLang="en-US"/>
              <a:t>modes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92E1-6C05-4EC4-BFE7-09565039BA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EA8A-4B1B-4B12-9A5E-EE9D131094B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DF2734A-FED4-487D-9448-4E0332DE4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Retrieving Further Information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C72C567-B0D5-4C4B-AD46-9A0E7876A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534400" cy="4724400"/>
          </a:xfrm>
        </p:spPr>
        <p:txBody>
          <a:bodyPr/>
          <a:lstStyle/>
          <a:p>
            <a:r>
              <a:rPr lang="en-US" altLang="en-US" sz="2000" b="1" dirty="0">
                <a:latin typeface="Courier New" panose="02070309020205020404" pitchFamily="49" charset="0"/>
              </a:rPr>
              <a:t>Status</a:t>
            </a:r>
            <a:r>
              <a:rPr lang="en-US" altLang="en-US" sz="2000" dirty="0"/>
              <a:t> is a data structure allocated in the user’s program.</a:t>
            </a:r>
          </a:p>
          <a:p>
            <a:r>
              <a:rPr lang="en-US" altLang="en-US" sz="2000" dirty="0"/>
              <a:t>In C:</a:t>
            </a:r>
          </a:p>
          <a:p>
            <a:pPr lvl="1"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recvd_tag</a:t>
            </a:r>
            <a:r>
              <a:rPr lang="en-US" altLang="en-US" sz="1600" b="1" dirty="0">
                <a:latin typeface="Courier New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recvd_from</a:t>
            </a:r>
            <a:r>
              <a:rPr lang="en-US" altLang="en-US" sz="1600" b="1" dirty="0">
                <a:latin typeface="Courier New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recvd_count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MPI_Status</a:t>
            </a:r>
            <a:r>
              <a:rPr lang="en-US" altLang="en-US" sz="1600" b="1" dirty="0">
                <a:latin typeface="Courier New" panose="02070309020205020404" pitchFamily="49" charset="0"/>
              </a:rPr>
              <a:t> status;</a:t>
            </a:r>
          </a:p>
          <a:p>
            <a:pPr lvl="1"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MPI_Recv</a:t>
            </a:r>
            <a:r>
              <a:rPr lang="en-US" altLang="en-US" sz="1600" b="1" dirty="0">
                <a:latin typeface="Courier New" panose="02070309020205020404" pitchFamily="49" charset="0"/>
              </a:rPr>
              <a:t>(..., MPI_ANY_SOURCE, MPI_ANY_TAG, ..., &amp;status )</a:t>
            </a:r>
          </a:p>
          <a:p>
            <a:pPr lvl="1"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recvd_tag</a:t>
            </a:r>
            <a:r>
              <a:rPr lang="en-US" altLang="en-US" sz="1600" b="1" dirty="0">
                <a:latin typeface="Courier New" panose="02070309020205020404" pitchFamily="49" charset="0"/>
              </a:rPr>
              <a:t>  =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status.MPI_TAG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recvd_from</a:t>
            </a:r>
            <a:r>
              <a:rPr lang="en-US" altLang="en-US" sz="1600" b="1" dirty="0">
                <a:latin typeface="Courier New" panose="02070309020205020404" pitchFamily="49" charset="0"/>
              </a:rPr>
              <a:t> =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status.MPI_SOURCE</a:t>
            </a:r>
            <a:r>
              <a:rPr lang="en-US" altLang="en-US" sz="1600" b="1" dirty="0">
                <a:latin typeface="Courier New" panose="02070309020205020404" pitchFamily="49" charset="0"/>
              </a:rPr>
              <a:t>;</a:t>
            </a:r>
          </a:p>
          <a:p>
            <a:pPr lvl="1"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MPI_Get_count</a:t>
            </a:r>
            <a:r>
              <a:rPr lang="en-US" altLang="en-US" sz="1600" b="1" dirty="0">
                <a:latin typeface="Courier New" panose="02070309020205020404" pitchFamily="49" charset="0"/>
              </a:rPr>
              <a:t>( &amp;status, datatype, &amp;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recvd_count</a:t>
            </a:r>
            <a:r>
              <a:rPr lang="en-US" altLang="en-US" sz="1600" b="1" dirty="0">
                <a:latin typeface="Courier New" panose="02070309020205020404" pitchFamily="49" charset="0"/>
              </a:rPr>
              <a:t> );</a:t>
            </a: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63A43-9A44-43AE-820D-720DDF5F37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671F7-94FD-4D82-8383-920A8858DC5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66F382B-7B87-4CC2-A429-6B97BE15A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Datatypes?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47A8788-9E5A-450A-83B1-CD2EB8EDD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/>
              <a:t>Since all data is labeled by type, an MPI implementation can support communication between processes on machines with very different memory representations and lengths of elementary datatypes (heterogeneous communication).</a:t>
            </a:r>
          </a:p>
          <a:p>
            <a:pPr>
              <a:lnSpc>
                <a:spcPct val="110000"/>
              </a:lnSpc>
            </a:pPr>
            <a:r>
              <a:rPr lang="en-US" altLang="en-US" sz="2400"/>
              <a:t>Specifying application-oriented layout of data in memory</a:t>
            </a:r>
          </a:p>
          <a:p>
            <a:pPr lvl="1">
              <a:lnSpc>
                <a:spcPct val="110000"/>
              </a:lnSpc>
            </a:pPr>
            <a:r>
              <a:rPr lang="en-US" altLang="en-US" sz="2000"/>
              <a:t>reduces memory-to-memory copies in the implementation</a:t>
            </a:r>
          </a:p>
          <a:p>
            <a:pPr lvl="1">
              <a:lnSpc>
                <a:spcPct val="110000"/>
              </a:lnSpc>
            </a:pPr>
            <a:r>
              <a:rPr lang="en-US" altLang="en-US" sz="2000"/>
              <a:t>allows the use of special hardware (scatter/gather) when available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91AF7-B3A8-4F58-A184-6737739229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2B503-099F-4C43-AE2A-96BE49D78E95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97A4284-DEE2-47B0-B1BF-55736A526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Tags and Contexts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E4F6F5B-510C-47A6-871A-21CEF985D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Separation of messages used to be accomplished by use of tags, but</a:t>
            </a:r>
          </a:p>
          <a:p>
            <a:pPr lvl="1"/>
            <a:r>
              <a:rPr lang="en-US" altLang="en-US" sz="2000"/>
              <a:t>this requires libraries to be aware of tags used by other libraries.</a:t>
            </a:r>
          </a:p>
          <a:p>
            <a:pPr lvl="1"/>
            <a:r>
              <a:rPr lang="en-US" altLang="en-US" sz="2000"/>
              <a:t>this can be defeated by use of “wild card” tags.</a:t>
            </a:r>
          </a:p>
          <a:p>
            <a:r>
              <a:rPr lang="en-US" altLang="en-US" sz="2400"/>
              <a:t>Contexts are different from tags</a:t>
            </a:r>
          </a:p>
          <a:p>
            <a:pPr lvl="1"/>
            <a:r>
              <a:rPr lang="en-US" altLang="en-US" sz="2000"/>
              <a:t>no wild cards allowed</a:t>
            </a:r>
          </a:p>
          <a:p>
            <a:pPr lvl="1"/>
            <a:r>
              <a:rPr lang="en-US" altLang="en-US" sz="2000"/>
              <a:t>allocated dynamically by the system when a library sets up a communicator for its own use.</a:t>
            </a:r>
          </a:p>
          <a:p>
            <a:r>
              <a:rPr lang="en-US" altLang="en-US" sz="2400"/>
              <a:t>User-defined tags still provided in MPI for user convenience in organizing application</a:t>
            </a:r>
          </a:p>
          <a:p>
            <a:r>
              <a:rPr lang="en-US" altLang="en-US" sz="2400"/>
              <a:t>Use MPI_Comm_split to create new communicators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A6EC0-192D-4B18-A50D-082B192489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5BEED-7F7D-4D0B-8745-BCA40BB427E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5B5098A-93BE-4ACD-8813-B11A7CBCA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MPI is Simple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DE0FB4C-0B42-42CC-99D0-D069CA9ED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Many parallel programs can be written using just these six functions, only two of which are non-trivial: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MPI_INIT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MPI_FINALIZE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MPI_COMM_SIZE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MPI_COMM_RANK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MPI_SEND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MPI_RECV</a:t>
            </a:r>
          </a:p>
          <a:p>
            <a:pPr>
              <a:lnSpc>
                <a:spcPct val="110000"/>
              </a:lnSpc>
            </a:pPr>
            <a:r>
              <a:rPr lang="en-US" altLang="en-US"/>
              <a:t>Point-to-point (send/recv) isn’t the only way...</a:t>
            </a:r>
            <a:endParaRPr lang="en-US" altLang="en-US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E28AF-5420-40EA-9240-3797C846E5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28087-2C45-4CB9-82BE-AF956BC6EE0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C3202403-DECD-4633-B3F5-0A2DA2A6D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 to Collective Operations in MPI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6458D86-66DD-49D3-B10F-013C87CAD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Collective operations are called by all processes in a communicator.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MPI_BCAST</a:t>
            </a:r>
            <a:r>
              <a:rPr lang="en-US" altLang="en-US"/>
              <a:t> distributes data from one process (the root) to all others in a communicator.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MPI_REDUCE</a:t>
            </a:r>
            <a:r>
              <a:rPr lang="en-US" altLang="en-US"/>
              <a:t> combines data from all processes in communicator and returns it to one process.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many numerical algorithms, </a:t>
            </a:r>
            <a:r>
              <a:rPr lang="en-US" altLang="en-US" b="1">
                <a:latin typeface="Courier New" panose="02070309020205020404" pitchFamily="49" charset="0"/>
              </a:rPr>
              <a:t>SEND/RECEIVE</a:t>
            </a:r>
            <a:r>
              <a:rPr lang="en-US" altLang="en-US"/>
              <a:t> can be replaced by </a:t>
            </a:r>
            <a:r>
              <a:rPr lang="en-US" altLang="en-US" b="1">
                <a:latin typeface="Courier New" panose="02070309020205020404" pitchFamily="49" charset="0"/>
              </a:rPr>
              <a:t>BCAST/REDUCE</a:t>
            </a:r>
            <a:r>
              <a:rPr lang="en-US" altLang="en-US"/>
              <a:t>, improving both simplicity and efficiency.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90367-34BB-43D5-9E82-6538C0B24F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79484-4B37-473F-9774-DA9F9F8D1BB3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016FD16-B15F-43C1-A627-D4E3953BC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Example:  PI in C -1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92C2F3A-E746-4478-BF05-512F369A6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724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#include "mpi.h"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#include &lt;math.h&gt;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int main(int argc, char *argv[])</a:t>
            </a:r>
          </a:p>
          <a:p>
            <a:pPr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int done = 0, n, myid, numprocs, i, rc;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double PI25DT = 3.141592653589793238462643;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double mypi, pi, h, sum, x, a;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MPI_Init(&amp;argc,&amp;argv);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MPI_Comm_size(MPI_COMM_WORLD,&amp;numprocs);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MPI_Comm_rank(MPI_COMM_WORLD,&amp;myid);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while (!done)  {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if (myid == 0) {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  printf("Enter the number of intervals: (0 quits) ");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  scanf("%d",&amp;n);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}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MPI_Bcast(&amp;n, 1, MPI_INT, 0, MPI_COMM_WORLD);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if (n == 0) break;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CE05C-9BE4-4DAF-84E4-61364EC9A2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E9058-5D10-485F-80CC-EF98BCC6A250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29CCABA-53A9-458E-A848-8C4FFBB6E8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Example:  PI in C - 2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F1C5710-B33B-43E3-9DFA-0A9D22CC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8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</a:t>
            </a:r>
            <a:r>
              <a:rPr lang="en-US" altLang="en-US" sz="1800" b="1">
                <a:latin typeface="Courier New" panose="02070309020205020404" pitchFamily="49" charset="0"/>
              </a:rPr>
              <a:t>h   = 1.0 / (double) n;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sum = 0.0;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for (i = myid + 1; i &lt;= n; i += numprocs) {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  x = h * ((double)i - 0.5);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  sum += 4.0 / (1.0 + x*x);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}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mypi = h * sum;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MPI_Reduce(&amp;mypi, &amp;pi, 1, MPI_DOUBLE, MPI_SUM, 0,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           MPI_COMM_WORLD);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if (myid == 0)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  printf("pi is approximately %.16f, Error is %.16f\n",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            pi, fabs(pi - PI25DT));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}</a:t>
            </a:r>
            <a:br>
              <a:rPr lang="en-US" altLang="en-US" sz="1800" b="1">
                <a:latin typeface="Courier New" panose="02070309020205020404" pitchFamily="49" charset="0"/>
              </a:rPr>
            </a:br>
            <a:r>
              <a:rPr lang="en-US" altLang="en-US" sz="1800" b="1">
                <a:latin typeface="Courier New" panose="02070309020205020404" pitchFamily="49" charset="0"/>
              </a:rPr>
              <a:t>MPI_Finalize();</a:t>
            </a:r>
          </a:p>
          <a:p>
            <a:pPr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return 0;</a:t>
            </a:r>
          </a:p>
          <a:p>
            <a:pPr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</a:t>
            </a:r>
          </a:p>
          <a:p>
            <a:endParaRPr lang="en-US" altLang="en-US" sz="1800" b="1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3ED0E-6832-4A49-BF68-41E6D9225F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F99C7-9CE8-4A19-87A4-1EB8521EAA6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C78D5B91-2DA5-496D-A5C8-DF1FC5AE9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Alternative set of 6 Functions for Simplified MPI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3FF5861-525C-47A6-A8AE-C67A7D183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</a:pPr>
            <a:endParaRPr lang="en-US" altLang="en-US" b="1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MPI_INIT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MPI_FINALIZE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MPI_COMM_SIZE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MPI_COMM_RANK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MPI_BCAST</a:t>
            </a:r>
          </a:p>
          <a:p>
            <a:pPr lvl="1">
              <a:lnSpc>
                <a:spcPct val="110000"/>
              </a:lnSpc>
            </a:pPr>
            <a:r>
              <a:rPr lang="en-US" altLang="en-US" b="1">
                <a:latin typeface="Courier New" panose="02070309020205020404" pitchFamily="49" charset="0"/>
              </a:rPr>
              <a:t>MPI_REDUCE</a:t>
            </a:r>
          </a:p>
          <a:p>
            <a:pPr>
              <a:lnSpc>
                <a:spcPct val="110000"/>
              </a:lnSpc>
            </a:pPr>
            <a:r>
              <a:rPr lang="en-US" altLang="en-US"/>
              <a:t>What else is needed (and why)?</a:t>
            </a:r>
            <a:endParaRPr lang="en-US" altLang="en-US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4154033-848E-473A-B151-58E8748C7C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3AB4-817B-4F38-AB2A-7FAF16D4B138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00355" name="Rectangle 1027">
            <a:extLst>
              <a:ext uri="{FF2B5EF4-FFF2-40B4-BE49-F238E27FC236}">
                <a16:creationId xmlns:a16="http://schemas.microsoft.com/office/drawing/2014/main" id="{09D328EC-FD37-49B8-A1B6-E1EA409B9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1905000"/>
          </a:xfrm>
        </p:spPr>
        <p:txBody>
          <a:bodyPr/>
          <a:lstStyle/>
          <a:p>
            <a:r>
              <a:rPr lang="en-US" altLang="en-US" sz="2400"/>
              <a:t>Send a large message from process 0 to process 1</a:t>
            </a:r>
          </a:p>
          <a:p>
            <a:pPr lvl="1"/>
            <a:r>
              <a:rPr lang="en-US" altLang="en-US" sz="2000"/>
              <a:t>If there is insufficient storage at the destination, the send must wait for the user to provide the memory space (through a receive)</a:t>
            </a:r>
          </a:p>
          <a:p>
            <a:r>
              <a:rPr lang="en-US" altLang="en-US" sz="2400"/>
              <a:t>What happens with</a:t>
            </a: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endParaRPr lang="en-US" altLang="en-US" sz="2400"/>
          </a:p>
          <a:p>
            <a:endParaRPr lang="en-US" altLang="en-US" sz="2400"/>
          </a:p>
        </p:txBody>
      </p:sp>
      <p:sp>
        <p:nvSpPr>
          <p:cNvPr id="100354" name="Rectangle 1026">
            <a:extLst>
              <a:ext uri="{FF2B5EF4-FFF2-40B4-BE49-F238E27FC236}">
                <a16:creationId xmlns:a16="http://schemas.microsoft.com/office/drawing/2014/main" id="{6994A33D-7A0C-470B-B07B-19C9B43C9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Sources of Deadlocks</a:t>
            </a:r>
          </a:p>
        </p:txBody>
      </p:sp>
      <p:grpSp>
        <p:nvGrpSpPr>
          <p:cNvPr id="100356" name="Group 1028">
            <a:extLst>
              <a:ext uri="{FF2B5EF4-FFF2-40B4-BE49-F238E27FC236}">
                <a16:creationId xmlns:a16="http://schemas.microsoft.com/office/drawing/2014/main" id="{D3F0934B-80DE-41C6-9DBB-3DB4240D5845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657600"/>
            <a:ext cx="5943600" cy="1552575"/>
            <a:chOff x="864" y="3098"/>
            <a:chExt cx="3744" cy="978"/>
          </a:xfrm>
        </p:grpSpPr>
        <p:sp>
          <p:nvSpPr>
            <p:cNvPr id="100357" name="Text Box 1029">
              <a:extLst>
                <a:ext uri="{FF2B5EF4-FFF2-40B4-BE49-F238E27FC236}">
                  <a16:creationId xmlns:a16="http://schemas.microsoft.com/office/drawing/2014/main" id="{A85FB966-AA9F-49DF-99A2-C26BC61A4C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3098"/>
              <a:ext cx="92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Process 0</a:t>
              </a:r>
            </a:p>
            <a:p>
              <a:endParaRPr lang="en-US" altLang="en-US"/>
            </a:p>
            <a:p>
              <a:r>
                <a:rPr lang="en-US" altLang="en-US" b="1">
                  <a:latin typeface="Courier New" panose="02070309020205020404" pitchFamily="49" charset="0"/>
                </a:rPr>
                <a:t>Send(1)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Recv(1)</a:t>
              </a:r>
              <a:endParaRPr lang="en-US" altLang="en-US"/>
            </a:p>
          </p:txBody>
        </p:sp>
        <p:sp>
          <p:nvSpPr>
            <p:cNvPr id="100358" name="Text Box 1030">
              <a:extLst>
                <a:ext uri="{FF2B5EF4-FFF2-40B4-BE49-F238E27FC236}">
                  <a16:creationId xmlns:a16="http://schemas.microsoft.com/office/drawing/2014/main" id="{1C3718D6-4FDE-477A-9BE6-EEF591927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098"/>
              <a:ext cx="92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Process 1</a:t>
              </a:r>
            </a:p>
            <a:p>
              <a:endParaRPr lang="en-US" altLang="en-US"/>
            </a:p>
            <a:p>
              <a:r>
                <a:rPr lang="en-US" altLang="en-US" b="1">
                  <a:latin typeface="Courier New" panose="02070309020205020404" pitchFamily="49" charset="0"/>
                </a:rPr>
                <a:t>Send(0)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Recv(0)</a:t>
              </a:r>
            </a:p>
          </p:txBody>
        </p:sp>
        <p:sp>
          <p:nvSpPr>
            <p:cNvPr id="100359" name="Line 1031">
              <a:extLst>
                <a:ext uri="{FF2B5EF4-FFF2-40B4-BE49-F238E27FC236}">
                  <a16:creationId xmlns:a16="http://schemas.microsoft.com/office/drawing/2014/main" id="{6545512A-D6D3-4BB5-B08E-E8E7D2612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456"/>
              <a:ext cx="37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60" name="Text Box 1032">
            <a:extLst>
              <a:ext uri="{FF2B5EF4-FFF2-40B4-BE49-F238E27FC236}">
                <a16:creationId xmlns:a16="http://schemas.microsoft.com/office/drawing/2014/main" id="{F011F604-CA15-4E83-8D5C-4E6148640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87388" indent="-352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080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223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366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This is called “unsafe” because it depends on the availability of system buffers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4C88C10-89B4-459E-8879-DCEA096530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19CD-1FA6-43C5-8879-5F6F089FAB68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A7C53232-1CA4-45C9-AB0E-D6DB864F1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Some Solutions to the “unsafe” Problem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D75EC33E-5014-4330-95C1-C57C781DF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82600"/>
          </a:xfrm>
        </p:spPr>
        <p:txBody>
          <a:bodyPr/>
          <a:lstStyle/>
          <a:p>
            <a:r>
              <a:rPr lang="en-US" altLang="en-US" sz="2400"/>
              <a:t>Order the operations more carefully:</a:t>
            </a:r>
          </a:p>
        </p:txBody>
      </p:sp>
      <p:grpSp>
        <p:nvGrpSpPr>
          <p:cNvPr id="90117" name="Group 5">
            <a:extLst>
              <a:ext uri="{FF2B5EF4-FFF2-40B4-BE49-F238E27FC236}">
                <a16:creationId xmlns:a16="http://schemas.microsoft.com/office/drawing/2014/main" id="{C16DFC0F-8CD0-4CBF-8245-18B35ED36EF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209800"/>
            <a:ext cx="5943600" cy="1552575"/>
            <a:chOff x="864" y="3098"/>
            <a:chExt cx="3744" cy="978"/>
          </a:xfrm>
        </p:grpSpPr>
        <p:sp>
          <p:nvSpPr>
            <p:cNvPr id="90118" name="Text Box 6">
              <a:extLst>
                <a:ext uri="{FF2B5EF4-FFF2-40B4-BE49-F238E27FC236}">
                  <a16:creationId xmlns:a16="http://schemas.microsoft.com/office/drawing/2014/main" id="{7E53569C-876E-4C71-8F0E-D3D527A05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3098"/>
              <a:ext cx="92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Process 0</a:t>
              </a:r>
            </a:p>
            <a:p>
              <a:endParaRPr lang="en-US" altLang="en-US"/>
            </a:p>
            <a:p>
              <a:r>
                <a:rPr lang="en-US" altLang="en-US" b="1">
                  <a:latin typeface="Courier New" panose="02070309020205020404" pitchFamily="49" charset="0"/>
                </a:rPr>
                <a:t>Send(1)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Recv(1)</a:t>
              </a:r>
              <a:endParaRPr lang="en-US" altLang="en-US"/>
            </a:p>
          </p:txBody>
        </p:sp>
        <p:sp>
          <p:nvSpPr>
            <p:cNvPr id="90119" name="Text Box 7">
              <a:extLst>
                <a:ext uri="{FF2B5EF4-FFF2-40B4-BE49-F238E27FC236}">
                  <a16:creationId xmlns:a16="http://schemas.microsoft.com/office/drawing/2014/main" id="{A3F7FD4E-1006-4508-B2C1-3107A0769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098"/>
              <a:ext cx="92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Process 1</a:t>
              </a:r>
            </a:p>
            <a:p>
              <a:endParaRPr lang="en-US" altLang="en-US"/>
            </a:p>
            <a:p>
              <a:r>
                <a:rPr lang="en-US" altLang="en-US" b="1">
                  <a:latin typeface="Courier New" panose="02070309020205020404" pitchFamily="49" charset="0"/>
                </a:rPr>
                <a:t>Recv(0)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Send(0)</a:t>
              </a:r>
            </a:p>
          </p:txBody>
        </p:sp>
        <p:sp>
          <p:nvSpPr>
            <p:cNvPr id="90120" name="Line 8">
              <a:extLst>
                <a:ext uri="{FF2B5EF4-FFF2-40B4-BE49-F238E27FC236}">
                  <a16:creationId xmlns:a16="http://schemas.microsoft.com/office/drawing/2014/main" id="{2E3D19AB-9A60-4F96-8727-CA11F99FE5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456"/>
              <a:ext cx="37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5" name="Rectangle 13">
            <a:extLst>
              <a:ext uri="{FF2B5EF4-FFF2-40B4-BE49-F238E27FC236}">
                <a16:creationId xmlns:a16="http://schemas.microsoft.com/office/drawing/2014/main" id="{BBCE8914-984E-4373-B5F0-0F69F2006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8620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Use non-blocking operations:</a:t>
            </a:r>
            <a:endParaRPr lang="en-US" altLang="en-US"/>
          </a:p>
        </p:txBody>
      </p:sp>
      <p:grpSp>
        <p:nvGrpSpPr>
          <p:cNvPr id="90126" name="Group 14">
            <a:extLst>
              <a:ext uri="{FF2B5EF4-FFF2-40B4-BE49-F238E27FC236}">
                <a16:creationId xmlns:a16="http://schemas.microsoft.com/office/drawing/2014/main" id="{5D76CC63-FEFD-484A-929D-AA9175D1BF8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648200"/>
            <a:ext cx="5943600" cy="1917700"/>
            <a:chOff x="864" y="3098"/>
            <a:chExt cx="3744" cy="1208"/>
          </a:xfrm>
        </p:grpSpPr>
        <p:sp>
          <p:nvSpPr>
            <p:cNvPr id="90127" name="Text Box 15">
              <a:extLst>
                <a:ext uri="{FF2B5EF4-FFF2-40B4-BE49-F238E27FC236}">
                  <a16:creationId xmlns:a16="http://schemas.microsoft.com/office/drawing/2014/main" id="{E6A4AEFA-222B-40A1-9ACD-839D544F7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3098"/>
              <a:ext cx="1036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Process 0</a:t>
              </a:r>
            </a:p>
            <a:p>
              <a:endParaRPr lang="en-US" altLang="en-US"/>
            </a:p>
            <a:p>
              <a:r>
                <a:rPr lang="en-US" altLang="en-US" b="1">
                  <a:latin typeface="Courier New" panose="02070309020205020404" pitchFamily="49" charset="0"/>
                </a:rPr>
                <a:t>Isend(1)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Irecv(1)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Waitall</a:t>
              </a:r>
              <a:endParaRPr lang="en-US" altLang="en-US"/>
            </a:p>
          </p:txBody>
        </p:sp>
        <p:sp>
          <p:nvSpPr>
            <p:cNvPr id="90128" name="Text Box 16">
              <a:extLst>
                <a:ext uri="{FF2B5EF4-FFF2-40B4-BE49-F238E27FC236}">
                  <a16:creationId xmlns:a16="http://schemas.microsoft.com/office/drawing/2014/main" id="{4EAFCA3B-494F-4F7F-BE9A-9B57A0062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098"/>
              <a:ext cx="1036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Process 1</a:t>
              </a:r>
            </a:p>
            <a:p>
              <a:endParaRPr lang="en-US" altLang="en-US"/>
            </a:p>
            <a:p>
              <a:r>
                <a:rPr lang="en-US" altLang="en-US" b="1">
                  <a:latin typeface="Courier New" panose="02070309020205020404" pitchFamily="49" charset="0"/>
                </a:rPr>
                <a:t>Isend(0)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Irecv(0)</a:t>
              </a:r>
            </a:p>
            <a:p>
              <a:r>
                <a:rPr lang="en-US" altLang="en-US" b="1">
                  <a:latin typeface="Courier New" panose="02070309020205020404" pitchFamily="49" charset="0"/>
                </a:rPr>
                <a:t>Waitall</a:t>
              </a:r>
            </a:p>
          </p:txBody>
        </p:sp>
        <p:sp>
          <p:nvSpPr>
            <p:cNvPr id="90129" name="Line 17">
              <a:extLst>
                <a:ext uri="{FF2B5EF4-FFF2-40B4-BE49-F238E27FC236}">
                  <a16:creationId xmlns:a16="http://schemas.microsoft.com/office/drawing/2014/main" id="{00FCEBA6-E5D7-4D34-97D3-20459912FE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456"/>
              <a:ext cx="37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FE90E-9BFE-4E08-92C5-F627856D66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352F9-E9DF-4674-A816-57C4BF5C317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4D8F852-D6E5-4F8E-86D7-769EC4F1A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 (continued)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EFBD587-1389-4E24-8CCB-3EED649C0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Advanced MPI topics</a:t>
            </a:r>
          </a:p>
          <a:p>
            <a:pPr lvl="1"/>
            <a:r>
              <a:rPr lang="en-US" altLang="en-US"/>
              <a:t>Collective operations</a:t>
            </a:r>
          </a:p>
          <a:p>
            <a:pPr lvl="1"/>
            <a:r>
              <a:rPr lang="en-US" altLang="en-US"/>
              <a:t>More on MPI datatypes</a:t>
            </a:r>
          </a:p>
          <a:p>
            <a:pPr lvl="1"/>
            <a:r>
              <a:rPr lang="en-US" altLang="en-US"/>
              <a:t>Application topologies</a:t>
            </a:r>
          </a:p>
          <a:p>
            <a:pPr lvl="1"/>
            <a:r>
              <a:rPr lang="en-US" altLang="en-US"/>
              <a:t>The profiling interface</a:t>
            </a:r>
          </a:p>
          <a:p>
            <a:r>
              <a:rPr lang="en-US" altLang="en-US"/>
              <a:t>Toward a portable MPI environment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BE046-CCA6-4962-A085-9C95CE12FD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5C7A6-8333-49E7-A15E-9F930FE6B7B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CE50B46E-1258-4403-BD6D-4C19E82A1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Toward a Portable MPI Environment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5BC876F-CFF0-4263-A1BE-C374A9C0A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82000" cy="4724400"/>
          </a:xfrm>
        </p:spPr>
        <p:txBody>
          <a:bodyPr/>
          <a:lstStyle/>
          <a:p>
            <a:r>
              <a:rPr lang="en-US" altLang="en-US"/>
              <a:t>MPICH is a high-performance portable implementation of MPI (1).</a:t>
            </a:r>
          </a:p>
          <a:p>
            <a:r>
              <a:rPr lang="en-US" altLang="en-US"/>
              <a:t>It runs on MPP's, clusters, and heterogeneous networks of workstations.</a:t>
            </a:r>
          </a:p>
          <a:p>
            <a:r>
              <a:rPr lang="en-US" altLang="en-US"/>
              <a:t>In a wide variety of environments, one can do:</a:t>
            </a:r>
          </a:p>
          <a:p>
            <a:pPr lvl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configure</a:t>
            </a:r>
          </a:p>
          <a:p>
            <a:pPr lvl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make</a:t>
            </a:r>
          </a:p>
          <a:p>
            <a:pPr lvl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mpicc -mpitrace myprog.c</a:t>
            </a:r>
          </a:p>
          <a:p>
            <a:pPr lvl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mpirun -np 10 myprog</a:t>
            </a:r>
          </a:p>
          <a:p>
            <a:pPr lvl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upshot myprog.log</a:t>
            </a:r>
          </a:p>
          <a:p>
            <a:pPr lvl="1">
              <a:buFontTx/>
              <a:buNone/>
            </a:pPr>
            <a:r>
              <a:rPr lang="en-US" altLang="en-US" sz="2800"/>
              <a:t>to build, compile, run, and analyze performance.</a:t>
            </a:r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39FB5-2727-4942-913E-9D88454513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D251B-86E3-41CD-81AB-786E94646CE8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1C46D3EB-E328-44C5-B6AF-3C89797FC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Extending the Message-Passing Interface</a:t>
            </a: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3427CDC-E89E-448D-BECD-EF14BBE49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Dynamic Process Management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Dynamic process startup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Dynamic establishment of connections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One-sided communication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Put/get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Other operations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Parallel I/O</a:t>
            </a:r>
          </a:p>
          <a:p>
            <a:pPr>
              <a:lnSpc>
                <a:spcPct val="90000"/>
              </a:lnSpc>
            </a:pPr>
            <a:r>
              <a:rPr lang="en-US" altLang="en-US"/>
              <a:t>Other MPI-2 features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Generalized requests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Bindings for C++/ Fortran-90; interlanguage issues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66E35-F171-4838-A004-DF25C1113D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23A77-05D4-4572-B41E-94DCDF65C96B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34500673-3903-4A3C-895C-BA45BA68C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Simple Exercises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BF6890C-37DF-4665-B547-0DE2A17F9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r>
              <a:rPr lang="en-US" altLang="en-US"/>
              <a:t>Compile and run the</a:t>
            </a:r>
            <a:r>
              <a:rPr lang="en-US" altLang="en-US" b="1">
                <a:latin typeface="Courier New" panose="02070309020205020404" pitchFamily="49" charset="0"/>
              </a:rPr>
              <a:t> hello </a:t>
            </a:r>
            <a:r>
              <a:rPr lang="en-US" altLang="en-US"/>
              <a:t>and </a:t>
            </a:r>
            <a:r>
              <a:rPr lang="en-US" altLang="en-US" b="1">
                <a:latin typeface="Courier New" panose="02070309020205020404" pitchFamily="49" charset="0"/>
              </a:rPr>
              <a:t>pi </a:t>
            </a:r>
            <a:r>
              <a:rPr lang="en-US" altLang="en-US"/>
              <a:t>programs.</a:t>
            </a:r>
          </a:p>
          <a:p>
            <a:r>
              <a:rPr lang="en-US" altLang="en-US"/>
              <a:t>Modify the </a:t>
            </a:r>
            <a:r>
              <a:rPr lang="en-US" altLang="en-US" b="1">
                <a:latin typeface="Courier New" panose="02070309020205020404" pitchFamily="49" charset="0"/>
              </a:rPr>
              <a:t>pi </a:t>
            </a:r>
            <a:r>
              <a:rPr lang="en-US" altLang="en-US"/>
              <a:t>program to use send/receive instead of bcast/reduce.</a:t>
            </a:r>
          </a:p>
          <a:p>
            <a:r>
              <a:rPr lang="en-US" altLang="en-US"/>
              <a:t>Write a program that sends a message around a ring.  That is, process 0 reads a line from the terminal and sends it to process 1, who sends it to process 2, etc.  The last process sends it back to process 0, who prints it. </a:t>
            </a:r>
          </a:p>
          <a:p>
            <a:r>
              <a:rPr lang="en-US" altLang="en-US"/>
              <a:t>Time programs with </a:t>
            </a:r>
            <a:r>
              <a:rPr lang="en-US" altLang="en-US" b="1">
                <a:latin typeface="Courier New" panose="02070309020205020404" pitchFamily="49" charset="0"/>
              </a:rPr>
              <a:t>MPI_WTIME</a:t>
            </a:r>
            <a:r>
              <a:rPr lang="en-US" altLang="en-US"/>
              <a:t>.  (Find it.)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ECED1-A052-441E-BF83-B874F2283E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8694D-ADC6-43E1-8D92-B82BE4683E9B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4A449616-1E33-4A54-BEA6-4A55FD555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When to use MPI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84A5C13F-1D83-4B93-9C8F-6C956B2D8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Portability and Performance</a:t>
            </a:r>
          </a:p>
          <a:p>
            <a:r>
              <a:rPr lang="en-US" altLang="en-US"/>
              <a:t>Irregular Data Structures</a:t>
            </a:r>
          </a:p>
          <a:p>
            <a:r>
              <a:rPr lang="en-US" altLang="en-US"/>
              <a:t>Building Tools for Others</a:t>
            </a:r>
          </a:p>
          <a:p>
            <a:pPr lvl="1"/>
            <a:r>
              <a:rPr lang="en-US" altLang="en-US"/>
              <a:t>Libraries</a:t>
            </a:r>
          </a:p>
          <a:p>
            <a:r>
              <a:rPr lang="en-US" altLang="en-US"/>
              <a:t>Need to Manage memory on a per processor basis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4CC07-9081-4DE6-9C2D-58ACA17E25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9D10-9D7D-4927-897A-BF9435509571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BB72B82B-50FB-471B-9E1F-3259B543F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CBDAA3D-C8FE-45CA-B20C-CA983F87C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/>
              <a:t>The parallel computing community has cooperated on the development of a standard for message-passing libraries.</a:t>
            </a:r>
          </a:p>
          <a:p>
            <a:pPr>
              <a:lnSpc>
                <a:spcPct val="110000"/>
              </a:lnSpc>
            </a:pPr>
            <a:r>
              <a:rPr lang="en-US" altLang="en-US"/>
              <a:t>There are many implementations, on nearly all platforms.</a:t>
            </a:r>
          </a:p>
          <a:p>
            <a:pPr>
              <a:lnSpc>
                <a:spcPct val="110000"/>
              </a:lnSpc>
            </a:pPr>
            <a:r>
              <a:rPr lang="en-US" altLang="en-US"/>
              <a:t>MPI subsets are easy to learn and use.</a:t>
            </a:r>
          </a:p>
          <a:p>
            <a:pPr>
              <a:lnSpc>
                <a:spcPct val="110000"/>
              </a:lnSpc>
            </a:pPr>
            <a:r>
              <a:rPr lang="en-US" altLang="en-US"/>
              <a:t>Lots of MPI material is available.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56B90-1E78-4908-A6A7-1143873640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42070-998F-4D51-BCC5-304113F1E1F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3E35A47D-C2A5-409E-B92F-1BA8ACE2D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altLang="en-US"/>
              <a:t>Companion Material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091B798-DBD0-4E5A-B69B-79676D4CC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Online examples available at</a:t>
            </a:r>
            <a:br>
              <a:rPr lang="en-US" altLang="en-US"/>
            </a:br>
            <a:r>
              <a:rPr lang="en-US" altLang="en-US">
                <a:hlinkClick r:id="rId3"/>
              </a:rPr>
              <a:t>http://www.mcs.anl.gov/mpi/tutorials/perf</a:t>
            </a:r>
            <a:endParaRPr lang="en-US" altLang="en-US"/>
          </a:p>
          <a:p>
            <a:pPr>
              <a:lnSpc>
                <a:spcPct val="110000"/>
              </a:lnSpc>
            </a:pPr>
            <a:r>
              <a:rPr lang="en-US" altLang="en-US">
                <a:hlinkClick r:id="rId4"/>
              </a:rPr>
              <a:t>ftp://ftp.mcs.anl.gov/mpi/mpiexmpl.tar.gz</a:t>
            </a:r>
            <a:r>
              <a:rPr lang="en-US" altLang="en-US"/>
              <a:t> contains source code and run scripts that allows you to evaluate your own MPI implementation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B2439-1419-4382-A588-33A5944176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87788-64E7-40D3-9D85-63F643C43E6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7D29195-1FEF-49BB-9089-43496E744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Message-Passing Model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D6D263-F6D9-4780-80A5-96A96D4F2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/>
              <a:t>process</a:t>
            </a:r>
            <a:r>
              <a:rPr lang="en-US" altLang="en-US"/>
              <a:t> is (traditionally) a program counter and address space.</a:t>
            </a:r>
          </a:p>
          <a:p>
            <a:r>
              <a:rPr lang="en-US" altLang="en-US"/>
              <a:t>Processes may have multiple </a:t>
            </a:r>
            <a:r>
              <a:rPr lang="en-US" altLang="en-US" i="1"/>
              <a:t>threads</a:t>
            </a:r>
            <a:r>
              <a:rPr lang="en-US" altLang="en-US"/>
              <a:t> (program counters and associated stacks) sharing a single address space.  MPI is for communication among processes, which have separate address spaces.</a:t>
            </a:r>
          </a:p>
          <a:p>
            <a:r>
              <a:rPr lang="en-US" altLang="en-US"/>
              <a:t>Interprocess communication consists of </a:t>
            </a:r>
          </a:p>
          <a:p>
            <a:pPr lvl="1"/>
            <a:r>
              <a:rPr lang="en-US" altLang="en-US"/>
              <a:t>Synchronization</a:t>
            </a:r>
          </a:p>
          <a:p>
            <a:pPr lvl="1"/>
            <a:r>
              <a:rPr lang="en-US" altLang="en-US"/>
              <a:t>Movement of data from one process’s address space to another’s.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2BAACE-1397-455C-B22A-D554B22A80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1C76A-11B1-4B8F-9729-D33B346A97C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7269FB6-0E88-40A3-8D47-846D72457D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Parallel Computing Models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9EBC051-9B7B-4859-85BD-653D6C144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/>
          <a:lstStyle/>
          <a:p>
            <a:r>
              <a:rPr lang="en-US" altLang="en-US" sz="2400"/>
              <a:t>Data Parallel - the same instructions are carried out simultaneously on multiple data items (SIMD)</a:t>
            </a:r>
          </a:p>
          <a:p>
            <a:r>
              <a:rPr lang="en-US" altLang="en-US" sz="2400"/>
              <a:t>Task Parallel - different instructions on different data (MIMD)</a:t>
            </a:r>
          </a:p>
          <a:p>
            <a:r>
              <a:rPr lang="en-US" altLang="en-US" sz="2400"/>
              <a:t>SPMD (single program, multiple data) not synchronized at individual operation level</a:t>
            </a:r>
          </a:p>
          <a:p>
            <a:r>
              <a:rPr lang="en-US" altLang="en-US" sz="2400"/>
              <a:t>SPMD is equivalent to MIMD since each MIMD program can be made SPMD (similarly for SIMD, but not in practical sense.)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2E26313D-66B5-4897-803E-714D9FB6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5626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Message passing (and MPI) is for MIMD/SPMD parallelism.  HPF is an example of an SIMD interface.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B53BD37-A981-45BC-888F-DD44DDC68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2CDC4-54A4-4010-9E46-2C5C36F8418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DADF046-BB07-4EB3-B590-E541F20D9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Cooperative Operations for Communication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8DD6BE-C0CB-4452-9C98-2D5F254AD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606550"/>
            <a:ext cx="7866063" cy="3390900"/>
          </a:xfrm>
        </p:spPr>
        <p:txBody>
          <a:bodyPr/>
          <a:lstStyle/>
          <a:p>
            <a:r>
              <a:rPr lang="en-US" altLang="en-US" sz="2400"/>
              <a:t>The message-passing approach makes the exchange of data </a:t>
            </a:r>
            <a:r>
              <a:rPr lang="en-US" altLang="en-US" sz="2400" i="1"/>
              <a:t>cooperative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Data is explicitly </a:t>
            </a:r>
            <a:r>
              <a:rPr lang="en-US" altLang="en-US" sz="2400" i="1"/>
              <a:t>sent</a:t>
            </a:r>
            <a:r>
              <a:rPr lang="en-US" altLang="en-US" sz="2400"/>
              <a:t> by one process and </a:t>
            </a:r>
            <a:r>
              <a:rPr lang="en-US" altLang="en-US" sz="2400" i="1"/>
              <a:t>received</a:t>
            </a:r>
            <a:r>
              <a:rPr lang="en-US" altLang="en-US" sz="2400"/>
              <a:t> by another.</a:t>
            </a:r>
          </a:p>
          <a:p>
            <a:r>
              <a:rPr lang="en-US" altLang="en-US" sz="2400"/>
              <a:t>An advantage is that any change in the receiving process’s memory is made with the receiver’s explicit participation.</a:t>
            </a:r>
          </a:p>
          <a:p>
            <a:r>
              <a:rPr lang="en-US" altLang="en-US" sz="2400"/>
              <a:t>Communication and synchronization are combined.</a:t>
            </a:r>
          </a:p>
        </p:txBody>
      </p:sp>
      <p:grpSp>
        <p:nvGrpSpPr>
          <p:cNvPr id="9220" name="Group 4">
            <a:extLst>
              <a:ext uri="{FF2B5EF4-FFF2-40B4-BE49-F238E27FC236}">
                <a16:creationId xmlns:a16="http://schemas.microsoft.com/office/drawing/2014/main" id="{A4DEBDFD-56C0-4084-A13D-A893DBF14B81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257800"/>
            <a:ext cx="4991100" cy="1295400"/>
            <a:chOff x="1392" y="3312"/>
            <a:chExt cx="3144" cy="816"/>
          </a:xfrm>
        </p:grpSpPr>
        <p:sp>
          <p:nvSpPr>
            <p:cNvPr id="9221" name="Text Box 5">
              <a:extLst>
                <a:ext uri="{FF2B5EF4-FFF2-40B4-BE49-F238E27FC236}">
                  <a16:creationId xmlns:a16="http://schemas.microsoft.com/office/drawing/2014/main" id="{A1CD5592-49C0-4C9D-A0E4-11A986C40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312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Process 0</a:t>
              </a:r>
            </a:p>
          </p:txBody>
        </p:sp>
        <p:sp>
          <p:nvSpPr>
            <p:cNvPr id="9222" name="Text Box 6">
              <a:extLst>
                <a:ext uri="{FF2B5EF4-FFF2-40B4-BE49-F238E27FC236}">
                  <a16:creationId xmlns:a16="http://schemas.microsoft.com/office/drawing/2014/main" id="{5D558967-49AC-4842-B619-C3FB107EA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" y="3328"/>
              <a:ext cx="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/>
                <a:t>Process 1</a:t>
              </a:r>
            </a:p>
          </p:txBody>
        </p:sp>
        <p:sp>
          <p:nvSpPr>
            <p:cNvPr id="9223" name="Line 7">
              <a:extLst>
                <a:ext uri="{FF2B5EF4-FFF2-40B4-BE49-F238E27FC236}">
                  <a16:creationId xmlns:a16="http://schemas.microsoft.com/office/drawing/2014/main" id="{EC12D6F4-3768-4DB8-AC18-AFB0CF06F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360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B62FEF6F-1302-47CB-853B-266725DB0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00"/>
              <a:ext cx="9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Send(data)</a:t>
              </a:r>
              <a:endParaRPr lang="en-US" altLang="en-US" sz="1800" b="1"/>
            </a:p>
          </p:txBody>
        </p:sp>
        <p:sp>
          <p:nvSpPr>
            <p:cNvPr id="9225" name="Text Box 9">
              <a:extLst>
                <a:ext uri="{FF2B5EF4-FFF2-40B4-BE49-F238E27FC236}">
                  <a16:creationId xmlns:a16="http://schemas.microsoft.com/office/drawing/2014/main" id="{24A7C4C8-D80A-4790-B332-74D90104DB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2" y="3817"/>
              <a:ext cx="12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Receive(data)</a:t>
              </a:r>
              <a:endParaRPr lang="en-US" altLang="en-US" sz="1800"/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88B85F04-068A-4C60-B416-9F9DF26D2F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696"/>
              <a:ext cx="76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3E6B64A-3D71-41A1-BDDE-382F7A3E3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6D7BB-B0D7-4DA1-AA2D-81423F430EA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4548BD2-6B2A-4852-A293-BD6750537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One-Sided Operations for Communication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7314B41-96EF-469C-B51D-F04189BA4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546350"/>
          </a:xfrm>
        </p:spPr>
        <p:txBody>
          <a:bodyPr/>
          <a:lstStyle/>
          <a:p>
            <a:r>
              <a:rPr lang="en-US" altLang="en-US" sz="2400"/>
              <a:t>One-sided operations between processes include remote memory reads and writes</a:t>
            </a:r>
          </a:p>
          <a:p>
            <a:r>
              <a:rPr lang="en-US" altLang="en-US" sz="2400"/>
              <a:t>Only one process needs to explicitly participate.</a:t>
            </a:r>
          </a:p>
          <a:p>
            <a:r>
              <a:rPr lang="en-US" altLang="en-US" sz="2400"/>
              <a:t>An advantage is that communication and synchronization are decoupled</a:t>
            </a:r>
          </a:p>
          <a:p>
            <a:r>
              <a:rPr lang="en-US" altLang="en-US" sz="2400"/>
              <a:t>One-sided operations are part of MPI-2.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D93B84F5-1B13-40A2-9B99-6F69DF695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343400"/>
            <a:ext cx="105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Process 0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B36084D3-B48C-4080-B3AA-F4EAD04C9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368800"/>
            <a:ext cx="1054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Process 1</a:t>
            </a: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A94ECC83-3C6B-4A05-8BC8-C24475063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7" name="Group 7">
            <a:extLst>
              <a:ext uri="{FF2B5EF4-FFF2-40B4-BE49-F238E27FC236}">
                <a16:creationId xmlns:a16="http://schemas.microsoft.com/office/drawing/2014/main" id="{8903EB06-7559-4597-AD59-4C284358B607}"/>
              </a:ext>
            </a:extLst>
          </p:cNvPr>
          <p:cNvGrpSpPr>
            <a:grpSpLocks/>
          </p:cNvGrpSpPr>
          <p:nvPr/>
        </p:nvGrpSpPr>
        <p:grpSpPr bwMode="auto">
          <a:xfrm>
            <a:off x="2193925" y="4764088"/>
            <a:ext cx="4171950" cy="747712"/>
            <a:chOff x="1382" y="3001"/>
            <a:chExt cx="2628" cy="471"/>
          </a:xfrm>
        </p:grpSpPr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4746EFBE-BA05-43AF-A122-FB3D935157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" y="3001"/>
              <a:ext cx="8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Put(data)</a:t>
              </a:r>
              <a:endParaRPr lang="en-US" altLang="en-US" sz="1800" b="1"/>
            </a:p>
          </p:txBody>
        </p:sp>
        <p:sp>
          <p:nvSpPr>
            <p:cNvPr id="10249" name="Text Box 9">
              <a:extLst>
                <a:ext uri="{FF2B5EF4-FFF2-40B4-BE49-F238E27FC236}">
                  <a16:creationId xmlns:a16="http://schemas.microsoft.com/office/drawing/2014/main" id="{211260EB-C841-440F-AC2F-E3ED3A64DC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6" y="3241"/>
              <a:ext cx="8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latin typeface="Courier" pitchFamily="49" charset="0"/>
                </a:rPr>
                <a:t>(memory)</a:t>
              </a:r>
              <a:endParaRPr lang="en-US" altLang="en-US" sz="1800"/>
            </a:p>
          </p:txBody>
        </p:sp>
        <p:sp>
          <p:nvSpPr>
            <p:cNvPr id="10250" name="Line 10">
              <a:extLst>
                <a:ext uri="{FF2B5EF4-FFF2-40B4-BE49-F238E27FC236}">
                  <a16:creationId xmlns:a16="http://schemas.microsoft.com/office/drawing/2014/main" id="{668408E7-71F2-4D96-996E-570ED67F0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120"/>
              <a:ext cx="76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1" name="Text Box 11">
            <a:extLst>
              <a:ext uri="{FF2B5EF4-FFF2-40B4-BE49-F238E27FC236}">
                <a16:creationId xmlns:a16="http://schemas.microsoft.com/office/drawing/2014/main" id="{D57DE35E-C61C-4524-8CA7-5E346DD7C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16588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latin typeface="Courier" pitchFamily="49" charset="0"/>
              </a:rPr>
              <a:t>(memory)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E26E54C9-774C-4DCC-A2EE-09DFFBC0D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097588"/>
            <a:ext cx="141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latin typeface="Courier" pitchFamily="49" charset="0"/>
              </a:rPr>
              <a:t>Get(data)</a:t>
            </a:r>
            <a:endParaRPr lang="en-US" altLang="en-US" sz="1800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0A234099-79C9-4315-A567-8CFED82EE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59055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CC0000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2622</Words>
  <Application>Microsoft Office PowerPoint</Application>
  <PresentationFormat>On-screen Show (4:3)</PresentationFormat>
  <Paragraphs>421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Courier</vt:lpstr>
      <vt:lpstr>Courier New</vt:lpstr>
      <vt:lpstr>Helvetica</vt:lpstr>
      <vt:lpstr>Times New Roman</vt:lpstr>
      <vt:lpstr>Office Theme</vt:lpstr>
      <vt:lpstr>An Introduction to MPI Parallel Programming with the  Message Passing Interface</vt:lpstr>
      <vt:lpstr>15-418/618: Week 7 Recitation</vt:lpstr>
      <vt:lpstr>Outline</vt:lpstr>
      <vt:lpstr>Outline (continued)</vt:lpstr>
      <vt:lpstr>Companion Material</vt:lpstr>
      <vt:lpstr>The Message-Passing Model</vt:lpstr>
      <vt:lpstr>Types of Parallel Computing Models</vt:lpstr>
      <vt:lpstr>Cooperative Operations for Communication</vt:lpstr>
      <vt:lpstr>One-Sided Operations for Communication</vt:lpstr>
      <vt:lpstr>What is MPI?</vt:lpstr>
      <vt:lpstr>MPI Sources</vt:lpstr>
      <vt:lpstr>Why Use MPI?</vt:lpstr>
      <vt:lpstr>A Minimal MPI Program (C)</vt:lpstr>
      <vt:lpstr>Notes on C and C++</vt:lpstr>
      <vt:lpstr>Error Handling</vt:lpstr>
      <vt:lpstr>Running MPI Programs</vt:lpstr>
      <vt:lpstr>Finding Out About the Environment</vt:lpstr>
      <vt:lpstr>Better Hello (C)</vt:lpstr>
      <vt:lpstr>MPI Basic Send/Receive</vt:lpstr>
      <vt:lpstr>What is message passing?</vt:lpstr>
      <vt:lpstr>Some Basic Concepts</vt:lpstr>
      <vt:lpstr>MPI Datatypes</vt:lpstr>
      <vt:lpstr>MPI Tags</vt:lpstr>
      <vt:lpstr>MPI Basic (Blocking) Send</vt:lpstr>
      <vt:lpstr>MPI Basic (Blocking) Receive</vt:lpstr>
      <vt:lpstr>Non-Blocking Receive and Send</vt:lpstr>
      <vt:lpstr>Non-Blocking Send and Receive</vt:lpstr>
      <vt:lpstr>MPI_Status</vt:lpstr>
      <vt:lpstr>MPI_Probe</vt:lpstr>
      <vt:lpstr>Retrieving Further Information</vt:lpstr>
      <vt:lpstr>Why Datatypes?</vt:lpstr>
      <vt:lpstr>Tags and Contexts</vt:lpstr>
      <vt:lpstr>MPI is Simple</vt:lpstr>
      <vt:lpstr>Introduction to Collective Operations in MPI</vt:lpstr>
      <vt:lpstr>Example:  PI in C -1</vt:lpstr>
      <vt:lpstr>Example:  PI in C - 2</vt:lpstr>
      <vt:lpstr>Alternative set of 6 Functions for Simplified MPI</vt:lpstr>
      <vt:lpstr>Sources of Deadlocks</vt:lpstr>
      <vt:lpstr>Some Solutions to the “unsafe” Problem</vt:lpstr>
      <vt:lpstr>Toward a Portable MPI Environment</vt:lpstr>
      <vt:lpstr>Extending the Message-Passing Interface</vt:lpstr>
      <vt:lpstr>Some Simple Exercises</vt:lpstr>
      <vt:lpstr>When to use MPI</vt:lpstr>
      <vt:lpstr>Summary</vt:lpstr>
    </vt:vector>
  </TitlesOfParts>
  <Company>Argonne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MPI</dc:title>
  <dc:creator>William D Gropp</dc:creator>
  <cp:lastModifiedBy>Gregory Kesden</cp:lastModifiedBy>
  <cp:revision>18</cp:revision>
  <cp:lastPrinted>1998-10-14T17:31:41Z</cp:lastPrinted>
  <dcterms:created xsi:type="dcterms:W3CDTF">1998-02-11T22:15:45Z</dcterms:created>
  <dcterms:modified xsi:type="dcterms:W3CDTF">2018-03-02T18:21:34Z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gropp@mcs.anl.gov</vt:lpwstr>
  </property>
  <property fmtid="{D5CDD505-2E9C-101B-9397-08002B2CF9AE}" pid="8" name="HomePage">
    <vt:lpwstr>http://www.mcs.anl.gov/~gropp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E:\MPI-home\class\powerpoint\gropp</vt:lpwstr>
  </property>
</Properties>
</file>