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</p:sldMasterIdLst>
  <p:notesMasterIdLst>
    <p:notesMasterId r:id="rId26"/>
  </p:notesMasterIdLst>
  <p:sldIdLst>
    <p:sldId id="615" r:id="rId3"/>
    <p:sldId id="257" r:id="rId4"/>
    <p:sldId id="482" r:id="rId5"/>
    <p:sldId id="616" r:id="rId6"/>
    <p:sldId id="617" r:id="rId7"/>
    <p:sldId id="618" r:id="rId8"/>
    <p:sldId id="619" r:id="rId9"/>
    <p:sldId id="620" r:id="rId10"/>
    <p:sldId id="622" r:id="rId11"/>
    <p:sldId id="623" r:id="rId12"/>
    <p:sldId id="625" r:id="rId13"/>
    <p:sldId id="627" r:id="rId14"/>
    <p:sldId id="628" r:id="rId15"/>
    <p:sldId id="636" r:id="rId16"/>
    <p:sldId id="629" r:id="rId17"/>
    <p:sldId id="630" r:id="rId18"/>
    <p:sldId id="631" r:id="rId19"/>
    <p:sldId id="632" r:id="rId20"/>
    <p:sldId id="633" r:id="rId21"/>
    <p:sldId id="638" r:id="rId22"/>
    <p:sldId id="637" r:id="rId23"/>
    <p:sldId id="639" r:id="rId24"/>
    <p:sldId id="64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00"/>
    <a:srgbClr val="1C1C1C"/>
    <a:srgbClr val="0066FF"/>
    <a:srgbClr val="0000FF"/>
    <a:srgbClr val="4E4C00"/>
    <a:srgbClr val="FFFF80"/>
    <a:srgbClr val="FFFFD9"/>
    <a:srgbClr val="4141FF"/>
    <a:srgbClr val="00FF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6" autoAdjust="0"/>
    <p:restoredTop sz="87342" autoAdjust="0"/>
  </p:normalViewPr>
  <p:slideViewPr>
    <p:cSldViewPr snapToGrid="0" snapToObjects="1">
      <p:cViewPr>
        <p:scale>
          <a:sx n="116" d="100"/>
          <a:sy n="116" d="100"/>
        </p:scale>
        <p:origin x="-1376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C7E7331-C7F9-4106-8A16-CCFC116F65F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6967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512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2777" indent="-270299" defTabSz="914512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81196" indent="-216240" defTabSz="914512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13674" indent="-216240" defTabSz="914512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46153" indent="-216240" defTabSz="914512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78631" indent="-216240" defTabSz="9145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11109" indent="-216240" defTabSz="9145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43587" indent="-216240" defTabSz="9145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76066" indent="-216240" defTabSz="9145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D328326-65A0-454F-BD95-A3BF823EA262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10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11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12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13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14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15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16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17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18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19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DE23106-7CB3-4B30-B774-3FB7E81C4BE3}" type="slidenum">
              <a:rPr lang="zh-CN" altLang="en-US">
                <a:latin typeface="Arial" charset="0"/>
              </a:rPr>
              <a:pPr eaLnBrk="1" hangingPunct="1"/>
              <a:t>2</a:t>
            </a:fld>
            <a:endParaRPr lang="en-US" altLang="zh-CN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20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21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22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23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3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4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5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6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7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8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6B2C105-3D7C-45B9-BA61-EAF650A39F23}" type="slidenum">
              <a:rPr lang="zh-CN" altLang="en-US">
                <a:latin typeface="Arial" charset="0"/>
              </a:rPr>
              <a:pPr eaLnBrk="1" hangingPunct="1"/>
              <a:t>9</a:t>
            </a:fld>
            <a:endParaRPr lang="en-US" altLang="zh-CN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31B1E-D2B9-40A1-B112-7D62BD0F3C0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3224429"/>
      </p:ext>
    </p:extLst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DA986-4BEE-4739-B63B-CA5D550B93E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9736541"/>
      </p:ext>
    </p:extLst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DDEE6-DD6B-445B-9C1C-070500DA79B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1956279"/>
      </p:ext>
    </p:extLst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C7D52-7FBD-4C8F-B60D-C11FAC0A3BF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5954076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BFFBC-4874-443A-A9CE-A137A6206C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72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34D81-5CF4-43DF-B76E-B97391D977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92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613BD-BF6C-4B8A-97E8-9396949CF0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24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F75F5-6E96-42FE-A485-FEB7E330A4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5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CBBC2-9090-489C-85A5-156903BF8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89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A16F9-0D8E-48FC-8D70-D2B460A1E7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59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5B178-71BF-4B78-A322-D6C643C02B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79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2226F-A549-4447-BDD9-61158658801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8356148"/>
      </p:ext>
    </p:extLst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EFE93-DB8F-4FE8-B09B-0D9D53A5B5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93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A5AAB-BF46-42AD-9250-F5B09D6F53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92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43DC8-64FE-452A-9DE7-F0972BFDD5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78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8F4CC-6BE2-451B-8513-FDD4A89DBC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4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55C0E-6285-4F05-921A-7A3492B4B20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5220398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7F88F-260B-4B21-8B68-6B9E1659ABB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3333094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8A82C-44A4-4815-BA13-419BB95EC09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9610700"/>
      </p:ext>
    </p:extLst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9BADF-2493-423D-95A4-AE607933CA1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4672023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EE7B9-309C-4E07-8ED3-6DB06ADF17F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1580852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D9EDD-97F1-44D4-898C-66BBEA99448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5596106"/>
      </p:ext>
    </p:extLst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E95DA-14B9-459E-8E97-78B84BE8B4B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0414217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C5132324-33EC-4E78-B55C-36E21DEFFD9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xmlns:p14="http://schemas.microsoft.com/office/powerpoint/2010/main"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4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4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1C5D214-3C04-41E4-9A51-9520B945BC7A}" type="slidenum">
              <a:rPr lang="en-US">
                <a:solidFill>
                  <a:srgbClr val="000000"/>
                </a:solidFill>
                <a:ea typeface="ＭＳ Ｐゴシック" pitchFamily="34" charset="-128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440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jpg"/><Relationship Id="rId12" Type="http://schemas.openxmlformats.org/officeDocument/2006/relationships/image" Target="../media/image27.jpg"/><Relationship Id="rId13" Type="http://schemas.openxmlformats.org/officeDocument/2006/relationships/image" Target="../media/image6.jpg"/><Relationship Id="rId14" Type="http://schemas.openxmlformats.org/officeDocument/2006/relationships/image" Target="../media/image28.jpg"/><Relationship Id="rId15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24.jpeg"/><Relationship Id="rId5" Type="http://schemas.openxmlformats.org/officeDocument/2006/relationships/image" Target="../media/image1.jpeg"/><Relationship Id="rId6" Type="http://schemas.openxmlformats.org/officeDocument/2006/relationships/image" Target="../media/image25.jpeg"/><Relationship Id="rId7" Type="http://schemas.openxmlformats.org/officeDocument/2006/relationships/image" Target="../media/image26.jpg"/><Relationship Id="rId8" Type="http://schemas.openxmlformats.org/officeDocument/2006/relationships/image" Target="../media/image2.png"/><Relationship Id="rId9" Type="http://schemas.openxmlformats.org/officeDocument/2006/relationships/image" Target="../media/image3.jpg"/><Relationship Id="rId10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jpg"/><Relationship Id="rId12" Type="http://schemas.openxmlformats.org/officeDocument/2006/relationships/image" Target="../media/image27.jpg"/><Relationship Id="rId13" Type="http://schemas.openxmlformats.org/officeDocument/2006/relationships/image" Target="../media/image6.jpg"/><Relationship Id="rId14" Type="http://schemas.openxmlformats.org/officeDocument/2006/relationships/image" Target="../media/image28.jpg"/><Relationship Id="rId15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Relationship Id="rId4" Type="http://schemas.openxmlformats.org/officeDocument/2006/relationships/image" Target="../media/image24.jpeg"/><Relationship Id="rId5" Type="http://schemas.openxmlformats.org/officeDocument/2006/relationships/image" Target="../media/image1.jpeg"/><Relationship Id="rId6" Type="http://schemas.openxmlformats.org/officeDocument/2006/relationships/image" Target="../media/image25.jpeg"/><Relationship Id="rId7" Type="http://schemas.openxmlformats.org/officeDocument/2006/relationships/image" Target="../media/image26.jpg"/><Relationship Id="rId8" Type="http://schemas.openxmlformats.org/officeDocument/2006/relationships/image" Target="../media/image2.png"/><Relationship Id="rId9" Type="http://schemas.openxmlformats.org/officeDocument/2006/relationships/image" Target="../media/image3.jpg"/><Relationship Id="rId10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jpg"/><Relationship Id="rId12" Type="http://schemas.openxmlformats.org/officeDocument/2006/relationships/image" Target="../media/image27.jpg"/><Relationship Id="rId13" Type="http://schemas.openxmlformats.org/officeDocument/2006/relationships/image" Target="../media/image6.jpg"/><Relationship Id="rId14" Type="http://schemas.openxmlformats.org/officeDocument/2006/relationships/image" Target="../media/image28.jpg"/><Relationship Id="rId15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jpg"/><Relationship Id="rId4" Type="http://schemas.openxmlformats.org/officeDocument/2006/relationships/image" Target="../media/image24.jpeg"/><Relationship Id="rId5" Type="http://schemas.openxmlformats.org/officeDocument/2006/relationships/image" Target="../media/image1.jpeg"/><Relationship Id="rId6" Type="http://schemas.openxmlformats.org/officeDocument/2006/relationships/image" Target="../media/image25.jpeg"/><Relationship Id="rId7" Type="http://schemas.openxmlformats.org/officeDocument/2006/relationships/image" Target="../media/image26.jpg"/><Relationship Id="rId8" Type="http://schemas.openxmlformats.org/officeDocument/2006/relationships/image" Target="../media/image2.png"/><Relationship Id="rId9" Type="http://schemas.openxmlformats.org/officeDocument/2006/relationships/image" Target="../media/image3.jpg"/><Relationship Id="rId10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jpg"/><Relationship Id="rId12" Type="http://schemas.openxmlformats.org/officeDocument/2006/relationships/image" Target="../media/image6.jpg"/><Relationship Id="rId13" Type="http://schemas.openxmlformats.org/officeDocument/2006/relationships/image" Target="../media/image28.jpg"/><Relationship Id="rId14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eg"/><Relationship Id="rId4" Type="http://schemas.openxmlformats.org/officeDocument/2006/relationships/image" Target="../media/image1.jpeg"/><Relationship Id="rId5" Type="http://schemas.openxmlformats.org/officeDocument/2006/relationships/image" Target="../media/image25.jpeg"/><Relationship Id="rId6" Type="http://schemas.openxmlformats.org/officeDocument/2006/relationships/image" Target="../media/image26.jpg"/><Relationship Id="rId7" Type="http://schemas.openxmlformats.org/officeDocument/2006/relationships/image" Target="../media/image2.png"/><Relationship Id="rId8" Type="http://schemas.openxmlformats.org/officeDocument/2006/relationships/image" Target="../media/image3.jpg"/><Relationship Id="rId9" Type="http://schemas.openxmlformats.org/officeDocument/2006/relationships/image" Target="../media/image4.jpg"/><Relationship Id="rId10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jpg"/><Relationship Id="rId12" Type="http://schemas.openxmlformats.org/officeDocument/2006/relationships/image" Target="../media/image6.jpg"/><Relationship Id="rId13" Type="http://schemas.openxmlformats.org/officeDocument/2006/relationships/image" Target="../media/image28.jpg"/><Relationship Id="rId14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eg"/><Relationship Id="rId4" Type="http://schemas.openxmlformats.org/officeDocument/2006/relationships/image" Target="../media/image1.jpeg"/><Relationship Id="rId5" Type="http://schemas.openxmlformats.org/officeDocument/2006/relationships/image" Target="../media/image25.jpeg"/><Relationship Id="rId6" Type="http://schemas.openxmlformats.org/officeDocument/2006/relationships/image" Target="../media/image26.jpg"/><Relationship Id="rId7" Type="http://schemas.openxmlformats.org/officeDocument/2006/relationships/image" Target="../media/image2.png"/><Relationship Id="rId8" Type="http://schemas.openxmlformats.org/officeDocument/2006/relationships/image" Target="../media/image3.jpg"/><Relationship Id="rId9" Type="http://schemas.openxmlformats.org/officeDocument/2006/relationships/image" Target="../media/image4.jpg"/><Relationship Id="rId10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jp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jpg"/><Relationship Id="rId9" Type="http://schemas.openxmlformats.org/officeDocument/2006/relationships/image" Target="../media/image240.pn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10" Type="http://schemas.openxmlformats.org/officeDocument/2006/relationships/image" Target="../media/image19.png"/><Relationship Id="rId8" Type="http://schemas.openxmlformats.org/officeDocument/2006/relationships/image" Target="../media/image240.png"/><Relationship Id="rId9" Type="http://schemas.openxmlformats.org/officeDocument/2006/relationships/image" Target="../media/image18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jpg"/><Relationship Id="rId12" Type="http://schemas.openxmlformats.org/officeDocument/2006/relationships/image" Target="../media/image6.jpg"/><Relationship Id="rId13" Type="http://schemas.openxmlformats.org/officeDocument/2006/relationships/image" Target="../media/image28.jpg"/><Relationship Id="rId14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eg"/><Relationship Id="rId4" Type="http://schemas.openxmlformats.org/officeDocument/2006/relationships/image" Target="../media/image1.jpeg"/><Relationship Id="rId5" Type="http://schemas.openxmlformats.org/officeDocument/2006/relationships/image" Target="../media/image25.jpeg"/><Relationship Id="rId6" Type="http://schemas.openxmlformats.org/officeDocument/2006/relationships/image" Target="../media/image26.jpg"/><Relationship Id="rId7" Type="http://schemas.openxmlformats.org/officeDocument/2006/relationships/image" Target="../media/image2.png"/><Relationship Id="rId8" Type="http://schemas.openxmlformats.org/officeDocument/2006/relationships/image" Target="../media/image3.jpg"/><Relationship Id="rId9" Type="http://schemas.openxmlformats.org/officeDocument/2006/relationships/image" Target="../media/image4.jpg"/><Relationship Id="rId10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jpg"/><Relationship Id="rId12" Type="http://schemas.openxmlformats.org/officeDocument/2006/relationships/image" Target="../media/image6.jpg"/><Relationship Id="rId13" Type="http://schemas.openxmlformats.org/officeDocument/2006/relationships/image" Target="../media/image28.jpg"/><Relationship Id="rId14" Type="http://schemas.openxmlformats.org/officeDocument/2006/relationships/image" Target="../media/image29.jpg"/><Relationship Id="rId1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eg"/><Relationship Id="rId4" Type="http://schemas.openxmlformats.org/officeDocument/2006/relationships/image" Target="../media/image1.jpeg"/><Relationship Id="rId5" Type="http://schemas.openxmlformats.org/officeDocument/2006/relationships/image" Target="../media/image25.jpeg"/><Relationship Id="rId6" Type="http://schemas.openxmlformats.org/officeDocument/2006/relationships/image" Target="../media/image26.jpg"/><Relationship Id="rId7" Type="http://schemas.openxmlformats.org/officeDocument/2006/relationships/image" Target="../media/image2.png"/><Relationship Id="rId8" Type="http://schemas.openxmlformats.org/officeDocument/2006/relationships/image" Target="../media/image3.jpg"/><Relationship Id="rId9" Type="http://schemas.openxmlformats.org/officeDocument/2006/relationships/image" Target="../media/image4.jpg"/><Relationship Id="rId10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pPr eaLnBrk="1" hangingPunct="1"/>
            <a:r>
              <a:rPr lang="en-US" sz="5400" smtClean="0">
                <a:ea typeface="ＭＳ Ｐゴシック" pitchFamily="34" charset="-128"/>
              </a:rPr>
              <a:t>Computer Vision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7526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Spring 2012 15-385,-685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Instructor: S. </a:t>
            </a:r>
            <a:r>
              <a:rPr lang="en-US" dirty="0" err="1" smtClean="0">
                <a:ea typeface="ＭＳ Ｐゴシック" pitchFamily="34" charset="-128"/>
              </a:rPr>
              <a:t>Narasimhan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endParaRPr lang="en-US" sz="2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WH 5409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T-R 10:30am – 11:50am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3600" dirty="0" smtClean="0">
                <a:ea typeface="ＭＳ Ｐゴシック" pitchFamily="34" charset="-128"/>
              </a:rPr>
              <a:t>Lecture #2</a:t>
            </a:r>
            <a:r>
              <a:rPr lang="en-US" altLang="ko-KR" sz="3600" dirty="0" smtClean="0">
                <a:ea typeface="ＭＳ Ｐゴシック" pitchFamily="34" charset="-128"/>
              </a:rPr>
              <a:t>3</a:t>
            </a:r>
            <a:endParaRPr lang="en-US" sz="36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4990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3447770" y="2251777"/>
            <a:ext cx="2616917" cy="2524581"/>
            <a:chOff x="3447770" y="2251777"/>
            <a:chExt cx="2616917" cy="2524581"/>
          </a:xfrm>
        </p:grpSpPr>
        <p:sp>
          <p:nvSpPr>
            <p:cNvPr id="64" name="Line 12"/>
            <p:cNvSpPr>
              <a:spLocks noChangeShapeType="1"/>
            </p:cNvSpPr>
            <p:nvPr/>
          </p:nvSpPr>
          <p:spPr bwMode="auto">
            <a:xfrm flipV="1">
              <a:off x="4541838" y="2455612"/>
              <a:ext cx="3175" cy="1191553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5" name="Line 13"/>
            <p:cNvSpPr>
              <a:spLocks noChangeShapeType="1"/>
            </p:cNvSpPr>
            <p:nvPr/>
          </p:nvSpPr>
          <p:spPr bwMode="auto">
            <a:xfrm>
              <a:off x="4570413" y="3684402"/>
              <a:ext cx="1124596" cy="21354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6" name="Line 14"/>
            <p:cNvSpPr>
              <a:spLocks noChangeShapeType="1"/>
            </p:cNvSpPr>
            <p:nvPr/>
          </p:nvSpPr>
          <p:spPr bwMode="auto">
            <a:xfrm rot="5400000">
              <a:off x="3738425" y="3657079"/>
              <a:ext cx="771801" cy="811213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Text Box 4"/>
            <p:cNvSpPr txBox="1">
              <a:spLocks noChangeArrowheads="1"/>
            </p:cNvSpPr>
            <p:nvPr/>
          </p:nvSpPr>
          <p:spPr bwMode="auto">
            <a:xfrm>
              <a:off x="4632031" y="2251777"/>
              <a:ext cx="516473" cy="438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smtClean="0">
                  <a:solidFill>
                    <a:schemeClr val="bg1"/>
                  </a:solidFill>
                  <a:latin typeface="Century Gothic" charset="0"/>
                </a:rPr>
                <a:t>2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  <p:sp>
          <p:nvSpPr>
            <p:cNvPr id="68" name="Text Box 4"/>
            <p:cNvSpPr txBox="1">
              <a:spLocks noChangeArrowheads="1"/>
            </p:cNvSpPr>
            <p:nvPr/>
          </p:nvSpPr>
          <p:spPr bwMode="auto">
            <a:xfrm>
              <a:off x="3447770" y="4374004"/>
              <a:ext cx="516473" cy="402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err="1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err="1" smtClean="0">
                  <a:solidFill>
                    <a:schemeClr val="bg1"/>
                  </a:solidFill>
                  <a:latin typeface="Century Gothic" charset="0"/>
                </a:rPr>
                <a:t>N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  <p:sp>
          <p:nvSpPr>
            <p:cNvPr id="69" name="Text Box 4"/>
            <p:cNvSpPr txBox="1">
              <a:spLocks noChangeArrowheads="1"/>
            </p:cNvSpPr>
            <p:nvPr/>
          </p:nvSpPr>
          <p:spPr bwMode="auto">
            <a:xfrm>
              <a:off x="5548214" y="3742881"/>
              <a:ext cx="516473" cy="403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smtClean="0">
                  <a:solidFill>
                    <a:schemeClr val="bg1"/>
                  </a:solidFill>
                  <a:latin typeface="Century Gothic" charset="0"/>
                </a:rPr>
                <a:t>1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Nearest Neighbor Classifier</a:t>
            </a:r>
            <a:endParaRPr lang="en-US" altLang="zh-CN" sz="3200" dirty="0" smtClean="0">
              <a:solidFill>
                <a:srgbClr val="FFCC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3868165" y="3197762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34" name="Freeform 4"/>
          <p:cNvSpPr>
            <a:spLocks/>
          </p:cNvSpPr>
          <p:nvPr/>
        </p:nvSpPr>
        <p:spPr bwMode="auto">
          <a:xfrm>
            <a:off x="2878665" y="2834905"/>
            <a:ext cx="897471" cy="220167"/>
          </a:xfrm>
          <a:custGeom>
            <a:avLst/>
            <a:gdLst>
              <a:gd name="T0" fmla="*/ 0 w 816"/>
              <a:gd name="T1" fmla="*/ 208 h 208"/>
              <a:gd name="T2" fmla="*/ 384 w 816"/>
              <a:gd name="T3" fmla="*/ 16 h 208"/>
              <a:gd name="T4" fmla="*/ 816 w 816"/>
              <a:gd name="T5" fmla="*/ 112 h 208"/>
              <a:gd name="T6" fmla="*/ 0 60000 65536"/>
              <a:gd name="T7" fmla="*/ 0 60000 65536"/>
              <a:gd name="T8" fmla="*/ 0 60000 65536"/>
              <a:gd name="T9" fmla="*/ 0 w 816"/>
              <a:gd name="T10" fmla="*/ 0 h 208"/>
              <a:gd name="T11" fmla="*/ 816 w 816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08">
                <a:moveTo>
                  <a:pt x="0" y="208"/>
                </a:moveTo>
                <a:cubicBezTo>
                  <a:pt x="124" y="120"/>
                  <a:pt x="248" y="32"/>
                  <a:pt x="384" y="16"/>
                </a:cubicBezTo>
                <a:cubicBezTo>
                  <a:pt x="520" y="0"/>
                  <a:pt x="668" y="56"/>
                  <a:pt x="816" y="112"/>
                </a:cubicBezTo>
              </a:path>
            </a:pathLst>
          </a:custGeom>
          <a:noFill/>
          <a:ln w="31750" cap="sq">
            <a:solidFill>
              <a:srgbClr val="008000"/>
            </a:solidFill>
            <a:round/>
            <a:headEnd type="none" w="sm" len="sm"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3686140" y="3390536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5318144" y="2970720"/>
            <a:ext cx="709017" cy="45719"/>
          </a:xfrm>
          <a:custGeom>
            <a:avLst/>
            <a:gdLst>
              <a:gd name="T0" fmla="*/ 768 w 768"/>
              <a:gd name="T1" fmla="*/ 144 h 144"/>
              <a:gd name="T2" fmla="*/ 336 w 768"/>
              <a:gd name="T3" fmla="*/ 0 h 144"/>
              <a:gd name="T4" fmla="*/ 0 w 768"/>
              <a:gd name="T5" fmla="*/ 144 h 144"/>
              <a:gd name="T6" fmla="*/ 0 60000 65536"/>
              <a:gd name="T7" fmla="*/ 0 60000 65536"/>
              <a:gd name="T8" fmla="*/ 0 60000 65536"/>
              <a:gd name="T9" fmla="*/ 0 w 768"/>
              <a:gd name="T10" fmla="*/ 0 h 144"/>
              <a:gd name="T11" fmla="*/ 768 w 76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44">
                <a:moveTo>
                  <a:pt x="768" y="144"/>
                </a:moveTo>
                <a:cubicBezTo>
                  <a:pt x="616" y="72"/>
                  <a:pt x="464" y="0"/>
                  <a:pt x="336" y="0"/>
                </a:cubicBezTo>
                <a:cubicBezTo>
                  <a:pt x="208" y="0"/>
                  <a:pt x="104" y="72"/>
                  <a:pt x="0" y="144"/>
                </a:cubicBezTo>
              </a:path>
            </a:pathLst>
          </a:custGeom>
          <a:noFill/>
          <a:ln w="31750" cap="sq">
            <a:solidFill>
              <a:srgbClr val="FF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pic>
        <p:nvPicPr>
          <p:cNvPr id="41" name="Picture 40" descr="屏幕快照 2011-09-10 上午11.02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394" y="4935576"/>
            <a:ext cx="1181100" cy="10795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217029" y="3351166"/>
            <a:ext cx="499012" cy="152974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785246" y="2896164"/>
            <a:ext cx="300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03779" y="3251759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32852" y="2709904"/>
            <a:ext cx="355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83650" y="348882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10168" y="3285622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7" name="AutoShape 10"/>
          <p:cNvSpPr>
            <a:spLocks noChangeArrowheads="1"/>
          </p:cNvSpPr>
          <p:nvPr/>
        </p:nvSpPr>
        <p:spPr bwMode="auto">
          <a:xfrm>
            <a:off x="4054431" y="2977636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3902034" y="345176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9" name="AutoShape 10"/>
          <p:cNvSpPr>
            <a:spLocks noChangeArrowheads="1"/>
          </p:cNvSpPr>
          <p:nvPr/>
        </p:nvSpPr>
        <p:spPr bwMode="auto">
          <a:xfrm>
            <a:off x="3800436" y="370575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3631106" y="353642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6392344" y="2369498"/>
            <a:ext cx="2357128" cy="3020974"/>
            <a:chOff x="6256880" y="2207474"/>
            <a:chExt cx="2357128" cy="3020974"/>
          </a:xfrm>
        </p:grpSpPr>
        <p:pic>
          <p:nvPicPr>
            <p:cNvPr id="30" name="Picture 29" descr="puma-Bike-Profile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2207474"/>
              <a:ext cx="1117600" cy="808863"/>
            </a:xfrm>
            <a:prstGeom prst="rect">
              <a:avLst/>
            </a:prstGeom>
          </p:spPr>
        </p:pic>
        <p:pic>
          <p:nvPicPr>
            <p:cNvPr id="19" name="Picture 18" descr="land-rover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088" y="3158026"/>
              <a:ext cx="1137920" cy="853440"/>
            </a:xfrm>
            <a:prstGeom prst="rect">
              <a:avLst/>
            </a:prstGeom>
          </p:spPr>
        </p:pic>
        <p:pic>
          <p:nvPicPr>
            <p:cNvPr id="20" name="Picture 19" descr="tree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3171871"/>
              <a:ext cx="1094423" cy="857250"/>
            </a:xfrm>
            <a:prstGeom prst="rect">
              <a:avLst/>
            </a:prstGeom>
          </p:spPr>
        </p:pic>
        <p:pic>
          <p:nvPicPr>
            <p:cNvPr id="21" name="Picture 20" descr="dog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954" y="2207474"/>
              <a:ext cx="971296" cy="857504"/>
            </a:xfrm>
            <a:prstGeom prst="rect">
              <a:avLst/>
            </a:prstGeom>
          </p:spPr>
        </p:pic>
        <p:pic>
          <p:nvPicPr>
            <p:cNvPr id="22" name="Picture 21" descr="cat2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4219814"/>
              <a:ext cx="1145540" cy="1008634"/>
            </a:xfrm>
            <a:prstGeom prst="rect">
              <a:avLst/>
            </a:prstGeom>
          </p:spPr>
        </p:pic>
        <p:pic>
          <p:nvPicPr>
            <p:cNvPr id="25" name="Picture 24" descr="Larg2_24_2009Flower-Essence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954" y="4237306"/>
              <a:ext cx="1066800" cy="963168"/>
            </a:xfrm>
            <a:prstGeom prst="rect">
              <a:avLst/>
            </a:prstGeom>
          </p:spPr>
        </p:pic>
      </p:grp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805893" y="5516465"/>
            <a:ext cx="1835707" cy="77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Training Data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of Face</a:t>
            </a:r>
            <a:endParaRPr lang="en-US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6712021" y="5516465"/>
            <a:ext cx="183570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Training Data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of Non-Face</a:t>
            </a:r>
            <a:endParaRPr lang="en-US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90045" y="3522690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4093845" y="3211709"/>
            <a:ext cx="91440" cy="91440"/>
          </a:xfrm>
          <a:prstGeom prst="flowChartProcess">
            <a:avLst/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575728" y="1157984"/>
            <a:ext cx="7992545" cy="50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sz="2200" dirty="0" smtClean="0">
                <a:solidFill>
                  <a:schemeClr val="bg1"/>
                </a:solidFill>
                <a:latin typeface="Verdana"/>
                <a:cs typeface="Verdana"/>
              </a:rPr>
              <a:t>Nearest samples decide the result of the classifier.</a:t>
            </a:r>
            <a:endParaRPr lang="en-US" sz="2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4" name="AutoShape 10"/>
          <p:cNvSpPr>
            <a:spLocks noChangeArrowheads="1"/>
          </p:cNvSpPr>
          <p:nvPr/>
        </p:nvSpPr>
        <p:spPr bwMode="auto">
          <a:xfrm>
            <a:off x="3729316" y="39191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627063" y="2369498"/>
            <a:ext cx="2074336" cy="3149132"/>
            <a:chOff x="3429000" y="2241340"/>
            <a:chExt cx="2074336" cy="3149132"/>
          </a:xfrm>
        </p:grpSpPr>
        <p:pic>
          <p:nvPicPr>
            <p:cNvPr id="58" name="Picture 57" descr="6_resize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4412572"/>
              <a:ext cx="977900" cy="977900"/>
            </a:xfrm>
            <a:prstGeom prst="rect">
              <a:avLst/>
            </a:prstGeom>
          </p:spPr>
        </p:pic>
        <p:pic>
          <p:nvPicPr>
            <p:cNvPr id="59" name="Picture 58" descr="1_resize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2241340"/>
              <a:ext cx="984250" cy="984250"/>
            </a:xfrm>
            <a:prstGeom prst="rect">
              <a:avLst/>
            </a:prstGeom>
          </p:spPr>
        </p:pic>
        <p:pic>
          <p:nvPicPr>
            <p:cNvPr id="60" name="Picture 59" descr="2_resize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2241340"/>
              <a:ext cx="984250" cy="984250"/>
            </a:xfrm>
            <a:prstGeom prst="rect">
              <a:avLst/>
            </a:prstGeom>
          </p:spPr>
        </p:pic>
        <p:pic>
          <p:nvPicPr>
            <p:cNvPr id="61" name="Picture 60" descr="4_resize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3330131"/>
              <a:ext cx="977900" cy="977900"/>
            </a:xfrm>
            <a:prstGeom prst="rect">
              <a:avLst/>
            </a:prstGeom>
          </p:spPr>
        </p:pic>
        <p:pic>
          <p:nvPicPr>
            <p:cNvPr id="62" name="Picture 61" descr="5_resize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4412572"/>
              <a:ext cx="977900" cy="977900"/>
            </a:xfrm>
            <a:prstGeom prst="rect">
              <a:avLst/>
            </a:prstGeom>
          </p:spPr>
        </p:pic>
        <p:pic>
          <p:nvPicPr>
            <p:cNvPr id="63" name="Picture 62" descr="3_resize.jp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3326956"/>
              <a:ext cx="984250" cy="984250"/>
            </a:xfrm>
            <a:prstGeom prst="rect">
              <a:avLst/>
            </a:prstGeom>
          </p:spPr>
        </p:pic>
      </p:grpSp>
      <p:sp>
        <p:nvSpPr>
          <p:cNvPr id="3" name="Oval 2"/>
          <p:cNvSpPr/>
          <p:nvPr/>
        </p:nvSpPr>
        <p:spPr>
          <a:xfrm>
            <a:off x="3764801" y="3108232"/>
            <a:ext cx="556411" cy="273399"/>
          </a:xfrm>
          <a:prstGeom prst="ellipse">
            <a:avLst/>
          </a:prstGeom>
          <a:noFill/>
          <a:ln>
            <a:solidFill>
              <a:srgbClr val="0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48795" y="6116629"/>
            <a:ext cx="702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800"/>
                </a:solidFill>
              </a:rPr>
              <a:t>Face</a:t>
            </a:r>
            <a:endParaRPr lang="en-US" dirty="0">
              <a:solidFill>
                <a:srgbClr val="007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4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3447770" y="2251777"/>
            <a:ext cx="2616917" cy="2524581"/>
            <a:chOff x="3447770" y="2251777"/>
            <a:chExt cx="2616917" cy="2524581"/>
          </a:xfrm>
        </p:grpSpPr>
        <p:sp>
          <p:nvSpPr>
            <p:cNvPr id="66" name="Line 12"/>
            <p:cNvSpPr>
              <a:spLocks noChangeShapeType="1"/>
            </p:cNvSpPr>
            <p:nvPr/>
          </p:nvSpPr>
          <p:spPr bwMode="auto">
            <a:xfrm flipV="1">
              <a:off x="4541838" y="2455612"/>
              <a:ext cx="3175" cy="1191553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Line 13"/>
            <p:cNvSpPr>
              <a:spLocks noChangeShapeType="1"/>
            </p:cNvSpPr>
            <p:nvPr/>
          </p:nvSpPr>
          <p:spPr bwMode="auto">
            <a:xfrm>
              <a:off x="4570413" y="3684402"/>
              <a:ext cx="1124596" cy="21354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8" name="Line 14"/>
            <p:cNvSpPr>
              <a:spLocks noChangeShapeType="1"/>
            </p:cNvSpPr>
            <p:nvPr/>
          </p:nvSpPr>
          <p:spPr bwMode="auto">
            <a:xfrm rot="5400000">
              <a:off x="3738425" y="3657079"/>
              <a:ext cx="771801" cy="811213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9" name="Text Box 4"/>
            <p:cNvSpPr txBox="1">
              <a:spLocks noChangeArrowheads="1"/>
            </p:cNvSpPr>
            <p:nvPr/>
          </p:nvSpPr>
          <p:spPr bwMode="auto">
            <a:xfrm>
              <a:off x="4632031" y="2251777"/>
              <a:ext cx="516473" cy="438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smtClean="0">
                  <a:solidFill>
                    <a:schemeClr val="bg1"/>
                  </a:solidFill>
                  <a:latin typeface="Century Gothic" charset="0"/>
                </a:rPr>
                <a:t>2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  <p:sp>
          <p:nvSpPr>
            <p:cNvPr id="70" name="Text Box 4"/>
            <p:cNvSpPr txBox="1">
              <a:spLocks noChangeArrowheads="1"/>
            </p:cNvSpPr>
            <p:nvPr/>
          </p:nvSpPr>
          <p:spPr bwMode="auto">
            <a:xfrm>
              <a:off x="3447770" y="4374004"/>
              <a:ext cx="516473" cy="402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err="1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err="1" smtClean="0">
                  <a:solidFill>
                    <a:schemeClr val="bg1"/>
                  </a:solidFill>
                  <a:latin typeface="Century Gothic" charset="0"/>
                </a:rPr>
                <a:t>N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  <p:sp>
          <p:nvSpPr>
            <p:cNvPr id="71" name="Text Box 4"/>
            <p:cNvSpPr txBox="1">
              <a:spLocks noChangeArrowheads="1"/>
            </p:cNvSpPr>
            <p:nvPr/>
          </p:nvSpPr>
          <p:spPr bwMode="auto">
            <a:xfrm>
              <a:off x="5548214" y="3742881"/>
              <a:ext cx="516473" cy="403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smtClean="0">
                  <a:solidFill>
                    <a:schemeClr val="bg1"/>
                  </a:solidFill>
                  <a:latin typeface="Century Gothic" charset="0"/>
                </a:rPr>
                <a:t>1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pic>
        <p:nvPicPr>
          <p:cNvPr id="54" name="Picture 53" descr="屏幕快照 2011-09-24 上午10.25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746" y="4939826"/>
            <a:ext cx="1192748" cy="1075250"/>
          </a:xfrm>
          <a:prstGeom prst="rect">
            <a:avLst/>
          </a:prstGeom>
        </p:spPr>
      </p:pic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Nearest Neighbor Classifier</a:t>
            </a:r>
            <a:endParaRPr lang="en-US" altLang="zh-CN" sz="3200" dirty="0" smtClean="0">
              <a:solidFill>
                <a:srgbClr val="FFCC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3868165" y="3197762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34" name="Freeform 4"/>
          <p:cNvSpPr>
            <a:spLocks/>
          </p:cNvSpPr>
          <p:nvPr/>
        </p:nvSpPr>
        <p:spPr bwMode="auto">
          <a:xfrm>
            <a:off x="2878665" y="2834905"/>
            <a:ext cx="897471" cy="220167"/>
          </a:xfrm>
          <a:custGeom>
            <a:avLst/>
            <a:gdLst>
              <a:gd name="T0" fmla="*/ 0 w 816"/>
              <a:gd name="T1" fmla="*/ 208 h 208"/>
              <a:gd name="T2" fmla="*/ 384 w 816"/>
              <a:gd name="T3" fmla="*/ 16 h 208"/>
              <a:gd name="T4" fmla="*/ 816 w 816"/>
              <a:gd name="T5" fmla="*/ 112 h 208"/>
              <a:gd name="T6" fmla="*/ 0 60000 65536"/>
              <a:gd name="T7" fmla="*/ 0 60000 65536"/>
              <a:gd name="T8" fmla="*/ 0 60000 65536"/>
              <a:gd name="T9" fmla="*/ 0 w 816"/>
              <a:gd name="T10" fmla="*/ 0 h 208"/>
              <a:gd name="T11" fmla="*/ 816 w 816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08">
                <a:moveTo>
                  <a:pt x="0" y="208"/>
                </a:moveTo>
                <a:cubicBezTo>
                  <a:pt x="124" y="120"/>
                  <a:pt x="248" y="32"/>
                  <a:pt x="384" y="16"/>
                </a:cubicBezTo>
                <a:cubicBezTo>
                  <a:pt x="520" y="0"/>
                  <a:pt x="668" y="56"/>
                  <a:pt x="816" y="112"/>
                </a:cubicBezTo>
              </a:path>
            </a:pathLst>
          </a:custGeom>
          <a:noFill/>
          <a:ln w="31750" cap="sq">
            <a:solidFill>
              <a:srgbClr val="008000"/>
            </a:solidFill>
            <a:round/>
            <a:headEnd type="none" w="sm" len="sm"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3686140" y="3390536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5318144" y="2970720"/>
            <a:ext cx="709017" cy="45719"/>
          </a:xfrm>
          <a:custGeom>
            <a:avLst/>
            <a:gdLst>
              <a:gd name="T0" fmla="*/ 768 w 768"/>
              <a:gd name="T1" fmla="*/ 144 h 144"/>
              <a:gd name="T2" fmla="*/ 336 w 768"/>
              <a:gd name="T3" fmla="*/ 0 h 144"/>
              <a:gd name="T4" fmla="*/ 0 w 768"/>
              <a:gd name="T5" fmla="*/ 144 h 144"/>
              <a:gd name="T6" fmla="*/ 0 60000 65536"/>
              <a:gd name="T7" fmla="*/ 0 60000 65536"/>
              <a:gd name="T8" fmla="*/ 0 60000 65536"/>
              <a:gd name="T9" fmla="*/ 0 w 768"/>
              <a:gd name="T10" fmla="*/ 0 h 144"/>
              <a:gd name="T11" fmla="*/ 768 w 76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44">
                <a:moveTo>
                  <a:pt x="768" y="144"/>
                </a:moveTo>
                <a:cubicBezTo>
                  <a:pt x="616" y="72"/>
                  <a:pt x="464" y="0"/>
                  <a:pt x="336" y="0"/>
                </a:cubicBezTo>
                <a:cubicBezTo>
                  <a:pt x="208" y="0"/>
                  <a:pt x="104" y="72"/>
                  <a:pt x="0" y="144"/>
                </a:cubicBezTo>
              </a:path>
            </a:pathLst>
          </a:custGeom>
          <a:noFill/>
          <a:ln w="31750" cap="sq">
            <a:solidFill>
              <a:srgbClr val="FF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716041" y="4116040"/>
            <a:ext cx="288718" cy="764874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785246" y="2896164"/>
            <a:ext cx="300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03779" y="3251759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32852" y="2709904"/>
            <a:ext cx="355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83650" y="348882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10168" y="3285622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7" name="AutoShape 10"/>
          <p:cNvSpPr>
            <a:spLocks noChangeArrowheads="1"/>
          </p:cNvSpPr>
          <p:nvPr/>
        </p:nvSpPr>
        <p:spPr bwMode="auto">
          <a:xfrm>
            <a:off x="4054431" y="2977636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3902034" y="345176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9" name="AutoShape 10"/>
          <p:cNvSpPr>
            <a:spLocks noChangeArrowheads="1"/>
          </p:cNvSpPr>
          <p:nvPr/>
        </p:nvSpPr>
        <p:spPr bwMode="auto">
          <a:xfrm>
            <a:off x="3800436" y="370575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3631106" y="353642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6392344" y="2369498"/>
            <a:ext cx="2357128" cy="3020974"/>
            <a:chOff x="6256880" y="2207474"/>
            <a:chExt cx="2357128" cy="3020974"/>
          </a:xfrm>
        </p:grpSpPr>
        <p:pic>
          <p:nvPicPr>
            <p:cNvPr id="30" name="Picture 29" descr="puma-Bike-Profile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2207474"/>
              <a:ext cx="1117600" cy="808863"/>
            </a:xfrm>
            <a:prstGeom prst="rect">
              <a:avLst/>
            </a:prstGeom>
          </p:spPr>
        </p:pic>
        <p:pic>
          <p:nvPicPr>
            <p:cNvPr id="19" name="Picture 18" descr="land-rover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088" y="3158026"/>
              <a:ext cx="1137920" cy="853440"/>
            </a:xfrm>
            <a:prstGeom prst="rect">
              <a:avLst/>
            </a:prstGeom>
          </p:spPr>
        </p:pic>
        <p:pic>
          <p:nvPicPr>
            <p:cNvPr id="20" name="Picture 19" descr="tree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3171871"/>
              <a:ext cx="1094423" cy="857250"/>
            </a:xfrm>
            <a:prstGeom prst="rect">
              <a:avLst/>
            </a:prstGeom>
          </p:spPr>
        </p:pic>
        <p:pic>
          <p:nvPicPr>
            <p:cNvPr id="21" name="Picture 20" descr="dog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954" y="2207474"/>
              <a:ext cx="971296" cy="857504"/>
            </a:xfrm>
            <a:prstGeom prst="rect">
              <a:avLst/>
            </a:prstGeom>
          </p:spPr>
        </p:pic>
        <p:pic>
          <p:nvPicPr>
            <p:cNvPr id="22" name="Picture 21" descr="cat2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4219814"/>
              <a:ext cx="1145540" cy="1008634"/>
            </a:xfrm>
            <a:prstGeom prst="rect">
              <a:avLst/>
            </a:prstGeom>
          </p:spPr>
        </p:pic>
        <p:pic>
          <p:nvPicPr>
            <p:cNvPr id="25" name="Picture 24" descr="Larg2_24_2009Flower-Essence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954" y="4237306"/>
              <a:ext cx="1066800" cy="963168"/>
            </a:xfrm>
            <a:prstGeom prst="rect">
              <a:avLst/>
            </a:prstGeom>
          </p:spPr>
        </p:pic>
      </p:grp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805893" y="5516465"/>
            <a:ext cx="1835707" cy="77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Training Data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of Face</a:t>
            </a:r>
            <a:endParaRPr lang="en-US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6712021" y="5516465"/>
            <a:ext cx="183570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Training Data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of Non-Face</a:t>
            </a:r>
            <a:endParaRPr lang="en-US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90045" y="3522690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5004759" y="3898090"/>
            <a:ext cx="91440" cy="91440"/>
          </a:xfrm>
          <a:prstGeom prst="flowChartProcess">
            <a:avLst/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575728" y="1157984"/>
            <a:ext cx="7992545" cy="50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sz="2200" dirty="0" smtClean="0">
                <a:solidFill>
                  <a:schemeClr val="bg1"/>
                </a:solidFill>
                <a:latin typeface="Verdana"/>
                <a:cs typeface="Verdana"/>
              </a:rPr>
              <a:t>Nearest samples decide the result of the classifier.</a:t>
            </a:r>
            <a:endParaRPr lang="en-US" sz="2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3729316" y="39191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627063" y="2369498"/>
            <a:ext cx="2074336" cy="3149132"/>
            <a:chOff x="3429000" y="2241340"/>
            <a:chExt cx="2074336" cy="3149132"/>
          </a:xfrm>
        </p:grpSpPr>
        <p:pic>
          <p:nvPicPr>
            <p:cNvPr id="60" name="Picture 59" descr="6_resize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4412572"/>
              <a:ext cx="977900" cy="977900"/>
            </a:xfrm>
            <a:prstGeom prst="rect">
              <a:avLst/>
            </a:prstGeom>
          </p:spPr>
        </p:pic>
        <p:pic>
          <p:nvPicPr>
            <p:cNvPr id="61" name="Picture 60" descr="1_resize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2241340"/>
              <a:ext cx="984250" cy="984250"/>
            </a:xfrm>
            <a:prstGeom prst="rect">
              <a:avLst/>
            </a:prstGeom>
          </p:spPr>
        </p:pic>
        <p:pic>
          <p:nvPicPr>
            <p:cNvPr id="62" name="Picture 61" descr="2_resize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2241340"/>
              <a:ext cx="984250" cy="984250"/>
            </a:xfrm>
            <a:prstGeom prst="rect">
              <a:avLst/>
            </a:prstGeom>
          </p:spPr>
        </p:pic>
        <p:pic>
          <p:nvPicPr>
            <p:cNvPr id="63" name="Picture 62" descr="4_resize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3330131"/>
              <a:ext cx="977900" cy="977900"/>
            </a:xfrm>
            <a:prstGeom prst="rect">
              <a:avLst/>
            </a:prstGeom>
          </p:spPr>
        </p:pic>
        <p:pic>
          <p:nvPicPr>
            <p:cNvPr id="64" name="Picture 63" descr="5_resize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4412572"/>
              <a:ext cx="977900" cy="977900"/>
            </a:xfrm>
            <a:prstGeom prst="rect">
              <a:avLst/>
            </a:prstGeom>
          </p:spPr>
        </p:pic>
        <p:pic>
          <p:nvPicPr>
            <p:cNvPr id="65" name="Picture 64" descr="3_resize.jp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3326956"/>
              <a:ext cx="984250" cy="984250"/>
            </a:xfrm>
            <a:prstGeom prst="rect">
              <a:avLst/>
            </a:prstGeom>
          </p:spPr>
        </p:pic>
      </p:grpSp>
      <p:sp>
        <p:nvSpPr>
          <p:cNvPr id="52" name="TextBox 51"/>
          <p:cNvSpPr txBox="1"/>
          <p:nvPr/>
        </p:nvSpPr>
        <p:spPr>
          <a:xfrm>
            <a:off x="4065268" y="6116629"/>
            <a:ext cx="1188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Not Face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 rot="19115258">
            <a:off x="4892755" y="3696150"/>
            <a:ext cx="559772" cy="3040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3447770" y="2251777"/>
            <a:ext cx="2616917" cy="2524581"/>
            <a:chOff x="3447770" y="2251777"/>
            <a:chExt cx="2616917" cy="2524581"/>
          </a:xfrm>
        </p:grpSpPr>
        <p:sp>
          <p:nvSpPr>
            <p:cNvPr id="69" name="Line 12"/>
            <p:cNvSpPr>
              <a:spLocks noChangeShapeType="1"/>
            </p:cNvSpPr>
            <p:nvPr/>
          </p:nvSpPr>
          <p:spPr bwMode="auto">
            <a:xfrm flipV="1">
              <a:off x="4541838" y="2455612"/>
              <a:ext cx="3175" cy="1191553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0" name="Line 13"/>
            <p:cNvSpPr>
              <a:spLocks noChangeShapeType="1"/>
            </p:cNvSpPr>
            <p:nvPr/>
          </p:nvSpPr>
          <p:spPr bwMode="auto">
            <a:xfrm>
              <a:off x="4570413" y="3684402"/>
              <a:ext cx="1124596" cy="21354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1" name="Line 14"/>
            <p:cNvSpPr>
              <a:spLocks noChangeShapeType="1"/>
            </p:cNvSpPr>
            <p:nvPr/>
          </p:nvSpPr>
          <p:spPr bwMode="auto">
            <a:xfrm rot="5400000">
              <a:off x="3738425" y="3657079"/>
              <a:ext cx="771801" cy="811213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2" name="Text Box 4"/>
            <p:cNvSpPr txBox="1">
              <a:spLocks noChangeArrowheads="1"/>
            </p:cNvSpPr>
            <p:nvPr/>
          </p:nvSpPr>
          <p:spPr bwMode="auto">
            <a:xfrm>
              <a:off x="4632031" y="2251777"/>
              <a:ext cx="516473" cy="438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smtClean="0">
                  <a:solidFill>
                    <a:schemeClr val="bg1"/>
                  </a:solidFill>
                  <a:latin typeface="Century Gothic" charset="0"/>
                </a:rPr>
                <a:t>2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  <p:sp>
          <p:nvSpPr>
            <p:cNvPr id="73" name="Text Box 4"/>
            <p:cNvSpPr txBox="1">
              <a:spLocks noChangeArrowheads="1"/>
            </p:cNvSpPr>
            <p:nvPr/>
          </p:nvSpPr>
          <p:spPr bwMode="auto">
            <a:xfrm>
              <a:off x="3447770" y="4374004"/>
              <a:ext cx="516473" cy="402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err="1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err="1" smtClean="0">
                  <a:solidFill>
                    <a:schemeClr val="bg1"/>
                  </a:solidFill>
                  <a:latin typeface="Century Gothic" charset="0"/>
                </a:rPr>
                <a:t>N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  <p:sp>
          <p:nvSpPr>
            <p:cNvPr id="74" name="Text Box 4"/>
            <p:cNvSpPr txBox="1">
              <a:spLocks noChangeArrowheads="1"/>
            </p:cNvSpPr>
            <p:nvPr/>
          </p:nvSpPr>
          <p:spPr bwMode="auto">
            <a:xfrm>
              <a:off x="5548214" y="3742881"/>
              <a:ext cx="516473" cy="403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smtClean="0">
                  <a:solidFill>
                    <a:schemeClr val="bg1"/>
                  </a:solidFill>
                  <a:latin typeface="Century Gothic" charset="0"/>
                </a:rPr>
                <a:t>1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pic>
        <p:nvPicPr>
          <p:cNvPr id="57" name="Picture 56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620" y="4939826"/>
            <a:ext cx="1211000" cy="1075250"/>
          </a:xfrm>
          <a:prstGeom prst="rect">
            <a:avLst/>
          </a:prstGeom>
        </p:spPr>
      </p:pic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Nearest Neighbor Classifier</a:t>
            </a:r>
            <a:endParaRPr lang="en-US" altLang="zh-CN" sz="3200" dirty="0" smtClean="0">
              <a:solidFill>
                <a:srgbClr val="FFCC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3868165" y="3197762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34" name="Freeform 4"/>
          <p:cNvSpPr>
            <a:spLocks/>
          </p:cNvSpPr>
          <p:nvPr/>
        </p:nvSpPr>
        <p:spPr bwMode="auto">
          <a:xfrm>
            <a:off x="2878665" y="2834905"/>
            <a:ext cx="897471" cy="220167"/>
          </a:xfrm>
          <a:custGeom>
            <a:avLst/>
            <a:gdLst>
              <a:gd name="T0" fmla="*/ 0 w 816"/>
              <a:gd name="T1" fmla="*/ 208 h 208"/>
              <a:gd name="T2" fmla="*/ 384 w 816"/>
              <a:gd name="T3" fmla="*/ 16 h 208"/>
              <a:gd name="T4" fmla="*/ 816 w 816"/>
              <a:gd name="T5" fmla="*/ 112 h 208"/>
              <a:gd name="T6" fmla="*/ 0 60000 65536"/>
              <a:gd name="T7" fmla="*/ 0 60000 65536"/>
              <a:gd name="T8" fmla="*/ 0 60000 65536"/>
              <a:gd name="T9" fmla="*/ 0 w 816"/>
              <a:gd name="T10" fmla="*/ 0 h 208"/>
              <a:gd name="T11" fmla="*/ 816 w 816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08">
                <a:moveTo>
                  <a:pt x="0" y="208"/>
                </a:moveTo>
                <a:cubicBezTo>
                  <a:pt x="124" y="120"/>
                  <a:pt x="248" y="32"/>
                  <a:pt x="384" y="16"/>
                </a:cubicBezTo>
                <a:cubicBezTo>
                  <a:pt x="520" y="0"/>
                  <a:pt x="668" y="56"/>
                  <a:pt x="816" y="112"/>
                </a:cubicBezTo>
              </a:path>
            </a:pathLst>
          </a:custGeom>
          <a:noFill/>
          <a:ln w="31750" cap="sq">
            <a:solidFill>
              <a:srgbClr val="008000"/>
            </a:solidFill>
            <a:round/>
            <a:headEnd type="none" w="sm" len="sm"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3686140" y="3390536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5318144" y="2970720"/>
            <a:ext cx="709017" cy="45719"/>
          </a:xfrm>
          <a:custGeom>
            <a:avLst/>
            <a:gdLst>
              <a:gd name="T0" fmla="*/ 768 w 768"/>
              <a:gd name="T1" fmla="*/ 144 h 144"/>
              <a:gd name="T2" fmla="*/ 336 w 768"/>
              <a:gd name="T3" fmla="*/ 0 h 144"/>
              <a:gd name="T4" fmla="*/ 0 w 768"/>
              <a:gd name="T5" fmla="*/ 144 h 144"/>
              <a:gd name="T6" fmla="*/ 0 60000 65536"/>
              <a:gd name="T7" fmla="*/ 0 60000 65536"/>
              <a:gd name="T8" fmla="*/ 0 60000 65536"/>
              <a:gd name="T9" fmla="*/ 0 w 768"/>
              <a:gd name="T10" fmla="*/ 0 h 144"/>
              <a:gd name="T11" fmla="*/ 768 w 76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44">
                <a:moveTo>
                  <a:pt x="768" y="144"/>
                </a:moveTo>
                <a:cubicBezTo>
                  <a:pt x="616" y="72"/>
                  <a:pt x="464" y="0"/>
                  <a:pt x="336" y="0"/>
                </a:cubicBezTo>
                <a:cubicBezTo>
                  <a:pt x="208" y="0"/>
                  <a:pt x="104" y="72"/>
                  <a:pt x="0" y="144"/>
                </a:cubicBezTo>
              </a:path>
            </a:pathLst>
          </a:custGeom>
          <a:noFill/>
          <a:ln w="31750" cap="sq">
            <a:solidFill>
              <a:srgbClr val="FF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5246" y="2896164"/>
            <a:ext cx="300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03779" y="3251759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32852" y="2709904"/>
            <a:ext cx="355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83650" y="348882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10168" y="3285622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7" name="AutoShape 10"/>
          <p:cNvSpPr>
            <a:spLocks noChangeArrowheads="1"/>
          </p:cNvSpPr>
          <p:nvPr/>
        </p:nvSpPr>
        <p:spPr bwMode="auto">
          <a:xfrm>
            <a:off x="4054431" y="2977636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3902034" y="345176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9" name="AutoShape 10"/>
          <p:cNvSpPr>
            <a:spLocks noChangeArrowheads="1"/>
          </p:cNvSpPr>
          <p:nvPr/>
        </p:nvSpPr>
        <p:spPr bwMode="auto">
          <a:xfrm>
            <a:off x="3800436" y="370575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3631106" y="353642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6392344" y="2369498"/>
            <a:ext cx="2357128" cy="3020974"/>
            <a:chOff x="6256880" y="2207474"/>
            <a:chExt cx="2357128" cy="3020974"/>
          </a:xfrm>
        </p:grpSpPr>
        <p:pic>
          <p:nvPicPr>
            <p:cNvPr id="30" name="Picture 29" descr="puma-Bike-Profile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2207474"/>
              <a:ext cx="1117600" cy="808863"/>
            </a:xfrm>
            <a:prstGeom prst="rect">
              <a:avLst/>
            </a:prstGeom>
          </p:spPr>
        </p:pic>
        <p:pic>
          <p:nvPicPr>
            <p:cNvPr id="19" name="Picture 18" descr="land-rover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088" y="3158026"/>
              <a:ext cx="1137920" cy="853440"/>
            </a:xfrm>
            <a:prstGeom prst="rect">
              <a:avLst/>
            </a:prstGeom>
          </p:spPr>
        </p:pic>
        <p:pic>
          <p:nvPicPr>
            <p:cNvPr id="20" name="Picture 19" descr="tree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3171871"/>
              <a:ext cx="1094423" cy="857250"/>
            </a:xfrm>
            <a:prstGeom prst="rect">
              <a:avLst/>
            </a:prstGeom>
          </p:spPr>
        </p:pic>
        <p:pic>
          <p:nvPicPr>
            <p:cNvPr id="21" name="Picture 20" descr="dog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954" y="2207474"/>
              <a:ext cx="971296" cy="857504"/>
            </a:xfrm>
            <a:prstGeom prst="rect">
              <a:avLst/>
            </a:prstGeom>
          </p:spPr>
        </p:pic>
        <p:pic>
          <p:nvPicPr>
            <p:cNvPr id="22" name="Picture 21" descr="cat2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4219814"/>
              <a:ext cx="1145540" cy="1008634"/>
            </a:xfrm>
            <a:prstGeom prst="rect">
              <a:avLst/>
            </a:prstGeom>
          </p:spPr>
        </p:pic>
        <p:pic>
          <p:nvPicPr>
            <p:cNvPr id="25" name="Picture 24" descr="Larg2_24_2009Flower-Essence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954" y="4237306"/>
              <a:ext cx="1066800" cy="963168"/>
            </a:xfrm>
            <a:prstGeom prst="rect">
              <a:avLst/>
            </a:prstGeom>
          </p:spPr>
        </p:pic>
      </p:grp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805893" y="5516465"/>
            <a:ext cx="1835707" cy="77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Training Data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of Face</a:t>
            </a:r>
            <a:endParaRPr lang="en-US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6712021" y="5516465"/>
            <a:ext cx="183570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Training Data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of Non-Face</a:t>
            </a:r>
            <a:endParaRPr lang="en-US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90045" y="3522690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8" name="AutoShape 10"/>
          <p:cNvSpPr>
            <a:spLocks noChangeArrowheads="1"/>
          </p:cNvSpPr>
          <p:nvPr/>
        </p:nvSpPr>
        <p:spPr bwMode="auto">
          <a:xfrm>
            <a:off x="3729316" y="39191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627063" y="2369498"/>
            <a:ext cx="2074336" cy="3149132"/>
            <a:chOff x="3429000" y="2241340"/>
            <a:chExt cx="2074336" cy="3149132"/>
          </a:xfrm>
        </p:grpSpPr>
        <p:pic>
          <p:nvPicPr>
            <p:cNvPr id="59" name="Picture 58" descr="6_resize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4412572"/>
              <a:ext cx="977900" cy="977900"/>
            </a:xfrm>
            <a:prstGeom prst="rect">
              <a:avLst/>
            </a:prstGeom>
          </p:spPr>
        </p:pic>
        <p:pic>
          <p:nvPicPr>
            <p:cNvPr id="60" name="Picture 59" descr="1_resize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2241340"/>
              <a:ext cx="984250" cy="984250"/>
            </a:xfrm>
            <a:prstGeom prst="rect">
              <a:avLst/>
            </a:prstGeom>
          </p:spPr>
        </p:pic>
        <p:pic>
          <p:nvPicPr>
            <p:cNvPr id="61" name="Picture 60" descr="2_resize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2241340"/>
              <a:ext cx="984250" cy="984250"/>
            </a:xfrm>
            <a:prstGeom prst="rect">
              <a:avLst/>
            </a:prstGeom>
          </p:spPr>
        </p:pic>
        <p:pic>
          <p:nvPicPr>
            <p:cNvPr id="62" name="Picture 61" descr="4_resize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3330131"/>
              <a:ext cx="977900" cy="977900"/>
            </a:xfrm>
            <a:prstGeom prst="rect">
              <a:avLst/>
            </a:prstGeom>
          </p:spPr>
        </p:pic>
        <p:pic>
          <p:nvPicPr>
            <p:cNvPr id="63" name="Picture 62" descr="5_resize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4412572"/>
              <a:ext cx="977900" cy="977900"/>
            </a:xfrm>
            <a:prstGeom prst="rect">
              <a:avLst/>
            </a:prstGeom>
          </p:spPr>
        </p:pic>
        <p:pic>
          <p:nvPicPr>
            <p:cNvPr id="64" name="Picture 63" descr="3_resize.jp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3326956"/>
              <a:ext cx="984250" cy="984250"/>
            </a:xfrm>
            <a:prstGeom prst="rect">
              <a:avLst/>
            </a:prstGeom>
          </p:spPr>
        </p:pic>
      </p:grpSp>
      <p:sp>
        <p:nvSpPr>
          <p:cNvPr id="3" name="Oval 2"/>
          <p:cNvSpPr/>
          <p:nvPr/>
        </p:nvSpPr>
        <p:spPr>
          <a:xfrm rot="1793810">
            <a:off x="3562167" y="3964316"/>
            <a:ext cx="1076474" cy="34529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792598" y="6116629"/>
            <a:ext cx="173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False Positive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575728" y="1157984"/>
            <a:ext cx="7992545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sz="2200" dirty="0" smtClean="0">
                <a:solidFill>
                  <a:schemeClr val="accent6"/>
                </a:solidFill>
                <a:latin typeface="Verdana"/>
                <a:cs typeface="Verdana"/>
              </a:rPr>
              <a:t>Larger the training set, more robust </a:t>
            </a:r>
            <a:r>
              <a:rPr lang="en-US" sz="2200" dirty="0" smtClean="0">
                <a:solidFill>
                  <a:schemeClr val="bg1"/>
                </a:solidFill>
                <a:latin typeface="Verdana"/>
                <a:cs typeface="Verdana"/>
              </a:rPr>
              <a:t>the NN classifier</a:t>
            </a:r>
            <a:endParaRPr lang="en-US" sz="2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H="1" flipV="1">
            <a:off x="4529932" y="4448586"/>
            <a:ext cx="186109" cy="432329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Flowchart: Process 66"/>
          <p:cNvSpPr/>
          <p:nvPr/>
        </p:nvSpPr>
        <p:spPr>
          <a:xfrm>
            <a:off x="4383966" y="4252521"/>
            <a:ext cx="91440" cy="91440"/>
          </a:xfrm>
          <a:prstGeom prst="flowChartProcess">
            <a:avLst/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4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3447770" y="2251777"/>
            <a:ext cx="2616917" cy="2524581"/>
            <a:chOff x="3447770" y="2251777"/>
            <a:chExt cx="2616917" cy="2524581"/>
          </a:xfrm>
        </p:grpSpPr>
        <p:sp>
          <p:nvSpPr>
            <p:cNvPr id="66" name="Line 12"/>
            <p:cNvSpPr>
              <a:spLocks noChangeShapeType="1"/>
            </p:cNvSpPr>
            <p:nvPr/>
          </p:nvSpPr>
          <p:spPr bwMode="auto">
            <a:xfrm flipV="1">
              <a:off x="4541838" y="2455612"/>
              <a:ext cx="3175" cy="1191553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Line 13"/>
            <p:cNvSpPr>
              <a:spLocks noChangeShapeType="1"/>
            </p:cNvSpPr>
            <p:nvPr/>
          </p:nvSpPr>
          <p:spPr bwMode="auto">
            <a:xfrm>
              <a:off x="4570413" y="3684402"/>
              <a:ext cx="1124596" cy="21354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8" name="Line 14"/>
            <p:cNvSpPr>
              <a:spLocks noChangeShapeType="1"/>
            </p:cNvSpPr>
            <p:nvPr/>
          </p:nvSpPr>
          <p:spPr bwMode="auto">
            <a:xfrm rot="5400000">
              <a:off x="3738425" y="3657079"/>
              <a:ext cx="771801" cy="811213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9" name="Text Box 4"/>
            <p:cNvSpPr txBox="1">
              <a:spLocks noChangeArrowheads="1"/>
            </p:cNvSpPr>
            <p:nvPr/>
          </p:nvSpPr>
          <p:spPr bwMode="auto">
            <a:xfrm>
              <a:off x="4632031" y="2251777"/>
              <a:ext cx="516473" cy="438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smtClean="0">
                  <a:solidFill>
                    <a:schemeClr val="bg1"/>
                  </a:solidFill>
                  <a:latin typeface="Century Gothic" charset="0"/>
                </a:rPr>
                <a:t>2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  <p:sp>
          <p:nvSpPr>
            <p:cNvPr id="70" name="Text Box 4"/>
            <p:cNvSpPr txBox="1">
              <a:spLocks noChangeArrowheads="1"/>
            </p:cNvSpPr>
            <p:nvPr/>
          </p:nvSpPr>
          <p:spPr bwMode="auto">
            <a:xfrm>
              <a:off x="3447770" y="4374004"/>
              <a:ext cx="516473" cy="402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err="1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err="1" smtClean="0">
                  <a:solidFill>
                    <a:schemeClr val="bg1"/>
                  </a:solidFill>
                  <a:latin typeface="Century Gothic" charset="0"/>
                </a:rPr>
                <a:t>N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  <p:sp>
          <p:nvSpPr>
            <p:cNvPr id="71" name="Text Box 4"/>
            <p:cNvSpPr txBox="1">
              <a:spLocks noChangeArrowheads="1"/>
            </p:cNvSpPr>
            <p:nvPr/>
          </p:nvSpPr>
          <p:spPr bwMode="auto">
            <a:xfrm>
              <a:off x="5548214" y="3742881"/>
              <a:ext cx="516473" cy="403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smtClean="0">
                  <a:solidFill>
                    <a:schemeClr val="bg1"/>
                  </a:solidFill>
                  <a:latin typeface="Century Gothic" charset="0"/>
                </a:rPr>
                <a:t>1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Nearest Neighbor Classifier</a:t>
            </a:r>
            <a:endParaRPr lang="en-US" altLang="zh-CN" sz="3200" dirty="0" smtClean="0">
              <a:solidFill>
                <a:srgbClr val="FFCC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3868165" y="3197762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34" name="Freeform 4"/>
          <p:cNvSpPr>
            <a:spLocks/>
          </p:cNvSpPr>
          <p:nvPr/>
        </p:nvSpPr>
        <p:spPr bwMode="auto">
          <a:xfrm>
            <a:off x="2878665" y="2834905"/>
            <a:ext cx="897471" cy="220167"/>
          </a:xfrm>
          <a:custGeom>
            <a:avLst/>
            <a:gdLst>
              <a:gd name="T0" fmla="*/ 0 w 816"/>
              <a:gd name="T1" fmla="*/ 208 h 208"/>
              <a:gd name="T2" fmla="*/ 384 w 816"/>
              <a:gd name="T3" fmla="*/ 16 h 208"/>
              <a:gd name="T4" fmla="*/ 816 w 816"/>
              <a:gd name="T5" fmla="*/ 112 h 208"/>
              <a:gd name="T6" fmla="*/ 0 60000 65536"/>
              <a:gd name="T7" fmla="*/ 0 60000 65536"/>
              <a:gd name="T8" fmla="*/ 0 60000 65536"/>
              <a:gd name="T9" fmla="*/ 0 w 816"/>
              <a:gd name="T10" fmla="*/ 0 h 208"/>
              <a:gd name="T11" fmla="*/ 816 w 816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08">
                <a:moveTo>
                  <a:pt x="0" y="208"/>
                </a:moveTo>
                <a:cubicBezTo>
                  <a:pt x="124" y="120"/>
                  <a:pt x="248" y="32"/>
                  <a:pt x="384" y="16"/>
                </a:cubicBezTo>
                <a:cubicBezTo>
                  <a:pt x="520" y="0"/>
                  <a:pt x="668" y="56"/>
                  <a:pt x="816" y="112"/>
                </a:cubicBezTo>
              </a:path>
            </a:pathLst>
          </a:custGeom>
          <a:noFill/>
          <a:ln w="31750" cap="sq">
            <a:solidFill>
              <a:srgbClr val="008000"/>
            </a:solidFill>
            <a:round/>
            <a:headEnd type="none" w="sm" len="sm"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3686140" y="3390536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5318144" y="2970720"/>
            <a:ext cx="709017" cy="45719"/>
          </a:xfrm>
          <a:custGeom>
            <a:avLst/>
            <a:gdLst>
              <a:gd name="T0" fmla="*/ 768 w 768"/>
              <a:gd name="T1" fmla="*/ 144 h 144"/>
              <a:gd name="T2" fmla="*/ 336 w 768"/>
              <a:gd name="T3" fmla="*/ 0 h 144"/>
              <a:gd name="T4" fmla="*/ 0 w 768"/>
              <a:gd name="T5" fmla="*/ 144 h 144"/>
              <a:gd name="T6" fmla="*/ 0 60000 65536"/>
              <a:gd name="T7" fmla="*/ 0 60000 65536"/>
              <a:gd name="T8" fmla="*/ 0 60000 65536"/>
              <a:gd name="T9" fmla="*/ 0 w 768"/>
              <a:gd name="T10" fmla="*/ 0 h 144"/>
              <a:gd name="T11" fmla="*/ 768 w 76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44">
                <a:moveTo>
                  <a:pt x="768" y="144"/>
                </a:moveTo>
                <a:cubicBezTo>
                  <a:pt x="616" y="72"/>
                  <a:pt x="464" y="0"/>
                  <a:pt x="336" y="0"/>
                </a:cubicBezTo>
                <a:cubicBezTo>
                  <a:pt x="208" y="0"/>
                  <a:pt x="104" y="72"/>
                  <a:pt x="0" y="144"/>
                </a:cubicBezTo>
              </a:path>
            </a:pathLst>
          </a:custGeom>
          <a:noFill/>
          <a:ln w="31750" cap="sq">
            <a:solidFill>
              <a:srgbClr val="FF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5246" y="2896164"/>
            <a:ext cx="300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03779" y="3251759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32852" y="2709904"/>
            <a:ext cx="355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83650" y="348882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10168" y="3285622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7" name="AutoShape 10"/>
          <p:cNvSpPr>
            <a:spLocks noChangeArrowheads="1"/>
          </p:cNvSpPr>
          <p:nvPr/>
        </p:nvSpPr>
        <p:spPr bwMode="auto">
          <a:xfrm>
            <a:off x="4054431" y="2977636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3902034" y="345176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9" name="AutoShape 10"/>
          <p:cNvSpPr>
            <a:spLocks noChangeArrowheads="1"/>
          </p:cNvSpPr>
          <p:nvPr/>
        </p:nvSpPr>
        <p:spPr bwMode="auto">
          <a:xfrm>
            <a:off x="3800436" y="370575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3631106" y="353642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6392344" y="2369498"/>
            <a:ext cx="2357128" cy="3020974"/>
            <a:chOff x="6256880" y="2207474"/>
            <a:chExt cx="2357128" cy="3020974"/>
          </a:xfrm>
        </p:grpSpPr>
        <p:pic>
          <p:nvPicPr>
            <p:cNvPr id="30" name="Picture 29" descr="puma-Bike-Profile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2207474"/>
              <a:ext cx="1117600" cy="808863"/>
            </a:xfrm>
            <a:prstGeom prst="rect">
              <a:avLst/>
            </a:prstGeom>
          </p:spPr>
        </p:pic>
        <p:pic>
          <p:nvPicPr>
            <p:cNvPr id="19" name="Picture 18" descr="land-rove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088" y="3158026"/>
              <a:ext cx="1137920" cy="853440"/>
            </a:xfrm>
            <a:prstGeom prst="rect">
              <a:avLst/>
            </a:prstGeom>
          </p:spPr>
        </p:pic>
        <p:pic>
          <p:nvPicPr>
            <p:cNvPr id="20" name="Picture 19" descr="tree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3171871"/>
              <a:ext cx="1094423" cy="857250"/>
            </a:xfrm>
            <a:prstGeom prst="rect">
              <a:avLst/>
            </a:prstGeom>
          </p:spPr>
        </p:pic>
        <p:pic>
          <p:nvPicPr>
            <p:cNvPr id="21" name="Picture 20" descr="dog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954" y="2207474"/>
              <a:ext cx="971296" cy="857504"/>
            </a:xfrm>
            <a:prstGeom prst="rect">
              <a:avLst/>
            </a:prstGeom>
          </p:spPr>
        </p:pic>
        <p:pic>
          <p:nvPicPr>
            <p:cNvPr id="22" name="Picture 21" descr="cat2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4219814"/>
              <a:ext cx="1145540" cy="1008634"/>
            </a:xfrm>
            <a:prstGeom prst="rect">
              <a:avLst/>
            </a:prstGeom>
          </p:spPr>
        </p:pic>
        <p:pic>
          <p:nvPicPr>
            <p:cNvPr id="25" name="Picture 24" descr="Larg2_24_2009Flower-Essence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954" y="4237306"/>
              <a:ext cx="1066800" cy="963168"/>
            </a:xfrm>
            <a:prstGeom prst="rect">
              <a:avLst/>
            </a:prstGeom>
          </p:spPr>
        </p:pic>
      </p:grp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805893" y="5516465"/>
            <a:ext cx="1835707" cy="77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Training Data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of Face</a:t>
            </a:r>
            <a:endParaRPr lang="en-US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6712021" y="5516465"/>
            <a:ext cx="183570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Training Data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of Non-Face</a:t>
            </a:r>
            <a:endParaRPr lang="en-US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90045" y="3522690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575728" y="1157984"/>
            <a:ext cx="7992545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sz="2200" dirty="0">
                <a:solidFill>
                  <a:schemeClr val="accent6"/>
                </a:solidFill>
                <a:latin typeface="Verdana"/>
                <a:cs typeface="Verdana"/>
              </a:rPr>
              <a:t>Larger the training set, </a:t>
            </a:r>
            <a:r>
              <a:rPr lang="en-US" sz="2200" dirty="0" smtClean="0">
                <a:solidFill>
                  <a:schemeClr val="accent6"/>
                </a:solidFill>
                <a:latin typeface="Verdana"/>
                <a:cs typeface="Verdana"/>
              </a:rPr>
              <a:t>slower </a:t>
            </a:r>
            <a:r>
              <a:rPr lang="en-US" sz="2200" dirty="0" smtClean="0">
                <a:solidFill>
                  <a:schemeClr val="bg1"/>
                </a:solidFill>
                <a:latin typeface="Verdana"/>
                <a:cs typeface="Verdana"/>
              </a:rPr>
              <a:t>the </a:t>
            </a:r>
            <a:r>
              <a:rPr lang="en-US" sz="2200" dirty="0">
                <a:solidFill>
                  <a:schemeClr val="bg1"/>
                </a:solidFill>
                <a:latin typeface="Verdana"/>
                <a:cs typeface="Verdana"/>
              </a:rPr>
              <a:t>NN classifier</a:t>
            </a:r>
            <a:endParaRPr lang="en-US" sz="2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8" name="AutoShape 10"/>
          <p:cNvSpPr>
            <a:spLocks noChangeArrowheads="1"/>
          </p:cNvSpPr>
          <p:nvPr/>
        </p:nvSpPr>
        <p:spPr bwMode="auto">
          <a:xfrm>
            <a:off x="3729316" y="39191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627063" y="2369498"/>
            <a:ext cx="2074336" cy="3149132"/>
            <a:chOff x="3429000" y="2241340"/>
            <a:chExt cx="2074336" cy="3149132"/>
          </a:xfrm>
        </p:grpSpPr>
        <p:pic>
          <p:nvPicPr>
            <p:cNvPr id="59" name="Picture 58" descr="6_resize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4412572"/>
              <a:ext cx="977900" cy="977900"/>
            </a:xfrm>
            <a:prstGeom prst="rect">
              <a:avLst/>
            </a:prstGeom>
          </p:spPr>
        </p:pic>
        <p:pic>
          <p:nvPicPr>
            <p:cNvPr id="60" name="Picture 59" descr="1_resize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2241340"/>
              <a:ext cx="984250" cy="984250"/>
            </a:xfrm>
            <a:prstGeom prst="rect">
              <a:avLst/>
            </a:prstGeom>
          </p:spPr>
        </p:pic>
        <p:pic>
          <p:nvPicPr>
            <p:cNvPr id="61" name="Picture 60" descr="2_resize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2241340"/>
              <a:ext cx="984250" cy="984250"/>
            </a:xfrm>
            <a:prstGeom prst="rect">
              <a:avLst/>
            </a:prstGeom>
          </p:spPr>
        </p:pic>
        <p:pic>
          <p:nvPicPr>
            <p:cNvPr id="62" name="Picture 61" descr="4_resize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3330131"/>
              <a:ext cx="977900" cy="977900"/>
            </a:xfrm>
            <a:prstGeom prst="rect">
              <a:avLst/>
            </a:prstGeom>
          </p:spPr>
        </p:pic>
        <p:pic>
          <p:nvPicPr>
            <p:cNvPr id="63" name="Picture 62" descr="5_resize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4412572"/>
              <a:ext cx="977900" cy="977900"/>
            </a:xfrm>
            <a:prstGeom prst="rect">
              <a:avLst/>
            </a:prstGeom>
          </p:spPr>
        </p:pic>
        <p:pic>
          <p:nvPicPr>
            <p:cNvPr id="64" name="Picture 63" descr="3_resize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3326956"/>
              <a:ext cx="984250" cy="984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250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3447770" y="2251777"/>
            <a:ext cx="2616917" cy="2524581"/>
            <a:chOff x="3447770" y="2251777"/>
            <a:chExt cx="2616917" cy="2524581"/>
          </a:xfrm>
        </p:grpSpPr>
        <p:sp>
          <p:nvSpPr>
            <p:cNvPr id="57" name="Line 12"/>
            <p:cNvSpPr>
              <a:spLocks noChangeShapeType="1"/>
            </p:cNvSpPr>
            <p:nvPr/>
          </p:nvSpPr>
          <p:spPr bwMode="auto">
            <a:xfrm flipV="1">
              <a:off x="4541838" y="2455612"/>
              <a:ext cx="3175" cy="1191553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5" name="Line 13"/>
            <p:cNvSpPr>
              <a:spLocks noChangeShapeType="1"/>
            </p:cNvSpPr>
            <p:nvPr/>
          </p:nvSpPr>
          <p:spPr bwMode="auto">
            <a:xfrm>
              <a:off x="4570413" y="3684402"/>
              <a:ext cx="1124596" cy="21354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6" name="Line 14"/>
            <p:cNvSpPr>
              <a:spLocks noChangeShapeType="1"/>
            </p:cNvSpPr>
            <p:nvPr/>
          </p:nvSpPr>
          <p:spPr bwMode="auto">
            <a:xfrm rot="5400000">
              <a:off x="3738425" y="3657079"/>
              <a:ext cx="771801" cy="811213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Text Box 4"/>
            <p:cNvSpPr txBox="1">
              <a:spLocks noChangeArrowheads="1"/>
            </p:cNvSpPr>
            <p:nvPr/>
          </p:nvSpPr>
          <p:spPr bwMode="auto">
            <a:xfrm>
              <a:off x="4632031" y="2251777"/>
              <a:ext cx="516473" cy="438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smtClean="0">
                  <a:solidFill>
                    <a:schemeClr val="bg1"/>
                  </a:solidFill>
                  <a:latin typeface="Century Gothic" charset="0"/>
                </a:rPr>
                <a:t>2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  <p:sp>
          <p:nvSpPr>
            <p:cNvPr id="68" name="Text Box 4"/>
            <p:cNvSpPr txBox="1">
              <a:spLocks noChangeArrowheads="1"/>
            </p:cNvSpPr>
            <p:nvPr/>
          </p:nvSpPr>
          <p:spPr bwMode="auto">
            <a:xfrm>
              <a:off x="3447770" y="4374004"/>
              <a:ext cx="516473" cy="402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err="1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err="1" smtClean="0">
                  <a:solidFill>
                    <a:schemeClr val="bg1"/>
                  </a:solidFill>
                  <a:latin typeface="Century Gothic" charset="0"/>
                </a:rPr>
                <a:t>N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  <p:sp>
          <p:nvSpPr>
            <p:cNvPr id="69" name="Text Box 4"/>
            <p:cNvSpPr txBox="1">
              <a:spLocks noChangeArrowheads="1"/>
            </p:cNvSpPr>
            <p:nvPr/>
          </p:nvSpPr>
          <p:spPr bwMode="auto">
            <a:xfrm>
              <a:off x="5548214" y="3742881"/>
              <a:ext cx="516473" cy="403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smtClean="0">
                  <a:solidFill>
                    <a:schemeClr val="bg1"/>
                  </a:solidFill>
                  <a:latin typeface="Century Gothic" charset="0"/>
                </a:rPr>
                <a:t>1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Decision Boundary</a:t>
            </a: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3868165" y="3197762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34" name="Freeform 4"/>
          <p:cNvSpPr>
            <a:spLocks/>
          </p:cNvSpPr>
          <p:nvPr/>
        </p:nvSpPr>
        <p:spPr bwMode="auto">
          <a:xfrm>
            <a:off x="2878665" y="2834905"/>
            <a:ext cx="897471" cy="220167"/>
          </a:xfrm>
          <a:custGeom>
            <a:avLst/>
            <a:gdLst>
              <a:gd name="T0" fmla="*/ 0 w 816"/>
              <a:gd name="T1" fmla="*/ 208 h 208"/>
              <a:gd name="T2" fmla="*/ 384 w 816"/>
              <a:gd name="T3" fmla="*/ 16 h 208"/>
              <a:gd name="T4" fmla="*/ 816 w 816"/>
              <a:gd name="T5" fmla="*/ 112 h 208"/>
              <a:gd name="T6" fmla="*/ 0 60000 65536"/>
              <a:gd name="T7" fmla="*/ 0 60000 65536"/>
              <a:gd name="T8" fmla="*/ 0 60000 65536"/>
              <a:gd name="T9" fmla="*/ 0 w 816"/>
              <a:gd name="T10" fmla="*/ 0 h 208"/>
              <a:gd name="T11" fmla="*/ 816 w 816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08">
                <a:moveTo>
                  <a:pt x="0" y="208"/>
                </a:moveTo>
                <a:cubicBezTo>
                  <a:pt x="124" y="120"/>
                  <a:pt x="248" y="32"/>
                  <a:pt x="384" y="16"/>
                </a:cubicBezTo>
                <a:cubicBezTo>
                  <a:pt x="520" y="0"/>
                  <a:pt x="668" y="56"/>
                  <a:pt x="816" y="112"/>
                </a:cubicBezTo>
              </a:path>
            </a:pathLst>
          </a:custGeom>
          <a:noFill/>
          <a:ln w="31750" cap="sq">
            <a:solidFill>
              <a:srgbClr val="008000"/>
            </a:solidFill>
            <a:round/>
            <a:headEnd type="none" w="sm" len="sm"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3686140" y="3390536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5318144" y="2970720"/>
            <a:ext cx="709017" cy="45719"/>
          </a:xfrm>
          <a:custGeom>
            <a:avLst/>
            <a:gdLst>
              <a:gd name="T0" fmla="*/ 768 w 768"/>
              <a:gd name="T1" fmla="*/ 144 h 144"/>
              <a:gd name="T2" fmla="*/ 336 w 768"/>
              <a:gd name="T3" fmla="*/ 0 h 144"/>
              <a:gd name="T4" fmla="*/ 0 w 768"/>
              <a:gd name="T5" fmla="*/ 144 h 144"/>
              <a:gd name="T6" fmla="*/ 0 60000 65536"/>
              <a:gd name="T7" fmla="*/ 0 60000 65536"/>
              <a:gd name="T8" fmla="*/ 0 60000 65536"/>
              <a:gd name="T9" fmla="*/ 0 w 768"/>
              <a:gd name="T10" fmla="*/ 0 h 144"/>
              <a:gd name="T11" fmla="*/ 768 w 76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44">
                <a:moveTo>
                  <a:pt x="768" y="144"/>
                </a:moveTo>
                <a:cubicBezTo>
                  <a:pt x="616" y="72"/>
                  <a:pt x="464" y="0"/>
                  <a:pt x="336" y="0"/>
                </a:cubicBezTo>
                <a:cubicBezTo>
                  <a:pt x="208" y="0"/>
                  <a:pt x="104" y="72"/>
                  <a:pt x="0" y="144"/>
                </a:cubicBezTo>
              </a:path>
            </a:pathLst>
          </a:custGeom>
          <a:noFill/>
          <a:ln w="31750" cap="sq">
            <a:solidFill>
              <a:srgbClr val="FF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10168" y="3285622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7" name="AutoShape 10"/>
          <p:cNvSpPr>
            <a:spLocks noChangeArrowheads="1"/>
          </p:cNvSpPr>
          <p:nvPr/>
        </p:nvSpPr>
        <p:spPr bwMode="auto">
          <a:xfrm>
            <a:off x="4054431" y="2977636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3902034" y="345176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9" name="AutoShape 10"/>
          <p:cNvSpPr>
            <a:spLocks noChangeArrowheads="1"/>
          </p:cNvSpPr>
          <p:nvPr/>
        </p:nvSpPr>
        <p:spPr bwMode="auto">
          <a:xfrm>
            <a:off x="3800436" y="370575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3631106" y="353642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6392344" y="2369498"/>
            <a:ext cx="2357128" cy="3020974"/>
            <a:chOff x="6256880" y="2207474"/>
            <a:chExt cx="2357128" cy="3020974"/>
          </a:xfrm>
        </p:grpSpPr>
        <p:pic>
          <p:nvPicPr>
            <p:cNvPr id="30" name="Picture 29" descr="puma-Bike-Profile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2207474"/>
              <a:ext cx="1117600" cy="808863"/>
            </a:xfrm>
            <a:prstGeom prst="rect">
              <a:avLst/>
            </a:prstGeom>
          </p:spPr>
        </p:pic>
        <p:pic>
          <p:nvPicPr>
            <p:cNvPr id="19" name="Picture 18" descr="land-rove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088" y="3158026"/>
              <a:ext cx="1137920" cy="853440"/>
            </a:xfrm>
            <a:prstGeom prst="rect">
              <a:avLst/>
            </a:prstGeom>
          </p:spPr>
        </p:pic>
        <p:pic>
          <p:nvPicPr>
            <p:cNvPr id="20" name="Picture 19" descr="tree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3171871"/>
              <a:ext cx="1094423" cy="857250"/>
            </a:xfrm>
            <a:prstGeom prst="rect">
              <a:avLst/>
            </a:prstGeom>
          </p:spPr>
        </p:pic>
        <p:pic>
          <p:nvPicPr>
            <p:cNvPr id="21" name="Picture 20" descr="dog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954" y="2207474"/>
              <a:ext cx="971296" cy="857504"/>
            </a:xfrm>
            <a:prstGeom prst="rect">
              <a:avLst/>
            </a:prstGeom>
          </p:spPr>
        </p:pic>
        <p:pic>
          <p:nvPicPr>
            <p:cNvPr id="22" name="Picture 21" descr="cat2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4219814"/>
              <a:ext cx="1145540" cy="1008634"/>
            </a:xfrm>
            <a:prstGeom prst="rect">
              <a:avLst/>
            </a:prstGeom>
          </p:spPr>
        </p:pic>
        <p:pic>
          <p:nvPicPr>
            <p:cNvPr id="25" name="Picture 24" descr="Larg2_24_2009Flower-Essence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954" y="4237306"/>
              <a:ext cx="1066800" cy="963168"/>
            </a:xfrm>
            <a:prstGeom prst="rect">
              <a:avLst/>
            </a:prstGeom>
          </p:spPr>
        </p:pic>
      </p:grp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805893" y="5516465"/>
            <a:ext cx="1835707" cy="77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Training Data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of Face</a:t>
            </a:r>
            <a:endParaRPr lang="en-US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6712021" y="5516465"/>
            <a:ext cx="183570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Training Data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of Non-Face</a:t>
            </a:r>
            <a:endParaRPr lang="en-US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575728" y="1157984"/>
            <a:ext cx="7992545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sz="2200" dirty="0" smtClean="0">
                <a:solidFill>
                  <a:schemeClr val="bg1"/>
                </a:solidFill>
                <a:latin typeface="Verdana"/>
                <a:cs typeface="Verdana"/>
              </a:rPr>
              <a:t>A simple decision boundary separating the face and non-face classes will suffice.</a:t>
            </a:r>
            <a:endParaRPr lang="en-US" sz="2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8" name="AutoShape 10"/>
          <p:cNvSpPr>
            <a:spLocks noChangeArrowheads="1"/>
          </p:cNvSpPr>
          <p:nvPr/>
        </p:nvSpPr>
        <p:spPr bwMode="auto">
          <a:xfrm>
            <a:off x="3729316" y="39191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627063" y="2369498"/>
            <a:ext cx="2074336" cy="3149132"/>
            <a:chOff x="3429000" y="2241340"/>
            <a:chExt cx="2074336" cy="3149132"/>
          </a:xfrm>
        </p:grpSpPr>
        <p:pic>
          <p:nvPicPr>
            <p:cNvPr id="59" name="Picture 58" descr="6_resize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4412572"/>
              <a:ext cx="977900" cy="977900"/>
            </a:xfrm>
            <a:prstGeom prst="rect">
              <a:avLst/>
            </a:prstGeom>
          </p:spPr>
        </p:pic>
        <p:pic>
          <p:nvPicPr>
            <p:cNvPr id="60" name="Picture 59" descr="1_resize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2241340"/>
              <a:ext cx="984250" cy="984250"/>
            </a:xfrm>
            <a:prstGeom prst="rect">
              <a:avLst/>
            </a:prstGeom>
          </p:spPr>
        </p:pic>
        <p:pic>
          <p:nvPicPr>
            <p:cNvPr id="61" name="Picture 60" descr="2_resize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2241340"/>
              <a:ext cx="984250" cy="984250"/>
            </a:xfrm>
            <a:prstGeom prst="rect">
              <a:avLst/>
            </a:prstGeom>
          </p:spPr>
        </p:pic>
        <p:pic>
          <p:nvPicPr>
            <p:cNvPr id="62" name="Picture 61" descr="4_resize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3330131"/>
              <a:ext cx="977900" cy="977900"/>
            </a:xfrm>
            <a:prstGeom prst="rect">
              <a:avLst/>
            </a:prstGeom>
          </p:spPr>
        </p:pic>
        <p:pic>
          <p:nvPicPr>
            <p:cNvPr id="63" name="Picture 62" descr="5_resize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4412572"/>
              <a:ext cx="977900" cy="977900"/>
            </a:xfrm>
            <a:prstGeom prst="rect">
              <a:avLst/>
            </a:prstGeom>
          </p:spPr>
        </p:pic>
        <p:pic>
          <p:nvPicPr>
            <p:cNvPr id="64" name="Picture 63" descr="3_resize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3326956"/>
              <a:ext cx="984250" cy="984250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 rot="21435015">
            <a:off x="3187353" y="2798250"/>
            <a:ext cx="2220814" cy="1225429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solidFill>
              <a:schemeClr val="accent6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785246" y="2896164"/>
            <a:ext cx="300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03779" y="3251759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32852" y="2709904"/>
            <a:ext cx="355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83650" y="348882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90045" y="3522690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2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Decision Boundary</a:t>
            </a:r>
            <a:endParaRPr lang="en-US" altLang="zh-CN" sz="3200" dirty="0" smtClean="0">
              <a:solidFill>
                <a:srgbClr val="FFCC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161345" y="1157984"/>
                <a:ext cx="8821312" cy="5014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>
                  <a:lnSpc>
                    <a:spcPct val="125000"/>
                  </a:lnSpc>
                </a:pPr>
                <a:r>
                  <a:rPr lang="en-US" altLang="zh-CN" sz="2200" dirty="0" smtClean="0">
                    <a:solidFill>
                      <a:srgbClr val="FFFFFF"/>
                    </a:solidFill>
                    <a:ea typeface="宋体" pitchFamily="2" charset="-122"/>
                  </a:rPr>
                  <a:t>Find Decision Boundary </a:t>
                </a:r>
                <a14:m/>
                <a:r>
                  <a:rPr lang="en-US" altLang="zh-CN" sz="2200" dirty="0" smtClean="0">
                    <a:solidFill>
                      <a:srgbClr val="FFFFFF"/>
                    </a:solidFill>
                    <a:ea typeface="宋体" pitchFamily="2" charset="-122"/>
                  </a:rPr>
                  <a:t> </a:t>
                </a:r>
                <a:r>
                  <a:rPr lang="en-US" altLang="zh-CN" sz="2200" dirty="0">
                    <a:solidFill>
                      <a:srgbClr val="FFFFFF"/>
                    </a:solidFill>
                    <a:ea typeface="宋体" pitchFamily="2" charset="-122"/>
                  </a:rPr>
                  <a:t>in feature space</a:t>
                </a:r>
              </a:p>
            </p:txBody>
          </p:sp>
        </mc:Choice>
        <mc:Fallback>
          <p:sp>
            <p:nvSpPr>
              <p:cNvPr id="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345" y="1157984"/>
                <a:ext cx="8821312" cy="50141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Line 22"/>
          <p:cNvSpPr>
            <a:spLocks noChangeShapeType="1"/>
          </p:cNvSpPr>
          <p:nvPr/>
        </p:nvSpPr>
        <p:spPr bwMode="auto">
          <a:xfrm flipV="1">
            <a:off x="2826307" y="2592337"/>
            <a:ext cx="2438400" cy="2667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5401256" y="2245190"/>
            <a:ext cx="838214" cy="244475"/>
          </a:xfrm>
          <a:custGeom>
            <a:avLst/>
            <a:gdLst>
              <a:gd name="T0" fmla="*/ 768 w 768"/>
              <a:gd name="T1" fmla="*/ 144 h 144"/>
              <a:gd name="T2" fmla="*/ 336 w 768"/>
              <a:gd name="T3" fmla="*/ 0 h 144"/>
              <a:gd name="T4" fmla="*/ 0 w 768"/>
              <a:gd name="T5" fmla="*/ 144 h 144"/>
              <a:gd name="T6" fmla="*/ 0 60000 65536"/>
              <a:gd name="T7" fmla="*/ 0 60000 65536"/>
              <a:gd name="T8" fmla="*/ 0 60000 65536"/>
              <a:gd name="T9" fmla="*/ 0 w 768"/>
              <a:gd name="T10" fmla="*/ 0 h 144"/>
              <a:gd name="T11" fmla="*/ 768 w 76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44">
                <a:moveTo>
                  <a:pt x="768" y="144"/>
                </a:moveTo>
                <a:cubicBezTo>
                  <a:pt x="616" y="72"/>
                  <a:pt x="464" y="0"/>
                  <a:pt x="336" y="0"/>
                </a:cubicBezTo>
                <a:cubicBezTo>
                  <a:pt x="208" y="0"/>
                  <a:pt x="104" y="72"/>
                  <a:pt x="0" y="144"/>
                </a:cubicBezTo>
              </a:path>
            </a:pathLst>
          </a:custGeom>
          <a:noFill/>
          <a:ln w="31750" cap="sq">
            <a:solidFill>
              <a:schemeClr val="bg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6010851" y="2396994"/>
            <a:ext cx="2971806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000" dirty="0">
                <a:solidFill>
                  <a:schemeClr val="bg1"/>
                </a:solidFill>
                <a:ea typeface="宋体" pitchFamily="2" charset="-122"/>
              </a:rPr>
              <a:t>D</a:t>
            </a:r>
            <a:r>
              <a:rPr lang="en-US" altLang="zh-CN" sz="2000" dirty="0" smtClean="0">
                <a:solidFill>
                  <a:schemeClr val="bg1"/>
                </a:solidFill>
                <a:ea typeface="宋体" pitchFamily="2" charset="-122"/>
              </a:rPr>
              <a:t>ecision Boundary</a:t>
            </a:r>
            <a:endParaRPr lang="en-US" altLang="zh-CN" sz="2000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52031" y="3501458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1" name="AutoShape 10"/>
          <p:cNvSpPr>
            <a:spLocks noChangeArrowheads="1"/>
          </p:cNvSpPr>
          <p:nvPr/>
        </p:nvSpPr>
        <p:spPr bwMode="auto">
          <a:xfrm>
            <a:off x="2944805" y="392927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3" name="AutoShape 10"/>
          <p:cNvSpPr>
            <a:spLocks noChangeArrowheads="1"/>
          </p:cNvSpPr>
          <p:nvPr/>
        </p:nvSpPr>
        <p:spPr bwMode="auto">
          <a:xfrm>
            <a:off x="3340619" y="289636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1" name="AutoShape 10"/>
          <p:cNvSpPr>
            <a:spLocks noChangeArrowheads="1"/>
          </p:cNvSpPr>
          <p:nvPr/>
        </p:nvSpPr>
        <p:spPr bwMode="auto">
          <a:xfrm>
            <a:off x="2656950" y="3319693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2" name="AutoShape 10"/>
          <p:cNvSpPr>
            <a:spLocks noChangeArrowheads="1"/>
          </p:cNvSpPr>
          <p:nvPr/>
        </p:nvSpPr>
        <p:spPr bwMode="auto">
          <a:xfrm>
            <a:off x="2809350" y="31165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5" name="AutoShape 10"/>
          <p:cNvSpPr>
            <a:spLocks noChangeArrowheads="1"/>
          </p:cNvSpPr>
          <p:nvPr/>
        </p:nvSpPr>
        <p:spPr bwMode="auto">
          <a:xfrm>
            <a:off x="3876132" y="32689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6" name="AutoShape 10"/>
          <p:cNvSpPr>
            <a:spLocks noChangeArrowheads="1"/>
          </p:cNvSpPr>
          <p:nvPr/>
        </p:nvSpPr>
        <p:spPr bwMode="auto">
          <a:xfrm>
            <a:off x="2707758" y="40308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8" name="AutoShape 10"/>
          <p:cNvSpPr>
            <a:spLocks noChangeArrowheads="1"/>
          </p:cNvSpPr>
          <p:nvPr/>
        </p:nvSpPr>
        <p:spPr bwMode="auto">
          <a:xfrm>
            <a:off x="3266550" y="320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69" name="AutoShape 10"/>
          <p:cNvSpPr>
            <a:spLocks noChangeArrowheads="1"/>
          </p:cNvSpPr>
          <p:nvPr/>
        </p:nvSpPr>
        <p:spPr bwMode="auto">
          <a:xfrm>
            <a:off x="3418950" y="37261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70" name="AutoShape 10"/>
          <p:cNvSpPr>
            <a:spLocks noChangeArrowheads="1"/>
          </p:cNvSpPr>
          <p:nvPr/>
        </p:nvSpPr>
        <p:spPr bwMode="auto">
          <a:xfrm>
            <a:off x="3893053" y="2794764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71" name="AutoShape 10"/>
          <p:cNvSpPr>
            <a:spLocks noChangeArrowheads="1"/>
          </p:cNvSpPr>
          <p:nvPr/>
        </p:nvSpPr>
        <p:spPr bwMode="auto">
          <a:xfrm>
            <a:off x="4231713" y="2760898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72" name="Rectangle 71"/>
          <p:cNvSpPr/>
          <p:nvPr/>
        </p:nvSpPr>
        <p:spPr>
          <a:xfrm>
            <a:off x="5047240" y="3349064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081106" y="3806255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250436" y="3298265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182704" y="4094116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894843" y="4161848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759379" y="3636925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522320" y="3873990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488454" y="4483578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877913" y="4856104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065132" y="4737576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flipH="1" flipV="1">
            <a:off x="2446398" y="4188946"/>
            <a:ext cx="604255" cy="51672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338519" y="4988409"/>
            <a:ext cx="541836" cy="4937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 Box 4"/>
          <p:cNvSpPr txBox="1">
            <a:spLocks noChangeArrowheads="1"/>
          </p:cNvSpPr>
          <p:nvPr/>
        </p:nvSpPr>
        <p:spPr bwMode="auto">
          <a:xfrm>
            <a:off x="578397" y="3755456"/>
            <a:ext cx="1614008" cy="43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altLang="zh-CN" sz="2000" dirty="0" smtClean="0">
                <a:solidFill>
                  <a:srgbClr val="008000"/>
                </a:solidFill>
                <a:latin typeface="Verdana"/>
                <a:cs typeface="Verdana"/>
              </a:rPr>
              <a:t>Faces</a:t>
            </a:r>
            <a:endParaRPr lang="en-US" sz="2000" b="1" dirty="0">
              <a:solidFill>
                <a:srgbClr val="008000"/>
              </a:solidFill>
              <a:latin typeface="Verdana"/>
              <a:cs typeface="Verdana"/>
            </a:endParaRP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3986241" y="5250002"/>
            <a:ext cx="220243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Verdana"/>
                <a:cs typeface="Verdana"/>
              </a:rPr>
              <a:t>Non-Faces</a:t>
            </a:r>
            <a:endParaRPr lang="en-US" sz="2000" b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6065591" y="2761032"/>
            <a:ext cx="2971806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000" i="1" dirty="0" err="1" smtClean="0">
                <a:solidFill>
                  <a:schemeClr val="bg1"/>
                </a:solidFill>
                <a:ea typeface="宋体" pitchFamily="2" charset="-122"/>
              </a:rPr>
              <a:t>W</a:t>
            </a:r>
            <a:r>
              <a:rPr lang="en-US" altLang="zh-CN" sz="2000" baseline="30000" dirty="0" err="1" smtClean="0">
                <a:solidFill>
                  <a:schemeClr val="bg1"/>
                </a:solidFill>
                <a:ea typeface="宋体" pitchFamily="2" charset="-122"/>
              </a:rPr>
              <a:t>T</a:t>
            </a:r>
            <a:r>
              <a:rPr lang="en-US" altLang="zh-CN" sz="2000" i="1" dirty="0" err="1" smtClean="0">
                <a:solidFill>
                  <a:schemeClr val="bg1"/>
                </a:solidFill>
                <a:ea typeface="宋体" pitchFamily="2" charset="-122"/>
              </a:rPr>
              <a:t>F</a:t>
            </a:r>
            <a:r>
              <a:rPr lang="en-US" altLang="zh-CN" sz="2000" dirty="0" err="1" smtClean="0">
                <a:solidFill>
                  <a:schemeClr val="bg1"/>
                </a:solidFill>
                <a:ea typeface="宋体" pitchFamily="2" charset="-122"/>
              </a:rPr>
              <a:t>+</a:t>
            </a:r>
            <a:r>
              <a:rPr lang="en-US" altLang="zh-CN" sz="2000" i="1" dirty="0" err="1" smtClean="0">
                <a:solidFill>
                  <a:schemeClr val="bg1"/>
                </a:solidFill>
                <a:ea typeface="宋体" pitchFamily="2" charset="-122"/>
              </a:rPr>
              <a:t>b</a:t>
            </a:r>
            <a:r>
              <a:rPr lang="en-US" altLang="zh-CN" sz="2000" dirty="0" smtClean="0">
                <a:solidFill>
                  <a:schemeClr val="bg1"/>
                </a:solidFill>
                <a:ea typeface="宋体" pitchFamily="2" charset="-122"/>
              </a:rPr>
              <a:t>=0</a:t>
            </a:r>
            <a:endParaRPr lang="en-US" altLang="zh-CN" sz="2000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17176" y="4158403"/>
            <a:ext cx="1545702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000" i="1" dirty="0" err="1" smtClean="0">
                <a:solidFill>
                  <a:schemeClr val="bg1"/>
                </a:solidFill>
                <a:ea typeface="宋体" pitchFamily="2" charset="-122"/>
              </a:rPr>
              <a:t>W</a:t>
            </a:r>
            <a:r>
              <a:rPr lang="en-US" altLang="zh-CN" sz="2000" baseline="30000" dirty="0" err="1" smtClean="0">
                <a:solidFill>
                  <a:schemeClr val="bg1"/>
                </a:solidFill>
                <a:ea typeface="宋体" pitchFamily="2" charset="-122"/>
              </a:rPr>
              <a:t>T</a:t>
            </a:r>
            <a:r>
              <a:rPr lang="en-US" altLang="zh-CN" sz="2000" i="1" dirty="0" err="1" smtClean="0">
                <a:solidFill>
                  <a:schemeClr val="bg1"/>
                </a:solidFill>
                <a:ea typeface="宋体" pitchFamily="2" charset="-122"/>
              </a:rPr>
              <a:t>F</a:t>
            </a:r>
            <a:r>
              <a:rPr lang="en-US" altLang="zh-CN" sz="2000" dirty="0" err="1" smtClean="0">
                <a:solidFill>
                  <a:schemeClr val="bg1"/>
                </a:solidFill>
                <a:ea typeface="宋体" pitchFamily="2" charset="-122"/>
              </a:rPr>
              <a:t>+</a:t>
            </a:r>
            <a:r>
              <a:rPr lang="en-US" altLang="zh-CN" sz="2000" i="1" dirty="0" err="1" smtClean="0">
                <a:solidFill>
                  <a:schemeClr val="bg1"/>
                </a:solidFill>
                <a:ea typeface="宋体" pitchFamily="2" charset="-122"/>
              </a:rPr>
              <a:t>b</a:t>
            </a:r>
            <a:r>
              <a:rPr lang="en-US" altLang="zh-CN" sz="2000" dirty="0" smtClean="0">
                <a:solidFill>
                  <a:schemeClr val="bg1"/>
                </a:solidFill>
                <a:ea typeface="宋体" pitchFamily="2" charset="-122"/>
              </a:rPr>
              <a:t>&gt;0</a:t>
            </a:r>
            <a:endParaRPr lang="en-US" altLang="zh-CN" sz="2000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4371369" y="5635598"/>
            <a:ext cx="1545702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000" i="1" dirty="0" err="1" smtClean="0">
                <a:solidFill>
                  <a:schemeClr val="bg1"/>
                </a:solidFill>
                <a:ea typeface="宋体" pitchFamily="2" charset="-122"/>
              </a:rPr>
              <a:t>W</a:t>
            </a:r>
            <a:r>
              <a:rPr lang="en-US" altLang="zh-CN" sz="2000" baseline="30000" dirty="0" err="1" smtClean="0">
                <a:solidFill>
                  <a:schemeClr val="bg1"/>
                </a:solidFill>
                <a:ea typeface="宋体" pitchFamily="2" charset="-122"/>
              </a:rPr>
              <a:t>T</a:t>
            </a:r>
            <a:r>
              <a:rPr lang="en-US" altLang="zh-CN" sz="2000" i="1" dirty="0" err="1" smtClean="0">
                <a:solidFill>
                  <a:schemeClr val="bg1"/>
                </a:solidFill>
                <a:ea typeface="宋体" pitchFamily="2" charset="-122"/>
              </a:rPr>
              <a:t>F</a:t>
            </a:r>
            <a:r>
              <a:rPr lang="en-US" altLang="zh-CN" sz="2000" dirty="0" err="1" smtClean="0">
                <a:solidFill>
                  <a:schemeClr val="bg1"/>
                </a:solidFill>
                <a:ea typeface="宋体" pitchFamily="2" charset="-122"/>
              </a:rPr>
              <a:t>+</a:t>
            </a:r>
            <a:r>
              <a:rPr lang="en-US" altLang="zh-CN" sz="2000" i="1" dirty="0" err="1" smtClean="0">
                <a:solidFill>
                  <a:schemeClr val="bg1"/>
                </a:solidFill>
                <a:ea typeface="宋体" pitchFamily="2" charset="-122"/>
              </a:rPr>
              <a:t>b</a:t>
            </a:r>
            <a:r>
              <a:rPr lang="en-US" altLang="zh-CN" sz="2000" dirty="0" smtClean="0">
                <a:solidFill>
                  <a:schemeClr val="bg1"/>
                </a:solidFill>
                <a:ea typeface="宋体" pitchFamily="2" charset="-122"/>
              </a:rPr>
              <a:t>&lt;0</a:t>
            </a:r>
            <a:endParaRPr lang="en-US" altLang="zh-CN" sz="2000" dirty="0">
              <a:solidFill>
                <a:schemeClr val="bg1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926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/>
      <p:bldP spid="45" grpId="0"/>
      <p:bldP spid="46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Decision Boundary</a:t>
            </a:r>
            <a:endParaRPr lang="en-US" altLang="zh-CN" sz="3200" dirty="0" smtClean="0">
              <a:solidFill>
                <a:srgbClr val="FFCC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75728" y="1157984"/>
            <a:ext cx="7992545" cy="50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altLang="zh-CN" sz="2200" dirty="0">
                <a:solidFill>
                  <a:schemeClr val="bg1"/>
                </a:solidFill>
                <a:ea typeface="宋体" pitchFamily="2" charset="-122"/>
              </a:rPr>
              <a:t>How to find the </a:t>
            </a:r>
            <a:r>
              <a:rPr lang="en-US" altLang="zh-CN" sz="2200" dirty="0">
                <a:solidFill>
                  <a:schemeClr val="accent6"/>
                </a:solidFill>
                <a:ea typeface="宋体" pitchFamily="2" charset="-122"/>
              </a:rPr>
              <a:t>optimal</a:t>
            </a:r>
            <a:r>
              <a:rPr lang="en-US" altLang="zh-CN" sz="2200" dirty="0">
                <a:solidFill>
                  <a:schemeClr val="bg1"/>
                </a:solidFill>
                <a:ea typeface="宋体" pitchFamily="2" charset="-122"/>
              </a:rPr>
              <a:t> decision boundary?</a:t>
            </a:r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 flipV="1">
            <a:off x="2826307" y="2592337"/>
            <a:ext cx="2438400" cy="2667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352031" y="3501458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1" name="AutoShape 10"/>
          <p:cNvSpPr>
            <a:spLocks noChangeArrowheads="1"/>
          </p:cNvSpPr>
          <p:nvPr/>
        </p:nvSpPr>
        <p:spPr bwMode="auto">
          <a:xfrm>
            <a:off x="2944805" y="392927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3" name="AutoShape 10"/>
          <p:cNvSpPr>
            <a:spLocks noChangeArrowheads="1"/>
          </p:cNvSpPr>
          <p:nvPr/>
        </p:nvSpPr>
        <p:spPr bwMode="auto">
          <a:xfrm>
            <a:off x="3340619" y="289636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1" name="AutoShape 10"/>
          <p:cNvSpPr>
            <a:spLocks noChangeArrowheads="1"/>
          </p:cNvSpPr>
          <p:nvPr/>
        </p:nvSpPr>
        <p:spPr bwMode="auto">
          <a:xfrm>
            <a:off x="2656950" y="3319693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2" name="AutoShape 10"/>
          <p:cNvSpPr>
            <a:spLocks noChangeArrowheads="1"/>
          </p:cNvSpPr>
          <p:nvPr/>
        </p:nvSpPr>
        <p:spPr bwMode="auto">
          <a:xfrm>
            <a:off x="2809350" y="31165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5" name="AutoShape 10"/>
          <p:cNvSpPr>
            <a:spLocks noChangeArrowheads="1"/>
          </p:cNvSpPr>
          <p:nvPr/>
        </p:nvSpPr>
        <p:spPr bwMode="auto">
          <a:xfrm>
            <a:off x="3876132" y="32689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6" name="AutoShape 10"/>
          <p:cNvSpPr>
            <a:spLocks noChangeArrowheads="1"/>
          </p:cNvSpPr>
          <p:nvPr/>
        </p:nvSpPr>
        <p:spPr bwMode="auto">
          <a:xfrm>
            <a:off x="2707758" y="40308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8" name="AutoShape 10"/>
          <p:cNvSpPr>
            <a:spLocks noChangeArrowheads="1"/>
          </p:cNvSpPr>
          <p:nvPr/>
        </p:nvSpPr>
        <p:spPr bwMode="auto">
          <a:xfrm>
            <a:off x="3266550" y="320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69" name="AutoShape 10"/>
          <p:cNvSpPr>
            <a:spLocks noChangeArrowheads="1"/>
          </p:cNvSpPr>
          <p:nvPr/>
        </p:nvSpPr>
        <p:spPr bwMode="auto">
          <a:xfrm>
            <a:off x="3418950" y="37261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70" name="AutoShape 10"/>
          <p:cNvSpPr>
            <a:spLocks noChangeArrowheads="1"/>
          </p:cNvSpPr>
          <p:nvPr/>
        </p:nvSpPr>
        <p:spPr bwMode="auto">
          <a:xfrm>
            <a:off x="3893053" y="2794764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71" name="AutoShape 10"/>
          <p:cNvSpPr>
            <a:spLocks noChangeArrowheads="1"/>
          </p:cNvSpPr>
          <p:nvPr/>
        </p:nvSpPr>
        <p:spPr bwMode="auto">
          <a:xfrm>
            <a:off x="4231713" y="2760898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72" name="Rectangle 71"/>
          <p:cNvSpPr/>
          <p:nvPr/>
        </p:nvSpPr>
        <p:spPr>
          <a:xfrm>
            <a:off x="5047240" y="3349064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081106" y="3806255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250436" y="3298265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182704" y="4094116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894843" y="4161848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759379" y="3636925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522320" y="3873990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488454" y="4483578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877913" y="4856104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065132" y="4737576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flipH="1" flipV="1">
            <a:off x="2446398" y="4188946"/>
            <a:ext cx="604255" cy="51672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338519" y="4988409"/>
            <a:ext cx="541836" cy="4937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 Box 4"/>
          <p:cNvSpPr txBox="1">
            <a:spLocks noChangeArrowheads="1"/>
          </p:cNvSpPr>
          <p:nvPr/>
        </p:nvSpPr>
        <p:spPr bwMode="auto">
          <a:xfrm>
            <a:off x="578397" y="3755456"/>
            <a:ext cx="1614008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000" dirty="0" smtClean="0">
                <a:solidFill>
                  <a:srgbClr val="008000"/>
                </a:solidFill>
                <a:latin typeface="Verdana"/>
                <a:cs typeface="Verdana"/>
              </a:rPr>
              <a:t>Face Class</a:t>
            </a:r>
            <a:endParaRPr lang="en-US" sz="2000" b="1" dirty="0">
              <a:solidFill>
                <a:srgbClr val="008000"/>
              </a:solidFill>
              <a:latin typeface="Verdana"/>
              <a:cs typeface="Verdana"/>
            </a:endParaRP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3986241" y="5250002"/>
            <a:ext cx="2202434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Verdana"/>
                <a:cs typeface="Verdana"/>
              </a:rPr>
              <a:t>Non-Face Class</a:t>
            </a:r>
            <a:endParaRPr lang="en-US" sz="2000" b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6" name="Line 22"/>
          <p:cNvSpPr>
            <a:spLocks noChangeShapeType="1"/>
          </p:cNvSpPr>
          <p:nvPr/>
        </p:nvSpPr>
        <p:spPr bwMode="auto">
          <a:xfrm flipV="1">
            <a:off x="2641504" y="2714394"/>
            <a:ext cx="2927996" cy="232063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30"/>
          <p:cNvSpPr>
            <a:spLocks noChangeShapeType="1"/>
          </p:cNvSpPr>
          <p:nvPr/>
        </p:nvSpPr>
        <p:spPr bwMode="auto">
          <a:xfrm flipV="1">
            <a:off x="3167487" y="2404540"/>
            <a:ext cx="1828800" cy="2895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3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4"/>
          <p:cNvSpPr>
            <a:spLocks noChangeArrowheads="1"/>
          </p:cNvSpPr>
          <p:nvPr/>
        </p:nvSpPr>
        <p:spPr bwMode="auto">
          <a:xfrm rot="18962311">
            <a:off x="2381782" y="2786294"/>
            <a:ext cx="3657600" cy="67056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Evaluating a Decision Boundary</a:t>
            </a: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947105" y="5413513"/>
            <a:ext cx="7599995" cy="89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chemeClr val="accent6"/>
                </a:solidFill>
              </a:rPr>
              <a:t>Margin </a:t>
            </a:r>
            <a:r>
              <a:rPr lang="en-US" altLang="zh-CN" sz="2200" dirty="0" smtClean="0">
                <a:solidFill>
                  <a:schemeClr val="bg1"/>
                </a:solidFill>
              </a:rPr>
              <a:t>or </a:t>
            </a:r>
            <a:r>
              <a:rPr lang="en-US" altLang="zh-CN" sz="2200" dirty="0" smtClean="0">
                <a:solidFill>
                  <a:schemeClr val="accent6"/>
                </a:solidFill>
              </a:rPr>
              <a:t>Safe Zone: </a:t>
            </a:r>
            <a:r>
              <a:rPr lang="en-US" altLang="zh-CN" sz="2200" dirty="0">
                <a:solidFill>
                  <a:schemeClr val="bg1"/>
                </a:solidFill>
              </a:rPr>
              <a:t>T</a:t>
            </a:r>
            <a:r>
              <a:rPr lang="en-US" altLang="zh-CN" sz="2200" dirty="0" smtClean="0">
                <a:solidFill>
                  <a:schemeClr val="bg1"/>
                </a:solidFill>
              </a:rPr>
              <a:t>he width that the boundary could be increased by before hitting a data point.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33606" y="1369478"/>
            <a:ext cx="4727575" cy="3651272"/>
            <a:chOff x="2438400" y="1098550"/>
            <a:chExt cx="4727575" cy="3651272"/>
          </a:xfrm>
        </p:grpSpPr>
        <p:sp>
          <p:nvSpPr>
            <p:cNvPr id="34" name="Line 4"/>
            <p:cNvSpPr>
              <a:spLocks noChangeShapeType="1"/>
            </p:cNvSpPr>
            <p:nvPr/>
          </p:nvSpPr>
          <p:spPr bwMode="auto">
            <a:xfrm flipV="1">
              <a:off x="2606675" y="1098550"/>
              <a:ext cx="0" cy="365127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5"/>
            <p:cNvSpPr>
              <a:spLocks noChangeShapeType="1"/>
            </p:cNvSpPr>
            <p:nvPr/>
          </p:nvSpPr>
          <p:spPr bwMode="auto">
            <a:xfrm flipV="1">
              <a:off x="2438400" y="4633935"/>
              <a:ext cx="472757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Line 25"/>
          <p:cNvSpPr>
            <a:spLocks noChangeShapeType="1"/>
          </p:cNvSpPr>
          <p:nvPr/>
        </p:nvSpPr>
        <p:spPr bwMode="auto">
          <a:xfrm flipV="1">
            <a:off x="2690819" y="1665019"/>
            <a:ext cx="2982359" cy="29504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5256218" y="1606769"/>
            <a:ext cx="520423" cy="52289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Text Box 36"/>
          <p:cNvSpPr txBox="1">
            <a:spLocks noChangeArrowheads="1"/>
          </p:cNvSpPr>
          <p:nvPr/>
        </p:nvSpPr>
        <p:spPr bwMode="auto">
          <a:xfrm>
            <a:off x="5681419" y="1375529"/>
            <a:ext cx="9685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9900"/>
                </a:solidFill>
              </a:rPr>
              <a:t>Margin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631895" y="265910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5" name="AutoShape 10"/>
          <p:cNvSpPr>
            <a:spLocks noChangeArrowheads="1"/>
          </p:cNvSpPr>
          <p:nvPr/>
        </p:nvSpPr>
        <p:spPr bwMode="auto">
          <a:xfrm>
            <a:off x="3224669" y="3086918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6" name="AutoShape 10"/>
          <p:cNvSpPr>
            <a:spLocks noChangeArrowheads="1"/>
          </p:cNvSpPr>
          <p:nvPr/>
        </p:nvSpPr>
        <p:spPr bwMode="auto">
          <a:xfrm>
            <a:off x="3620483" y="2054008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9" name="AutoShape 10"/>
          <p:cNvSpPr>
            <a:spLocks noChangeArrowheads="1"/>
          </p:cNvSpPr>
          <p:nvPr/>
        </p:nvSpPr>
        <p:spPr bwMode="auto">
          <a:xfrm>
            <a:off x="2936814" y="2477336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64" name="AutoShape 10"/>
          <p:cNvSpPr>
            <a:spLocks noChangeArrowheads="1"/>
          </p:cNvSpPr>
          <p:nvPr/>
        </p:nvSpPr>
        <p:spPr bwMode="auto">
          <a:xfrm>
            <a:off x="3089214" y="2274143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65" name="AutoShape 10"/>
          <p:cNvSpPr>
            <a:spLocks noChangeArrowheads="1"/>
          </p:cNvSpPr>
          <p:nvPr/>
        </p:nvSpPr>
        <p:spPr bwMode="auto">
          <a:xfrm>
            <a:off x="4223728" y="2477342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66" name="AutoShape 10"/>
          <p:cNvSpPr>
            <a:spLocks noChangeArrowheads="1"/>
          </p:cNvSpPr>
          <p:nvPr/>
        </p:nvSpPr>
        <p:spPr bwMode="auto">
          <a:xfrm>
            <a:off x="2987622" y="3188531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67" name="AutoShape 10"/>
          <p:cNvSpPr>
            <a:spLocks noChangeArrowheads="1"/>
          </p:cNvSpPr>
          <p:nvPr/>
        </p:nvSpPr>
        <p:spPr bwMode="auto">
          <a:xfrm>
            <a:off x="3546414" y="2358817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68" name="AutoShape 10"/>
          <p:cNvSpPr>
            <a:spLocks noChangeArrowheads="1"/>
          </p:cNvSpPr>
          <p:nvPr/>
        </p:nvSpPr>
        <p:spPr bwMode="auto">
          <a:xfrm>
            <a:off x="3749613" y="2934542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69" name="AutoShape 10"/>
          <p:cNvSpPr>
            <a:spLocks noChangeArrowheads="1"/>
          </p:cNvSpPr>
          <p:nvPr/>
        </p:nvSpPr>
        <p:spPr bwMode="auto">
          <a:xfrm>
            <a:off x="4172917" y="1952407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70" name="AutoShape 10"/>
          <p:cNvSpPr>
            <a:spLocks noChangeArrowheads="1"/>
          </p:cNvSpPr>
          <p:nvPr/>
        </p:nvSpPr>
        <p:spPr bwMode="auto">
          <a:xfrm>
            <a:off x="4511577" y="1783077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71" name="Rectangle 70"/>
          <p:cNvSpPr/>
          <p:nvPr/>
        </p:nvSpPr>
        <p:spPr>
          <a:xfrm>
            <a:off x="5123908" y="2388176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360970" y="2963898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530300" y="2455908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462568" y="3251759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174707" y="331949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039243" y="2794568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344993" y="3150164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768318" y="364122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157777" y="4013747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344996" y="3895219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58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4"/>
          <p:cNvSpPr>
            <a:spLocks noChangeArrowheads="1"/>
          </p:cNvSpPr>
          <p:nvPr/>
        </p:nvSpPr>
        <p:spPr bwMode="auto">
          <a:xfrm rot="18962311">
            <a:off x="436620" y="2689439"/>
            <a:ext cx="3247303" cy="58713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Evaluating a Decision Boundary</a:t>
            </a:r>
            <a:endParaRPr lang="en-US" altLang="zh-CN" sz="3200" dirty="0" smtClean="0">
              <a:solidFill>
                <a:srgbClr val="FFCC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0" y="5603197"/>
            <a:ext cx="9144000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chemeClr val="bg1"/>
                </a:solidFill>
              </a:rPr>
              <a:t>Choose Decision Boundary with the </a:t>
            </a:r>
            <a:r>
              <a:rPr lang="en-US" altLang="zh-CN" sz="2200" dirty="0" smtClean="0">
                <a:solidFill>
                  <a:schemeClr val="accent6"/>
                </a:solidFill>
              </a:rPr>
              <a:t>Maximum Margin</a:t>
            </a:r>
            <a:r>
              <a:rPr lang="en-US" altLang="zh-CN" sz="2200" dirty="0" smtClean="0">
                <a:solidFill>
                  <a:schemeClr val="bg1"/>
                </a:solidFill>
              </a:rPr>
              <a:t>!</a:t>
            </a:r>
            <a:endParaRPr lang="en-US" altLang="zh-CN" sz="2200" dirty="0">
              <a:solidFill>
                <a:schemeClr val="bg1"/>
              </a:solidFill>
            </a:endParaRPr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 flipV="1">
            <a:off x="718591" y="1644595"/>
            <a:ext cx="2695105" cy="2676821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2990350" y="1620812"/>
            <a:ext cx="489593" cy="51103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Text Box 36"/>
          <p:cNvSpPr txBox="1">
            <a:spLocks noChangeArrowheads="1"/>
          </p:cNvSpPr>
          <p:nvPr/>
        </p:nvSpPr>
        <p:spPr bwMode="auto">
          <a:xfrm>
            <a:off x="3459856" y="1359627"/>
            <a:ext cx="11478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9900"/>
                </a:solidFill>
              </a:rPr>
              <a:t>Margin I</a:t>
            </a:r>
            <a:endParaRPr lang="en-US" altLang="zh-CN" dirty="0">
              <a:solidFill>
                <a:srgbClr val="FF9900"/>
              </a:solidFill>
            </a:endParaRPr>
          </a:p>
        </p:txBody>
      </p:sp>
      <p:sp>
        <p:nvSpPr>
          <p:cNvPr id="55" name="AutoShape 10"/>
          <p:cNvSpPr>
            <a:spLocks noChangeArrowheads="1"/>
          </p:cNvSpPr>
          <p:nvPr/>
        </p:nvSpPr>
        <p:spPr bwMode="auto">
          <a:xfrm>
            <a:off x="1006446" y="3120784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6" name="AutoShape 10"/>
          <p:cNvSpPr>
            <a:spLocks noChangeArrowheads="1"/>
          </p:cNvSpPr>
          <p:nvPr/>
        </p:nvSpPr>
        <p:spPr bwMode="auto">
          <a:xfrm>
            <a:off x="1402260" y="20878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9" name="AutoShape 10"/>
          <p:cNvSpPr>
            <a:spLocks noChangeArrowheads="1"/>
          </p:cNvSpPr>
          <p:nvPr/>
        </p:nvSpPr>
        <p:spPr bwMode="auto">
          <a:xfrm>
            <a:off x="718591" y="2511202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65" name="AutoShape 10"/>
          <p:cNvSpPr>
            <a:spLocks noChangeArrowheads="1"/>
          </p:cNvSpPr>
          <p:nvPr/>
        </p:nvSpPr>
        <p:spPr bwMode="auto">
          <a:xfrm>
            <a:off x="2005505" y="2511208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66" name="AutoShape 10"/>
          <p:cNvSpPr>
            <a:spLocks noChangeArrowheads="1"/>
          </p:cNvSpPr>
          <p:nvPr/>
        </p:nvSpPr>
        <p:spPr bwMode="auto">
          <a:xfrm>
            <a:off x="769399" y="3222397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67" name="AutoShape 10"/>
          <p:cNvSpPr>
            <a:spLocks noChangeArrowheads="1"/>
          </p:cNvSpPr>
          <p:nvPr/>
        </p:nvSpPr>
        <p:spPr bwMode="auto">
          <a:xfrm>
            <a:off x="1328191" y="2392683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68" name="AutoShape 10"/>
          <p:cNvSpPr>
            <a:spLocks noChangeArrowheads="1"/>
          </p:cNvSpPr>
          <p:nvPr/>
        </p:nvSpPr>
        <p:spPr bwMode="auto">
          <a:xfrm>
            <a:off x="1531390" y="2968408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71" name="Rectangle 70"/>
          <p:cNvSpPr/>
          <p:nvPr/>
        </p:nvSpPr>
        <p:spPr>
          <a:xfrm>
            <a:off x="2736355" y="2422042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058082" y="264217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142747" y="298083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533159" y="3692017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685556" y="2743769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042105" y="3065499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482363" y="3319494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042108" y="362429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2" name="Rectangle 4"/>
          <p:cNvSpPr>
            <a:spLocks noChangeArrowheads="1"/>
          </p:cNvSpPr>
          <p:nvPr/>
        </p:nvSpPr>
        <p:spPr bwMode="auto">
          <a:xfrm rot="17867725">
            <a:off x="4926848" y="2947843"/>
            <a:ext cx="3166484" cy="36356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25"/>
          <p:cNvSpPr>
            <a:spLocks noChangeShapeType="1"/>
          </p:cNvSpPr>
          <p:nvPr/>
        </p:nvSpPr>
        <p:spPr bwMode="auto">
          <a:xfrm flipV="1">
            <a:off x="5726913" y="1610428"/>
            <a:ext cx="1539013" cy="3055029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34"/>
          <p:cNvSpPr>
            <a:spLocks noChangeShapeType="1"/>
          </p:cNvSpPr>
          <p:nvPr/>
        </p:nvSpPr>
        <p:spPr bwMode="auto">
          <a:xfrm>
            <a:off x="7076924" y="1639785"/>
            <a:ext cx="332267" cy="17384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Text Box 36"/>
          <p:cNvSpPr txBox="1">
            <a:spLocks noChangeArrowheads="1"/>
          </p:cNvSpPr>
          <p:nvPr/>
        </p:nvSpPr>
        <p:spPr bwMode="auto">
          <a:xfrm>
            <a:off x="7387747" y="1274962"/>
            <a:ext cx="12450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9900"/>
                </a:solidFill>
              </a:rPr>
              <a:t>Margin II</a:t>
            </a:r>
            <a:endParaRPr lang="en-US" altLang="zh-CN" dirty="0">
              <a:solidFill>
                <a:srgbClr val="FF9900"/>
              </a:solidFill>
            </a:endParaRPr>
          </a:p>
        </p:txBody>
      </p:sp>
      <p:sp>
        <p:nvSpPr>
          <p:cNvPr id="85" name="AutoShape 10"/>
          <p:cNvSpPr>
            <a:spLocks noChangeArrowheads="1"/>
          </p:cNvSpPr>
          <p:nvPr/>
        </p:nvSpPr>
        <p:spPr bwMode="auto">
          <a:xfrm>
            <a:off x="5476193" y="3205451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86" name="AutoShape 10"/>
          <p:cNvSpPr>
            <a:spLocks noChangeArrowheads="1"/>
          </p:cNvSpPr>
          <p:nvPr/>
        </p:nvSpPr>
        <p:spPr bwMode="auto">
          <a:xfrm>
            <a:off x="5872007" y="2172541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87" name="AutoShape 10"/>
          <p:cNvSpPr>
            <a:spLocks noChangeArrowheads="1"/>
          </p:cNvSpPr>
          <p:nvPr/>
        </p:nvSpPr>
        <p:spPr bwMode="auto">
          <a:xfrm>
            <a:off x="5188338" y="2595869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88" name="AutoShape 10"/>
          <p:cNvSpPr>
            <a:spLocks noChangeArrowheads="1"/>
          </p:cNvSpPr>
          <p:nvPr/>
        </p:nvSpPr>
        <p:spPr bwMode="auto">
          <a:xfrm>
            <a:off x="6458319" y="2578942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89" name="AutoShape 10"/>
          <p:cNvSpPr>
            <a:spLocks noChangeArrowheads="1"/>
          </p:cNvSpPr>
          <p:nvPr/>
        </p:nvSpPr>
        <p:spPr bwMode="auto">
          <a:xfrm>
            <a:off x="5239146" y="3307064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90" name="AutoShape 10"/>
          <p:cNvSpPr>
            <a:spLocks noChangeArrowheads="1"/>
          </p:cNvSpPr>
          <p:nvPr/>
        </p:nvSpPr>
        <p:spPr bwMode="auto">
          <a:xfrm>
            <a:off x="5797938" y="247735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91" name="AutoShape 10"/>
          <p:cNvSpPr>
            <a:spLocks noChangeArrowheads="1"/>
          </p:cNvSpPr>
          <p:nvPr/>
        </p:nvSpPr>
        <p:spPr bwMode="auto">
          <a:xfrm>
            <a:off x="6001137" y="305307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92" name="Rectangle 91"/>
          <p:cNvSpPr/>
          <p:nvPr/>
        </p:nvSpPr>
        <p:spPr>
          <a:xfrm>
            <a:off x="7206102" y="2506709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527829" y="2726838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612494" y="3065498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002906" y="3776684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155303" y="2828436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511852" y="3150166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952110" y="340416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511855" y="3708958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670133" y="233264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+</a:t>
            </a:r>
            <a:endParaRPr lang="en-US" sz="2800" dirty="0"/>
          </a:p>
        </p:txBody>
      </p:sp>
      <p:sp>
        <p:nvSpPr>
          <p:cNvPr id="101" name="AutoShape 10"/>
          <p:cNvSpPr>
            <a:spLocks noChangeArrowheads="1"/>
          </p:cNvSpPr>
          <p:nvPr/>
        </p:nvSpPr>
        <p:spPr bwMode="auto">
          <a:xfrm>
            <a:off x="2073249" y="2291091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102" name="AutoShape 10"/>
          <p:cNvSpPr>
            <a:spLocks noChangeArrowheads="1"/>
          </p:cNvSpPr>
          <p:nvPr/>
        </p:nvSpPr>
        <p:spPr bwMode="auto">
          <a:xfrm>
            <a:off x="6526054" y="237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103" name="Rectangle 102"/>
          <p:cNvSpPr/>
          <p:nvPr/>
        </p:nvSpPr>
        <p:spPr>
          <a:xfrm>
            <a:off x="2165958" y="228184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+</a:t>
            </a:r>
            <a:endParaRPr lang="en-US" sz="2800" dirty="0"/>
          </a:p>
        </p:txBody>
      </p:sp>
      <p:sp>
        <p:nvSpPr>
          <p:cNvPr id="104" name="Text Box 4"/>
          <p:cNvSpPr txBox="1">
            <a:spLocks noChangeArrowheads="1"/>
          </p:cNvSpPr>
          <p:nvPr/>
        </p:nvSpPr>
        <p:spPr bwMode="auto">
          <a:xfrm>
            <a:off x="959858" y="4826528"/>
            <a:ext cx="2233687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000" dirty="0" smtClean="0">
                <a:solidFill>
                  <a:srgbClr val="008000"/>
                </a:solidFill>
                <a:latin typeface="Verdana"/>
                <a:cs typeface="Verdana"/>
              </a:rPr>
              <a:t>Decision I: Face</a:t>
            </a:r>
            <a:endParaRPr lang="en-US" sz="2000" b="1" dirty="0">
              <a:solidFill>
                <a:srgbClr val="008000"/>
              </a:solidFill>
              <a:latin typeface="Verdana"/>
              <a:cs typeface="Verdana"/>
            </a:endParaRPr>
          </a:p>
        </p:txBody>
      </p:sp>
      <p:sp>
        <p:nvSpPr>
          <p:cNvPr id="106" name="Text Box 4"/>
          <p:cNvSpPr txBox="1">
            <a:spLocks noChangeArrowheads="1"/>
          </p:cNvSpPr>
          <p:nvPr/>
        </p:nvSpPr>
        <p:spPr bwMode="auto">
          <a:xfrm>
            <a:off x="5153798" y="4826528"/>
            <a:ext cx="302181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Verdana"/>
                <a:cs typeface="Verdana"/>
              </a:rPr>
              <a:t>Decision II: Non-Face</a:t>
            </a:r>
            <a:endParaRPr lang="en-US" sz="2000" b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1004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0" grpId="0"/>
      <p:bldP spid="103" grpId="0"/>
      <p:bldP spid="104" grpId="0"/>
      <p:bldP spid="1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4"/>
          <p:cNvSpPr>
            <a:spLocks noChangeArrowheads="1"/>
          </p:cNvSpPr>
          <p:nvPr/>
        </p:nvSpPr>
        <p:spPr bwMode="auto">
          <a:xfrm rot="18962311">
            <a:off x="2347916" y="3192686"/>
            <a:ext cx="3657600" cy="67056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Support Vector Machine (SVM)</a:t>
            </a:r>
            <a:endParaRPr lang="en-US" altLang="zh-CN" sz="3200" dirty="0" smtClean="0">
              <a:solidFill>
                <a:srgbClr val="FFCC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 flipV="1">
            <a:off x="2656953" y="2071411"/>
            <a:ext cx="2982359" cy="29504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5222352" y="2013161"/>
            <a:ext cx="520423" cy="52289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Text Box 36"/>
          <p:cNvSpPr txBox="1">
            <a:spLocks noChangeArrowheads="1"/>
          </p:cNvSpPr>
          <p:nvPr/>
        </p:nvSpPr>
        <p:spPr bwMode="auto">
          <a:xfrm>
            <a:off x="5647553" y="1781921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9900"/>
                </a:solidFill>
              </a:rPr>
              <a:t>Margin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598029" y="3065493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5" name="AutoShape 10"/>
          <p:cNvSpPr>
            <a:spLocks noChangeArrowheads="1"/>
          </p:cNvSpPr>
          <p:nvPr/>
        </p:nvSpPr>
        <p:spPr bwMode="auto">
          <a:xfrm>
            <a:off x="3190803" y="349331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6" name="AutoShape 10"/>
          <p:cNvSpPr>
            <a:spLocks noChangeArrowheads="1"/>
          </p:cNvSpPr>
          <p:nvPr/>
        </p:nvSpPr>
        <p:spPr bwMode="auto">
          <a:xfrm>
            <a:off x="3586617" y="24604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9" name="AutoShape 10"/>
          <p:cNvSpPr>
            <a:spLocks noChangeArrowheads="1"/>
          </p:cNvSpPr>
          <p:nvPr/>
        </p:nvSpPr>
        <p:spPr bwMode="auto">
          <a:xfrm>
            <a:off x="2902948" y="2883728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64" name="AutoShape 10"/>
          <p:cNvSpPr>
            <a:spLocks noChangeArrowheads="1"/>
          </p:cNvSpPr>
          <p:nvPr/>
        </p:nvSpPr>
        <p:spPr bwMode="auto">
          <a:xfrm>
            <a:off x="3055348" y="268053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65" name="AutoShape 10"/>
          <p:cNvSpPr>
            <a:spLocks noChangeArrowheads="1"/>
          </p:cNvSpPr>
          <p:nvPr/>
        </p:nvSpPr>
        <p:spPr bwMode="auto">
          <a:xfrm>
            <a:off x="4189862" y="2883734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66" name="AutoShape 10"/>
          <p:cNvSpPr>
            <a:spLocks noChangeArrowheads="1"/>
          </p:cNvSpPr>
          <p:nvPr/>
        </p:nvSpPr>
        <p:spPr bwMode="auto">
          <a:xfrm>
            <a:off x="2953756" y="3594923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67" name="AutoShape 10"/>
          <p:cNvSpPr>
            <a:spLocks noChangeArrowheads="1"/>
          </p:cNvSpPr>
          <p:nvPr/>
        </p:nvSpPr>
        <p:spPr bwMode="auto">
          <a:xfrm>
            <a:off x="3512548" y="27652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68" name="AutoShape 10"/>
          <p:cNvSpPr>
            <a:spLocks noChangeArrowheads="1"/>
          </p:cNvSpPr>
          <p:nvPr/>
        </p:nvSpPr>
        <p:spPr bwMode="auto">
          <a:xfrm>
            <a:off x="3715747" y="3340934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69" name="AutoShape 10"/>
          <p:cNvSpPr>
            <a:spLocks noChangeArrowheads="1"/>
          </p:cNvSpPr>
          <p:nvPr/>
        </p:nvSpPr>
        <p:spPr bwMode="auto">
          <a:xfrm>
            <a:off x="4139051" y="23587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70" name="AutoShape 10"/>
          <p:cNvSpPr>
            <a:spLocks noChangeArrowheads="1"/>
          </p:cNvSpPr>
          <p:nvPr/>
        </p:nvSpPr>
        <p:spPr bwMode="auto">
          <a:xfrm>
            <a:off x="4477711" y="2189469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71" name="Rectangle 70"/>
          <p:cNvSpPr/>
          <p:nvPr/>
        </p:nvSpPr>
        <p:spPr>
          <a:xfrm>
            <a:off x="5090042" y="2794568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327104" y="3370290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496434" y="2862300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428702" y="365815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140841" y="3725883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005377" y="3200960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311127" y="3556556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734452" y="4047613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123911" y="4420139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311130" y="430161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77924" y="1204001"/>
            <a:ext cx="7788153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chemeClr val="bg1"/>
                </a:solidFill>
              </a:rPr>
              <a:t>Classifier optimized to maximize Margin</a:t>
            </a:r>
            <a:endParaRPr lang="en-US" altLang="zh-CN" sz="2200" dirty="0">
              <a:solidFill>
                <a:schemeClr val="bg1"/>
              </a:solidFill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830581" y="5308530"/>
            <a:ext cx="7950200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chemeClr val="accent6"/>
                </a:solidFill>
              </a:rPr>
              <a:t>Support Vectors: </a:t>
            </a:r>
            <a:r>
              <a:rPr lang="en-US" altLang="zh-CN" sz="2000" dirty="0" smtClean="0">
                <a:solidFill>
                  <a:schemeClr val="bg1"/>
                </a:solidFill>
              </a:rPr>
              <a:t>Closest data samples to the boundary.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38" name="Oval 38"/>
          <p:cNvSpPr>
            <a:spLocks noChangeArrowheads="1"/>
          </p:cNvSpPr>
          <p:nvPr/>
        </p:nvSpPr>
        <p:spPr bwMode="auto">
          <a:xfrm>
            <a:off x="5145589" y="2881662"/>
            <a:ext cx="266180" cy="315912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Oval 38"/>
          <p:cNvSpPr>
            <a:spLocks noChangeArrowheads="1"/>
          </p:cNvSpPr>
          <p:nvPr/>
        </p:nvSpPr>
        <p:spPr bwMode="auto">
          <a:xfrm>
            <a:off x="4366674" y="3647037"/>
            <a:ext cx="266180" cy="315912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1" name="Oval 38"/>
          <p:cNvSpPr>
            <a:spLocks noChangeArrowheads="1"/>
          </p:cNvSpPr>
          <p:nvPr/>
        </p:nvSpPr>
        <p:spPr bwMode="auto">
          <a:xfrm>
            <a:off x="4105906" y="2776680"/>
            <a:ext cx="266180" cy="315912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2" name="Oval 38"/>
          <p:cNvSpPr>
            <a:spLocks noChangeArrowheads="1"/>
          </p:cNvSpPr>
          <p:nvPr/>
        </p:nvSpPr>
        <p:spPr bwMode="auto">
          <a:xfrm>
            <a:off x="3631785" y="3233874"/>
            <a:ext cx="266180" cy="315912"/>
          </a:xfrm>
          <a:prstGeom prst="ellips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25191" y="5917114"/>
            <a:ext cx="7950200" cy="81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000" dirty="0" smtClean="0">
                <a:solidFill>
                  <a:schemeClr val="bg1"/>
                </a:solidFill>
              </a:rPr>
              <a:t>Decision Boundary and the Margin depend only on the Support Vectors. 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6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40" grpId="0" animBg="1"/>
      <p:bldP spid="41" grpId="0" animBg="1"/>
      <p:bldP spid="42" grpId="0" animBg="1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3600" dirty="0" smtClean="0">
                <a:solidFill>
                  <a:srgbClr val="FFCC00"/>
                </a:solidFill>
                <a:latin typeface="Verdana" pitchFamily="34" charset="0"/>
                <a:ea typeface="Arial Unicode MS" pitchFamily="34" charset="-122"/>
                <a:cs typeface="Arial Unicode MS" pitchFamily="34" charset="-122"/>
              </a:rPr>
              <a:t>Classification and SVM</a:t>
            </a:r>
            <a:endParaRPr lang="en-US" altLang="zh-CN" sz="2400" dirty="0" smtClean="0">
              <a:solidFill>
                <a:srgbClr val="FFCC00"/>
              </a:solidFill>
              <a:latin typeface="Verdana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19943" y="5171125"/>
            <a:ext cx="6715016" cy="895350"/>
          </a:xfrm>
        </p:spPr>
        <p:txBody>
          <a:bodyPr/>
          <a:lstStyle/>
          <a:p>
            <a:pPr algn="l" eaLnBrk="1" hangingPunct="1">
              <a:lnSpc>
                <a:spcPct val="160000"/>
              </a:lnSpc>
            </a:pPr>
            <a:r>
              <a:rPr lang="en-US" altLang="zh-CN" sz="2000" dirty="0" smtClean="0">
                <a:solidFill>
                  <a:srgbClr val="EAEAEA"/>
                </a:solidFill>
                <a:latin typeface="Verdana" pitchFamily="34" charset="0"/>
                <a:ea typeface="Arial Unicode MS" pitchFamily="34" charset="-122"/>
                <a:cs typeface="Arial Unicode MS" pitchFamily="34" charset="-122"/>
              </a:rPr>
              <a:t>Credits: Guru </a:t>
            </a:r>
            <a:r>
              <a:rPr lang="en-US" altLang="zh-CN" sz="2000" dirty="0" smtClean="0">
                <a:solidFill>
                  <a:srgbClr val="EAEAEA"/>
                </a:solidFill>
                <a:latin typeface="Verdana" pitchFamily="34" charset="0"/>
                <a:ea typeface="Arial Unicode MS" pitchFamily="34" charset="-122"/>
                <a:cs typeface="Arial Unicode MS" pitchFamily="34" charset="-122"/>
              </a:rPr>
              <a:t>Krishnan and Shree </a:t>
            </a:r>
            <a:r>
              <a:rPr lang="en-US" altLang="zh-CN" sz="2000" dirty="0" err="1" smtClean="0">
                <a:solidFill>
                  <a:srgbClr val="EAEAEA"/>
                </a:solidFill>
                <a:latin typeface="Verdana" pitchFamily="34" charset="0"/>
                <a:ea typeface="Arial Unicode MS" pitchFamily="34" charset="-122"/>
                <a:cs typeface="Arial Unicode MS" pitchFamily="34" charset="-122"/>
              </a:rPr>
              <a:t>Nayar</a:t>
            </a:r>
            <a:r>
              <a:rPr lang="en-US" altLang="zh-CN" sz="2000" dirty="0" smtClean="0">
                <a:solidFill>
                  <a:srgbClr val="EAEAEA"/>
                </a:solidFill>
                <a:latin typeface="Verdana" pitchFamily="34" charset="0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en-US" altLang="zh-CN" sz="2000" dirty="0" smtClean="0">
                <a:solidFill>
                  <a:srgbClr val="EAEAEA"/>
                </a:solidFill>
                <a:latin typeface="Verdana" pitchFamily="34" charset="0"/>
                <a:ea typeface="Arial Unicode MS" pitchFamily="34" charset="-122"/>
                <a:cs typeface="Arial Unicode MS" pitchFamily="34" charset="-122"/>
              </a:rPr>
            </a:br>
            <a:r>
              <a:rPr lang="en-US" altLang="zh-CN" sz="2000" dirty="0" smtClean="0">
                <a:solidFill>
                  <a:srgbClr val="EAEAEA"/>
                </a:solidFill>
                <a:latin typeface="Verdana" pitchFamily="34" charset="0"/>
                <a:ea typeface="Arial Unicode MS" pitchFamily="34" charset="-122"/>
                <a:cs typeface="Arial Unicode MS" pitchFamily="34" charset="-122"/>
              </a:rPr>
              <a:t>             Eric P. Xing</a:t>
            </a:r>
            <a:endParaRPr lang="zh-CN" altLang="en-US" sz="2000" dirty="0" smtClean="0">
              <a:solidFill>
                <a:srgbClr val="EAEAEA"/>
              </a:solidFill>
              <a:latin typeface="Verdana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Finding Decision Boundary</a:t>
            </a:r>
            <a:endParaRPr lang="en-US" altLang="zh-CN" sz="3200" dirty="0" smtClean="0">
              <a:solidFill>
                <a:srgbClr val="FFCC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>
            <a:off x="3174023" y="1337317"/>
            <a:ext cx="520423" cy="54835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1491988" y="1856318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38" name="AutoShape 10"/>
          <p:cNvSpPr>
            <a:spLocks noChangeArrowheads="1"/>
          </p:cNvSpPr>
          <p:nvPr/>
        </p:nvSpPr>
        <p:spPr bwMode="auto">
          <a:xfrm>
            <a:off x="2095233" y="2279652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0" name="AutoShape 10"/>
          <p:cNvSpPr>
            <a:spLocks noChangeArrowheads="1"/>
          </p:cNvSpPr>
          <p:nvPr/>
        </p:nvSpPr>
        <p:spPr bwMode="auto">
          <a:xfrm>
            <a:off x="1417919" y="2161127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1" name="AutoShape 10"/>
          <p:cNvSpPr>
            <a:spLocks noChangeArrowheads="1"/>
          </p:cNvSpPr>
          <p:nvPr/>
        </p:nvSpPr>
        <p:spPr bwMode="auto">
          <a:xfrm>
            <a:off x="1621118" y="2736852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2" name="AutoShape 10"/>
          <p:cNvSpPr>
            <a:spLocks noChangeArrowheads="1"/>
          </p:cNvSpPr>
          <p:nvPr/>
        </p:nvSpPr>
        <p:spPr bwMode="auto">
          <a:xfrm>
            <a:off x="2044422" y="1754717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3" name="AutoShape 10"/>
          <p:cNvSpPr>
            <a:spLocks noChangeArrowheads="1"/>
          </p:cNvSpPr>
          <p:nvPr/>
        </p:nvSpPr>
        <p:spPr bwMode="auto">
          <a:xfrm>
            <a:off x="2383082" y="1585387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4" name="Rectangle 43"/>
          <p:cNvSpPr/>
          <p:nvPr/>
        </p:nvSpPr>
        <p:spPr>
          <a:xfrm>
            <a:off x="2995413" y="2190486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32475" y="2766208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46212" y="312180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910748" y="2596878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16498" y="2952474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639823" y="344353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 rot="18962311">
            <a:off x="1057752" y="2263893"/>
            <a:ext cx="2722069" cy="67056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 flipV="1">
            <a:off x="1206361" y="1492030"/>
            <a:ext cx="2346563" cy="227610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Oval 38"/>
          <p:cNvSpPr>
            <a:spLocks noChangeArrowheads="1"/>
          </p:cNvSpPr>
          <p:nvPr/>
        </p:nvSpPr>
        <p:spPr bwMode="auto">
          <a:xfrm>
            <a:off x="3050960" y="2247100"/>
            <a:ext cx="266180" cy="31591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Oval 38"/>
          <p:cNvSpPr>
            <a:spLocks noChangeArrowheads="1"/>
          </p:cNvSpPr>
          <p:nvPr/>
        </p:nvSpPr>
        <p:spPr bwMode="auto">
          <a:xfrm>
            <a:off x="2272045" y="2992155"/>
            <a:ext cx="266180" cy="31591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Oval 38"/>
          <p:cNvSpPr>
            <a:spLocks noChangeArrowheads="1"/>
          </p:cNvSpPr>
          <p:nvPr/>
        </p:nvSpPr>
        <p:spPr bwMode="auto">
          <a:xfrm>
            <a:off x="2001117" y="2162438"/>
            <a:ext cx="266180" cy="315912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Oval 38"/>
          <p:cNvSpPr>
            <a:spLocks noChangeArrowheads="1"/>
          </p:cNvSpPr>
          <p:nvPr/>
        </p:nvSpPr>
        <p:spPr bwMode="auto">
          <a:xfrm>
            <a:off x="1526996" y="2619632"/>
            <a:ext cx="266180" cy="315912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406385" y="1495434"/>
            <a:ext cx="4567676" cy="1562928"/>
            <a:chOff x="4406385" y="1495434"/>
            <a:chExt cx="4567676" cy="1562928"/>
          </a:xfrm>
        </p:grpSpPr>
        <p:sp>
          <p:nvSpPr>
            <p:cNvPr id="46" name="Text Box 4"/>
            <p:cNvSpPr txBox="1">
              <a:spLocks noChangeArrowheads="1"/>
            </p:cNvSpPr>
            <p:nvPr/>
          </p:nvSpPr>
          <p:spPr bwMode="auto">
            <a:xfrm>
              <a:off x="4406385" y="1495434"/>
              <a:ext cx="4567676" cy="773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altLang="zh-CN" dirty="0" smtClean="0">
                  <a:solidFill>
                    <a:schemeClr val="bg1"/>
                  </a:solidFill>
                </a:rPr>
                <a:t>Distance between a point </a:t>
              </a:r>
              <a:r>
                <a:rPr lang="en-US" altLang="zh-CN" i="1" dirty="0" smtClean="0">
                  <a:solidFill>
                    <a:schemeClr val="bg1"/>
                  </a:solidFill>
                </a:rPr>
                <a:t>x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 to a plan </a:t>
              </a:r>
              <a:br>
                <a:rPr lang="en-US" altLang="zh-CN" dirty="0" smtClean="0">
                  <a:solidFill>
                    <a:schemeClr val="bg1"/>
                  </a:solidFill>
                </a:rPr>
              </a:br>
              <a:r>
                <a:rPr lang="en-US" altLang="zh-CN" i="1" dirty="0" err="1" smtClean="0">
                  <a:solidFill>
                    <a:schemeClr val="bg1"/>
                  </a:solidFill>
                  <a:ea typeface="宋体" pitchFamily="2" charset="-122"/>
                </a:rPr>
                <a:t>W</a:t>
              </a:r>
              <a:r>
                <a:rPr lang="en-US" altLang="zh-CN" baseline="30000" dirty="0" err="1" smtClean="0">
                  <a:solidFill>
                    <a:schemeClr val="bg1"/>
                  </a:solidFill>
                  <a:ea typeface="宋体" pitchFamily="2" charset="-122"/>
                </a:rPr>
                <a:t>T</a:t>
              </a:r>
              <a:r>
                <a:rPr lang="en-US" altLang="zh-CN" i="1" dirty="0" err="1" smtClean="0">
                  <a:solidFill>
                    <a:schemeClr val="bg1"/>
                  </a:solidFill>
                  <a:ea typeface="宋体" pitchFamily="2" charset="-122"/>
                </a:rPr>
                <a:t>F</a:t>
              </a:r>
              <a:r>
                <a:rPr lang="en-US" altLang="zh-CN" dirty="0" err="1">
                  <a:solidFill>
                    <a:schemeClr val="bg1"/>
                  </a:solidFill>
                  <a:ea typeface="宋体" pitchFamily="2" charset="-122"/>
                </a:rPr>
                <a:t>+</a:t>
              </a:r>
              <a:r>
                <a:rPr lang="en-US" altLang="zh-CN" i="1" dirty="0" err="1">
                  <a:solidFill>
                    <a:schemeClr val="bg1"/>
                  </a:solidFill>
                  <a:ea typeface="宋体" pitchFamily="2" charset="-122"/>
                </a:rPr>
                <a:t>b</a:t>
              </a:r>
              <a:r>
                <a:rPr lang="en-US" altLang="zh-CN" dirty="0">
                  <a:solidFill>
                    <a:schemeClr val="bg1"/>
                  </a:solidFill>
                  <a:ea typeface="宋体" pitchFamily="2" charset="-122"/>
                </a:rPr>
                <a:t>=</a:t>
              </a:r>
              <a:r>
                <a:rPr lang="en-US" altLang="zh-CN" dirty="0" smtClean="0">
                  <a:solidFill>
                    <a:schemeClr val="bg1"/>
                  </a:solidFill>
                  <a:ea typeface="宋体" pitchFamily="2" charset="-122"/>
                </a:rPr>
                <a:t>0</a:t>
              </a:r>
              <a:r>
                <a:rPr lang="en-US" altLang="zh-CN" dirty="0" smtClean="0">
                  <a:solidFill>
                    <a:schemeClr val="bg1"/>
                  </a:solidFill>
                </a:rPr>
                <a:t>  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421595" y="2302858"/>
              <a:ext cx="4365034" cy="755504"/>
              <a:chOff x="4093166" y="5093662"/>
              <a:chExt cx="4365034" cy="755504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4611445" y="5093662"/>
                <a:ext cx="11118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i="1" dirty="0" err="1" smtClean="0">
                    <a:solidFill>
                      <a:schemeClr val="bg1"/>
                    </a:solidFill>
                    <a:ea typeface="宋体" pitchFamily="2" charset="-122"/>
                  </a:rPr>
                  <a:t>w</a:t>
                </a:r>
                <a:r>
                  <a:rPr lang="en-US" altLang="zh-CN" baseline="30000" dirty="0" err="1" smtClean="0">
                    <a:solidFill>
                      <a:schemeClr val="bg1"/>
                    </a:solidFill>
                    <a:ea typeface="宋体" pitchFamily="2" charset="-122"/>
                  </a:rPr>
                  <a:t>T</a:t>
                </a:r>
                <a:r>
                  <a:rPr lang="en-US" altLang="zh-CN" i="1" dirty="0" err="1" smtClean="0">
                    <a:solidFill>
                      <a:schemeClr val="bg1"/>
                    </a:solidFill>
                    <a:ea typeface="宋体" pitchFamily="2" charset="-122"/>
                  </a:rPr>
                  <a:t>x</a:t>
                </a:r>
                <a:r>
                  <a:rPr lang="en-US" altLang="zh-CN" i="1" dirty="0" smtClean="0">
                    <a:solidFill>
                      <a:schemeClr val="bg1"/>
                    </a:solidFill>
                    <a:ea typeface="宋体" pitchFamily="2" charset="-122"/>
                  </a:rPr>
                  <a:t> + b</a:t>
                </a:r>
                <a:endParaRPr lang="en-US" dirty="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797548" y="5479834"/>
                <a:ext cx="8046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i="1" dirty="0" smtClean="0">
                    <a:solidFill>
                      <a:schemeClr val="bg1"/>
                    </a:solidFill>
                    <a:ea typeface="宋体" pitchFamily="2" charset="-122"/>
                  </a:rPr>
                  <a:t>||w||</a:t>
                </a:r>
                <a:endParaRPr lang="en-US" dirty="0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V="1">
                <a:off x="4611445" y="5512681"/>
                <a:ext cx="1173282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093166" y="5305071"/>
                <a:ext cx="5292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i="1" dirty="0" smtClean="0">
                    <a:solidFill>
                      <a:schemeClr val="bg1"/>
                    </a:solidFill>
                    <a:ea typeface="宋体" pitchFamily="2" charset="-122"/>
                  </a:rPr>
                  <a:t>d=</a:t>
                </a:r>
                <a:endParaRPr lang="en-US" dirty="0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5938460" y="5293717"/>
                <a:ext cx="251974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solidFill>
                      <a:srgbClr val="FFFFFF"/>
                    </a:solidFill>
                  </a:rPr>
                  <a:t>(Hessian </a:t>
                </a:r>
                <a:r>
                  <a:rPr lang="en-US" sz="1600" dirty="0">
                    <a:solidFill>
                      <a:srgbClr val="FFFFFF"/>
                    </a:solidFill>
                  </a:rPr>
                  <a:t>normal </a:t>
                </a:r>
                <a:r>
                  <a:rPr lang="en-US" sz="1600" dirty="0" smtClean="0">
                    <a:solidFill>
                      <a:srgbClr val="FFFFFF"/>
                    </a:solidFill>
                  </a:rPr>
                  <a:t>form)</a:t>
                </a:r>
                <a:endParaRPr lang="en-US" sz="1600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499846" y="4101349"/>
            <a:ext cx="1413030" cy="4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i="1" dirty="0" err="1" smtClean="0">
                <a:solidFill>
                  <a:schemeClr val="bg1"/>
                </a:solidFill>
                <a:ea typeface="宋体" pitchFamily="2" charset="-122"/>
              </a:rPr>
              <a:t>W</a:t>
            </a:r>
            <a:r>
              <a:rPr lang="en-US" altLang="zh-CN" baseline="30000" dirty="0" err="1" smtClean="0">
                <a:solidFill>
                  <a:schemeClr val="bg1"/>
                </a:solidFill>
                <a:ea typeface="宋体" pitchFamily="2" charset="-122"/>
              </a:rPr>
              <a:t>T</a:t>
            </a:r>
            <a:r>
              <a:rPr lang="en-US" altLang="zh-CN" i="1" dirty="0" err="1" smtClean="0">
                <a:solidFill>
                  <a:schemeClr val="bg1"/>
                </a:solidFill>
                <a:ea typeface="宋体" pitchFamily="2" charset="-122"/>
              </a:rPr>
              <a:t>F</a:t>
            </a:r>
            <a:r>
              <a:rPr lang="en-US" altLang="zh-CN" dirty="0" err="1">
                <a:solidFill>
                  <a:schemeClr val="bg1"/>
                </a:solidFill>
                <a:ea typeface="宋体" pitchFamily="2" charset="-122"/>
              </a:rPr>
              <a:t>+</a:t>
            </a:r>
            <a:r>
              <a:rPr lang="en-US" altLang="zh-CN" i="1" dirty="0" err="1">
                <a:solidFill>
                  <a:schemeClr val="bg1"/>
                </a:solidFill>
                <a:ea typeface="宋体" pitchFamily="2" charset="-122"/>
              </a:rPr>
              <a:t>b</a:t>
            </a:r>
            <a:r>
              <a:rPr lang="en-US" altLang="zh-CN" dirty="0">
                <a:solidFill>
                  <a:schemeClr val="bg1"/>
                </a:solidFill>
                <a:ea typeface="宋体" pitchFamily="2" charset="-122"/>
              </a:rPr>
              <a:t>=</a:t>
            </a:r>
            <a:r>
              <a:rPr lang="en-US" altLang="zh-CN" dirty="0" smtClean="0">
                <a:solidFill>
                  <a:schemeClr val="bg1"/>
                </a:solidFill>
                <a:ea typeface="宋体" pitchFamily="2" charset="-122"/>
              </a:rPr>
              <a:t>0</a:t>
            </a:r>
            <a:r>
              <a:rPr lang="en-US" altLang="zh-CN" dirty="0" smtClean="0">
                <a:solidFill>
                  <a:schemeClr val="bg1"/>
                </a:solidFill>
              </a:rPr>
              <a:t>  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-20715" y="2330569"/>
            <a:ext cx="1413030" cy="4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i="1" dirty="0" err="1" smtClean="0">
                <a:solidFill>
                  <a:schemeClr val="bg1"/>
                </a:solidFill>
                <a:ea typeface="宋体" pitchFamily="2" charset="-122"/>
              </a:rPr>
              <a:t>W</a:t>
            </a:r>
            <a:r>
              <a:rPr lang="en-US" altLang="zh-CN" baseline="30000" dirty="0" err="1" smtClean="0">
                <a:solidFill>
                  <a:schemeClr val="bg1"/>
                </a:solidFill>
                <a:ea typeface="宋体" pitchFamily="2" charset="-122"/>
              </a:rPr>
              <a:t>T</a:t>
            </a:r>
            <a:r>
              <a:rPr lang="en-US" altLang="zh-CN" i="1" dirty="0" err="1" smtClean="0">
                <a:solidFill>
                  <a:schemeClr val="bg1"/>
                </a:solidFill>
                <a:ea typeface="宋体" pitchFamily="2" charset="-122"/>
              </a:rPr>
              <a:t>F</a:t>
            </a:r>
            <a:r>
              <a:rPr lang="en-US" altLang="zh-CN" dirty="0" err="1">
                <a:solidFill>
                  <a:schemeClr val="bg1"/>
                </a:solidFill>
                <a:ea typeface="宋体" pitchFamily="2" charset="-122"/>
              </a:rPr>
              <a:t>+</a:t>
            </a:r>
            <a:r>
              <a:rPr lang="en-US" altLang="zh-CN" i="1" dirty="0" err="1">
                <a:solidFill>
                  <a:schemeClr val="bg1"/>
                </a:solidFill>
                <a:ea typeface="宋体" pitchFamily="2" charset="-122"/>
              </a:rPr>
              <a:t>b</a:t>
            </a:r>
            <a:r>
              <a:rPr lang="en-US" altLang="zh-CN" dirty="0" smtClean="0">
                <a:solidFill>
                  <a:schemeClr val="bg1"/>
                </a:solidFill>
                <a:ea typeface="宋体" pitchFamily="2" charset="-122"/>
              </a:rPr>
              <a:t>=c</a:t>
            </a:r>
            <a:r>
              <a:rPr lang="en-US" altLang="zh-CN" dirty="0" smtClean="0">
                <a:solidFill>
                  <a:schemeClr val="bg1"/>
                </a:solidFill>
              </a:rPr>
              <a:t>  </a:t>
            </a:r>
            <a:endParaRPr lang="en-US" altLang="zh-CN" dirty="0">
              <a:solidFill>
                <a:schemeClr val="bg1"/>
              </a:solidFill>
            </a:endParaRPr>
          </a:p>
        </p:txBody>
      </p:sp>
      <p:cxnSp>
        <p:nvCxnSpPr>
          <p:cNvPr id="62" name="Straight Arrow Connector 61"/>
          <p:cNvCxnSpPr>
            <a:stCxn id="61" idx="2"/>
          </p:cNvCxnSpPr>
          <p:nvPr/>
        </p:nvCxnSpPr>
        <p:spPr>
          <a:xfrm>
            <a:off x="685800" y="2757609"/>
            <a:ext cx="520561" cy="364192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908652" y="3791447"/>
            <a:ext cx="297709" cy="309902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3564213" y="1418791"/>
            <a:ext cx="445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smtClean="0">
                <a:solidFill>
                  <a:schemeClr val="bg1"/>
                </a:solidFill>
                <a:ea typeface="宋体" pitchFamily="2" charset="-122"/>
              </a:rPr>
              <a:t>-</a:t>
            </a:r>
            <a:r>
              <a:rPr lang="en-US" altLang="zh-CN" i="1" dirty="0" err="1" smtClean="0">
                <a:solidFill>
                  <a:schemeClr val="bg1"/>
                </a:solidFill>
                <a:ea typeface="宋体" pitchFamily="2" charset="-122"/>
              </a:rPr>
              <a:t>ρ</a:t>
            </a:r>
            <a:endParaRPr lang="en-US" dirty="0"/>
          </a:p>
        </p:txBody>
      </p:sp>
      <p:cxnSp>
        <p:nvCxnSpPr>
          <p:cNvPr id="65" name="Straight Arrow Connector 64"/>
          <p:cNvCxnSpPr/>
          <p:nvPr/>
        </p:nvCxnSpPr>
        <p:spPr>
          <a:xfrm flipH="1" flipV="1">
            <a:off x="1841169" y="3760855"/>
            <a:ext cx="426128" cy="329007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1967224" y="4070543"/>
            <a:ext cx="1413030" cy="4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i="1" dirty="0" err="1" smtClean="0">
                <a:solidFill>
                  <a:schemeClr val="bg1"/>
                </a:solidFill>
                <a:ea typeface="宋体" pitchFamily="2" charset="-122"/>
              </a:rPr>
              <a:t>W</a:t>
            </a:r>
            <a:r>
              <a:rPr lang="en-US" altLang="zh-CN" baseline="30000" dirty="0" err="1" smtClean="0">
                <a:solidFill>
                  <a:schemeClr val="bg1"/>
                </a:solidFill>
                <a:ea typeface="宋体" pitchFamily="2" charset="-122"/>
              </a:rPr>
              <a:t>T</a:t>
            </a:r>
            <a:r>
              <a:rPr lang="en-US" altLang="zh-CN" i="1" dirty="0" err="1" smtClean="0">
                <a:solidFill>
                  <a:schemeClr val="bg1"/>
                </a:solidFill>
                <a:ea typeface="宋体" pitchFamily="2" charset="-122"/>
              </a:rPr>
              <a:t>F</a:t>
            </a:r>
            <a:r>
              <a:rPr lang="en-US" altLang="zh-CN" dirty="0" err="1">
                <a:solidFill>
                  <a:schemeClr val="bg1"/>
                </a:solidFill>
                <a:ea typeface="宋体" pitchFamily="2" charset="-122"/>
              </a:rPr>
              <a:t>+</a:t>
            </a:r>
            <a:r>
              <a:rPr lang="en-US" altLang="zh-CN" i="1" dirty="0" err="1">
                <a:solidFill>
                  <a:schemeClr val="bg1"/>
                </a:solidFill>
                <a:ea typeface="宋体" pitchFamily="2" charset="-122"/>
              </a:rPr>
              <a:t>b</a:t>
            </a:r>
            <a:r>
              <a:rPr lang="en-US" altLang="zh-CN" dirty="0" smtClean="0">
                <a:solidFill>
                  <a:schemeClr val="bg1"/>
                </a:solidFill>
                <a:ea typeface="宋体" pitchFamily="2" charset="-122"/>
              </a:rPr>
              <a:t>=-c</a:t>
            </a:r>
            <a:r>
              <a:rPr lang="en-US" altLang="zh-CN" dirty="0" smtClean="0">
                <a:solidFill>
                  <a:schemeClr val="bg1"/>
                </a:solidFill>
              </a:rPr>
              <a:t>  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288820" y="1108855"/>
            <a:ext cx="350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err="1" smtClean="0">
                <a:solidFill>
                  <a:schemeClr val="bg1"/>
                </a:solidFill>
                <a:ea typeface="宋体" pitchFamily="2" charset="-122"/>
              </a:rPr>
              <a:t>ρ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159779" y="3405703"/>
            <a:ext cx="1720680" cy="755504"/>
            <a:chOff x="3768139" y="3456870"/>
            <a:chExt cx="1720680" cy="755504"/>
          </a:xfrm>
        </p:grpSpPr>
        <p:sp>
          <p:nvSpPr>
            <p:cNvPr id="68" name="Rectangle 67"/>
            <p:cNvSpPr/>
            <p:nvPr/>
          </p:nvSpPr>
          <p:spPr>
            <a:xfrm>
              <a:off x="4286418" y="3456870"/>
              <a:ext cx="12024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 err="1" smtClean="0">
                  <a:solidFill>
                    <a:schemeClr val="bg1"/>
                  </a:solidFill>
                  <a:ea typeface="宋体" pitchFamily="2" charset="-122"/>
                </a:rPr>
                <a:t>w</a:t>
              </a:r>
              <a:r>
                <a:rPr lang="en-US" altLang="zh-CN" baseline="30000" dirty="0" err="1" smtClean="0">
                  <a:solidFill>
                    <a:schemeClr val="bg1"/>
                  </a:solidFill>
                  <a:ea typeface="宋体" pitchFamily="2" charset="-122"/>
                </a:rPr>
                <a:t>T</a:t>
              </a:r>
              <a:r>
                <a:rPr lang="en-US" altLang="zh-CN" i="1" dirty="0" err="1" smtClean="0">
                  <a:solidFill>
                    <a:schemeClr val="bg1"/>
                  </a:solidFill>
                  <a:ea typeface="宋体" pitchFamily="2" charset="-122"/>
                </a:rPr>
                <a:t>x</a:t>
              </a:r>
              <a:r>
                <a:rPr lang="en-US" altLang="zh-CN" i="1" baseline="-25000" dirty="0" err="1" smtClean="0">
                  <a:solidFill>
                    <a:schemeClr val="bg1"/>
                  </a:solidFill>
                  <a:ea typeface="宋体" pitchFamily="2" charset="-122"/>
                </a:rPr>
                <a:t>s</a:t>
              </a:r>
              <a:r>
                <a:rPr lang="en-US" altLang="zh-CN" i="1" dirty="0" smtClean="0">
                  <a:solidFill>
                    <a:schemeClr val="bg1"/>
                  </a:solidFill>
                  <a:ea typeface="宋体" pitchFamily="2" charset="-122"/>
                </a:rPr>
                <a:t> + b</a:t>
              </a:r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472521" y="3843042"/>
              <a:ext cx="8046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 smtClean="0">
                  <a:solidFill>
                    <a:schemeClr val="bg1"/>
                  </a:solidFill>
                  <a:ea typeface="宋体" pitchFamily="2" charset="-122"/>
                </a:rPr>
                <a:t>||w||</a:t>
              </a:r>
              <a:endParaRPr lang="en-US" dirty="0"/>
            </a:p>
          </p:txBody>
        </p:sp>
        <p:sp>
          <p:nvSpPr>
            <p:cNvPr id="70" name="Line 25"/>
            <p:cNvSpPr>
              <a:spLocks noChangeShapeType="1"/>
            </p:cNvSpPr>
            <p:nvPr/>
          </p:nvSpPr>
          <p:spPr bwMode="auto">
            <a:xfrm flipV="1">
              <a:off x="4286418" y="3875889"/>
              <a:ext cx="117328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768139" y="3668279"/>
              <a:ext cx="5292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 err="1" smtClean="0">
                  <a:solidFill>
                    <a:schemeClr val="bg1"/>
                  </a:solidFill>
                  <a:ea typeface="宋体" pitchFamily="2" charset="-122"/>
                </a:rPr>
                <a:t>ρ</a:t>
              </a:r>
              <a:r>
                <a:rPr lang="en-US" altLang="zh-CN" i="1" dirty="0" smtClean="0">
                  <a:solidFill>
                    <a:schemeClr val="bg1"/>
                  </a:solidFill>
                  <a:ea typeface="宋体" pitchFamily="2" charset="-122"/>
                </a:rPr>
                <a:t>=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51742" y="3596260"/>
            <a:ext cx="2472146" cy="385826"/>
            <a:chOff x="6051742" y="4023271"/>
            <a:chExt cx="2472146" cy="385826"/>
          </a:xfrm>
        </p:grpSpPr>
        <p:sp>
          <p:nvSpPr>
            <p:cNvPr id="72" name="Rectangle 71"/>
            <p:cNvSpPr/>
            <p:nvPr/>
          </p:nvSpPr>
          <p:spPr>
            <a:xfrm>
              <a:off x="6051742" y="4070543"/>
              <a:ext cx="8144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FFFFFF"/>
                  </a:solidFill>
                </a:rPr>
                <a:t>where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012320" y="4023271"/>
              <a:ext cx="15115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 err="1" smtClean="0">
                  <a:solidFill>
                    <a:schemeClr val="bg1"/>
                  </a:solidFill>
                  <a:ea typeface="宋体" pitchFamily="2" charset="-122"/>
                </a:rPr>
                <a:t>w</a:t>
              </a:r>
              <a:r>
                <a:rPr lang="en-US" altLang="zh-CN" baseline="30000" dirty="0" err="1" smtClean="0">
                  <a:solidFill>
                    <a:schemeClr val="bg1"/>
                  </a:solidFill>
                  <a:ea typeface="宋体" pitchFamily="2" charset="-122"/>
                </a:rPr>
                <a:t>T</a:t>
              </a:r>
              <a:r>
                <a:rPr lang="en-US" altLang="zh-CN" i="1" dirty="0" err="1" smtClean="0">
                  <a:solidFill>
                    <a:schemeClr val="bg1"/>
                  </a:solidFill>
                  <a:ea typeface="宋体" pitchFamily="2" charset="-122"/>
                </a:rPr>
                <a:t>x</a:t>
              </a:r>
              <a:r>
                <a:rPr lang="en-US" altLang="zh-CN" i="1" baseline="-25000" dirty="0" err="1" smtClean="0">
                  <a:solidFill>
                    <a:schemeClr val="bg1"/>
                  </a:solidFill>
                  <a:ea typeface="宋体" pitchFamily="2" charset="-122"/>
                </a:rPr>
                <a:t>s</a:t>
              </a:r>
              <a:r>
                <a:rPr lang="en-US" altLang="zh-CN" i="1" dirty="0" smtClean="0">
                  <a:solidFill>
                    <a:schemeClr val="bg1"/>
                  </a:solidFill>
                  <a:ea typeface="宋体" pitchFamily="2" charset="-122"/>
                </a:rPr>
                <a:t> + b=c</a:t>
              </a:r>
              <a:endParaRPr lang="en-US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186081" y="4215066"/>
            <a:ext cx="1230982" cy="755504"/>
            <a:chOff x="3768139" y="3456870"/>
            <a:chExt cx="1230982" cy="755504"/>
          </a:xfrm>
        </p:grpSpPr>
        <p:sp>
          <p:nvSpPr>
            <p:cNvPr id="75" name="Rectangle 74"/>
            <p:cNvSpPr/>
            <p:nvPr/>
          </p:nvSpPr>
          <p:spPr>
            <a:xfrm>
              <a:off x="4429237" y="3456870"/>
              <a:ext cx="3167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 smtClean="0">
                  <a:solidFill>
                    <a:schemeClr val="bg1"/>
                  </a:solidFill>
                  <a:ea typeface="宋体" pitchFamily="2" charset="-122"/>
                </a:rPr>
                <a:t>c</a:t>
              </a:r>
              <a:endParaRPr lang="en-US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194428" y="3843042"/>
              <a:ext cx="8046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 smtClean="0">
                  <a:solidFill>
                    <a:schemeClr val="bg1"/>
                  </a:solidFill>
                  <a:ea typeface="宋体" pitchFamily="2" charset="-122"/>
                </a:rPr>
                <a:t>||w||</a:t>
              </a:r>
              <a:endParaRPr lang="en-US" dirty="0"/>
            </a:p>
          </p:txBody>
        </p:sp>
        <p:sp>
          <p:nvSpPr>
            <p:cNvPr id="77" name="Line 25"/>
            <p:cNvSpPr>
              <a:spLocks noChangeShapeType="1"/>
            </p:cNvSpPr>
            <p:nvPr/>
          </p:nvSpPr>
          <p:spPr bwMode="auto">
            <a:xfrm flipV="1">
              <a:off x="4286418" y="3875889"/>
              <a:ext cx="712703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768139" y="3668279"/>
              <a:ext cx="5292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 err="1" smtClean="0">
                  <a:solidFill>
                    <a:schemeClr val="bg1"/>
                  </a:solidFill>
                  <a:ea typeface="宋体" pitchFamily="2" charset="-122"/>
                </a:rPr>
                <a:t>ρ</a:t>
              </a:r>
              <a:r>
                <a:rPr lang="en-US" altLang="zh-CN" i="1" dirty="0" smtClean="0">
                  <a:solidFill>
                    <a:schemeClr val="bg1"/>
                  </a:solidFill>
                  <a:ea typeface="宋体" pitchFamily="2" charset="-122"/>
                </a:rPr>
                <a:t>=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7358" y="4926774"/>
            <a:ext cx="1511208" cy="755504"/>
            <a:chOff x="555394" y="5211448"/>
            <a:chExt cx="1511208" cy="755504"/>
          </a:xfrm>
        </p:grpSpPr>
        <p:sp>
          <p:nvSpPr>
            <p:cNvPr id="79" name="Text Box 4"/>
            <p:cNvSpPr txBox="1">
              <a:spLocks noChangeArrowheads="1"/>
            </p:cNvSpPr>
            <p:nvPr/>
          </p:nvSpPr>
          <p:spPr bwMode="auto">
            <a:xfrm>
              <a:off x="555394" y="5271856"/>
              <a:ext cx="706515" cy="427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altLang="zh-CN" dirty="0" smtClean="0">
                  <a:solidFill>
                    <a:schemeClr val="bg1"/>
                  </a:solidFill>
                </a:rPr>
                <a:t>max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1261909" y="5211448"/>
              <a:ext cx="804693" cy="755504"/>
              <a:chOff x="4194428" y="3456870"/>
              <a:chExt cx="804693" cy="755504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4374497" y="3456870"/>
                <a:ext cx="4635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i="1" dirty="0" smtClean="0">
                    <a:solidFill>
                      <a:schemeClr val="bg1"/>
                    </a:solidFill>
                    <a:ea typeface="宋体" pitchFamily="2" charset="-122"/>
                  </a:rPr>
                  <a:t>2c</a:t>
                </a:r>
                <a:endParaRPr lang="en-US" dirty="0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4194428" y="3843042"/>
                <a:ext cx="8046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i="1" dirty="0" smtClean="0">
                    <a:solidFill>
                      <a:schemeClr val="bg1"/>
                    </a:solidFill>
                    <a:ea typeface="宋体" pitchFamily="2" charset="-122"/>
                  </a:rPr>
                  <a:t>||w||</a:t>
                </a:r>
                <a:endParaRPr lang="en-US" dirty="0"/>
              </a:p>
            </p:txBody>
          </p:sp>
          <p:sp>
            <p:nvSpPr>
              <p:cNvPr id="84" name="Line 25"/>
              <p:cNvSpPr>
                <a:spLocks noChangeShapeType="1"/>
              </p:cNvSpPr>
              <p:nvPr/>
            </p:nvSpPr>
            <p:spPr bwMode="auto">
              <a:xfrm flipV="1">
                <a:off x="4286418" y="3875889"/>
                <a:ext cx="712703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714220" y="5553824"/>
              <a:ext cx="3888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>
                  <a:solidFill>
                    <a:schemeClr val="bg1"/>
                  </a:solidFill>
                  <a:ea typeface="宋体" pitchFamily="2" charset="-122"/>
                </a:rPr>
                <a:t>w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731" y="5875273"/>
            <a:ext cx="9187454" cy="779200"/>
            <a:chOff x="30731" y="5875273"/>
            <a:chExt cx="9187454" cy="779200"/>
          </a:xfrm>
        </p:grpSpPr>
        <p:sp>
          <p:nvSpPr>
            <p:cNvPr id="87" name="Rectangle 86"/>
            <p:cNvSpPr/>
            <p:nvPr/>
          </p:nvSpPr>
          <p:spPr>
            <a:xfrm>
              <a:off x="30731" y="6054279"/>
              <a:ext cx="4470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solidFill>
                    <a:srgbClr val="FFFFFF"/>
                  </a:solidFill>
                </a:rPr>
                <a:t>s.t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26685" y="5875273"/>
              <a:ext cx="11644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 err="1" smtClean="0">
                  <a:solidFill>
                    <a:schemeClr val="bg1"/>
                  </a:solidFill>
                  <a:ea typeface="宋体" pitchFamily="2" charset="-122"/>
                </a:rPr>
                <a:t>w</a:t>
              </a:r>
              <a:r>
                <a:rPr lang="en-US" altLang="zh-CN" baseline="30000" dirty="0" err="1" smtClean="0">
                  <a:solidFill>
                    <a:schemeClr val="bg1"/>
                  </a:solidFill>
                  <a:ea typeface="宋体" pitchFamily="2" charset="-122"/>
                </a:rPr>
                <a:t>T</a:t>
              </a:r>
              <a:r>
                <a:rPr lang="en-US" altLang="zh-CN" i="1" dirty="0" err="1" smtClean="0">
                  <a:solidFill>
                    <a:schemeClr val="bg1"/>
                  </a:solidFill>
                  <a:ea typeface="宋体" pitchFamily="2" charset="-122"/>
                </a:rPr>
                <a:t>x</a:t>
              </a:r>
              <a:r>
                <a:rPr lang="en-US" altLang="zh-CN" i="1" baseline="-25000" dirty="0" err="1" smtClean="0">
                  <a:solidFill>
                    <a:schemeClr val="bg1"/>
                  </a:solidFill>
                  <a:ea typeface="宋体" pitchFamily="2" charset="-122"/>
                </a:rPr>
                <a:t>i</a:t>
              </a:r>
              <a:r>
                <a:rPr lang="en-US" altLang="zh-CN" i="1" dirty="0" smtClean="0">
                  <a:solidFill>
                    <a:schemeClr val="bg1"/>
                  </a:solidFill>
                  <a:ea typeface="宋体" pitchFamily="2" charset="-122"/>
                </a:rPr>
                <a:t> + b</a:t>
              </a:r>
              <a:endParaRPr lang="en-US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812788" y="6261445"/>
              <a:ext cx="8046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 smtClean="0">
                  <a:solidFill>
                    <a:schemeClr val="bg1"/>
                  </a:solidFill>
                  <a:ea typeface="宋体" pitchFamily="2" charset="-122"/>
                </a:rPr>
                <a:t>||w||</a:t>
              </a:r>
              <a:endParaRPr lang="en-US" dirty="0"/>
            </a:p>
          </p:txBody>
        </p:sp>
        <p:sp>
          <p:nvSpPr>
            <p:cNvPr id="91" name="Line 25"/>
            <p:cNvSpPr>
              <a:spLocks noChangeShapeType="1"/>
            </p:cNvSpPr>
            <p:nvPr/>
          </p:nvSpPr>
          <p:spPr bwMode="auto">
            <a:xfrm flipV="1">
              <a:off x="626685" y="6294292"/>
              <a:ext cx="117328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46069" y="6098677"/>
              <a:ext cx="373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≥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982897" y="5886222"/>
              <a:ext cx="804693" cy="755504"/>
              <a:chOff x="2508401" y="5897171"/>
              <a:chExt cx="804693" cy="755504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2743210" y="5897171"/>
                <a:ext cx="3167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i="1" dirty="0" smtClean="0">
                    <a:solidFill>
                      <a:schemeClr val="bg1"/>
                    </a:solidFill>
                    <a:ea typeface="宋体" pitchFamily="2" charset="-122"/>
                  </a:rPr>
                  <a:t>c</a:t>
                </a:r>
                <a:endParaRPr lang="en-US" dirty="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508401" y="6283343"/>
                <a:ext cx="8046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i="1" dirty="0" smtClean="0">
                    <a:solidFill>
                      <a:schemeClr val="bg1"/>
                    </a:solidFill>
                    <a:ea typeface="宋体" pitchFamily="2" charset="-122"/>
                  </a:rPr>
                  <a:t>||w||</a:t>
                </a:r>
                <a:endParaRPr lang="en-US" dirty="0"/>
              </a:p>
            </p:txBody>
          </p:sp>
          <p:sp>
            <p:nvSpPr>
              <p:cNvPr id="94" name="Line 25"/>
              <p:cNvSpPr>
                <a:spLocks noChangeShapeType="1"/>
              </p:cNvSpPr>
              <p:nvPr/>
            </p:nvSpPr>
            <p:spPr bwMode="auto">
              <a:xfrm flipV="1">
                <a:off x="2600391" y="6316190"/>
                <a:ext cx="712703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5" name="Rectangle 94"/>
            <p:cNvSpPr/>
            <p:nvPr/>
          </p:nvSpPr>
          <p:spPr>
            <a:xfrm>
              <a:off x="2791815" y="6128238"/>
              <a:ext cx="21419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FFFFFF"/>
                  </a:solidFill>
                </a:rPr>
                <a:t>for all </a:t>
              </a:r>
              <a:r>
                <a:rPr lang="en-US" sz="1600" i="1" dirty="0" smtClean="0">
                  <a:solidFill>
                    <a:srgbClr val="FFFFFF"/>
                  </a:solidFill>
                </a:rPr>
                <a:t>X</a:t>
              </a:r>
              <a:r>
                <a:rPr lang="en-US" sz="1600" baseline="-25000" dirty="0" smtClean="0">
                  <a:solidFill>
                    <a:srgbClr val="FFFFFF"/>
                  </a:solidFill>
                </a:rPr>
                <a:t>i</a:t>
              </a:r>
              <a:r>
                <a:rPr lang="en-US" sz="1600" dirty="0" smtClean="0">
                  <a:solidFill>
                    <a:srgbClr val="FFFFFF"/>
                  </a:solidFill>
                </a:rPr>
                <a:t> with </a:t>
              </a:r>
              <a:r>
                <a:rPr lang="en-US" sz="1600" i="1" dirty="0" smtClean="0">
                  <a:solidFill>
                    <a:srgbClr val="FFFFFF"/>
                  </a:solidFill>
                </a:rPr>
                <a:t>y</a:t>
              </a:r>
              <a:r>
                <a:rPr lang="en-US" sz="1600" baseline="-25000" dirty="0" smtClean="0">
                  <a:solidFill>
                    <a:srgbClr val="FFFFFF"/>
                  </a:solidFill>
                </a:rPr>
                <a:t>i</a:t>
              </a:r>
              <a:r>
                <a:rPr lang="en-US" sz="1600" dirty="0" smtClean="0">
                  <a:solidFill>
                    <a:srgbClr val="FFFFFF"/>
                  </a:solidFill>
                </a:rPr>
                <a:t>=1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911122" y="5888020"/>
              <a:ext cx="11644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 err="1" smtClean="0">
                  <a:solidFill>
                    <a:schemeClr val="bg1"/>
                  </a:solidFill>
                  <a:ea typeface="宋体" pitchFamily="2" charset="-122"/>
                </a:rPr>
                <a:t>w</a:t>
              </a:r>
              <a:r>
                <a:rPr lang="en-US" altLang="zh-CN" baseline="30000" dirty="0" err="1" smtClean="0">
                  <a:solidFill>
                    <a:schemeClr val="bg1"/>
                  </a:solidFill>
                  <a:ea typeface="宋体" pitchFamily="2" charset="-122"/>
                </a:rPr>
                <a:t>T</a:t>
              </a:r>
              <a:r>
                <a:rPr lang="en-US" altLang="zh-CN" i="1" dirty="0" err="1" smtClean="0">
                  <a:solidFill>
                    <a:schemeClr val="bg1"/>
                  </a:solidFill>
                  <a:ea typeface="宋体" pitchFamily="2" charset="-122"/>
                </a:rPr>
                <a:t>x</a:t>
              </a:r>
              <a:r>
                <a:rPr lang="en-US" altLang="zh-CN" i="1" baseline="-25000" dirty="0" err="1" smtClean="0">
                  <a:solidFill>
                    <a:schemeClr val="bg1"/>
                  </a:solidFill>
                  <a:ea typeface="宋体" pitchFamily="2" charset="-122"/>
                </a:rPr>
                <a:t>i</a:t>
              </a:r>
              <a:r>
                <a:rPr lang="en-US" altLang="zh-CN" i="1" dirty="0" smtClean="0">
                  <a:solidFill>
                    <a:schemeClr val="bg1"/>
                  </a:solidFill>
                  <a:ea typeface="宋体" pitchFamily="2" charset="-122"/>
                </a:rPr>
                <a:t> + b</a:t>
              </a:r>
              <a:endParaRPr lang="en-US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097225" y="6274192"/>
              <a:ext cx="8046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 smtClean="0">
                  <a:solidFill>
                    <a:schemeClr val="bg1"/>
                  </a:solidFill>
                  <a:ea typeface="宋体" pitchFamily="2" charset="-122"/>
                </a:rPr>
                <a:t>||w||</a:t>
              </a:r>
              <a:endParaRPr lang="en-US" dirty="0"/>
            </a:p>
          </p:txBody>
        </p:sp>
        <p:sp>
          <p:nvSpPr>
            <p:cNvPr id="107" name="Line 25"/>
            <p:cNvSpPr>
              <a:spLocks noChangeShapeType="1"/>
            </p:cNvSpPr>
            <p:nvPr/>
          </p:nvSpPr>
          <p:spPr bwMode="auto">
            <a:xfrm flipV="1">
              <a:off x="4911122" y="6307039"/>
              <a:ext cx="117328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030506" y="6111424"/>
              <a:ext cx="373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≤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6267334" y="5898969"/>
              <a:ext cx="804693" cy="755504"/>
              <a:chOff x="2508401" y="5897171"/>
              <a:chExt cx="804693" cy="755504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2688470" y="5897171"/>
                <a:ext cx="4215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i="1" dirty="0" smtClean="0">
                    <a:solidFill>
                      <a:schemeClr val="bg1"/>
                    </a:solidFill>
                    <a:ea typeface="宋体" pitchFamily="2" charset="-122"/>
                  </a:rPr>
                  <a:t>-c</a:t>
                </a:r>
                <a:endParaRPr lang="en-US" dirty="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2508401" y="6283343"/>
                <a:ext cx="8046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i="1" dirty="0" smtClean="0">
                    <a:solidFill>
                      <a:schemeClr val="bg1"/>
                    </a:solidFill>
                    <a:ea typeface="宋体" pitchFamily="2" charset="-122"/>
                  </a:rPr>
                  <a:t>||w||</a:t>
                </a:r>
                <a:endParaRPr lang="en-US" dirty="0"/>
              </a:p>
            </p:txBody>
          </p:sp>
          <p:sp>
            <p:nvSpPr>
              <p:cNvPr id="112" name="Line 25"/>
              <p:cNvSpPr>
                <a:spLocks noChangeShapeType="1"/>
              </p:cNvSpPr>
              <p:nvPr/>
            </p:nvSpPr>
            <p:spPr bwMode="auto">
              <a:xfrm flipV="1">
                <a:off x="2600391" y="6316190"/>
                <a:ext cx="712703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" name="Rectangle 112"/>
            <p:cNvSpPr/>
            <p:nvPr/>
          </p:nvSpPr>
          <p:spPr>
            <a:xfrm>
              <a:off x="7076252" y="6140985"/>
              <a:ext cx="21419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FFFFFF"/>
                  </a:solidFill>
                </a:rPr>
                <a:t>for all </a:t>
              </a:r>
              <a:r>
                <a:rPr lang="en-US" sz="1600" i="1" dirty="0" smtClean="0">
                  <a:solidFill>
                    <a:srgbClr val="FFFFFF"/>
                  </a:solidFill>
                </a:rPr>
                <a:t>X</a:t>
              </a:r>
              <a:r>
                <a:rPr lang="en-US" sz="1600" baseline="-25000" dirty="0" smtClean="0">
                  <a:solidFill>
                    <a:srgbClr val="FFFFFF"/>
                  </a:solidFill>
                </a:rPr>
                <a:t>i</a:t>
              </a:r>
              <a:r>
                <a:rPr lang="en-US" sz="1600" dirty="0" smtClean="0">
                  <a:solidFill>
                    <a:srgbClr val="FFFFFF"/>
                  </a:solidFill>
                </a:rPr>
                <a:t> with </a:t>
              </a:r>
              <a:r>
                <a:rPr lang="en-US" sz="1600" i="1" dirty="0" smtClean="0">
                  <a:solidFill>
                    <a:srgbClr val="FFFFFF"/>
                  </a:solidFill>
                </a:rPr>
                <a:t>y</a:t>
              </a:r>
              <a:r>
                <a:rPr lang="en-US" sz="1600" baseline="-25000" dirty="0" smtClean="0">
                  <a:solidFill>
                    <a:srgbClr val="FFFFFF"/>
                  </a:solidFill>
                </a:rPr>
                <a:t>i</a:t>
              </a:r>
              <a:r>
                <a:rPr lang="en-US" sz="1600" dirty="0" smtClean="0">
                  <a:solidFill>
                    <a:srgbClr val="FFFFFF"/>
                  </a:solidFill>
                </a:rPr>
                <a:t>=-1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445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Founding Decision Boundary</a:t>
            </a:r>
            <a:endParaRPr lang="en-US" altLang="zh-CN" sz="3200" dirty="0" smtClean="0">
              <a:solidFill>
                <a:srgbClr val="FFCC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92108" y="1237050"/>
            <a:ext cx="1511208" cy="755504"/>
            <a:chOff x="555394" y="5211448"/>
            <a:chExt cx="1511208" cy="755504"/>
          </a:xfrm>
        </p:grpSpPr>
        <p:sp>
          <p:nvSpPr>
            <p:cNvPr id="79" name="Text Box 4"/>
            <p:cNvSpPr txBox="1">
              <a:spLocks noChangeArrowheads="1"/>
            </p:cNvSpPr>
            <p:nvPr/>
          </p:nvSpPr>
          <p:spPr bwMode="auto">
            <a:xfrm>
              <a:off x="555394" y="5271856"/>
              <a:ext cx="706515" cy="427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altLang="zh-CN" dirty="0" smtClean="0">
                  <a:solidFill>
                    <a:schemeClr val="bg1"/>
                  </a:solidFill>
                </a:rPr>
                <a:t>max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1261909" y="5211448"/>
              <a:ext cx="804693" cy="755504"/>
              <a:chOff x="4194428" y="3456870"/>
              <a:chExt cx="804693" cy="755504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4374497" y="3456870"/>
                <a:ext cx="4635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i="1" dirty="0" smtClean="0">
                    <a:solidFill>
                      <a:schemeClr val="bg1"/>
                    </a:solidFill>
                    <a:ea typeface="宋体" pitchFamily="2" charset="-122"/>
                  </a:rPr>
                  <a:t>2c</a:t>
                </a:r>
                <a:endParaRPr lang="en-US" dirty="0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4194428" y="3843042"/>
                <a:ext cx="8046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i="1" dirty="0" smtClean="0">
                    <a:solidFill>
                      <a:schemeClr val="bg1"/>
                    </a:solidFill>
                    <a:ea typeface="宋体" pitchFamily="2" charset="-122"/>
                  </a:rPr>
                  <a:t>||w||</a:t>
                </a:r>
                <a:endParaRPr lang="en-US" dirty="0"/>
              </a:p>
            </p:txBody>
          </p:sp>
          <p:sp>
            <p:nvSpPr>
              <p:cNvPr id="84" name="Line 25"/>
              <p:cNvSpPr>
                <a:spLocks noChangeShapeType="1"/>
              </p:cNvSpPr>
              <p:nvPr/>
            </p:nvSpPr>
            <p:spPr bwMode="auto">
              <a:xfrm flipV="1">
                <a:off x="4286418" y="3875889"/>
                <a:ext cx="712703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714220" y="5553824"/>
              <a:ext cx="3888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>
                  <a:solidFill>
                    <a:schemeClr val="bg1"/>
                  </a:solidFill>
                  <a:ea typeface="宋体" pitchFamily="2" charset="-122"/>
                </a:rPr>
                <a:t>w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731" y="2185549"/>
            <a:ext cx="9187454" cy="779200"/>
            <a:chOff x="30731" y="5875273"/>
            <a:chExt cx="9187454" cy="779200"/>
          </a:xfrm>
        </p:grpSpPr>
        <p:sp>
          <p:nvSpPr>
            <p:cNvPr id="87" name="Rectangle 86"/>
            <p:cNvSpPr/>
            <p:nvPr/>
          </p:nvSpPr>
          <p:spPr>
            <a:xfrm>
              <a:off x="30731" y="6054279"/>
              <a:ext cx="4470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solidFill>
                    <a:srgbClr val="FFFFFF"/>
                  </a:solidFill>
                </a:rPr>
                <a:t>s.t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26685" y="5875273"/>
              <a:ext cx="11644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 err="1" smtClean="0">
                  <a:solidFill>
                    <a:schemeClr val="bg1"/>
                  </a:solidFill>
                  <a:ea typeface="宋体" pitchFamily="2" charset="-122"/>
                </a:rPr>
                <a:t>w</a:t>
              </a:r>
              <a:r>
                <a:rPr lang="en-US" altLang="zh-CN" baseline="30000" dirty="0" err="1" smtClean="0">
                  <a:solidFill>
                    <a:schemeClr val="bg1"/>
                  </a:solidFill>
                  <a:ea typeface="宋体" pitchFamily="2" charset="-122"/>
                </a:rPr>
                <a:t>T</a:t>
              </a:r>
              <a:r>
                <a:rPr lang="en-US" altLang="zh-CN" i="1" dirty="0" err="1" smtClean="0">
                  <a:solidFill>
                    <a:schemeClr val="bg1"/>
                  </a:solidFill>
                  <a:ea typeface="宋体" pitchFamily="2" charset="-122"/>
                </a:rPr>
                <a:t>x</a:t>
              </a:r>
              <a:r>
                <a:rPr lang="en-US" altLang="zh-CN" i="1" baseline="-25000" dirty="0" err="1" smtClean="0">
                  <a:solidFill>
                    <a:schemeClr val="bg1"/>
                  </a:solidFill>
                  <a:ea typeface="宋体" pitchFamily="2" charset="-122"/>
                </a:rPr>
                <a:t>i</a:t>
              </a:r>
              <a:r>
                <a:rPr lang="en-US" altLang="zh-CN" i="1" dirty="0" smtClean="0">
                  <a:solidFill>
                    <a:schemeClr val="bg1"/>
                  </a:solidFill>
                  <a:ea typeface="宋体" pitchFamily="2" charset="-122"/>
                </a:rPr>
                <a:t> + b</a:t>
              </a:r>
              <a:endParaRPr lang="en-US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812788" y="6261445"/>
              <a:ext cx="8046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 smtClean="0">
                  <a:solidFill>
                    <a:schemeClr val="bg1"/>
                  </a:solidFill>
                  <a:ea typeface="宋体" pitchFamily="2" charset="-122"/>
                </a:rPr>
                <a:t>||w||</a:t>
              </a:r>
              <a:endParaRPr lang="en-US" dirty="0"/>
            </a:p>
          </p:txBody>
        </p:sp>
        <p:sp>
          <p:nvSpPr>
            <p:cNvPr id="91" name="Line 25"/>
            <p:cNvSpPr>
              <a:spLocks noChangeShapeType="1"/>
            </p:cNvSpPr>
            <p:nvPr/>
          </p:nvSpPr>
          <p:spPr bwMode="auto">
            <a:xfrm flipV="1">
              <a:off x="626685" y="6294292"/>
              <a:ext cx="117328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46069" y="6098677"/>
              <a:ext cx="373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≥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982897" y="5886222"/>
              <a:ext cx="804693" cy="755504"/>
              <a:chOff x="2508401" y="5897171"/>
              <a:chExt cx="804693" cy="755504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2743210" y="5897171"/>
                <a:ext cx="3167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i="1" dirty="0" smtClean="0">
                    <a:solidFill>
                      <a:schemeClr val="bg1"/>
                    </a:solidFill>
                    <a:ea typeface="宋体" pitchFamily="2" charset="-122"/>
                  </a:rPr>
                  <a:t>c</a:t>
                </a:r>
                <a:endParaRPr lang="en-US" dirty="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508401" y="6283343"/>
                <a:ext cx="8046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i="1" dirty="0" smtClean="0">
                    <a:solidFill>
                      <a:schemeClr val="bg1"/>
                    </a:solidFill>
                    <a:ea typeface="宋体" pitchFamily="2" charset="-122"/>
                  </a:rPr>
                  <a:t>||w||</a:t>
                </a:r>
                <a:endParaRPr lang="en-US" dirty="0"/>
              </a:p>
            </p:txBody>
          </p:sp>
          <p:sp>
            <p:nvSpPr>
              <p:cNvPr id="94" name="Line 25"/>
              <p:cNvSpPr>
                <a:spLocks noChangeShapeType="1"/>
              </p:cNvSpPr>
              <p:nvPr/>
            </p:nvSpPr>
            <p:spPr bwMode="auto">
              <a:xfrm flipV="1">
                <a:off x="2600391" y="6316190"/>
                <a:ext cx="712703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5" name="Rectangle 94"/>
            <p:cNvSpPr/>
            <p:nvPr/>
          </p:nvSpPr>
          <p:spPr>
            <a:xfrm>
              <a:off x="2791815" y="6128238"/>
              <a:ext cx="21419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FFFFFF"/>
                  </a:solidFill>
                </a:rPr>
                <a:t>for all </a:t>
              </a:r>
              <a:r>
                <a:rPr lang="en-US" sz="1600" i="1" dirty="0" smtClean="0">
                  <a:solidFill>
                    <a:srgbClr val="FFFFFF"/>
                  </a:solidFill>
                </a:rPr>
                <a:t>X</a:t>
              </a:r>
              <a:r>
                <a:rPr lang="en-US" sz="1600" baseline="-25000" dirty="0" smtClean="0">
                  <a:solidFill>
                    <a:srgbClr val="FFFFFF"/>
                  </a:solidFill>
                </a:rPr>
                <a:t>i</a:t>
              </a:r>
              <a:r>
                <a:rPr lang="en-US" sz="1600" dirty="0" smtClean="0">
                  <a:solidFill>
                    <a:srgbClr val="FFFFFF"/>
                  </a:solidFill>
                </a:rPr>
                <a:t> with </a:t>
              </a:r>
              <a:r>
                <a:rPr lang="en-US" sz="1600" i="1" dirty="0" smtClean="0">
                  <a:solidFill>
                    <a:srgbClr val="FFFFFF"/>
                  </a:solidFill>
                </a:rPr>
                <a:t>y</a:t>
              </a:r>
              <a:r>
                <a:rPr lang="en-US" sz="1600" baseline="-25000" dirty="0" smtClean="0">
                  <a:solidFill>
                    <a:srgbClr val="FFFFFF"/>
                  </a:solidFill>
                </a:rPr>
                <a:t>i</a:t>
              </a:r>
              <a:r>
                <a:rPr lang="en-US" sz="1600" dirty="0" smtClean="0">
                  <a:solidFill>
                    <a:srgbClr val="FFFFFF"/>
                  </a:solidFill>
                </a:rPr>
                <a:t>=1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911122" y="5888020"/>
              <a:ext cx="11644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 err="1" smtClean="0">
                  <a:solidFill>
                    <a:schemeClr val="bg1"/>
                  </a:solidFill>
                  <a:ea typeface="宋体" pitchFamily="2" charset="-122"/>
                </a:rPr>
                <a:t>w</a:t>
              </a:r>
              <a:r>
                <a:rPr lang="en-US" altLang="zh-CN" baseline="30000" dirty="0" err="1" smtClean="0">
                  <a:solidFill>
                    <a:schemeClr val="bg1"/>
                  </a:solidFill>
                  <a:ea typeface="宋体" pitchFamily="2" charset="-122"/>
                </a:rPr>
                <a:t>T</a:t>
              </a:r>
              <a:r>
                <a:rPr lang="en-US" altLang="zh-CN" i="1" dirty="0" err="1" smtClean="0">
                  <a:solidFill>
                    <a:schemeClr val="bg1"/>
                  </a:solidFill>
                  <a:ea typeface="宋体" pitchFamily="2" charset="-122"/>
                </a:rPr>
                <a:t>x</a:t>
              </a:r>
              <a:r>
                <a:rPr lang="en-US" altLang="zh-CN" i="1" baseline="-25000" dirty="0" err="1" smtClean="0">
                  <a:solidFill>
                    <a:schemeClr val="bg1"/>
                  </a:solidFill>
                  <a:ea typeface="宋体" pitchFamily="2" charset="-122"/>
                </a:rPr>
                <a:t>i</a:t>
              </a:r>
              <a:r>
                <a:rPr lang="en-US" altLang="zh-CN" i="1" dirty="0" smtClean="0">
                  <a:solidFill>
                    <a:schemeClr val="bg1"/>
                  </a:solidFill>
                  <a:ea typeface="宋体" pitchFamily="2" charset="-122"/>
                </a:rPr>
                <a:t> + b</a:t>
              </a:r>
              <a:endParaRPr lang="en-US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097225" y="6274192"/>
              <a:ext cx="8046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 smtClean="0">
                  <a:solidFill>
                    <a:schemeClr val="bg1"/>
                  </a:solidFill>
                  <a:ea typeface="宋体" pitchFamily="2" charset="-122"/>
                </a:rPr>
                <a:t>||w||</a:t>
              </a:r>
              <a:endParaRPr lang="en-US" dirty="0"/>
            </a:p>
          </p:txBody>
        </p:sp>
        <p:sp>
          <p:nvSpPr>
            <p:cNvPr id="107" name="Line 25"/>
            <p:cNvSpPr>
              <a:spLocks noChangeShapeType="1"/>
            </p:cNvSpPr>
            <p:nvPr/>
          </p:nvSpPr>
          <p:spPr bwMode="auto">
            <a:xfrm flipV="1">
              <a:off x="4911122" y="6307039"/>
              <a:ext cx="117328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030506" y="6111424"/>
              <a:ext cx="373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≤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6267334" y="5898969"/>
              <a:ext cx="804693" cy="755504"/>
              <a:chOff x="2508401" y="5897171"/>
              <a:chExt cx="804693" cy="755504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2688470" y="5897171"/>
                <a:ext cx="4215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i="1" dirty="0" smtClean="0">
                    <a:solidFill>
                      <a:schemeClr val="bg1"/>
                    </a:solidFill>
                    <a:ea typeface="宋体" pitchFamily="2" charset="-122"/>
                  </a:rPr>
                  <a:t>-c</a:t>
                </a:r>
                <a:endParaRPr lang="en-US" dirty="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2508401" y="6283343"/>
                <a:ext cx="8046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i="1" dirty="0" smtClean="0">
                    <a:solidFill>
                      <a:schemeClr val="bg1"/>
                    </a:solidFill>
                    <a:ea typeface="宋体" pitchFamily="2" charset="-122"/>
                  </a:rPr>
                  <a:t>||w||</a:t>
                </a:r>
                <a:endParaRPr lang="en-US" dirty="0"/>
              </a:p>
            </p:txBody>
          </p:sp>
          <p:sp>
            <p:nvSpPr>
              <p:cNvPr id="112" name="Line 25"/>
              <p:cNvSpPr>
                <a:spLocks noChangeShapeType="1"/>
              </p:cNvSpPr>
              <p:nvPr/>
            </p:nvSpPr>
            <p:spPr bwMode="auto">
              <a:xfrm flipV="1">
                <a:off x="2600391" y="6316190"/>
                <a:ext cx="712703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" name="Rectangle 112"/>
            <p:cNvSpPr/>
            <p:nvPr/>
          </p:nvSpPr>
          <p:spPr>
            <a:xfrm>
              <a:off x="7076252" y="6140985"/>
              <a:ext cx="21419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FFFFFF"/>
                  </a:solidFill>
                </a:rPr>
                <a:t>for all </a:t>
              </a:r>
              <a:r>
                <a:rPr lang="en-US" sz="1600" i="1" dirty="0" smtClean="0">
                  <a:solidFill>
                    <a:srgbClr val="FFFFFF"/>
                  </a:solidFill>
                </a:rPr>
                <a:t>X</a:t>
              </a:r>
              <a:r>
                <a:rPr lang="en-US" sz="1600" baseline="-25000" dirty="0" smtClean="0">
                  <a:solidFill>
                    <a:srgbClr val="FFFFFF"/>
                  </a:solidFill>
                </a:rPr>
                <a:t>i</a:t>
              </a:r>
              <a:r>
                <a:rPr lang="en-US" sz="1600" dirty="0" smtClean="0">
                  <a:solidFill>
                    <a:srgbClr val="FFFFFF"/>
                  </a:solidFill>
                </a:rPr>
                <a:t> with </a:t>
              </a:r>
              <a:r>
                <a:rPr lang="en-US" sz="1600" i="1" dirty="0" smtClean="0">
                  <a:solidFill>
                    <a:srgbClr val="FFFFFF"/>
                  </a:solidFill>
                </a:rPr>
                <a:t>y</a:t>
              </a:r>
              <a:r>
                <a:rPr lang="en-US" sz="1600" baseline="-25000" dirty="0" smtClean="0">
                  <a:solidFill>
                    <a:srgbClr val="FFFFFF"/>
                  </a:solidFill>
                </a:rPr>
                <a:t>i</a:t>
              </a:r>
              <a:r>
                <a:rPr lang="en-US" sz="1600" dirty="0" smtClean="0">
                  <a:solidFill>
                    <a:srgbClr val="FFFFFF"/>
                  </a:solidFill>
                </a:rPr>
                <a:t>=-1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619900" y="3458757"/>
            <a:ext cx="1511208" cy="755504"/>
            <a:chOff x="555394" y="5211448"/>
            <a:chExt cx="1511208" cy="755504"/>
          </a:xfrm>
        </p:grpSpPr>
        <p:sp>
          <p:nvSpPr>
            <p:cNvPr id="144" name="Text Box 4"/>
            <p:cNvSpPr txBox="1">
              <a:spLocks noChangeArrowheads="1"/>
            </p:cNvSpPr>
            <p:nvPr/>
          </p:nvSpPr>
          <p:spPr bwMode="auto">
            <a:xfrm>
              <a:off x="555394" y="5271856"/>
              <a:ext cx="706515" cy="427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altLang="zh-CN" dirty="0" smtClean="0">
                  <a:solidFill>
                    <a:schemeClr val="bg1"/>
                  </a:solidFill>
                </a:rPr>
                <a:t>max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  <p:grpSp>
          <p:nvGrpSpPr>
            <p:cNvPr id="145" name="Group 144"/>
            <p:cNvGrpSpPr/>
            <p:nvPr/>
          </p:nvGrpSpPr>
          <p:grpSpPr>
            <a:xfrm>
              <a:off x="1261909" y="5211448"/>
              <a:ext cx="804693" cy="755504"/>
              <a:chOff x="4194428" y="3456870"/>
              <a:chExt cx="804693" cy="755504"/>
            </a:xfrm>
          </p:grpSpPr>
          <p:sp>
            <p:nvSpPr>
              <p:cNvPr id="147" name="Rectangle 146"/>
              <p:cNvSpPr/>
              <p:nvPr/>
            </p:nvSpPr>
            <p:spPr>
              <a:xfrm>
                <a:off x="4374497" y="3456870"/>
                <a:ext cx="4635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i="1" dirty="0" smtClean="0">
                    <a:solidFill>
                      <a:schemeClr val="bg1"/>
                    </a:solidFill>
                    <a:ea typeface="宋体" pitchFamily="2" charset="-122"/>
                  </a:rPr>
                  <a:t>2c</a:t>
                </a:r>
                <a:endParaRPr lang="en-US" dirty="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194428" y="3843042"/>
                <a:ext cx="8046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i="1" dirty="0" smtClean="0">
                    <a:solidFill>
                      <a:schemeClr val="bg1"/>
                    </a:solidFill>
                    <a:ea typeface="宋体" pitchFamily="2" charset="-122"/>
                  </a:rPr>
                  <a:t>||w||</a:t>
                </a:r>
                <a:endParaRPr lang="en-US" dirty="0"/>
              </a:p>
            </p:txBody>
          </p:sp>
          <p:sp>
            <p:nvSpPr>
              <p:cNvPr id="149" name="Line 25"/>
              <p:cNvSpPr>
                <a:spLocks noChangeShapeType="1"/>
              </p:cNvSpPr>
              <p:nvPr/>
            </p:nvSpPr>
            <p:spPr bwMode="auto">
              <a:xfrm flipV="1">
                <a:off x="4286418" y="3875889"/>
                <a:ext cx="712703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6" name="Rectangle 145"/>
            <p:cNvSpPr/>
            <p:nvPr/>
          </p:nvSpPr>
          <p:spPr>
            <a:xfrm>
              <a:off x="714220" y="5553824"/>
              <a:ext cx="3888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>
                  <a:solidFill>
                    <a:schemeClr val="bg1"/>
                  </a:solidFill>
                  <a:ea typeface="宋体" pitchFamily="2" charset="-122"/>
                </a:rPr>
                <a:t>w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4639" y="4407256"/>
            <a:ext cx="3985259" cy="766453"/>
            <a:chOff x="144639" y="4407256"/>
            <a:chExt cx="3985259" cy="766453"/>
          </a:xfrm>
        </p:grpSpPr>
        <p:grpSp>
          <p:nvGrpSpPr>
            <p:cNvPr id="150" name="Group 149"/>
            <p:cNvGrpSpPr/>
            <p:nvPr/>
          </p:nvGrpSpPr>
          <p:grpSpPr>
            <a:xfrm>
              <a:off x="144639" y="4407256"/>
              <a:ext cx="3985259" cy="766453"/>
              <a:chOff x="-166333" y="5875273"/>
              <a:chExt cx="3985259" cy="766453"/>
            </a:xfrm>
          </p:grpSpPr>
          <p:sp>
            <p:nvSpPr>
              <p:cNvPr id="151" name="Rectangle 150"/>
              <p:cNvSpPr/>
              <p:nvPr/>
            </p:nvSpPr>
            <p:spPr>
              <a:xfrm>
                <a:off x="-166333" y="6054279"/>
                <a:ext cx="44705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err="1" smtClean="0">
                    <a:solidFill>
                      <a:srgbClr val="FFFFFF"/>
                    </a:solidFill>
                  </a:rPr>
                  <a:t>s.t</a:t>
                </a:r>
                <a:endParaRPr lang="en-US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26685" y="5875273"/>
                <a:ext cx="11644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i="1" dirty="0" err="1" smtClean="0">
                    <a:solidFill>
                      <a:schemeClr val="bg1"/>
                    </a:solidFill>
                    <a:ea typeface="宋体" pitchFamily="2" charset="-122"/>
                  </a:rPr>
                  <a:t>w</a:t>
                </a:r>
                <a:r>
                  <a:rPr lang="en-US" altLang="zh-CN" baseline="30000" dirty="0" err="1" smtClean="0">
                    <a:solidFill>
                      <a:schemeClr val="bg1"/>
                    </a:solidFill>
                    <a:ea typeface="宋体" pitchFamily="2" charset="-122"/>
                  </a:rPr>
                  <a:t>T</a:t>
                </a:r>
                <a:r>
                  <a:rPr lang="en-US" altLang="zh-CN" i="1" dirty="0" err="1" smtClean="0">
                    <a:solidFill>
                      <a:schemeClr val="bg1"/>
                    </a:solidFill>
                    <a:ea typeface="宋体" pitchFamily="2" charset="-122"/>
                  </a:rPr>
                  <a:t>x</a:t>
                </a:r>
                <a:r>
                  <a:rPr lang="en-US" altLang="zh-CN" i="1" baseline="-25000" dirty="0" err="1" smtClean="0">
                    <a:solidFill>
                      <a:schemeClr val="bg1"/>
                    </a:solidFill>
                    <a:ea typeface="宋体" pitchFamily="2" charset="-122"/>
                  </a:rPr>
                  <a:t>i</a:t>
                </a:r>
                <a:r>
                  <a:rPr lang="en-US" altLang="zh-CN" i="1" dirty="0" smtClean="0">
                    <a:solidFill>
                      <a:schemeClr val="bg1"/>
                    </a:solidFill>
                    <a:ea typeface="宋体" pitchFamily="2" charset="-122"/>
                  </a:rPr>
                  <a:t> + b</a:t>
                </a:r>
                <a:endParaRPr lang="en-US" dirty="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812788" y="6261445"/>
                <a:ext cx="8046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i="1" dirty="0" smtClean="0">
                    <a:solidFill>
                      <a:schemeClr val="bg1"/>
                    </a:solidFill>
                    <a:ea typeface="宋体" pitchFamily="2" charset="-122"/>
                  </a:rPr>
                  <a:t>||w||</a:t>
                </a:r>
                <a:endParaRPr lang="en-US" dirty="0"/>
              </a:p>
            </p:txBody>
          </p:sp>
          <p:sp>
            <p:nvSpPr>
              <p:cNvPr id="154" name="Line 25"/>
              <p:cNvSpPr>
                <a:spLocks noChangeShapeType="1"/>
              </p:cNvSpPr>
              <p:nvPr/>
            </p:nvSpPr>
            <p:spPr bwMode="auto">
              <a:xfrm flipV="1">
                <a:off x="626685" y="6294292"/>
                <a:ext cx="1173282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1746069" y="6098677"/>
                <a:ext cx="373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FF"/>
                    </a:solidFill>
                  </a:rPr>
                  <a:t>≥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56" name="Group 155"/>
              <p:cNvGrpSpPr/>
              <p:nvPr/>
            </p:nvGrpSpPr>
            <p:grpSpPr>
              <a:xfrm>
                <a:off x="1982897" y="5886222"/>
                <a:ext cx="804693" cy="755504"/>
                <a:chOff x="2508401" y="5897171"/>
                <a:chExt cx="804693" cy="755504"/>
              </a:xfrm>
            </p:grpSpPr>
            <p:sp>
              <p:nvSpPr>
                <p:cNvPr id="167" name="Rectangle 166"/>
                <p:cNvSpPr/>
                <p:nvPr/>
              </p:nvSpPr>
              <p:spPr>
                <a:xfrm>
                  <a:off x="2743210" y="5897171"/>
                  <a:ext cx="31676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i="1" dirty="0" smtClean="0">
                      <a:solidFill>
                        <a:schemeClr val="bg1"/>
                      </a:solidFill>
                      <a:ea typeface="宋体" pitchFamily="2" charset="-122"/>
                    </a:rPr>
                    <a:t>c</a:t>
                  </a:r>
                  <a:endParaRPr lang="en-US" dirty="0"/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>
                  <a:off x="2508401" y="6283343"/>
                  <a:ext cx="80469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i="1" dirty="0" smtClean="0">
                      <a:solidFill>
                        <a:schemeClr val="bg1"/>
                      </a:solidFill>
                      <a:ea typeface="宋体" pitchFamily="2" charset="-122"/>
                    </a:rPr>
                    <a:t>||w||</a:t>
                  </a:r>
                  <a:endParaRPr lang="en-US" dirty="0"/>
                </a:p>
              </p:txBody>
            </p:sp>
            <p:sp>
              <p:nvSpPr>
                <p:cNvPr id="169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600391" y="6316190"/>
                  <a:ext cx="712703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7" name="Rectangle 156"/>
              <p:cNvSpPr/>
              <p:nvPr/>
            </p:nvSpPr>
            <p:spPr>
              <a:xfrm>
                <a:off x="2791815" y="6128238"/>
                <a:ext cx="102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solidFill>
                      <a:srgbClr val="FFFFFF"/>
                    </a:solidFill>
                  </a:rPr>
                  <a:t>for all </a:t>
                </a:r>
                <a:r>
                  <a:rPr lang="en-US" sz="1600" i="1" dirty="0" smtClean="0">
                    <a:solidFill>
                      <a:srgbClr val="FFFFFF"/>
                    </a:solidFill>
                  </a:rPr>
                  <a:t>X</a:t>
                </a:r>
                <a:r>
                  <a:rPr lang="en-US" sz="1600" baseline="-25000" dirty="0" smtClean="0">
                    <a:solidFill>
                      <a:srgbClr val="FFFFFF"/>
                    </a:solidFill>
                  </a:rPr>
                  <a:t>i</a:t>
                </a:r>
                <a:endParaRPr lang="en-US" sz="16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0" name="Rectangle 169"/>
            <p:cNvSpPr/>
            <p:nvPr/>
          </p:nvSpPr>
          <p:spPr>
            <a:xfrm>
              <a:off x="602644" y="4596362"/>
              <a:ext cx="3611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dirty="0" smtClean="0">
                  <a:solidFill>
                    <a:srgbClr val="FFFFFF"/>
                  </a:solidFill>
                </a:rPr>
                <a:t>y</a:t>
              </a:r>
              <a:r>
                <a:rPr lang="en-US" sz="1600" baseline="-25000" dirty="0" smtClean="0">
                  <a:solidFill>
                    <a:srgbClr val="FFFFFF"/>
                  </a:solidFill>
                </a:rPr>
                <a:t>i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4855370" y="3676601"/>
            <a:ext cx="1398286" cy="651300"/>
            <a:chOff x="555394" y="5271856"/>
            <a:chExt cx="1398286" cy="651300"/>
          </a:xfrm>
        </p:grpSpPr>
        <p:sp>
          <p:nvSpPr>
            <p:cNvPr id="172" name="Text Box 4"/>
            <p:cNvSpPr txBox="1">
              <a:spLocks noChangeArrowheads="1"/>
            </p:cNvSpPr>
            <p:nvPr/>
          </p:nvSpPr>
          <p:spPr bwMode="auto">
            <a:xfrm>
              <a:off x="555394" y="5271856"/>
              <a:ext cx="706515" cy="427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altLang="zh-CN" dirty="0" smtClean="0">
                  <a:solidFill>
                    <a:schemeClr val="bg1"/>
                  </a:solidFill>
                </a:rPr>
                <a:t>min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148987" y="5402005"/>
              <a:ext cx="8046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 smtClean="0">
                  <a:solidFill>
                    <a:schemeClr val="bg1"/>
                  </a:solidFill>
                  <a:ea typeface="宋体" pitchFamily="2" charset="-122"/>
                </a:rPr>
                <a:t>||w||</a:t>
              </a:r>
              <a:endParaRPr lang="en-US" dirty="0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714220" y="5553824"/>
              <a:ext cx="3888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i="1" dirty="0">
                  <a:solidFill>
                    <a:schemeClr val="bg1"/>
                  </a:solidFill>
                  <a:ea typeface="宋体" pitchFamily="2" charset="-122"/>
                </a:rPr>
                <a:t>w</a:t>
              </a:r>
              <a:endParaRPr lang="en-US" dirty="0"/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4807081" y="4524718"/>
            <a:ext cx="3755351" cy="413730"/>
            <a:chOff x="144639" y="4586262"/>
            <a:chExt cx="3755351" cy="413730"/>
          </a:xfrm>
        </p:grpSpPr>
        <p:grpSp>
          <p:nvGrpSpPr>
            <p:cNvPr id="179" name="Group 178"/>
            <p:cNvGrpSpPr/>
            <p:nvPr/>
          </p:nvGrpSpPr>
          <p:grpSpPr>
            <a:xfrm>
              <a:off x="144639" y="4586262"/>
              <a:ext cx="3755351" cy="413730"/>
              <a:chOff x="-166333" y="6054279"/>
              <a:chExt cx="3755351" cy="413730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-166333" y="6054279"/>
                <a:ext cx="44705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err="1" smtClean="0">
                    <a:solidFill>
                      <a:srgbClr val="FFFFFF"/>
                    </a:solidFill>
                  </a:rPr>
                  <a:t>s.t</a:t>
                </a:r>
                <a:endParaRPr lang="en-US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528153" y="6072355"/>
                <a:ext cx="13519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bg1"/>
                    </a:solidFill>
                    <a:ea typeface="宋体" pitchFamily="2" charset="-122"/>
                  </a:rPr>
                  <a:t>(</a:t>
                </a:r>
                <a:r>
                  <a:rPr lang="en-US" altLang="zh-CN" i="1" dirty="0" err="1" smtClean="0">
                    <a:solidFill>
                      <a:schemeClr val="bg1"/>
                    </a:solidFill>
                    <a:ea typeface="宋体" pitchFamily="2" charset="-122"/>
                  </a:rPr>
                  <a:t>w</a:t>
                </a:r>
                <a:r>
                  <a:rPr lang="en-US" altLang="zh-CN" baseline="30000" dirty="0" err="1" smtClean="0">
                    <a:solidFill>
                      <a:schemeClr val="bg1"/>
                    </a:solidFill>
                    <a:ea typeface="宋体" pitchFamily="2" charset="-122"/>
                  </a:rPr>
                  <a:t>T</a:t>
                </a:r>
                <a:r>
                  <a:rPr lang="en-US" altLang="zh-CN" i="1" dirty="0" err="1" smtClean="0">
                    <a:solidFill>
                      <a:schemeClr val="bg1"/>
                    </a:solidFill>
                    <a:ea typeface="宋体" pitchFamily="2" charset="-122"/>
                  </a:rPr>
                  <a:t>x</a:t>
                </a:r>
                <a:r>
                  <a:rPr lang="en-US" altLang="zh-CN" i="1" baseline="-25000" dirty="0" err="1" smtClean="0">
                    <a:solidFill>
                      <a:schemeClr val="bg1"/>
                    </a:solidFill>
                    <a:ea typeface="宋体" pitchFamily="2" charset="-122"/>
                  </a:rPr>
                  <a:t>i</a:t>
                </a:r>
                <a:r>
                  <a:rPr lang="en-US" altLang="zh-CN" i="1" dirty="0" smtClean="0">
                    <a:solidFill>
                      <a:schemeClr val="bg1"/>
                    </a:solidFill>
                    <a:ea typeface="宋体" pitchFamily="2" charset="-122"/>
                  </a:rPr>
                  <a:t> + b</a:t>
                </a:r>
                <a:r>
                  <a:rPr lang="en-US" altLang="zh-CN" dirty="0" smtClean="0">
                    <a:solidFill>
                      <a:schemeClr val="bg1"/>
                    </a:solidFill>
                    <a:ea typeface="宋体" pitchFamily="2" charset="-122"/>
                  </a:rPr>
                  <a:t>)</a:t>
                </a:r>
                <a:endParaRPr lang="en-US" dirty="0"/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1746069" y="6098677"/>
                <a:ext cx="373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FF"/>
                    </a:solidFill>
                  </a:rPr>
                  <a:t>≥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2108226" y="6072355"/>
                <a:ext cx="3432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i="1" dirty="0" smtClean="0">
                    <a:solidFill>
                      <a:schemeClr val="bg1"/>
                    </a:solidFill>
                    <a:ea typeface="宋体" pitchFamily="2" charset="-122"/>
                  </a:rPr>
                  <a:t>1</a:t>
                </a:r>
                <a:endParaRPr lang="en-US" dirty="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2561907" y="6128238"/>
                <a:ext cx="10271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solidFill>
                      <a:srgbClr val="FFFFFF"/>
                    </a:solidFill>
                  </a:rPr>
                  <a:t>for all </a:t>
                </a:r>
                <a:r>
                  <a:rPr lang="en-US" sz="1600" i="1" dirty="0" smtClean="0">
                    <a:solidFill>
                      <a:srgbClr val="FFFFFF"/>
                    </a:solidFill>
                  </a:rPr>
                  <a:t>X</a:t>
                </a:r>
                <a:r>
                  <a:rPr lang="en-US" sz="1600" baseline="-25000" dirty="0" smtClean="0">
                    <a:solidFill>
                      <a:srgbClr val="FFFFFF"/>
                    </a:solidFill>
                  </a:rPr>
                  <a:t>i</a:t>
                </a:r>
                <a:endParaRPr lang="en-US" sz="16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0" name="Rectangle 179"/>
            <p:cNvSpPr/>
            <p:nvPr/>
          </p:nvSpPr>
          <p:spPr>
            <a:xfrm>
              <a:off x="602644" y="4596362"/>
              <a:ext cx="3611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dirty="0" smtClean="0">
                  <a:solidFill>
                    <a:srgbClr val="FFFFFF"/>
                  </a:solidFill>
                </a:rPr>
                <a:t>y</a:t>
              </a:r>
              <a:r>
                <a:rPr lang="en-US" sz="1600" baseline="-25000" dirty="0" smtClean="0">
                  <a:solidFill>
                    <a:srgbClr val="FFFFFF"/>
                  </a:solidFill>
                </a:rPr>
                <a:t>i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91" name="Text Box 4"/>
          <p:cNvSpPr txBox="1">
            <a:spLocks noChangeArrowheads="1"/>
          </p:cNvSpPr>
          <p:nvPr/>
        </p:nvSpPr>
        <p:spPr bwMode="auto">
          <a:xfrm>
            <a:off x="598634" y="5763831"/>
            <a:ext cx="2623309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000" dirty="0" smtClean="0">
                <a:solidFill>
                  <a:schemeClr val="bg1"/>
                </a:solidFill>
              </a:rPr>
              <a:t>Learning classifier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192" name="Text Box 4"/>
          <p:cNvSpPr txBox="1">
            <a:spLocks noChangeArrowheads="1"/>
          </p:cNvSpPr>
          <p:nvPr/>
        </p:nvSpPr>
        <p:spPr bwMode="auto">
          <a:xfrm>
            <a:off x="3721251" y="5774780"/>
            <a:ext cx="4139141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000" dirty="0" smtClean="0">
                <a:solidFill>
                  <a:schemeClr val="bg1"/>
                </a:solidFill>
              </a:rPr>
              <a:t>Compute w by solving the QP</a:t>
            </a:r>
            <a:endParaRPr lang="en-US" altLang="zh-CN" sz="2000" dirty="0">
              <a:solidFill>
                <a:schemeClr val="bg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189102" y="5940554"/>
            <a:ext cx="460641" cy="22816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7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  <p:bldP spid="192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Kernel Trick</a:t>
            </a:r>
            <a:endParaRPr lang="en-US" altLang="zh-CN" sz="3200" dirty="0" smtClean="0">
              <a:solidFill>
                <a:srgbClr val="FFCC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AutoShape 10"/>
          <p:cNvSpPr>
            <a:spLocks noChangeArrowheads="1"/>
          </p:cNvSpPr>
          <p:nvPr/>
        </p:nvSpPr>
        <p:spPr bwMode="auto">
          <a:xfrm>
            <a:off x="944588" y="1681134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118" name="AutoShape 10"/>
          <p:cNvSpPr>
            <a:spLocks noChangeArrowheads="1"/>
          </p:cNvSpPr>
          <p:nvPr/>
        </p:nvSpPr>
        <p:spPr bwMode="auto">
          <a:xfrm>
            <a:off x="1547833" y="2104468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119" name="AutoShape 10"/>
          <p:cNvSpPr>
            <a:spLocks noChangeArrowheads="1"/>
          </p:cNvSpPr>
          <p:nvPr/>
        </p:nvSpPr>
        <p:spPr bwMode="auto">
          <a:xfrm>
            <a:off x="870519" y="1985943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120" name="AutoShape 10"/>
          <p:cNvSpPr>
            <a:spLocks noChangeArrowheads="1"/>
          </p:cNvSpPr>
          <p:nvPr/>
        </p:nvSpPr>
        <p:spPr bwMode="auto">
          <a:xfrm>
            <a:off x="1073718" y="2561668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121" name="AutoShape 10"/>
          <p:cNvSpPr>
            <a:spLocks noChangeArrowheads="1"/>
          </p:cNvSpPr>
          <p:nvPr/>
        </p:nvSpPr>
        <p:spPr bwMode="auto">
          <a:xfrm>
            <a:off x="1497022" y="1579533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122" name="AutoShape 10"/>
          <p:cNvSpPr>
            <a:spLocks noChangeArrowheads="1"/>
          </p:cNvSpPr>
          <p:nvPr/>
        </p:nvSpPr>
        <p:spPr bwMode="auto">
          <a:xfrm>
            <a:off x="1835682" y="1410203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123" name="Rectangle 122"/>
          <p:cNvSpPr/>
          <p:nvPr/>
        </p:nvSpPr>
        <p:spPr>
          <a:xfrm>
            <a:off x="2448013" y="2015302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2685075" y="2591024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2498812" y="2946617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2363348" y="2421694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1669098" y="2777290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2092423" y="3268347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0" name="Line 25"/>
          <p:cNvSpPr>
            <a:spLocks noChangeShapeType="1"/>
          </p:cNvSpPr>
          <p:nvPr/>
        </p:nvSpPr>
        <p:spPr bwMode="auto">
          <a:xfrm flipV="1">
            <a:off x="658961" y="1316846"/>
            <a:ext cx="2346563" cy="227610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Text Box 4"/>
          <p:cNvSpPr txBox="1">
            <a:spLocks noChangeArrowheads="1"/>
          </p:cNvSpPr>
          <p:nvPr/>
        </p:nvSpPr>
        <p:spPr bwMode="auto">
          <a:xfrm>
            <a:off x="479081" y="3592948"/>
            <a:ext cx="2687536" cy="4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dirty="0" smtClean="0">
                <a:solidFill>
                  <a:schemeClr val="bg1"/>
                </a:solidFill>
              </a:rPr>
              <a:t>Linearly separable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75" name="Text Box 4"/>
          <p:cNvSpPr txBox="1">
            <a:spLocks noChangeArrowheads="1"/>
          </p:cNvSpPr>
          <p:nvPr/>
        </p:nvSpPr>
        <p:spPr bwMode="auto">
          <a:xfrm>
            <a:off x="4258624" y="1683560"/>
            <a:ext cx="4199575" cy="4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dirty="0" smtClean="0">
                <a:solidFill>
                  <a:schemeClr val="bg1"/>
                </a:solidFill>
              </a:rPr>
              <a:t>How about these points in 1-D?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183" name="Text Box 4"/>
          <p:cNvSpPr txBox="1">
            <a:spLocks noChangeArrowheads="1"/>
          </p:cNvSpPr>
          <p:nvPr/>
        </p:nvSpPr>
        <p:spPr bwMode="auto">
          <a:xfrm>
            <a:off x="3448500" y="3727955"/>
            <a:ext cx="5099542" cy="4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dirty="0" smtClean="0">
                <a:solidFill>
                  <a:schemeClr val="bg1"/>
                </a:solidFill>
              </a:rPr>
              <a:t>Think about a quadratic mapping </a:t>
            </a:r>
            <a:r>
              <a:rPr lang="en-US" altLang="zh-CN" dirty="0" err="1" smtClean="0">
                <a:solidFill>
                  <a:schemeClr val="bg1"/>
                </a:solidFill>
              </a:rPr>
              <a:t>Φ</a:t>
            </a:r>
            <a:r>
              <a:rPr lang="en-US" altLang="zh-CN" dirty="0" smtClean="0">
                <a:solidFill>
                  <a:schemeClr val="bg1"/>
                </a:solidFill>
              </a:rPr>
              <a:t>(x)=x</a:t>
            </a:r>
            <a:r>
              <a:rPr lang="en-US" altLang="zh-CN" baseline="30000" dirty="0" smtClean="0">
                <a:solidFill>
                  <a:schemeClr val="bg1"/>
                </a:solidFill>
              </a:rPr>
              <a:t>2</a:t>
            </a:r>
            <a:r>
              <a:rPr lang="en-US" altLang="zh-CN" dirty="0" smtClean="0">
                <a:solidFill>
                  <a:schemeClr val="bg1"/>
                </a:solidFill>
              </a:rPr>
              <a:t>.</a:t>
            </a:r>
            <a:endParaRPr lang="en-US" altLang="zh-CN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13128" y="2574029"/>
            <a:ext cx="3425368" cy="707516"/>
            <a:chOff x="4413128" y="2574029"/>
            <a:chExt cx="3425368" cy="707516"/>
          </a:xfrm>
        </p:grpSpPr>
        <p:grpSp>
          <p:nvGrpSpPr>
            <p:cNvPr id="2" name="Group 1"/>
            <p:cNvGrpSpPr/>
            <p:nvPr/>
          </p:nvGrpSpPr>
          <p:grpSpPr>
            <a:xfrm>
              <a:off x="4413128" y="2574029"/>
              <a:ext cx="3425368" cy="656394"/>
              <a:chOff x="4413128" y="2574029"/>
              <a:chExt cx="3425368" cy="656394"/>
            </a:xfrm>
          </p:grpSpPr>
          <p:sp>
            <p:nvSpPr>
              <p:cNvPr id="159" name="Line 25"/>
              <p:cNvSpPr>
                <a:spLocks noChangeShapeType="1"/>
              </p:cNvSpPr>
              <p:nvPr/>
            </p:nvSpPr>
            <p:spPr bwMode="auto">
              <a:xfrm flipV="1">
                <a:off x="4413128" y="2777290"/>
                <a:ext cx="3425368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6077965" y="2574029"/>
                <a:ext cx="38484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Lucida Grande"/>
                    <a:ea typeface="Lucida Grande"/>
                    <a:cs typeface="Lucida Grande"/>
                  </a:rPr>
                  <a:t>°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6405533" y="2584092"/>
                <a:ext cx="38484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Lucida Grande"/>
                    <a:ea typeface="Lucida Grande"/>
                    <a:cs typeface="Lucida Grande"/>
                  </a:rPr>
                  <a:t>°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5759601" y="2584092"/>
                <a:ext cx="38484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Lucida Grande"/>
                    <a:ea typeface="Lucida Grande"/>
                    <a:cs typeface="Lucida Grande"/>
                  </a:rPr>
                  <a:t>°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3" name="AutoShape 10"/>
              <p:cNvSpPr>
                <a:spLocks noChangeArrowheads="1"/>
              </p:cNvSpPr>
              <p:nvPr/>
            </p:nvSpPr>
            <p:spPr bwMode="auto">
              <a:xfrm>
                <a:off x="5269217" y="2733361"/>
                <a:ext cx="91440" cy="91440"/>
              </a:xfrm>
              <a:prstGeom prst="octagon">
                <a:avLst>
                  <a:gd name="adj" fmla="val 29287"/>
                </a:avLst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  <p:sp>
            <p:nvSpPr>
              <p:cNvPr id="164" name="AutoShape 10"/>
              <p:cNvSpPr>
                <a:spLocks noChangeArrowheads="1"/>
              </p:cNvSpPr>
              <p:nvPr/>
            </p:nvSpPr>
            <p:spPr bwMode="auto">
              <a:xfrm>
                <a:off x="4939905" y="2732475"/>
                <a:ext cx="91440" cy="91440"/>
              </a:xfrm>
              <a:prstGeom prst="octagon">
                <a:avLst>
                  <a:gd name="adj" fmla="val 29287"/>
                </a:avLst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  <p:sp>
            <p:nvSpPr>
              <p:cNvPr id="165" name="AutoShape 10"/>
              <p:cNvSpPr>
                <a:spLocks noChangeArrowheads="1"/>
              </p:cNvSpPr>
              <p:nvPr/>
            </p:nvSpPr>
            <p:spPr bwMode="auto">
              <a:xfrm>
                <a:off x="4665333" y="2731589"/>
                <a:ext cx="91440" cy="91440"/>
              </a:xfrm>
              <a:prstGeom prst="octagon">
                <a:avLst>
                  <a:gd name="adj" fmla="val 29287"/>
                </a:avLst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  <p:sp>
            <p:nvSpPr>
              <p:cNvPr id="166" name="AutoShape 10"/>
              <p:cNvSpPr>
                <a:spLocks noChangeArrowheads="1"/>
              </p:cNvSpPr>
              <p:nvPr/>
            </p:nvSpPr>
            <p:spPr bwMode="auto">
              <a:xfrm>
                <a:off x="7018281" y="2730703"/>
                <a:ext cx="91440" cy="91440"/>
              </a:xfrm>
              <a:prstGeom prst="octagon">
                <a:avLst>
                  <a:gd name="adj" fmla="val 29287"/>
                </a:avLst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  <p:sp>
            <p:nvSpPr>
              <p:cNvPr id="173" name="AutoShape 10"/>
              <p:cNvSpPr>
                <a:spLocks noChangeArrowheads="1"/>
              </p:cNvSpPr>
              <p:nvPr/>
            </p:nvSpPr>
            <p:spPr bwMode="auto">
              <a:xfrm>
                <a:off x="7422485" y="2729817"/>
                <a:ext cx="91440" cy="91440"/>
              </a:xfrm>
              <a:prstGeom prst="octagon">
                <a:avLst>
                  <a:gd name="adj" fmla="val 29287"/>
                </a:avLst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</p:grpSp>
        <p:sp>
          <p:nvSpPr>
            <p:cNvPr id="184" name="Line 25"/>
            <p:cNvSpPr>
              <a:spLocks noChangeShapeType="1"/>
            </p:cNvSpPr>
            <p:nvPr/>
          </p:nvSpPr>
          <p:spPr bwMode="auto">
            <a:xfrm>
              <a:off x="5528916" y="2630391"/>
              <a:ext cx="0" cy="30766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Text Box 4"/>
            <p:cNvSpPr txBox="1">
              <a:spLocks noChangeArrowheads="1"/>
            </p:cNvSpPr>
            <p:nvPr/>
          </p:nvSpPr>
          <p:spPr bwMode="auto">
            <a:xfrm>
              <a:off x="5366989" y="2854505"/>
              <a:ext cx="345749" cy="427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altLang="zh-CN" dirty="0" smtClean="0">
                  <a:solidFill>
                    <a:schemeClr val="bg1"/>
                  </a:solidFill>
                </a:rPr>
                <a:t>0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4149517" y="4294567"/>
            <a:ext cx="3425368" cy="1953200"/>
            <a:chOff x="4413128" y="1328345"/>
            <a:chExt cx="3425368" cy="1953200"/>
          </a:xfrm>
        </p:grpSpPr>
        <p:grpSp>
          <p:nvGrpSpPr>
            <p:cNvPr id="205" name="Group 204"/>
            <p:cNvGrpSpPr/>
            <p:nvPr/>
          </p:nvGrpSpPr>
          <p:grpSpPr>
            <a:xfrm>
              <a:off x="4413128" y="1328345"/>
              <a:ext cx="3425368" cy="1792588"/>
              <a:chOff x="4413128" y="1328345"/>
              <a:chExt cx="3425368" cy="1792588"/>
            </a:xfrm>
          </p:grpSpPr>
          <p:sp>
            <p:nvSpPr>
              <p:cNvPr id="208" name="Line 25"/>
              <p:cNvSpPr>
                <a:spLocks noChangeShapeType="1"/>
              </p:cNvSpPr>
              <p:nvPr/>
            </p:nvSpPr>
            <p:spPr bwMode="auto">
              <a:xfrm flipV="1">
                <a:off x="4413128" y="2777290"/>
                <a:ext cx="3425368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6077965" y="2344100"/>
                <a:ext cx="38484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Lucida Grande"/>
                    <a:ea typeface="Lucida Grande"/>
                    <a:cs typeface="Lucida Grande"/>
                  </a:rPr>
                  <a:t>°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6405533" y="2102336"/>
                <a:ext cx="38484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Lucida Grande"/>
                    <a:ea typeface="Lucida Grande"/>
                    <a:cs typeface="Lucida Grande"/>
                  </a:rPr>
                  <a:t>°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5759601" y="2474602"/>
                <a:ext cx="38484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Lucida Grande"/>
                    <a:ea typeface="Lucida Grande"/>
                    <a:cs typeface="Lucida Grande"/>
                  </a:rPr>
                  <a:t>°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" name="AutoShape 10"/>
              <p:cNvSpPr>
                <a:spLocks noChangeArrowheads="1"/>
              </p:cNvSpPr>
              <p:nvPr/>
            </p:nvSpPr>
            <p:spPr bwMode="auto">
              <a:xfrm>
                <a:off x="5269217" y="2547228"/>
                <a:ext cx="91440" cy="91440"/>
              </a:xfrm>
              <a:prstGeom prst="octagon">
                <a:avLst>
                  <a:gd name="adj" fmla="val 29287"/>
                </a:avLst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  <p:sp>
            <p:nvSpPr>
              <p:cNvPr id="213" name="AutoShape 10"/>
              <p:cNvSpPr>
                <a:spLocks noChangeArrowheads="1"/>
              </p:cNvSpPr>
              <p:nvPr/>
            </p:nvSpPr>
            <p:spPr bwMode="auto">
              <a:xfrm>
                <a:off x="4939905" y="2414954"/>
                <a:ext cx="91440" cy="91440"/>
              </a:xfrm>
              <a:prstGeom prst="octagon">
                <a:avLst>
                  <a:gd name="adj" fmla="val 29287"/>
                </a:avLst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  <p:sp>
            <p:nvSpPr>
              <p:cNvPr id="214" name="AutoShape 10"/>
              <p:cNvSpPr>
                <a:spLocks noChangeArrowheads="1"/>
              </p:cNvSpPr>
              <p:nvPr/>
            </p:nvSpPr>
            <p:spPr bwMode="auto">
              <a:xfrm>
                <a:off x="4665333" y="2085598"/>
                <a:ext cx="91440" cy="91440"/>
              </a:xfrm>
              <a:prstGeom prst="octagon">
                <a:avLst>
                  <a:gd name="adj" fmla="val 29287"/>
                </a:avLst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  <p:sp>
            <p:nvSpPr>
              <p:cNvPr id="215" name="AutoShape 10"/>
              <p:cNvSpPr>
                <a:spLocks noChangeArrowheads="1"/>
              </p:cNvSpPr>
              <p:nvPr/>
            </p:nvSpPr>
            <p:spPr bwMode="auto">
              <a:xfrm>
                <a:off x="6954447" y="1737915"/>
                <a:ext cx="91440" cy="91440"/>
              </a:xfrm>
              <a:prstGeom prst="octagon">
                <a:avLst>
                  <a:gd name="adj" fmla="val 29287"/>
                </a:avLst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  <p:sp>
            <p:nvSpPr>
              <p:cNvPr id="216" name="AutoShape 10"/>
              <p:cNvSpPr>
                <a:spLocks noChangeArrowheads="1"/>
              </p:cNvSpPr>
              <p:nvPr/>
            </p:nvSpPr>
            <p:spPr bwMode="auto">
              <a:xfrm>
                <a:off x="7422485" y="1328345"/>
                <a:ext cx="91440" cy="91440"/>
              </a:xfrm>
              <a:prstGeom prst="octagon">
                <a:avLst>
                  <a:gd name="adj" fmla="val 29287"/>
                </a:avLst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 sz="2800" dirty="0"/>
              </a:p>
            </p:txBody>
          </p:sp>
        </p:grpSp>
        <p:sp>
          <p:nvSpPr>
            <p:cNvPr id="206" name="Line 25"/>
            <p:cNvSpPr>
              <a:spLocks noChangeShapeType="1"/>
            </p:cNvSpPr>
            <p:nvPr/>
          </p:nvSpPr>
          <p:spPr bwMode="auto">
            <a:xfrm>
              <a:off x="5561760" y="2630391"/>
              <a:ext cx="0" cy="30766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Text Box 4"/>
            <p:cNvSpPr txBox="1">
              <a:spLocks noChangeArrowheads="1"/>
            </p:cNvSpPr>
            <p:nvPr/>
          </p:nvSpPr>
          <p:spPr bwMode="auto">
            <a:xfrm>
              <a:off x="5388885" y="2854505"/>
              <a:ext cx="345749" cy="427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altLang="zh-CN" dirty="0" smtClean="0">
                  <a:solidFill>
                    <a:schemeClr val="bg1"/>
                  </a:solidFill>
                </a:rPr>
                <a:t>0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</p:grpSp>
      <p:sp>
        <p:nvSpPr>
          <p:cNvPr id="217" name="Line 25"/>
          <p:cNvSpPr>
            <a:spLocks noChangeShapeType="1"/>
          </p:cNvSpPr>
          <p:nvPr/>
        </p:nvSpPr>
        <p:spPr bwMode="auto">
          <a:xfrm flipV="1">
            <a:off x="4401721" y="4598464"/>
            <a:ext cx="3020764" cy="1543436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" name="Text Box 4"/>
          <p:cNvSpPr txBox="1">
            <a:spLocks noChangeArrowheads="1"/>
          </p:cNvSpPr>
          <p:nvPr/>
        </p:nvSpPr>
        <p:spPr bwMode="auto">
          <a:xfrm>
            <a:off x="5585126" y="3154316"/>
            <a:ext cx="1118632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400" dirty="0" smtClean="0">
                <a:solidFill>
                  <a:schemeClr val="bg1"/>
                </a:solidFill>
              </a:rPr>
              <a:t>No!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219" name="Text Box 4"/>
          <p:cNvSpPr txBox="1">
            <a:spLocks noChangeArrowheads="1"/>
          </p:cNvSpPr>
          <p:nvPr/>
        </p:nvSpPr>
        <p:spPr bwMode="auto">
          <a:xfrm>
            <a:off x="5156314" y="6214920"/>
            <a:ext cx="1118632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400" dirty="0" smtClean="0">
                <a:solidFill>
                  <a:schemeClr val="bg1"/>
                </a:solidFill>
              </a:rPr>
              <a:t>Yes!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9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183" grpId="0"/>
      <p:bldP spid="217" grpId="0" animBg="1"/>
      <p:bldP spid="218" grpId="0"/>
      <p:bldP spid="2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Kernel Trick</a:t>
            </a:r>
            <a:endParaRPr lang="en-US" altLang="zh-CN" sz="3200" dirty="0" smtClean="0">
              <a:solidFill>
                <a:srgbClr val="FFCC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65703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AutoShape 10"/>
          <p:cNvSpPr>
            <a:spLocks noChangeArrowheads="1"/>
          </p:cNvSpPr>
          <p:nvPr/>
        </p:nvSpPr>
        <p:spPr bwMode="auto">
          <a:xfrm>
            <a:off x="1119756" y="1582593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118" name="AutoShape 10"/>
          <p:cNvSpPr>
            <a:spLocks noChangeArrowheads="1"/>
          </p:cNvSpPr>
          <p:nvPr/>
        </p:nvSpPr>
        <p:spPr bwMode="auto">
          <a:xfrm>
            <a:off x="2173051" y="2173654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119" name="AutoShape 10"/>
          <p:cNvSpPr>
            <a:spLocks noChangeArrowheads="1"/>
          </p:cNvSpPr>
          <p:nvPr/>
        </p:nvSpPr>
        <p:spPr bwMode="auto">
          <a:xfrm>
            <a:off x="1045687" y="1887402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120" name="AutoShape 10"/>
          <p:cNvSpPr>
            <a:spLocks noChangeArrowheads="1"/>
          </p:cNvSpPr>
          <p:nvPr/>
        </p:nvSpPr>
        <p:spPr bwMode="auto">
          <a:xfrm>
            <a:off x="1248886" y="2364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121" name="AutoShape 10"/>
          <p:cNvSpPr>
            <a:spLocks noChangeArrowheads="1"/>
          </p:cNvSpPr>
          <p:nvPr/>
        </p:nvSpPr>
        <p:spPr bwMode="auto">
          <a:xfrm>
            <a:off x="1672190" y="1480992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122" name="AutoShape 10"/>
          <p:cNvSpPr>
            <a:spLocks noChangeArrowheads="1"/>
          </p:cNvSpPr>
          <p:nvPr/>
        </p:nvSpPr>
        <p:spPr bwMode="auto">
          <a:xfrm>
            <a:off x="2010850" y="1311662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123" name="Rectangle 122"/>
          <p:cNvSpPr/>
          <p:nvPr/>
        </p:nvSpPr>
        <p:spPr>
          <a:xfrm>
            <a:off x="2623181" y="1708730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2860243" y="2284452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2673980" y="2640045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2538516" y="2115122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1450138" y="2405024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2267591" y="2961775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0" name="Line 25"/>
          <p:cNvSpPr>
            <a:spLocks noChangeShapeType="1"/>
          </p:cNvSpPr>
          <p:nvPr/>
        </p:nvSpPr>
        <p:spPr bwMode="auto">
          <a:xfrm flipV="1">
            <a:off x="5777274" y="1379119"/>
            <a:ext cx="2012690" cy="190725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AutoShape 10"/>
          <p:cNvSpPr>
            <a:spLocks noChangeArrowheads="1"/>
          </p:cNvSpPr>
          <p:nvPr/>
        </p:nvSpPr>
        <p:spPr bwMode="auto">
          <a:xfrm>
            <a:off x="1813642" y="2126097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0" name="Rectangle 49"/>
          <p:cNvSpPr/>
          <p:nvPr/>
        </p:nvSpPr>
        <p:spPr>
          <a:xfrm>
            <a:off x="1947786" y="2378729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1" name="AutoShape 10"/>
          <p:cNvSpPr>
            <a:spLocks noChangeArrowheads="1"/>
          </p:cNvSpPr>
          <p:nvPr/>
        </p:nvSpPr>
        <p:spPr bwMode="auto">
          <a:xfrm>
            <a:off x="2303555" y="1811451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2" name="Rectangle 51"/>
          <p:cNvSpPr/>
          <p:nvPr/>
        </p:nvSpPr>
        <p:spPr>
          <a:xfrm>
            <a:off x="942166" y="2623778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3" name="AutoShape 10"/>
          <p:cNvSpPr>
            <a:spLocks noChangeArrowheads="1"/>
          </p:cNvSpPr>
          <p:nvPr/>
        </p:nvSpPr>
        <p:spPr bwMode="auto">
          <a:xfrm>
            <a:off x="957231" y="22587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" name="Freeform 3"/>
          <p:cNvSpPr/>
          <p:nvPr/>
        </p:nvSpPr>
        <p:spPr>
          <a:xfrm>
            <a:off x="569282" y="1259094"/>
            <a:ext cx="2080048" cy="1751794"/>
          </a:xfrm>
          <a:custGeom>
            <a:avLst/>
            <a:gdLst>
              <a:gd name="connsiteX0" fmla="*/ 0 w 2080048"/>
              <a:gd name="connsiteY0" fmla="*/ 1751794 h 1751794"/>
              <a:gd name="connsiteX1" fmla="*/ 470748 w 2080048"/>
              <a:gd name="connsiteY1" fmla="*/ 1313845 h 1751794"/>
              <a:gd name="connsiteX2" fmla="*/ 766334 w 2080048"/>
              <a:gd name="connsiteY2" fmla="*/ 1313845 h 1751794"/>
              <a:gd name="connsiteX3" fmla="*/ 1083815 w 2080048"/>
              <a:gd name="connsiteY3" fmla="*/ 1116769 h 1751794"/>
              <a:gd name="connsiteX4" fmla="*/ 1346558 w 2080048"/>
              <a:gd name="connsiteY4" fmla="*/ 1094871 h 1751794"/>
              <a:gd name="connsiteX5" fmla="*/ 1664039 w 2080048"/>
              <a:gd name="connsiteY5" fmla="*/ 1160563 h 1751794"/>
              <a:gd name="connsiteX6" fmla="*/ 1872043 w 2080048"/>
              <a:gd name="connsiteY6" fmla="*/ 1094871 h 1751794"/>
              <a:gd name="connsiteX7" fmla="*/ 1992467 w 2080048"/>
              <a:gd name="connsiteY7" fmla="*/ 788307 h 1751794"/>
              <a:gd name="connsiteX8" fmla="*/ 2080048 w 2080048"/>
              <a:gd name="connsiteY8" fmla="*/ 0 h 175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0048" h="1751794">
                <a:moveTo>
                  <a:pt x="0" y="1751794"/>
                </a:moveTo>
                <a:cubicBezTo>
                  <a:pt x="171513" y="1569315"/>
                  <a:pt x="343026" y="1386836"/>
                  <a:pt x="470748" y="1313845"/>
                </a:cubicBezTo>
                <a:cubicBezTo>
                  <a:pt x="598470" y="1240853"/>
                  <a:pt x="664156" y="1346691"/>
                  <a:pt x="766334" y="1313845"/>
                </a:cubicBezTo>
                <a:cubicBezTo>
                  <a:pt x="868512" y="1280999"/>
                  <a:pt x="987111" y="1153265"/>
                  <a:pt x="1083815" y="1116769"/>
                </a:cubicBezTo>
                <a:cubicBezTo>
                  <a:pt x="1180519" y="1080273"/>
                  <a:pt x="1249854" y="1087572"/>
                  <a:pt x="1346558" y="1094871"/>
                </a:cubicBezTo>
                <a:cubicBezTo>
                  <a:pt x="1443262" y="1102170"/>
                  <a:pt x="1576458" y="1160563"/>
                  <a:pt x="1664039" y="1160563"/>
                </a:cubicBezTo>
                <a:cubicBezTo>
                  <a:pt x="1751620" y="1160563"/>
                  <a:pt x="1817305" y="1156914"/>
                  <a:pt x="1872043" y="1094871"/>
                </a:cubicBezTo>
                <a:cubicBezTo>
                  <a:pt x="1926781" y="1032828"/>
                  <a:pt x="1957799" y="970786"/>
                  <a:pt x="1992467" y="788307"/>
                </a:cubicBezTo>
                <a:cubicBezTo>
                  <a:pt x="2027135" y="605828"/>
                  <a:pt x="2080048" y="0"/>
                  <a:pt x="2080048" y="0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-63046" y="3194963"/>
            <a:ext cx="4325592" cy="4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altLang="zh-CN" dirty="0" smtClean="0">
                <a:solidFill>
                  <a:schemeClr val="bg1"/>
                </a:solidFill>
              </a:rPr>
              <a:t>Mathematically hard to describe!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20719" y="1955106"/>
            <a:ext cx="766333" cy="785151"/>
          </a:xfrm>
          <a:prstGeom prst="rightArrow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3733139" y="1277078"/>
            <a:ext cx="930547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400" dirty="0" err="1" smtClean="0">
                <a:solidFill>
                  <a:schemeClr val="bg1"/>
                </a:solidFill>
              </a:rPr>
              <a:t>Φ</a:t>
            </a:r>
            <a:r>
              <a:rPr lang="en-US" altLang="zh-CN" sz="2400" dirty="0" smtClean="0">
                <a:solidFill>
                  <a:schemeClr val="bg1"/>
                </a:solidFill>
              </a:rPr>
              <a:t>(x)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599474" y="1481565"/>
            <a:ext cx="2376753" cy="2185724"/>
            <a:chOff x="5432622" y="1704518"/>
            <a:chExt cx="2376753" cy="2185724"/>
          </a:xfrm>
        </p:grpSpPr>
        <p:sp>
          <p:nvSpPr>
            <p:cNvPr id="58" name="AutoShape 10"/>
            <p:cNvSpPr>
              <a:spLocks noChangeArrowheads="1"/>
            </p:cNvSpPr>
            <p:nvPr/>
          </p:nvSpPr>
          <p:spPr bwMode="auto">
            <a:xfrm>
              <a:off x="5684047" y="1975449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2800" dirty="0"/>
            </a:p>
          </p:txBody>
        </p:sp>
        <p:sp>
          <p:nvSpPr>
            <p:cNvPr id="59" name="AutoShape 10"/>
            <p:cNvSpPr>
              <a:spLocks noChangeArrowheads="1"/>
            </p:cNvSpPr>
            <p:nvPr/>
          </p:nvSpPr>
          <p:spPr bwMode="auto">
            <a:xfrm>
              <a:off x="6486241" y="2159857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2800" dirty="0"/>
            </a:p>
          </p:txBody>
        </p:sp>
        <p:sp>
          <p:nvSpPr>
            <p:cNvPr id="60" name="AutoShape 10"/>
            <p:cNvSpPr>
              <a:spLocks noChangeArrowheads="1"/>
            </p:cNvSpPr>
            <p:nvPr/>
          </p:nvSpPr>
          <p:spPr bwMode="auto">
            <a:xfrm>
              <a:off x="5432622" y="2463528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2800" dirty="0"/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6030759" y="2463528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2800" dirty="0"/>
            </a:p>
          </p:txBody>
        </p:sp>
        <p:sp>
          <p:nvSpPr>
            <p:cNvPr id="62" name="AutoShape 10"/>
            <p:cNvSpPr>
              <a:spLocks noChangeArrowheads="1"/>
            </p:cNvSpPr>
            <p:nvPr/>
          </p:nvSpPr>
          <p:spPr bwMode="auto">
            <a:xfrm>
              <a:off x="6236481" y="1873848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2800" dirty="0"/>
            </a:p>
          </p:txBody>
        </p:sp>
        <p:sp>
          <p:nvSpPr>
            <p:cNvPr id="63" name="AutoShape 10"/>
            <p:cNvSpPr>
              <a:spLocks noChangeArrowheads="1"/>
            </p:cNvSpPr>
            <p:nvPr/>
          </p:nvSpPr>
          <p:spPr bwMode="auto">
            <a:xfrm>
              <a:off x="6575141" y="1704518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28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187472" y="2101586"/>
              <a:ext cx="38484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Lucida Grande"/>
                  <a:ea typeface="Lucida Grande"/>
                  <a:cs typeface="Lucida Grande"/>
                </a:rPr>
                <a:t>°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424534" y="2677308"/>
              <a:ext cx="38484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Lucida Grande"/>
                  <a:ea typeface="Lucida Grande"/>
                  <a:cs typeface="Lucida Grande"/>
                </a:rPr>
                <a:t>°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238271" y="3032901"/>
              <a:ext cx="38484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Lucida Grande"/>
                  <a:ea typeface="Lucida Grande"/>
                  <a:cs typeface="Lucida Grande"/>
                </a:rPr>
                <a:t>°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910386" y="2804266"/>
              <a:ext cx="38484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Lucida Grande"/>
                  <a:ea typeface="Lucida Grande"/>
                  <a:cs typeface="Lucida Grande"/>
                </a:rPr>
                <a:t>°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333985" y="3032901"/>
              <a:ext cx="38484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Lucida Grande"/>
                  <a:ea typeface="Lucida Grande"/>
                  <a:cs typeface="Lucida Grande"/>
                </a:rPr>
                <a:t>°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874150" y="3243911"/>
              <a:ext cx="38484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Lucida Grande"/>
                  <a:ea typeface="Lucida Grande"/>
                  <a:cs typeface="Lucida Grande"/>
                </a:rPr>
                <a:t>°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70" name="AutoShape 10"/>
            <p:cNvSpPr>
              <a:spLocks noChangeArrowheads="1"/>
            </p:cNvSpPr>
            <p:nvPr/>
          </p:nvSpPr>
          <p:spPr bwMode="auto">
            <a:xfrm>
              <a:off x="5728497" y="2762436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28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512077" y="2771585"/>
              <a:ext cx="38484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Lucida Grande"/>
                  <a:ea typeface="Lucida Grande"/>
                  <a:cs typeface="Lucida Grande"/>
                </a:rPr>
                <a:t>°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72" name="AutoShape 10"/>
            <p:cNvSpPr>
              <a:spLocks noChangeArrowheads="1"/>
            </p:cNvSpPr>
            <p:nvPr/>
          </p:nvSpPr>
          <p:spPr bwMode="auto">
            <a:xfrm>
              <a:off x="6912296" y="1859766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2800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141564" y="3231843"/>
              <a:ext cx="38484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Lucida Grande"/>
                  <a:ea typeface="Lucida Grande"/>
                  <a:cs typeface="Lucida Grande"/>
                </a:rPr>
                <a:t>°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74" name="AutoShape 10"/>
            <p:cNvSpPr>
              <a:spLocks noChangeArrowheads="1"/>
            </p:cNvSpPr>
            <p:nvPr/>
          </p:nvSpPr>
          <p:spPr bwMode="auto">
            <a:xfrm>
              <a:off x="5521522" y="2651638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2800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962" y="3667289"/>
            <a:ext cx="4358452" cy="297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2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4" grpId="0" animBg="1"/>
      <p:bldP spid="55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Classification (Supervised Learning)</a:t>
            </a:r>
            <a:endParaRPr lang="en-US" altLang="zh-CN" sz="3200" dirty="0" smtClean="0">
              <a:solidFill>
                <a:srgbClr val="FFCC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627063" y="1309700"/>
            <a:ext cx="6852806" cy="538350"/>
            <a:chOff x="627063" y="1309700"/>
            <a:chExt cx="6852806" cy="538350"/>
          </a:xfrm>
        </p:grpSpPr>
        <p:sp>
          <p:nvSpPr>
            <p:cNvPr id="10242" name="Text Box 4"/>
            <p:cNvSpPr txBox="1">
              <a:spLocks noChangeArrowheads="1"/>
            </p:cNvSpPr>
            <p:nvPr/>
          </p:nvSpPr>
          <p:spPr bwMode="auto">
            <a:xfrm>
              <a:off x="1730418" y="1332524"/>
              <a:ext cx="5749451" cy="515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altLang="zh-CN" sz="2200" b="1" i="1" dirty="0" smtClean="0">
                  <a:solidFill>
                    <a:srgbClr val="EAEAEA"/>
                  </a:solidFill>
                  <a:ea typeface="宋体" pitchFamily="2" charset="-122"/>
                </a:rPr>
                <a:t>X</a:t>
              </a:r>
              <a:r>
                <a:rPr lang="en-US" altLang="zh-CN" sz="2200" dirty="0" smtClean="0">
                  <a:solidFill>
                    <a:srgbClr val="EAEAEA"/>
                  </a:solidFill>
                  <a:ea typeface="宋体" pitchFamily="2" charset="-122"/>
                </a:rPr>
                <a:t> = {X</a:t>
              </a:r>
              <a:r>
                <a:rPr lang="en-US" altLang="zh-CN" sz="2200" baseline="-25000" dirty="0" smtClean="0">
                  <a:solidFill>
                    <a:srgbClr val="EAEAEA"/>
                  </a:solidFill>
                  <a:ea typeface="宋体" pitchFamily="2" charset="-122"/>
                </a:rPr>
                <a:t>1</a:t>
              </a:r>
              <a:r>
                <a:rPr lang="en-US" altLang="zh-CN" sz="2200" dirty="0" smtClean="0">
                  <a:solidFill>
                    <a:srgbClr val="EAEAEA"/>
                  </a:solidFill>
                  <a:ea typeface="宋体" pitchFamily="2" charset="-122"/>
                </a:rPr>
                <a:t>, X</a:t>
              </a:r>
              <a:r>
                <a:rPr lang="en-US" altLang="zh-CN" sz="2200" baseline="-25000" dirty="0" smtClean="0">
                  <a:solidFill>
                    <a:srgbClr val="EAEAEA"/>
                  </a:solidFill>
                  <a:ea typeface="宋体" pitchFamily="2" charset="-122"/>
                </a:rPr>
                <a:t>2</a:t>
              </a:r>
              <a:r>
                <a:rPr lang="en-US" altLang="zh-CN" sz="2200" dirty="0" smtClean="0">
                  <a:solidFill>
                    <a:srgbClr val="EAEAEA"/>
                  </a:solidFill>
                  <a:ea typeface="宋体" pitchFamily="2" charset="-122"/>
                </a:rPr>
                <a:t>, … , </a:t>
              </a:r>
              <a:r>
                <a:rPr lang="en-US" altLang="zh-CN" sz="2200" dirty="0" err="1" smtClean="0">
                  <a:solidFill>
                    <a:srgbClr val="EAEAEA"/>
                  </a:solidFill>
                  <a:ea typeface="宋体" pitchFamily="2" charset="-122"/>
                </a:rPr>
                <a:t>X</a:t>
              </a:r>
              <a:r>
                <a:rPr lang="en-US" altLang="zh-CN" sz="2200" baseline="-25000" dirty="0" err="1" smtClean="0">
                  <a:solidFill>
                    <a:srgbClr val="EAEAEA"/>
                  </a:solidFill>
                  <a:ea typeface="宋体" pitchFamily="2" charset="-122"/>
                </a:rPr>
                <a:t>n</a:t>
              </a:r>
              <a:r>
                <a:rPr lang="en-US" altLang="zh-CN" sz="2200" dirty="0" smtClean="0">
                  <a:solidFill>
                    <a:srgbClr val="EAEAEA"/>
                  </a:solidFill>
                  <a:ea typeface="宋体" pitchFamily="2" charset="-122"/>
                </a:rPr>
                <a:t>}</a:t>
              </a: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627063" y="1309700"/>
              <a:ext cx="131441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400" dirty="0" smtClean="0">
                  <a:solidFill>
                    <a:srgbClr val="FF9933"/>
                  </a:solidFill>
                  <a:ea typeface="宋体" pitchFamily="2" charset="-122"/>
                </a:rPr>
                <a:t>Data: </a:t>
              </a:r>
              <a:endParaRPr lang="en-US" altLang="zh-CN" sz="2400" dirty="0">
                <a:solidFill>
                  <a:srgbClr val="FF9933"/>
                </a:solidFill>
                <a:ea typeface="宋体" pitchFamily="2" charset="-122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27064" y="1920173"/>
            <a:ext cx="6866761" cy="523220"/>
            <a:chOff x="627064" y="1920173"/>
            <a:chExt cx="6866761" cy="523220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1744374" y="1929040"/>
              <a:ext cx="5749451" cy="501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altLang="zh-CN" sz="2200" b="1" i="1" dirty="0" smtClean="0">
                  <a:solidFill>
                    <a:srgbClr val="EAEAEA"/>
                  </a:solidFill>
                  <a:ea typeface="宋体" pitchFamily="2" charset="-122"/>
                </a:rPr>
                <a:t>Y</a:t>
              </a:r>
              <a:r>
                <a:rPr lang="en-US" altLang="zh-CN" sz="2200" dirty="0" smtClean="0">
                  <a:solidFill>
                    <a:srgbClr val="EAEAEA"/>
                  </a:solidFill>
                  <a:ea typeface="宋体" pitchFamily="2" charset="-122"/>
                </a:rPr>
                <a:t> = {y</a:t>
              </a:r>
              <a:r>
                <a:rPr lang="en-US" altLang="zh-CN" sz="2200" baseline="-25000" dirty="0" smtClean="0">
                  <a:solidFill>
                    <a:srgbClr val="EAEAEA"/>
                  </a:solidFill>
                  <a:ea typeface="宋体" pitchFamily="2" charset="-122"/>
                </a:rPr>
                <a:t>1</a:t>
              </a:r>
              <a:r>
                <a:rPr lang="en-US" altLang="zh-CN" sz="2200" dirty="0" smtClean="0">
                  <a:solidFill>
                    <a:srgbClr val="EAEAEA"/>
                  </a:solidFill>
                  <a:ea typeface="宋体" pitchFamily="2" charset="-122"/>
                </a:rPr>
                <a:t>, y</a:t>
              </a:r>
              <a:r>
                <a:rPr lang="en-US" altLang="zh-CN" sz="2200" baseline="-25000" dirty="0" smtClean="0">
                  <a:solidFill>
                    <a:srgbClr val="EAEAEA"/>
                  </a:solidFill>
                  <a:ea typeface="宋体" pitchFamily="2" charset="-122"/>
                </a:rPr>
                <a:t>2</a:t>
              </a:r>
              <a:r>
                <a:rPr lang="en-US" altLang="zh-CN" sz="2200" dirty="0" smtClean="0">
                  <a:solidFill>
                    <a:srgbClr val="EAEAEA"/>
                  </a:solidFill>
                  <a:ea typeface="宋体" pitchFamily="2" charset="-122"/>
                </a:rPr>
                <a:t>, … , </a:t>
              </a:r>
              <a:r>
                <a:rPr lang="en-US" altLang="zh-CN" sz="2200" dirty="0" err="1" smtClean="0">
                  <a:solidFill>
                    <a:srgbClr val="EAEAEA"/>
                  </a:solidFill>
                  <a:ea typeface="宋体" pitchFamily="2" charset="-122"/>
                </a:rPr>
                <a:t>y</a:t>
              </a:r>
              <a:r>
                <a:rPr lang="en-US" altLang="zh-CN" sz="2200" baseline="-25000" dirty="0" err="1" smtClean="0">
                  <a:solidFill>
                    <a:srgbClr val="EAEAEA"/>
                  </a:solidFill>
                  <a:ea typeface="宋体" pitchFamily="2" charset="-122"/>
                </a:rPr>
                <a:t>n</a:t>
              </a:r>
              <a:r>
                <a:rPr lang="en-US" altLang="zh-CN" sz="2200" dirty="0" smtClean="0">
                  <a:solidFill>
                    <a:srgbClr val="EAEAEA"/>
                  </a:solidFill>
                  <a:ea typeface="宋体" pitchFamily="2" charset="-122"/>
                </a:rPr>
                <a:t>},  yi </a:t>
              </a:r>
              <a:r>
                <a:rPr lang="en-US" sz="2200" dirty="0" smtClean="0">
                  <a:solidFill>
                    <a:schemeClr val="bg1"/>
                  </a:solidFill>
                  <a:sym typeface="Symbol"/>
                </a:rPr>
                <a:t> {-1,1}</a:t>
              </a:r>
              <a:r>
                <a:rPr lang="en-US" altLang="zh-CN" sz="2200" dirty="0" smtClean="0">
                  <a:solidFill>
                    <a:srgbClr val="EAEAEA"/>
                  </a:solidFill>
                  <a:ea typeface="宋体" pitchFamily="2" charset="-122"/>
                </a:rPr>
                <a:t> </a:t>
              </a:r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627064" y="1920173"/>
              <a:ext cx="115917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400" dirty="0" smtClean="0">
                  <a:solidFill>
                    <a:srgbClr val="FF9933"/>
                  </a:solidFill>
                  <a:ea typeface="宋体" pitchFamily="2" charset="-122"/>
                </a:rPr>
                <a:t>Label: </a:t>
              </a:r>
              <a:endParaRPr lang="en-US" altLang="zh-CN" sz="2400" dirty="0">
                <a:solidFill>
                  <a:srgbClr val="FF9933"/>
                </a:solidFill>
                <a:ea typeface="宋体" pitchFamily="2" charset="-122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16618" y="3926622"/>
            <a:ext cx="8871872" cy="1008634"/>
            <a:chOff x="116618" y="3926622"/>
            <a:chExt cx="8871872" cy="1008634"/>
          </a:xfrm>
        </p:grpSpPr>
        <p:pic>
          <p:nvPicPr>
            <p:cNvPr id="18" name="Picture 17" descr="land-rover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072" y="3954536"/>
              <a:ext cx="1137920" cy="853440"/>
            </a:xfrm>
            <a:prstGeom prst="rect">
              <a:avLst/>
            </a:prstGeom>
          </p:spPr>
        </p:pic>
        <p:pic>
          <p:nvPicPr>
            <p:cNvPr id="21" name="Picture 20" descr="cat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4915" y="3926622"/>
              <a:ext cx="1145540" cy="1008634"/>
            </a:xfrm>
            <a:prstGeom prst="rect">
              <a:avLst/>
            </a:prstGeom>
          </p:spPr>
        </p:pic>
        <p:pic>
          <p:nvPicPr>
            <p:cNvPr id="22" name="Picture 21" descr="Larg2_24_2009Flower-Essence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9854" y="3926622"/>
              <a:ext cx="1066800" cy="963168"/>
            </a:xfrm>
            <a:prstGeom prst="rect">
              <a:avLst/>
            </a:prstGeom>
          </p:spPr>
        </p:pic>
        <p:pic>
          <p:nvPicPr>
            <p:cNvPr id="24" name="Picture 23" descr="6_resize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579" y="3926622"/>
              <a:ext cx="977900" cy="977900"/>
            </a:xfrm>
            <a:prstGeom prst="rect">
              <a:avLst/>
            </a:prstGeom>
          </p:spPr>
        </p:pic>
        <p:pic>
          <p:nvPicPr>
            <p:cNvPr id="25" name="Picture 24" descr="1_resize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093" y="3926622"/>
              <a:ext cx="984250" cy="984250"/>
            </a:xfrm>
            <a:prstGeom prst="rect">
              <a:avLst/>
            </a:prstGeom>
          </p:spPr>
        </p:pic>
        <p:pic>
          <p:nvPicPr>
            <p:cNvPr id="27" name="Picture 26" descr="4_resize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6600" y="3932972"/>
              <a:ext cx="977900" cy="977900"/>
            </a:xfrm>
            <a:prstGeom prst="rect">
              <a:avLst/>
            </a:prstGeom>
          </p:spPr>
        </p:pic>
        <p:cxnSp>
          <p:nvCxnSpPr>
            <p:cNvPr id="3" name="Straight Connector 2"/>
            <p:cNvCxnSpPr/>
            <p:nvPr/>
          </p:nvCxnSpPr>
          <p:spPr>
            <a:xfrm>
              <a:off x="8205528" y="4354496"/>
              <a:ext cx="782962" cy="0"/>
            </a:xfrm>
            <a:prstGeom prst="line">
              <a:avLst/>
            </a:prstGeom>
            <a:ln w="101600" cap="rnd">
              <a:solidFill>
                <a:schemeClr val="bg1"/>
              </a:solidFill>
              <a:prstDash val="sysDot"/>
              <a:round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116618" y="4096733"/>
              <a:ext cx="846962" cy="515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altLang="zh-CN" sz="2200" b="1" i="1" dirty="0" smtClean="0">
                  <a:solidFill>
                    <a:srgbClr val="EAEAEA"/>
                  </a:solidFill>
                  <a:ea typeface="宋体" pitchFamily="2" charset="-122"/>
                </a:rPr>
                <a:t>X</a:t>
              </a:r>
              <a:r>
                <a:rPr lang="en-US" altLang="zh-CN" sz="2200" dirty="0" smtClean="0">
                  <a:solidFill>
                    <a:srgbClr val="EAEAEA"/>
                  </a:solidFill>
                  <a:ea typeface="宋体" pitchFamily="2" charset="-122"/>
                </a:rPr>
                <a:t> =</a:t>
              </a:r>
            </a:p>
          </p:txBody>
        </p:sp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159166" y="4956076"/>
            <a:ext cx="8046361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200" b="1" i="1" dirty="0" smtClean="0">
                <a:solidFill>
                  <a:srgbClr val="EAEAEA"/>
                </a:solidFill>
                <a:ea typeface="宋体" pitchFamily="2" charset="-122"/>
              </a:rPr>
              <a:t>Y</a:t>
            </a:r>
            <a:r>
              <a:rPr lang="en-US" altLang="zh-CN" sz="2200" dirty="0" smtClean="0">
                <a:solidFill>
                  <a:srgbClr val="EAEAEA"/>
                </a:solidFill>
                <a:ea typeface="宋体" pitchFamily="2" charset="-122"/>
              </a:rPr>
              <a:t> =       1       1          1           -1          -1          -1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54973" y="2535245"/>
            <a:ext cx="3936214" cy="523220"/>
            <a:chOff x="654973" y="2535245"/>
            <a:chExt cx="3936214" cy="523220"/>
          </a:xfrm>
        </p:grpSpPr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1744372" y="2539092"/>
              <a:ext cx="2846815" cy="501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altLang="zh-CN" sz="2200" dirty="0" err="1" smtClean="0">
                  <a:solidFill>
                    <a:srgbClr val="EAEAEA"/>
                  </a:solidFill>
                  <a:ea typeface="宋体" pitchFamily="2" charset="-122"/>
                </a:rPr>
                <a:t>X</a:t>
              </a:r>
              <a:r>
                <a:rPr lang="en-US" altLang="zh-CN" sz="2200" baseline="-25000" dirty="0" err="1" smtClean="0">
                  <a:solidFill>
                    <a:srgbClr val="EAEAEA"/>
                  </a:solidFill>
                  <a:ea typeface="宋体" pitchFamily="2" charset="-122"/>
                </a:rPr>
                <a:t>t</a:t>
              </a:r>
              <a:r>
                <a:rPr lang="en-US" altLang="zh-CN" sz="2200" baseline="-25000" dirty="0" smtClean="0">
                  <a:solidFill>
                    <a:srgbClr val="EAEAEA"/>
                  </a:solidFill>
                  <a:ea typeface="宋体" pitchFamily="2" charset="-122"/>
                </a:rPr>
                <a:t>  </a:t>
              </a:r>
              <a:r>
                <a:rPr lang="en-US" sz="2000" dirty="0">
                  <a:solidFill>
                    <a:srgbClr val="FFFFFF"/>
                  </a:solidFill>
                  <a:sym typeface="Symbol"/>
                </a:rPr>
                <a:t> </a:t>
              </a:r>
              <a:r>
                <a:rPr lang="en-US" altLang="zh-CN" sz="2200" dirty="0" smtClean="0">
                  <a:solidFill>
                    <a:srgbClr val="EAEAEA"/>
                  </a:solidFill>
                  <a:ea typeface="宋体" pitchFamily="2" charset="-122"/>
                </a:rPr>
                <a:t>-1 or 1?</a:t>
              </a:r>
            </a:p>
          </p:txBody>
        </p:sp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654973" y="2535245"/>
              <a:ext cx="107544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400" dirty="0" smtClean="0">
                  <a:solidFill>
                    <a:srgbClr val="FF9933"/>
                  </a:solidFill>
                  <a:ea typeface="宋体" pitchFamily="2" charset="-122"/>
                </a:rPr>
                <a:t>Test: </a:t>
              </a:r>
              <a:endParaRPr lang="en-US" altLang="zh-CN" sz="2400" dirty="0">
                <a:solidFill>
                  <a:srgbClr val="FF9933"/>
                </a:solidFill>
                <a:ea typeface="宋体" pitchFamily="2" charset="-122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94560" y="5597215"/>
            <a:ext cx="4092961" cy="962462"/>
            <a:chOff x="694560" y="5597215"/>
            <a:chExt cx="4092961" cy="962462"/>
          </a:xfrm>
        </p:grpSpPr>
        <p:pic>
          <p:nvPicPr>
            <p:cNvPr id="39" name="Picture 38" descr="屏幕快照 2011-09-10 上午11.02.55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786" y="5597215"/>
              <a:ext cx="1053047" cy="962462"/>
            </a:xfrm>
            <a:prstGeom prst="rect">
              <a:avLst/>
            </a:prstGeom>
          </p:spPr>
        </p:pic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694560" y="5870614"/>
              <a:ext cx="772802" cy="515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altLang="zh-CN" sz="2200" dirty="0" err="1" smtClean="0">
                  <a:solidFill>
                    <a:srgbClr val="EAEAEA"/>
                  </a:solidFill>
                  <a:ea typeface="宋体" pitchFamily="2" charset="-122"/>
                </a:rPr>
                <a:t>X</a:t>
              </a:r>
              <a:r>
                <a:rPr lang="en-US" altLang="zh-CN" sz="2200" baseline="-25000" dirty="0" err="1" smtClean="0">
                  <a:solidFill>
                    <a:srgbClr val="EAEAEA"/>
                  </a:solidFill>
                  <a:ea typeface="宋体" pitchFamily="2" charset="-122"/>
                </a:rPr>
                <a:t>t</a:t>
              </a:r>
              <a:endParaRPr lang="en-US" altLang="zh-CN" sz="2200" dirty="0" smtClean="0">
                <a:solidFill>
                  <a:srgbClr val="EAEAEA"/>
                </a:solidFill>
                <a:ea typeface="宋体" pitchFamily="2" charset="-122"/>
              </a:endParaRPr>
            </a:p>
          </p:txBody>
        </p:sp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2565293" y="5828743"/>
              <a:ext cx="2222228" cy="501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altLang="zh-CN" sz="2200" dirty="0" smtClean="0">
                  <a:solidFill>
                    <a:srgbClr val="EAEAEA"/>
                  </a:solidFill>
                  <a:ea typeface="宋体" pitchFamily="2" charset="-122"/>
                </a:rPr>
                <a:t>Face or not?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57890" y="3080927"/>
            <a:ext cx="3446610" cy="543440"/>
            <a:chOff x="657890" y="3080927"/>
            <a:chExt cx="3446610" cy="543440"/>
          </a:xfrm>
        </p:grpSpPr>
        <p:sp>
          <p:nvSpPr>
            <p:cNvPr id="42" name="Text Box 5"/>
            <p:cNvSpPr txBox="1">
              <a:spLocks noChangeArrowheads="1"/>
            </p:cNvSpPr>
            <p:nvPr/>
          </p:nvSpPr>
          <p:spPr bwMode="auto">
            <a:xfrm>
              <a:off x="657890" y="3101147"/>
              <a:ext cx="188191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400" dirty="0" smtClean="0">
                  <a:solidFill>
                    <a:srgbClr val="FF9933"/>
                  </a:solidFill>
                  <a:ea typeface="宋体" pitchFamily="2" charset="-122"/>
                </a:rPr>
                <a:t>Classifier: </a:t>
              </a:r>
              <a:endParaRPr lang="en-US" altLang="zh-CN" sz="2400" dirty="0">
                <a:solidFill>
                  <a:srgbClr val="FF9933"/>
                </a:solidFill>
                <a:ea typeface="宋体" pitchFamily="2" charset="-122"/>
              </a:endParaRPr>
            </a:p>
          </p:txBody>
        </p:sp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2372045" y="3080927"/>
              <a:ext cx="1732455" cy="538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altLang="zh-CN" sz="2200" i="1" dirty="0" smtClean="0">
                  <a:solidFill>
                    <a:srgbClr val="EAEAEA"/>
                  </a:solidFill>
                  <a:ea typeface="宋体" pitchFamily="2" charset="-122"/>
                </a:rPr>
                <a:t>f:</a:t>
              </a:r>
              <a:r>
                <a:rPr lang="en-US" altLang="zh-CN" sz="2200" b="1" i="1" dirty="0" smtClean="0">
                  <a:solidFill>
                    <a:srgbClr val="EAEAEA"/>
                  </a:solidFill>
                  <a:ea typeface="宋体" pitchFamily="2" charset="-122"/>
                </a:rPr>
                <a:t> X </a:t>
              </a:r>
              <a:r>
                <a:rPr lang="en-US" sz="2400" dirty="0" smtClean="0">
                  <a:solidFill>
                    <a:srgbClr val="FFFFFF"/>
                  </a:solidFill>
                  <a:sym typeface="Symbol"/>
                </a:rPr>
                <a:t> </a:t>
              </a:r>
              <a:r>
                <a:rPr lang="en-US" altLang="zh-CN" sz="2200" b="1" i="1" dirty="0" smtClean="0">
                  <a:solidFill>
                    <a:srgbClr val="EAEAEA"/>
                  </a:solidFill>
                  <a:ea typeface="宋体" pitchFamily="2" charset="-122"/>
                </a:rPr>
                <a:t>Y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06743" y="2840797"/>
            <a:ext cx="20828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049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Classification and Computer Vision</a:t>
            </a:r>
          </a:p>
        </p:txBody>
      </p:sp>
      <p:pic>
        <p:nvPicPr>
          <p:cNvPr id="47" name="Picture 46" descr="cat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343" y="1651671"/>
            <a:ext cx="1145540" cy="1008634"/>
          </a:xfrm>
          <a:prstGeom prst="rect">
            <a:avLst/>
          </a:prstGeom>
        </p:spPr>
      </p:pic>
      <p:pic>
        <p:nvPicPr>
          <p:cNvPr id="48" name="Picture 47" descr="6_resiz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51671"/>
            <a:ext cx="977900" cy="977900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 flipH="1">
            <a:off x="1800193" y="1493373"/>
            <a:ext cx="252150" cy="142358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1338655" y="2753863"/>
            <a:ext cx="1036637" cy="50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rgbClr val="EAEAEA"/>
                </a:solidFill>
                <a:ea typeface="宋体" pitchFamily="2" charset="-122"/>
              </a:rPr>
              <a:t>Face </a:t>
            </a:r>
            <a:endParaRPr lang="en-US" altLang="zh-CN" sz="2200" dirty="0" smtClean="0">
              <a:solidFill>
                <a:srgbClr val="EAEAEA"/>
              </a:solidFill>
              <a:ea typeface="宋体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536" y="3976456"/>
            <a:ext cx="1401024" cy="1116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3010" y="3976456"/>
            <a:ext cx="1000814" cy="11161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9973" y="3969162"/>
            <a:ext cx="1123443" cy="1123443"/>
          </a:xfrm>
          <a:prstGeom prst="rect">
            <a:avLst/>
          </a:prstGeom>
        </p:spPr>
      </p:pic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5184184" y="5092605"/>
            <a:ext cx="2856648" cy="50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rgbClr val="EAEAEA"/>
                </a:solidFill>
                <a:ea typeface="宋体" pitchFamily="2" charset="-122"/>
              </a:rPr>
              <a:t>Object recognition</a:t>
            </a:r>
            <a:endParaRPr lang="en-US" altLang="zh-CN" sz="2200" dirty="0" smtClean="0">
              <a:solidFill>
                <a:srgbClr val="EAEAEA"/>
              </a:solidFill>
              <a:ea typeface="宋体" pitchFamily="2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764" y="3792457"/>
            <a:ext cx="1270000" cy="127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8454" y="3792457"/>
            <a:ext cx="1270000" cy="127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2571" y="3792457"/>
            <a:ext cx="1270000" cy="1270000"/>
          </a:xfrm>
          <a:prstGeom prst="rect">
            <a:avLst/>
          </a:prstGeom>
        </p:spPr>
      </p:pic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436371" y="5092605"/>
            <a:ext cx="3121056" cy="50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rgbClr val="EAEAEA"/>
                </a:solidFill>
                <a:ea typeface="宋体" pitchFamily="2" charset="-122"/>
              </a:rPr>
              <a:t>Scene classification</a:t>
            </a:r>
            <a:endParaRPr lang="en-US" altLang="zh-CN" sz="2200" dirty="0" smtClean="0">
              <a:solidFill>
                <a:srgbClr val="EAEAEA"/>
              </a:solidFill>
              <a:ea typeface="宋体" pitchFamily="2" charset="-12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3939" y="1223942"/>
            <a:ext cx="2240856" cy="2248301"/>
          </a:xfrm>
          <a:prstGeom prst="rect">
            <a:avLst/>
          </a:prstGeom>
        </p:spPr>
      </p:pic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970929" y="1829251"/>
            <a:ext cx="2139805" cy="92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rgbClr val="EAEAEA"/>
                </a:solidFill>
                <a:ea typeface="宋体" pitchFamily="2" charset="-122"/>
              </a:rPr>
              <a:t>Handwritten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rgbClr val="EAEAEA"/>
                </a:solidFill>
                <a:ea typeface="宋体" pitchFamily="2" charset="-122"/>
              </a:rPr>
              <a:t>characters</a:t>
            </a:r>
            <a:endParaRPr lang="en-US" altLang="zh-CN" sz="2200" dirty="0" smtClean="0">
              <a:solidFill>
                <a:srgbClr val="EAEAEA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56093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Classification and Computer Vision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021" y="1951765"/>
            <a:ext cx="4762500" cy="3429000"/>
          </a:xfrm>
          <a:prstGeom prst="rect">
            <a:avLst/>
          </a:prstGeom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682021" y="1436389"/>
            <a:ext cx="3121056" cy="50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rgbClr val="EAEAEA"/>
                </a:solidFill>
                <a:ea typeface="宋体" pitchFamily="2" charset="-122"/>
              </a:rPr>
              <a:t>Pedestrian detection</a:t>
            </a:r>
            <a:endParaRPr lang="en-US" altLang="zh-CN" sz="2200" dirty="0" smtClean="0">
              <a:solidFill>
                <a:srgbClr val="EAEAEA"/>
              </a:solidFill>
              <a:ea typeface="宋体" pitchFamily="2" charset="-12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49739" y="2175509"/>
            <a:ext cx="731520" cy="1704469"/>
          </a:xfrm>
          <a:prstGeom prst="rect">
            <a:avLst/>
          </a:prstGeom>
          <a:noFill/>
          <a:ln w="63500">
            <a:solidFill>
              <a:srgbClr val="0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6186" y="2175509"/>
            <a:ext cx="131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Yes / No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69174" y="2707173"/>
            <a:ext cx="733717" cy="2428911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590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Procedure of Classification</a:t>
            </a:r>
            <a:endParaRPr lang="en-US" altLang="zh-CN" sz="3200" dirty="0" smtClean="0">
              <a:solidFill>
                <a:srgbClr val="FFCC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27063" y="1413703"/>
            <a:ext cx="7696200" cy="332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 eaLnBrk="1" hangingPunct="1">
              <a:lnSpc>
                <a:spcPct val="200000"/>
              </a:lnSpc>
            </a:pPr>
            <a:r>
              <a:rPr lang="en-US" altLang="zh-CN" sz="2200" dirty="0" smtClean="0">
                <a:solidFill>
                  <a:srgbClr val="EAEAEA"/>
                </a:solidFill>
                <a:ea typeface="宋体" pitchFamily="2" charset="-122"/>
              </a:rPr>
              <a:t>(1) Gather positive / negative training data</a:t>
            </a:r>
            <a:endParaRPr lang="en-US" altLang="zh-CN" sz="2200" dirty="0" smtClean="0">
              <a:solidFill>
                <a:srgbClr val="EAEAEA"/>
              </a:solidFill>
              <a:ea typeface="宋体" pitchFamily="2" charset="-122"/>
            </a:endParaRPr>
          </a:p>
          <a:p>
            <a:pPr marL="0" indent="0" eaLnBrk="1" hangingPunct="1">
              <a:lnSpc>
                <a:spcPct val="200000"/>
              </a:lnSpc>
            </a:pPr>
            <a:r>
              <a:rPr lang="en-US" altLang="zh-CN" sz="2200" dirty="0" smtClean="0">
                <a:solidFill>
                  <a:srgbClr val="EAEAEA"/>
                </a:solidFill>
                <a:ea typeface="宋体" pitchFamily="2" charset="-122"/>
              </a:rPr>
              <a:t> </a:t>
            </a:r>
            <a:endParaRPr lang="en-US" altLang="zh-CN" sz="2200" dirty="0" smtClean="0">
              <a:solidFill>
                <a:srgbClr val="EAEAEA"/>
              </a:solidFill>
              <a:ea typeface="宋体" pitchFamily="2" charset="-122"/>
            </a:endParaRPr>
          </a:p>
          <a:p>
            <a:pPr marL="0" indent="0" eaLnBrk="1" hangingPunct="1">
              <a:lnSpc>
                <a:spcPct val="200000"/>
              </a:lnSpc>
            </a:pPr>
            <a:endParaRPr lang="en-US" altLang="zh-CN" sz="2200" dirty="0" smtClean="0">
              <a:solidFill>
                <a:srgbClr val="EAEAEA"/>
              </a:solidFill>
              <a:ea typeface="宋体" pitchFamily="2" charset="-122"/>
            </a:endParaRPr>
          </a:p>
          <a:p>
            <a:pPr marL="0" indent="0" eaLnBrk="1" hangingPunct="1">
              <a:lnSpc>
                <a:spcPct val="200000"/>
              </a:lnSpc>
            </a:pPr>
            <a:endParaRPr lang="en-US" altLang="zh-CN" sz="2200" dirty="0">
              <a:solidFill>
                <a:srgbClr val="EAEAEA"/>
              </a:solidFill>
              <a:ea typeface="宋体" pitchFamily="2" charset="-122"/>
            </a:endParaRPr>
          </a:p>
          <a:p>
            <a:pPr marL="0" indent="0" eaLnBrk="1" hangingPunct="1">
              <a:lnSpc>
                <a:spcPct val="200000"/>
              </a:lnSpc>
            </a:pPr>
            <a:r>
              <a:rPr lang="en-US" altLang="zh-CN" sz="2200" dirty="0" smtClean="0">
                <a:solidFill>
                  <a:srgbClr val="EAEAEA"/>
                </a:solidFill>
                <a:ea typeface="宋体" pitchFamily="2" charset="-122"/>
              </a:rPr>
              <a:t>(2) Feature Extraction</a:t>
            </a:r>
            <a:endParaRPr lang="en-US" altLang="zh-CN" sz="2200" dirty="0">
              <a:solidFill>
                <a:srgbClr val="EAEAEA"/>
              </a:solidFill>
              <a:ea typeface="宋体" pitchFamily="2" charset="-12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5717" y="2381642"/>
            <a:ext cx="8871872" cy="1544980"/>
            <a:chOff x="395717" y="2381642"/>
            <a:chExt cx="8871872" cy="1544980"/>
          </a:xfrm>
        </p:grpSpPr>
        <p:grpSp>
          <p:nvGrpSpPr>
            <p:cNvPr id="10" name="Group 9"/>
            <p:cNvGrpSpPr/>
            <p:nvPr/>
          </p:nvGrpSpPr>
          <p:grpSpPr>
            <a:xfrm>
              <a:off x="395717" y="2381642"/>
              <a:ext cx="8871872" cy="1008634"/>
              <a:chOff x="116618" y="3926622"/>
              <a:chExt cx="8871872" cy="1008634"/>
            </a:xfrm>
          </p:grpSpPr>
          <p:pic>
            <p:nvPicPr>
              <p:cNvPr id="11" name="Picture 10" descr="land-rover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0072" y="3954536"/>
                <a:ext cx="1137920" cy="853440"/>
              </a:xfrm>
              <a:prstGeom prst="rect">
                <a:avLst/>
              </a:prstGeom>
            </p:spPr>
          </p:pic>
          <p:pic>
            <p:nvPicPr>
              <p:cNvPr id="12" name="Picture 11" descr="cat2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4915" y="3926622"/>
                <a:ext cx="1145540" cy="1008634"/>
              </a:xfrm>
              <a:prstGeom prst="rect">
                <a:avLst/>
              </a:prstGeom>
            </p:spPr>
          </p:pic>
          <p:pic>
            <p:nvPicPr>
              <p:cNvPr id="13" name="Picture 12" descr="Larg2_24_2009Flower-Essence.jp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9854" y="3926622"/>
                <a:ext cx="1066800" cy="963168"/>
              </a:xfrm>
              <a:prstGeom prst="rect">
                <a:avLst/>
              </a:prstGeom>
            </p:spPr>
          </p:pic>
          <p:pic>
            <p:nvPicPr>
              <p:cNvPr id="14" name="Picture 13" descr="6_resize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3579" y="3926622"/>
                <a:ext cx="977900" cy="977900"/>
              </a:xfrm>
              <a:prstGeom prst="rect">
                <a:avLst/>
              </a:prstGeom>
            </p:spPr>
          </p:pic>
          <p:pic>
            <p:nvPicPr>
              <p:cNvPr id="15" name="Picture 14" descr="1_resize.jp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7093" y="3926622"/>
                <a:ext cx="984250" cy="984250"/>
              </a:xfrm>
              <a:prstGeom prst="rect">
                <a:avLst/>
              </a:prstGeom>
            </p:spPr>
          </p:pic>
          <p:pic>
            <p:nvPicPr>
              <p:cNvPr id="16" name="Picture 15" descr="4_resize.jp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6600" y="3932972"/>
                <a:ext cx="977900" cy="977900"/>
              </a:xfrm>
              <a:prstGeom prst="rect">
                <a:avLst/>
              </a:prstGeom>
            </p:spPr>
          </p:pic>
          <p:cxnSp>
            <p:nvCxnSpPr>
              <p:cNvPr id="17" name="Straight Connector 16"/>
              <p:cNvCxnSpPr/>
              <p:nvPr/>
            </p:nvCxnSpPr>
            <p:spPr>
              <a:xfrm>
                <a:off x="8205528" y="4354496"/>
                <a:ext cx="782962" cy="0"/>
              </a:xfrm>
              <a:prstGeom prst="line">
                <a:avLst/>
              </a:prstGeom>
              <a:ln w="101600" cap="rnd">
                <a:solidFill>
                  <a:schemeClr val="bg1"/>
                </a:solidFill>
                <a:prstDash val="sysDot"/>
                <a:round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 Box 4"/>
              <p:cNvSpPr txBox="1">
                <a:spLocks noChangeArrowheads="1"/>
              </p:cNvSpPr>
              <p:nvPr/>
            </p:nvSpPr>
            <p:spPr bwMode="auto">
              <a:xfrm>
                <a:off x="116618" y="4096733"/>
                <a:ext cx="846962" cy="5155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25000"/>
                  </a:lnSpc>
                </a:pPr>
                <a:r>
                  <a:rPr lang="en-US" altLang="zh-CN" sz="2200" b="1" i="1" dirty="0" smtClean="0">
                    <a:solidFill>
                      <a:srgbClr val="EAEAEA"/>
                    </a:solidFill>
                    <a:ea typeface="宋体" pitchFamily="2" charset="-122"/>
                  </a:rPr>
                  <a:t>X</a:t>
                </a:r>
                <a:r>
                  <a:rPr lang="en-US" altLang="zh-CN" sz="2200" dirty="0" smtClean="0">
                    <a:solidFill>
                      <a:srgbClr val="EAEAEA"/>
                    </a:solidFill>
                    <a:ea typeface="宋体" pitchFamily="2" charset="-122"/>
                  </a:rPr>
                  <a:t> =</a:t>
                </a:r>
              </a:p>
            </p:txBody>
          </p:sp>
        </p:grpSp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438265" y="3411096"/>
              <a:ext cx="8046361" cy="515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altLang="zh-CN" sz="2200" b="1" i="1" dirty="0" smtClean="0">
                  <a:solidFill>
                    <a:srgbClr val="EAEAEA"/>
                  </a:solidFill>
                  <a:ea typeface="宋体" pitchFamily="2" charset="-122"/>
                </a:rPr>
                <a:t>Y</a:t>
              </a:r>
              <a:r>
                <a:rPr lang="en-US" altLang="zh-CN" sz="2200" dirty="0" smtClean="0">
                  <a:solidFill>
                    <a:srgbClr val="EAEAEA"/>
                  </a:solidFill>
                  <a:ea typeface="宋体" pitchFamily="2" charset="-122"/>
                </a:rPr>
                <a:t> =       1       1          1           -1          -1          -1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17658" y="5107043"/>
            <a:ext cx="8167760" cy="1337258"/>
            <a:chOff x="1417658" y="5107043"/>
            <a:chExt cx="8167760" cy="1337258"/>
          </a:xfrm>
        </p:grpSpPr>
        <p:grpSp>
          <p:nvGrpSpPr>
            <p:cNvPr id="24" name="Group 23"/>
            <p:cNvGrpSpPr/>
            <p:nvPr/>
          </p:nvGrpSpPr>
          <p:grpSpPr>
            <a:xfrm>
              <a:off x="1417658" y="5108170"/>
              <a:ext cx="424399" cy="1307562"/>
              <a:chOff x="6380115" y="1872517"/>
              <a:chExt cx="1372089" cy="465487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84495" y="5896446"/>
                    <a:ext cx="745874" cy="6309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25000"/>
                      </a:lnSpc>
                    </a:pPr>
                    <a14:m>
                      <m:oMathPara xmlns=""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80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Wingdings"/>
                              <a:cs typeface="Wingdings"/>
                              <a:sym typeface="Wingdings"/>
                            </a:rPr>
                            <m:t>⋮</m:t>
                          </m:r>
                        </m:oMath>
                      </m:oMathPara>
                    </a14:m>
                    <a:endParaRPr lang="en-US" altLang="zh-CN" sz="2800" dirty="0" smtClean="0">
                      <a:solidFill>
                        <a:schemeClr val="bg1"/>
                      </a:solidFill>
                      <a:ea typeface="宋体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39" name="Text 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84495" y="5896446"/>
                    <a:ext cx="745874" cy="63094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Left Bracket 29"/>
              <p:cNvSpPr/>
              <p:nvPr/>
            </p:nvSpPr>
            <p:spPr>
              <a:xfrm>
                <a:off x="6380115" y="1872517"/>
                <a:ext cx="156356" cy="4654871"/>
              </a:xfrm>
              <a:prstGeom prst="leftBracket">
                <a:avLst/>
              </a:prstGeom>
              <a:noFill/>
              <a:ln w="508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1" name="Left Bracket 30"/>
              <p:cNvSpPr/>
              <p:nvPr/>
            </p:nvSpPr>
            <p:spPr>
              <a:xfrm flipH="1">
                <a:off x="7595848" y="1872517"/>
                <a:ext cx="156356" cy="4654871"/>
              </a:xfrm>
              <a:prstGeom prst="leftBracket">
                <a:avLst/>
              </a:prstGeom>
              <a:noFill/>
              <a:ln w="508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2449223" y="5107043"/>
              <a:ext cx="424399" cy="1307562"/>
              <a:chOff x="6380115" y="1872517"/>
              <a:chExt cx="1372089" cy="465487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84495" y="5896446"/>
                    <a:ext cx="745874" cy="6309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25000"/>
                      </a:lnSpc>
                    </a:pPr>
                    <a14:m>
                      <m:oMathPara xmlns=""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80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Wingdings"/>
                              <a:cs typeface="Wingdings"/>
                              <a:sym typeface="Wingdings"/>
                            </a:rPr>
                            <m:t>⋮</m:t>
                          </m:r>
                        </m:oMath>
                      </m:oMathPara>
                    </a14:m>
                    <a:endParaRPr lang="en-US" altLang="zh-CN" sz="2800" dirty="0" smtClean="0">
                      <a:solidFill>
                        <a:schemeClr val="bg1"/>
                      </a:solidFill>
                      <a:ea typeface="宋体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39" name="Text 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84495" y="5896446"/>
                    <a:ext cx="745874" cy="63094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5" name="Left Bracket 44"/>
              <p:cNvSpPr/>
              <p:nvPr/>
            </p:nvSpPr>
            <p:spPr>
              <a:xfrm>
                <a:off x="6380115" y="1872517"/>
                <a:ext cx="156356" cy="4654871"/>
              </a:xfrm>
              <a:prstGeom prst="leftBracket">
                <a:avLst/>
              </a:prstGeom>
              <a:noFill/>
              <a:ln w="508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6" name="Left Bracket 45"/>
              <p:cNvSpPr/>
              <p:nvPr/>
            </p:nvSpPr>
            <p:spPr>
              <a:xfrm flipH="1">
                <a:off x="7595848" y="1872517"/>
                <a:ext cx="156356" cy="4654871"/>
              </a:xfrm>
              <a:prstGeom prst="leftBracket">
                <a:avLst/>
              </a:prstGeom>
              <a:noFill/>
              <a:ln w="508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3662201" y="5107043"/>
              <a:ext cx="424399" cy="1307562"/>
              <a:chOff x="6380115" y="1872517"/>
              <a:chExt cx="1372089" cy="465487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84495" y="5896446"/>
                    <a:ext cx="745874" cy="6309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25000"/>
                      </a:lnSpc>
                    </a:pPr>
                    <a14:m>
                      <m:oMathPara xmlns=""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80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Wingdings"/>
                              <a:cs typeface="Wingdings"/>
                              <a:sym typeface="Wingdings"/>
                            </a:rPr>
                            <m:t>⋮</m:t>
                          </m:r>
                        </m:oMath>
                      </m:oMathPara>
                    </a14:m>
                    <a:endParaRPr lang="en-US" altLang="zh-CN" sz="2800" dirty="0" smtClean="0">
                      <a:solidFill>
                        <a:schemeClr val="bg1"/>
                      </a:solidFill>
                      <a:ea typeface="宋体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39" name="Text 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84495" y="5896446"/>
                    <a:ext cx="745874" cy="63094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Left Bracket 48"/>
              <p:cNvSpPr/>
              <p:nvPr/>
            </p:nvSpPr>
            <p:spPr>
              <a:xfrm>
                <a:off x="6380115" y="1872517"/>
                <a:ext cx="156356" cy="4654871"/>
              </a:xfrm>
              <a:prstGeom prst="leftBracket">
                <a:avLst/>
              </a:prstGeom>
              <a:noFill/>
              <a:ln w="508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0" name="Left Bracket 49"/>
              <p:cNvSpPr/>
              <p:nvPr/>
            </p:nvSpPr>
            <p:spPr>
              <a:xfrm flipH="1">
                <a:off x="7595848" y="1872517"/>
                <a:ext cx="156356" cy="4654871"/>
              </a:xfrm>
              <a:prstGeom prst="leftBracket">
                <a:avLst/>
              </a:prstGeom>
              <a:noFill/>
              <a:ln w="508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4882637" y="5136739"/>
              <a:ext cx="424399" cy="1307562"/>
              <a:chOff x="6380115" y="1872517"/>
              <a:chExt cx="1372089" cy="465487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84495" y="5896446"/>
                    <a:ext cx="745874" cy="6309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25000"/>
                      </a:lnSpc>
                    </a:pPr>
                    <a14:m>
                      <m:oMathPara xmlns=""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80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Wingdings"/>
                              <a:cs typeface="Wingdings"/>
                              <a:sym typeface="Wingdings"/>
                            </a:rPr>
                            <m:t>⋮</m:t>
                          </m:r>
                        </m:oMath>
                      </m:oMathPara>
                    </a14:m>
                    <a:endParaRPr lang="en-US" altLang="zh-CN" sz="2800" dirty="0" smtClean="0">
                      <a:solidFill>
                        <a:schemeClr val="bg1"/>
                      </a:solidFill>
                      <a:ea typeface="宋体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39" name="Text 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84495" y="5896446"/>
                    <a:ext cx="745874" cy="63094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3" name="Left Bracket 52"/>
              <p:cNvSpPr/>
              <p:nvPr/>
            </p:nvSpPr>
            <p:spPr>
              <a:xfrm>
                <a:off x="6380115" y="1872517"/>
                <a:ext cx="156356" cy="4654871"/>
              </a:xfrm>
              <a:prstGeom prst="leftBracket">
                <a:avLst/>
              </a:prstGeom>
              <a:noFill/>
              <a:ln w="508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4" name="Left Bracket 53"/>
              <p:cNvSpPr/>
              <p:nvPr/>
            </p:nvSpPr>
            <p:spPr>
              <a:xfrm flipH="1">
                <a:off x="7595848" y="1872517"/>
                <a:ext cx="156356" cy="4654871"/>
              </a:xfrm>
              <a:prstGeom prst="leftBracket">
                <a:avLst/>
              </a:prstGeom>
              <a:noFill/>
              <a:ln w="508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6221210" y="5136739"/>
              <a:ext cx="424399" cy="1307562"/>
              <a:chOff x="6380115" y="1872517"/>
              <a:chExt cx="1372089" cy="465487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84495" y="5896446"/>
                    <a:ext cx="745874" cy="6309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25000"/>
                      </a:lnSpc>
                    </a:pPr>
                    <a14:m>
                      <m:oMathPara xmlns=""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80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Wingdings"/>
                              <a:cs typeface="Wingdings"/>
                              <a:sym typeface="Wingdings"/>
                            </a:rPr>
                            <m:t>⋮</m:t>
                          </m:r>
                        </m:oMath>
                      </m:oMathPara>
                    </a14:m>
                    <a:endParaRPr lang="en-US" altLang="zh-CN" sz="2800" dirty="0" smtClean="0">
                      <a:solidFill>
                        <a:schemeClr val="bg1"/>
                      </a:solidFill>
                      <a:ea typeface="宋体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39" name="Text 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84495" y="5896446"/>
                    <a:ext cx="745874" cy="63094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7" name="Left Bracket 56"/>
              <p:cNvSpPr/>
              <p:nvPr/>
            </p:nvSpPr>
            <p:spPr>
              <a:xfrm>
                <a:off x="6380115" y="1872517"/>
                <a:ext cx="156356" cy="4654871"/>
              </a:xfrm>
              <a:prstGeom prst="leftBracket">
                <a:avLst/>
              </a:prstGeom>
              <a:noFill/>
              <a:ln w="508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8" name="Left Bracket 57"/>
              <p:cNvSpPr/>
              <p:nvPr/>
            </p:nvSpPr>
            <p:spPr>
              <a:xfrm flipH="1">
                <a:off x="7595848" y="1872517"/>
                <a:ext cx="156356" cy="4654871"/>
              </a:xfrm>
              <a:prstGeom prst="leftBracket">
                <a:avLst/>
              </a:prstGeom>
              <a:noFill/>
              <a:ln w="508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7463203" y="5111906"/>
              <a:ext cx="424399" cy="1307562"/>
              <a:chOff x="6380115" y="1872517"/>
              <a:chExt cx="1372089" cy="465487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84495" y="5896446"/>
                    <a:ext cx="745874" cy="6309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125000"/>
                      </a:lnSpc>
                    </a:pPr>
                    <a14:m>
                      <m:oMathPara xmlns=""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800" i="1" dirty="0" smtClean="0">
                              <a:solidFill>
                                <a:schemeClr val="bg1"/>
                              </a:solidFill>
                              <a:latin typeface="Cambria Math"/>
                              <a:ea typeface="Wingdings"/>
                              <a:cs typeface="Wingdings"/>
                              <a:sym typeface="Wingdings"/>
                            </a:rPr>
                            <m:t>⋮</m:t>
                          </m:r>
                        </m:oMath>
                      </m:oMathPara>
                    </a14:m>
                    <a:endParaRPr lang="en-US" altLang="zh-CN" sz="2800" dirty="0" smtClean="0">
                      <a:solidFill>
                        <a:schemeClr val="bg1"/>
                      </a:solidFill>
                      <a:ea typeface="宋体" pitchFamily="2" charset="-122"/>
                    </a:endParaRPr>
                  </a:p>
                </p:txBody>
              </p:sp>
            </mc:Choice>
            <mc:Fallback xmlns="">
              <p:sp>
                <p:nvSpPr>
                  <p:cNvPr id="39" name="Text 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84495" y="5896446"/>
                    <a:ext cx="745874" cy="63094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1" name="Left Bracket 60"/>
              <p:cNvSpPr/>
              <p:nvPr/>
            </p:nvSpPr>
            <p:spPr>
              <a:xfrm>
                <a:off x="6380115" y="1872517"/>
                <a:ext cx="156356" cy="4654871"/>
              </a:xfrm>
              <a:prstGeom prst="leftBracket">
                <a:avLst/>
              </a:prstGeom>
              <a:noFill/>
              <a:ln w="508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62" name="Left Bracket 61"/>
              <p:cNvSpPr/>
              <p:nvPr/>
            </p:nvSpPr>
            <p:spPr>
              <a:xfrm flipH="1">
                <a:off x="7595848" y="1872517"/>
                <a:ext cx="156356" cy="4654871"/>
              </a:xfrm>
              <a:prstGeom prst="leftBracket">
                <a:avLst/>
              </a:prstGeom>
              <a:noFill/>
              <a:ln w="508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63" name="Text Box 4"/>
            <p:cNvSpPr txBox="1">
              <a:spLocks noChangeArrowheads="1"/>
            </p:cNvSpPr>
            <p:nvPr/>
          </p:nvSpPr>
          <p:spPr bwMode="auto">
            <a:xfrm>
              <a:off x="7962124" y="5365751"/>
              <a:ext cx="1623294" cy="761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sz="3600" dirty="0" smtClean="0">
                  <a:solidFill>
                    <a:schemeClr val="bg1"/>
                  </a:solidFill>
                  <a:sym typeface="Symbol"/>
                </a:rPr>
                <a:t> R</a:t>
              </a:r>
              <a:r>
                <a:rPr lang="en-US" sz="3600" baseline="30000" dirty="0" smtClean="0">
                  <a:solidFill>
                    <a:schemeClr val="bg1"/>
                  </a:solidFill>
                  <a:sym typeface="Symbol"/>
                </a:rPr>
                <a:t>n</a:t>
              </a:r>
              <a:r>
                <a:rPr lang="en-US" altLang="zh-CN" sz="3600" dirty="0" smtClean="0">
                  <a:solidFill>
                    <a:srgbClr val="EAEAEA"/>
                  </a:solidFill>
                  <a:ea typeface="宋体" pitchFamily="2" charset="-122"/>
                </a:rPr>
                <a:t> </a:t>
              </a:r>
              <a:endParaRPr lang="en-US" altLang="zh-CN" sz="3600" dirty="0" smtClean="0">
                <a:solidFill>
                  <a:srgbClr val="EAEAEA"/>
                </a:solidFill>
                <a:ea typeface="宋体" pitchFamily="2" charset="-122"/>
              </a:endParaRPr>
            </a:p>
          </p:txBody>
        </p:sp>
      </p:grp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4301382" y="4328752"/>
            <a:ext cx="415681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zh-CN" sz="2200" dirty="0" smtClean="0">
                <a:solidFill>
                  <a:schemeClr val="accent6"/>
                </a:solidFill>
                <a:ea typeface="宋体" pitchFamily="2" charset="-122"/>
              </a:rPr>
              <a:t>Very challenging in reality…</a:t>
            </a:r>
            <a:endParaRPr lang="en-US" altLang="zh-CN" sz="2200" dirty="0" smtClean="0">
              <a:solidFill>
                <a:srgbClr val="FF9933"/>
              </a:solidFill>
              <a:ea typeface="宋体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4802" y="5287658"/>
            <a:ext cx="10033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861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Feature Extraction</a:t>
            </a:r>
            <a:endParaRPr lang="en-US" altLang="zh-CN" sz="3200" dirty="0" smtClean="0">
              <a:solidFill>
                <a:srgbClr val="FFCC00"/>
              </a:solidFill>
              <a:latin typeface="Verdana" pitchFamily="34" charset="0"/>
              <a:ea typeface="宋体" pitchFamily="2" charset="-122"/>
            </a:endParaRPr>
          </a:p>
        </p:txBody>
      </p:sp>
      <p:pic>
        <p:nvPicPr>
          <p:cNvPr id="14" name="Picture 13" descr="6_resiz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97" y="1335295"/>
            <a:ext cx="1539796" cy="1539796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697090" y="1476189"/>
            <a:ext cx="424399" cy="1307562"/>
            <a:chOff x="6380115" y="1872517"/>
            <a:chExt cx="1372089" cy="46548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684495" y="5896446"/>
                  <a:ext cx="745874" cy="6309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eaLnBrk="1" hangingPunct="1">
                    <a:lnSpc>
                      <a:spcPct val="125000"/>
                    </a:lnSpc>
                  </a:pPr>
                  <a14:m>
                    <m:oMathPara xmlns=""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i="1" dirty="0" smtClean="0">
                            <a:solidFill>
                              <a:schemeClr val="bg1"/>
                            </a:solidFill>
                            <a:latin typeface="Cambria Math"/>
                            <a:ea typeface="Wingdings"/>
                            <a:cs typeface="Wingdings"/>
                            <a:sym typeface="Wingdings"/>
                          </a:rPr>
                          <m:t>⋮</m:t>
                        </m:r>
                      </m:oMath>
                    </m:oMathPara>
                  </a14:m>
                  <a:endParaRPr lang="en-US" altLang="zh-CN" sz="2800" dirty="0" smtClean="0">
                    <a:solidFill>
                      <a:schemeClr val="bg1"/>
                    </a:solidFill>
                    <a:ea typeface="宋体" pitchFamily="2" charset="-122"/>
                  </a:endParaRPr>
                </a:p>
              </p:txBody>
            </p:sp>
          </mc:Choice>
          <mc:Fallback xmlns="">
            <p:sp>
              <p:nvSpPr>
                <p:cNvPr id="39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84495" y="5896446"/>
                  <a:ext cx="745874" cy="63094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Left Bracket 29"/>
            <p:cNvSpPr/>
            <p:nvPr/>
          </p:nvSpPr>
          <p:spPr>
            <a:xfrm>
              <a:off x="6380115" y="1872517"/>
              <a:ext cx="156356" cy="4654871"/>
            </a:xfrm>
            <a:prstGeom prst="leftBracket">
              <a:avLst/>
            </a:prstGeom>
            <a:noFill/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1" name="Left Bracket 30"/>
            <p:cNvSpPr/>
            <p:nvPr/>
          </p:nvSpPr>
          <p:spPr>
            <a:xfrm flipH="1">
              <a:off x="7595849" y="1872517"/>
              <a:ext cx="156355" cy="4654871"/>
            </a:xfrm>
            <a:prstGeom prst="leftBracket">
              <a:avLst/>
            </a:prstGeom>
            <a:noFill/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4163354" y="1576440"/>
            <a:ext cx="1623294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3600" dirty="0" smtClean="0">
                <a:solidFill>
                  <a:schemeClr val="bg1"/>
                </a:solidFill>
                <a:sym typeface="Symbol"/>
              </a:rPr>
              <a:t> R</a:t>
            </a:r>
            <a:r>
              <a:rPr lang="en-US" sz="3600" baseline="30000" dirty="0" smtClean="0">
                <a:solidFill>
                  <a:schemeClr val="bg1"/>
                </a:solidFill>
                <a:sym typeface="Symbol"/>
              </a:rPr>
              <a:t>n</a:t>
            </a:r>
            <a:r>
              <a:rPr lang="en-US" altLang="zh-CN" sz="3600" dirty="0" smtClean="0">
                <a:solidFill>
                  <a:srgbClr val="EAEAEA"/>
                </a:solidFill>
                <a:ea typeface="宋体" pitchFamily="2" charset="-122"/>
              </a:rPr>
              <a:t> </a:t>
            </a:r>
            <a:endParaRPr lang="en-US" altLang="zh-CN" sz="3600" dirty="0" smtClean="0">
              <a:solidFill>
                <a:srgbClr val="EAEAEA"/>
              </a:solidFill>
              <a:ea typeface="宋体" pitchFamily="2" charset="-122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483985" y="1967903"/>
            <a:ext cx="781480" cy="18143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84283" y="3424022"/>
            <a:ext cx="914142" cy="2857244"/>
            <a:chOff x="384283" y="3424022"/>
            <a:chExt cx="914142" cy="28572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1516" y="3424022"/>
              <a:ext cx="393700" cy="73822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1515" y="4162249"/>
              <a:ext cx="393700" cy="7693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0962" y="4931587"/>
              <a:ext cx="374253" cy="836938"/>
            </a:xfrm>
            <a:prstGeom prst="rect">
              <a:avLst/>
            </a:prstGeom>
          </p:spPr>
        </p:pic>
        <p:sp>
          <p:nvSpPr>
            <p:cNvPr id="65" name="Text Box 4"/>
            <p:cNvSpPr txBox="1">
              <a:spLocks noChangeArrowheads="1"/>
            </p:cNvSpPr>
            <p:nvPr/>
          </p:nvSpPr>
          <p:spPr bwMode="auto">
            <a:xfrm>
              <a:off x="384283" y="5779847"/>
              <a:ext cx="914142" cy="501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altLang="zh-CN" sz="2200" dirty="0" smtClean="0">
                  <a:solidFill>
                    <a:srgbClr val="EAEAEA"/>
                  </a:solidFill>
                  <a:ea typeface="宋体" pitchFamily="2" charset="-122"/>
                </a:rPr>
                <a:t>Pixel</a:t>
              </a:r>
              <a:endParaRPr lang="en-US" altLang="zh-CN" sz="2200" dirty="0" smtClean="0">
                <a:solidFill>
                  <a:srgbClr val="EAEAEA"/>
                </a:solidFill>
                <a:ea typeface="宋体" pitchFamily="2" charset="-122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317796" y="3924983"/>
            <a:ext cx="1738344" cy="2532256"/>
            <a:chOff x="1527121" y="3924983"/>
            <a:chExt cx="1738344" cy="253225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79761" y="3924983"/>
              <a:ext cx="1154731" cy="1603551"/>
            </a:xfrm>
            <a:prstGeom prst="rect">
              <a:avLst/>
            </a:prstGeom>
          </p:spPr>
        </p:pic>
        <p:sp>
          <p:nvSpPr>
            <p:cNvPr id="66" name="Text Box 4"/>
            <p:cNvSpPr txBox="1">
              <a:spLocks noChangeArrowheads="1"/>
            </p:cNvSpPr>
            <p:nvPr/>
          </p:nvSpPr>
          <p:spPr bwMode="auto">
            <a:xfrm>
              <a:off x="1527121" y="5532627"/>
              <a:ext cx="1738344" cy="924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25000"/>
                </a:lnSpc>
              </a:pPr>
              <a:r>
                <a:rPr lang="en-US" altLang="zh-CN" sz="2200" dirty="0" smtClean="0">
                  <a:solidFill>
                    <a:srgbClr val="EAEAEA"/>
                  </a:solidFill>
                  <a:ea typeface="宋体" pitchFamily="2" charset="-122"/>
                </a:rPr>
                <a:t>Color histogram</a:t>
              </a:r>
              <a:endParaRPr lang="en-US" altLang="zh-CN" sz="2200" dirty="0" smtClean="0">
                <a:solidFill>
                  <a:srgbClr val="EAEAEA"/>
                </a:solidFill>
                <a:ea typeface="宋体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836807" y="4333049"/>
            <a:ext cx="1738344" cy="2110233"/>
            <a:chOff x="3297322" y="4333049"/>
            <a:chExt cx="1738344" cy="211023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599816" y="4333049"/>
              <a:ext cx="1158834" cy="1158834"/>
            </a:xfrm>
            <a:prstGeom prst="rect">
              <a:avLst/>
            </a:prstGeom>
          </p:spPr>
        </p:pic>
        <p:sp>
          <p:nvSpPr>
            <p:cNvPr id="67" name="Text Box 4"/>
            <p:cNvSpPr txBox="1">
              <a:spLocks noChangeArrowheads="1"/>
            </p:cNvSpPr>
            <p:nvPr/>
          </p:nvSpPr>
          <p:spPr bwMode="auto">
            <a:xfrm>
              <a:off x="3297322" y="5518670"/>
              <a:ext cx="1738344" cy="924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25000"/>
                </a:lnSpc>
              </a:pPr>
              <a:r>
                <a:rPr lang="en-US" altLang="zh-CN" sz="2200" dirty="0" smtClean="0">
                  <a:solidFill>
                    <a:srgbClr val="EAEAEA"/>
                  </a:solidFill>
                  <a:ea typeface="宋体" pitchFamily="2" charset="-122"/>
                </a:rPr>
                <a:t>Texture</a:t>
              </a:r>
              <a:br>
                <a:rPr lang="en-US" altLang="zh-CN" sz="2200" dirty="0" smtClean="0">
                  <a:solidFill>
                    <a:srgbClr val="EAEAEA"/>
                  </a:solidFill>
                  <a:ea typeface="宋体" pitchFamily="2" charset="-122"/>
                </a:rPr>
              </a:br>
              <a:r>
                <a:rPr lang="en-US" altLang="zh-CN" sz="2200" dirty="0" smtClean="0">
                  <a:solidFill>
                    <a:srgbClr val="EAEAEA"/>
                  </a:solidFill>
                  <a:ea typeface="宋体" pitchFamily="2" charset="-122"/>
                </a:rPr>
                <a:t>fil</a:t>
              </a:r>
              <a:r>
                <a:rPr lang="en-US" altLang="zh-CN" sz="2200" dirty="0" smtClean="0">
                  <a:solidFill>
                    <a:srgbClr val="EAEAEA"/>
                  </a:solidFill>
                  <a:ea typeface="宋体" pitchFamily="2" charset="-122"/>
                </a:rPr>
                <a:t>ters</a:t>
              </a:r>
              <a:endParaRPr lang="en-US" altLang="zh-CN" sz="2200" dirty="0" smtClean="0">
                <a:solidFill>
                  <a:srgbClr val="EAEAEA"/>
                </a:solidFill>
                <a:ea typeface="宋体" pitchFamily="2" charset="-122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697124" y="4162249"/>
            <a:ext cx="1950295" cy="1857840"/>
            <a:chOff x="5322796" y="4162249"/>
            <a:chExt cx="1950295" cy="185784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322796" y="4162249"/>
              <a:ext cx="1950295" cy="1370377"/>
            </a:xfrm>
            <a:prstGeom prst="rect">
              <a:avLst/>
            </a:prstGeom>
          </p:spPr>
        </p:pic>
        <p:sp>
          <p:nvSpPr>
            <p:cNvPr id="68" name="Text Box 4"/>
            <p:cNvSpPr txBox="1">
              <a:spLocks noChangeArrowheads="1"/>
            </p:cNvSpPr>
            <p:nvPr/>
          </p:nvSpPr>
          <p:spPr bwMode="auto">
            <a:xfrm>
              <a:off x="5399865" y="5518670"/>
              <a:ext cx="1738344" cy="501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25000"/>
                </a:lnSpc>
              </a:pPr>
              <a:r>
                <a:rPr lang="en-US" altLang="zh-CN" sz="2200" dirty="0" smtClean="0">
                  <a:solidFill>
                    <a:srgbClr val="EAEAEA"/>
                  </a:solidFill>
                  <a:ea typeface="宋体" pitchFamily="2" charset="-122"/>
                </a:rPr>
                <a:t>SIFT</a:t>
              </a:r>
              <a:endParaRPr lang="en-US" altLang="zh-CN" sz="2200" dirty="0" smtClean="0">
                <a:solidFill>
                  <a:srgbClr val="EAEAEA"/>
                </a:solidFill>
                <a:ea typeface="宋体" pitchFamily="2" charset="-122"/>
              </a:endParaRPr>
            </a:p>
          </p:txBody>
        </p:sp>
      </p:grpSp>
      <p:sp>
        <p:nvSpPr>
          <p:cNvPr id="70" name="Text Box 4"/>
          <p:cNvSpPr txBox="1">
            <a:spLocks noChangeArrowheads="1"/>
          </p:cNvSpPr>
          <p:nvPr/>
        </p:nvSpPr>
        <p:spPr bwMode="auto">
          <a:xfrm>
            <a:off x="4762439" y="3208578"/>
            <a:ext cx="415681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zh-CN" sz="2200" dirty="0" smtClean="0">
                <a:solidFill>
                  <a:schemeClr val="accent6"/>
                </a:solidFill>
                <a:ea typeface="宋体" pitchFamily="2" charset="-122"/>
              </a:rPr>
              <a:t>Binary codes are available !</a:t>
            </a:r>
            <a:endParaRPr lang="en-US" altLang="zh-CN" sz="2200" dirty="0" smtClean="0">
              <a:solidFill>
                <a:srgbClr val="FF9933"/>
              </a:solidFill>
              <a:ea typeface="宋体" pitchFamily="2" charset="-122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574048" y="4465121"/>
            <a:ext cx="1738344" cy="2028436"/>
            <a:chOff x="4574048" y="4465121"/>
            <a:chExt cx="1738344" cy="2028436"/>
          </a:xfrm>
        </p:grpSpPr>
        <p:grpSp>
          <p:nvGrpSpPr>
            <p:cNvPr id="71" name="Group 70"/>
            <p:cNvGrpSpPr/>
            <p:nvPr/>
          </p:nvGrpSpPr>
          <p:grpSpPr>
            <a:xfrm>
              <a:off x="4934177" y="5007918"/>
              <a:ext cx="407756" cy="636674"/>
              <a:chOff x="2962436" y="2639361"/>
              <a:chExt cx="582508" cy="848898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2962436" y="2639361"/>
                <a:ext cx="291254" cy="848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3253690" y="2639361"/>
                <a:ext cx="291254" cy="84889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 rot="16200000">
              <a:off x="5549150" y="4411365"/>
              <a:ext cx="369825" cy="477337"/>
              <a:chOff x="2962436" y="2639361"/>
              <a:chExt cx="582508" cy="848898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2962436" y="2639361"/>
                <a:ext cx="291254" cy="848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3253690" y="2639361"/>
                <a:ext cx="291254" cy="84889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4763105" y="4465122"/>
              <a:ext cx="585680" cy="354883"/>
              <a:chOff x="5716594" y="2658499"/>
              <a:chExt cx="874214" cy="494401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5716594" y="2658499"/>
                <a:ext cx="291254" cy="4944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6007848" y="2658499"/>
                <a:ext cx="291254" cy="49440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6299554" y="2658499"/>
                <a:ext cx="291254" cy="4944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5495394" y="5007919"/>
              <a:ext cx="357612" cy="636674"/>
              <a:chOff x="6859282" y="2810899"/>
              <a:chExt cx="582508" cy="967929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6859282" y="2810899"/>
                <a:ext cx="291254" cy="4944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150536" y="2810899"/>
                <a:ext cx="291254" cy="49440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150536" y="3284427"/>
                <a:ext cx="291254" cy="4944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6859282" y="3284427"/>
                <a:ext cx="291254" cy="49440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Text Box 4"/>
            <p:cNvSpPr txBox="1">
              <a:spLocks noChangeArrowheads="1"/>
            </p:cNvSpPr>
            <p:nvPr/>
          </p:nvSpPr>
          <p:spPr bwMode="auto">
            <a:xfrm>
              <a:off x="4574048" y="5568945"/>
              <a:ext cx="1738344" cy="924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lnSpc>
                  <a:spcPct val="125000"/>
                </a:lnSpc>
              </a:pPr>
              <a:r>
                <a:rPr lang="en-US" altLang="zh-CN" sz="2200" dirty="0" err="1" smtClean="0">
                  <a:solidFill>
                    <a:srgbClr val="EAEAEA"/>
                  </a:solidFill>
                  <a:ea typeface="宋体" pitchFamily="2" charset="-122"/>
                </a:rPr>
                <a:t>Haar</a:t>
              </a:r>
              <a:r>
                <a:rPr lang="en-US" altLang="zh-CN" sz="2200" dirty="0" smtClean="0">
                  <a:solidFill>
                    <a:srgbClr val="EAEAEA"/>
                  </a:solidFill>
                  <a:ea typeface="宋体" pitchFamily="2" charset="-122"/>
                </a:rPr>
                <a:t/>
              </a:r>
              <a:br>
                <a:rPr lang="en-US" altLang="zh-CN" sz="2200" dirty="0" smtClean="0">
                  <a:solidFill>
                    <a:srgbClr val="EAEAEA"/>
                  </a:solidFill>
                  <a:ea typeface="宋体" pitchFamily="2" charset="-122"/>
                </a:rPr>
              </a:br>
              <a:r>
                <a:rPr lang="en-US" altLang="zh-CN" sz="2200" dirty="0" smtClean="0">
                  <a:solidFill>
                    <a:srgbClr val="EAEAEA"/>
                  </a:solidFill>
                  <a:ea typeface="宋体" pitchFamily="2" charset="-122"/>
                </a:rPr>
                <a:t>filter</a:t>
              </a:r>
              <a:endParaRPr lang="en-US" altLang="zh-CN" sz="2200" dirty="0" smtClean="0">
                <a:solidFill>
                  <a:srgbClr val="EAEAEA"/>
                </a:solidFill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17553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 smtClean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Feature Space</a:t>
            </a: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447770" y="2251777"/>
            <a:ext cx="2616917" cy="2524581"/>
            <a:chOff x="3447770" y="2251777"/>
            <a:chExt cx="2616917" cy="2524581"/>
          </a:xfrm>
        </p:grpSpPr>
        <p:sp>
          <p:nvSpPr>
            <p:cNvPr id="9" name="Line 12"/>
            <p:cNvSpPr>
              <a:spLocks noChangeShapeType="1"/>
            </p:cNvSpPr>
            <p:nvPr/>
          </p:nvSpPr>
          <p:spPr bwMode="auto">
            <a:xfrm flipV="1">
              <a:off x="4541838" y="2455612"/>
              <a:ext cx="3175" cy="1191553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4570413" y="3684402"/>
              <a:ext cx="1124596" cy="21354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rot="5400000">
              <a:off x="3738425" y="3657079"/>
              <a:ext cx="771801" cy="811213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4632031" y="2251777"/>
              <a:ext cx="516473" cy="438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smtClean="0">
                  <a:solidFill>
                    <a:schemeClr val="bg1"/>
                  </a:solidFill>
                  <a:latin typeface="Century Gothic" charset="0"/>
                </a:rPr>
                <a:t>2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3447770" y="4374004"/>
              <a:ext cx="516473" cy="402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err="1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err="1" smtClean="0">
                  <a:solidFill>
                    <a:schemeClr val="bg1"/>
                  </a:solidFill>
                  <a:latin typeface="Century Gothic" charset="0"/>
                </a:rPr>
                <a:t>N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5548214" y="3742881"/>
              <a:ext cx="516473" cy="403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smtClean="0">
                  <a:solidFill>
                    <a:schemeClr val="bg1"/>
                  </a:solidFill>
                  <a:latin typeface="Century Gothic" charset="0"/>
                </a:rPr>
                <a:t>1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3868165" y="3197762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34" name="Freeform 4"/>
          <p:cNvSpPr>
            <a:spLocks/>
          </p:cNvSpPr>
          <p:nvPr/>
        </p:nvSpPr>
        <p:spPr bwMode="auto">
          <a:xfrm>
            <a:off x="2878665" y="2834905"/>
            <a:ext cx="897471" cy="220167"/>
          </a:xfrm>
          <a:custGeom>
            <a:avLst/>
            <a:gdLst>
              <a:gd name="T0" fmla="*/ 0 w 816"/>
              <a:gd name="T1" fmla="*/ 208 h 208"/>
              <a:gd name="T2" fmla="*/ 384 w 816"/>
              <a:gd name="T3" fmla="*/ 16 h 208"/>
              <a:gd name="T4" fmla="*/ 816 w 816"/>
              <a:gd name="T5" fmla="*/ 112 h 208"/>
              <a:gd name="T6" fmla="*/ 0 60000 65536"/>
              <a:gd name="T7" fmla="*/ 0 60000 65536"/>
              <a:gd name="T8" fmla="*/ 0 60000 65536"/>
              <a:gd name="T9" fmla="*/ 0 w 816"/>
              <a:gd name="T10" fmla="*/ 0 h 208"/>
              <a:gd name="T11" fmla="*/ 816 w 816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08">
                <a:moveTo>
                  <a:pt x="0" y="208"/>
                </a:moveTo>
                <a:cubicBezTo>
                  <a:pt x="124" y="120"/>
                  <a:pt x="248" y="32"/>
                  <a:pt x="384" y="16"/>
                </a:cubicBezTo>
                <a:cubicBezTo>
                  <a:pt x="520" y="0"/>
                  <a:pt x="668" y="56"/>
                  <a:pt x="816" y="112"/>
                </a:cubicBezTo>
              </a:path>
            </a:pathLst>
          </a:custGeom>
          <a:noFill/>
          <a:ln w="31750" cap="sq">
            <a:solidFill>
              <a:srgbClr val="008000"/>
            </a:solidFill>
            <a:round/>
            <a:headEnd type="none" w="sm" len="sm"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3686140" y="3390536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5318144" y="2970720"/>
            <a:ext cx="709017" cy="45719"/>
          </a:xfrm>
          <a:custGeom>
            <a:avLst/>
            <a:gdLst>
              <a:gd name="T0" fmla="*/ 768 w 768"/>
              <a:gd name="T1" fmla="*/ 144 h 144"/>
              <a:gd name="T2" fmla="*/ 336 w 768"/>
              <a:gd name="T3" fmla="*/ 0 h 144"/>
              <a:gd name="T4" fmla="*/ 0 w 768"/>
              <a:gd name="T5" fmla="*/ 144 h 144"/>
              <a:gd name="T6" fmla="*/ 0 60000 65536"/>
              <a:gd name="T7" fmla="*/ 0 60000 65536"/>
              <a:gd name="T8" fmla="*/ 0 60000 65536"/>
              <a:gd name="T9" fmla="*/ 0 w 768"/>
              <a:gd name="T10" fmla="*/ 0 h 144"/>
              <a:gd name="T11" fmla="*/ 768 w 76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44">
                <a:moveTo>
                  <a:pt x="768" y="144"/>
                </a:moveTo>
                <a:cubicBezTo>
                  <a:pt x="616" y="72"/>
                  <a:pt x="464" y="0"/>
                  <a:pt x="336" y="0"/>
                </a:cubicBezTo>
                <a:cubicBezTo>
                  <a:pt x="208" y="0"/>
                  <a:pt x="104" y="72"/>
                  <a:pt x="0" y="144"/>
                </a:cubicBezTo>
              </a:path>
            </a:pathLst>
          </a:custGeom>
          <a:noFill/>
          <a:ln w="31750" cap="sq">
            <a:solidFill>
              <a:srgbClr val="FF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5246" y="2896164"/>
            <a:ext cx="300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03779" y="3251759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32852" y="2709904"/>
            <a:ext cx="355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83650" y="348882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10168" y="3285622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7" name="AutoShape 10"/>
          <p:cNvSpPr>
            <a:spLocks noChangeArrowheads="1"/>
          </p:cNvSpPr>
          <p:nvPr/>
        </p:nvSpPr>
        <p:spPr bwMode="auto">
          <a:xfrm>
            <a:off x="4054431" y="2977636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3902034" y="345176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9" name="AutoShape 10"/>
          <p:cNvSpPr>
            <a:spLocks noChangeArrowheads="1"/>
          </p:cNvSpPr>
          <p:nvPr/>
        </p:nvSpPr>
        <p:spPr bwMode="auto">
          <a:xfrm>
            <a:off x="3800436" y="370575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3631106" y="353642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6392344" y="2369498"/>
            <a:ext cx="2357128" cy="3020974"/>
            <a:chOff x="6256880" y="2207474"/>
            <a:chExt cx="2357128" cy="3020974"/>
          </a:xfrm>
        </p:grpSpPr>
        <p:pic>
          <p:nvPicPr>
            <p:cNvPr id="30" name="Picture 29" descr="puma-Bike-Profile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2207474"/>
              <a:ext cx="1117600" cy="808863"/>
            </a:xfrm>
            <a:prstGeom prst="rect">
              <a:avLst/>
            </a:prstGeom>
          </p:spPr>
        </p:pic>
        <p:pic>
          <p:nvPicPr>
            <p:cNvPr id="19" name="Picture 18" descr="land-rove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088" y="3158026"/>
              <a:ext cx="1137920" cy="853440"/>
            </a:xfrm>
            <a:prstGeom prst="rect">
              <a:avLst/>
            </a:prstGeom>
          </p:spPr>
        </p:pic>
        <p:pic>
          <p:nvPicPr>
            <p:cNvPr id="20" name="Picture 19" descr="tree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3171871"/>
              <a:ext cx="1094423" cy="857250"/>
            </a:xfrm>
            <a:prstGeom prst="rect">
              <a:avLst/>
            </a:prstGeom>
          </p:spPr>
        </p:pic>
        <p:pic>
          <p:nvPicPr>
            <p:cNvPr id="21" name="Picture 20" descr="dog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954" y="2207474"/>
              <a:ext cx="971296" cy="857504"/>
            </a:xfrm>
            <a:prstGeom prst="rect">
              <a:avLst/>
            </a:prstGeom>
          </p:spPr>
        </p:pic>
        <p:pic>
          <p:nvPicPr>
            <p:cNvPr id="22" name="Picture 21" descr="cat2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4219814"/>
              <a:ext cx="1145540" cy="1008634"/>
            </a:xfrm>
            <a:prstGeom prst="rect">
              <a:avLst/>
            </a:prstGeom>
          </p:spPr>
        </p:pic>
        <p:pic>
          <p:nvPicPr>
            <p:cNvPr id="25" name="Picture 24" descr="Larg2_24_2009Flower-Essence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954" y="4237306"/>
              <a:ext cx="1066800" cy="963168"/>
            </a:xfrm>
            <a:prstGeom prst="rect">
              <a:avLst/>
            </a:prstGeom>
          </p:spPr>
        </p:pic>
      </p:grp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805893" y="5516465"/>
            <a:ext cx="1835707" cy="77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Training Data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of Face</a:t>
            </a:r>
            <a:endParaRPr lang="en-US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6712021" y="5516465"/>
            <a:ext cx="183570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Training Data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of Non-Face</a:t>
            </a:r>
            <a:endParaRPr lang="en-US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90045" y="3522690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4" name="AutoShape 10"/>
          <p:cNvSpPr>
            <a:spLocks noChangeArrowheads="1"/>
          </p:cNvSpPr>
          <p:nvPr/>
        </p:nvSpPr>
        <p:spPr bwMode="auto">
          <a:xfrm>
            <a:off x="3729316" y="39191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grpSp>
        <p:nvGrpSpPr>
          <p:cNvPr id="63" name="Group 62"/>
          <p:cNvGrpSpPr/>
          <p:nvPr/>
        </p:nvGrpSpPr>
        <p:grpSpPr>
          <a:xfrm>
            <a:off x="627063" y="2369498"/>
            <a:ext cx="2074336" cy="3149132"/>
            <a:chOff x="3429000" y="2241340"/>
            <a:chExt cx="2074336" cy="3149132"/>
          </a:xfrm>
        </p:grpSpPr>
        <p:pic>
          <p:nvPicPr>
            <p:cNvPr id="64" name="Picture 63" descr="6_resize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4412572"/>
              <a:ext cx="977900" cy="977900"/>
            </a:xfrm>
            <a:prstGeom prst="rect">
              <a:avLst/>
            </a:prstGeom>
          </p:spPr>
        </p:pic>
        <p:pic>
          <p:nvPicPr>
            <p:cNvPr id="65" name="Picture 64" descr="1_resize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2241340"/>
              <a:ext cx="984250" cy="984250"/>
            </a:xfrm>
            <a:prstGeom prst="rect">
              <a:avLst/>
            </a:prstGeom>
          </p:spPr>
        </p:pic>
        <p:pic>
          <p:nvPicPr>
            <p:cNvPr id="66" name="Picture 65" descr="2_resize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2241340"/>
              <a:ext cx="984250" cy="984250"/>
            </a:xfrm>
            <a:prstGeom prst="rect">
              <a:avLst/>
            </a:prstGeom>
          </p:spPr>
        </p:pic>
        <p:pic>
          <p:nvPicPr>
            <p:cNvPr id="67" name="Picture 66" descr="4_resize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3330131"/>
              <a:ext cx="977900" cy="977900"/>
            </a:xfrm>
            <a:prstGeom prst="rect">
              <a:avLst/>
            </a:prstGeom>
          </p:spPr>
        </p:pic>
        <p:pic>
          <p:nvPicPr>
            <p:cNvPr id="68" name="Picture 67" descr="5_resize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4412572"/>
              <a:ext cx="977900" cy="977900"/>
            </a:xfrm>
            <a:prstGeom prst="rect">
              <a:avLst/>
            </a:prstGeom>
          </p:spPr>
        </p:pic>
        <p:pic>
          <p:nvPicPr>
            <p:cNvPr id="69" name="Picture 68" descr="3_resize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3326956"/>
              <a:ext cx="984250" cy="984250"/>
            </a:xfrm>
            <a:prstGeom prst="rect">
              <a:avLst/>
            </a:prstGeom>
          </p:spPr>
        </p:pic>
      </p:grp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3098522" y="5680612"/>
            <a:ext cx="3170255" cy="62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 eaLnBrk="1" hangingPunct="1">
              <a:lnSpc>
                <a:spcPct val="200000"/>
              </a:lnSpc>
            </a:pPr>
            <a:r>
              <a:rPr lang="en-US" altLang="zh-CN" sz="2200" dirty="0" smtClean="0">
                <a:solidFill>
                  <a:srgbClr val="EAEAEA"/>
                </a:solidFill>
                <a:ea typeface="宋体" pitchFamily="2" charset="-122"/>
              </a:rPr>
              <a:t>(3) Learn classifier!</a:t>
            </a:r>
            <a:endParaRPr lang="en-US" altLang="zh-CN" sz="2200" dirty="0" smtClean="0">
              <a:solidFill>
                <a:srgbClr val="EAEAEA"/>
              </a:solidFill>
              <a:ea typeface="宋体" pitchFamily="2" charset="-122"/>
            </a:endParaRPr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685800" y="1198259"/>
            <a:ext cx="7599995" cy="92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200" dirty="0" smtClean="0">
                <a:solidFill>
                  <a:schemeClr val="bg1"/>
                </a:solidFill>
              </a:rPr>
              <a:t>Let the n-dimensional feature vector F be a point an n-D space R</a:t>
            </a:r>
            <a:r>
              <a:rPr lang="en-US" altLang="zh-CN" sz="2200" baseline="30000" dirty="0" smtClean="0">
                <a:solidFill>
                  <a:schemeClr val="bg1"/>
                </a:solidFill>
              </a:rPr>
              <a:t>n</a:t>
            </a:r>
            <a:r>
              <a:rPr lang="en-US" altLang="zh-CN" sz="2200" dirty="0" smtClean="0">
                <a:solidFill>
                  <a:schemeClr val="bg1"/>
                </a:solidFill>
              </a:rPr>
              <a:t>(</a:t>
            </a:r>
            <a:r>
              <a:rPr lang="en-US" altLang="zh-CN" sz="2200" dirty="0">
                <a:solidFill>
                  <a:schemeClr val="accent6"/>
                </a:solidFill>
              </a:rPr>
              <a:t>Feature space</a:t>
            </a:r>
            <a:r>
              <a:rPr lang="en-US" altLang="zh-CN" sz="2200" dirty="0" smtClean="0">
                <a:solidFill>
                  <a:schemeClr val="bg1"/>
                </a:solidFill>
              </a:rPr>
              <a:t>)</a:t>
            </a:r>
            <a:endParaRPr lang="en-US" altLang="zh-CN" sz="2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3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3447770" y="2251777"/>
            <a:ext cx="2616917" cy="2524581"/>
            <a:chOff x="3447770" y="2251777"/>
            <a:chExt cx="2616917" cy="2524581"/>
          </a:xfrm>
        </p:grpSpPr>
        <p:sp>
          <p:nvSpPr>
            <p:cNvPr id="65" name="Line 12"/>
            <p:cNvSpPr>
              <a:spLocks noChangeShapeType="1"/>
            </p:cNvSpPr>
            <p:nvPr/>
          </p:nvSpPr>
          <p:spPr bwMode="auto">
            <a:xfrm flipV="1">
              <a:off x="4541838" y="2455612"/>
              <a:ext cx="3175" cy="1191553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6" name="Line 13"/>
            <p:cNvSpPr>
              <a:spLocks noChangeShapeType="1"/>
            </p:cNvSpPr>
            <p:nvPr/>
          </p:nvSpPr>
          <p:spPr bwMode="auto">
            <a:xfrm>
              <a:off x="4570413" y="3684402"/>
              <a:ext cx="1124596" cy="21354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Line 14"/>
            <p:cNvSpPr>
              <a:spLocks noChangeShapeType="1"/>
            </p:cNvSpPr>
            <p:nvPr/>
          </p:nvSpPr>
          <p:spPr bwMode="auto">
            <a:xfrm rot="5400000">
              <a:off x="3738425" y="3657079"/>
              <a:ext cx="771801" cy="811213"/>
            </a:xfrm>
            <a:prstGeom prst="line">
              <a:avLst/>
            </a:prstGeom>
            <a:noFill/>
            <a:ln w="38100" cap="sq">
              <a:solidFill>
                <a:schemeClr val="bg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8" name="Text Box 4"/>
            <p:cNvSpPr txBox="1">
              <a:spLocks noChangeArrowheads="1"/>
            </p:cNvSpPr>
            <p:nvPr/>
          </p:nvSpPr>
          <p:spPr bwMode="auto">
            <a:xfrm>
              <a:off x="4632031" y="2251777"/>
              <a:ext cx="516473" cy="438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smtClean="0">
                  <a:solidFill>
                    <a:schemeClr val="bg1"/>
                  </a:solidFill>
                  <a:latin typeface="Century Gothic" charset="0"/>
                </a:rPr>
                <a:t>2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  <p:sp>
          <p:nvSpPr>
            <p:cNvPr id="69" name="Text Box 4"/>
            <p:cNvSpPr txBox="1">
              <a:spLocks noChangeArrowheads="1"/>
            </p:cNvSpPr>
            <p:nvPr/>
          </p:nvSpPr>
          <p:spPr bwMode="auto">
            <a:xfrm>
              <a:off x="3447770" y="4374004"/>
              <a:ext cx="516473" cy="402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err="1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err="1" smtClean="0">
                  <a:solidFill>
                    <a:schemeClr val="bg1"/>
                  </a:solidFill>
                  <a:latin typeface="Century Gothic" charset="0"/>
                </a:rPr>
                <a:t>N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  <p:sp>
          <p:nvSpPr>
            <p:cNvPr id="70" name="Text Box 4"/>
            <p:cNvSpPr txBox="1">
              <a:spLocks noChangeArrowheads="1"/>
            </p:cNvSpPr>
            <p:nvPr/>
          </p:nvSpPr>
          <p:spPr bwMode="auto">
            <a:xfrm>
              <a:off x="5548214" y="3742881"/>
              <a:ext cx="516473" cy="403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25000"/>
                </a:lnSpc>
              </a:pPr>
              <a:r>
                <a:rPr lang="en-US" i="1" dirty="0" smtClean="0">
                  <a:solidFill>
                    <a:schemeClr val="bg1"/>
                  </a:solidFill>
                  <a:latin typeface="Century Gothic" charset="0"/>
                </a:rPr>
                <a:t>f</a:t>
              </a:r>
              <a:r>
                <a:rPr lang="en-US" i="1" baseline="-25000" dirty="0" smtClean="0">
                  <a:solidFill>
                    <a:schemeClr val="bg1"/>
                  </a:solidFill>
                  <a:latin typeface="Century Gothic" charset="0"/>
                </a:rPr>
                <a:t>1</a:t>
              </a:r>
              <a:endParaRPr lang="en-US" i="1" dirty="0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sp>
        <p:nvSpPr>
          <p:cNvPr id="10245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222250"/>
            <a:ext cx="7772400" cy="838200"/>
          </a:xfrm>
          <a:noFill/>
        </p:spPr>
        <p:txBody>
          <a:bodyPr lIns="92075" tIns="46038" rIns="92075" bIns="46038"/>
          <a:lstStyle/>
          <a:p>
            <a:r>
              <a:rPr lang="en-US" altLang="zh-CN" sz="3200" dirty="0">
                <a:solidFill>
                  <a:srgbClr val="FFCC00"/>
                </a:solidFill>
                <a:latin typeface="Verdana" pitchFamily="34" charset="0"/>
                <a:ea typeface="宋体" pitchFamily="2" charset="-122"/>
              </a:rPr>
              <a:t>Nearest Neighbor Classifier</a:t>
            </a:r>
            <a:endParaRPr lang="en-US" altLang="zh-CN" sz="3200" dirty="0" smtClean="0">
              <a:solidFill>
                <a:srgbClr val="FFCC00"/>
              </a:solidFill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>
            <a:off x="627063" y="1098550"/>
            <a:ext cx="7920037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3868165" y="3197762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34" name="Freeform 4"/>
          <p:cNvSpPr>
            <a:spLocks/>
          </p:cNvSpPr>
          <p:nvPr/>
        </p:nvSpPr>
        <p:spPr bwMode="auto">
          <a:xfrm>
            <a:off x="2878665" y="2834905"/>
            <a:ext cx="897471" cy="220167"/>
          </a:xfrm>
          <a:custGeom>
            <a:avLst/>
            <a:gdLst>
              <a:gd name="T0" fmla="*/ 0 w 816"/>
              <a:gd name="T1" fmla="*/ 208 h 208"/>
              <a:gd name="T2" fmla="*/ 384 w 816"/>
              <a:gd name="T3" fmla="*/ 16 h 208"/>
              <a:gd name="T4" fmla="*/ 816 w 816"/>
              <a:gd name="T5" fmla="*/ 112 h 208"/>
              <a:gd name="T6" fmla="*/ 0 60000 65536"/>
              <a:gd name="T7" fmla="*/ 0 60000 65536"/>
              <a:gd name="T8" fmla="*/ 0 60000 65536"/>
              <a:gd name="T9" fmla="*/ 0 w 816"/>
              <a:gd name="T10" fmla="*/ 0 h 208"/>
              <a:gd name="T11" fmla="*/ 816 w 816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208">
                <a:moveTo>
                  <a:pt x="0" y="208"/>
                </a:moveTo>
                <a:cubicBezTo>
                  <a:pt x="124" y="120"/>
                  <a:pt x="248" y="32"/>
                  <a:pt x="384" y="16"/>
                </a:cubicBezTo>
                <a:cubicBezTo>
                  <a:pt x="520" y="0"/>
                  <a:pt x="668" y="56"/>
                  <a:pt x="816" y="112"/>
                </a:cubicBezTo>
              </a:path>
            </a:pathLst>
          </a:custGeom>
          <a:noFill/>
          <a:ln w="31750" cap="sq">
            <a:solidFill>
              <a:srgbClr val="008000"/>
            </a:solidFill>
            <a:round/>
            <a:headEnd type="none" w="sm" len="sm"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3686140" y="3390536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5318144" y="2970720"/>
            <a:ext cx="709017" cy="45719"/>
          </a:xfrm>
          <a:custGeom>
            <a:avLst/>
            <a:gdLst>
              <a:gd name="T0" fmla="*/ 768 w 768"/>
              <a:gd name="T1" fmla="*/ 144 h 144"/>
              <a:gd name="T2" fmla="*/ 336 w 768"/>
              <a:gd name="T3" fmla="*/ 0 h 144"/>
              <a:gd name="T4" fmla="*/ 0 w 768"/>
              <a:gd name="T5" fmla="*/ 144 h 144"/>
              <a:gd name="T6" fmla="*/ 0 60000 65536"/>
              <a:gd name="T7" fmla="*/ 0 60000 65536"/>
              <a:gd name="T8" fmla="*/ 0 60000 65536"/>
              <a:gd name="T9" fmla="*/ 0 w 768"/>
              <a:gd name="T10" fmla="*/ 0 h 144"/>
              <a:gd name="T11" fmla="*/ 768 w 76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44">
                <a:moveTo>
                  <a:pt x="768" y="144"/>
                </a:moveTo>
                <a:cubicBezTo>
                  <a:pt x="616" y="72"/>
                  <a:pt x="464" y="0"/>
                  <a:pt x="336" y="0"/>
                </a:cubicBezTo>
                <a:cubicBezTo>
                  <a:pt x="208" y="0"/>
                  <a:pt x="104" y="72"/>
                  <a:pt x="0" y="144"/>
                </a:cubicBezTo>
              </a:path>
            </a:pathLst>
          </a:custGeom>
          <a:noFill/>
          <a:ln w="31750" cap="sq">
            <a:solidFill>
              <a:srgbClr val="FF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217029" y="3351166"/>
            <a:ext cx="1101115" cy="1425192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785246" y="2896164"/>
            <a:ext cx="300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03779" y="3251759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32852" y="2709904"/>
            <a:ext cx="355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83650" y="3488821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10168" y="3285622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7" name="AutoShape 10"/>
          <p:cNvSpPr>
            <a:spLocks noChangeArrowheads="1"/>
          </p:cNvSpPr>
          <p:nvPr/>
        </p:nvSpPr>
        <p:spPr bwMode="auto">
          <a:xfrm>
            <a:off x="4054431" y="2977636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8" name="AutoShape 10"/>
          <p:cNvSpPr>
            <a:spLocks noChangeArrowheads="1"/>
          </p:cNvSpPr>
          <p:nvPr/>
        </p:nvSpPr>
        <p:spPr bwMode="auto">
          <a:xfrm>
            <a:off x="3902034" y="3451760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49" name="AutoShape 10"/>
          <p:cNvSpPr>
            <a:spLocks noChangeArrowheads="1"/>
          </p:cNvSpPr>
          <p:nvPr/>
        </p:nvSpPr>
        <p:spPr bwMode="auto">
          <a:xfrm>
            <a:off x="3800436" y="370575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0" name="AutoShape 10"/>
          <p:cNvSpPr>
            <a:spLocks noChangeArrowheads="1"/>
          </p:cNvSpPr>
          <p:nvPr/>
        </p:nvSpPr>
        <p:spPr bwMode="auto">
          <a:xfrm>
            <a:off x="3631106" y="353642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6392344" y="2369498"/>
            <a:ext cx="2357128" cy="3020974"/>
            <a:chOff x="6256880" y="2207474"/>
            <a:chExt cx="2357128" cy="3020974"/>
          </a:xfrm>
        </p:grpSpPr>
        <p:pic>
          <p:nvPicPr>
            <p:cNvPr id="30" name="Picture 29" descr="puma-Bike-Profile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2207474"/>
              <a:ext cx="1117600" cy="808863"/>
            </a:xfrm>
            <a:prstGeom prst="rect">
              <a:avLst/>
            </a:prstGeom>
          </p:spPr>
        </p:pic>
        <p:pic>
          <p:nvPicPr>
            <p:cNvPr id="19" name="Picture 18" descr="land-rover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088" y="3158026"/>
              <a:ext cx="1137920" cy="853440"/>
            </a:xfrm>
            <a:prstGeom prst="rect">
              <a:avLst/>
            </a:prstGeom>
          </p:spPr>
        </p:pic>
        <p:pic>
          <p:nvPicPr>
            <p:cNvPr id="20" name="Picture 19" descr="tree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3171871"/>
              <a:ext cx="1094423" cy="857250"/>
            </a:xfrm>
            <a:prstGeom prst="rect">
              <a:avLst/>
            </a:prstGeom>
          </p:spPr>
        </p:pic>
        <p:pic>
          <p:nvPicPr>
            <p:cNvPr id="21" name="Picture 20" descr="dog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954" y="2207474"/>
              <a:ext cx="971296" cy="857504"/>
            </a:xfrm>
            <a:prstGeom prst="rect">
              <a:avLst/>
            </a:prstGeom>
          </p:spPr>
        </p:pic>
        <p:pic>
          <p:nvPicPr>
            <p:cNvPr id="22" name="Picture 21" descr="cat2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880" y="4219814"/>
              <a:ext cx="1145540" cy="1008634"/>
            </a:xfrm>
            <a:prstGeom prst="rect">
              <a:avLst/>
            </a:prstGeom>
          </p:spPr>
        </p:pic>
        <p:pic>
          <p:nvPicPr>
            <p:cNvPr id="25" name="Picture 24" descr="Larg2_24_2009Flower-Essence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954" y="4237306"/>
              <a:ext cx="1066800" cy="963168"/>
            </a:xfrm>
            <a:prstGeom prst="rect">
              <a:avLst/>
            </a:prstGeom>
          </p:spPr>
        </p:pic>
      </p:grp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805893" y="5516465"/>
            <a:ext cx="1835707" cy="77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Training Data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of Face</a:t>
            </a:r>
            <a:endParaRPr lang="en-US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6712021" y="5516465"/>
            <a:ext cx="183570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Training Data</a:t>
            </a:r>
            <a:r>
              <a:rPr lang="en-US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Verdana"/>
                <a:cs typeface="Verdana"/>
              </a:rPr>
              <a:t>of Non-Face</a:t>
            </a:r>
            <a:endParaRPr lang="en-US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90045" y="3522690"/>
            <a:ext cx="38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°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4093845" y="3211709"/>
            <a:ext cx="91440" cy="91440"/>
          </a:xfrm>
          <a:prstGeom prst="flowChartProcess">
            <a:avLst/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575728" y="1157984"/>
            <a:ext cx="7992545" cy="50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US" sz="2200" dirty="0" smtClean="0">
                <a:solidFill>
                  <a:schemeClr val="bg1"/>
                </a:solidFill>
                <a:latin typeface="Verdana"/>
                <a:cs typeface="Verdana"/>
              </a:rPr>
              <a:t>Nearest samples decide the result of the classifier.</a:t>
            </a:r>
            <a:endParaRPr lang="en-US" sz="2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4" name="AutoShape 10"/>
          <p:cNvSpPr>
            <a:spLocks noChangeArrowheads="1"/>
          </p:cNvSpPr>
          <p:nvPr/>
        </p:nvSpPr>
        <p:spPr bwMode="auto">
          <a:xfrm>
            <a:off x="3729316" y="39191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8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627063" y="2369498"/>
            <a:ext cx="2074336" cy="3149132"/>
            <a:chOff x="3429000" y="2241340"/>
            <a:chExt cx="2074336" cy="3149132"/>
          </a:xfrm>
        </p:grpSpPr>
        <p:pic>
          <p:nvPicPr>
            <p:cNvPr id="58" name="Picture 57" descr="6_resize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4412572"/>
              <a:ext cx="977900" cy="977900"/>
            </a:xfrm>
            <a:prstGeom prst="rect">
              <a:avLst/>
            </a:prstGeom>
          </p:spPr>
        </p:pic>
        <p:pic>
          <p:nvPicPr>
            <p:cNvPr id="59" name="Picture 58" descr="1_resize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2241340"/>
              <a:ext cx="984250" cy="984250"/>
            </a:xfrm>
            <a:prstGeom prst="rect">
              <a:avLst/>
            </a:prstGeom>
          </p:spPr>
        </p:pic>
        <p:pic>
          <p:nvPicPr>
            <p:cNvPr id="60" name="Picture 59" descr="2_resize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2241340"/>
              <a:ext cx="984250" cy="984250"/>
            </a:xfrm>
            <a:prstGeom prst="rect">
              <a:avLst/>
            </a:prstGeom>
          </p:spPr>
        </p:pic>
        <p:pic>
          <p:nvPicPr>
            <p:cNvPr id="61" name="Picture 60" descr="4_resize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086" y="3330131"/>
              <a:ext cx="977900" cy="977900"/>
            </a:xfrm>
            <a:prstGeom prst="rect">
              <a:avLst/>
            </a:prstGeom>
          </p:spPr>
        </p:pic>
        <p:pic>
          <p:nvPicPr>
            <p:cNvPr id="62" name="Picture 61" descr="5_resize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4412572"/>
              <a:ext cx="977900" cy="977900"/>
            </a:xfrm>
            <a:prstGeom prst="rect">
              <a:avLst/>
            </a:prstGeom>
          </p:spPr>
        </p:pic>
        <p:pic>
          <p:nvPicPr>
            <p:cNvPr id="63" name="Picture 62" descr="3_resize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3326956"/>
              <a:ext cx="984250" cy="98425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082710" y="4935576"/>
            <a:ext cx="1475917" cy="1550385"/>
            <a:chOff x="3082710" y="4935576"/>
            <a:chExt cx="1475917" cy="1550385"/>
          </a:xfrm>
        </p:grpSpPr>
        <p:pic>
          <p:nvPicPr>
            <p:cNvPr id="41" name="Picture 40" descr="屏幕快照 2011-09-10 上午11.02.5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754" y="4935576"/>
              <a:ext cx="1181100" cy="1079500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3082710" y="6116629"/>
              <a:ext cx="1475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Test Image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97702" y="4982192"/>
            <a:ext cx="1374911" cy="1307562"/>
            <a:chOff x="4597702" y="4982192"/>
            <a:chExt cx="1374911" cy="1307562"/>
          </a:xfrm>
        </p:grpSpPr>
        <p:grpSp>
          <p:nvGrpSpPr>
            <p:cNvPr id="71" name="Group 70"/>
            <p:cNvGrpSpPr/>
            <p:nvPr/>
          </p:nvGrpSpPr>
          <p:grpSpPr>
            <a:xfrm>
              <a:off x="5548214" y="4982192"/>
              <a:ext cx="424399" cy="1307562"/>
              <a:chOff x="6380115" y="1872517"/>
              <a:chExt cx="1372089" cy="4654871"/>
            </a:xfrm>
          </p:grpSpPr>
          <p:sp>
            <p:nvSpPr>
              <p:cNvPr id="73" name="Left Bracket 72"/>
              <p:cNvSpPr/>
              <p:nvPr/>
            </p:nvSpPr>
            <p:spPr>
              <a:xfrm>
                <a:off x="6380115" y="1872517"/>
                <a:ext cx="156356" cy="4654871"/>
              </a:xfrm>
              <a:prstGeom prst="leftBracket">
                <a:avLst/>
              </a:prstGeom>
              <a:noFill/>
              <a:ln w="508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4" name="Left Bracket 73"/>
              <p:cNvSpPr/>
              <p:nvPr/>
            </p:nvSpPr>
            <p:spPr>
              <a:xfrm flipH="1">
                <a:off x="7595849" y="1872517"/>
                <a:ext cx="156355" cy="4654871"/>
              </a:xfrm>
              <a:prstGeom prst="leftBracket">
                <a:avLst/>
              </a:prstGeom>
              <a:noFill/>
              <a:ln w="508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75" name="Right Arrow 74"/>
            <p:cNvSpPr/>
            <p:nvPr/>
          </p:nvSpPr>
          <p:spPr>
            <a:xfrm>
              <a:off x="4597702" y="5452393"/>
              <a:ext cx="781480" cy="18143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801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14121</TotalTime>
  <Words>972</Words>
  <Application>Microsoft Macintosh PowerPoint</Application>
  <PresentationFormat>On-screen Show (4:3)</PresentationFormat>
  <Paragraphs>387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1_Default Design</vt:lpstr>
      <vt:lpstr>3_Default Design</vt:lpstr>
      <vt:lpstr>Computer Vision</vt:lpstr>
      <vt:lpstr>Classification and SVM</vt:lpstr>
      <vt:lpstr>Classification (Supervised Learning)</vt:lpstr>
      <vt:lpstr>Classification and Computer Vision</vt:lpstr>
      <vt:lpstr>Classification and Computer Vision</vt:lpstr>
      <vt:lpstr>Procedure of Classification</vt:lpstr>
      <vt:lpstr>Feature Extraction</vt:lpstr>
      <vt:lpstr>Feature Space</vt:lpstr>
      <vt:lpstr>Nearest Neighbor Classifier</vt:lpstr>
      <vt:lpstr>Nearest Neighbor Classifier</vt:lpstr>
      <vt:lpstr>Nearest Neighbor Classifier</vt:lpstr>
      <vt:lpstr>Nearest Neighbor Classifier</vt:lpstr>
      <vt:lpstr>Nearest Neighbor Classifier</vt:lpstr>
      <vt:lpstr>Decision Boundary</vt:lpstr>
      <vt:lpstr>Decision Boundary</vt:lpstr>
      <vt:lpstr>Decision Boundary</vt:lpstr>
      <vt:lpstr>Evaluating a Decision Boundary</vt:lpstr>
      <vt:lpstr>Evaluating a Decision Boundary</vt:lpstr>
      <vt:lpstr>Support Vector Machine (SVM)</vt:lpstr>
      <vt:lpstr>Finding Decision Boundary</vt:lpstr>
      <vt:lpstr>Founding Decision Boundary</vt:lpstr>
      <vt:lpstr>Kernel Trick</vt:lpstr>
      <vt:lpstr>Kernel Trick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Formation</dc:title>
  <dc:creator>nayar;Guru</dc:creator>
  <cp:lastModifiedBy>Gunhee Kim</cp:lastModifiedBy>
  <cp:revision>853</cp:revision>
  <dcterms:created xsi:type="dcterms:W3CDTF">2009-01-20T02:12:48Z</dcterms:created>
  <dcterms:modified xsi:type="dcterms:W3CDTF">2012-04-17T06:29:55Z</dcterms:modified>
</cp:coreProperties>
</file>