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</p:sldMasterIdLst>
  <p:notesMasterIdLst>
    <p:notesMasterId r:id="rId59"/>
  </p:notesMasterIdLst>
  <p:sldIdLst>
    <p:sldId id="615" r:id="rId3"/>
    <p:sldId id="257" r:id="rId4"/>
    <p:sldId id="482" r:id="rId5"/>
    <p:sldId id="556" r:id="rId6"/>
    <p:sldId id="598" r:id="rId7"/>
    <p:sldId id="514" r:id="rId8"/>
    <p:sldId id="543" r:id="rId9"/>
    <p:sldId id="555" r:id="rId10"/>
    <p:sldId id="566" r:id="rId11"/>
    <p:sldId id="516" r:id="rId12"/>
    <p:sldId id="595" r:id="rId13"/>
    <p:sldId id="545" r:id="rId14"/>
    <p:sldId id="520" r:id="rId15"/>
    <p:sldId id="521" r:id="rId16"/>
    <p:sldId id="522" r:id="rId17"/>
    <p:sldId id="491" r:id="rId18"/>
    <p:sldId id="613" r:id="rId19"/>
    <p:sldId id="525" r:id="rId20"/>
    <p:sldId id="599" r:id="rId21"/>
    <p:sldId id="607" r:id="rId22"/>
    <p:sldId id="527" r:id="rId23"/>
    <p:sldId id="569" r:id="rId24"/>
    <p:sldId id="559" r:id="rId25"/>
    <p:sldId id="601" r:id="rId26"/>
    <p:sldId id="568" r:id="rId27"/>
    <p:sldId id="528" r:id="rId28"/>
    <p:sldId id="609" r:id="rId29"/>
    <p:sldId id="610" r:id="rId30"/>
    <p:sldId id="611" r:id="rId31"/>
    <p:sldId id="612" r:id="rId32"/>
    <p:sldId id="547" r:id="rId33"/>
    <p:sldId id="577" r:id="rId34"/>
    <p:sldId id="614" r:id="rId35"/>
    <p:sldId id="497" r:id="rId36"/>
    <p:sldId id="596" r:id="rId37"/>
    <p:sldId id="580" r:id="rId38"/>
    <p:sldId id="602" r:id="rId39"/>
    <p:sldId id="582" r:id="rId40"/>
    <p:sldId id="603" r:id="rId41"/>
    <p:sldId id="584" r:id="rId42"/>
    <p:sldId id="604" r:id="rId43"/>
    <p:sldId id="605" r:id="rId44"/>
    <p:sldId id="606" r:id="rId45"/>
    <p:sldId id="586" r:id="rId46"/>
    <p:sldId id="587" r:id="rId47"/>
    <p:sldId id="588" r:id="rId48"/>
    <p:sldId id="589" r:id="rId49"/>
    <p:sldId id="590" r:id="rId50"/>
    <p:sldId id="591" r:id="rId51"/>
    <p:sldId id="592" r:id="rId52"/>
    <p:sldId id="608" r:id="rId53"/>
    <p:sldId id="481" r:id="rId54"/>
    <p:sldId id="542" r:id="rId55"/>
    <p:sldId id="470" r:id="rId56"/>
    <p:sldId id="333" r:id="rId57"/>
    <p:sldId id="512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00"/>
    <a:srgbClr val="1C1C1C"/>
    <a:srgbClr val="0066FF"/>
    <a:srgbClr val="0000FF"/>
    <a:srgbClr val="4E4C00"/>
    <a:srgbClr val="FFFF80"/>
    <a:srgbClr val="FFFFD9"/>
    <a:srgbClr val="4141FF"/>
    <a:srgbClr val="00FF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3" autoAdjust="0"/>
    <p:restoredTop sz="87342" autoAdjust="0"/>
  </p:normalViewPr>
  <p:slideViewPr>
    <p:cSldViewPr snapToGrid="0" snapToObjects="1">
      <p:cViewPr>
        <p:scale>
          <a:sx n="91" d="100"/>
          <a:sy n="91" d="100"/>
        </p:scale>
        <p:origin x="-142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C7E7331-C7F9-4106-8A16-CCFC116F65F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6967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2.fanpop.com/images/photos/4700000/TBBT-Cast-the-big-bang-theory-4701578-594-455.jp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512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2777" indent="-270299" defTabSz="914512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81196" indent="-216240" defTabSz="914512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13674" indent="-216240" defTabSz="914512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46153" indent="-216240" defTabSz="914512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78631" indent="-216240" defTabSz="9145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11109" indent="-216240" defTabSz="9145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43587" indent="-216240" defTabSz="9145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76066" indent="-216240" defTabSz="9145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D328326-65A0-454F-BD95-A3BF823EA262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10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11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hlinkClick r:id="rId3"/>
              </a:rPr>
              <a:t>http://images2.fanpop.com/images/photos/4700000/TBBT-Cast-the-big-bang-theory-4701578-594-455.jpg</a:t>
            </a:r>
            <a:endParaRPr lang="zh-CN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12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13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14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15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16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17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18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19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DE23106-7CB3-4B30-B774-3FB7E81C4BE3}" type="slidenum">
              <a:rPr lang="zh-CN" altLang="en-US">
                <a:latin typeface="Arial" charset="0"/>
              </a:rPr>
              <a:pPr eaLnBrk="1" hangingPunct="1"/>
              <a:t>2</a:t>
            </a:fld>
            <a:endParaRPr lang="en-US" altLang="zh-CN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20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21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22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23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24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25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26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27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28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29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3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30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31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C5E18EA-10B0-4394-BAFF-EF07007D145E}" type="slidenum">
              <a:rPr lang="zh-CN" altLang="en-US">
                <a:latin typeface="Arial" charset="0"/>
              </a:rPr>
              <a:pPr eaLnBrk="1" hangingPunct="1"/>
              <a:t>32</a:t>
            </a:fld>
            <a:endParaRPr lang="en-US" altLang="zh-CN">
              <a:latin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33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34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35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36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37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38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39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4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40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41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42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43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44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45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46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47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48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49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5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50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51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52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53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BAB402E-2B34-4167-96FB-47C8453838BE}" type="slidenum">
              <a:rPr lang="zh-CN" altLang="en-US">
                <a:latin typeface="Arial" charset="0"/>
              </a:rPr>
              <a:pPr eaLnBrk="1" hangingPunct="1"/>
              <a:t>54</a:t>
            </a:fld>
            <a:endParaRPr lang="en-US" altLang="zh-CN">
              <a:latin typeface="Arial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BAB402E-2B34-4167-96FB-47C8453838BE}" type="slidenum">
              <a:rPr lang="zh-CN" altLang="en-US">
                <a:latin typeface="Arial" charset="0"/>
              </a:rPr>
              <a:pPr eaLnBrk="1" hangingPunct="1"/>
              <a:t>55</a:t>
            </a:fld>
            <a:endParaRPr lang="en-US" altLang="zh-CN">
              <a:latin typeface="Arial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BAB402E-2B34-4167-96FB-47C8453838BE}" type="slidenum">
              <a:rPr lang="zh-CN" altLang="en-US">
                <a:latin typeface="Arial" charset="0"/>
              </a:rPr>
              <a:pPr eaLnBrk="1" hangingPunct="1"/>
              <a:t>56</a:t>
            </a:fld>
            <a:endParaRPr lang="en-US" altLang="zh-CN">
              <a:latin typeface="Arial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6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7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8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9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31B1E-D2B9-40A1-B112-7D62BD0F3C0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322442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DA986-4BEE-4739-B63B-CA5D550B93E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973654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DDEE6-DD6B-445B-9C1C-070500DA79B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195627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C7D52-7FBD-4C8F-B60D-C11FAC0A3BF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595407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BFFBC-4874-443A-A9CE-A137A6206C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72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34D81-5CF4-43DF-B76E-B97391D977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92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613BD-BF6C-4B8A-97E8-9396949CF0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24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F75F5-6E96-42FE-A485-FEB7E330A4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5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CBBC2-9090-489C-85A5-156903BF8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89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A16F9-0D8E-48FC-8D70-D2B460A1E7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59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5B178-71BF-4B78-A322-D6C643C02B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79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2226F-A549-4447-BDD9-61158658801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835614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EFE93-DB8F-4FE8-B09B-0D9D53A5B5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93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A5AAB-BF46-42AD-9250-F5B09D6F53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92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43DC8-64FE-452A-9DE7-F0972BFDD5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78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8F4CC-6BE2-451B-8513-FDD4A89DBC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4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55C0E-6285-4F05-921A-7A3492B4B20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522039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7F88F-260B-4B21-8B68-6B9E1659ABB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333309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8A82C-44A4-4815-BA13-419BB95EC09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961070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9BADF-2493-423D-95A4-AE607933CA1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467202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EE7B9-309C-4E07-8ED3-6DB06ADF17F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158085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D9EDD-97F1-44D4-898C-66BBEA99448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559610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E95DA-14B9-459E-8E97-78B84BE8B4B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041421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C5132324-33EC-4E78-B55C-36E21DEFFD9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4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4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1C5D214-3C04-41E4-9A51-9520B945BC7A}" type="slidenum">
              <a:rPr lang="en-US">
                <a:solidFill>
                  <a:srgbClr val="000000"/>
                </a:solidFill>
                <a:ea typeface="ＭＳ Ｐゴシック" pitchFamily="34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440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1.jpe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1.jpe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8" Type="http://schemas.openxmlformats.org/officeDocument/2006/relationships/image" Target="../media/image33.jpg"/><Relationship Id="rId3" Type="http://schemas.openxmlformats.org/officeDocument/2006/relationships/image" Target="../media/image23.jpeg"/><Relationship Id="rId21" Type="http://schemas.openxmlformats.org/officeDocument/2006/relationships/image" Target="../media/image36.jpg"/><Relationship Id="rId7" Type="http://schemas.openxmlformats.org/officeDocument/2006/relationships/image" Target="../media/image29.png"/><Relationship Id="rId17" Type="http://schemas.openxmlformats.org/officeDocument/2006/relationships/image" Target="../media/image32.jp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31.jpg"/><Relationship Id="rId20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15" Type="http://schemas.openxmlformats.org/officeDocument/2006/relationships/image" Target="../media/image340.png"/><Relationship Id="rId19" Type="http://schemas.openxmlformats.org/officeDocument/2006/relationships/image" Target="../media/image34.jpg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g"/><Relationship Id="rId3" Type="http://schemas.openxmlformats.org/officeDocument/2006/relationships/image" Target="../media/image8.png"/><Relationship Id="rId7" Type="http://schemas.openxmlformats.org/officeDocument/2006/relationships/image" Target="../media/image26.jpg"/><Relationship Id="rId12" Type="http://schemas.openxmlformats.org/officeDocument/2006/relationships/image" Target="../media/image3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2.jpg"/><Relationship Id="rId5" Type="http://schemas.openxmlformats.org/officeDocument/2006/relationships/image" Target="../media/image24.jpeg"/><Relationship Id="rId15" Type="http://schemas.openxmlformats.org/officeDocument/2006/relationships/image" Target="../media/image36.jpg"/><Relationship Id="rId10" Type="http://schemas.openxmlformats.org/officeDocument/2006/relationships/image" Target="../media/image31.jpg"/><Relationship Id="rId4" Type="http://schemas.openxmlformats.org/officeDocument/2006/relationships/image" Target="../media/image23.jpeg"/><Relationship Id="rId9" Type="http://schemas.openxmlformats.org/officeDocument/2006/relationships/image" Target="../media/image30.jpg"/><Relationship Id="rId14" Type="http://schemas.openxmlformats.org/officeDocument/2006/relationships/image" Target="../media/image35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g"/><Relationship Id="rId3" Type="http://schemas.openxmlformats.org/officeDocument/2006/relationships/image" Target="../media/image8.png"/><Relationship Id="rId7" Type="http://schemas.openxmlformats.org/officeDocument/2006/relationships/image" Target="../media/image26.jpg"/><Relationship Id="rId12" Type="http://schemas.openxmlformats.org/officeDocument/2006/relationships/image" Target="../media/image3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2.jpg"/><Relationship Id="rId5" Type="http://schemas.openxmlformats.org/officeDocument/2006/relationships/image" Target="../media/image24.jpeg"/><Relationship Id="rId15" Type="http://schemas.openxmlformats.org/officeDocument/2006/relationships/image" Target="../media/image36.jpg"/><Relationship Id="rId10" Type="http://schemas.openxmlformats.org/officeDocument/2006/relationships/image" Target="../media/image31.jpg"/><Relationship Id="rId4" Type="http://schemas.openxmlformats.org/officeDocument/2006/relationships/image" Target="../media/image23.jpeg"/><Relationship Id="rId9" Type="http://schemas.openxmlformats.org/officeDocument/2006/relationships/image" Target="../media/image30.jpg"/><Relationship Id="rId14" Type="http://schemas.openxmlformats.org/officeDocument/2006/relationships/image" Target="../media/image35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g"/><Relationship Id="rId3" Type="http://schemas.openxmlformats.org/officeDocument/2006/relationships/image" Target="../media/image47.png"/><Relationship Id="rId7" Type="http://schemas.openxmlformats.org/officeDocument/2006/relationships/image" Target="../media/image26.jpg"/><Relationship Id="rId12" Type="http://schemas.openxmlformats.org/officeDocument/2006/relationships/image" Target="../media/image3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2.jpg"/><Relationship Id="rId5" Type="http://schemas.openxmlformats.org/officeDocument/2006/relationships/image" Target="../media/image24.jpeg"/><Relationship Id="rId15" Type="http://schemas.openxmlformats.org/officeDocument/2006/relationships/image" Target="../media/image36.jpg"/><Relationship Id="rId10" Type="http://schemas.openxmlformats.org/officeDocument/2006/relationships/image" Target="../media/image31.jpg"/><Relationship Id="rId4" Type="http://schemas.openxmlformats.org/officeDocument/2006/relationships/image" Target="../media/image23.jpeg"/><Relationship Id="rId9" Type="http://schemas.openxmlformats.org/officeDocument/2006/relationships/image" Target="../media/image30.jpg"/><Relationship Id="rId14" Type="http://schemas.openxmlformats.org/officeDocument/2006/relationships/image" Target="../media/image35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g"/><Relationship Id="rId3" Type="http://schemas.openxmlformats.org/officeDocument/2006/relationships/image" Target="../media/image47.png"/><Relationship Id="rId7" Type="http://schemas.openxmlformats.org/officeDocument/2006/relationships/image" Target="../media/image26.jpg"/><Relationship Id="rId12" Type="http://schemas.openxmlformats.org/officeDocument/2006/relationships/image" Target="../media/image3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2.jpg"/><Relationship Id="rId5" Type="http://schemas.openxmlformats.org/officeDocument/2006/relationships/image" Target="../media/image24.jpeg"/><Relationship Id="rId15" Type="http://schemas.openxmlformats.org/officeDocument/2006/relationships/image" Target="../media/image36.jpg"/><Relationship Id="rId10" Type="http://schemas.openxmlformats.org/officeDocument/2006/relationships/image" Target="../media/image31.jpg"/><Relationship Id="rId4" Type="http://schemas.openxmlformats.org/officeDocument/2006/relationships/image" Target="../media/image23.jpeg"/><Relationship Id="rId9" Type="http://schemas.openxmlformats.org/officeDocument/2006/relationships/image" Target="../media/image30.jpg"/><Relationship Id="rId14" Type="http://schemas.openxmlformats.org/officeDocument/2006/relationships/image" Target="../media/image3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g"/><Relationship Id="rId3" Type="http://schemas.openxmlformats.org/officeDocument/2006/relationships/image" Target="../media/image48.jpg"/><Relationship Id="rId7" Type="http://schemas.openxmlformats.org/officeDocument/2006/relationships/image" Target="../media/image26.jpg"/><Relationship Id="rId12" Type="http://schemas.openxmlformats.org/officeDocument/2006/relationships/image" Target="../media/image3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2.jpg"/><Relationship Id="rId5" Type="http://schemas.openxmlformats.org/officeDocument/2006/relationships/image" Target="../media/image24.jpeg"/><Relationship Id="rId15" Type="http://schemas.openxmlformats.org/officeDocument/2006/relationships/image" Target="../media/image36.jpg"/><Relationship Id="rId10" Type="http://schemas.openxmlformats.org/officeDocument/2006/relationships/image" Target="../media/image31.jpg"/><Relationship Id="rId4" Type="http://schemas.openxmlformats.org/officeDocument/2006/relationships/image" Target="../media/image23.jpeg"/><Relationship Id="rId9" Type="http://schemas.openxmlformats.org/officeDocument/2006/relationships/image" Target="../media/image30.jpg"/><Relationship Id="rId14" Type="http://schemas.openxmlformats.org/officeDocument/2006/relationships/image" Target="../media/image35.jp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g"/><Relationship Id="rId3" Type="http://schemas.openxmlformats.org/officeDocument/2006/relationships/image" Target="../media/image48.jpg"/><Relationship Id="rId7" Type="http://schemas.openxmlformats.org/officeDocument/2006/relationships/image" Target="../media/image26.jpg"/><Relationship Id="rId12" Type="http://schemas.openxmlformats.org/officeDocument/2006/relationships/image" Target="../media/image3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2.jpg"/><Relationship Id="rId5" Type="http://schemas.openxmlformats.org/officeDocument/2006/relationships/image" Target="../media/image24.jpeg"/><Relationship Id="rId15" Type="http://schemas.openxmlformats.org/officeDocument/2006/relationships/image" Target="../media/image36.jpg"/><Relationship Id="rId10" Type="http://schemas.openxmlformats.org/officeDocument/2006/relationships/image" Target="../media/image31.jpg"/><Relationship Id="rId4" Type="http://schemas.openxmlformats.org/officeDocument/2006/relationships/image" Target="../media/image23.jpeg"/><Relationship Id="rId9" Type="http://schemas.openxmlformats.org/officeDocument/2006/relationships/image" Target="../media/image30.jpg"/><Relationship Id="rId14" Type="http://schemas.openxmlformats.org/officeDocument/2006/relationships/image" Target="../media/image35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image" Target="../media/image35.jpg"/><Relationship Id="rId3" Type="http://schemas.openxmlformats.org/officeDocument/2006/relationships/image" Target="../media/image23.jpeg"/><Relationship Id="rId7" Type="http://schemas.openxmlformats.org/officeDocument/2006/relationships/image" Target="../media/image29.png"/><Relationship Id="rId12" Type="http://schemas.openxmlformats.org/officeDocument/2006/relationships/image" Target="../media/image34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11" Type="http://schemas.openxmlformats.org/officeDocument/2006/relationships/image" Target="../media/image33.jpg"/><Relationship Id="rId5" Type="http://schemas.openxmlformats.org/officeDocument/2006/relationships/image" Target="../media/image25.jpeg"/><Relationship Id="rId10" Type="http://schemas.openxmlformats.org/officeDocument/2006/relationships/image" Target="../media/image32.jpg"/><Relationship Id="rId4" Type="http://schemas.openxmlformats.org/officeDocument/2006/relationships/image" Target="../media/image24.jpeg"/><Relationship Id="rId9" Type="http://schemas.openxmlformats.org/officeDocument/2006/relationships/image" Target="../media/image31.jpg"/><Relationship Id="rId14" Type="http://schemas.openxmlformats.org/officeDocument/2006/relationships/image" Target="../media/image36.jp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image" Target="../media/image35.jpg"/><Relationship Id="rId3" Type="http://schemas.openxmlformats.org/officeDocument/2006/relationships/image" Target="../media/image23.jpeg"/><Relationship Id="rId7" Type="http://schemas.openxmlformats.org/officeDocument/2006/relationships/image" Target="../media/image29.png"/><Relationship Id="rId12" Type="http://schemas.openxmlformats.org/officeDocument/2006/relationships/image" Target="../media/image3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11" Type="http://schemas.openxmlformats.org/officeDocument/2006/relationships/image" Target="../media/image33.jpg"/><Relationship Id="rId5" Type="http://schemas.openxmlformats.org/officeDocument/2006/relationships/image" Target="../media/image25.jpeg"/><Relationship Id="rId10" Type="http://schemas.openxmlformats.org/officeDocument/2006/relationships/image" Target="../media/image32.jpg"/><Relationship Id="rId4" Type="http://schemas.openxmlformats.org/officeDocument/2006/relationships/image" Target="../media/image24.jpeg"/><Relationship Id="rId9" Type="http://schemas.openxmlformats.org/officeDocument/2006/relationships/image" Target="../media/image31.jpg"/><Relationship Id="rId14" Type="http://schemas.openxmlformats.org/officeDocument/2006/relationships/image" Target="../media/image36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7" Type="http://schemas.openxmlformats.org/officeDocument/2006/relationships/image" Target="../media/image46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5" Type="http://schemas.openxmlformats.org/officeDocument/2006/relationships/image" Target="../media/image410.png"/><Relationship Id="rId4" Type="http://schemas.openxmlformats.org/officeDocument/2006/relationships/image" Target="../media/image4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1.png"/><Relationship Id="rId13" Type="http://schemas.openxmlformats.org/officeDocument/2006/relationships/image" Target="../media/image52.png"/><Relationship Id="rId3" Type="http://schemas.openxmlformats.org/officeDocument/2006/relationships/image" Target="../media/image440.png"/><Relationship Id="rId7" Type="http://schemas.openxmlformats.org/officeDocument/2006/relationships/image" Target="../media/image390.png"/><Relationship Id="rId12" Type="http://schemas.openxmlformats.org/officeDocument/2006/relationships/image" Target="../media/image51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1.png"/><Relationship Id="rId11" Type="http://schemas.openxmlformats.org/officeDocument/2006/relationships/image" Target="../media/image50.png"/><Relationship Id="rId5" Type="http://schemas.openxmlformats.org/officeDocument/2006/relationships/image" Target="../media/image350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70.png"/><Relationship Id="rId9" Type="http://schemas.openxmlformats.org/officeDocument/2006/relationships/image" Target="../media/image480.png"/><Relationship Id="rId14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1.png"/><Relationship Id="rId13" Type="http://schemas.openxmlformats.org/officeDocument/2006/relationships/image" Target="../media/image64.png"/><Relationship Id="rId3" Type="http://schemas.openxmlformats.org/officeDocument/2006/relationships/image" Target="../media/image440.png"/><Relationship Id="rId7" Type="http://schemas.openxmlformats.org/officeDocument/2006/relationships/image" Target="../media/image390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1.png"/><Relationship Id="rId11" Type="http://schemas.openxmlformats.org/officeDocument/2006/relationships/image" Target="../media/image62.png"/><Relationship Id="rId5" Type="http://schemas.openxmlformats.org/officeDocument/2006/relationships/image" Target="../media/image350.png"/><Relationship Id="rId10" Type="http://schemas.openxmlformats.org/officeDocument/2006/relationships/image" Target="../media/image61.png"/><Relationship Id="rId4" Type="http://schemas.openxmlformats.org/officeDocument/2006/relationships/image" Target="../media/image470.png"/><Relationship Id="rId9" Type="http://schemas.openxmlformats.org/officeDocument/2006/relationships/image" Target="../media/image48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pPr eaLnBrk="1" hangingPunct="1"/>
            <a:r>
              <a:rPr lang="en-US" sz="5400" smtClean="0">
                <a:ea typeface="ＭＳ Ｐゴシック" pitchFamily="34" charset="-128"/>
              </a:rPr>
              <a:t>Computer Vision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7526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Spring 2010 15-385,-685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Instructor: S. </a:t>
            </a:r>
            <a:r>
              <a:rPr lang="en-US" dirty="0" err="1" smtClean="0">
                <a:ea typeface="ＭＳ Ｐゴシック" pitchFamily="34" charset="-128"/>
              </a:rPr>
              <a:t>Narasimhan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sz="2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WH 5409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T-R 10:30am – 11:50am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3600" dirty="0" smtClean="0">
                <a:ea typeface="ＭＳ Ｐゴシック" pitchFamily="34" charset="-128"/>
              </a:rPr>
              <a:t>Lecture #</a:t>
            </a:r>
            <a:r>
              <a:rPr lang="en-US" sz="3600" dirty="0" smtClean="0">
                <a:ea typeface="ＭＳ Ｐゴシック" pitchFamily="34" charset="-128"/>
              </a:rPr>
              <a:t>22</a:t>
            </a:r>
            <a:endParaRPr lang="en-US" sz="36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499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How Humans Detect Faces?</a:t>
            </a: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28625" y="1583531"/>
            <a:ext cx="8286750" cy="46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chemeClr val="bg1"/>
                </a:solidFill>
                <a:ea typeface="宋体" pitchFamily="2" charset="-122"/>
              </a:rPr>
              <a:t>We do not know yet!</a:t>
            </a:r>
            <a:endParaRPr lang="en-US" altLang="zh-CN" sz="2200" dirty="0" smtClean="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27063" y="3466303"/>
            <a:ext cx="7696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chemeClr val="accent6"/>
                </a:solidFill>
                <a:ea typeface="宋体" pitchFamily="2" charset="-122"/>
              </a:rPr>
              <a:t>Memory-prediction model 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altLang="zh-CN" sz="2000" dirty="0">
                <a:solidFill>
                  <a:srgbClr val="EAEAEA"/>
                </a:solidFill>
                <a:ea typeface="宋体" pitchFamily="2" charset="-122"/>
              </a:rPr>
              <a:t> </a:t>
            </a:r>
            <a:r>
              <a:rPr lang="en-US" altLang="zh-CN" sz="2000" dirty="0" smtClean="0">
                <a:solidFill>
                  <a:srgbClr val="EAEAEA"/>
                </a:solidFill>
                <a:ea typeface="宋体" pitchFamily="2" charset="-122"/>
              </a:rPr>
              <a:t>    </a:t>
            </a:r>
            <a:r>
              <a:rPr lang="en-US" altLang="zh-CN" sz="2000" dirty="0">
                <a:solidFill>
                  <a:srgbClr val="EAEAEA"/>
                </a:solidFill>
                <a:ea typeface="宋体" pitchFamily="2" charset="-122"/>
              </a:rPr>
              <a:t>M</a:t>
            </a:r>
            <a:r>
              <a:rPr lang="en-US" altLang="zh-CN" sz="2000" dirty="0" smtClean="0">
                <a:solidFill>
                  <a:srgbClr val="EAEAEA"/>
                </a:solidFill>
                <a:ea typeface="宋体" pitchFamily="2" charset="-122"/>
              </a:rPr>
              <a:t>atch faces with the face model in memory.</a:t>
            </a:r>
          </a:p>
          <a:p>
            <a:pPr marL="0" indent="0" eaLnBrk="1" hangingPunct="1">
              <a:lnSpc>
                <a:spcPct val="150000"/>
              </a:lnSpc>
            </a:pPr>
            <a:endParaRPr lang="en-US" altLang="zh-CN" sz="2000" dirty="0" smtClean="0">
              <a:solidFill>
                <a:srgbClr val="EAEAEA"/>
              </a:solidFill>
              <a:ea typeface="宋体" pitchFamily="2" charset="-122"/>
            </a:endParaRPr>
          </a:p>
          <a:p>
            <a:pPr marL="342900" indent="-342900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chemeClr val="accent6"/>
                </a:solidFill>
                <a:ea typeface="宋体" pitchFamily="2" charset="-122"/>
              </a:rPr>
              <a:t> Parallel computing 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altLang="zh-CN" sz="2000" dirty="0">
                <a:solidFill>
                  <a:srgbClr val="EAEAEA"/>
                </a:solidFill>
                <a:ea typeface="宋体" pitchFamily="2" charset="-122"/>
              </a:rPr>
              <a:t> </a:t>
            </a:r>
            <a:r>
              <a:rPr lang="en-US" altLang="zh-CN" sz="2000" dirty="0" smtClean="0">
                <a:solidFill>
                  <a:srgbClr val="EAEAEA"/>
                </a:solidFill>
                <a:ea typeface="宋体" pitchFamily="2" charset="-122"/>
              </a:rPr>
              <a:t>    Detect faces at </a:t>
            </a:r>
            <a:r>
              <a:rPr lang="en-US" altLang="zh-CN" sz="2000" dirty="0" smtClean="0">
                <a:solidFill>
                  <a:schemeClr val="bg1"/>
                </a:solidFill>
                <a:ea typeface="宋体" pitchFamily="2" charset="-122"/>
              </a:rPr>
              <a:t>multiple location/scale combination</a:t>
            </a:r>
            <a:r>
              <a:rPr lang="en-US" altLang="zh-CN" sz="2000" dirty="0" smtClean="0">
                <a:solidFill>
                  <a:srgbClr val="EAEAEA"/>
                </a:solidFill>
                <a:ea typeface="宋体" pitchFamily="2" charset="-122"/>
              </a:rPr>
              <a:t>.</a:t>
            </a:r>
            <a:endParaRPr lang="en-US" altLang="zh-CN" sz="2400" dirty="0">
              <a:solidFill>
                <a:srgbClr val="EAEAEA"/>
              </a:solidFill>
              <a:ea typeface="宋体" pitchFamily="2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27063" y="2886598"/>
            <a:ext cx="6307668" cy="42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 dirty="0" smtClean="0">
                <a:solidFill>
                  <a:schemeClr val="bg1"/>
                </a:solidFill>
                <a:ea typeface="宋体" pitchFamily="2" charset="-122"/>
              </a:rPr>
              <a:t>Some Conjectures:</a:t>
            </a:r>
            <a:endParaRPr lang="en-US" altLang="zh-CN" sz="2000" dirty="0">
              <a:solidFill>
                <a:schemeClr val="bg1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5083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2.fanpop.com/images/photos/4700000/TBBT-Cast-the-big-bang-theory-4701578-594-4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9"/>
          <a:stretch/>
        </p:blipFill>
        <p:spPr bwMode="auto">
          <a:xfrm>
            <a:off x="1823757" y="2642423"/>
            <a:ext cx="5171403" cy="36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Face Detection in Computers</a:t>
            </a: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7063" y="1173486"/>
            <a:ext cx="8286750" cy="46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rgbClr val="FF9933"/>
                </a:solidFill>
                <a:ea typeface="宋体" pitchFamily="2" charset="-122"/>
              </a:rPr>
              <a:t>Basic Idea:</a:t>
            </a:r>
            <a:endParaRPr lang="en-US" altLang="zh-CN" sz="2200" dirty="0" smtClean="0">
              <a:solidFill>
                <a:srgbClr val="EAEAEA"/>
              </a:solidFill>
              <a:ea typeface="宋体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92300" y="2653665"/>
            <a:ext cx="731520" cy="73152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85800" y="1626610"/>
            <a:ext cx="7952509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342900" indent="-342900" eaLnBrk="1" hangingPunct="1">
              <a:lnSpc>
                <a:spcPct val="125000"/>
              </a:lnSpc>
              <a:buFont typeface="Arial" pitchFamily="34" charset="0"/>
              <a:buChar char="•"/>
            </a:pPr>
            <a:r>
              <a:rPr lang="en-US" altLang="zh-CN" sz="2200" dirty="0" smtClean="0">
                <a:solidFill>
                  <a:srgbClr val="EAEAEA"/>
                </a:solidFill>
                <a:ea typeface="宋体" pitchFamily="2" charset="-122"/>
              </a:rPr>
              <a:t>Slide windows of different sizes across image. </a:t>
            </a:r>
            <a:endParaRPr lang="en-US" altLang="zh-CN" sz="2200" dirty="0">
              <a:solidFill>
                <a:srgbClr val="EAEAEA"/>
              </a:solidFill>
              <a:ea typeface="宋体" pitchFamily="2" charset="-122"/>
            </a:endParaRPr>
          </a:p>
          <a:p>
            <a:pPr marL="342900" indent="-342900" eaLnBrk="1" hangingPunct="1">
              <a:lnSpc>
                <a:spcPct val="125000"/>
              </a:lnSpc>
              <a:buFont typeface="Arial" pitchFamily="34" charset="0"/>
              <a:buChar char="•"/>
            </a:pPr>
            <a:r>
              <a:rPr lang="en-US" altLang="zh-CN" sz="2200" dirty="0" smtClean="0">
                <a:solidFill>
                  <a:srgbClr val="EAEAEA"/>
                </a:solidFill>
                <a:ea typeface="宋体" pitchFamily="2" charset="-122"/>
              </a:rPr>
              <a:t>At each location match the window to a face model.</a:t>
            </a:r>
          </a:p>
        </p:txBody>
      </p:sp>
      <p:sp>
        <p:nvSpPr>
          <p:cNvPr id="9" name="Rectangle 8"/>
          <p:cNvSpPr/>
          <p:nvPr/>
        </p:nvSpPr>
        <p:spPr>
          <a:xfrm>
            <a:off x="6609678" y="6160394"/>
            <a:ext cx="385482" cy="176733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I.1</a:t>
            </a:r>
            <a:endParaRPr lang="en-US" sz="11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92300" y="3272790"/>
            <a:ext cx="731520" cy="73152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63069" y="3758255"/>
            <a:ext cx="731520" cy="731520"/>
          </a:xfrm>
          <a:prstGeom prst="rect">
            <a:avLst/>
          </a:prstGeom>
          <a:noFill/>
          <a:ln w="63500">
            <a:solidFill>
              <a:srgbClr val="0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67719" y="3843980"/>
            <a:ext cx="731520" cy="731520"/>
          </a:xfrm>
          <a:prstGeom prst="rect">
            <a:avLst/>
          </a:prstGeom>
          <a:noFill/>
          <a:ln w="63500">
            <a:solidFill>
              <a:srgbClr val="0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92300" y="3758255"/>
            <a:ext cx="731520" cy="73152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324744" y="3272790"/>
            <a:ext cx="731520" cy="731520"/>
          </a:xfrm>
          <a:prstGeom prst="rect">
            <a:avLst/>
          </a:prstGeom>
          <a:noFill/>
          <a:ln w="63500">
            <a:solidFill>
              <a:srgbClr val="0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676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46771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46771 2.2222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46771 2.22222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2" grpId="0" animBg="1"/>
      <p:bldP spid="12" grpId="1" animBg="1"/>
      <p:bldP spid="12" grpId="2" animBg="1"/>
      <p:bldP spid="14" grpId="0" animBg="1"/>
      <p:bldP spid="15" grpId="0" animBg="1"/>
      <p:bldP spid="16" grpId="0" animBg="1"/>
      <p:bldP spid="16" grpId="1" animBg="1"/>
      <p:bldP spid="16" grpId="2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2.fanpop.com/images/photos/4700000/TBBT-Cast-the-big-bang-theory-4701578-594-4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9"/>
          <a:stretch/>
        </p:blipFill>
        <p:spPr bwMode="auto">
          <a:xfrm>
            <a:off x="1823757" y="2642423"/>
            <a:ext cx="5171403" cy="36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Face Detection in Computers</a:t>
            </a: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7063" y="1173486"/>
            <a:ext cx="8286750" cy="46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rgbClr val="FF9933"/>
                </a:solidFill>
                <a:ea typeface="宋体" pitchFamily="2" charset="-122"/>
              </a:rPr>
              <a:t>Basic Idea:</a:t>
            </a:r>
            <a:endParaRPr lang="en-US" altLang="zh-CN" sz="2200" dirty="0" smtClean="0">
              <a:solidFill>
                <a:srgbClr val="EAEAEA"/>
              </a:solidFill>
              <a:ea typeface="宋体" pitchFamily="2" charset="-12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85800" y="1626610"/>
            <a:ext cx="7952509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342900" indent="-342900" eaLnBrk="1" hangingPunct="1">
              <a:lnSpc>
                <a:spcPct val="125000"/>
              </a:lnSpc>
              <a:buFont typeface="Arial" pitchFamily="34" charset="0"/>
              <a:buChar char="•"/>
            </a:pPr>
            <a:r>
              <a:rPr lang="en-US" altLang="zh-CN" sz="2200" dirty="0">
                <a:solidFill>
                  <a:srgbClr val="EAEAEA"/>
                </a:solidFill>
                <a:ea typeface="宋体" pitchFamily="2" charset="-122"/>
              </a:rPr>
              <a:t>Slide windows of different sizes across </a:t>
            </a:r>
            <a:r>
              <a:rPr lang="en-US" altLang="zh-CN" sz="2200" dirty="0" smtClean="0">
                <a:solidFill>
                  <a:srgbClr val="EAEAEA"/>
                </a:solidFill>
                <a:ea typeface="宋体" pitchFamily="2" charset="-122"/>
              </a:rPr>
              <a:t>image. </a:t>
            </a:r>
            <a:endParaRPr lang="en-US" altLang="zh-CN" sz="2200" dirty="0">
              <a:solidFill>
                <a:srgbClr val="EAEAEA"/>
              </a:solidFill>
              <a:ea typeface="宋体" pitchFamily="2" charset="-122"/>
            </a:endParaRPr>
          </a:p>
          <a:p>
            <a:pPr marL="342900" indent="-342900" eaLnBrk="1" hangingPunct="1">
              <a:lnSpc>
                <a:spcPct val="125000"/>
              </a:lnSpc>
              <a:buFont typeface="Arial" pitchFamily="34" charset="0"/>
              <a:buChar char="•"/>
            </a:pPr>
            <a:r>
              <a:rPr lang="en-US" altLang="zh-CN" sz="2200" dirty="0" smtClean="0">
                <a:solidFill>
                  <a:srgbClr val="EAEAEA"/>
                </a:solidFill>
                <a:ea typeface="宋体" pitchFamily="2" charset="-122"/>
              </a:rPr>
              <a:t>At each location match the window to a face model.</a:t>
            </a:r>
          </a:p>
        </p:txBody>
      </p:sp>
      <p:sp>
        <p:nvSpPr>
          <p:cNvPr id="9" name="Rectangle 8"/>
          <p:cNvSpPr/>
          <p:nvPr/>
        </p:nvSpPr>
        <p:spPr>
          <a:xfrm>
            <a:off x="6609678" y="6160394"/>
            <a:ext cx="385482" cy="176733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I.1</a:t>
            </a:r>
            <a:endParaRPr lang="en-US" sz="11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63069" y="3758255"/>
            <a:ext cx="731520" cy="731520"/>
          </a:xfrm>
          <a:prstGeom prst="rect">
            <a:avLst/>
          </a:prstGeom>
          <a:noFill/>
          <a:ln w="63500">
            <a:solidFill>
              <a:srgbClr val="0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67719" y="3843980"/>
            <a:ext cx="731520" cy="731520"/>
          </a:xfrm>
          <a:prstGeom prst="rect">
            <a:avLst/>
          </a:prstGeom>
          <a:noFill/>
          <a:ln w="63500">
            <a:solidFill>
              <a:srgbClr val="0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324744" y="3272790"/>
            <a:ext cx="731520" cy="731520"/>
          </a:xfrm>
          <a:prstGeom prst="rect">
            <a:avLst/>
          </a:prstGeom>
          <a:noFill/>
          <a:ln w="63500">
            <a:solidFill>
              <a:srgbClr val="0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208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Basic Framework</a:t>
            </a: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27063" y="1357211"/>
            <a:ext cx="8286750" cy="46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chemeClr val="bg1"/>
                </a:solidFill>
                <a:ea typeface="宋体" pitchFamily="2" charset="-122"/>
              </a:rPr>
              <a:t>For each window </a:t>
            </a:r>
          </a:p>
        </p:txBody>
      </p:sp>
      <p:pic>
        <p:nvPicPr>
          <p:cNvPr id="2" name="Picture 1" descr="屏幕快照 2011-09-10 上午11.02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5" y="2282268"/>
            <a:ext cx="1417320" cy="1295400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2133778" y="2106771"/>
            <a:ext cx="2055284" cy="831659"/>
            <a:chOff x="1986547" y="2289198"/>
            <a:chExt cx="2055284" cy="831659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2425332" y="3120857"/>
              <a:ext cx="1177714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1986547" y="2289198"/>
              <a:ext cx="2055284" cy="773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25000"/>
                </a:lnSpc>
              </a:pPr>
              <a:r>
                <a:rPr lang="en-US" altLang="zh-CN" dirty="0" smtClean="0">
                  <a:solidFill>
                    <a:schemeClr val="bg1"/>
                  </a:solidFill>
                  <a:ea typeface="宋体" pitchFamily="2" charset="-122"/>
                </a:rPr>
                <a:t>Extract </a:t>
              </a:r>
            </a:p>
            <a:p>
              <a:pPr algn="ctr" eaLnBrk="1" hangingPunct="1">
                <a:lnSpc>
                  <a:spcPct val="125000"/>
                </a:lnSpc>
              </a:pPr>
              <a:r>
                <a:rPr lang="en-US" altLang="zh-CN" dirty="0" smtClean="0">
                  <a:solidFill>
                    <a:schemeClr val="bg1"/>
                  </a:solidFill>
                  <a:ea typeface="宋体" pitchFamily="2" charset="-122"/>
                </a:rPr>
                <a:t>Features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20665" y="2106771"/>
            <a:ext cx="2055284" cy="848595"/>
            <a:chOff x="5029154" y="2289198"/>
            <a:chExt cx="2055284" cy="848595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5368338" y="3137793"/>
              <a:ext cx="1376917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5029154" y="2289198"/>
              <a:ext cx="2055284" cy="746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25000"/>
                </a:lnSpc>
              </a:pPr>
              <a:r>
                <a:rPr lang="en-US" altLang="zh-CN" dirty="0" smtClean="0">
                  <a:solidFill>
                    <a:srgbClr val="FFFFFF"/>
                  </a:solidFill>
                  <a:ea typeface="宋体" pitchFamily="2" charset="-122"/>
                </a:rPr>
                <a:t>Match </a:t>
              </a:r>
            </a:p>
            <a:p>
              <a:pPr algn="ctr" eaLnBrk="1" hangingPunct="1">
                <a:lnSpc>
                  <a:spcPct val="125000"/>
                </a:lnSpc>
              </a:pPr>
              <a:r>
                <a:rPr lang="en-US" altLang="zh-CN" dirty="0" smtClean="0">
                  <a:solidFill>
                    <a:srgbClr val="FFFFFF"/>
                  </a:solidFill>
                  <a:ea typeface="宋体" pitchFamily="2" charset="-122"/>
                </a:rPr>
                <a:t>Face Model </a:t>
              </a:r>
            </a:p>
          </p:txBody>
        </p:sp>
      </p:grp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035589" y="2610985"/>
            <a:ext cx="154601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400" dirty="0" smtClean="0">
                <a:solidFill>
                  <a:srgbClr val="00B050"/>
                </a:solidFill>
                <a:ea typeface="宋体" pitchFamily="2" charset="-122"/>
              </a:rPr>
              <a:t>Yes</a:t>
            </a:r>
            <a:r>
              <a:rPr lang="en-US" altLang="zh-CN" sz="2400" dirty="0" smtClean="0">
                <a:solidFill>
                  <a:srgbClr val="FF9933"/>
                </a:solidFill>
                <a:ea typeface="宋体" pitchFamily="2" charset="-122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ea typeface="宋体" pitchFamily="2" charset="-122"/>
              </a:rPr>
              <a:t>/</a:t>
            </a:r>
            <a:r>
              <a:rPr lang="en-US" altLang="zh-CN" sz="2400" dirty="0" smtClean="0">
                <a:solidFill>
                  <a:srgbClr val="FF9933"/>
                </a:solidFill>
                <a:ea typeface="宋体" pitchFamily="2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ea typeface="宋体" pitchFamily="2" charset="-122"/>
              </a:rPr>
              <a:t>No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27063" y="4560089"/>
            <a:ext cx="8286750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chemeClr val="accent6"/>
                </a:solidFill>
                <a:ea typeface="宋体" pitchFamily="2" charset="-122"/>
                <a:sym typeface="Wingdings"/>
              </a:rPr>
              <a:t>Features: </a:t>
            </a:r>
            <a:r>
              <a:rPr lang="en-US" altLang="zh-CN" sz="2200" dirty="0" smtClean="0">
                <a:solidFill>
                  <a:schemeClr val="bg1"/>
                </a:solidFill>
                <a:ea typeface="宋体" pitchFamily="2" charset="-122"/>
                <a:sym typeface="Wingdings"/>
              </a:rPr>
              <a:t>Which </a:t>
            </a:r>
            <a:r>
              <a:rPr lang="en-US" altLang="zh-CN" sz="2200" dirty="0" smtClean="0">
                <a:solidFill>
                  <a:schemeClr val="bg1"/>
                </a:solidFill>
                <a:ea typeface="宋体" pitchFamily="2" charset="-122"/>
              </a:rPr>
              <a:t>features represent faces well?</a:t>
            </a:r>
            <a:r>
              <a:rPr lang="en-US" altLang="zh-CN" sz="2200" dirty="0" smtClean="0">
                <a:solidFill>
                  <a:srgbClr val="FF9933"/>
                </a:solidFill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altLang="zh-CN" sz="2200" dirty="0" smtClean="0">
                <a:solidFill>
                  <a:srgbClr val="FF9933"/>
                </a:solidFill>
                <a:ea typeface="宋体" pitchFamily="2" charset="-122"/>
              </a:rPr>
              <a:t> </a:t>
            </a:r>
            <a:endParaRPr lang="en-US" altLang="zh-CN" sz="2200" dirty="0" smtClean="0">
              <a:solidFill>
                <a:srgbClr val="EAEAEA"/>
              </a:solidFill>
              <a:ea typeface="宋体" pitchFamily="2" charset="-122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27063" y="5186613"/>
            <a:ext cx="828675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chemeClr val="accent6"/>
                </a:solidFill>
                <a:ea typeface="宋体" pitchFamily="2" charset="-122"/>
                <a:sym typeface="Wingdings"/>
              </a:rPr>
              <a:t>Classifier: </a:t>
            </a:r>
            <a:r>
              <a:rPr lang="en-US" altLang="zh-CN" sz="2200" dirty="0">
                <a:solidFill>
                  <a:schemeClr val="bg1"/>
                </a:solidFill>
                <a:ea typeface="宋体" pitchFamily="2" charset="-122"/>
                <a:sym typeface="Wingdings"/>
              </a:rPr>
              <a:t>H</a:t>
            </a:r>
            <a:r>
              <a:rPr lang="en-US" altLang="zh-CN" sz="2200" dirty="0" smtClean="0">
                <a:solidFill>
                  <a:schemeClr val="bg1"/>
                </a:solidFill>
                <a:ea typeface="宋体" pitchFamily="2" charset="-122"/>
                <a:sym typeface="Wingdings"/>
              </a:rPr>
              <a:t>ow to construct/match the face model?</a:t>
            </a:r>
            <a:r>
              <a:rPr lang="en-US" altLang="zh-CN" sz="2200" dirty="0" smtClean="0">
                <a:solidFill>
                  <a:srgbClr val="FF9933"/>
                </a:solidFill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altLang="zh-CN" sz="2200" dirty="0" smtClean="0">
                <a:solidFill>
                  <a:srgbClr val="FF9933"/>
                </a:solidFill>
                <a:ea typeface="宋体" pitchFamily="2" charset="-122"/>
              </a:rPr>
              <a:t> </a:t>
            </a:r>
            <a:endParaRPr lang="en-US" altLang="zh-CN" sz="2200" dirty="0" smtClean="0">
              <a:solidFill>
                <a:srgbClr val="EAEAEA"/>
              </a:solidFill>
              <a:ea typeface="宋体" pitchFamily="2" charset="-12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42568" y="2282268"/>
            <a:ext cx="635625" cy="1295400"/>
            <a:chOff x="4072827" y="2464695"/>
            <a:chExt cx="635625" cy="1295400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4072827" y="2739983"/>
              <a:ext cx="635625" cy="761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25000"/>
                </a:lnSpc>
              </a:pPr>
              <a:r>
                <a:rPr lang="en-US" altLang="zh-CN" sz="3600" i="1" dirty="0" smtClean="0">
                  <a:solidFill>
                    <a:schemeClr val="bg1"/>
                  </a:solidFill>
                  <a:latin typeface="Times New Roman"/>
                  <a:ea typeface="宋体" pitchFamily="2" charset="-122"/>
                  <a:cs typeface="Times New Roman"/>
                </a:rPr>
                <a:t>F</a:t>
              </a:r>
              <a:r>
                <a:rPr lang="en-US" altLang="zh-CN" sz="3600" dirty="0" smtClean="0">
                  <a:solidFill>
                    <a:schemeClr val="bg1"/>
                  </a:solidFill>
                  <a:ea typeface="宋体" pitchFamily="2" charset="-122"/>
                </a:rPr>
                <a:t> </a:t>
              </a:r>
            </a:p>
          </p:txBody>
        </p:sp>
        <p:sp>
          <p:nvSpPr>
            <p:cNvPr id="8" name="Left Bracket 7"/>
            <p:cNvSpPr/>
            <p:nvPr/>
          </p:nvSpPr>
          <p:spPr>
            <a:xfrm>
              <a:off x="4151705" y="2464695"/>
              <a:ext cx="45719" cy="1295400"/>
            </a:xfrm>
            <a:prstGeom prst="leftBracke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2" name="Left Bracket 21"/>
            <p:cNvSpPr/>
            <p:nvPr/>
          </p:nvSpPr>
          <p:spPr>
            <a:xfrm flipH="1">
              <a:off x="4587081" y="2464695"/>
              <a:ext cx="45719" cy="1295400"/>
            </a:xfrm>
            <a:prstGeom prst="leftBracke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772673" y="3400935"/>
            <a:ext cx="385482" cy="176733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I.12</a:t>
            </a:r>
            <a:endParaRPr lang="en-US" sz="11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075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What are Good Features?</a:t>
            </a: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27063" y="3892086"/>
            <a:ext cx="3011563" cy="50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000" dirty="0" smtClean="0">
                <a:solidFill>
                  <a:srgbClr val="FFFFFF"/>
                </a:solidFill>
                <a:ea typeface="宋体" pitchFamily="2" charset="-122"/>
                <a:sym typeface="Wingdings"/>
              </a:rPr>
              <a:t>Facial </a:t>
            </a:r>
            <a:r>
              <a:rPr lang="en-US" altLang="zh-CN" sz="2200" dirty="0" smtClean="0">
                <a:solidFill>
                  <a:srgbClr val="FFFFFF"/>
                </a:solidFill>
                <a:ea typeface="宋体" pitchFamily="2" charset="-122"/>
                <a:sym typeface="Wingdings"/>
              </a:rPr>
              <a:t>Components</a:t>
            </a:r>
            <a:r>
              <a:rPr lang="en-US" altLang="zh-CN" sz="2000" dirty="0" smtClean="0">
                <a:solidFill>
                  <a:srgbClr val="FFFFFF"/>
                </a:solidFill>
                <a:ea typeface="宋体" pitchFamily="2" charset="-122"/>
                <a:sym typeface="Wingdings"/>
              </a:rPr>
              <a:t>?</a:t>
            </a:r>
            <a:r>
              <a:rPr lang="en-US" altLang="zh-CN" sz="2000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altLang="zh-CN" sz="2000" dirty="0" smtClean="0">
                <a:solidFill>
                  <a:srgbClr val="FFFFFF"/>
                </a:solidFill>
                <a:ea typeface="宋体" pitchFamily="2" charset="-122"/>
              </a:rPr>
              <a:t> 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27063" y="1349801"/>
            <a:ext cx="1228257" cy="50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rgbClr val="FFFFFF"/>
                </a:solidFill>
                <a:ea typeface="宋体" pitchFamily="2" charset="-122"/>
                <a:sym typeface="Wingdings"/>
              </a:rPr>
              <a:t>SIFT?</a:t>
            </a:r>
            <a:endParaRPr lang="en-US" altLang="zh-CN" sz="2200" dirty="0" smtClean="0">
              <a:solidFill>
                <a:srgbClr val="FFFFFF"/>
              </a:solidFill>
              <a:ea typeface="宋体" pitchFamily="2" charset="-122"/>
            </a:endParaRPr>
          </a:p>
        </p:txBody>
      </p:sp>
      <p:pic>
        <p:nvPicPr>
          <p:cNvPr id="17" name="Picture 16" descr="屏幕快照 2011-09-10 上午11.02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64" y="4517648"/>
            <a:ext cx="1417320" cy="12954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899578" y="4517648"/>
            <a:ext cx="1693333" cy="1465238"/>
            <a:chOff x="5486400" y="2378635"/>
            <a:chExt cx="1693333" cy="1465238"/>
          </a:xfrm>
        </p:grpSpPr>
        <p:pic>
          <p:nvPicPr>
            <p:cNvPr id="3" name="Picture 2" descr="屏幕快照 2011-09-10 下午08.48.09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5132" y="2551293"/>
              <a:ext cx="838200" cy="241300"/>
            </a:xfrm>
            <a:prstGeom prst="rect">
              <a:avLst/>
            </a:prstGeom>
          </p:spPr>
        </p:pic>
        <p:pic>
          <p:nvPicPr>
            <p:cNvPr id="5" name="Picture 4" descr="屏幕快照 2011-09-10 下午08.48.2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700" y="2839669"/>
              <a:ext cx="228600" cy="431800"/>
            </a:xfrm>
            <a:prstGeom prst="rect">
              <a:avLst/>
            </a:prstGeom>
          </p:spPr>
        </p:pic>
        <p:pic>
          <p:nvPicPr>
            <p:cNvPr id="6" name="Picture 5" descr="屏幕快照 2011-09-10 下午08.48.35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8481" y="3407335"/>
              <a:ext cx="571500" cy="266700"/>
            </a:xfrm>
            <a:prstGeom prst="rect">
              <a:avLst/>
            </a:prstGeom>
          </p:spPr>
        </p:pic>
        <p:pic>
          <p:nvPicPr>
            <p:cNvPr id="8" name="Picture 7" descr="屏幕快照 2011-09-10 下午08.50.09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332" y="2927665"/>
              <a:ext cx="304800" cy="482600"/>
            </a:xfrm>
            <a:prstGeom prst="rect">
              <a:avLst/>
            </a:prstGeom>
          </p:spPr>
        </p:pic>
        <p:pic>
          <p:nvPicPr>
            <p:cNvPr id="9" name="Picture 8" descr="屏幕快照 2011-09-10 下午08.50.1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3332" y="2950135"/>
              <a:ext cx="279400" cy="457200"/>
            </a:xfrm>
            <a:prstGeom prst="rect">
              <a:avLst/>
            </a:prstGeom>
          </p:spPr>
        </p:pic>
        <p:sp>
          <p:nvSpPr>
            <p:cNvPr id="23" name="Double Bracket 22"/>
            <p:cNvSpPr/>
            <p:nvPr/>
          </p:nvSpPr>
          <p:spPr>
            <a:xfrm>
              <a:off x="5486400" y="2378635"/>
              <a:ext cx="1693333" cy="1465238"/>
            </a:xfrm>
            <a:prstGeom prst="bracketPair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Right Arrow 1"/>
          <p:cNvSpPr/>
          <p:nvPr/>
        </p:nvSpPr>
        <p:spPr>
          <a:xfrm>
            <a:off x="3973830" y="4960840"/>
            <a:ext cx="1196340" cy="233742"/>
          </a:xfrm>
          <a:prstGeom prst="right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屏幕快照 2011-09-10 上午11.02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64" y="1923662"/>
            <a:ext cx="1417320" cy="129540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6105316" y="1923662"/>
            <a:ext cx="1417320" cy="1295400"/>
            <a:chOff x="5486400" y="4980653"/>
            <a:chExt cx="1417320" cy="1295400"/>
          </a:xfrm>
        </p:grpSpPr>
        <p:pic>
          <p:nvPicPr>
            <p:cNvPr id="27" name="Picture 26" descr="屏幕快照 2011-09-10 上午11.02.5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4980653"/>
              <a:ext cx="1417320" cy="1295400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 flipH="1" flipV="1">
              <a:off x="5630332" y="5027726"/>
              <a:ext cx="304800" cy="18774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6062131" y="5027726"/>
              <a:ext cx="304800" cy="18774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6087532" y="5367868"/>
              <a:ext cx="148168" cy="29159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6366931" y="5273997"/>
              <a:ext cx="198968" cy="180769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 flipV="1">
              <a:off x="5935132" y="5454766"/>
              <a:ext cx="101598" cy="392436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6366931" y="5659460"/>
              <a:ext cx="198968" cy="187743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6239932" y="5941073"/>
              <a:ext cx="0" cy="188794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 flipV="1">
              <a:off x="5731930" y="5659460"/>
              <a:ext cx="304800" cy="40935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ight Arrow 31"/>
          <p:cNvSpPr/>
          <p:nvPr/>
        </p:nvSpPr>
        <p:spPr>
          <a:xfrm>
            <a:off x="3973830" y="2424261"/>
            <a:ext cx="1196340" cy="233742"/>
          </a:xfrm>
          <a:prstGeom prst="right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492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Characteristics of Good Features</a:t>
            </a: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120074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627063" y="1228896"/>
            <a:ext cx="8286750" cy="46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rgbClr val="FF9933"/>
                </a:solidFill>
                <a:ea typeface="宋体" pitchFamily="2" charset="-122"/>
              </a:rPr>
              <a:t>Discriminate Face/Non-Face</a:t>
            </a:r>
            <a:endParaRPr lang="en-US" altLang="zh-CN" sz="2200" dirty="0" smtClean="0">
              <a:solidFill>
                <a:srgbClr val="EAEAEA"/>
              </a:solidFill>
              <a:ea typeface="宋体" pitchFamily="2" charset="-122"/>
            </a:endParaRPr>
          </a:p>
        </p:txBody>
      </p:sp>
      <p:pic>
        <p:nvPicPr>
          <p:cNvPr id="2" name="Picture 1" descr="face-recogni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3310469"/>
            <a:ext cx="1219200" cy="1219200"/>
          </a:xfrm>
          <a:prstGeom prst="rect">
            <a:avLst/>
          </a:prstGeom>
        </p:spPr>
      </p:pic>
      <p:pic>
        <p:nvPicPr>
          <p:cNvPr id="4" name="Picture 3" descr="Megan-Fox-face-75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1983050"/>
            <a:ext cx="1524000" cy="1143000"/>
          </a:xfrm>
          <a:prstGeom prst="rect">
            <a:avLst/>
          </a:prstGeom>
        </p:spPr>
      </p:pic>
      <p:pic>
        <p:nvPicPr>
          <p:cNvPr id="7" name="Picture 6" descr="SexyMaleSampl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4" y="2400300"/>
            <a:ext cx="1152000" cy="1440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29852" y="2862809"/>
            <a:ext cx="851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ＭＳ ゴシック"/>
                <a:ea typeface="ＭＳ ゴシック"/>
                <a:cs typeface="ＭＳ ゴシック"/>
              </a:rPr>
              <a:t>≠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2" name="Picture 11" descr="puma-Bike-Profil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362" y="2056921"/>
            <a:ext cx="1524000" cy="1102995"/>
          </a:xfrm>
          <a:prstGeom prst="rect">
            <a:avLst/>
          </a:prstGeom>
        </p:spPr>
      </p:pic>
      <p:pic>
        <p:nvPicPr>
          <p:cNvPr id="14" name="Picture 13" descr="屏幕快照 2011-09-10 下午09.42.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10" y="2582066"/>
            <a:ext cx="1139190" cy="1155700"/>
          </a:xfrm>
          <a:prstGeom prst="rect">
            <a:avLst/>
          </a:prstGeom>
        </p:spPr>
      </p:pic>
      <p:pic>
        <p:nvPicPr>
          <p:cNvPr id="38" name="Picture 37" descr="Turkish_Van_Cat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759" y="3293536"/>
            <a:ext cx="1288288" cy="1414272"/>
          </a:xfrm>
          <a:prstGeom prst="rect">
            <a:avLst/>
          </a:prstGeom>
        </p:spPr>
      </p:pic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627063" y="5220930"/>
            <a:ext cx="8923337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rgbClr val="FF9933"/>
                </a:solidFill>
                <a:ea typeface="宋体" pitchFamily="2" charset="-122"/>
              </a:rPr>
              <a:t>Extremely Fast to </a:t>
            </a:r>
            <a:r>
              <a:rPr lang="en-US" altLang="zh-CN" sz="2200" dirty="0">
                <a:solidFill>
                  <a:srgbClr val="FF9933"/>
                </a:solidFill>
                <a:ea typeface="宋体" pitchFamily="2" charset="-122"/>
              </a:rPr>
              <a:t>C</a:t>
            </a:r>
            <a:r>
              <a:rPr lang="en-US" altLang="zh-CN" sz="2200" dirty="0" smtClean="0">
                <a:solidFill>
                  <a:srgbClr val="FF9933"/>
                </a:solidFill>
                <a:ea typeface="宋体" pitchFamily="2" charset="-122"/>
              </a:rPr>
              <a:t>ompute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rgbClr val="FFFFFF"/>
                </a:solidFill>
                <a:ea typeface="宋体" pitchFamily="2" charset="-122"/>
              </a:rPr>
              <a:t>Need to evaluate tens of thousands windows in an image.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2119" y="2941917"/>
            <a:ext cx="385482" cy="176733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I.7</a:t>
            </a:r>
            <a:endParaRPr lang="en-US" sz="11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87782" y="3663567"/>
            <a:ext cx="385482" cy="176733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I.8</a:t>
            </a:r>
            <a:endParaRPr lang="en-US" sz="11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19719" y="4352936"/>
            <a:ext cx="385482" cy="176733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I.9</a:t>
            </a:r>
            <a:endParaRPr lang="en-US" sz="11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14893" y="2992717"/>
            <a:ext cx="385482" cy="176733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I.10</a:t>
            </a:r>
            <a:endParaRPr lang="en-US" sz="11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58565" y="4529669"/>
            <a:ext cx="385482" cy="176733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I.11</a:t>
            </a:r>
            <a:endParaRPr lang="en-US" sz="11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61618" y="3553633"/>
            <a:ext cx="385482" cy="176733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I.12</a:t>
            </a:r>
            <a:endParaRPr lang="en-US" sz="11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601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://images2.fanpop.com/images/photos/4700000/TBBT-Cast-the-big-bang-theory-4701578-594-4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4" r="2324" b="20874"/>
          <a:stretch/>
        </p:blipFill>
        <p:spPr bwMode="auto">
          <a:xfrm>
            <a:off x="1132236" y="2400203"/>
            <a:ext cx="4191000" cy="313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err="1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Haar</a:t>
            </a:r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 Features</a:t>
            </a: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33400" y="1258151"/>
            <a:ext cx="8286750" cy="46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rgbClr val="FFFFFF"/>
                </a:solidFill>
                <a:ea typeface="宋体" pitchFamily="2" charset="-122"/>
              </a:rPr>
              <a:t>A </a:t>
            </a:r>
            <a:r>
              <a:rPr lang="en-US" altLang="zh-CN" sz="2200" dirty="0">
                <a:solidFill>
                  <a:srgbClr val="FFFFFF"/>
                </a:solidFill>
                <a:ea typeface="宋体" pitchFamily="2" charset="-122"/>
              </a:rPr>
              <a:t>S</a:t>
            </a:r>
            <a:r>
              <a:rPr lang="en-US" altLang="zh-CN" sz="2200" dirty="0" smtClean="0">
                <a:solidFill>
                  <a:srgbClr val="FFFFFF"/>
                </a:solidFill>
                <a:ea typeface="宋体" pitchFamily="2" charset="-122"/>
              </a:rPr>
              <a:t>et of Responses to </a:t>
            </a:r>
            <a:r>
              <a:rPr lang="en-US" altLang="zh-CN" sz="2200" dirty="0" smtClean="0">
                <a:solidFill>
                  <a:schemeClr val="accent6"/>
                </a:solidFill>
                <a:ea typeface="宋体" pitchFamily="2" charset="-122"/>
              </a:rPr>
              <a:t>Rectangular </a:t>
            </a:r>
            <a:r>
              <a:rPr lang="en-US" altLang="zh-CN" sz="2200" dirty="0" err="1" smtClean="0">
                <a:solidFill>
                  <a:schemeClr val="accent6"/>
                </a:solidFill>
                <a:ea typeface="宋体" pitchFamily="2" charset="-122"/>
              </a:rPr>
              <a:t>Haar</a:t>
            </a:r>
            <a:r>
              <a:rPr lang="en-US" altLang="zh-CN" sz="2200" dirty="0" smtClean="0">
                <a:solidFill>
                  <a:schemeClr val="accent6"/>
                </a:solidFill>
                <a:ea typeface="宋体" pitchFamily="2" charset="-122"/>
              </a:rPr>
              <a:t> Filters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611165" y="3510720"/>
            <a:ext cx="618066" cy="70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3600" dirty="0" smtClean="0">
                <a:solidFill>
                  <a:schemeClr val="bg1"/>
                </a:solidFill>
                <a:ea typeface="宋体" pitchFamily="2" charset="-122"/>
              </a:rPr>
              <a:t>*</a:t>
            </a:r>
            <a:r>
              <a:rPr lang="en-US" altLang="zh-CN" sz="2000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7932420" y="2079858"/>
                <a:ext cx="448733" cy="4770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altLang="zh-CN" sz="2000" dirty="0" smtClean="0">
                  <a:solidFill>
                    <a:schemeClr val="bg1"/>
                  </a:solidFill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32420" y="2079858"/>
                <a:ext cx="448733" cy="4770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4"/>
              <p:cNvSpPr txBox="1">
                <a:spLocks noChangeArrowheads="1"/>
              </p:cNvSpPr>
              <p:nvPr/>
            </p:nvSpPr>
            <p:spPr bwMode="auto">
              <a:xfrm>
                <a:off x="7932420" y="3144363"/>
                <a:ext cx="448733" cy="4770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altLang="zh-CN" sz="2000" dirty="0" smtClean="0">
                  <a:solidFill>
                    <a:schemeClr val="bg1"/>
                  </a:solidFill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3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32420" y="3144363"/>
                <a:ext cx="448733" cy="4770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4"/>
              <p:cNvSpPr txBox="1">
                <a:spLocks noChangeArrowheads="1"/>
              </p:cNvSpPr>
              <p:nvPr/>
            </p:nvSpPr>
            <p:spPr bwMode="auto">
              <a:xfrm>
                <a:off x="7932420" y="3992877"/>
                <a:ext cx="448733" cy="4770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altLang="zh-CN" sz="2000" dirty="0" smtClean="0">
                  <a:solidFill>
                    <a:schemeClr val="bg1"/>
                  </a:solidFill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3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32420" y="3992877"/>
                <a:ext cx="448733" cy="4770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4"/>
              <p:cNvSpPr txBox="1">
                <a:spLocks noChangeArrowheads="1"/>
              </p:cNvSpPr>
              <p:nvPr/>
            </p:nvSpPr>
            <p:spPr bwMode="auto">
              <a:xfrm>
                <a:off x="7932420" y="5003976"/>
                <a:ext cx="448733" cy="4770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altLang="zh-CN" sz="2000" dirty="0" smtClean="0">
                  <a:solidFill>
                    <a:schemeClr val="bg1"/>
                  </a:solidFill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4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32420" y="5003976"/>
                <a:ext cx="448733" cy="4770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6380115" y="1872517"/>
            <a:ext cx="1372089" cy="4654871"/>
            <a:chOff x="6380115" y="1872517"/>
            <a:chExt cx="1372089" cy="4654871"/>
          </a:xfrm>
        </p:grpSpPr>
        <p:grpSp>
          <p:nvGrpSpPr>
            <p:cNvPr id="4" name="Group 3"/>
            <p:cNvGrpSpPr/>
            <p:nvPr/>
          </p:nvGrpSpPr>
          <p:grpSpPr>
            <a:xfrm>
              <a:off x="6766178" y="1921668"/>
              <a:ext cx="582508" cy="848898"/>
              <a:chOff x="2962436" y="2639361"/>
              <a:chExt cx="582508" cy="848898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962436" y="2639361"/>
                <a:ext cx="291254" cy="848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253690" y="2639361"/>
                <a:ext cx="291254" cy="84889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684495" y="5896446"/>
                  <a:ext cx="745874" cy="6309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i="1" dirty="0" smtClean="0">
                            <a:solidFill>
                              <a:schemeClr val="bg1"/>
                            </a:solidFill>
                            <a:latin typeface="Cambria Math"/>
                            <a:ea typeface="Wingdings"/>
                            <a:cs typeface="Wingdings"/>
                            <a:sym typeface="Wingdings"/>
                          </a:rPr>
                          <m:t>⋮</m:t>
                        </m:r>
                      </m:oMath>
                    </m:oMathPara>
                  </a14:m>
                  <a:endParaRPr lang="en-US" altLang="zh-CN" sz="2800" dirty="0" smtClean="0">
                    <a:solidFill>
                      <a:schemeClr val="bg1"/>
                    </a:solidFill>
                    <a:ea typeface="宋体" pitchFamily="2" charset="-122"/>
                  </a:endParaRPr>
                </a:p>
              </p:txBody>
            </p:sp>
          </mc:Choice>
          <mc:Fallback xmlns="">
            <p:sp>
              <p:nvSpPr>
                <p:cNvPr id="39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84495" y="5896446"/>
                  <a:ext cx="745874" cy="63094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7" name="Group 36"/>
            <p:cNvGrpSpPr/>
            <p:nvPr/>
          </p:nvGrpSpPr>
          <p:grpSpPr>
            <a:xfrm rot="16200000">
              <a:off x="6766178" y="2944538"/>
              <a:ext cx="582508" cy="848898"/>
              <a:chOff x="2962436" y="2639361"/>
              <a:chExt cx="582508" cy="848898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2962436" y="2639361"/>
                <a:ext cx="291254" cy="848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253690" y="2639361"/>
                <a:ext cx="291254" cy="84889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6620325" y="3967408"/>
              <a:ext cx="874214" cy="494401"/>
              <a:chOff x="5716594" y="2658499"/>
              <a:chExt cx="874214" cy="494401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716594" y="2658499"/>
                <a:ext cx="291254" cy="4944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007848" y="2658499"/>
                <a:ext cx="291254" cy="49440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299554" y="2658499"/>
                <a:ext cx="291254" cy="4944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766178" y="4768975"/>
              <a:ext cx="582508" cy="967929"/>
              <a:chOff x="6859282" y="2810899"/>
              <a:chExt cx="582508" cy="96792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6859282" y="2810899"/>
                <a:ext cx="291254" cy="4944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7150536" y="2810899"/>
                <a:ext cx="291254" cy="49440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7150536" y="3284427"/>
                <a:ext cx="291254" cy="4944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859282" y="3284427"/>
                <a:ext cx="291254" cy="49440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Left Bracket 50"/>
            <p:cNvSpPr/>
            <p:nvPr/>
          </p:nvSpPr>
          <p:spPr>
            <a:xfrm>
              <a:off x="6380115" y="1872517"/>
              <a:ext cx="156356" cy="4654871"/>
            </a:xfrm>
            <a:prstGeom prst="leftBracke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3" name="Left Bracket 52"/>
            <p:cNvSpPr/>
            <p:nvPr/>
          </p:nvSpPr>
          <p:spPr>
            <a:xfrm flipH="1">
              <a:off x="7595848" y="1872517"/>
              <a:ext cx="156356" cy="4654871"/>
            </a:xfrm>
            <a:prstGeom prst="leftBracke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79073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Response to </a:t>
            </a:r>
            <a:r>
              <a:rPr lang="en-US" altLang="zh-CN" sz="3200" dirty="0" err="1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Haar</a:t>
            </a:r>
            <a:r>
              <a:rPr lang="en-US" altLang="zh-CN" sz="3200" dirty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 </a:t>
            </a:r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Filter </a:t>
            </a:r>
            <a:endParaRPr lang="en-US" altLang="zh-CN" sz="3200" dirty="0">
              <a:solidFill>
                <a:srgbClr val="FFCC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685800" y="4978127"/>
                <a:ext cx="828675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b="0" dirty="0" smtClean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  <a:sym typeface="Wingdings"/>
                  </a:rPr>
                  <a:t>Response to Filter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chemeClr val="bg1"/>
                            </a:solidFill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dirty="0">
                            <a:solidFill>
                              <a:schemeClr val="bg1"/>
                            </a:solidFill>
                            <a:latin typeface="Cambria Math"/>
                            <a:ea typeface="宋体" pitchFamily="2" charset="-122"/>
                          </a:rPr>
                          <m:t>𝐻</m:t>
                        </m:r>
                      </m:e>
                      <m:sub>
                        <m:r>
                          <a:rPr lang="en-US" altLang="zh-CN" sz="2000" b="0" i="1" dirty="0">
                            <a:solidFill>
                              <a:schemeClr val="bg1"/>
                            </a:solidFill>
                            <a:latin typeface="Cambria Math"/>
                            <a:ea typeface="宋体" pitchFamily="2" charset="-122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000" b="0" dirty="0" smtClean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  <a:sym typeface="Wingdings"/>
                  </a:rPr>
                  <a:t> at location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/>
                        <a:ea typeface="Verdana" pitchFamily="34" charset="0"/>
                        <a:cs typeface="Verdana" pitchFamily="34" charset="0"/>
                        <a:sym typeface="Wingdings"/>
                      </a:rPr>
                      <m:t>(</m:t>
                    </m:r>
                    <m:r>
                      <a:rPr lang="en-US" sz="2000" b="0" i="1" dirty="0" err="1" smtClean="0">
                        <a:solidFill>
                          <a:schemeClr val="bg1"/>
                        </a:solidFill>
                        <a:latin typeface="Cambria Math"/>
                        <a:ea typeface="Verdana" pitchFamily="34" charset="0"/>
                        <a:cs typeface="Verdana" pitchFamily="34" charset="0"/>
                        <a:sym typeface="Wingdings"/>
                      </a:rPr>
                      <m:t>𝑖</m:t>
                    </m:r>
                    <m:r>
                      <a:rPr lang="en-US" sz="2000" b="0" i="1" dirty="0" err="1" smtClean="0">
                        <a:solidFill>
                          <a:schemeClr val="bg1"/>
                        </a:solidFill>
                        <a:latin typeface="Cambria Math"/>
                        <a:ea typeface="Verdana" pitchFamily="34" charset="0"/>
                        <a:cs typeface="Verdana" pitchFamily="34" charset="0"/>
                        <a:sym typeface="Wingdings"/>
                      </a:rPr>
                      <m:t>,</m:t>
                    </m:r>
                    <m:r>
                      <a:rPr lang="en-US" sz="2000" b="0" i="1" dirty="0" err="1" smtClean="0">
                        <a:solidFill>
                          <a:schemeClr val="bg1"/>
                        </a:solidFill>
                        <a:latin typeface="Cambria Math"/>
                        <a:ea typeface="Verdana" pitchFamily="34" charset="0"/>
                        <a:cs typeface="Verdana" pitchFamily="34" charset="0"/>
                        <a:sym typeface="Wingdings"/>
                      </a:rPr>
                      <m:t>𝑗</m:t>
                    </m:r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/>
                        <a:ea typeface="Verdana" pitchFamily="34" charset="0"/>
                        <a:cs typeface="Verdana" pitchFamily="34" charset="0"/>
                        <a:sym typeface="Wingdings"/>
                      </a:rPr>
                      <m:t>)</m:t>
                    </m:r>
                  </m:oMath>
                </a14:m>
                <a:r>
                  <a:rPr lang="en-US" sz="2000" b="0" dirty="0" smtClean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  <a:sym typeface="Wingdings"/>
                  </a:rPr>
                  <a:t>:</a:t>
                </a:r>
                <a:endParaRPr lang="en-US" sz="2800" b="0" i="1" dirty="0"/>
              </a:p>
            </p:txBody>
          </p:sp>
        </mc:Choice>
        <mc:Fallback xmlns="">
          <p:sp>
            <p:nvSpPr>
              <p:cNvPr id="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4978127"/>
                <a:ext cx="8286750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809" t="-7692" b="-276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5446719" y="3619057"/>
            <a:ext cx="3201690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altLang="zh-CN" dirty="0" smtClean="0">
                <a:solidFill>
                  <a:schemeClr val="bg1"/>
                </a:solidFill>
                <a:ea typeface="宋体" pitchFamily="2" charset="-122"/>
              </a:rPr>
              <a:t>White = 1, Black = -1</a:t>
            </a:r>
            <a:endParaRPr lang="en-US" altLang="zh-CN" dirty="0" smtClean="0">
              <a:solidFill>
                <a:srgbClr val="FF9933"/>
              </a:solidFill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71427" y="5446840"/>
                <a:ext cx="4147033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427" y="5446840"/>
                <a:ext cx="4147033" cy="7645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9"/>
              <p:cNvSpPr txBox="1">
                <a:spLocks noChangeArrowheads="1"/>
              </p:cNvSpPr>
              <p:nvPr/>
            </p:nvSpPr>
            <p:spPr bwMode="auto">
              <a:xfrm>
                <a:off x="1471427" y="6232285"/>
                <a:ext cx="717698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b="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1800" b="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b="0" dirty="0">
                    <a:solidFill>
                      <a:schemeClr val="bg1"/>
                    </a:solidFill>
                    <a:latin typeface="Verdana" pitchFamily="34" charset="0"/>
                    <a:ea typeface="宋体" pitchFamily="2" charset="-122"/>
                    <a:cs typeface="+mn-cs"/>
                  </a:rPr>
                  <a:t>  </a:t>
                </a:r>
                <a:r>
                  <a:rPr lang="en-US" sz="2000" b="0" dirty="0" smtClean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∑ </a:t>
                </a:r>
                <a:r>
                  <a:rPr lang="en-US" sz="2000" b="0" dirty="0">
                    <a:solidFill>
                      <a:schemeClr val="bg1"/>
                    </a:solidFill>
                    <a:latin typeface="Verdana" pitchFamily="34" charset="0"/>
                    <a:ea typeface="宋体" pitchFamily="2" charset="-122"/>
                    <a:cs typeface="+mn-cs"/>
                  </a:rPr>
                  <a:t>(</a:t>
                </a:r>
                <a:r>
                  <a:rPr lang="en-US" sz="1800" b="0" dirty="0">
                    <a:solidFill>
                      <a:schemeClr val="bg1"/>
                    </a:solidFill>
                    <a:latin typeface="Verdana" pitchFamily="34" charset="0"/>
                    <a:ea typeface="宋体" pitchFamily="2" charset="-122"/>
                    <a:cs typeface="+mn-cs"/>
                  </a:rPr>
                  <a:t>pixels in white area</a:t>
                </a:r>
                <a:r>
                  <a:rPr lang="en-US" sz="2000" b="0" dirty="0">
                    <a:solidFill>
                      <a:schemeClr val="bg1"/>
                    </a:solidFill>
                    <a:latin typeface="Verdana" pitchFamily="34" charset="0"/>
                    <a:ea typeface="宋体" pitchFamily="2" charset="-122"/>
                    <a:cs typeface="+mn-cs"/>
                  </a:rPr>
                  <a:t>) – </a:t>
                </a:r>
                <a:r>
                  <a:rPr lang="en-US" sz="2000" b="0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∑</a:t>
                </a:r>
                <a:r>
                  <a:rPr lang="en-US" sz="2000" b="0" dirty="0" smtClean="0">
                    <a:solidFill>
                      <a:schemeClr val="bg1"/>
                    </a:solidFill>
                    <a:latin typeface="Verdana" pitchFamily="34" charset="0"/>
                    <a:ea typeface="宋体" pitchFamily="2" charset="-122"/>
                    <a:cs typeface="+mn-cs"/>
                  </a:rPr>
                  <a:t> </a:t>
                </a:r>
                <a:r>
                  <a:rPr lang="en-US" sz="2000" b="0" dirty="0">
                    <a:solidFill>
                      <a:schemeClr val="bg1"/>
                    </a:solidFill>
                    <a:latin typeface="Verdana" pitchFamily="34" charset="0"/>
                    <a:ea typeface="宋体" pitchFamily="2" charset="-122"/>
                    <a:cs typeface="+mn-cs"/>
                  </a:rPr>
                  <a:t>(</a:t>
                </a:r>
                <a:r>
                  <a:rPr lang="en-US" sz="1800" b="0" dirty="0">
                    <a:solidFill>
                      <a:schemeClr val="bg1"/>
                    </a:solidFill>
                    <a:latin typeface="Verdana" pitchFamily="34" charset="0"/>
                    <a:ea typeface="宋体" pitchFamily="2" charset="-122"/>
                    <a:cs typeface="+mn-cs"/>
                  </a:rPr>
                  <a:t>pixels in black area</a:t>
                </a:r>
                <a:r>
                  <a:rPr lang="en-US" sz="2000" b="0" dirty="0" smtClean="0">
                    <a:solidFill>
                      <a:schemeClr val="bg1"/>
                    </a:solidFill>
                    <a:latin typeface="Verdana" pitchFamily="34" charset="0"/>
                    <a:ea typeface="宋体" pitchFamily="2" charset="-122"/>
                    <a:cs typeface="+mn-cs"/>
                  </a:rPr>
                  <a:t>)</a:t>
                </a:r>
                <a:endParaRPr lang="en-US" sz="2800" b="0" i="1" dirty="0"/>
              </a:p>
            </p:txBody>
          </p:sp>
        </mc:Choice>
        <mc:Fallback xmlns="">
          <p:sp>
            <p:nvSpPr>
              <p:cNvPr id="4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1427" y="6232285"/>
                <a:ext cx="7176982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9091" b="-257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2" descr="http://images2.fanpop.com/images/photos/4700000/TBBT-Cast-the-big-bang-theory-4701578-594-45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4" r="2324" b="20874"/>
          <a:stretch/>
        </p:blipFill>
        <p:spPr bwMode="auto">
          <a:xfrm>
            <a:off x="868918" y="1478695"/>
            <a:ext cx="4191000" cy="313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5446719" y="2692181"/>
            <a:ext cx="618066" cy="70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3600" dirty="0" smtClean="0">
                <a:solidFill>
                  <a:schemeClr val="bg1"/>
                </a:solidFill>
                <a:ea typeface="宋体" pitchFamily="2" charset="-122"/>
              </a:rPr>
              <a:t>*</a:t>
            </a:r>
            <a:r>
              <a:rPr lang="en-US" altLang="zh-CN" sz="2000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512642" y="2550721"/>
            <a:ext cx="582508" cy="848898"/>
            <a:chOff x="2962436" y="2639361"/>
            <a:chExt cx="582508" cy="848898"/>
          </a:xfrm>
        </p:grpSpPr>
        <p:sp>
          <p:nvSpPr>
            <p:cNvPr id="51" name="Rectangle 50"/>
            <p:cNvSpPr/>
            <p:nvPr/>
          </p:nvSpPr>
          <p:spPr>
            <a:xfrm>
              <a:off x="2962436" y="2639361"/>
              <a:ext cx="291254" cy="8488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253690" y="2639361"/>
              <a:ext cx="291254" cy="84889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4"/>
              <p:cNvSpPr txBox="1">
                <a:spLocks noChangeArrowheads="1"/>
              </p:cNvSpPr>
              <p:nvPr/>
            </p:nvSpPr>
            <p:spPr bwMode="auto">
              <a:xfrm>
                <a:off x="7353300" y="2736643"/>
                <a:ext cx="448733" cy="4770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altLang="zh-CN" sz="2000" dirty="0" smtClean="0">
                  <a:solidFill>
                    <a:schemeClr val="bg1"/>
                  </a:solidFill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5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53300" y="2736643"/>
                <a:ext cx="448733" cy="4770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208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err="1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Haar</a:t>
            </a:r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 Feature: </a:t>
            </a:r>
            <a:r>
              <a:rPr lang="en-US" altLang="zh-CN" sz="3200" dirty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D</a:t>
            </a:r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iscriminative Ability</a:t>
            </a: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895597" y="2110688"/>
            <a:ext cx="2065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i="1" dirty="0" smtClean="0">
                <a:solidFill>
                  <a:schemeClr val="bg1"/>
                </a:solidFill>
              </a:rPr>
              <a:t>V</a:t>
            </a:r>
            <a:r>
              <a:rPr lang="en-US" b="0" i="1" baseline="-25000" dirty="0" smtClean="0">
                <a:solidFill>
                  <a:schemeClr val="bg1"/>
                </a:solidFill>
              </a:rPr>
              <a:t>A</a:t>
            </a:r>
            <a:r>
              <a:rPr lang="en-US" b="0" i="1" dirty="0" smtClean="0">
                <a:solidFill>
                  <a:schemeClr val="bg1"/>
                </a:solidFill>
              </a:rPr>
              <a:t> =  64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24180" y="1693820"/>
            <a:ext cx="1417320" cy="1295400"/>
            <a:chOff x="1002453" y="2202562"/>
            <a:chExt cx="1417320" cy="1295400"/>
          </a:xfrm>
        </p:grpSpPr>
        <p:pic>
          <p:nvPicPr>
            <p:cNvPr id="25" name="Picture 24" descr="屏幕快照 2011-09-10 上午11.02.5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453" y="2202562"/>
              <a:ext cx="1417320" cy="1295400"/>
            </a:xfrm>
            <a:prstGeom prst="rect">
              <a:avLst/>
            </a:prstGeom>
          </p:spPr>
        </p:pic>
        <p:grpSp>
          <p:nvGrpSpPr>
            <p:cNvPr id="14" name="Group 12"/>
            <p:cNvGrpSpPr>
              <a:grpSpLocks/>
            </p:cNvGrpSpPr>
            <p:nvPr/>
          </p:nvGrpSpPr>
          <p:grpSpPr bwMode="auto">
            <a:xfrm>
              <a:off x="1075289" y="2548515"/>
              <a:ext cx="914400" cy="568960"/>
              <a:chOff x="144" y="1296"/>
              <a:chExt cx="864" cy="864"/>
            </a:xfrm>
            <a:scene3d>
              <a:camera prst="orthographicFront">
                <a:rot lat="0" lon="0" rev="16200000"/>
              </a:camera>
              <a:lightRig rig="threePt" dir="t"/>
            </a:scene3d>
          </p:grpSpPr>
          <p:sp>
            <p:nvSpPr>
              <p:cNvPr id="16" name="Rectangle 13"/>
              <p:cNvSpPr>
                <a:spLocks noChangeArrowheads="1"/>
              </p:cNvSpPr>
              <p:nvPr/>
            </p:nvSpPr>
            <p:spPr bwMode="auto">
              <a:xfrm>
                <a:off x="144" y="1296"/>
                <a:ext cx="864" cy="432"/>
              </a:xfrm>
              <a:prstGeom prst="rect">
                <a:avLst/>
              </a:prstGeom>
              <a:solidFill>
                <a:srgbClr val="000000">
                  <a:alpha val="67058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14"/>
              <p:cNvSpPr>
                <a:spLocks noChangeArrowheads="1"/>
              </p:cNvSpPr>
              <p:nvPr/>
            </p:nvSpPr>
            <p:spPr bwMode="auto">
              <a:xfrm>
                <a:off x="144" y="1728"/>
                <a:ext cx="864" cy="432"/>
              </a:xfrm>
              <a:prstGeom prst="rect">
                <a:avLst/>
              </a:prstGeom>
              <a:solidFill>
                <a:srgbClr val="FFFFFF">
                  <a:alpha val="67058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314517" y="1691915"/>
            <a:ext cx="1461611" cy="1299210"/>
            <a:chOff x="4992790" y="1980194"/>
            <a:chExt cx="1461611" cy="1299210"/>
          </a:xfrm>
        </p:grpSpPr>
        <p:pic>
          <p:nvPicPr>
            <p:cNvPr id="23" name="Picture 7" descr="Rando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790" y="1980194"/>
              <a:ext cx="1461611" cy="1299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" name="Group 12"/>
            <p:cNvGrpSpPr>
              <a:grpSpLocks/>
            </p:cNvGrpSpPr>
            <p:nvPr/>
          </p:nvGrpSpPr>
          <p:grpSpPr bwMode="auto">
            <a:xfrm>
              <a:off x="5082562" y="2328346"/>
              <a:ext cx="914400" cy="568960"/>
              <a:chOff x="144" y="1296"/>
              <a:chExt cx="864" cy="864"/>
            </a:xfrm>
            <a:scene3d>
              <a:camera prst="orthographicFront">
                <a:rot lat="0" lon="0" rev="16200000"/>
              </a:camera>
              <a:lightRig rig="threePt" dir="t"/>
            </a:scene3d>
          </p:grpSpPr>
          <p:sp>
            <p:nvSpPr>
              <p:cNvPr id="27" name="Rectangle 13"/>
              <p:cNvSpPr>
                <a:spLocks noChangeArrowheads="1"/>
              </p:cNvSpPr>
              <p:nvPr/>
            </p:nvSpPr>
            <p:spPr bwMode="auto">
              <a:xfrm>
                <a:off x="144" y="1296"/>
                <a:ext cx="864" cy="432"/>
              </a:xfrm>
              <a:prstGeom prst="rect">
                <a:avLst/>
              </a:prstGeom>
              <a:solidFill>
                <a:srgbClr val="000000">
                  <a:alpha val="67058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14"/>
              <p:cNvSpPr>
                <a:spLocks noChangeArrowheads="1"/>
              </p:cNvSpPr>
              <p:nvPr/>
            </p:nvSpPr>
            <p:spPr bwMode="auto">
              <a:xfrm>
                <a:off x="144" y="1728"/>
                <a:ext cx="864" cy="432"/>
              </a:xfrm>
              <a:prstGeom prst="rect">
                <a:avLst/>
              </a:prstGeom>
              <a:solidFill>
                <a:srgbClr val="FFFFFF">
                  <a:alpha val="67058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7044264" y="2110688"/>
            <a:ext cx="2065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i="1" dirty="0" smtClean="0">
                <a:solidFill>
                  <a:schemeClr val="bg1"/>
                </a:solidFill>
              </a:rPr>
              <a:t>V</a:t>
            </a:r>
            <a:r>
              <a:rPr lang="en-US" b="0" i="1" baseline="-25000" dirty="0" smtClean="0">
                <a:solidFill>
                  <a:schemeClr val="bg1"/>
                </a:solidFill>
              </a:rPr>
              <a:t>A</a:t>
            </a:r>
            <a:r>
              <a:rPr lang="en-US" b="0" i="1" dirty="0" smtClean="0">
                <a:solidFill>
                  <a:schemeClr val="bg1"/>
                </a:solidFill>
              </a:rPr>
              <a:t> ≈  0 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66700" y="5857359"/>
            <a:ext cx="8610600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altLang="zh-CN" sz="2200" dirty="0" err="1" smtClean="0">
                <a:solidFill>
                  <a:srgbClr val="FFFFFF"/>
                </a:solidFill>
                <a:ea typeface="宋体" pitchFamily="2" charset="-122"/>
              </a:rPr>
              <a:t>Haar</a:t>
            </a:r>
            <a:r>
              <a:rPr lang="en-US" altLang="zh-CN" sz="2200" dirty="0" smtClean="0">
                <a:solidFill>
                  <a:srgbClr val="FFFFFF"/>
                </a:solidFill>
                <a:ea typeface="宋体" pitchFamily="2" charset="-122"/>
              </a:rPr>
              <a:t> features capture the </a:t>
            </a:r>
            <a:r>
              <a:rPr lang="en-US" altLang="zh-CN" sz="2200" dirty="0">
                <a:solidFill>
                  <a:schemeClr val="accent6"/>
                </a:solidFill>
                <a:ea typeface="宋体" pitchFamily="2" charset="-122"/>
              </a:rPr>
              <a:t>D</a:t>
            </a:r>
            <a:r>
              <a:rPr lang="en-US" altLang="zh-CN" sz="2200" dirty="0" smtClean="0">
                <a:solidFill>
                  <a:schemeClr val="accent6"/>
                </a:solidFill>
                <a:ea typeface="宋体" pitchFamily="2" charset="-122"/>
              </a:rPr>
              <a:t>irectional Pattern</a:t>
            </a:r>
            <a:endParaRPr lang="en-US" altLang="zh-CN" sz="2200" dirty="0" smtClean="0">
              <a:solidFill>
                <a:srgbClr val="FFFFFF"/>
              </a:solidFill>
              <a:ea typeface="宋体" pitchFamily="2" charset="-12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14517" y="3547890"/>
            <a:ext cx="1524000" cy="1390650"/>
            <a:chOff x="4992790" y="3830893"/>
            <a:chExt cx="1524000" cy="1390650"/>
          </a:xfrm>
        </p:grpSpPr>
        <p:pic>
          <p:nvPicPr>
            <p:cNvPr id="5" name="Picture 4" descr="BichonFriseWDN_Ap6D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790" y="3830893"/>
              <a:ext cx="1524000" cy="1390650"/>
            </a:xfrm>
            <a:prstGeom prst="rect">
              <a:avLst/>
            </a:prstGeom>
          </p:spPr>
        </p:pic>
        <p:grpSp>
          <p:nvGrpSpPr>
            <p:cNvPr id="38" name="Group 12"/>
            <p:cNvGrpSpPr>
              <a:grpSpLocks/>
            </p:cNvGrpSpPr>
            <p:nvPr/>
          </p:nvGrpSpPr>
          <p:grpSpPr bwMode="auto">
            <a:xfrm>
              <a:off x="5065629" y="4207912"/>
              <a:ext cx="931333" cy="568960"/>
              <a:chOff x="128" y="1296"/>
              <a:chExt cx="880" cy="864"/>
            </a:xfrm>
            <a:scene3d>
              <a:camera prst="orthographicFront">
                <a:rot lat="0" lon="0" rev="16200000"/>
              </a:camera>
              <a:lightRig rig="threePt" dir="t"/>
            </a:scene3d>
          </p:grpSpPr>
          <p:sp>
            <p:nvSpPr>
              <p:cNvPr id="39" name="Rectangle 13"/>
              <p:cNvSpPr>
                <a:spLocks noChangeArrowheads="1"/>
              </p:cNvSpPr>
              <p:nvPr/>
            </p:nvSpPr>
            <p:spPr bwMode="auto">
              <a:xfrm>
                <a:off x="128" y="1296"/>
                <a:ext cx="864" cy="432"/>
              </a:xfrm>
              <a:prstGeom prst="rect">
                <a:avLst/>
              </a:prstGeom>
              <a:solidFill>
                <a:srgbClr val="000000">
                  <a:alpha val="67058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14"/>
              <p:cNvSpPr>
                <a:spLocks noChangeArrowheads="1"/>
              </p:cNvSpPr>
              <p:nvPr/>
            </p:nvSpPr>
            <p:spPr bwMode="auto">
              <a:xfrm>
                <a:off x="144" y="1728"/>
                <a:ext cx="864" cy="432"/>
              </a:xfrm>
              <a:prstGeom prst="rect">
                <a:avLst/>
              </a:prstGeom>
              <a:solidFill>
                <a:srgbClr val="FFFFFF">
                  <a:alpha val="67058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1324180" y="3532015"/>
            <a:ext cx="1422400" cy="1422400"/>
            <a:chOff x="1002453" y="3811827"/>
            <a:chExt cx="1422400" cy="1422400"/>
          </a:xfrm>
        </p:grpSpPr>
        <p:pic>
          <p:nvPicPr>
            <p:cNvPr id="4" name="Picture 3" descr="apple-logo-dec07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453" y="3811827"/>
              <a:ext cx="1422400" cy="1422400"/>
            </a:xfrm>
            <a:prstGeom prst="rect">
              <a:avLst/>
            </a:prstGeom>
          </p:spPr>
        </p:pic>
        <p:grpSp>
          <p:nvGrpSpPr>
            <p:cNvPr id="42" name="Group 12"/>
            <p:cNvGrpSpPr>
              <a:grpSpLocks/>
            </p:cNvGrpSpPr>
            <p:nvPr/>
          </p:nvGrpSpPr>
          <p:grpSpPr bwMode="auto">
            <a:xfrm>
              <a:off x="1092225" y="4190939"/>
              <a:ext cx="914400" cy="568960"/>
              <a:chOff x="144" y="1296"/>
              <a:chExt cx="864" cy="864"/>
            </a:xfrm>
            <a:scene3d>
              <a:camera prst="orthographicFront">
                <a:rot lat="0" lon="0" rev="16200000"/>
              </a:camera>
              <a:lightRig rig="threePt" dir="t"/>
            </a:scene3d>
          </p:grpSpPr>
          <p:sp>
            <p:nvSpPr>
              <p:cNvPr id="43" name="Rectangle 13"/>
              <p:cNvSpPr>
                <a:spLocks noChangeArrowheads="1"/>
              </p:cNvSpPr>
              <p:nvPr/>
            </p:nvSpPr>
            <p:spPr bwMode="auto">
              <a:xfrm>
                <a:off x="144" y="1296"/>
                <a:ext cx="864" cy="432"/>
              </a:xfrm>
              <a:prstGeom prst="rect">
                <a:avLst/>
              </a:prstGeom>
              <a:solidFill>
                <a:srgbClr val="000000">
                  <a:alpha val="67058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14"/>
              <p:cNvSpPr>
                <a:spLocks noChangeArrowheads="1"/>
              </p:cNvSpPr>
              <p:nvPr/>
            </p:nvSpPr>
            <p:spPr bwMode="auto">
              <a:xfrm>
                <a:off x="144" y="1728"/>
                <a:ext cx="864" cy="432"/>
              </a:xfrm>
              <a:prstGeom prst="rect">
                <a:avLst/>
              </a:prstGeom>
              <a:solidFill>
                <a:srgbClr val="FFFFFF">
                  <a:alpha val="67058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2895597" y="4012383"/>
            <a:ext cx="2065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i="1" dirty="0" smtClean="0">
                <a:solidFill>
                  <a:schemeClr val="bg1"/>
                </a:solidFill>
              </a:rPr>
              <a:t>V</a:t>
            </a:r>
            <a:r>
              <a:rPr lang="en-US" b="0" i="1" baseline="-25000" dirty="0" smtClean="0">
                <a:solidFill>
                  <a:schemeClr val="bg1"/>
                </a:solidFill>
              </a:rPr>
              <a:t>A</a:t>
            </a:r>
            <a:r>
              <a:rPr lang="en-US" b="0" i="1" dirty="0" smtClean="0">
                <a:solidFill>
                  <a:schemeClr val="bg1"/>
                </a:solidFill>
              </a:rPr>
              <a:t> =  16 </a:t>
            </a: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7044264" y="4012383"/>
            <a:ext cx="2065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i="1" dirty="0" smtClean="0">
                <a:solidFill>
                  <a:schemeClr val="bg1"/>
                </a:solidFill>
              </a:rPr>
              <a:t>V</a:t>
            </a:r>
            <a:r>
              <a:rPr lang="en-US" b="0" i="1" baseline="-25000" dirty="0" smtClean="0">
                <a:solidFill>
                  <a:schemeClr val="bg1"/>
                </a:solidFill>
              </a:rPr>
              <a:t>A</a:t>
            </a:r>
            <a:r>
              <a:rPr lang="en-US" b="0" i="1" dirty="0" smtClean="0">
                <a:solidFill>
                  <a:schemeClr val="bg1"/>
                </a:solidFill>
              </a:rPr>
              <a:t> =  -127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61098" y="4777682"/>
            <a:ext cx="385482" cy="176733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I.13</a:t>
            </a:r>
            <a:endParaRPr lang="en-US" sz="11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53035" y="4754407"/>
            <a:ext cx="385482" cy="176733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I.14</a:t>
            </a:r>
            <a:endParaRPr lang="en-US" sz="11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61098" y="2809822"/>
            <a:ext cx="385482" cy="176733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I.12</a:t>
            </a:r>
            <a:endParaRPr lang="en-US" sz="11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8712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err="1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Haar</a:t>
            </a:r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 Features</a:t>
            </a: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" name="Picture 2" descr="http://images2.fanpop.com/images/photos/4700000/TBBT-Cast-the-big-bang-theory-4701578-594-4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4" r="2324" b="20874"/>
          <a:stretch/>
        </p:blipFill>
        <p:spPr bwMode="auto">
          <a:xfrm>
            <a:off x="289606" y="2671440"/>
            <a:ext cx="3465662" cy="259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3765786" y="3693833"/>
            <a:ext cx="618066" cy="70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3600" dirty="0" smtClean="0">
                <a:solidFill>
                  <a:schemeClr val="bg1"/>
                </a:solidFill>
                <a:ea typeface="宋体" pitchFamily="2" charset="-122"/>
              </a:rPr>
              <a:t>*</a:t>
            </a:r>
            <a:r>
              <a:rPr lang="en-US" altLang="zh-CN" sz="2000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4"/>
              <p:cNvSpPr txBox="1">
                <a:spLocks noChangeArrowheads="1"/>
              </p:cNvSpPr>
              <p:nvPr/>
            </p:nvSpPr>
            <p:spPr bwMode="auto">
              <a:xfrm>
                <a:off x="5716325" y="2079858"/>
                <a:ext cx="448733" cy="4770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altLang="zh-CN" sz="2000" dirty="0" smtClean="0">
                  <a:solidFill>
                    <a:schemeClr val="bg1"/>
                  </a:solidFill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5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6325" y="2079858"/>
                <a:ext cx="448733" cy="4770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4"/>
              <p:cNvSpPr txBox="1">
                <a:spLocks noChangeArrowheads="1"/>
              </p:cNvSpPr>
              <p:nvPr/>
            </p:nvSpPr>
            <p:spPr bwMode="auto">
              <a:xfrm>
                <a:off x="5716325" y="3144363"/>
                <a:ext cx="448733" cy="4770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altLang="zh-CN" sz="2000" dirty="0" smtClean="0">
                  <a:solidFill>
                    <a:schemeClr val="bg1"/>
                  </a:solidFill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5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6325" y="3144363"/>
                <a:ext cx="448733" cy="4770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4"/>
              <p:cNvSpPr txBox="1">
                <a:spLocks noChangeArrowheads="1"/>
              </p:cNvSpPr>
              <p:nvPr/>
            </p:nvSpPr>
            <p:spPr bwMode="auto">
              <a:xfrm>
                <a:off x="5716325" y="3992877"/>
                <a:ext cx="448733" cy="4770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altLang="zh-CN" sz="2000" dirty="0" smtClean="0">
                  <a:solidFill>
                    <a:schemeClr val="bg1"/>
                  </a:solidFill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5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6325" y="3992877"/>
                <a:ext cx="448733" cy="4770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4"/>
              <p:cNvSpPr txBox="1">
                <a:spLocks noChangeArrowheads="1"/>
              </p:cNvSpPr>
              <p:nvPr/>
            </p:nvSpPr>
            <p:spPr bwMode="auto">
              <a:xfrm>
                <a:off x="5716325" y="5003976"/>
                <a:ext cx="448733" cy="4770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altLang="zh-CN" sz="2000" dirty="0" smtClean="0">
                  <a:solidFill>
                    <a:schemeClr val="bg1"/>
                  </a:solidFill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6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6325" y="5003976"/>
                <a:ext cx="448733" cy="4770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/>
          <p:cNvGrpSpPr/>
          <p:nvPr/>
        </p:nvGrpSpPr>
        <p:grpSpPr>
          <a:xfrm>
            <a:off x="4730299" y="1921668"/>
            <a:ext cx="582508" cy="848898"/>
            <a:chOff x="2962436" y="2639361"/>
            <a:chExt cx="582508" cy="848898"/>
          </a:xfrm>
        </p:grpSpPr>
        <p:sp>
          <p:nvSpPr>
            <p:cNvPr id="78" name="Rectangle 77"/>
            <p:cNvSpPr/>
            <p:nvPr/>
          </p:nvSpPr>
          <p:spPr>
            <a:xfrm>
              <a:off x="2962436" y="2639361"/>
              <a:ext cx="291254" cy="8488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253690" y="2639361"/>
              <a:ext cx="291254" cy="84889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4"/>
              <p:cNvSpPr txBox="1">
                <a:spLocks noChangeArrowheads="1"/>
              </p:cNvSpPr>
              <p:nvPr/>
            </p:nvSpPr>
            <p:spPr bwMode="auto">
              <a:xfrm>
                <a:off x="4648616" y="5896446"/>
                <a:ext cx="745874" cy="630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dirty="0" smtClean="0">
                          <a:solidFill>
                            <a:schemeClr val="bg1"/>
                          </a:solidFill>
                          <a:latin typeface="Cambria Math"/>
                          <a:ea typeface="Wingdings"/>
                          <a:cs typeface="Wingdings"/>
                          <a:sym typeface="Wingdings"/>
                        </a:rPr>
                        <m:t>⋮</m:t>
                      </m:r>
                    </m:oMath>
                  </m:oMathPara>
                </a14:m>
                <a:endParaRPr lang="en-US" altLang="zh-CN" sz="2800" dirty="0" smtClean="0">
                  <a:solidFill>
                    <a:schemeClr val="bg1"/>
                  </a:solidFill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616" y="5896446"/>
                <a:ext cx="745874" cy="63094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/>
          <p:cNvGrpSpPr/>
          <p:nvPr/>
        </p:nvGrpSpPr>
        <p:grpSpPr>
          <a:xfrm rot="16200000">
            <a:off x="4730299" y="2944538"/>
            <a:ext cx="582508" cy="848898"/>
            <a:chOff x="2962436" y="2639361"/>
            <a:chExt cx="582508" cy="848898"/>
          </a:xfrm>
        </p:grpSpPr>
        <p:sp>
          <p:nvSpPr>
            <p:cNvPr id="76" name="Rectangle 75"/>
            <p:cNvSpPr/>
            <p:nvPr/>
          </p:nvSpPr>
          <p:spPr>
            <a:xfrm>
              <a:off x="2962436" y="2639361"/>
              <a:ext cx="291254" cy="8488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253690" y="2639361"/>
              <a:ext cx="291254" cy="84889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584446" y="3967408"/>
            <a:ext cx="874214" cy="494401"/>
            <a:chOff x="5716594" y="2658499"/>
            <a:chExt cx="874214" cy="494401"/>
          </a:xfrm>
        </p:grpSpPr>
        <p:sp>
          <p:nvSpPr>
            <p:cNvPr id="73" name="Rectangle 72"/>
            <p:cNvSpPr/>
            <p:nvPr/>
          </p:nvSpPr>
          <p:spPr>
            <a:xfrm>
              <a:off x="5716594" y="2658499"/>
              <a:ext cx="291254" cy="4944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007848" y="2658499"/>
              <a:ext cx="291254" cy="49440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299554" y="2658499"/>
              <a:ext cx="291254" cy="4944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730299" y="4768975"/>
            <a:ext cx="582508" cy="967929"/>
            <a:chOff x="6859282" y="2810899"/>
            <a:chExt cx="582508" cy="967929"/>
          </a:xfrm>
        </p:grpSpPr>
        <p:sp>
          <p:nvSpPr>
            <p:cNvPr id="69" name="Rectangle 68"/>
            <p:cNvSpPr/>
            <p:nvPr/>
          </p:nvSpPr>
          <p:spPr>
            <a:xfrm>
              <a:off x="6859282" y="2810899"/>
              <a:ext cx="291254" cy="4944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150536" y="2810899"/>
              <a:ext cx="291254" cy="49440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150536" y="3284427"/>
              <a:ext cx="291254" cy="4944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59282" y="3284427"/>
              <a:ext cx="291254" cy="49440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Left Bracket 66"/>
          <p:cNvSpPr/>
          <p:nvPr/>
        </p:nvSpPr>
        <p:spPr>
          <a:xfrm>
            <a:off x="4344236" y="1872517"/>
            <a:ext cx="156356" cy="4654871"/>
          </a:xfrm>
          <a:prstGeom prst="leftBracke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8" name="Left Bracket 67"/>
          <p:cNvSpPr/>
          <p:nvPr/>
        </p:nvSpPr>
        <p:spPr>
          <a:xfrm flipH="1">
            <a:off x="5559969" y="1872517"/>
            <a:ext cx="156356" cy="4654871"/>
          </a:xfrm>
          <a:prstGeom prst="leftBracke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332221" y="1272284"/>
            <a:ext cx="2711039" cy="5255104"/>
            <a:chOff x="6454141" y="1272284"/>
            <a:chExt cx="2711039" cy="5255104"/>
          </a:xfrm>
        </p:grpSpPr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6912705" y="1272284"/>
              <a:ext cx="22524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0" dirty="0" smtClean="0">
                  <a:solidFill>
                    <a:schemeClr val="accent6"/>
                  </a:solidFill>
                  <a:latin typeface="Verdana"/>
                  <a:ea typeface="Wingdings"/>
                  <a:cs typeface="Verdana"/>
                  <a:sym typeface="Wingdings"/>
                </a:rPr>
                <a:t>Feature Vector</a:t>
              </a:r>
              <a:endParaRPr lang="en-US" sz="2800" b="0" i="1" dirty="0">
                <a:solidFill>
                  <a:schemeClr val="accent6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454141" y="3804531"/>
                  <a:ext cx="1270954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accent6"/>
                            </a:solidFill>
                            <a:latin typeface="Cambria Math"/>
                            <a:ea typeface="Wingdings"/>
                            <a:cs typeface="Verdana"/>
                            <a:sym typeface="Wingdings"/>
                          </a:rPr>
                          <m:t>𝐹</m:t>
                        </m:r>
                        <m:r>
                          <a:rPr lang="en-US" sz="2000" b="0" i="1" dirty="0" smtClean="0">
                            <a:solidFill>
                              <a:schemeClr val="accent6"/>
                            </a:solidFill>
                            <a:latin typeface="Cambria Math"/>
                            <a:ea typeface="Wingdings"/>
                            <a:cs typeface="Verdana"/>
                            <a:sym typeface="Wingdings"/>
                          </a:rPr>
                          <m:t>[</m:t>
                        </m:r>
                        <m:r>
                          <a:rPr lang="en-US" sz="2000" b="0" i="1" dirty="0" smtClean="0">
                            <a:solidFill>
                              <a:schemeClr val="accent6"/>
                            </a:solidFill>
                            <a:latin typeface="Cambria Math"/>
                            <a:ea typeface="Wingdings"/>
                            <a:cs typeface="Verdana"/>
                            <a:sym typeface="Wingdings"/>
                          </a:rPr>
                          <m:t>𝑖</m:t>
                        </m:r>
                        <m:r>
                          <a:rPr lang="en-US" sz="2000" b="0" i="1" dirty="0" smtClean="0">
                            <a:solidFill>
                              <a:schemeClr val="accent6"/>
                            </a:solidFill>
                            <a:latin typeface="Cambria Math"/>
                            <a:ea typeface="Wingdings"/>
                            <a:cs typeface="Verdana"/>
                            <a:sym typeface="Wingdings"/>
                          </a:rPr>
                          <m:t>,</m:t>
                        </m:r>
                        <m:r>
                          <a:rPr lang="en-US" sz="2000" b="0" i="1" dirty="0" smtClean="0">
                            <a:solidFill>
                              <a:schemeClr val="accent6"/>
                            </a:solidFill>
                            <a:latin typeface="Cambria Math"/>
                            <a:ea typeface="Wingdings"/>
                            <a:cs typeface="Verdana"/>
                            <a:sym typeface="Wingdings"/>
                          </a:rPr>
                          <m:t>𝑗</m:t>
                        </m:r>
                        <m:r>
                          <a:rPr lang="en-US" sz="2000" b="0" i="1" dirty="0" smtClean="0">
                            <a:solidFill>
                              <a:schemeClr val="accent6"/>
                            </a:solidFill>
                            <a:latin typeface="Cambria Math"/>
                            <a:ea typeface="Wingdings"/>
                            <a:cs typeface="Verdana"/>
                            <a:sym typeface="Wingdings"/>
                          </a:rPr>
                          <m:t>]=</m:t>
                        </m:r>
                      </m:oMath>
                    </m:oMathPara>
                  </a14:m>
                  <a:endParaRPr lang="en-US" sz="2800" b="0" i="1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 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54141" y="3804531"/>
                  <a:ext cx="1270954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" name="Group 1"/>
            <p:cNvGrpSpPr/>
            <p:nvPr/>
          </p:nvGrpSpPr>
          <p:grpSpPr>
            <a:xfrm>
              <a:off x="7868961" y="1872517"/>
              <a:ext cx="929165" cy="4654871"/>
              <a:chOff x="7602261" y="1872517"/>
              <a:chExt cx="929165" cy="465487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7613225" y="2079858"/>
                    <a:ext cx="90723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6"/>
                                  </a:solidFill>
                                  <a:latin typeface="Cambria Math"/>
                                  <a:sym typeface="Wingdings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accent6"/>
                                  </a:solidFill>
                                  <a:latin typeface="Cambria Math"/>
                                  <a:sym typeface="Wingdings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[</m:t>
                          </m:r>
                          <m:r>
                            <a:rPr lang="en-US" b="0" i="1" dirty="0" smtClean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𝑖</m:t>
                          </m:r>
                          <m:r>
                            <a:rPr lang="en-US" b="0" i="1" dirty="0" smtClean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,</m:t>
                          </m:r>
                          <m:r>
                            <a:rPr lang="en-US" b="0" i="1" dirty="0" smtClean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𝑗</m:t>
                          </m:r>
                          <m:r>
                            <a:rPr lang="en-US" b="0" i="1" dirty="0" smtClean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]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13225" y="2079858"/>
                    <a:ext cx="907235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b="-180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7605274" y="3144363"/>
                    <a:ext cx="92313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6"/>
                                  </a:solidFill>
                                  <a:latin typeface="Cambria Math"/>
                                  <a:sym typeface="Wingdings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sym typeface="Wingdings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[</m:t>
                          </m:r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𝑖</m:t>
                          </m:r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𝑗</m:t>
                          </m:r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]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5274" y="3144363"/>
                    <a:ext cx="923138" cy="36933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7609443" y="4100599"/>
                    <a:ext cx="91480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6"/>
                                  </a:solidFill>
                                  <a:latin typeface="Cambria Math"/>
                                  <a:sym typeface="Wingdings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sym typeface="Wingdings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[</m:t>
                          </m:r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𝑖</m:t>
                          </m:r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𝑗</m:t>
                          </m:r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]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9443" y="4100599"/>
                    <a:ext cx="914802" cy="369332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7602261" y="5111698"/>
                    <a:ext cx="9291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6"/>
                                  </a:solidFill>
                                  <a:latin typeface="Cambria Math"/>
                                  <a:sym typeface="Wingdings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sym typeface="Wingdings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[</m:t>
                          </m:r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𝑖</m:t>
                          </m:r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𝑗</m:t>
                          </m:r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]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3" name="TextBox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2261" y="5111698"/>
                    <a:ext cx="929165" cy="369332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7918545" y="5996771"/>
                    <a:ext cx="38985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⋮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8545" y="5996771"/>
                    <a:ext cx="389850" cy="461665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0" name="Left Bracket 79"/>
              <p:cNvSpPr/>
              <p:nvPr/>
            </p:nvSpPr>
            <p:spPr>
              <a:xfrm>
                <a:off x="7615887" y="1872517"/>
                <a:ext cx="156356" cy="4654871"/>
              </a:xfrm>
              <a:prstGeom prst="leftBracke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1" name="Left Bracket 80"/>
              <p:cNvSpPr/>
              <p:nvPr/>
            </p:nvSpPr>
            <p:spPr>
              <a:xfrm flipH="1">
                <a:off x="8344783" y="1872517"/>
                <a:ext cx="156356" cy="4654871"/>
              </a:xfrm>
              <a:prstGeom prst="leftBracke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72700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3600" dirty="0" smtClean="0">
                <a:solidFill>
                  <a:srgbClr val="FFCC00"/>
                </a:solidFill>
                <a:latin typeface="Verdana" pitchFamily="34" charset="0"/>
                <a:ea typeface="Arial Unicode MS" pitchFamily="34" charset="-122"/>
                <a:cs typeface="Arial Unicode MS" pitchFamily="34" charset="-122"/>
              </a:rPr>
              <a:t>Face Detection</a:t>
            </a:r>
            <a:endParaRPr lang="en-US" altLang="zh-CN" sz="2400" dirty="0" smtClean="0">
              <a:solidFill>
                <a:srgbClr val="FFCC00"/>
              </a:solidFill>
              <a:latin typeface="Verdana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7950" y="5636172"/>
            <a:ext cx="6715016" cy="895350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en-US" altLang="zh-CN" sz="2400" dirty="0" smtClean="0">
                <a:solidFill>
                  <a:srgbClr val="EAEAEA"/>
                </a:solidFill>
                <a:latin typeface="Verdana" pitchFamily="34" charset="0"/>
                <a:ea typeface="Arial Unicode MS" pitchFamily="34" charset="-122"/>
                <a:cs typeface="Arial Unicode MS" pitchFamily="34" charset="-122"/>
              </a:rPr>
              <a:t>Thanks to Guru Krishnan and Shree </a:t>
            </a:r>
            <a:r>
              <a:rPr lang="en-US" altLang="zh-CN" sz="2400" dirty="0" err="1" smtClean="0">
                <a:solidFill>
                  <a:srgbClr val="EAEAEA"/>
                </a:solidFill>
                <a:latin typeface="Verdana" pitchFamily="34" charset="0"/>
                <a:ea typeface="Arial Unicode MS" pitchFamily="34" charset="-122"/>
                <a:cs typeface="Arial Unicode MS" pitchFamily="34" charset="-122"/>
              </a:rPr>
              <a:t>Nayar</a:t>
            </a:r>
            <a:endParaRPr lang="zh-CN" altLang="en-US" sz="2000" dirty="0" smtClean="0">
              <a:solidFill>
                <a:srgbClr val="EAEAEA"/>
              </a:solidFill>
              <a:latin typeface="Verdana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Face Detection at Different Scales</a:t>
            </a: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873112" y="1866683"/>
            <a:ext cx="1372089" cy="4654871"/>
            <a:chOff x="5695921" y="1872517"/>
            <a:chExt cx="1372089" cy="4654871"/>
          </a:xfrm>
        </p:grpSpPr>
        <p:grpSp>
          <p:nvGrpSpPr>
            <p:cNvPr id="58" name="Group 57"/>
            <p:cNvGrpSpPr/>
            <p:nvPr/>
          </p:nvGrpSpPr>
          <p:grpSpPr>
            <a:xfrm>
              <a:off x="6081984" y="1921668"/>
              <a:ext cx="582508" cy="848898"/>
              <a:chOff x="2962436" y="2639361"/>
              <a:chExt cx="582508" cy="848898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2962436" y="2639361"/>
                <a:ext cx="291254" cy="848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253690" y="2639361"/>
                <a:ext cx="291254" cy="84889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000301" y="5896446"/>
                  <a:ext cx="745874" cy="6309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i="1" dirty="0" smtClean="0">
                            <a:solidFill>
                              <a:schemeClr val="bg1"/>
                            </a:solidFill>
                            <a:latin typeface="Cambria Math"/>
                            <a:ea typeface="Wingdings"/>
                            <a:cs typeface="Wingdings"/>
                            <a:sym typeface="Wingdings"/>
                          </a:rPr>
                          <m:t>⋮</m:t>
                        </m:r>
                      </m:oMath>
                    </m:oMathPara>
                  </a14:m>
                  <a:endParaRPr lang="en-US" altLang="zh-CN" sz="2800" dirty="0" smtClean="0">
                    <a:solidFill>
                      <a:schemeClr val="bg1"/>
                    </a:solidFill>
                    <a:ea typeface="宋体" pitchFamily="2" charset="-122"/>
                  </a:endParaRPr>
                </a:p>
              </p:txBody>
            </p:sp>
          </mc:Choice>
          <mc:Fallback xmlns="">
            <p:sp>
              <p:nvSpPr>
                <p:cNvPr id="61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00301" y="5896446"/>
                  <a:ext cx="745874" cy="63094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2" name="Group 61"/>
            <p:cNvGrpSpPr/>
            <p:nvPr/>
          </p:nvGrpSpPr>
          <p:grpSpPr>
            <a:xfrm rot="16200000">
              <a:off x="6081984" y="2944538"/>
              <a:ext cx="582508" cy="848898"/>
              <a:chOff x="2962436" y="2639361"/>
              <a:chExt cx="582508" cy="848898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2962436" y="2639361"/>
                <a:ext cx="291254" cy="848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253690" y="2639361"/>
                <a:ext cx="291254" cy="84889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5936131" y="3967408"/>
              <a:ext cx="874214" cy="494401"/>
              <a:chOff x="5716594" y="2658499"/>
              <a:chExt cx="874214" cy="494401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5716594" y="2658499"/>
                <a:ext cx="291254" cy="4944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007848" y="2658499"/>
                <a:ext cx="291254" cy="49440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6299554" y="2658499"/>
                <a:ext cx="291254" cy="4944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6081984" y="4768975"/>
              <a:ext cx="582508" cy="967929"/>
              <a:chOff x="6859282" y="2810899"/>
              <a:chExt cx="582508" cy="967929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6859282" y="2810899"/>
                <a:ext cx="291254" cy="4944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150536" y="2810899"/>
                <a:ext cx="291254" cy="49440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7150536" y="3284427"/>
                <a:ext cx="291254" cy="4944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859282" y="3284427"/>
                <a:ext cx="291254" cy="49440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Left Bracket 73"/>
            <p:cNvSpPr/>
            <p:nvPr/>
          </p:nvSpPr>
          <p:spPr>
            <a:xfrm>
              <a:off x="5695921" y="1872517"/>
              <a:ext cx="156356" cy="4654871"/>
            </a:xfrm>
            <a:prstGeom prst="leftBracke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75" name="Left Bracket 74"/>
            <p:cNvSpPr/>
            <p:nvPr/>
          </p:nvSpPr>
          <p:spPr>
            <a:xfrm flipH="1">
              <a:off x="6911654" y="1872517"/>
              <a:ext cx="156356" cy="4654871"/>
            </a:xfrm>
            <a:prstGeom prst="leftBracke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80358" y="1866683"/>
            <a:ext cx="1372089" cy="4654871"/>
            <a:chOff x="3371348" y="1872517"/>
            <a:chExt cx="1372089" cy="4654871"/>
          </a:xfrm>
        </p:grpSpPr>
        <p:grpSp>
          <p:nvGrpSpPr>
            <p:cNvPr id="91" name="Group 90"/>
            <p:cNvGrpSpPr/>
            <p:nvPr/>
          </p:nvGrpSpPr>
          <p:grpSpPr>
            <a:xfrm>
              <a:off x="3842694" y="2041122"/>
              <a:ext cx="418570" cy="609990"/>
              <a:chOff x="2962436" y="2639361"/>
              <a:chExt cx="582508" cy="848898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2962436" y="2639361"/>
                <a:ext cx="291254" cy="848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253690" y="2639361"/>
                <a:ext cx="291254" cy="84889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 rot="16200000">
              <a:off x="3842694" y="3063993"/>
              <a:ext cx="418570" cy="609988"/>
              <a:chOff x="2962436" y="2639361"/>
              <a:chExt cx="582508" cy="848898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2962436" y="2639361"/>
                <a:ext cx="291254" cy="848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253690" y="2639361"/>
                <a:ext cx="291254" cy="84889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3737889" y="4036979"/>
              <a:ext cx="628180" cy="355260"/>
              <a:chOff x="5716594" y="2658499"/>
              <a:chExt cx="874214" cy="494401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716594" y="2658499"/>
                <a:ext cx="291254" cy="4944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6007848" y="2658499"/>
                <a:ext cx="291254" cy="49440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6299554" y="2658499"/>
                <a:ext cx="291254" cy="4944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3842694" y="4905179"/>
              <a:ext cx="418570" cy="695522"/>
              <a:chOff x="6859282" y="2810899"/>
              <a:chExt cx="582508" cy="967929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6859282" y="2810899"/>
                <a:ext cx="291254" cy="4944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7150536" y="2810899"/>
                <a:ext cx="291254" cy="49440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150536" y="3284427"/>
                <a:ext cx="291254" cy="4944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6859282" y="3284427"/>
                <a:ext cx="291254" cy="49440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3675728" y="5896446"/>
                  <a:ext cx="745874" cy="6309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i="1" dirty="0" smtClean="0">
                            <a:solidFill>
                              <a:schemeClr val="bg1"/>
                            </a:solidFill>
                            <a:latin typeface="Cambria Math"/>
                            <a:ea typeface="Wingdings"/>
                            <a:cs typeface="Wingdings"/>
                            <a:sym typeface="Wingdings"/>
                          </a:rPr>
                          <m:t>⋮</m:t>
                        </m:r>
                      </m:oMath>
                    </m:oMathPara>
                  </a14:m>
                  <a:endParaRPr lang="en-US" altLang="zh-CN" sz="2800" dirty="0" smtClean="0">
                    <a:solidFill>
                      <a:schemeClr val="bg1"/>
                    </a:solidFill>
                    <a:ea typeface="宋体" pitchFamily="2" charset="-122"/>
                  </a:endParaRPr>
                </a:p>
              </p:txBody>
            </p:sp>
          </mc:Choice>
          <mc:Fallback xmlns="">
            <p:sp>
              <p:nvSpPr>
                <p:cNvPr id="121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75728" y="5896446"/>
                  <a:ext cx="745874" cy="63094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" name="Left Bracket 121"/>
            <p:cNvSpPr/>
            <p:nvPr/>
          </p:nvSpPr>
          <p:spPr>
            <a:xfrm>
              <a:off x="3371348" y="1872517"/>
              <a:ext cx="156356" cy="4654871"/>
            </a:xfrm>
            <a:prstGeom prst="leftBracke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23" name="Left Bracket 122"/>
            <p:cNvSpPr/>
            <p:nvPr/>
          </p:nvSpPr>
          <p:spPr>
            <a:xfrm flipH="1">
              <a:off x="4587081" y="1872517"/>
              <a:ext cx="156356" cy="4654871"/>
            </a:xfrm>
            <a:prstGeom prst="leftBracke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87603" y="1866683"/>
            <a:ext cx="1372089" cy="4654871"/>
            <a:chOff x="1268228" y="1872517"/>
            <a:chExt cx="1372089" cy="4654871"/>
          </a:xfrm>
        </p:grpSpPr>
        <p:grpSp>
          <p:nvGrpSpPr>
            <p:cNvPr id="76" name="Group 75"/>
            <p:cNvGrpSpPr/>
            <p:nvPr/>
          </p:nvGrpSpPr>
          <p:grpSpPr>
            <a:xfrm>
              <a:off x="1788218" y="2134222"/>
              <a:ext cx="290802" cy="423790"/>
              <a:chOff x="2962436" y="2639361"/>
              <a:chExt cx="582508" cy="848898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962436" y="2639361"/>
                <a:ext cx="291254" cy="848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3253690" y="2639361"/>
                <a:ext cx="291254" cy="84889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 rot="16200000">
              <a:off x="1788218" y="3157092"/>
              <a:ext cx="290802" cy="423790"/>
              <a:chOff x="2962436" y="2639361"/>
              <a:chExt cx="582508" cy="848898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2962436" y="2639361"/>
                <a:ext cx="291254" cy="848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3253690" y="2639361"/>
                <a:ext cx="291254" cy="84889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715405" y="4091201"/>
              <a:ext cx="436428" cy="246816"/>
              <a:chOff x="5716594" y="2658499"/>
              <a:chExt cx="874214" cy="494401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5716594" y="2658499"/>
                <a:ext cx="291254" cy="4944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6007848" y="2658499"/>
                <a:ext cx="291254" cy="49440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6299554" y="2658499"/>
                <a:ext cx="291254" cy="4944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1788218" y="5011333"/>
              <a:ext cx="290802" cy="483214"/>
              <a:chOff x="6859282" y="2810899"/>
              <a:chExt cx="582508" cy="967929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6859282" y="2810899"/>
                <a:ext cx="291254" cy="4944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150536" y="2810899"/>
                <a:ext cx="291254" cy="49440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7150536" y="3284427"/>
                <a:ext cx="291254" cy="4944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6859282" y="3284427"/>
                <a:ext cx="291254" cy="49440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572608" y="5896446"/>
                  <a:ext cx="745874" cy="6309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i="1" dirty="0" smtClean="0">
                            <a:solidFill>
                              <a:schemeClr val="bg1"/>
                            </a:solidFill>
                            <a:latin typeface="Cambria Math"/>
                            <a:ea typeface="Wingdings"/>
                            <a:cs typeface="Wingdings"/>
                            <a:sym typeface="Wingdings"/>
                          </a:rPr>
                          <m:t>⋮</m:t>
                        </m:r>
                      </m:oMath>
                    </m:oMathPara>
                  </a14:m>
                  <a:endParaRPr lang="en-US" altLang="zh-CN" sz="2800" dirty="0" smtClean="0">
                    <a:solidFill>
                      <a:schemeClr val="bg1"/>
                    </a:solidFill>
                    <a:ea typeface="宋体" pitchFamily="2" charset="-122"/>
                  </a:endParaRPr>
                </a:p>
              </p:txBody>
            </p:sp>
          </mc:Choice>
          <mc:Fallback xmlns="">
            <p:sp>
              <p:nvSpPr>
                <p:cNvPr id="124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72608" y="5896446"/>
                  <a:ext cx="745874" cy="63094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5" name="Left Bracket 124"/>
            <p:cNvSpPr/>
            <p:nvPr/>
          </p:nvSpPr>
          <p:spPr>
            <a:xfrm>
              <a:off x="1268228" y="1872517"/>
              <a:ext cx="156356" cy="4654871"/>
            </a:xfrm>
            <a:prstGeom prst="leftBracke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26" name="Left Bracket 125"/>
            <p:cNvSpPr/>
            <p:nvPr/>
          </p:nvSpPr>
          <p:spPr>
            <a:xfrm flipH="1">
              <a:off x="2483961" y="1872517"/>
              <a:ext cx="156356" cy="4654871"/>
            </a:xfrm>
            <a:prstGeom prst="leftBracke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94848" y="1866683"/>
            <a:ext cx="1372089" cy="4654871"/>
            <a:chOff x="948188" y="1872517"/>
            <a:chExt cx="1372089" cy="4654871"/>
          </a:xfrm>
        </p:grpSpPr>
        <p:grpSp>
          <p:nvGrpSpPr>
            <p:cNvPr id="147" name="Group 146"/>
            <p:cNvGrpSpPr/>
            <p:nvPr/>
          </p:nvGrpSpPr>
          <p:grpSpPr>
            <a:xfrm>
              <a:off x="1508936" y="2193619"/>
              <a:ext cx="209286" cy="304996"/>
              <a:chOff x="2962436" y="2639361"/>
              <a:chExt cx="582508" cy="848898"/>
            </a:xfrm>
          </p:grpSpPr>
          <p:sp>
            <p:nvSpPr>
              <p:cNvPr id="163" name="Rectangle 162"/>
              <p:cNvSpPr/>
              <p:nvPr/>
            </p:nvSpPr>
            <p:spPr>
              <a:xfrm>
                <a:off x="2962436" y="2639361"/>
                <a:ext cx="291254" cy="848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3253690" y="2639361"/>
                <a:ext cx="291254" cy="84889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 rot="16200000">
              <a:off x="1508936" y="3216489"/>
              <a:ext cx="209286" cy="304996"/>
              <a:chOff x="2962436" y="2639361"/>
              <a:chExt cx="582508" cy="848898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2962436" y="2639361"/>
                <a:ext cx="291254" cy="848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3253690" y="2639361"/>
                <a:ext cx="291254" cy="84889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1456533" y="4125794"/>
              <a:ext cx="314092" cy="177630"/>
              <a:chOff x="5716594" y="2658499"/>
              <a:chExt cx="874214" cy="494401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5716594" y="2658499"/>
                <a:ext cx="291254" cy="4944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6007848" y="2658499"/>
                <a:ext cx="291254" cy="49440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6299554" y="2658499"/>
                <a:ext cx="291254" cy="4944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1508936" y="5079059"/>
              <a:ext cx="209286" cy="347762"/>
              <a:chOff x="6859282" y="2810899"/>
              <a:chExt cx="582508" cy="967929"/>
            </a:xfrm>
          </p:grpSpPr>
          <p:sp>
            <p:nvSpPr>
              <p:cNvPr id="154" name="Rectangle 153"/>
              <p:cNvSpPr/>
              <p:nvPr/>
            </p:nvSpPr>
            <p:spPr>
              <a:xfrm>
                <a:off x="6859282" y="2810899"/>
                <a:ext cx="291254" cy="4944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7150536" y="2810899"/>
                <a:ext cx="291254" cy="49440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7150536" y="3284427"/>
                <a:ext cx="291254" cy="4944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6859282" y="3284427"/>
                <a:ext cx="291254" cy="49440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252568" y="5896446"/>
                  <a:ext cx="745874" cy="6309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i="1" dirty="0" smtClean="0">
                            <a:solidFill>
                              <a:schemeClr val="bg1"/>
                            </a:solidFill>
                            <a:latin typeface="Cambria Math"/>
                            <a:ea typeface="Wingdings"/>
                            <a:cs typeface="Wingdings"/>
                            <a:sym typeface="Wingdings"/>
                          </a:rPr>
                          <m:t>⋮</m:t>
                        </m:r>
                      </m:oMath>
                    </m:oMathPara>
                  </a14:m>
                  <a:endParaRPr lang="en-US" altLang="zh-CN" sz="2800" dirty="0" smtClean="0">
                    <a:solidFill>
                      <a:schemeClr val="bg1"/>
                    </a:solidFill>
                    <a:ea typeface="宋体" pitchFamily="2" charset="-122"/>
                  </a:endParaRPr>
                </a:p>
              </p:txBody>
            </p:sp>
          </mc:Choice>
          <mc:Fallback xmlns="">
            <p:sp>
              <p:nvSpPr>
                <p:cNvPr id="151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52568" y="5896446"/>
                  <a:ext cx="745874" cy="63094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2" name="Left Bracket 151"/>
            <p:cNvSpPr/>
            <p:nvPr/>
          </p:nvSpPr>
          <p:spPr>
            <a:xfrm>
              <a:off x="948188" y="1872517"/>
              <a:ext cx="156356" cy="4654871"/>
            </a:xfrm>
            <a:prstGeom prst="leftBracke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53" name="Left Bracket 152"/>
            <p:cNvSpPr/>
            <p:nvPr/>
          </p:nvSpPr>
          <p:spPr>
            <a:xfrm flipH="1">
              <a:off x="2163921" y="1872517"/>
              <a:ext cx="156356" cy="4654871"/>
            </a:xfrm>
            <a:prstGeom prst="leftBracke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73026" y="1232654"/>
            <a:ext cx="7568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 filters of different sizes to find faces at corresponding scale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430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err="1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Haar</a:t>
            </a:r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 Feature: Computation Cost</a:t>
            </a: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627063" y="1747050"/>
            <a:ext cx="783113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0" dirty="0">
                <a:solidFill>
                  <a:schemeClr val="bg1"/>
                </a:solidFill>
                <a:latin typeface="Verdana"/>
                <a:cs typeface="Verdana"/>
              </a:rPr>
              <a:t>Value </a:t>
            </a:r>
            <a:r>
              <a:rPr lang="en-US" sz="2000" b="0" dirty="0" smtClean="0">
                <a:solidFill>
                  <a:schemeClr val="bg1"/>
                </a:solidFill>
                <a:latin typeface="Verdana"/>
                <a:cs typeface="Verdana"/>
              </a:rPr>
              <a:t>= ∑ </a:t>
            </a:r>
            <a:r>
              <a:rPr lang="en-US" sz="2000" b="0" dirty="0">
                <a:solidFill>
                  <a:schemeClr val="bg1"/>
                </a:solidFill>
                <a:latin typeface="Verdana"/>
                <a:cs typeface="Verdana"/>
              </a:rPr>
              <a:t>(pixels in </a:t>
            </a:r>
            <a:r>
              <a:rPr lang="en-US" sz="2000" b="0" dirty="0" smtClean="0">
                <a:solidFill>
                  <a:schemeClr val="bg1"/>
                </a:solidFill>
                <a:latin typeface="Verdana"/>
                <a:cs typeface="Verdana"/>
              </a:rPr>
              <a:t>white) </a:t>
            </a:r>
            <a:r>
              <a:rPr lang="en-US" sz="2000" b="0" dirty="0">
                <a:solidFill>
                  <a:schemeClr val="bg1"/>
                </a:solidFill>
                <a:latin typeface="Verdana"/>
                <a:cs typeface="Verdana"/>
              </a:rPr>
              <a:t>– </a:t>
            </a:r>
            <a:r>
              <a:rPr lang="en-US" sz="2000" b="0" dirty="0" smtClean="0">
                <a:solidFill>
                  <a:schemeClr val="bg1"/>
                </a:solidFill>
                <a:latin typeface="Verdana"/>
                <a:cs typeface="Verdana"/>
              </a:rPr>
              <a:t>∑ </a:t>
            </a:r>
            <a:r>
              <a:rPr lang="en-US" sz="2000" b="0" dirty="0">
                <a:solidFill>
                  <a:schemeClr val="bg1"/>
                </a:solidFill>
                <a:latin typeface="Verdana"/>
                <a:cs typeface="Verdana"/>
              </a:rPr>
              <a:t>(pixels in </a:t>
            </a:r>
            <a:r>
              <a:rPr lang="en-US" sz="2000" b="0" dirty="0" smtClean="0">
                <a:solidFill>
                  <a:schemeClr val="bg1"/>
                </a:solidFill>
                <a:latin typeface="Verdana"/>
                <a:cs typeface="Verdana"/>
              </a:rPr>
              <a:t>black)</a:t>
            </a:r>
          </a:p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000" b="0" dirty="0" smtClean="0">
                <a:solidFill>
                  <a:schemeClr val="bg1"/>
                </a:solidFill>
                <a:latin typeface="Verdana"/>
                <a:cs typeface="Verdana"/>
              </a:rPr>
              <a:t>        = Pixel sum in White </a:t>
            </a:r>
            <a:r>
              <a:rPr lang="en-US" sz="2000" b="0" dirty="0" err="1" smtClean="0">
                <a:solidFill>
                  <a:schemeClr val="bg1"/>
                </a:solidFill>
                <a:latin typeface="Verdana"/>
                <a:cs typeface="Verdana"/>
              </a:rPr>
              <a:t>Rect</a:t>
            </a:r>
            <a:r>
              <a:rPr lang="en-US" sz="2000" b="0" dirty="0" smtClean="0">
                <a:solidFill>
                  <a:schemeClr val="bg1"/>
                </a:solidFill>
                <a:latin typeface="Verdana"/>
                <a:cs typeface="Verdana"/>
              </a:rPr>
              <a:t> – </a:t>
            </a:r>
            <a:r>
              <a:rPr lang="en-US" sz="2000" b="0" dirty="0">
                <a:solidFill>
                  <a:schemeClr val="bg1"/>
                </a:solidFill>
                <a:latin typeface="Verdana"/>
                <a:cs typeface="Verdana"/>
              </a:rPr>
              <a:t>Pixel sum in </a:t>
            </a:r>
            <a:r>
              <a:rPr lang="en-US" sz="2000" b="0" dirty="0" smtClean="0">
                <a:solidFill>
                  <a:schemeClr val="bg1"/>
                </a:solidFill>
                <a:latin typeface="Verdana"/>
                <a:cs typeface="Verdana"/>
              </a:rPr>
              <a:t>Black </a:t>
            </a:r>
            <a:r>
              <a:rPr lang="en-US" sz="2000" b="0" dirty="0" err="1" smtClean="0">
                <a:solidFill>
                  <a:schemeClr val="bg1"/>
                </a:solidFill>
                <a:latin typeface="Verdana"/>
                <a:cs typeface="Verdana"/>
              </a:rPr>
              <a:t>Rect</a:t>
            </a:r>
            <a:endParaRPr lang="en-US" sz="2000" b="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01637" y="3164529"/>
            <a:ext cx="8742363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altLang="zh-CN" sz="2000" dirty="0" smtClean="0">
                <a:solidFill>
                  <a:schemeClr val="bg1"/>
                </a:solidFill>
                <a:ea typeface="宋体" pitchFamily="2" charset="-122"/>
              </a:rPr>
              <a:t>If filter size is N×M pixels: </a:t>
            </a:r>
            <a:r>
              <a:rPr lang="en-US" altLang="zh-CN" sz="2000" dirty="0" smtClean="0">
                <a:solidFill>
                  <a:srgbClr val="FFFFFF"/>
                </a:solidFill>
                <a:ea typeface="宋体" pitchFamily="2" charset="-122"/>
              </a:rPr>
              <a:t>Computation cost = (N×M-1) additions</a:t>
            </a:r>
          </a:p>
          <a:p>
            <a:pPr algn="ctr" eaLnBrk="1" hangingPunct="1">
              <a:lnSpc>
                <a:spcPct val="125000"/>
              </a:lnSpc>
            </a:pPr>
            <a:endParaRPr lang="en-US" altLang="zh-CN" sz="2000" dirty="0">
              <a:solidFill>
                <a:srgbClr val="FFFFFF"/>
              </a:solidFill>
              <a:ea typeface="宋体" pitchFamily="2" charset="-122"/>
            </a:endParaRPr>
          </a:p>
          <a:p>
            <a:pPr algn="ctr" eaLnBrk="1" hangingPunct="1">
              <a:lnSpc>
                <a:spcPct val="125000"/>
              </a:lnSpc>
            </a:pPr>
            <a:r>
              <a:rPr lang="en-US" altLang="zh-CN" sz="2000" dirty="0" smtClean="0">
                <a:solidFill>
                  <a:schemeClr val="accent6"/>
                </a:solidFill>
                <a:ea typeface="宋体" pitchFamily="2" charset="-122"/>
              </a:rPr>
              <a:t>Still </a:t>
            </a:r>
            <a:r>
              <a:rPr lang="en-US" altLang="zh-CN" sz="2000" dirty="0">
                <a:solidFill>
                  <a:schemeClr val="accent6"/>
                </a:solidFill>
                <a:ea typeface="宋体" pitchFamily="2" charset="-122"/>
              </a:rPr>
              <a:t>t</a:t>
            </a:r>
            <a:r>
              <a:rPr lang="en-US" altLang="zh-CN" sz="2000" dirty="0" smtClean="0">
                <a:solidFill>
                  <a:schemeClr val="accent6"/>
                </a:solidFill>
                <a:ea typeface="宋体" pitchFamily="2" charset="-122"/>
              </a:rPr>
              <a:t>oo expensive!</a:t>
            </a:r>
            <a:endParaRPr lang="en-US" altLang="zh-CN" sz="2400" dirty="0" smtClean="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27063" y="5235624"/>
            <a:ext cx="78937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zh-CN" sz="2000" dirty="0" smtClean="0">
                <a:solidFill>
                  <a:schemeClr val="accent6"/>
                </a:solidFill>
                <a:ea typeface="宋体" pitchFamily="2" charset="-122"/>
              </a:rPr>
              <a:t>Integral Image </a:t>
            </a:r>
            <a:r>
              <a:rPr lang="en-US" altLang="zh-CN" sz="2000" dirty="0" smtClean="0">
                <a:solidFill>
                  <a:srgbClr val="FFFFFF"/>
                </a:solidFill>
                <a:ea typeface="宋体" pitchFamily="2" charset="-122"/>
              </a:rPr>
              <a:t>to the Rescue!</a:t>
            </a:r>
            <a:endParaRPr lang="en-US" altLang="zh-CN" sz="2400" dirty="0" smtClean="0">
              <a:solidFill>
                <a:srgbClr val="FF9933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0043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Integral Image</a:t>
            </a: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33400" y="2865171"/>
            <a:ext cx="8610600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000" dirty="0" smtClean="0">
                <a:solidFill>
                  <a:srgbClr val="FF9933"/>
                </a:solidFill>
                <a:ea typeface="宋体" pitchFamily="2" charset="-122"/>
              </a:rPr>
              <a:t>For example:</a:t>
            </a:r>
            <a:endParaRPr lang="en-US" altLang="zh-CN" sz="2000" dirty="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4540" y="5845539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28957" y="5845539"/>
            <a:ext cx="1921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Integral Image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151308"/>
              </p:ext>
            </p:extLst>
          </p:nvPr>
        </p:nvGraphicFramePr>
        <p:xfrm>
          <a:off x="1514383" y="3474769"/>
          <a:ext cx="2287170" cy="22955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195"/>
                <a:gridCol w="381195"/>
                <a:gridCol w="381195"/>
                <a:gridCol w="381195"/>
                <a:gridCol w="381195"/>
                <a:gridCol w="381195"/>
              </a:tblGrid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147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142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168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172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615822"/>
              </p:ext>
            </p:extLst>
          </p:nvPr>
        </p:nvGraphicFramePr>
        <p:xfrm>
          <a:off x="4946116" y="3474769"/>
          <a:ext cx="2287170" cy="22955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195"/>
                <a:gridCol w="381195"/>
                <a:gridCol w="381195"/>
                <a:gridCol w="381195"/>
                <a:gridCol w="381195"/>
                <a:gridCol w="381195"/>
              </a:tblGrid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208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329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454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576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705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197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417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658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899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1137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1395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294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623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988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1340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1701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2093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392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833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1790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2274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2799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489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1043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1687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2255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2864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3531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584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1249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2061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2751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3490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4294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680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1449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2433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3253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4118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5052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66700" y="1190419"/>
            <a:ext cx="8610600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rgbClr val="FFFFFF"/>
                </a:solidFill>
                <a:latin typeface="Verdana"/>
                <a:cs typeface="Verdana"/>
              </a:rPr>
              <a:t>A table that holds the sum of all pixel values </a:t>
            </a:r>
          </a:p>
          <a:p>
            <a:pPr algn="ctr"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rgbClr val="FFFFFF"/>
                </a:solidFill>
                <a:latin typeface="Verdana"/>
                <a:cs typeface="Verdana"/>
              </a:rPr>
              <a:t>to the left and top of a given pixel, inclusive.</a:t>
            </a:r>
            <a:endParaRPr lang="en-US" altLang="zh-CN" sz="2200" dirty="0">
              <a:solidFill>
                <a:srgbClr val="FFFFFF"/>
              </a:solidFill>
              <a:latin typeface="Verdana"/>
              <a:ea typeface="宋体" pitchFamily="2" charset="-122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5463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Integral Image</a:t>
            </a: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33400" y="2865171"/>
            <a:ext cx="8610600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000" dirty="0" smtClean="0">
                <a:solidFill>
                  <a:srgbClr val="FF9933"/>
                </a:solidFill>
                <a:ea typeface="宋体" pitchFamily="2" charset="-122"/>
              </a:rPr>
              <a:t>For example:</a:t>
            </a:r>
            <a:endParaRPr lang="en-US" altLang="zh-CN" sz="2000" dirty="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4540" y="5845539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28957" y="5845539"/>
            <a:ext cx="1921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Integral Image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813601"/>
              </p:ext>
            </p:extLst>
          </p:nvPr>
        </p:nvGraphicFramePr>
        <p:xfrm>
          <a:off x="1514383" y="3474769"/>
          <a:ext cx="2287170" cy="22955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195"/>
                <a:gridCol w="381195"/>
                <a:gridCol w="381195"/>
                <a:gridCol w="381195"/>
                <a:gridCol w="381195"/>
                <a:gridCol w="381195"/>
              </a:tblGrid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147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142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168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172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516512"/>
              </p:ext>
            </p:extLst>
          </p:nvPr>
        </p:nvGraphicFramePr>
        <p:xfrm>
          <a:off x="4946116" y="3474769"/>
          <a:ext cx="2287170" cy="22955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195"/>
                <a:gridCol w="381195"/>
                <a:gridCol w="381195"/>
                <a:gridCol w="381195"/>
                <a:gridCol w="381195"/>
                <a:gridCol w="381195"/>
              </a:tblGrid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208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329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454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576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705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197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417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658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899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1137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1395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294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623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988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1340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1701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2093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392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833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1790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2274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2799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489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1043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1687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2255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2864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3531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584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1249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2061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2751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3490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4294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680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1449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2433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3253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4118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5052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66700" y="1190419"/>
            <a:ext cx="8610600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rgbClr val="FFFFFF"/>
                </a:solidFill>
                <a:latin typeface="Verdana"/>
                <a:cs typeface="Verdana"/>
              </a:rPr>
              <a:t>A table that holds the sum of all pixel values </a:t>
            </a:r>
          </a:p>
          <a:p>
            <a:pPr algn="ctr"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rgbClr val="FFFFFF"/>
                </a:solidFill>
                <a:latin typeface="Verdana"/>
                <a:cs typeface="Verdana"/>
              </a:rPr>
              <a:t>to the left and top of a given pixel, inclusive.</a:t>
            </a:r>
            <a:endParaRPr lang="en-US" altLang="zh-CN" sz="2200" dirty="0">
              <a:solidFill>
                <a:srgbClr val="FFFFFF"/>
              </a:solidFill>
              <a:latin typeface="Verdana"/>
              <a:ea typeface="宋体" pitchFamily="2" charset="-122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2820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Integral Image</a:t>
            </a: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33400" y="2865171"/>
            <a:ext cx="8610600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000" dirty="0" smtClean="0">
                <a:solidFill>
                  <a:srgbClr val="FF9933"/>
                </a:solidFill>
                <a:ea typeface="宋体" pitchFamily="2" charset="-122"/>
              </a:rPr>
              <a:t>For example:</a:t>
            </a:r>
            <a:endParaRPr lang="en-US" altLang="zh-CN" sz="2000" dirty="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4540" y="5845539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28957" y="5845539"/>
            <a:ext cx="1921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Integral Image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390293"/>
              </p:ext>
            </p:extLst>
          </p:nvPr>
        </p:nvGraphicFramePr>
        <p:xfrm>
          <a:off x="1514383" y="3474769"/>
          <a:ext cx="2287170" cy="22955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195"/>
                <a:gridCol w="381195"/>
                <a:gridCol w="381195"/>
                <a:gridCol w="381195"/>
                <a:gridCol w="381195"/>
                <a:gridCol w="381195"/>
              </a:tblGrid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98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110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121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99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110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120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97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109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124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147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142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168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172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797283"/>
              </p:ext>
            </p:extLst>
          </p:nvPr>
        </p:nvGraphicFramePr>
        <p:xfrm>
          <a:off x="4946116" y="3474769"/>
          <a:ext cx="2287170" cy="22955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195"/>
                <a:gridCol w="381195"/>
                <a:gridCol w="381195"/>
                <a:gridCol w="381195"/>
                <a:gridCol w="381195"/>
                <a:gridCol w="381195"/>
              </a:tblGrid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208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329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454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576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705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197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417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658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899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1137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1395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294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623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988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1340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1701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2093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392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833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1790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2274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2799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489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1043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1687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2255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2864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3531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584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1249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2061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2751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3490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4294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680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1449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2433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3253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4118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5052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66700" y="1190419"/>
            <a:ext cx="8610600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rgbClr val="FFFFFF"/>
                </a:solidFill>
                <a:latin typeface="Verdana"/>
                <a:cs typeface="Verdana"/>
              </a:rPr>
              <a:t>A table that holds the sum of all pixel values </a:t>
            </a:r>
          </a:p>
          <a:p>
            <a:pPr algn="ctr"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rgbClr val="FFFFFF"/>
                </a:solidFill>
                <a:latin typeface="Verdana"/>
                <a:cs typeface="Verdana"/>
              </a:rPr>
              <a:t>to the left and top of a given pixel, inclusive.</a:t>
            </a:r>
            <a:endParaRPr lang="en-US" altLang="zh-CN" sz="2200" dirty="0">
              <a:solidFill>
                <a:srgbClr val="FFFFFF"/>
              </a:solidFill>
              <a:latin typeface="Verdana"/>
              <a:ea typeface="宋体" pitchFamily="2" charset="-122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3048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Integral Image</a:t>
            </a: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66700" y="1190419"/>
            <a:ext cx="8610600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rgbClr val="FFFFFF"/>
                </a:solidFill>
                <a:latin typeface="Verdana"/>
                <a:cs typeface="Verdana"/>
              </a:rPr>
              <a:t>A table that holds the sum of all pixel values </a:t>
            </a:r>
          </a:p>
          <a:p>
            <a:pPr algn="ctr"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rgbClr val="FFFFFF"/>
                </a:solidFill>
                <a:latin typeface="Verdana"/>
                <a:cs typeface="Verdana"/>
              </a:rPr>
              <a:t>to the left and top of a given pixel, inclusive.</a:t>
            </a:r>
            <a:endParaRPr lang="en-US" altLang="zh-CN" sz="2200" dirty="0">
              <a:solidFill>
                <a:srgbClr val="FFFFFF"/>
              </a:solidFill>
              <a:latin typeface="Verdana"/>
              <a:ea typeface="宋体" pitchFamily="2" charset="-122"/>
              <a:cs typeface="Verdana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33400" y="2865171"/>
            <a:ext cx="8610600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000" dirty="0" smtClean="0">
                <a:solidFill>
                  <a:srgbClr val="FF9933"/>
                </a:solidFill>
                <a:ea typeface="宋体" pitchFamily="2" charset="-122"/>
              </a:rPr>
              <a:t>For example:</a:t>
            </a:r>
            <a:endParaRPr lang="en-US" altLang="zh-CN" sz="2000" dirty="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4540" y="5845539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28957" y="5845539"/>
            <a:ext cx="1921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Integral Image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85291"/>
              </p:ext>
            </p:extLst>
          </p:nvPr>
        </p:nvGraphicFramePr>
        <p:xfrm>
          <a:off x="1514383" y="3474769"/>
          <a:ext cx="2287170" cy="22955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195"/>
                <a:gridCol w="381195"/>
                <a:gridCol w="381195"/>
                <a:gridCol w="381195"/>
                <a:gridCol w="381195"/>
                <a:gridCol w="381195"/>
              </a:tblGrid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98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110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121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125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99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110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120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116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97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109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124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111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98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112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132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108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97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113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147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108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142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95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111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168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122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172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682614"/>
              </p:ext>
            </p:extLst>
          </p:nvPr>
        </p:nvGraphicFramePr>
        <p:xfrm>
          <a:off x="4946116" y="3474769"/>
          <a:ext cx="2287170" cy="22955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195"/>
                <a:gridCol w="381195"/>
                <a:gridCol w="381195"/>
                <a:gridCol w="381195"/>
                <a:gridCol w="381195"/>
                <a:gridCol w="381195"/>
              </a:tblGrid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208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329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454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576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705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197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417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658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899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1137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1395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294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623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988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1340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1701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2093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392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833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1790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2274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2799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489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1043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1687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2255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2864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3531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584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1249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2061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2751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3490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4294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680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1449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2433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3253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4118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5052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08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066506"/>
              </p:ext>
            </p:extLst>
          </p:nvPr>
        </p:nvGraphicFramePr>
        <p:xfrm>
          <a:off x="1514383" y="2914792"/>
          <a:ext cx="2287170" cy="22955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195"/>
                <a:gridCol w="381195"/>
                <a:gridCol w="381195"/>
                <a:gridCol w="381195"/>
                <a:gridCol w="381195"/>
                <a:gridCol w="381195"/>
              </a:tblGrid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147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142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168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172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387339"/>
              </p:ext>
            </p:extLst>
          </p:nvPr>
        </p:nvGraphicFramePr>
        <p:xfrm>
          <a:off x="4946116" y="2914792"/>
          <a:ext cx="2287170" cy="22955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195"/>
                <a:gridCol w="381195"/>
                <a:gridCol w="381195"/>
                <a:gridCol w="381195"/>
                <a:gridCol w="381195"/>
                <a:gridCol w="381195"/>
              </a:tblGrid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208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329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454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576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705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197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417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658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899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1137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1395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294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623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988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1340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1701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2093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392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833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1790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2274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2799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489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1043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1687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2255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2864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3531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584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1249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2061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2751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3490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4294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680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1449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2433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3253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4118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5052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103909" y="222250"/>
            <a:ext cx="8936182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Summation Within a Rectangle</a:t>
            </a: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94540" y="5305397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93429" y="5305397"/>
            <a:ext cx="2407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Integral Image (II)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6700" y="1190419"/>
            <a:ext cx="8610600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rgbClr val="FFFFFF"/>
                </a:solidFill>
                <a:latin typeface="Verdana"/>
                <a:cs typeface="Verdana"/>
              </a:rPr>
              <a:t>Fast summations of arbitrary rectangles using integral images.</a:t>
            </a:r>
            <a:endParaRPr lang="en-US" altLang="zh-CN" sz="2200" dirty="0">
              <a:solidFill>
                <a:srgbClr val="FFFFFF"/>
              </a:solidFill>
              <a:latin typeface="Verdana"/>
              <a:ea typeface="宋体" pitchFamily="2" charset="-122"/>
              <a:cs typeface="Verdan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6475" y="3577857"/>
            <a:ext cx="1133475" cy="13049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15000" y="3577857"/>
            <a:ext cx="1133475" cy="13049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0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618255"/>
              </p:ext>
            </p:extLst>
          </p:nvPr>
        </p:nvGraphicFramePr>
        <p:xfrm>
          <a:off x="1514383" y="2914792"/>
          <a:ext cx="2287170" cy="22955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195"/>
                <a:gridCol w="381195"/>
                <a:gridCol w="381195"/>
                <a:gridCol w="381195"/>
                <a:gridCol w="381195"/>
                <a:gridCol w="381195"/>
              </a:tblGrid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147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142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168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172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374073"/>
              </p:ext>
            </p:extLst>
          </p:nvPr>
        </p:nvGraphicFramePr>
        <p:xfrm>
          <a:off x="4946116" y="2914792"/>
          <a:ext cx="2287170" cy="22955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195"/>
                <a:gridCol w="381195"/>
                <a:gridCol w="381195"/>
                <a:gridCol w="381195"/>
                <a:gridCol w="381195"/>
                <a:gridCol w="381195"/>
              </a:tblGrid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208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329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454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576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705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197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417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658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899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1137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1395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294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623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988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1340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1701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2093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392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833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1790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2274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2799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489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1043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1687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2255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2864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3531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584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1249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2061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2751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3490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4294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680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1449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2433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3253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4118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5052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103909" y="222250"/>
            <a:ext cx="8936182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Summation Within a Rectangle</a:t>
            </a: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94540" y="5305397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93429" y="5305397"/>
            <a:ext cx="2407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Integral Image (II)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6700" y="1190419"/>
            <a:ext cx="8610600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rgbClr val="FFFFFF"/>
                </a:solidFill>
                <a:latin typeface="Verdana"/>
                <a:cs typeface="Verdana"/>
              </a:rPr>
              <a:t>Fast summations of arbitrary rectangles using integral images.</a:t>
            </a:r>
            <a:endParaRPr lang="en-US" altLang="zh-CN" sz="2200" dirty="0">
              <a:solidFill>
                <a:srgbClr val="FFFFFF"/>
              </a:solidFill>
              <a:latin typeface="Verdana"/>
              <a:ea typeface="宋体" pitchFamily="2" charset="-122"/>
              <a:cs typeface="Verdan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6475" y="3577857"/>
            <a:ext cx="1133475" cy="13049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15000" y="3577857"/>
            <a:ext cx="1133475" cy="13049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27063" y="5836654"/>
            <a:ext cx="7852374" cy="81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2000" dirty="0" smtClean="0">
                <a:solidFill>
                  <a:srgbClr val="FFFFFF"/>
                </a:solidFill>
                <a:latin typeface="Verdana"/>
                <a:cs typeface="Verdana"/>
              </a:rPr>
              <a:t>Sum = II</a:t>
            </a:r>
            <a:r>
              <a:rPr lang="en-US" sz="2000" baseline="-25000" dirty="0" smtClean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lang="en-US" sz="2000" dirty="0" smtClean="0">
                <a:solidFill>
                  <a:srgbClr val="FFFFFF"/>
                </a:solidFill>
                <a:latin typeface="Verdana"/>
                <a:cs typeface="Verdana"/>
              </a:rPr>
              <a:t> +…</a:t>
            </a:r>
          </a:p>
          <a:p>
            <a:pPr eaLnBrk="1" hangingPunct="1">
              <a:lnSpc>
                <a:spcPct val="125000"/>
              </a:lnSpc>
            </a:pPr>
            <a:r>
              <a:rPr lang="en-US" sz="2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Verdana"/>
                <a:cs typeface="Verdana"/>
              </a:rPr>
              <a:t>      = 3490 +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1514383" y="2914792"/>
            <a:ext cx="1895567" cy="1967990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470996" y="4709600"/>
            <a:ext cx="32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</a:t>
            </a:r>
          </a:p>
        </p:txBody>
      </p:sp>
      <p:cxnSp>
        <p:nvCxnSpPr>
          <p:cNvPr id="23" name="Curved Connector 22"/>
          <p:cNvCxnSpPr/>
          <p:nvPr/>
        </p:nvCxnSpPr>
        <p:spPr>
          <a:xfrm rot="10800000">
            <a:off x="6813621" y="4720718"/>
            <a:ext cx="668496" cy="162064"/>
          </a:xfrm>
          <a:prstGeom prst="curvedConnector3">
            <a:avLst/>
          </a:prstGeom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43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670860"/>
              </p:ext>
            </p:extLst>
          </p:nvPr>
        </p:nvGraphicFramePr>
        <p:xfrm>
          <a:off x="1514383" y="2914792"/>
          <a:ext cx="2287170" cy="22955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195"/>
                <a:gridCol w="381195"/>
                <a:gridCol w="381195"/>
                <a:gridCol w="381195"/>
                <a:gridCol w="381195"/>
                <a:gridCol w="381195"/>
              </a:tblGrid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147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142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168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172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107882"/>
              </p:ext>
            </p:extLst>
          </p:nvPr>
        </p:nvGraphicFramePr>
        <p:xfrm>
          <a:off x="4946116" y="2914792"/>
          <a:ext cx="2287170" cy="22955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195"/>
                <a:gridCol w="381195"/>
                <a:gridCol w="381195"/>
                <a:gridCol w="381195"/>
                <a:gridCol w="381195"/>
                <a:gridCol w="381195"/>
              </a:tblGrid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208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329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454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576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705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197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417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658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899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1137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1395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294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623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988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1340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1701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2093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392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833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1790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2274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2799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489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1043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1687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2255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2864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3531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584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1249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2061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2751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3490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4294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680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1449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2433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3253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4118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5052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103909" y="222250"/>
            <a:ext cx="8936182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Summation Within a Rectangle</a:t>
            </a: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94540" y="5305397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93429" y="5305397"/>
            <a:ext cx="2407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Integral Image (II)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6700" y="1190419"/>
            <a:ext cx="8610600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rgbClr val="FFFFFF"/>
                </a:solidFill>
                <a:latin typeface="Verdana"/>
                <a:cs typeface="Verdana"/>
              </a:rPr>
              <a:t>Fast summations of arbitrary rectangles using integral images.</a:t>
            </a:r>
            <a:endParaRPr lang="en-US" altLang="zh-CN" sz="2200" dirty="0">
              <a:solidFill>
                <a:srgbClr val="FFFFFF"/>
              </a:solidFill>
              <a:latin typeface="Verdana"/>
              <a:ea typeface="宋体" pitchFamily="2" charset="-122"/>
              <a:cs typeface="Verdan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6475" y="3577857"/>
            <a:ext cx="1133475" cy="13049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15000" y="3577857"/>
            <a:ext cx="1133475" cy="13049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27063" y="5836654"/>
            <a:ext cx="785237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2000" dirty="0" smtClean="0">
                <a:solidFill>
                  <a:srgbClr val="FFFFFF"/>
                </a:solidFill>
                <a:latin typeface="Verdana"/>
                <a:cs typeface="Verdana"/>
              </a:rPr>
              <a:t>Sum = II</a:t>
            </a:r>
            <a:r>
              <a:rPr lang="en-US" sz="2000" baseline="-25000" dirty="0" smtClean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lang="en-US" sz="2000" dirty="0" smtClean="0">
                <a:solidFill>
                  <a:srgbClr val="FFFFFF"/>
                </a:solidFill>
                <a:latin typeface="Verdana"/>
                <a:cs typeface="Verdana"/>
              </a:rPr>
              <a:t> – II</a:t>
            </a:r>
            <a:r>
              <a:rPr lang="en-US" sz="2000" baseline="-25000" dirty="0" smtClean="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lang="en-US" sz="2000" dirty="0" smtClean="0">
                <a:solidFill>
                  <a:srgbClr val="FFFFFF"/>
                </a:solidFill>
                <a:latin typeface="Verdana"/>
                <a:cs typeface="Verdana"/>
              </a:rPr>
              <a:t> + …</a:t>
            </a:r>
          </a:p>
          <a:p>
            <a:pPr eaLnBrk="1" hangingPunct="1">
              <a:lnSpc>
                <a:spcPct val="125000"/>
              </a:lnSpc>
            </a:pPr>
            <a:r>
              <a:rPr lang="en-US" sz="2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Verdana"/>
                <a:cs typeface="Verdana"/>
              </a:rPr>
              <a:t>      = 3490 – 1137 +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1514383" y="3577856"/>
            <a:ext cx="1895567" cy="1304925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475577" y="3387142"/>
            <a:ext cx="366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Curved Connector 18"/>
          <p:cNvCxnSpPr/>
          <p:nvPr/>
        </p:nvCxnSpPr>
        <p:spPr>
          <a:xfrm rot="10800000">
            <a:off x="6813621" y="3398260"/>
            <a:ext cx="668496" cy="162064"/>
          </a:xfrm>
          <a:prstGeom prst="curvedConnector3">
            <a:avLst/>
          </a:prstGeom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470996" y="4709600"/>
            <a:ext cx="32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</a:t>
            </a:r>
          </a:p>
        </p:txBody>
      </p:sp>
      <p:cxnSp>
        <p:nvCxnSpPr>
          <p:cNvPr id="23" name="Curved Connector 22"/>
          <p:cNvCxnSpPr/>
          <p:nvPr/>
        </p:nvCxnSpPr>
        <p:spPr>
          <a:xfrm rot="10800000">
            <a:off x="6813621" y="4720718"/>
            <a:ext cx="668496" cy="162064"/>
          </a:xfrm>
          <a:prstGeom prst="curvedConnector3">
            <a:avLst/>
          </a:prstGeom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64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190295"/>
              </p:ext>
            </p:extLst>
          </p:nvPr>
        </p:nvGraphicFramePr>
        <p:xfrm>
          <a:off x="1514383" y="2914792"/>
          <a:ext cx="2287170" cy="22955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195"/>
                <a:gridCol w="381195"/>
                <a:gridCol w="381195"/>
                <a:gridCol w="381195"/>
                <a:gridCol w="381195"/>
                <a:gridCol w="381195"/>
              </a:tblGrid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147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142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168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172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184299"/>
              </p:ext>
            </p:extLst>
          </p:nvPr>
        </p:nvGraphicFramePr>
        <p:xfrm>
          <a:off x="4946116" y="2914792"/>
          <a:ext cx="2287170" cy="22955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195"/>
                <a:gridCol w="381195"/>
                <a:gridCol w="381195"/>
                <a:gridCol w="381195"/>
                <a:gridCol w="381195"/>
                <a:gridCol w="381195"/>
              </a:tblGrid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208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329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454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576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705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197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417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658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899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1137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1395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294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623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988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1340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1701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2093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392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833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1790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2274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2799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489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1043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1687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2255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2864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3531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584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1249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2061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2751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3490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4294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680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1449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2433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3253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4118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5052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103909" y="222250"/>
            <a:ext cx="8936182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Summation Within a Rectangle</a:t>
            </a: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94540" y="5305397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93429" y="5305397"/>
            <a:ext cx="2407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Integral Image (II)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6700" y="1190419"/>
            <a:ext cx="8610600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rgbClr val="FFFFFF"/>
                </a:solidFill>
                <a:latin typeface="Verdana"/>
                <a:cs typeface="Verdana"/>
              </a:rPr>
              <a:t>Fast summations of arbitrary rectangles using integral images.</a:t>
            </a:r>
            <a:endParaRPr lang="en-US" altLang="zh-CN" sz="2200" dirty="0">
              <a:solidFill>
                <a:srgbClr val="FFFFFF"/>
              </a:solidFill>
              <a:latin typeface="Verdana"/>
              <a:ea typeface="宋体" pitchFamily="2" charset="-122"/>
              <a:cs typeface="Verdan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6475" y="3577857"/>
            <a:ext cx="1133475" cy="13049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15000" y="3577857"/>
            <a:ext cx="1133475" cy="13049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27063" y="5836654"/>
            <a:ext cx="785237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2000" dirty="0" smtClean="0">
                <a:solidFill>
                  <a:srgbClr val="FFFFFF"/>
                </a:solidFill>
                <a:latin typeface="Verdana"/>
                <a:cs typeface="Verdana"/>
              </a:rPr>
              <a:t>Sum = II</a:t>
            </a:r>
            <a:r>
              <a:rPr lang="en-US" sz="2000" baseline="-25000" dirty="0" smtClean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lang="en-US" sz="2000" dirty="0" smtClean="0">
                <a:solidFill>
                  <a:srgbClr val="FFFFFF"/>
                </a:solidFill>
                <a:latin typeface="Verdana"/>
                <a:cs typeface="Verdana"/>
              </a:rPr>
              <a:t> – II</a:t>
            </a:r>
            <a:r>
              <a:rPr lang="en-US" sz="2000" baseline="-25000" dirty="0" smtClean="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lang="en-US" sz="2000" dirty="0" smtClean="0">
                <a:solidFill>
                  <a:srgbClr val="FFFFFF"/>
                </a:solidFill>
                <a:latin typeface="Verdana"/>
                <a:cs typeface="Verdana"/>
              </a:rPr>
              <a:t> – II</a:t>
            </a:r>
            <a:r>
              <a:rPr lang="en-US" sz="2000" baseline="-25000" dirty="0" smtClean="0">
                <a:solidFill>
                  <a:srgbClr val="FFFFFF"/>
                </a:solidFill>
                <a:latin typeface="Verdana"/>
                <a:cs typeface="Verdana"/>
              </a:rPr>
              <a:t>S </a:t>
            </a:r>
            <a:r>
              <a:rPr lang="en-US" sz="2000" dirty="0" smtClean="0">
                <a:solidFill>
                  <a:srgbClr val="FFFFFF"/>
                </a:solidFill>
                <a:latin typeface="Verdana"/>
                <a:cs typeface="Verdana"/>
              </a:rPr>
              <a:t>+ …</a:t>
            </a:r>
          </a:p>
          <a:p>
            <a:pPr eaLnBrk="1" hangingPunct="1">
              <a:lnSpc>
                <a:spcPct val="125000"/>
              </a:lnSpc>
            </a:pPr>
            <a:r>
              <a:rPr lang="en-US" sz="2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Verdana"/>
                <a:cs typeface="Verdana"/>
              </a:rPr>
              <a:t>      = 3490 – 1137 – 1249 +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6475" y="3577856"/>
            <a:ext cx="1133475" cy="1304925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14383" y="2914792"/>
            <a:ext cx="762092" cy="663064"/>
          </a:xfrm>
          <a:prstGeom prst="rect">
            <a:avLst/>
          </a:prstGeom>
          <a:solidFill>
            <a:srgbClr val="C0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475577" y="3387142"/>
            <a:ext cx="366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Curved Connector 19"/>
          <p:cNvCxnSpPr/>
          <p:nvPr/>
        </p:nvCxnSpPr>
        <p:spPr>
          <a:xfrm rot="10800000">
            <a:off x="6813621" y="3398260"/>
            <a:ext cx="668496" cy="162064"/>
          </a:xfrm>
          <a:prstGeom prst="curvedConnector3">
            <a:avLst/>
          </a:prstGeom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470996" y="4709600"/>
            <a:ext cx="32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98150" y="4709600"/>
            <a:ext cx="342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</a:t>
            </a:r>
          </a:p>
        </p:txBody>
      </p:sp>
      <p:cxnSp>
        <p:nvCxnSpPr>
          <p:cNvPr id="23" name="Curved Connector 22"/>
          <p:cNvCxnSpPr/>
          <p:nvPr/>
        </p:nvCxnSpPr>
        <p:spPr>
          <a:xfrm rot="10800000" flipH="1">
            <a:off x="4730055" y="4720718"/>
            <a:ext cx="668496" cy="162064"/>
          </a:xfrm>
          <a:prstGeom prst="curvedConnector3">
            <a:avLst/>
          </a:prstGeom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10800000">
            <a:off x="6813621" y="4720718"/>
            <a:ext cx="668496" cy="162064"/>
          </a:xfrm>
          <a:prstGeom prst="curvedConnector3">
            <a:avLst/>
          </a:prstGeom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45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images2.fanpop.com/images/photos/4700000/TBBT-Cast-the-big-bang-theory-4701578-594-4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9"/>
          <a:stretch/>
        </p:blipFill>
        <p:spPr bwMode="auto">
          <a:xfrm>
            <a:off x="1986299" y="2192965"/>
            <a:ext cx="5171403" cy="3694704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56267" y="2859273"/>
            <a:ext cx="731520" cy="731520"/>
          </a:xfrm>
          <a:prstGeom prst="rect">
            <a:avLst/>
          </a:prstGeom>
          <a:noFill/>
          <a:ln w="635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72219" y="5710936"/>
            <a:ext cx="385482" cy="176733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I.1</a:t>
            </a:r>
            <a:endParaRPr lang="en-US" sz="11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801156" y="1279754"/>
            <a:ext cx="7541689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rgbClr val="EAEAEA"/>
                </a:solidFill>
                <a:ea typeface="宋体" pitchFamily="2" charset="-122"/>
              </a:rPr>
              <a:t>Locate human faces in images.</a:t>
            </a:r>
          </a:p>
        </p:txBody>
      </p:sp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What is Face Detection?</a:t>
            </a: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99242" y="3430773"/>
            <a:ext cx="731520" cy="731520"/>
          </a:xfrm>
          <a:prstGeom prst="rect">
            <a:avLst/>
          </a:prstGeom>
          <a:noFill/>
          <a:ln w="635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42217" y="3318190"/>
            <a:ext cx="731520" cy="731520"/>
          </a:xfrm>
          <a:prstGeom prst="rect">
            <a:avLst/>
          </a:prstGeom>
          <a:noFill/>
          <a:ln w="635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049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768120"/>
              </p:ext>
            </p:extLst>
          </p:nvPr>
        </p:nvGraphicFramePr>
        <p:xfrm>
          <a:off x="1514383" y="2914792"/>
          <a:ext cx="2287170" cy="22955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195"/>
                <a:gridCol w="381195"/>
                <a:gridCol w="381195"/>
                <a:gridCol w="381195"/>
                <a:gridCol w="381195"/>
                <a:gridCol w="381195"/>
              </a:tblGrid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147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142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168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172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734192"/>
              </p:ext>
            </p:extLst>
          </p:nvPr>
        </p:nvGraphicFramePr>
        <p:xfrm>
          <a:off x="4946116" y="2914792"/>
          <a:ext cx="2287170" cy="22955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195"/>
                <a:gridCol w="381195"/>
                <a:gridCol w="381195"/>
                <a:gridCol w="381195"/>
                <a:gridCol w="381195"/>
                <a:gridCol w="381195"/>
              </a:tblGrid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208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329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454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576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705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197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417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658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899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1137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1395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294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623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988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1340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1701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2093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392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833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1790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2274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2799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489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1043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1687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2255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2864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3531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584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1249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2061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2751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3490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4294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680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1449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2433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3253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4118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5052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103909" y="222250"/>
            <a:ext cx="8936182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Summation Within a Rectangle</a:t>
            </a: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94540" y="5305397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93429" y="5305397"/>
            <a:ext cx="2407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Integral Image (II)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6475" y="3577857"/>
            <a:ext cx="1133475" cy="13049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15000" y="3577857"/>
            <a:ext cx="1133475" cy="13049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27063" y="5836654"/>
            <a:ext cx="785237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2000" dirty="0" smtClean="0">
                <a:solidFill>
                  <a:srgbClr val="FFFFFF"/>
                </a:solidFill>
                <a:latin typeface="Verdana"/>
                <a:cs typeface="Verdana"/>
              </a:rPr>
              <a:t>Sum = II</a:t>
            </a:r>
            <a:r>
              <a:rPr lang="en-US" sz="2000" baseline="-25000" dirty="0" smtClean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lang="en-US" sz="2000" dirty="0" smtClean="0">
                <a:solidFill>
                  <a:srgbClr val="FFFFFF"/>
                </a:solidFill>
                <a:latin typeface="Verdana"/>
                <a:cs typeface="Verdana"/>
              </a:rPr>
              <a:t> – II</a:t>
            </a:r>
            <a:r>
              <a:rPr lang="en-US" sz="2000" baseline="-25000" dirty="0" smtClean="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lang="en-US" sz="2000" dirty="0" smtClean="0">
                <a:solidFill>
                  <a:srgbClr val="FFFFFF"/>
                </a:solidFill>
                <a:latin typeface="Verdana"/>
                <a:cs typeface="Verdana"/>
              </a:rPr>
              <a:t> – II</a:t>
            </a:r>
            <a:r>
              <a:rPr lang="en-US" sz="2000" baseline="-25000" dirty="0" smtClean="0">
                <a:solidFill>
                  <a:srgbClr val="FFFFFF"/>
                </a:solidFill>
                <a:latin typeface="Verdana"/>
                <a:cs typeface="Verdana"/>
              </a:rPr>
              <a:t>S </a:t>
            </a:r>
            <a:r>
              <a:rPr lang="en-US" sz="2000" dirty="0" smtClean="0">
                <a:solidFill>
                  <a:srgbClr val="FFFFFF"/>
                </a:solidFill>
                <a:latin typeface="Verdana"/>
                <a:cs typeface="Verdana"/>
              </a:rPr>
              <a:t>+ II</a:t>
            </a:r>
            <a:r>
              <a:rPr lang="en-US" sz="2000" baseline="-2500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</a:p>
          <a:p>
            <a:pPr eaLnBrk="1" hangingPunct="1">
              <a:lnSpc>
                <a:spcPct val="125000"/>
              </a:lnSpc>
            </a:pPr>
            <a:r>
              <a:rPr lang="en-US" sz="2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Verdana"/>
                <a:cs typeface="Verdana"/>
              </a:rPr>
              <a:t>      = 3490 – 1137 – 1249 + 417 = 1521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6475" y="3577856"/>
            <a:ext cx="1133475" cy="1304925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475577" y="3387142"/>
            <a:ext cx="366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98150" y="338714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Curved Connector 18"/>
          <p:cNvCxnSpPr/>
          <p:nvPr/>
        </p:nvCxnSpPr>
        <p:spPr>
          <a:xfrm rot="10800000" flipH="1">
            <a:off x="4730054" y="3398260"/>
            <a:ext cx="668496" cy="162064"/>
          </a:xfrm>
          <a:prstGeom prst="curvedConnector3">
            <a:avLst/>
          </a:prstGeom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10800000">
            <a:off x="6813621" y="3398260"/>
            <a:ext cx="668496" cy="162064"/>
          </a:xfrm>
          <a:prstGeom prst="curvedConnector3">
            <a:avLst/>
          </a:prstGeom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470996" y="4709600"/>
            <a:ext cx="32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98150" y="4709600"/>
            <a:ext cx="342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</a:t>
            </a:r>
          </a:p>
        </p:txBody>
      </p:sp>
      <p:cxnSp>
        <p:nvCxnSpPr>
          <p:cNvPr id="23" name="Curved Connector 22"/>
          <p:cNvCxnSpPr/>
          <p:nvPr/>
        </p:nvCxnSpPr>
        <p:spPr>
          <a:xfrm rot="10800000" flipH="1">
            <a:off x="4730055" y="4720718"/>
            <a:ext cx="668496" cy="162064"/>
          </a:xfrm>
          <a:prstGeom prst="curvedConnector3">
            <a:avLst/>
          </a:prstGeom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10800000">
            <a:off x="6813621" y="4720718"/>
            <a:ext cx="668496" cy="162064"/>
          </a:xfrm>
          <a:prstGeom prst="curvedConnector3">
            <a:avLst/>
          </a:prstGeom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66700" y="1333294"/>
            <a:ext cx="8610600" cy="46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rgbClr val="FFFFFF"/>
                </a:solidFill>
                <a:latin typeface="Verdana"/>
                <a:cs typeface="Verdana"/>
              </a:rPr>
              <a:t>Can be computed in constant time with only 4 references</a:t>
            </a:r>
            <a:endParaRPr lang="en-US" altLang="zh-CN" sz="2200" dirty="0">
              <a:solidFill>
                <a:srgbClr val="FFFFFF"/>
              </a:solidFill>
              <a:latin typeface="Verdana"/>
              <a:ea typeface="宋体" pitchFamily="2" charset="-122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2997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err="1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Haar</a:t>
            </a:r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 Response using Integral Image</a:t>
            </a: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8664703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27062" y="5298975"/>
            <a:ext cx="85169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0" i="1" dirty="0" smtClean="0">
                <a:solidFill>
                  <a:schemeClr val="bg1"/>
                </a:solidFill>
                <a:latin typeface="Verdana" pitchFamily="34" charset="0"/>
              </a:rPr>
              <a:t>V</a:t>
            </a:r>
            <a:r>
              <a:rPr lang="en-US" sz="2000" b="0" i="1" baseline="-25000" dirty="0" smtClean="0">
                <a:solidFill>
                  <a:schemeClr val="bg1"/>
                </a:solidFill>
                <a:latin typeface="Verdana" pitchFamily="34" charset="0"/>
              </a:rPr>
              <a:t>A</a:t>
            </a:r>
            <a:r>
              <a:rPr lang="en-US" sz="2000" b="0" i="1" dirty="0" smtClean="0">
                <a:solidFill>
                  <a:schemeClr val="bg1"/>
                </a:solidFill>
                <a:latin typeface="Verdana" pitchFamily="34" charset="0"/>
              </a:rPr>
              <a:t> = </a:t>
            </a:r>
            <a:r>
              <a:rPr lang="en-US" sz="2000" b="0" dirty="0">
                <a:solidFill>
                  <a:schemeClr val="bg1"/>
                </a:solidFill>
                <a:latin typeface="Verdana" pitchFamily="34" charset="0"/>
                <a:ea typeface="宋体" pitchFamily="2" charset="-122"/>
              </a:rPr>
              <a:t>∑ (pixels in white area) – ∑ (pixels in black </a:t>
            </a:r>
            <a:r>
              <a:rPr lang="en-US" sz="2000" b="0" dirty="0" smtClean="0">
                <a:solidFill>
                  <a:schemeClr val="bg1"/>
                </a:solidFill>
                <a:latin typeface="Verdana" pitchFamily="34" charset="0"/>
                <a:ea typeface="宋体" pitchFamily="2" charset="-122"/>
              </a:rPr>
              <a:t>area)</a:t>
            </a:r>
            <a:endParaRPr lang="en-US" sz="2000" b="0" i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b="0" dirty="0" smtClean="0">
                <a:solidFill>
                  <a:schemeClr val="bg1"/>
                </a:solidFill>
                <a:latin typeface="Verdana" pitchFamily="34" charset="0"/>
              </a:rPr>
              <a:t>    = (</a:t>
            </a:r>
            <a:r>
              <a:rPr lang="en-US" sz="2000" b="0" dirty="0" smtClean="0">
                <a:solidFill>
                  <a:srgbClr val="FFFFFF"/>
                </a:solidFill>
                <a:latin typeface="Verdana"/>
                <a:cs typeface="Verdana"/>
              </a:rPr>
              <a:t>II</a:t>
            </a:r>
            <a:r>
              <a:rPr lang="en-US" sz="2000" b="0" baseline="-25000" dirty="0" smtClean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lang="en-US" sz="2000" b="0" dirty="0">
                <a:solidFill>
                  <a:srgbClr val="FFFFFF"/>
                </a:solidFill>
                <a:latin typeface="Verdana"/>
                <a:cs typeface="Verdana"/>
              </a:rPr>
              <a:t>– </a:t>
            </a:r>
            <a:r>
              <a:rPr lang="en-US" sz="2000" b="0" dirty="0" smtClean="0">
                <a:solidFill>
                  <a:srgbClr val="FFFFFF"/>
                </a:solidFill>
                <a:latin typeface="Verdana"/>
                <a:cs typeface="Verdana"/>
              </a:rPr>
              <a:t>II</a:t>
            </a:r>
            <a:r>
              <a:rPr lang="en-US" sz="2000" b="0" baseline="-25000" dirty="0" smtClean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lang="en-US" sz="2000" b="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2000" b="0" dirty="0">
                <a:solidFill>
                  <a:srgbClr val="FFFFFF"/>
                </a:solidFill>
                <a:latin typeface="Verdana"/>
                <a:cs typeface="Verdana"/>
              </a:rPr>
              <a:t>+ II</a:t>
            </a:r>
            <a:r>
              <a:rPr lang="en-US" sz="2000" b="0" baseline="-250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lang="en-US" sz="2000" b="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2000" b="0" dirty="0">
                <a:solidFill>
                  <a:schemeClr val="bg1"/>
                </a:solidFill>
                <a:latin typeface="Verdana" pitchFamily="34" charset="0"/>
              </a:rPr>
              <a:t>–</a:t>
            </a:r>
            <a:r>
              <a:rPr lang="en-US" sz="2000" b="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2000" b="0" dirty="0">
                <a:solidFill>
                  <a:srgbClr val="FFFFFF"/>
                </a:solidFill>
                <a:latin typeface="Verdana"/>
                <a:cs typeface="Verdana"/>
              </a:rPr>
              <a:t>II</a:t>
            </a:r>
            <a:r>
              <a:rPr lang="en-US" sz="2000" b="0" baseline="-250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lang="en-US" sz="2000" b="0" dirty="0" smtClean="0">
                <a:solidFill>
                  <a:schemeClr val="bg1"/>
                </a:solidFill>
                <a:latin typeface="Verdana" pitchFamily="34" charset="0"/>
              </a:rPr>
              <a:t>) – (</a:t>
            </a:r>
            <a:r>
              <a:rPr lang="en-US" sz="2000" b="0" dirty="0">
                <a:solidFill>
                  <a:srgbClr val="FFFFFF"/>
                </a:solidFill>
                <a:latin typeface="Verdana"/>
                <a:cs typeface="Verdana"/>
              </a:rPr>
              <a:t>II</a:t>
            </a:r>
            <a:r>
              <a:rPr lang="en-US" sz="2000" b="0" baseline="-25000" dirty="0">
                <a:solidFill>
                  <a:srgbClr val="FFFFFF"/>
                </a:solidFill>
                <a:latin typeface="Verdana"/>
                <a:cs typeface="Verdana"/>
              </a:rPr>
              <a:t>P </a:t>
            </a:r>
            <a:r>
              <a:rPr lang="en-US" sz="2000" b="0" dirty="0">
                <a:solidFill>
                  <a:srgbClr val="FFFFFF"/>
                </a:solidFill>
                <a:latin typeface="Verdana"/>
                <a:cs typeface="Verdana"/>
              </a:rPr>
              <a:t>– II</a:t>
            </a:r>
            <a:r>
              <a:rPr lang="en-US" sz="2000" b="0" baseline="-25000" dirty="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lang="en-US" sz="2000" b="0" dirty="0">
                <a:solidFill>
                  <a:srgbClr val="FFFFFF"/>
                </a:solidFill>
                <a:latin typeface="Verdana"/>
                <a:cs typeface="Verdana"/>
              </a:rPr>
              <a:t> + </a:t>
            </a:r>
            <a:r>
              <a:rPr lang="en-US" sz="2000" b="0" dirty="0" smtClean="0">
                <a:solidFill>
                  <a:srgbClr val="FFFFFF"/>
                </a:solidFill>
                <a:latin typeface="Verdana"/>
                <a:cs typeface="Verdana"/>
              </a:rPr>
              <a:t>II</a:t>
            </a:r>
            <a:r>
              <a:rPr lang="en-US" sz="2000" b="0" baseline="-25000" dirty="0" smtClean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lang="en-US" sz="2000" b="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2000" b="0" dirty="0">
                <a:solidFill>
                  <a:schemeClr val="bg1"/>
                </a:solidFill>
                <a:latin typeface="Verdana" pitchFamily="34" charset="0"/>
              </a:rPr>
              <a:t>–</a:t>
            </a:r>
            <a:r>
              <a:rPr lang="en-US" sz="2000" b="0" dirty="0" smtClean="0">
                <a:solidFill>
                  <a:srgbClr val="FFFFFF"/>
                </a:solidFill>
                <a:latin typeface="Verdana"/>
                <a:cs typeface="Verdana"/>
              </a:rPr>
              <a:t> II</a:t>
            </a:r>
            <a:r>
              <a:rPr lang="en-US" sz="2000" b="0" baseline="-25000" dirty="0" smtClean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lang="en-US" sz="2000" b="0" dirty="0" smtClean="0">
                <a:solidFill>
                  <a:schemeClr val="bg1"/>
                </a:solidFill>
                <a:latin typeface="Verdana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0" dirty="0" smtClean="0">
                <a:solidFill>
                  <a:schemeClr val="bg1"/>
                </a:solidFill>
                <a:latin typeface="Verdana" pitchFamily="34" charset="0"/>
              </a:rPr>
              <a:t>    </a:t>
            </a:r>
            <a:r>
              <a:rPr lang="en-US" sz="2000" b="0" dirty="0">
                <a:solidFill>
                  <a:schemeClr val="bg1"/>
                </a:solidFill>
                <a:latin typeface="Verdana" pitchFamily="34" charset="0"/>
              </a:rPr>
              <a:t>= </a:t>
            </a:r>
            <a:r>
              <a:rPr lang="en-US" sz="2000" b="0" dirty="0" smtClean="0">
                <a:solidFill>
                  <a:schemeClr val="bg1"/>
                </a:solidFill>
                <a:latin typeface="Verdana" pitchFamily="34" charset="0"/>
              </a:rPr>
              <a:t>(</a:t>
            </a:r>
            <a:r>
              <a:rPr lang="en-US" sz="2000" b="0" dirty="0" smtClean="0">
                <a:solidFill>
                  <a:srgbClr val="FFFFFF"/>
                </a:solidFill>
                <a:latin typeface="Verdana"/>
                <a:cs typeface="Verdana"/>
              </a:rPr>
              <a:t>2061–329+98</a:t>
            </a:r>
            <a:r>
              <a:rPr lang="en-US" sz="2000" b="0" dirty="0" smtClean="0">
                <a:solidFill>
                  <a:schemeClr val="bg1"/>
                </a:solidFill>
                <a:latin typeface="Verdana" pitchFamily="34" charset="0"/>
              </a:rPr>
              <a:t>–</a:t>
            </a:r>
            <a:r>
              <a:rPr lang="en-US" sz="2000" b="0" dirty="0" smtClean="0">
                <a:solidFill>
                  <a:srgbClr val="FFFFFF"/>
                </a:solidFill>
                <a:latin typeface="Verdana"/>
                <a:cs typeface="Verdana"/>
              </a:rPr>
              <a:t>584</a:t>
            </a:r>
            <a:r>
              <a:rPr lang="en-US" sz="2000" b="0" dirty="0" smtClean="0">
                <a:solidFill>
                  <a:schemeClr val="bg1"/>
                </a:solidFill>
                <a:latin typeface="Verdana" pitchFamily="34" charset="0"/>
              </a:rPr>
              <a:t>) </a:t>
            </a:r>
            <a:r>
              <a:rPr lang="en-US" sz="2000" b="0" dirty="0">
                <a:solidFill>
                  <a:schemeClr val="bg1"/>
                </a:solidFill>
                <a:latin typeface="Verdana" pitchFamily="34" charset="0"/>
              </a:rPr>
              <a:t>– </a:t>
            </a:r>
            <a:r>
              <a:rPr lang="en-US" sz="2000" b="0" dirty="0" smtClean="0">
                <a:solidFill>
                  <a:schemeClr val="bg1"/>
                </a:solidFill>
                <a:latin typeface="Verdana" pitchFamily="34" charset="0"/>
              </a:rPr>
              <a:t>(</a:t>
            </a:r>
            <a:r>
              <a:rPr lang="en-US" sz="2000" b="0" dirty="0" smtClean="0">
                <a:solidFill>
                  <a:srgbClr val="FFFFFF"/>
                </a:solidFill>
                <a:latin typeface="Verdana"/>
                <a:cs typeface="Verdana"/>
              </a:rPr>
              <a:t>3490–576+329</a:t>
            </a:r>
            <a:r>
              <a:rPr lang="en-US" sz="2000" b="0" dirty="0" smtClean="0">
                <a:solidFill>
                  <a:schemeClr val="bg1"/>
                </a:solidFill>
                <a:latin typeface="Verdana" pitchFamily="34" charset="0"/>
              </a:rPr>
              <a:t>–</a:t>
            </a:r>
            <a:r>
              <a:rPr lang="en-US" sz="2000" b="0" dirty="0" smtClean="0">
                <a:solidFill>
                  <a:srgbClr val="FFFFFF"/>
                </a:solidFill>
                <a:latin typeface="Verdana"/>
                <a:cs typeface="Verdana"/>
              </a:rPr>
              <a:t>2061</a:t>
            </a:r>
            <a:r>
              <a:rPr lang="en-US" sz="2000" b="0" dirty="0" smtClean="0">
                <a:solidFill>
                  <a:schemeClr val="bg1"/>
                </a:solidFill>
                <a:latin typeface="Verdana" pitchFamily="34" charset="0"/>
              </a:rPr>
              <a:t>) = 64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382631"/>
              </p:ext>
            </p:extLst>
          </p:nvPr>
        </p:nvGraphicFramePr>
        <p:xfrm>
          <a:off x="1514383" y="1933717"/>
          <a:ext cx="2287170" cy="22955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195"/>
                <a:gridCol w="381195"/>
                <a:gridCol w="381195"/>
                <a:gridCol w="381195"/>
                <a:gridCol w="381195"/>
                <a:gridCol w="381195"/>
              </a:tblGrid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116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116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109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111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123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108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123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147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108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125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142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95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111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168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122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bg1"/>
                          </a:solidFill>
                        </a:rPr>
                        <a:t>130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104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172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126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608818"/>
              </p:ext>
            </p:extLst>
          </p:nvPr>
        </p:nvGraphicFramePr>
        <p:xfrm>
          <a:off x="4946116" y="1933717"/>
          <a:ext cx="2287170" cy="22955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195"/>
                <a:gridCol w="381195"/>
                <a:gridCol w="381195"/>
                <a:gridCol w="381195"/>
                <a:gridCol w="381195"/>
                <a:gridCol w="381195"/>
              </a:tblGrid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98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208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329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454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576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705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197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417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658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899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1137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1395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294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623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988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1340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1701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2093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392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833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1330</a:t>
                      </a:r>
                      <a:endParaRPr lang="en-US" sz="900" b="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1790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2274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2799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489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1043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1687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2255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2864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3531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584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1249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2061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2751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3490</a:t>
                      </a:r>
                      <a:endParaRPr lang="en-US" sz="900" b="1" dirty="0"/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4294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  <a:tr h="327929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680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1449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2433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3253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4118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5052</a:t>
                      </a:r>
                      <a:endParaRPr lang="en-US" sz="900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194540" y="4638240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93429" y="4638240"/>
            <a:ext cx="2407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Integral Image (II)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77003" y="2094640"/>
            <a:ext cx="366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28530" y="209464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9" name="Curved Connector 38"/>
          <p:cNvCxnSpPr/>
          <p:nvPr/>
        </p:nvCxnSpPr>
        <p:spPr>
          <a:xfrm rot="10800000" flipH="1">
            <a:off x="4360434" y="2105758"/>
            <a:ext cx="668496" cy="162064"/>
          </a:xfrm>
          <a:prstGeom prst="curvedConnector3">
            <a:avLst/>
          </a:prstGeom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rot="10800000">
            <a:off x="6815047" y="2105758"/>
            <a:ext cx="668496" cy="162064"/>
          </a:xfrm>
          <a:prstGeom prst="curvedConnector3">
            <a:avLst/>
          </a:prstGeom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472422" y="3759554"/>
            <a:ext cx="32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28530" y="3759554"/>
            <a:ext cx="342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</a:t>
            </a:r>
          </a:p>
        </p:txBody>
      </p:sp>
      <p:cxnSp>
        <p:nvCxnSpPr>
          <p:cNvPr id="43" name="Curved Connector 42"/>
          <p:cNvCxnSpPr/>
          <p:nvPr/>
        </p:nvCxnSpPr>
        <p:spPr>
          <a:xfrm rot="10800000" flipH="1">
            <a:off x="4360435" y="3770672"/>
            <a:ext cx="668496" cy="162064"/>
          </a:xfrm>
          <a:prstGeom prst="curvedConnector3">
            <a:avLst/>
          </a:prstGeom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10800000">
            <a:off x="6815047" y="3770672"/>
            <a:ext cx="668496" cy="162064"/>
          </a:xfrm>
          <a:prstGeom prst="curvedConnector3">
            <a:avLst/>
          </a:prstGeom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 rot="5400000">
            <a:off x="5844670" y="1761084"/>
            <a:ext cx="345307" cy="162064"/>
          </a:xfrm>
          <a:prstGeom prst="curvedConnector3">
            <a:avLst/>
          </a:prstGeom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045322" y="141943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45940" y="4311486"/>
            <a:ext cx="366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</a:t>
            </a:r>
          </a:p>
        </p:txBody>
      </p:sp>
      <p:cxnSp>
        <p:nvCxnSpPr>
          <p:cNvPr id="48" name="Curved Connector 47"/>
          <p:cNvCxnSpPr/>
          <p:nvPr/>
        </p:nvCxnSpPr>
        <p:spPr>
          <a:xfrm rot="16200000">
            <a:off x="5511805" y="4080031"/>
            <a:ext cx="668496" cy="162064"/>
          </a:xfrm>
          <a:prstGeom prst="curvedConnector3">
            <a:avLst/>
          </a:prstGeom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322247" y="2260256"/>
            <a:ext cx="776109" cy="16534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97027" y="2260256"/>
            <a:ext cx="776109" cy="16534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0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31"/>
          <p:cNvSpPr>
            <a:spLocks noChangeShapeType="1"/>
          </p:cNvSpPr>
          <p:nvPr/>
        </p:nvSpPr>
        <p:spPr bwMode="auto">
          <a:xfrm>
            <a:off x="2734561" y="3166552"/>
            <a:ext cx="1837440" cy="0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67860" y="1299652"/>
            <a:ext cx="4267200" cy="3733800"/>
            <a:chOff x="1776297" y="1566352"/>
            <a:chExt cx="4267200" cy="37338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776297" y="1566352"/>
              <a:ext cx="42672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776297" y="2099752"/>
              <a:ext cx="42672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776297" y="2633152"/>
              <a:ext cx="42672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776297" y="3166552"/>
              <a:ext cx="42672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776297" y="3699952"/>
              <a:ext cx="42672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776297" y="4233352"/>
              <a:ext cx="42672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776297" y="4766752"/>
              <a:ext cx="42672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776297" y="5300152"/>
              <a:ext cx="42672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76" name="Rectangle 44"/>
          <p:cNvSpPr>
            <a:spLocks noChangeArrowheads="1"/>
          </p:cNvSpPr>
          <p:nvPr/>
        </p:nvSpPr>
        <p:spPr bwMode="auto">
          <a:xfrm>
            <a:off x="685800" y="22225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0" hangingPunct="0"/>
            <a:r>
              <a:rPr lang="en-US" altLang="zh-CN" sz="3200" dirty="0">
                <a:solidFill>
                  <a:srgbClr val="FFCC00"/>
                </a:solidFill>
                <a:ea typeface="宋体" pitchFamily="2" charset="-122"/>
              </a:rPr>
              <a:t>Computing Integral Image</a:t>
            </a:r>
          </a:p>
        </p:txBody>
      </p:sp>
      <p:sp>
        <p:nvSpPr>
          <p:cNvPr id="28677" name="Line 45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467860" y="1299652"/>
            <a:ext cx="0" cy="37338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01260" y="1299652"/>
            <a:ext cx="0" cy="37338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34660" y="1299652"/>
            <a:ext cx="0" cy="37338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068060" y="1299652"/>
            <a:ext cx="0" cy="37338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01460" y="1299652"/>
            <a:ext cx="0" cy="37338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34860" y="1299652"/>
            <a:ext cx="0" cy="37338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668260" y="1299652"/>
            <a:ext cx="0" cy="37338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01660" y="1299652"/>
            <a:ext cx="0" cy="37338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735060" y="1299652"/>
            <a:ext cx="0" cy="37338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4" name="Freeform 28683"/>
          <p:cNvSpPr/>
          <p:nvPr/>
        </p:nvSpPr>
        <p:spPr>
          <a:xfrm>
            <a:off x="2569108" y="2099310"/>
            <a:ext cx="4031405" cy="533842"/>
          </a:xfrm>
          <a:custGeom>
            <a:avLst/>
            <a:gdLst>
              <a:gd name="connsiteX0" fmla="*/ 3971110 w 3971110"/>
              <a:gd name="connsiteY0" fmla="*/ 0 h 571500"/>
              <a:gd name="connsiteX1" fmla="*/ 2687140 w 3971110"/>
              <a:gd name="connsiteY1" fmla="*/ 289560 h 571500"/>
              <a:gd name="connsiteX2" fmla="*/ 858340 w 3971110"/>
              <a:gd name="connsiteY2" fmla="*/ 320040 h 571500"/>
              <a:gd name="connsiteX3" fmla="*/ 46810 w 3971110"/>
              <a:gd name="connsiteY3" fmla="*/ 403860 h 571500"/>
              <a:gd name="connsiteX4" fmla="*/ 168730 w 3971110"/>
              <a:gd name="connsiteY4" fmla="*/ 571500 h 571500"/>
              <a:gd name="connsiteX0" fmla="*/ 3971110 w 3971110"/>
              <a:gd name="connsiteY0" fmla="*/ 0 h 571500"/>
              <a:gd name="connsiteX1" fmla="*/ 3639640 w 3971110"/>
              <a:gd name="connsiteY1" fmla="*/ 91440 h 571500"/>
              <a:gd name="connsiteX2" fmla="*/ 2687140 w 3971110"/>
              <a:gd name="connsiteY2" fmla="*/ 289560 h 571500"/>
              <a:gd name="connsiteX3" fmla="*/ 858340 w 3971110"/>
              <a:gd name="connsiteY3" fmla="*/ 320040 h 571500"/>
              <a:gd name="connsiteX4" fmla="*/ 46810 w 3971110"/>
              <a:gd name="connsiteY4" fmla="*/ 403860 h 571500"/>
              <a:gd name="connsiteX5" fmla="*/ 168730 w 3971110"/>
              <a:gd name="connsiteY5" fmla="*/ 571500 h 571500"/>
              <a:gd name="connsiteX0" fmla="*/ 3971110 w 4124511"/>
              <a:gd name="connsiteY0" fmla="*/ 0 h 571500"/>
              <a:gd name="connsiteX1" fmla="*/ 4054930 w 4124511"/>
              <a:gd name="connsiteY1" fmla="*/ 156210 h 571500"/>
              <a:gd name="connsiteX2" fmla="*/ 2687140 w 4124511"/>
              <a:gd name="connsiteY2" fmla="*/ 289560 h 571500"/>
              <a:gd name="connsiteX3" fmla="*/ 858340 w 4124511"/>
              <a:gd name="connsiteY3" fmla="*/ 320040 h 571500"/>
              <a:gd name="connsiteX4" fmla="*/ 46810 w 4124511"/>
              <a:gd name="connsiteY4" fmla="*/ 403860 h 571500"/>
              <a:gd name="connsiteX5" fmla="*/ 168730 w 4124511"/>
              <a:gd name="connsiteY5" fmla="*/ 571500 h 571500"/>
              <a:gd name="connsiteX0" fmla="*/ 3971110 w 4080939"/>
              <a:gd name="connsiteY0" fmla="*/ 0 h 571500"/>
              <a:gd name="connsiteX1" fmla="*/ 4054930 w 4080939"/>
              <a:gd name="connsiteY1" fmla="*/ 156210 h 571500"/>
              <a:gd name="connsiteX2" fmla="*/ 2687140 w 4080939"/>
              <a:gd name="connsiteY2" fmla="*/ 289560 h 571500"/>
              <a:gd name="connsiteX3" fmla="*/ 858340 w 4080939"/>
              <a:gd name="connsiteY3" fmla="*/ 320040 h 571500"/>
              <a:gd name="connsiteX4" fmla="*/ 46810 w 4080939"/>
              <a:gd name="connsiteY4" fmla="*/ 403860 h 571500"/>
              <a:gd name="connsiteX5" fmla="*/ 168730 w 4080939"/>
              <a:gd name="connsiteY5" fmla="*/ 571500 h 571500"/>
              <a:gd name="connsiteX0" fmla="*/ 3971110 w 4080939"/>
              <a:gd name="connsiteY0" fmla="*/ 0 h 571500"/>
              <a:gd name="connsiteX1" fmla="*/ 4054930 w 4080939"/>
              <a:gd name="connsiteY1" fmla="*/ 156210 h 571500"/>
              <a:gd name="connsiteX2" fmla="*/ 2687140 w 4080939"/>
              <a:gd name="connsiteY2" fmla="*/ 289560 h 571500"/>
              <a:gd name="connsiteX3" fmla="*/ 858340 w 4080939"/>
              <a:gd name="connsiteY3" fmla="*/ 320040 h 571500"/>
              <a:gd name="connsiteX4" fmla="*/ 46810 w 4080939"/>
              <a:gd name="connsiteY4" fmla="*/ 403860 h 571500"/>
              <a:gd name="connsiteX5" fmla="*/ 168730 w 4080939"/>
              <a:gd name="connsiteY5" fmla="*/ 571500 h 571500"/>
              <a:gd name="connsiteX0" fmla="*/ 3971110 w 4071659"/>
              <a:gd name="connsiteY0" fmla="*/ 0 h 571500"/>
              <a:gd name="connsiteX1" fmla="*/ 4054930 w 4071659"/>
              <a:gd name="connsiteY1" fmla="*/ 156210 h 571500"/>
              <a:gd name="connsiteX2" fmla="*/ 2687140 w 4071659"/>
              <a:gd name="connsiteY2" fmla="*/ 289560 h 571500"/>
              <a:gd name="connsiteX3" fmla="*/ 858340 w 4071659"/>
              <a:gd name="connsiteY3" fmla="*/ 320040 h 571500"/>
              <a:gd name="connsiteX4" fmla="*/ 46810 w 4071659"/>
              <a:gd name="connsiteY4" fmla="*/ 403860 h 571500"/>
              <a:gd name="connsiteX5" fmla="*/ 168730 w 4071659"/>
              <a:gd name="connsiteY5" fmla="*/ 571500 h 571500"/>
              <a:gd name="connsiteX0" fmla="*/ 3971110 w 4071659"/>
              <a:gd name="connsiteY0" fmla="*/ 0 h 571500"/>
              <a:gd name="connsiteX1" fmla="*/ 4054930 w 4071659"/>
              <a:gd name="connsiteY1" fmla="*/ 156210 h 571500"/>
              <a:gd name="connsiteX2" fmla="*/ 2687140 w 4071659"/>
              <a:gd name="connsiteY2" fmla="*/ 289560 h 571500"/>
              <a:gd name="connsiteX3" fmla="*/ 46810 w 4071659"/>
              <a:gd name="connsiteY3" fmla="*/ 403860 h 571500"/>
              <a:gd name="connsiteX4" fmla="*/ 168730 w 4071659"/>
              <a:gd name="connsiteY4" fmla="*/ 571500 h 571500"/>
              <a:gd name="connsiteX0" fmla="*/ 4059158 w 4257070"/>
              <a:gd name="connsiteY0" fmla="*/ 0 h 571500"/>
              <a:gd name="connsiteX1" fmla="*/ 4142978 w 4257070"/>
              <a:gd name="connsiteY1" fmla="*/ 156210 h 571500"/>
              <a:gd name="connsiteX2" fmla="*/ 2142728 w 4257070"/>
              <a:gd name="connsiteY2" fmla="*/ 320040 h 571500"/>
              <a:gd name="connsiteX3" fmla="*/ 134858 w 4257070"/>
              <a:gd name="connsiteY3" fmla="*/ 403860 h 571500"/>
              <a:gd name="connsiteX4" fmla="*/ 256778 w 4257070"/>
              <a:gd name="connsiteY4" fmla="*/ 571500 h 571500"/>
              <a:gd name="connsiteX0" fmla="*/ 4059158 w 4141137"/>
              <a:gd name="connsiteY0" fmla="*/ 0 h 571500"/>
              <a:gd name="connsiteX1" fmla="*/ 3994388 w 4141137"/>
              <a:gd name="connsiteY1" fmla="*/ 182880 h 571500"/>
              <a:gd name="connsiteX2" fmla="*/ 2142728 w 4141137"/>
              <a:gd name="connsiteY2" fmla="*/ 320040 h 571500"/>
              <a:gd name="connsiteX3" fmla="*/ 134858 w 4141137"/>
              <a:gd name="connsiteY3" fmla="*/ 403860 h 571500"/>
              <a:gd name="connsiteX4" fmla="*/ 256778 w 4141137"/>
              <a:gd name="connsiteY4" fmla="*/ 571500 h 571500"/>
              <a:gd name="connsiteX0" fmla="*/ 4024912 w 4106891"/>
              <a:gd name="connsiteY0" fmla="*/ 0 h 571500"/>
              <a:gd name="connsiteX1" fmla="*/ 3960142 w 4106891"/>
              <a:gd name="connsiteY1" fmla="*/ 182880 h 571500"/>
              <a:gd name="connsiteX2" fmla="*/ 2108482 w 4106891"/>
              <a:gd name="connsiteY2" fmla="*/ 320040 h 571500"/>
              <a:gd name="connsiteX3" fmla="*/ 146332 w 4106891"/>
              <a:gd name="connsiteY3" fmla="*/ 388620 h 571500"/>
              <a:gd name="connsiteX4" fmla="*/ 222532 w 4106891"/>
              <a:gd name="connsiteY4" fmla="*/ 571500 h 571500"/>
              <a:gd name="connsiteX0" fmla="*/ 3985990 w 4067969"/>
              <a:gd name="connsiteY0" fmla="*/ 0 h 571500"/>
              <a:gd name="connsiteX1" fmla="*/ 3921220 w 4067969"/>
              <a:gd name="connsiteY1" fmla="*/ 182880 h 571500"/>
              <a:gd name="connsiteX2" fmla="*/ 2069560 w 4067969"/>
              <a:gd name="connsiteY2" fmla="*/ 320040 h 571500"/>
              <a:gd name="connsiteX3" fmla="*/ 107410 w 4067969"/>
              <a:gd name="connsiteY3" fmla="*/ 388620 h 571500"/>
              <a:gd name="connsiteX4" fmla="*/ 183610 w 4067969"/>
              <a:gd name="connsiteY4" fmla="*/ 571500 h 571500"/>
              <a:gd name="connsiteX0" fmla="*/ 3989625 w 4071604"/>
              <a:gd name="connsiteY0" fmla="*/ 0 h 571500"/>
              <a:gd name="connsiteX1" fmla="*/ 3924855 w 4071604"/>
              <a:gd name="connsiteY1" fmla="*/ 182880 h 571500"/>
              <a:gd name="connsiteX2" fmla="*/ 2073195 w 4071604"/>
              <a:gd name="connsiteY2" fmla="*/ 320040 h 571500"/>
              <a:gd name="connsiteX3" fmla="*/ 111045 w 4071604"/>
              <a:gd name="connsiteY3" fmla="*/ 388620 h 571500"/>
              <a:gd name="connsiteX4" fmla="*/ 187245 w 4071604"/>
              <a:gd name="connsiteY4" fmla="*/ 571500 h 571500"/>
              <a:gd name="connsiteX0" fmla="*/ 3946583 w 4028562"/>
              <a:gd name="connsiteY0" fmla="*/ 0 h 571500"/>
              <a:gd name="connsiteX1" fmla="*/ 3881813 w 4028562"/>
              <a:gd name="connsiteY1" fmla="*/ 182880 h 571500"/>
              <a:gd name="connsiteX2" fmla="*/ 2030153 w 4028562"/>
              <a:gd name="connsiteY2" fmla="*/ 320040 h 571500"/>
              <a:gd name="connsiteX3" fmla="*/ 132773 w 4028562"/>
              <a:gd name="connsiteY3" fmla="*/ 377190 h 571500"/>
              <a:gd name="connsiteX4" fmla="*/ 144203 w 4028562"/>
              <a:gd name="connsiteY4" fmla="*/ 571500 h 571500"/>
              <a:gd name="connsiteX0" fmla="*/ 3949801 w 4031780"/>
              <a:gd name="connsiteY0" fmla="*/ 0 h 571500"/>
              <a:gd name="connsiteX1" fmla="*/ 3885031 w 4031780"/>
              <a:gd name="connsiteY1" fmla="*/ 182880 h 571500"/>
              <a:gd name="connsiteX2" fmla="*/ 2033371 w 4031780"/>
              <a:gd name="connsiteY2" fmla="*/ 320040 h 571500"/>
              <a:gd name="connsiteX3" fmla="*/ 135991 w 4031780"/>
              <a:gd name="connsiteY3" fmla="*/ 377190 h 571500"/>
              <a:gd name="connsiteX4" fmla="*/ 147421 w 4031780"/>
              <a:gd name="connsiteY4" fmla="*/ 571500 h 571500"/>
              <a:gd name="connsiteX0" fmla="*/ 3949801 w 4016577"/>
              <a:gd name="connsiteY0" fmla="*/ 0 h 571500"/>
              <a:gd name="connsiteX1" fmla="*/ 3885031 w 4016577"/>
              <a:gd name="connsiteY1" fmla="*/ 182880 h 571500"/>
              <a:gd name="connsiteX2" fmla="*/ 2033371 w 4016577"/>
              <a:gd name="connsiteY2" fmla="*/ 320040 h 571500"/>
              <a:gd name="connsiteX3" fmla="*/ 135991 w 4016577"/>
              <a:gd name="connsiteY3" fmla="*/ 377190 h 571500"/>
              <a:gd name="connsiteX4" fmla="*/ 147421 w 4016577"/>
              <a:gd name="connsiteY4" fmla="*/ 571500 h 571500"/>
              <a:gd name="connsiteX0" fmla="*/ 3949801 w 4031405"/>
              <a:gd name="connsiteY0" fmla="*/ 0 h 571500"/>
              <a:gd name="connsiteX1" fmla="*/ 3885031 w 4031405"/>
              <a:gd name="connsiteY1" fmla="*/ 182880 h 571500"/>
              <a:gd name="connsiteX2" fmla="*/ 2038451 w 4031405"/>
              <a:gd name="connsiteY2" fmla="*/ 287410 h 571500"/>
              <a:gd name="connsiteX3" fmla="*/ 135991 w 4031405"/>
              <a:gd name="connsiteY3" fmla="*/ 377190 h 571500"/>
              <a:gd name="connsiteX4" fmla="*/ 147421 w 4031405"/>
              <a:gd name="connsiteY4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1405" h="571500">
                <a:moveTo>
                  <a:pt x="3949801" y="0"/>
                </a:moveTo>
                <a:cubicBezTo>
                  <a:pt x="3894556" y="15240"/>
                  <a:pt x="4203589" y="134978"/>
                  <a:pt x="3885031" y="182880"/>
                </a:cubicBezTo>
                <a:cubicBezTo>
                  <a:pt x="3566473" y="230782"/>
                  <a:pt x="2663291" y="255025"/>
                  <a:pt x="2038451" y="287410"/>
                </a:cubicBezTo>
                <a:cubicBezTo>
                  <a:pt x="1413611" y="319795"/>
                  <a:pt x="370306" y="289560"/>
                  <a:pt x="135991" y="377190"/>
                </a:cubicBezTo>
                <a:cubicBezTo>
                  <a:pt x="-98324" y="464820"/>
                  <a:pt x="13753" y="569595"/>
                  <a:pt x="147421" y="571500"/>
                </a:cubicBezTo>
              </a:path>
            </a:pathLst>
          </a:custGeom>
          <a:ln w="12700"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Line 31"/>
          <p:cNvSpPr>
            <a:spLocks noChangeShapeType="1"/>
          </p:cNvSpPr>
          <p:nvPr/>
        </p:nvSpPr>
        <p:spPr bwMode="auto">
          <a:xfrm>
            <a:off x="2734560" y="2099752"/>
            <a:ext cx="3781501" cy="0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Line 31"/>
          <p:cNvSpPr>
            <a:spLocks noChangeShapeType="1"/>
          </p:cNvSpPr>
          <p:nvPr/>
        </p:nvSpPr>
        <p:spPr bwMode="auto">
          <a:xfrm>
            <a:off x="2734560" y="2633152"/>
            <a:ext cx="3781501" cy="0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40943" y="2012288"/>
            <a:ext cx="1362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Raster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Scanning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627063" y="5184802"/>
            <a:ext cx="8229070" cy="81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2000" dirty="0" smtClean="0">
                <a:solidFill>
                  <a:srgbClr val="FFFFFF"/>
                </a:solidFill>
                <a:latin typeface="Verdana"/>
                <a:cs typeface="Verdana"/>
              </a:rPr>
              <a:t>Let I</a:t>
            </a:r>
            <a:r>
              <a:rPr lang="en-US" sz="2000" baseline="-2500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lang="en-US" sz="2000" dirty="0" smtClean="0">
                <a:solidFill>
                  <a:srgbClr val="FFFFFF"/>
                </a:solidFill>
                <a:latin typeface="Verdana"/>
                <a:cs typeface="Verdana"/>
              </a:rPr>
              <a:t> and II</a:t>
            </a:r>
            <a:r>
              <a:rPr lang="en-US" sz="2000" baseline="-25000" dirty="0" smtClean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lang="en-US" sz="2000" dirty="0" smtClean="0">
                <a:solidFill>
                  <a:srgbClr val="FFFFFF"/>
                </a:solidFill>
                <a:latin typeface="Verdana"/>
                <a:cs typeface="Verdana"/>
              </a:rPr>
              <a:t>be the values of the Image and Integral Image, respectively, at pixel A.</a:t>
            </a:r>
            <a:endParaRPr lang="en-US" sz="2000" baseline="-25000" dirty="0" smtClean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2569108" y="1566131"/>
            <a:ext cx="4031405" cy="533842"/>
          </a:xfrm>
          <a:custGeom>
            <a:avLst/>
            <a:gdLst>
              <a:gd name="connsiteX0" fmla="*/ 3971110 w 3971110"/>
              <a:gd name="connsiteY0" fmla="*/ 0 h 571500"/>
              <a:gd name="connsiteX1" fmla="*/ 2687140 w 3971110"/>
              <a:gd name="connsiteY1" fmla="*/ 289560 h 571500"/>
              <a:gd name="connsiteX2" fmla="*/ 858340 w 3971110"/>
              <a:gd name="connsiteY2" fmla="*/ 320040 h 571500"/>
              <a:gd name="connsiteX3" fmla="*/ 46810 w 3971110"/>
              <a:gd name="connsiteY3" fmla="*/ 403860 h 571500"/>
              <a:gd name="connsiteX4" fmla="*/ 168730 w 3971110"/>
              <a:gd name="connsiteY4" fmla="*/ 571500 h 571500"/>
              <a:gd name="connsiteX0" fmla="*/ 3971110 w 3971110"/>
              <a:gd name="connsiteY0" fmla="*/ 0 h 571500"/>
              <a:gd name="connsiteX1" fmla="*/ 3639640 w 3971110"/>
              <a:gd name="connsiteY1" fmla="*/ 91440 h 571500"/>
              <a:gd name="connsiteX2" fmla="*/ 2687140 w 3971110"/>
              <a:gd name="connsiteY2" fmla="*/ 289560 h 571500"/>
              <a:gd name="connsiteX3" fmla="*/ 858340 w 3971110"/>
              <a:gd name="connsiteY3" fmla="*/ 320040 h 571500"/>
              <a:gd name="connsiteX4" fmla="*/ 46810 w 3971110"/>
              <a:gd name="connsiteY4" fmla="*/ 403860 h 571500"/>
              <a:gd name="connsiteX5" fmla="*/ 168730 w 3971110"/>
              <a:gd name="connsiteY5" fmla="*/ 571500 h 571500"/>
              <a:gd name="connsiteX0" fmla="*/ 3971110 w 4124511"/>
              <a:gd name="connsiteY0" fmla="*/ 0 h 571500"/>
              <a:gd name="connsiteX1" fmla="*/ 4054930 w 4124511"/>
              <a:gd name="connsiteY1" fmla="*/ 156210 h 571500"/>
              <a:gd name="connsiteX2" fmla="*/ 2687140 w 4124511"/>
              <a:gd name="connsiteY2" fmla="*/ 289560 h 571500"/>
              <a:gd name="connsiteX3" fmla="*/ 858340 w 4124511"/>
              <a:gd name="connsiteY3" fmla="*/ 320040 h 571500"/>
              <a:gd name="connsiteX4" fmla="*/ 46810 w 4124511"/>
              <a:gd name="connsiteY4" fmla="*/ 403860 h 571500"/>
              <a:gd name="connsiteX5" fmla="*/ 168730 w 4124511"/>
              <a:gd name="connsiteY5" fmla="*/ 571500 h 571500"/>
              <a:gd name="connsiteX0" fmla="*/ 3971110 w 4080939"/>
              <a:gd name="connsiteY0" fmla="*/ 0 h 571500"/>
              <a:gd name="connsiteX1" fmla="*/ 4054930 w 4080939"/>
              <a:gd name="connsiteY1" fmla="*/ 156210 h 571500"/>
              <a:gd name="connsiteX2" fmla="*/ 2687140 w 4080939"/>
              <a:gd name="connsiteY2" fmla="*/ 289560 h 571500"/>
              <a:gd name="connsiteX3" fmla="*/ 858340 w 4080939"/>
              <a:gd name="connsiteY3" fmla="*/ 320040 h 571500"/>
              <a:gd name="connsiteX4" fmla="*/ 46810 w 4080939"/>
              <a:gd name="connsiteY4" fmla="*/ 403860 h 571500"/>
              <a:gd name="connsiteX5" fmla="*/ 168730 w 4080939"/>
              <a:gd name="connsiteY5" fmla="*/ 571500 h 571500"/>
              <a:gd name="connsiteX0" fmla="*/ 3971110 w 4080939"/>
              <a:gd name="connsiteY0" fmla="*/ 0 h 571500"/>
              <a:gd name="connsiteX1" fmla="*/ 4054930 w 4080939"/>
              <a:gd name="connsiteY1" fmla="*/ 156210 h 571500"/>
              <a:gd name="connsiteX2" fmla="*/ 2687140 w 4080939"/>
              <a:gd name="connsiteY2" fmla="*/ 289560 h 571500"/>
              <a:gd name="connsiteX3" fmla="*/ 858340 w 4080939"/>
              <a:gd name="connsiteY3" fmla="*/ 320040 h 571500"/>
              <a:gd name="connsiteX4" fmla="*/ 46810 w 4080939"/>
              <a:gd name="connsiteY4" fmla="*/ 403860 h 571500"/>
              <a:gd name="connsiteX5" fmla="*/ 168730 w 4080939"/>
              <a:gd name="connsiteY5" fmla="*/ 571500 h 571500"/>
              <a:gd name="connsiteX0" fmla="*/ 3971110 w 4071659"/>
              <a:gd name="connsiteY0" fmla="*/ 0 h 571500"/>
              <a:gd name="connsiteX1" fmla="*/ 4054930 w 4071659"/>
              <a:gd name="connsiteY1" fmla="*/ 156210 h 571500"/>
              <a:gd name="connsiteX2" fmla="*/ 2687140 w 4071659"/>
              <a:gd name="connsiteY2" fmla="*/ 289560 h 571500"/>
              <a:gd name="connsiteX3" fmla="*/ 858340 w 4071659"/>
              <a:gd name="connsiteY3" fmla="*/ 320040 h 571500"/>
              <a:gd name="connsiteX4" fmla="*/ 46810 w 4071659"/>
              <a:gd name="connsiteY4" fmla="*/ 403860 h 571500"/>
              <a:gd name="connsiteX5" fmla="*/ 168730 w 4071659"/>
              <a:gd name="connsiteY5" fmla="*/ 571500 h 571500"/>
              <a:gd name="connsiteX0" fmla="*/ 3971110 w 4071659"/>
              <a:gd name="connsiteY0" fmla="*/ 0 h 571500"/>
              <a:gd name="connsiteX1" fmla="*/ 4054930 w 4071659"/>
              <a:gd name="connsiteY1" fmla="*/ 156210 h 571500"/>
              <a:gd name="connsiteX2" fmla="*/ 2687140 w 4071659"/>
              <a:gd name="connsiteY2" fmla="*/ 289560 h 571500"/>
              <a:gd name="connsiteX3" fmla="*/ 46810 w 4071659"/>
              <a:gd name="connsiteY3" fmla="*/ 403860 h 571500"/>
              <a:gd name="connsiteX4" fmla="*/ 168730 w 4071659"/>
              <a:gd name="connsiteY4" fmla="*/ 571500 h 571500"/>
              <a:gd name="connsiteX0" fmla="*/ 4059158 w 4257070"/>
              <a:gd name="connsiteY0" fmla="*/ 0 h 571500"/>
              <a:gd name="connsiteX1" fmla="*/ 4142978 w 4257070"/>
              <a:gd name="connsiteY1" fmla="*/ 156210 h 571500"/>
              <a:gd name="connsiteX2" fmla="*/ 2142728 w 4257070"/>
              <a:gd name="connsiteY2" fmla="*/ 320040 h 571500"/>
              <a:gd name="connsiteX3" fmla="*/ 134858 w 4257070"/>
              <a:gd name="connsiteY3" fmla="*/ 403860 h 571500"/>
              <a:gd name="connsiteX4" fmla="*/ 256778 w 4257070"/>
              <a:gd name="connsiteY4" fmla="*/ 571500 h 571500"/>
              <a:gd name="connsiteX0" fmla="*/ 4059158 w 4141137"/>
              <a:gd name="connsiteY0" fmla="*/ 0 h 571500"/>
              <a:gd name="connsiteX1" fmla="*/ 3994388 w 4141137"/>
              <a:gd name="connsiteY1" fmla="*/ 182880 h 571500"/>
              <a:gd name="connsiteX2" fmla="*/ 2142728 w 4141137"/>
              <a:gd name="connsiteY2" fmla="*/ 320040 h 571500"/>
              <a:gd name="connsiteX3" fmla="*/ 134858 w 4141137"/>
              <a:gd name="connsiteY3" fmla="*/ 403860 h 571500"/>
              <a:gd name="connsiteX4" fmla="*/ 256778 w 4141137"/>
              <a:gd name="connsiteY4" fmla="*/ 571500 h 571500"/>
              <a:gd name="connsiteX0" fmla="*/ 4024912 w 4106891"/>
              <a:gd name="connsiteY0" fmla="*/ 0 h 571500"/>
              <a:gd name="connsiteX1" fmla="*/ 3960142 w 4106891"/>
              <a:gd name="connsiteY1" fmla="*/ 182880 h 571500"/>
              <a:gd name="connsiteX2" fmla="*/ 2108482 w 4106891"/>
              <a:gd name="connsiteY2" fmla="*/ 320040 h 571500"/>
              <a:gd name="connsiteX3" fmla="*/ 146332 w 4106891"/>
              <a:gd name="connsiteY3" fmla="*/ 388620 h 571500"/>
              <a:gd name="connsiteX4" fmla="*/ 222532 w 4106891"/>
              <a:gd name="connsiteY4" fmla="*/ 571500 h 571500"/>
              <a:gd name="connsiteX0" fmla="*/ 3985990 w 4067969"/>
              <a:gd name="connsiteY0" fmla="*/ 0 h 571500"/>
              <a:gd name="connsiteX1" fmla="*/ 3921220 w 4067969"/>
              <a:gd name="connsiteY1" fmla="*/ 182880 h 571500"/>
              <a:gd name="connsiteX2" fmla="*/ 2069560 w 4067969"/>
              <a:gd name="connsiteY2" fmla="*/ 320040 h 571500"/>
              <a:gd name="connsiteX3" fmla="*/ 107410 w 4067969"/>
              <a:gd name="connsiteY3" fmla="*/ 388620 h 571500"/>
              <a:gd name="connsiteX4" fmla="*/ 183610 w 4067969"/>
              <a:gd name="connsiteY4" fmla="*/ 571500 h 571500"/>
              <a:gd name="connsiteX0" fmla="*/ 3989625 w 4071604"/>
              <a:gd name="connsiteY0" fmla="*/ 0 h 571500"/>
              <a:gd name="connsiteX1" fmla="*/ 3924855 w 4071604"/>
              <a:gd name="connsiteY1" fmla="*/ 182880 h 571500"/>
              <a:gd name="connsiteX2" fmla="*/ 2073195 w 4071604"/>
              <a:gd name="connsiteY2" fmla="*/ 320040 h 571500"/>
              <a:gd name="connsiteX3" fmla="*/ 111045 w 4071604"/>
              <a:gd name="connsiteY3" fmla="*/ 388620 h 571500"/>
              <a:gd name="connsiteX4" fmla="*/ 187245 w 4071604"/>
              <a:gd name="connsiteY4" fmla="*/ 571500 h 571500"/>
              <a:gd name="connsiteX0" fmla="*/ 3946583 w 4028562"/>
              <a:gd name="connsiteY0" fmla="*/ 0 h 571500"/>
              <a:gd name="connsiteX1" fmla="*/ 3881813 w 4028562"/>
              <a:gd name="connsiteY1" fmla="*/ 182880 h 571500"/>
              <a:gd name="connsiteX2" fmla="*/ 2030153 w 4028562"/>
              <a:gd name="connsiteY2" fmla="*/ 320040 h 571500"/>
              <a:gd name="connsiteX3" fmla="*/ 132773 w 4028562"/>
              <a:gd name="connsiteY3" fmla="*/ 377190 h 571500"/>
              <a:gd name="connsiteX4" fmla="*/ 144203 w 4028562"/>
              <a:gd name="connsiteY4" fmla="*/ 571500 h 571500"/>
              <a:gd name="connsiteX0" fmla="*/ 3949801 w 4031780"/>
              <a:gd name="connsiteY0" fmla="*/ 0 h 571500"/>
              <a:gd name="connsiteX1" fmla="*/ 3885031 w 4031780"/>
              <a:gd name="connsiteY1" fmla="*/ 182880 h 571500"/>
              <a:gd name="connsiteX2" fmla="*/ 2033371 w 4031780"/>
              <a:gd name="connsiteY2" fmla="*/ 320040 h 571500"/>
              <a:gd name="connsiteX3" fmla="*/ 135991 w 4031780"/>
              <a:gd name="connsiteY3" fmla="*/ 377190 h 571500"/>
              <a:gd name="connsiteX4" fmla="*/ 147421 w 4031780"/>
              <a:gd name="connsiteY4" fmla="*/ 571500 h 571500"/>
              <a:gd name="connsiteX0" fmla="*/ 3949801 w 4016577"/>
              <a:gd name="connsiteY0" fmla="*/ 0 h 571500"/>
              <a:gd name="connsiteX1" fmla="*/ 3885031 w 4016577"/>
              <a:gd name="connsiteY1" fmla="*/ 182880 h 571500"/>
              <a:gd name="connsiteX2" fmla="*/ 2033371 w 4016577"/>
              <a:gd name="connsiteY2" fmla="*/ 320040 h 571500"/>
              <a:gd name="connsiteX3" fmla="*/ 135991 w 4016577"/>
              <a:gd name="connsiteY3" fmla="*/ 377190 h 571500"/>
              <a:gd name="connsiteX4" fmla="*/ 147421 w 4016577"/>
              <a:gd name="connsiteY4" fmla="*/ 571500 h 571500"/>
              <a:gd name="connsiteX0" fmla="*/ 3949801 w 4031405"/>
              <a:gd name="connsiteY0" fmla="*/ 0 h 571500"/>
              <a:gd name="connsiteX1" fmla="*/ 3885031 w 4031405"/>
              <a:gd name="connsiteY1" fmla="*/ 182880 h 571500"/>
              <a:gd name="connsiteX2" fmla="*/ 2038451 w 4031405"/>
              <a:gd name="connsiteY2" fmla="*/ 287410 h 571500"/>
              <a:gd name="connsiteX3" fmla="*/ 135991 w 4031405"/>
              <a:gd name="connsiteY3" fmla="*/ 377190 h 571500"/>
              <a:gd name="connsiteX4" fmla="*/ 147421 w 4031405"/>
              <a:gd name="connsiteY4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1405" h="571500">
                <a:moveTo>
                  <a:pt x="3949801" y="0"/>
                </a:moveTo>
                <a:cubicBezTo>
                  <a:pt x="3894556" y="15240"/>
                  <a:pt x="4203589" y="134978"/>
                  <a:pt x="3885031" y="182880"/>
                </a:cubicBezTo>
                <a:cubicBezTo>
                  <a:pt x="3566473" y="230782"/>
                  <a:pt x="2663291" y="255025"/>
                  <a:pt x="2038451" y="287410"/>
                </a:cubicBezTo>
                <a:cubicBezTo>
                  <a:pt x="1413611" y="319795"/>
                  <a:pt x="370306" y="289560"/>
                  <a:pt x="135991" y="377190"/>
                </a:cubicBezTo>
                <a:cubicBezTo>
                  <a:pt x="-98324" y="464820"/>
                  <a:pt x="13753" y="569595"/>
                  <a:pt x="147421" y="571500"/>
                </a:cubicBezTo>
              </a:path>
            </a:pathLst>
          </a:custGeom>
          <a:ln w="12700"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ine 31"/>
          <p:cNvSpPr>
            <a:spLocks noChangeShapeType="1"/>
          </p:cNvSpPr>
          <p:nvPr/>
        </p:nvSpPr>
        <p:spPr bwMode="auto">
          <a:xfrm>
            <a:off x="2734560" y="1566573"/>
            <a:ext cx="3781501" cy="0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2569108" y="2632710"/>
            <a:ext cx="4031405" cy="533842"/>
          </a:xfrm>
          <a:custGeom>
            <a:avLst/>
            <a:gdLst>
              <a:gd name="connsiteX0" fmla="*/ 3971110 w 3971110"/>
              <a:gd name="connsiteY0" fmla="*/ 0 h 571500"/>
              <a:gd name="connsiteX1" fmla="*/ 2687140 w 3971110"/>
              <a:gd name="connsiteY1" fmla="*/ 289560 h 571500"/>
              <a:gd name="connsiteX2" fmla="*/ 858340 w 3971110"/>
              <a:gd name="connsiteY2" fmla="*/ 320040 h 571500"/>
              <a:gd name="connsiteX3" fmla="*/ 46810 w 3971110"/>
              <a:gd name="connsiteY3" fmla="*/ 403860 h 571500"/>
              <a:gd name="connsiteX4" fmla="*/ 168730 w 3971110"/>
              <a:gd name="connsiteY4" fmla="*/ 571500 h 571500"/>
              <a:gd name="connsiteX0" fmla="*/ 3971110 w 3971110"/>
              <a:gd name="connsiteY0" fmla="*/ 0 h 571500"/>
              <a:gd name="connsiteX1" fmla="*/ 3639640 w 3971110"/>
              <a:gd name="connsiteY1" fmla="*/ 91440 h 571500"/>
              <a:gd name="connsiteX2" fmla="*/ 2687140 w 3971110"/>
              <a:gd name="connsiteY2" fmla="*/ 289560 h 571500"/>
              <a:gd name="connsiteX3" fmla="*/ 858340 w 3971110"/>
              <a:gd name="connsiteY3" fmla="*/ 320040 h 571500"/>
              <a:gd name="connsiteX4" fmla="*/ 46810 w 3971110"/>
              <a:gd name="connsiteY4" fmla="*/ 403860 h 571500"/>
              <a:gd name="connsiteX5" fmla="*/ 168730 w 3971110"/>
              <a:gd name="connsiteY5" fmla="*/ 571500 h 571500"/>
              <a:gd name="connsiteX0" fmla="*/ 3971110 w 4124511"/>
              <a:gd name="connsiteY0" fmla="*/ 0 h 571500"/>
              <a:gd name="connsiteX1" fmla="*/ 4054930 w 4124511"/>
              <a:gd name="connsiteY1" fmla="*/ 156210 h 571500"/>
              <a:gd name="connsiteX2" fmla="*/ 2687140 w 4124511"/>
              <a:gd name="connsiteY2" fmla="*/ 289560 h 571500"/>
              <a:gd name="connsiteX3" fmla="*/ 858340 w 4124511"/>
              <a:gd name="connsiteY3" fmla="*/ 320040 h 571500"/>
              <a:gd name="connsiteX4" fmla="*/ 46810 w 4124511"/>
              <a:gd name="connsiteY4" fmla="*/ 403860 h 571500"/>
              <a:gd name="connsiteX5" fmla="*/ 168730 w 4124511"/>
              <a:gd name="connsiteY5" fmla="*/ 571500 h 571500"/>
              <a:gd name="connsiteX0" fmla="*/ 3971110 w 4080939"/>
              <a:gd name="connsiteY0" fmla="*/ 0 h 571500"/>
              <a:gd name="connsiteX1" fmla="*/ 4054930 w 4080939"/>
              <a:gd name="connsiteY1" fmla="*/ 156210 h 571500"/>
              <a:gd name="connsiteX2" fmla="*/ 2687140 w 4080939"/>
              <a:gd name="connsiteY2" fmla="*/ 289560 h 571500"/>
              <a:gd name="connsiteX3" fmla="*/ 858340 w 4080939"/>
              <a:gd name="connsiteY3" fmla="*/ 320040 h 571500"/>
              <a:gd name="connsiteX4" fmla="*/ 46810 w 4080939"/>
              <a:gd name="connsiteY4" fmla="*/ 403860 h 571500"/>
              <a:gd name="connsiteX5" fmla="*/ 168730 w 4080939"/>
              <a:gd name="connsiteY5" fmla="*/ 571500 h 571500"/>
              <a:gd name="connsiteX0" fmla="*/ 3971110 w 4080939"/>
              <a:gd name="connsiteY0" fmla="*/ 0 h 571500"/>
              <a:gd name="connsiteX1" fmla="*/ 4054930 w 4080939"/>
              <a:gd name="connsiteY1" fmla="*/ 156210 h 571500"/>
              <a:gd name="connsiteX2" fmla="*/ 2687140 w 4080939"/>
              <a:gd name="connsiteY2" fmla="*/ 289560 h 571500"/>
              <a:gd name="connsiteX3" fmla="*/ 858340 w 4080939"/>
              <a:gd name="connsiteY3" fmla="*/ 320040 h 571500"/>
              <a:gd name="connsiteX4" fmla="*/ 46810 w 4080939"/>
              <a:gd name="connsiteY4" fmla="*/ 403860 h 571500"/>
              <a:gd name="connsiteX5" fmla="*/ 168730 w 4080939"/>
              <a:gd name="connsiteY5" fmla="*/ 571500 h 571500"/>
              <a:gd name="connsiteX0" fmla="*/ 3971110 w 4071659"/>
              <a:gd name="connsiteY0" fmla="*/ 0 h 571500"/>
              <a:gd name="connsiteX1" fmla="*/ 4054930 w 4071659"/>
              <a:gd name="connsiteY1" fmla="*/ 156210 h 571500"/>
              <a:gd name="connsiteX2" fmla="*/ 2687140 w 4071659"/>
              <a:gd name="connsiteY2" fmla="*/ 289560 h 571500"/>
              <a:gd name="connsiteX3" fmla="*/ 858340 w 4071659"/>
              <a:gd name="connsiteY3" fmla="*/ 320040 h 571500"/>
              <a:gd name="connsiteX4" fmla="*/ 46810 w 4071659"/>
              <a:gd name="connsiteY4" fmla="*/ 403860 h 571500"/>
              <a:gd name="connsiteX5" fmla="*/ 168730 w 4071659"/>
              <a:gd name="connsiteY5" fmla="*/ 571500 h 571500"/>
              <a:gd name="connsiteX0" fmla="*/ 3971110 w 4071659"/>
              <a:gd name="connsiteY0" fmla="*/ 0 h 571500"/>
              <a:gd name="connsiteX1" fmla="*/ 4054930 w 4071659"/>
              <a:gd name="connsiteY1" fmla="*/ 156210 h 571500"/>
              <a:gd name="connsiteX2" fmla="*/ 2687140 w 4071659"/>
              <a:gd name="connsiteY2" fmla="*/ 289560 h 571500"/>
              <a:gd name="connsiteX3" fmla="*/ 46810 w 4071659"/>
              <a:gd name="connsiteY3" fmla="*/ 403860 h 571500"/>
              <a:gd name="connsiteX4" fmla="*/ 168730 w 4071659"/>
              <a:gd name="connsiteY4" fmla="*/ 571500 h 571500"/>
              <a:gd name="connsiteX0" fmla="*/ 4059158 w 4257070"/>
              <a:gd name="connsiteY0" fmla="*/ 0 h 571500"/>
              <a:gd name="connsiteX1" fmla="*/ 4142978 w 4257070"/>
              <a:gd name="connsiteY1" fmla="*/ 156210 h 571500"/>
              <a:gd name="connsiteX2" fmla="*/ 2142728 w 4257070"/>
              <a:gd name="connsiteY2" fmla="*/ 320040 h 571500"/>
              <a:gd name="connsiteX3" fmla="*/ 134858 w 4257070"/>
              <a:gd name="connsiteY3" fmla="*/ 403860 h 571500"/>
              <a:gd name="connsiteX4" fmla="*/ 256778 w 4257070"/>
              <a:gd name="connsiteY4" fmla="*/ 571500 h 571500"/>
              <a:gd name="connsiteX0" fmla="*/ 4059158 w 4141137"/>
              <a:gd name="connsiteY0" fmla="*/ 0 h 571500"/>
              <a:gd name="connsiteX1" fmla="*/ 3994388 w 4141137"/>
              <a:gd name="connsiteY1" fmla="*/ 182880 h 571500"/>
              <a:gd name="connsiteX2" fmla="*/ 2142728 w 4141137"/>
              <a:gd name="connsiteY2" fmla="*/ 320040 h 571500"/>
              <a:gd name="connsiteX3" fmla="*/ 134858 w 4141137"/>
              <a:gd name="connsiteY3" fmla="*/ 403860 h 571500"/>
              <a:gd name="connsiteX4" fmla="*/ 256778 w 4141137"/>
              <a:gd name="connsiteY4" fmla="*/ 571500 h 571500"/>
              <a:gd name="connsiteX0" fmla="*/ 4024912 w 4106891"/>
              <a:gd name="connsiteY0" fmla="*/ 0 h 571500"/>
              <a:gd name="connsiteX1" fmla="*/ 3960142 w 4106891"/>
              <a:gd name="connsiteY1" fmla="*/ 182880 h 571500"/>
              <a:gd name="connsiteX2" fmla="*/ 2108482 w 4106891"/>
              <a:gd name="connsiteY2" fmla="*/ 320040 h 571500"/>
              <a:gd name="connsiteX3" fmla="*/ 146332 w 4106891"/>
              <a:gd name="connsiteY3" fmla="*/ 388620 h 571500"/>
              <a:gd name="connsiteX4" fmla="*/ 222532 w 4106891"/>
              <a:gd name="connsiteY4" fmla="*/ 571500 h 571500"/>
              <a:gd name="connsiteX0" fmla="*/ 3985990 w 4067969"/>
              <a:gd name="connsiteY0" fmla="*/ 0 h 571500"/>
              <a:gd name="connsiteX1" fmla="*/ 3921220 w 4067969"/>
              <a:gd name="connsiteY1" fmla="*/ 182880 h 571500"/>
              <a:gd name="connsiteX2" fmla="*/ 2069560 w 4067969"/>
              <a:gd name="connsiteY2" fmla="*/ 320040 h 571500"/>
              <a:gd name="connsiteX3" fmla="*/ 107410 w 4067969"/>
              <a:gd name="connsiteY3" fmla="*/ 388620 h 571500"/>
              <a:gd name="connsiteX4" fmla="*/ 183610 w 4067969"/>
              <a:gd name="connsiteY4" fmla="*/ 571500 h 571500"/>
              <a:gd name="connsiteX0" fmla="*/ 3989625 w 4071604"/>
              <a:gd name="connsiteY0" fmla="*/ 0 h 571500"/>
              <a:gd name="connsiteX1" fmla="*/ 3924855 w 4071604"/>
              <a:gd name="connsiteY1" fmla="*/ 182880 h 571500"/>
              <a:gd name="connsiteX2" fmla="*/ 2073195 w 4071604"/>
              <a:gd name="connsiteY2" fmla="*/ 320040 h 571500"/>
              <a:gd name="connsiteX3" fmla="*/ 111045 w 4071604"/>
              <a:gd name="connsiteY3" fmla="*/ 388620 h 571500"/>
              <a:gd name="connsiteX4" fmla="*/ 187245 w 4071604"/>
              <a:gd name="connsiteY4" fmla="*/ 571500 h 571500"/>
              <a:gd name="connsiteX0" fmla="*/ 3946583 w 4028562"/>
              <a:gd name="connsiteY0" fmla="*/ 0 h 571500"/>
              <a:gd name="connsiteX1" fmla="*/ 3881813 w 4028562"/>
              <a:gd name="connsiteY1" fmla="*/ 182880 h 571500"/>
              <a:gd name="connsiteX2" fmla="*/ 2030153 w 4028562"/>
              <a:gd name="connsiteY2" fmla="*/ 320040 h 571500"/>
              <a:gd name="connsiteX3" fmla="*/ 132773 w 4028562"/>
              <a:gd name="connsiteY3" fmla="*/ 377190 h 571500"/>
              <a:gd name="connsiteX4" fmla="*/ 144203 w 4028562"/>
              <a:gd name="connsiteY4" fmla="*/ 571500 h 571500"/>
              <a:gd name="connsiteX0" fmla="*/ 3949801 w 4031780"/>
              <a:gd name="connsiteY0" fmla="*/ 0 h 571500"/>
              <a:gd name="connsiteX1" fmla="*/ 3885031 w 4031780"/>
              <a:gd name="connsiteY1" fmla="*/ 182880 h 571500"/>
              <a:gd name="connsiteX2" fmla="*/ 2033371 w 4031780"/>
              <a:gd name="connsiteY2" fmla="*/ 320040 h 571500"/>
              <a:gd name="connsiteX3" fmla="*/ 135991 w 4031780"/>
              <a:gd name="connsiteY3" fmla="*/ 377190 h 571500"/>
              <a:gd name="connsiteX4" fmla="*/ 147421 w 4031780"/>
              <a:gd name="connsiteY4" fmla="*/ 571500 h 571500"/>
              <a:gd name="connsiteX0" fmla="*/ 3949801 w 4016577"/>
              <a:gd name="connsiteY0" fmla="*/ 0 h 571500"/>
              <a:gd name="connsiteX1" fmla="*/ 3885031 w 4016577"/>
              <a:gd name="connsiteY1" fmla="*/ 182880 h 571500"/>
              <a:gd name="connsiteX2" fmla="*/ 2033371 w 4016577"/>
              <a:gd name="connsiteY2" fmla="*/ 320040 h 571500"/>
              <a:gd name="connsiteX3" fmla="*/ 135991 w 4016577"/>
              <a:gd name="connsiteY3" fmla="*/ 377190 h 571500"/>
              <a:gd name="connsiteX4" fmla="*/ 147421 w 4016577"/>
              <a:gd name="connsiteY4" fmla="*/ 571500 h 571500"/>
              <a:gd name="connsiteX0" fmla="*/ 3949801 w 4031405"/>
              <a:gd name="connsiteY0" fmla="*/ 0 h 571500"/>
              <a:gd name="connsiteX1" fmla="*/ 3885031 w 4031405"/>
              <a:gd name="connsiteY1" fmla="*/ 182880 h 571500"/>
              <a:gd name="connsiteX2" fmla="*/ 2038451 w 4031405"/>
              <a:gd name="connsiteY2" fmla="*/ 287410 h 571500"/>
              <a:gd name="connsiteX3" fmla="*/ 135991 w 4031405"/>
              <a:gd name="connsiteY3" fmla="*/ 377190 h 571500"/>
              <a:gd name="connsiteX4" fmla="*/ 147421 w 4031405"/>
              <a:gd name="connsiteY4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1405" h="571500">
                <a:moveTo>
                  <a:pt x="3949801" y="0"/>
                </a:moveTo>
                <a:cubicBezTo>
                  <a:pt x="3894556" y="15240"/>
                  <a:pt x="4203589" y="134978"/>
                  <a:pt x="3885031" y="182880"/>
                </a:cubicBezTo>
                <a:cubicBezTo>
                  <a:pt x="3566473" y="230782"/>
                  <a:pt x="2663291" y="255025"/>
                  <a:pt x="2038451" y="287410"/>
                </a:cubicBezTo>
                <a:cubicBezTo>
                  <a:pt x="1413611" y="319795"/>
                  <a:pt x="370306" y="289560"/>
                  <a:pt x="135991" y="377190"/>
                </a:cubicBezTo>
                <a:cubicBezTo>
                  <a:pt x="-98324" y="464820"/>
                  <a:pt x="13753" y="569595"/>
                  <a:pt x="147421" y="571500"/>
                </a:cubicBezTo>
              </a:path>
            </a:pathLst>
          </a:custGeom>
          <a:ln w="12700"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4053681" y="2374072"/>
            <a:ext cx="1066800" cy="1062990"/>
            <a:chOff x="1077439" y="1555750"/>
            <a:chExt cx="1066800" cy="1062990"/>
          </a:xfrm>
        </p:grpSpPr>
        <p:sp>
          <p:nvSpPr>
            <p:cNvPr id="44" name="Rectangle 43"/>
            <p:cNvSpPr/>
            <p:nvPr/>
          </p:nvSpPr>
          <p:spPr>
            <a:xfrm>
              <a:off x="1610839" y="2085340"/>
              <a:ext cx="533400" cy="533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77439" y="155575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610839" y="155575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077439" y="208534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01260" y="6147611"/>
            <a:ext cx="3514801" cy="548464"/>
            <a:chOff x="3001260" y="6147611"/>
            <a:chExt cx="3514801" cy="548464"/>
          </a:xfrm>
        </p:grpSpPr>
        <p:sp>
          <p:nvSpPr>
            <p:cNvPr id="52" name="Text Box 4"/>
            <p:cNvSpPr txBox="1">
              <a:spLocks noChangeArrowheads="1"/>
            </p:cNvSpPr>
            <p:nvPr/>
          </p:nvSpPr>
          <p:spPr bwMode="auto">
            <a:xfrm>
              <a:off x="3018322" y="6183316"/>
              <a:ext cx="3480676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25000"/>
                </a:lnSpc>
              </a:pPr>
              <a:r>
                <a:rPr lang="en-US" sz="2000" dirty="0" smtClean="0">
                  <a:solidFill>
                    <a:srgbClr val="FFFFFF"/>
                  </a:solidFill>
                  <a:latin typeface="Verdana"/>
                  <a:cs typeface="Verdana"/>
                </a:rPr>
                <a:t>II</a:t>
              </a:r>
              <a:r>
                <a:rPr lang="en-US" sz="2000" baseline="-25000" dirty="0" smtClean="0">
                  <a:solidFill>
                    <a:srgbClr val="FFFFFF"/>
                  </a:solidFill>
                  <a:latin typeface="Verdana"/>
                  <a:cs typeface="Verdana"/>
                </a:rPr>
                <a:t>A</a:t>
              </a:r>
              <a:r>
                <a:rPr lang="en-US" sz="2000" dirty="0" smtClean="0">
                  <a:solidFill>
                    <a:srgbClr val="FFFFFF"/>
                  </a:solidFill>
                  <a:latin typeface="Verdana"/>
                  <a:cs typeface="Verdana"/>
                </a:rPr>
                <a:t> = II</a:t>
              </a:r>
              <a:r>
                <a:rPr lang="en-US" sz="2000" baseline="-25000" dirty="0" smtClean="0">
                  <a:solidFill>
                    <a:srgbClr val="FFFFFF"/>
                  </a:solidFill>
                  <a:latin typeface="Verdana"/>
                  <a:cs typeface="Verdana"/>
                </a:rPr>
                <a:t>B</a:t>
              </a:r>
              <a:r>
                <a:rPr lang="en-US" sz="2000" dirty="0" smtClean="0">
                  <a:solidFill>
                    <a:srgbClr val="FFFFFF"/>
                  </a:solidFill>
                  <a:latin typeface="Verdana"/>
                  <a:cs typeface="Verdana"/>
                </a:rPr>
                <a:t> + II</a:t>
              </a:r>
              <a:r>
                <a:rPr lang="en-US" sz="2000" baseline="-25000" dirty="0">
                  <a:solidFill>
                    <a:srgbClr val="FFFFFF"/>
                  </a:solidFill>
                  <a:latin typeface="Verdana"/>
                  <a:cs typeface="Verdana"/>
                </a:rPr>
                <a:t>C</a:t>
              </a:r>
              <a:r>
                <a:rPr lang="en-US" sz="2000" dirty="0" smtClean="0">
                  <a:solidFill>
                    <a:srgbClr val="FFFFFF"/>
                  </a:solidFill>
                  <a:latin typeface="Verdana"/>
                  <a:cs typeface="Verdana"/>
                </a:rPr>
                <a:t> – II</a:t>
              </a:r>
              <a:r>
                <a:rPr lang="en-US" sz="2000" baseline="-25000" dirty="0" smtClean="0">
                  <a:solidFill>
                    <a:srgbClr val="FFFFFF"/>
                  </a:solidFill>
                  <a:latin typeface="Verdana"/>
                  <a:cs typeface="Verdana"/>
                </a:rPr>
                <a:t>D</a:t>
              </a:r>
              <a:r>
                <a:rPr lang="en-US" sz="2000" dirty="0" smtClean="0">
                  <a:solidFill>
                    <a:srgbClr val="FFFFFF"/>
                  </a:solidFill>
                  <a:latin typeface="Verdana"/>
                  <a:cs typeface="Verdana"/>
                </a:rPr>
                <a:t> + </a:t>
              </a:r>
              <a:r>
                <a:rPr lang="en-US" sz="2000" dirty="0" smtClean="0">
                  <a:solidFill>
                    <a:schemeClr val="accent6"/>
                  </a:solidFill>
                  <a:latin typeface="Verdana"/>
                  <a:cs typeface="Verdana"/>
                </a:rPr>
                <a:t>I</a:t>
              </a:r>
              <a:r>
                <a:rPr lang="en-US" sz="2000" baseline="-25000" dirty="0" smtClean="0">
                  <a:solidFill>
                    <a:schemeClr val="accent6"/>
                  </a:solidFill>
                  <a:latin typeface="Verdana"/>
                  <a:cs typeface="Verdana"/>
                </a:rPr>
                <a:t>A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3001260" y="6147611"/>
              <a:ext cx="3514801" cy="548464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4577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err="1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Haar</a:t>
            </a:r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 Features for Face Detection</a:t>
            </a: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" name="Picture 2" descr="http://images2.fanpop.com/images/photos/4700000/TBBT-Cast-the-big-bang-theory-4701578-594-4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4" r="2324" b="20874"/>
          <a:stretch/>
        </p:blipFill>
        <p:spPr bwMode="auto">
          <a:xfrm>
            <a:off x="289606" y="2671440"/>
            <a:ext cx="3465662" cy="259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3765786" y="3693833"/>
            <a:ext cx="618066" cy="70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3600" dirty="0" smtClean="0">
                <a:solidFill>
                  <a:schemeClr val="bg1"/>
                </a:solidFill>
                <a:ea typeface="宋体" pitchFamily="2" charset="-122"/>
              </a:rPr>
              <a:t>*</a:t>
            </a:r>
            <a:r>
              <a:rPr lang="en-US" altLang="zh-CN" sz="2000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4"/>
              <p:cNvSpPr txBox="1">
                <a:spLocks noChangeArrowheads="1"/>
              </p:cNvSpPr>
              <p:nvPr/>
            </p:nvSpPr>
            <p:spPr bwMode="auto">
              <a:xfrm>
                <a:off x="5716325" y="2079858"/>
                <a:ext cx="448733" cy="4770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altLang="zh-CN" sz="2000" dirty="0" smtClean="0">
                  <a:solidFill>
                    <a:schemeClr val="bg1"/>
                  </a:solidFill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5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6325" y="2079858"/>
                <a:ext cx="448733" cy="4770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4"/>
              <p:cNvSpPr txBox="1">
                <a:spLocks noChangeArrowheads="1"/>
              </p:cNvSpPr>
              <p:nvPr/>
            </p:nvSpPr>
            <p:spPr bwMode="auto">
              <a:xfrm>
                <a:off x="5716325" y="3144363"/>
                <a:ext cx="448733" cy="4770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altLang="zh-CN" sz="2000" dirty="0" smtClean="0">
                  <a:solidFill>
                    <a:schemeClr val="bg1"/>
                  </a:solidFill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5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6325" y="3144363"/>
                <a:ext cx="448733" cy="4770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4"/>
              <p:cNvSpPr txBox="1">
                <a:spLocks noChangeArrowheads="1"/>
              </p:cNvSpPr>
              <p:nvPr/>
            </p:nvSpPr>
            <p:spPr bwMode="auto">
              <a:xfrm>
                <a:off x="5716325" y="3992877"/>
                <a:ext cx="448733" cy="4770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altLang="zh-CN" sz="2000" dirty="0" smtClean="0">
                  <a:solidFill>
                    <a:schemeClr val="bg1"/>
                  </a:solidFill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5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6325" y="3992877"/>
                <a:ext cx="448733" cy="4770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4"/>
              <p:cNvSpPr txBox="1">
                <a:spLocks noChangeArrowheads="1"/>
              </p:cNvSpPr>
              <p:nvPr/>
            </p:nvSpPr>
            <p:spPr bwMode="auto">
              <a:xfrm>
                <a:off x="5716325" y="5003976"/>
                <a:ext cx="448733" cy="4770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宋体" pitchFamily="2" charset="-122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altLang="zh-CN" sz="2000" dirty="0" smtClean="0">
                  <a:solidFill>
                    <a:schemeClr val="bg1"/>
                  </a:solidFill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6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6325" y="5003976"/>
                <a:ext cx="448733" cy="4770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/>
          <p:cNvGrpSpPr/>
          <p:nvPr/>
        </p:nvGrpSpPr>
        <p:grpSpPr>
          <a:xfrm>
            <a:off x="4730299" y="1921668"/>
            <a:ext cx="582508" cy="848898"/>
            <a:chOff x="2962436" y="2639361"/>
            <a:chExt cx="582508" cy="848898"/>
          </a:xfrm>
        </p:grpSpPr>
        <p:sp>
          <p:nvSpPr>
            <p:cNvPr id="78" name="Rectangle 77"/>
            <p:cNvSpPr/>
            <p:nvPr/>
          </p:nvSpPr>
          <p:spPr>
            <a:xfrm>
              <a:off x="2962436" y="2639361"/>
              <a:ext cx="291254" cy="8488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253690" y="2639361"/>
              <a:ext cx="291254" cy="84889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4"/>
              <p:cNvSpPr txBox="1">
                <a:spLocks noChangeArrowheads="1"/>
              </p:cNvSpPr>
              <p:nvPr/>
            </p:nvSpPr>
            <p:spPr bwMode="auto">
              <a:xfrm>
                <a:off x="4648616" y="5896446"/>
                <a:ext cx="745874" cy="630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dirty="0" smtClean="0">
                          <a:solidFill>
                            <a:schemeClr val="bg1"/>
                          </a:solidFill>
                          <a:latin typeface="Cambria Math"/>
                          <a:ea typeface="Wingdings"/>
                          <a:cs typeface="Wingdings"/>
                          <a:sym typeface="Wingdings"/>
                        </a:rPr>
                        <m:t>⋮</m:t>
                      </m:r>
                    </m:oMath>
                  </m:oMathPara>
                </a14:m>
                <a:endParaRPr lang="en-US" altLang="zh-CN" sz="2800" dirty="0" smtClean="0">
                  <a:solidFill>
                    <a:schemeClr val="bg1"/>
                  </a:solidFill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616" y="5896446"/>
                <a:ext cx="745874" cy="63094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/>
          <p:cNvGrpSpPr/>
          <p:nvPr/>
        </p:nvGrpSpPr>
        <p:grpSpPr>
          <a:xfrm rot="16200000">
            <a:off x="4730299" y="2944538"/>
            <a:ext cx="582508" cy="848898"/>
            <a:chOff x="2962436" y="2639361"/>
            <a:chExt cx="582508" cy="848898"/>
          </a:xfrm>
        </p:grpSpPr>
        <p:sp>
          <p:nvSpPr>
            <p:cNvPr id="76" name="Rectangle 75"/>
            <p:cNvSpPr/>
            <p:nvPr/>
          </p:nvSpPr>
          <p:spPr>
            <a:xfrm>
              <a:off x="2962436" y="2639361"/>
              <a:ext cx="291254" cy="8488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253690" y="2639361"/>
              <a:ext cx="291254" cy="84889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584446" y="3967408"/>
            <a:ext cx="874214" cy="494401"/>
            <a:chOff x="5716594" y="2658499"/>
            <a:chExt cx="874214" cy="494401"/>
          </a:xfrm>
        </p:grpSpPr>
        <p:sp>
          <p:nvSpPr>
            <p:cNvPr id="73" name="Rectangle 72"/>
            <p:cNvSpPr/>
            <p:nvPr/>
          </p:nvSpPr>
          <p:spPr>
            <a:xfrm>
              <a:off x="5716594" y="2658499"/>
              <a:ext cx="291254" cy="4944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007848" y="2658499"/>
              <a:ext cx="291254" cy="49440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299554" y="2658499"/>
              <a:ext cx="291254" cy="4944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730299" y="4768975"/>
            <a:ext cx="582508" cy="967929"/>
            <a:chOff x="6859282" y="2810899"/>
            <a:chExt cx="582508" cy="967929"/>
          </a:xfrm>
        </p:grpSpPr>
        <p:sp>
          <p:nvSpPr>
            <p:cNvPr id="69" name="Rectangle 68"/>
            <p:cNvSpPr/>
            <p:nvPr/>
          </p:nvSpPr>
          <p:spPr>
            <a:xfrm>
              <a:off x="6859282" y="2810899"/>
              <a:ext cx="291254" cy="4944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150536" y="2810899"/>
              <a:ext cx="291254" cy="49440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150536" y="3284427"/>
              <a:ext cx="291254" cy="4944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59282" y="3284427"/>
              <a:ext cx="291254" cy="49440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Left Bracket 66"/>
          <p:cNvSpPr/>
          <p:nvPr/>
        </p:nvSpPr>
        <p:spPr>
          <a:xfrm>
            <a:off x="4344236" y="1872517"/>
            <a:ext cx="156356" cy="4654871"/>
          </a:xfrm>
          <a:prstGeom prst="leftBracke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8" name="Left Bracket 67"/>
          <p:cNvSpPr/>
          <p:nvPr/>
        </p:nvSpPr>
        <p:spPr>
          <a:xfrm flipH="1">
            <a:off x="5559969" y="1872517"/>
            <a:ext cx="156356" cy="4654871"/>
          </a:xfrm>
          <a:prstGeom prst="leftBracke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332221" y="1272284"/>
            <a:ext cx="2711039" cy="5255104"/>
            <a:chOff x="6454141" y="1272284"/>
            <a:chExt cx="2711039" cy="5255104"/>
          </a:xfrm>
        </p:grpSpPr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6912705" y="1272284"/>
              <a:ext cx="22524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0" dirty="0" smtClean="0">
                  <a:solidFill>
                    <a:schemeClr val="accent6"/>
                  </a:solidFill>
                  <a:latin typeface="Verdana"/>
                  <a:ea typeface="Wingdings"/>
                  <a:cs typeface="Verdana"/>
                  <a:sym typeface="Wingdings"/>
                </a:rPr>
                <a:t>Feature Vector</a:t>
              </a:r>
              <a:endParaRPr lang="en-US" sz="2800" b="0" i="1" dirty="0">
                <a:solidFill>
                  <a:schemeClr val="accent6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454141" y="3804531"/>
                  <a:ext cx="1270954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accent6"/>
                            </a:solidFill>
                            <a:latin typeface="Cambria Math"/>
                            <a:ea typeface="Wingdings"/>
                            <a:cs typeface="Verdana"/>
                            <a:sym typeface="Wingdings"/>
                          </a:rPr>
                          <m:t>𝐹</m:t>
                        </m:r>
                        <m:r>
                          <a:rPr lang="en-US" sz="2000" b="0" i="1" dirty="0" smtClean="0">
                            <a:solidFill>
                              <a:schemeClr val="accent6"/>
                            </a:solidFill>
                            <a:latin typeface="Cambria Math"/>
                            <a:ea typeface="Wingdings"/>
                            <a:cs typeface="Verdana"/>
                            <a:sym typeface="Wingdings"/>
                          </a:rPr>
                          <m:t>[</m:t>
                        </m:r>
                        <m:r>
                          <a:rPr lang="en-US" sz="2000" b="0" i="1" dirty="0" smtClean="0">
                            <a:solidFill>
                              <a:schemeClr val="accent6"/>
                            </a:solidFill>
                            <a:latin typeface="Cambria Math"/>
                            <a:ea typeface="Wingdings"/>
                            <a:cs typeface="Verdana"/>
                            <a:sym typeface="Wingdings"/>
                          </a:rPr>
                          <m:t>𝑖</m:t>
                        </m:r>
                        <m:r>
                          <a:rPr lang="en-US" sz="2000" b="0" i="1" dirty="0" smtClean="0">
                            <a:solidFill>
                              <a:schemeClr val="accent6"/>
                            </a:solidFill>
                            <a:latin typeface="Cambria Math"/>
                            <a:ea typeface="Wingdings"/>
                            <a:cs typeface="Verdana"/>
                            <a:sym typeface="Wingdings"/>
                          </a:rPr>
                          <m:t>,</m:t>
                        </m:r>
                        <m:r>
                          <a:rPr lang="en-US" sz="2000" b="0" i="1" dirty="0" smtClean="0">
                            <a:solidFill>
                              <a:schemeClr val="accent6"/>
                            </a:solidFill>
                            <a:latin typeface="Cambria Math"/>
                            <a:ea typeface="Wingdings"/>
                            <a:cs typeface="Verdana"/>
                            <a:sym typeface="Wingdings"/>
                          </a:rPr>
                          <m:t>𝑗</m:t>
                        </m:r>
                        <m:r>
                          <a:rPr lang="en-US" sz="2000" b="0" i="1" dirty="0" smtClean="0">
                            <a:solidFill>
                              <a:schemeClr val="accent6"/>
                            </a:solidFill>
                            <a:latin typeface="Cambria Math"/>
                            <a:ea typeface="Wingdings"/>
                            <a:cs typeface="Verdana"/>
                            <a:sym typeface="Wingdings"/>
                          </a:rPr>
                          <m:t>]=</m:t>
                        </m:r>
                      </m:oMath>
                    </m:oMathPara>
                  </a14:m>
                  <a:endParaRPr lang="en-US" sz="2800" b="0" i="1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 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54141" y="3804531"/>
                  <a:ext cx="1270954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" name="Group 1"/>
            <p:cNvGrpSpPr/>
            <p:nvPr/>
          </p:nvGrpSpPr>
          <p:grpSpPr>
            <a:xfrm>
              <a:off x="7868961" y="1872517"/>
              <a:ext cx="929165" cy="4654871"/>
              <a:chOff x="7602261" y="1872517"/>
              <a:chExt cx="929165" cy="465487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7613225" y="2079858"/>
                    <a:ext cx="90723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6"/>
                                  </a:solidFill>
                                  <a:latin typeface="Cambria Math"/>
                                  <a:sym typeface="Wingdings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accent6"/>
                                  </a:solidFill>
                                  <a:latin typeface="Cambria Math"/>
                                  <a:sym typeface="Wingdings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[</m:t>
                          </m:r>
                          <m:r>
                            <a:rPr lang="en-US" b="0" i="1" dirty="0" smtClean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𝑖</m:t>
                          </m:r>
                          <m:r>
                            <a:rPr lang="en-US" b="0" i="1" dirty="0" smtClean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,</m:t>
                          </m:r>
                          <m:r>
                            <a:rPr lang="en-US" b="0" i="1" dirty="0" smtClean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𝑗</m:t>
                          </m:r>
                          <m:r>
                            <a:rPr lang="en-US" b="0" i="1" dirty="0" smtClean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]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13225" y="2079858"/>
                    <a:ext cx="907235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b="-180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7605274" y="3144363"/>
                    <a:ext cx="92313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6"/>
                                  </a:solidFill>
                                  <a:latin typeface="Cambria Math"/>
                                  <a:sym typeface="Wingdings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sym typeface="Wingdings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[</m:t>
                          </m:r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𝑖</m:t>
                          </m:r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𝑗</m:t>
                          </m:r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]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5274" y="3144363"/>
                    <a:ext cx="923138" cy="36933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7609443" y="4100599"/>
                    <a:ext cx="91480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6"/>
                                  </a:solidFill>
                                  <a:latin typeface="Cambria Math"/>
                                  <a:sym typeface="Wingdings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sym typeface="Wingdings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[</m:t>
                          </m:r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𝑖</m:t>
                          </m:r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𝑗</m:t>
                          </m:r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]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9443" y="4100599"/>
                    <a:ext cx="914802" cy="369332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7602261" y="5111698"/>
                    <a:ext cx="9291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6"/>
                                  </a:solidFill>
                                  <a:latin typeface="Cambria Math"/>
                                  <a:sym typeface="Wingdings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sym typeface="Wingdings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[</m:t>
                          </m:r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𝑖</m:t>
                          </m:r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𝑗</m:t>
                          </m:r>
                          <m:r>
                            <a:rPr lang="en-US" i="1" dirty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]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3" name="TextBox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2261" y="5111698"/>
                    <a:ext cx="929165" cy="369332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7918545" y="5996771"/>
                    <a:ext cx="38985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>
                              <a:solidFill>
                                <a:schemeClr val="accent6"/>
                              </a:solidFill>
                              <a:latin typeface="Cambria Math"/>
                              <a:sym typeface="Wingdings"/>
                            </a:rPr>
                            <m:t>⋮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8545" y="5996771"/>
                    <a:ext cx="389850" cy="461665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0" name="Left Bracket 79"/>
              <p:cNvSpPr/>
              <p:nvPr/>
            </p:nvSpPr>
            <p:spPr>
              <a:xfrm>
                <a:off x="7615887" y="1872517"/>
                <a:ext cx="156356" cy="4654871"/>
              </a:xfrm>
              <a:prstGeom prst="leftBracke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1" name="Left Bracket 80"/>
              <p:cNvSpPr/>
              <p:nvPr/>
            </p:nvSpPr>
            <p:spPr>
              <a:xfrm flipH="1">
                <a:off x="8344783" y="1872517"/>
                <a:ext cx="156356" cy="4654871"/>
              </a:xfrm>
              <a:prstGeom prst="leftBracke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76065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2.fanpop.com/images/photos/4700000/TBBT-Cast-the-big-bang-theory-4701578-594-4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9"/>
          <a:stretch/>
        </p:blipFill>
        <p:spPr bwMode="auto">
          <a:xfrm>
            <a:off x="1986299" y="2192965"/>
            <a:ext cx="5171403" cy="3694704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Classifier for Face Detection</a:t>
            </a: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952495" y="1156553"/>
            <a:ext cx="7239010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chemeClr val="bg1"/>
                </a:solidFill>
                <a:ea typeface="宋体" pitchFamily="2" charset="-122"/>
              </a:rPr>
              <a:t>Given the features for a window, how to decide whether it contains a face or not?</a:t>
            </a:r>
            <a:endParaRPr lang="en-US" altLang="zh-CN" sz="2200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78819" y="4571869"/>
            <a:ext cx="1017935" cy="10612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30600" y="3646332"/>
            <a:ext cx="868200" cy="842283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26002" y="2438162"/>
            <a:ext cx="1579928" cy="1564235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51113" y="2844456"/>
            <a:ext cx="774774" cy="751646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?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9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Feature Space</a:t>
            </a: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447770" y="2251777"/>
            <a:ext cx="2616917" cy="2524581"/>
            <a:chOff x="3447770" y="2251777"/>
            <a:chExt cx="2616917" cy="2524581"/>
          </a:xfrm>
        </p:grpSpPr>
        <p:sp>
          <p:nvSpPr>
            <p:cNvPr id="9" name="Line 12"/>
            <p:cNvSpPr>
              <a:spLocks noChangeShapeType="1"/>
            </p:cNvSpPr>
            <p:nvPr/>
          </p:nvSpPr>
          <p:spPr bwMode="auto">
            <a:xfrm flipV="1">
              <a:off x="4541838" y="2455612"/>
              <a:ext cx="3175" cy="1191553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4570413" y="3684402"/>
              <a:ext cx="1124596" cy="21354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rot="5400000">
              <a:off x="3738425" y="3657079"/>
              <a:ext cx="771801" cy="811213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4632031" y="2251777"/>
              <a:ext cx="516473" cy="438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smtClean="0">
                  <a:solidFill>
                    <a:schemeClr val="bg1"/>
                  </a:solidFill>
                  <a:latin typeface="Century Gothic" charset="0"/>
                </a:rPr>
                <a:t>2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3447770" y="4374004"/>
              <a:ext cx="516473" cy="402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err="1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err="1" smtClean="0">
                  <a:solidFill>
                    <a:schemeClr val="bg1"/>
                  </a:solidFill>
                  <a:latin typeface="Century Gothic" charset="0"/>
                </a:rPr>
                <a:t>N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5548214" y="3742881"/>
              <a:ext cx="516473" cy="403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smtClean="0">
                  <a:solidFill>
                    <a:schemeClr val="bg1"/>
                  </a:solidFill>
                  <a:latin typeface="Century Gothic" charset="0"/>
                </a:rPr>
                <a:t>1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3868165" y="3197762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34" name="Freeform 4"/>
          <p:cNvSpPr>
            <a:spLocks/>
          </p:cNvSpPr>
          <p:nvPr/>
        </p:nvSpPr>
        <p:spPr bwMode="auto">
          <a:xfrm>
            <a:off x="2878665" y="2834905"/>
            <a:ext cx="897471" cy="220167"/>
          </a:xfrm>
          <a:custGeom>
            <a:avLst/>
            <a:gdLst>
              <a:gd name="T0" fmla="*/ 0 w 816"/>
              <a:gd name="T1" fmla="*/ 208 h 208"/>
              <a:gd name="T2" fmla="*/ 384 w 816"/>
              <a:gd name="T3" fmla="*/ 16 h 208"/>
              <a:gd name="T4" fmla="*/ 816 w 816"/>
              <a:gd name="T5" fmla="*/ 112 h 208"/>
              <a:gd name="T6" fmla="*/ 0 60000 65536"/>
              <a:gd name="T7" fmla="*/ 0 60000 65536"/>
              <a:gd name="T8" fmla="*/ 0 60000 65536"/>
              <a:gd name="T9" fmla="*/ 0 w 816"/>
              <a:gd name="T10" fmla="*/ 0 h 208"/>
              <a:gd name="T11" fmla="*/ 816 w 816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08">
                <a:moveTo>
                  <a:pt x="0" y="208"/>
                </a:moveTo>
                <a:cubicBezTo>
                  <a:pt x="124" y="120"/>
                  <a:pt x="248" y="32"/>
                  <a:pt x="384" y="16"/>
                </a:cubicBezTo>
                <a:cubicBezTo>
                  <a:pt x="520" y="0"/>
                  <a:pt x="668" y="56"/>
                  <a:pt x="816" y="112"/>
                </a:cubicBezTo>
              </a:path>
            </a:pathLst>
          </a:custGeom>
          <a:noFill/>
          <a:ln w="31750" cap="sq">
            <a:solidFill>
              <a:srgbClr val="008000"/>
            </a:solidFill>
            <a:round/>
            <a:headEnd type="none" w="sm" len="sm"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3686140" y="3390536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5318144" y="2970720"/>
            <a:ext cx="709017" cy="45719"/>
          </a:xfrm>
          <a:custGeom>
            <a:avLst/>
            <a:gdLst>
              <a:gd name="T0" fmla="*/ 768 w 768"/>
              <a:gd name="T1" fmla="*/ 144 h 144"/>
              <a:gd name="T2" fmla="*/ 336 w 768"/>
              <a:gd name="T3" fmla="*/ 0 h 144"/>
              <a:gd name="T4" fmla="*/ 0 w 768"/>
              <a:gd name="T5" fmla="*/ 144 h 144"/>
              <a:gd name="T6" fmla="*/ 0 60000 65536"/>
              <a:gd name="T7" fmla="*/ 0 60000 65536"/>
              <a:gd name="T8" fmla="*/ 0 60000 65536"/>
              <a:gd name="T9" fmla="*/ 0 w 768"/>
              <a:gd name="T10" fmla="*/ 0 h 144"/>
              <a:gd name="T11" fmla="*/ 768 w 76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44">
                <a:moveTo>
                  <a:pt x="768" y="144"/>
                </a:moveTo>
                <a:cubicBezTo>
                  <a:pt x="616" y="72"/>
                  <a:pt x="464" y="0"/>
                  <a:pt x="336" y="0"/>
                </a:cubicBezTo>
                <a:cubicBezTo>
                  <a:pt x="208" y="0"/>
                  <a:pt x="104" y="72"/>
                  <a:pt x="0" y="144"/>
                </a:cubicBezTo>
              </a:path>
            </a:pathLst>
          </a:custGeom>
          <a:noFill/>
          <a:ln w="31750" cap="sq">
            <a:solidFill>
              <a:srgbClr val="FF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5246" y="2896164"/>
            <a:ext cx="300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03779" y="3251759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32852" y="2709904"/>
            <a:ext cx="355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83650" y="348882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10168" y="3285622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7" name="AutoShape 10"/>
          <p:cNvSpPr>
            <a:spLocks noChangeArrowheads="1"/>
          </p:cNvSpPr>
          <p:nvPr/>
        </p:nvSpPr>
        <p:spPr bwMode="auto">
          <a:xfrm>
            <a:off x="4054431" y="2977636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3902034" y="345176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9" name="AutoShape 10"/>
          <p:cNvSpPr>
            <a:spLocks noChangeArrowheads="1"/>
          </p:cNvSpPr>
          <p:nvPr/>
        </p:nvSpPr>
        <p:spPr bwMode="auto">
          <a:xfrm>
            <a:off x="3800436" y="370575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3631106" y="353642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6392344" y="2369498"/>
            <a:ext cx="2357128" cy="3020974"/>
            <a:chOff x="6256880" y="2207474"/>
            <a:chExt cx="2357128" cy="3020974"/>
          </a:xfrm>
        </p:grpSpPr>
        <p:pic>
          <p:nvPicPr>
            <p:cNvPr id="30" name="Picture 29" descr="puma-Bike-Profile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2207474"/>
              <a:ext cx="1117600" cy="808863"/>
            </a:xfrm>
            <a:prstGeom prst="rect">
              <a:avLst/>
            </a:prstGeom>
          </p:spPr>
        </p:pic>
        <p:pic>
          <p:nvPicPr>
            <p:cNvPr id="19" name="Picture 18" descr="land-rove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088" y="3158026"/>
              <a:ext cx="1137920" cy="853440"/>
            </a:xfrm>
            <a:prstGeom prst="rect">
              <a:avLst/>
            </a:prstGeom>
          </p:spPr>
        </p:pic>
        <p:pic>
          <p:nvPicPr>
            <p:cNvPr id="20" name="Picture 19" descr="tree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3171871"/>
              <a:ext cx="1094423" cy="857250"/>
            </a:xfrm>
            <a:prstGeom prst="rect">
              <a:avLst/>
            </a:prstGeom>
          </p:spPr>
        </p:pic>
        <p:pic>
          <p:nvPicPr>
            <p:cNvPr id="21" name="Picture 20" descr="dog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954" y="2207474"/>
              <a:ext cx="971296" cy="857504"/>
            </a:xfrm>
            <a:prstGeom prst="rect">
              <a:avLst/>
            </a:prstGeom>
          </p:spPr>
        </p:pic>
        <p:pic>
          <p:nvPicPr>
            <p:cNvPr id="22" name="Picture 21" descr="cat2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4219814"/>
              <a:ext cx="1145540" cy="1008634"/>
            </a:xfrm>
            <a:prstGeom prst="rect">
              <a:avLst/>
            </a:prstGeom>
          </p:spPr>
        </p:pic>
        <p:pic>
          <p:nvPicPr>
            <p:cNvPr id="25" name="Picture 24" descr="Larg2_24_2009Flower-Essence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954" y="4237306"/>
              <a:ext cx="1066800" cy="963168"/>
            </a:xfrm>
            <a:prstGeom prst="rect">
              <a:avLst/>
            </a:prstGeom>
          </p:spPr>
        </p:pic>
      </p:grp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805893" y="5516465"/>
            <a:ext cx="1835707" cy="77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Training Data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of Face</a:t>
            </a:r>
            <a:endParaRPr lang="en-US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6712021" y="5516465"/>
            <a:ext cx="183570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Training Data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of Non-Face</a:t>
            </a:r>
            <a:endParaRPr lang="en-US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90045" y="3522690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4" name="AutoShape 10"/>
          <p:cNvSpPr>
            <a:spLocks noChangeArrowheads="1"/>
          </p:cNvSpPr>
          <p:nvPr/>
        </p:nvSpPr>
        <p:spPr bwMode="auto">
          <a:xfrm>
            <a:off x="3729316" y="39191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4"/>
              <p:cNvSpPr txBox="1">
                <a:spLocks noChangeArrowheads="1"/>
              </p:cNvSpPr>
              <p:nvPr/>
            </p:nvSpPr>
            <p:spPr bwMode="auto">
              <a:xfrm>
                <a:off x="1151455" y="1157984"/>
                <a:ext cx="6841091" cy="9387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>
                  <a:lnSpc>
                    <a:spcPct val="125000"/>
                  </a:lnSpc>
                </a:pPr>
                <a:r>
                  <a:rPr lang="en-US" sz="2200" dirty="0" smtClean="0">
                    <a:solidFill>
                      <a:schemeClr val="bg1"/>
                    </a:solidFill>
                    <a:latin typeface="Verdana"/>
                    <a:cs typeface="Verdana"/>
                  </a:rPr>
                  <a:t>Let the n-dimensional feature vector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/>
                        <a:cs typeface="Verdana"/>
                      </a:rPr>
                      <m:t>𝑭</m:t>
                    </m:r>
                  </m:oMath>
                </a14:m>
                <a:r>
                  <a:rPr lang="en-US" sz="2200" dirty="0" smtClean="0">
                    <a:solidFill>
                      <a:schemeClr val="bg1"/>
                    </a:solidFill>
                    <a:latin typeface="Verdana"/>
                    <a:cs typeface="Verdana"/>
                  </a:rPr>
                  <a:t> be </a:t>
                </a:r>
                <a:r>
                  <a:rPr lang="en-US" sz="2200" dirty="0">
                    <a:solidFill>
                      <a:schemeClr val="bg1"/>
                    </a:solidFill>
                    <a:latin typeface="Verdana"/>
                    <a:cs typeface="Verdana"/>
                  </a:rPr>
                  <a:t>a point in an </a:t>
                </a:r>
                <a:r>
                  <a:rPr lang="en-US" sz="2200" dirty="0" smtClean="0">
                    <a:solidFill>
                      <a:schemeClr val="bg1"/>
                    </a:solidFill>
                    <a:latin typeface="Verdana"/>
                    <a:cs typeface="Verdana"/>
                  </a:rPr>
                  <a:t>n-D </a:t>
                </a:r>
                <a:r>
                  <a:rPr lang="en-US" sz="2200" dirty="0">
                    <a:solidFill>
                      <a:schemeClr val="bg1"/>
                    </a:solidFill>
                    <a:latin typeface="Verdana"/>
                    <a:cs typeface="Verdana"/>
                  </a:rPr>
                  <a:t>space,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/>
                        <a:cs typeface="Verdana"/>
                      </a:rPr>
                      <m:t>𝑭</m:t>
                    </m:r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Verdana"/>
                      </a:rPr>
                      <m:t>∈</m:t>
                    </m:r>
                    <m:sSup>
                      <m:sSupPr>
                        <m:ctrlP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Verdana"/>
                          </a:rPr>
                          <m:t>ℝ</m:t>
                        </m:r>
                      </m:e>
                      <m:sup>
                        <m: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200" b="1" dirty="0" smtClean="0">
                    <a:solidFill>
                      <a:schemeClr val="bg1"/>
                    </a:solidFill>
                    <a:latin typeface="Verdana"/>
                    <a:cs typeface="Verdana"/>
                  </a:rPr>
                  <a:t> </a:t>
                </a:r>
                <a:r>
                  <a:rPr lang="en-US" sz="2200" dirty="0" smtClean="0">
                    <a:solidFill>
                      <a:schemeClr val="bg1"/>
                    </a:solidFill>
                    <a:latin typeface="Verdana"/>
                    <a:cs typeface="Verdana"/>
                  </a:rPr>
                  <a:t>(</a:t>
                </a:r>
                <a:r>
                  <a:rPr lang="en-US" sz="2200" dirty="0" smtClean="0">
                    <a:solidFill>
                      <a:schemeClr val="accent6"/>
                    </a:solidFill>
                    <a:latin typeface="Verdana"/>
                    <a:cs typeface="Verdana"/>
                  </a:rPr>
                  <a:t>Feature space</a:t>
                </a:r>
                <a:r>
                  <a:rPr lang="en-US" sz="2200" dirty="0" smtClean="0">
                    <a:solidFill>
                      <a:schemeClr val="bg1"/>
                    </a:solidFill>
                    <a:latin typeface="Verdana"/>
                    <a:cs typeface="Verdana"/>
                  </a:rPr>
                  <a:t>)</a:t>
                </a:r>
                <a:endParaRPr lang="en-US" sz="2200" b="1" dirty="0">
                  <a:solidFill>
                    <a:schemeClr val="bg1"/>
                  </a:solidFill>
                  <a:latin typeface="Verdana"/>
                  <a:cs typeface="Verdana"/>
                </a:endParaRPr>
              </a:p>
            </p:txBody>
          </p:sp>
        </mc:Choice>
        <mc:Fallback xmlns="">
          <p:sp>
            <p:nvSpPr>
              <p:cNvPr id="4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1455" y="1157984"/>
                <a:ext cx="6841091" cy="938719"/>
              </a:xfrm>
              <a:prstGeom prst="rect">
                <a:avLst/>
              </a:prstGeom>
              <a:blipFill rotWithShape="1">
                <a:blip r:embed="rId15"/>
                <a:stretch>
                  <a:fillRect b="-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/>
          <p:cNvGrpSpPr/>
          <p:nvPr/>
        </p:nvGrpSpPr>
        <p:grpSpPr>
          <a:xfrm>
            <a:off x="627063" y="2369498"/>
            <a:ext cx="2074336" cy="3149132"/>
            <a:chOff x="3429000" y="2241340"/>
            <a:chExt cx="2074336" cy="3149132"/>
          </a:xfrm>
        </p:grpSpPr>
        <p:pic>
          <p:nvPicPr>
            <p:cNvPr id="64" name="Picture 63" descr="6_resize.jp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4412572"/>
              <a:ext cx="977900" cy="977900"/>
            </a:xfrm>
            <a:prstGeom prst="rect">
              <a:avLst/>
            </a:prstGeom>
          </p:spPr>
        </p:pic>
        <p:pic>
          <p:nvPicPr>
            <p:cNvPr id="65" name="Picture 64" descr="1_resize.jp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2241340"/>
              <a:ext cx="984250" cy="984250"/>
            </a:xfrm>
            <a:prstGeom prst="rect">
              <a:avLst/>
            </a:prstGeom>
          </p:spPr>
        </p:pic>
        <p:pic>
          <p:nvPicPr>
            <p:cNvPr id="66" name="Picture 65" descr="2_resize.jp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2241340"/>
              <a:ext cx="984250" cy="984250"/>
            </a:xfrm>
            <a:prstGeom prst="rect">
              <a:avLst/>
            </a:prstGeom>
          </p:spPr>
        </p:pic>
        <p:pic>
          <p:nvPicPr>
            <p:cNvPr id="67" name="Picture 66" descr="4_resize.jp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3330131"/>
              <a:ext cx="977900" cy="977900"/>
            </a:xfrm>
            <a:prstGeom prst="rect">
              <a:avLst/>
            </a:prstGeom>
          </p:spPr>
        </p:pic>
        <p:pic>
          <p:nvPicPr>
            <p:cNvPr id="68" name="Picture 67" descr="5_resize.jp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4412572"/>
              <a:ext cx="977900" cy="977900"/>
            </a:xfrm>
            <a:prstGeom prst="rect">
              <a:avLst/>
            </a:prstGeom>
          </p:spPr>
        </p:pic>
        <p:pic>
          <p:nvPicPr>
            <p:cNvPr id="69" name="Picture 68" descr="3_resize.jp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3326956"/>
              <a:ext cx="984250" cy="984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784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3447770" y="2251777"/>
            <a:ext cx="2616917" cy="2524581"/>
            <a:chOff x="3447770" y="2251777"/>
            <a:chExt cx="2616917" cy="2524581"/>
          </a:xfrm>
        </p:grpSpPr>
        <p:sp>
          <p:nvSpPr>
            <p:cNvPr id="65" name="Line 12"/>
            <p:cNvSpPr>
              <a:spLocks noChangeShapeType="1"/>
            </p:cNvSpPr>
            <p:nvPr/>
          </p:nvSpPr>
          <p:spPr bwMode="auto">
            <a:xfrm flipV="1">
              <a:off x="4541838" y="2455612"/>
              <a:ext cx="3175" cy="1191553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6" name="Line 13"/>
            <p:cNvSpPr>
              <a:spLocks noChangeShapeType="1"/>
            </p:cNvSpPr>
            <p:nvPr/>
          </p:nvSpPr>
          <p:spPr bwMode="auto">
            <a:xfrm>
              <a:off x="4570413" y="3684402"/>
              <a:ext cx="1124596" cy="21354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Line 14"/>
            <p:cNvSpPr>
              <a:spLocks noChangeShapeType="1"/>
            </p:cNvSpPr>
            <p:nvPr/>
          </p:nvSpPr>
          <p:spPr bwMode="auto">
            <a:xfrm rot="5400000">
              <a:off x="3738425" y="3657079"/>
              <a:ext cx="771801" cy="811213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8" name="Text Box 4"/>
            <p:cNvSpPr txBox="1">
              <a:spLocks noChangeArrowheads="1"/>
            </p:cNvSpPr>
            <p:nvPr/>
          </p:nvSpPr>
          <p:spPr bwMode="auto">
            <a:xfrm>
              <a:off x="4632031" y="2251777"/>
              <a:ext cx="516473" cy="438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smtClean="0">
                  <a:solidFill>
                    <a:schemeClr val="bg1"/>
                  </a:solidFill>
                  <a:latin typeface="Century Gothic" charset="0"/>
                </a:rPr>
                <a:t>2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  <p:sp>
          <p:nvSpPr>
            <p:cNvPr id="69" name="Text Box 4"/>
            <p:cNvSpPr txBox="1">
              <a:spLocks noChangeArrowheads="1"/>
            </p:cNvSpPr>
            <p:nvPr/>
          </p:nvSpPr>
          <p:spPr bwMode="auto">
            <a:xfrm>
              <a:off x="3447770" y="4374004"/>
              <a:ext cx="516473" cy="402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err="1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err="1" smtClean="0">
                  <a:solidFill>
                    <a:schemeClr val="bg1"/>
                  </a:solidFill>
                  <a:latin typeface="Century Gothic" charset="0"/>
                </a:rPr>
                <a:t>N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  <p:sp>
          <p:nvSpPr>
            <p:cNvPr id="70" name="Text Box 4"/>
            <p:cNvSpPr txBox="1">
              <a:spLocks noChangeArrowheads="1"/>
            </p:cNvSpPr>
            <p:nvPr/>
          </p:nvSpPr>
          <p:spPr bwMode="auto">
            <a:xfrm>
              <a:off x="5548214" y="3742881"/>
              <a:ext cx="516473" cy="403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smtClean="0">
                  <a:solidFill>
                    <a:schemeClr val="bg1"/>
                  </a:solidFill>
                  <a:latin typeface="Century Gothic" charset="0"/>
                </a:rPr>
                <a:t>1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Nearest Neighbor Classifier</a:t>
            </a:r>
            <a:endParaRPr lang="en-US" altLang="zh-CN" sz="3200" dirty="0" smtClean="0">
              <a:solidFill>
                <a:srgbClr val="FFCC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3868165" y="3197762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34" name="Freeform 4"/>
          <p:cNvSpPr>
            <a:spLocks/>
          </p:cNvSpPr>
          <p:nvPr/>
        </p:nvSpPr>
        <p:spPr bwMode="auto">
          <a:xfrm>
            <a:off x="2878665" y="2834905"/>
            <a:ext cx="897471" cy="220167"/>
          </a:xfrm>
          <a:custGeom>
            <a:avLst/>
            <a:gdLst>
              <a:gd name="T0" fmla="*/ 0 w 816"/>
              <a:gd name="T1" fmla="*/ 208 h 208"/>
              <a:gd name="T2" fmla="*/ 384 w 816"/>
              <a:gd name="T3" fmla="*/ 16 h 208"/>
              <a:gd name="T4" fmla="*/ 816 w 816"/>
              <a:gd name="T5" fmla="*/ 112 h 208"/>
              <a:gd name="T6" fmla="*/ 0 60000 65536"/>
              <a:gd name="T7" fmla="*/ 0 60000 65536"/>
              <a:gd name="T8" fmla="*/ 0 60000 65536"/>
              <a:gd name="T9" fmla="*/ 0 w 816"/>
              <a:gd name="T10" fmla="*/ 0 h 208"/>
              <a:gd name="T11" fmla="*/ 816 w 816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08">
                <a:moveTo>
                  <a:pt x="0" y="208"/>
                </a:moveTo>
                <a:cubicBezTo>
                  <a:pt x="124" y="120"/>
                  <a:pt x="248" y="32"/>
                  <a:pt x="384" y="16"/>
                </a:cubicBezTo>
                <a:cubicBezTo>
                  <a:pt x="520" y="0"/>
                  <a:pt x="668" y="56"/>
                  <a:pt x="816" y="112"/>
                </a:cubicBezTo>
              </a:path>
            </a:pathLst>
          </a:custGeom>
          <a:noFill/>
          <a:ln w="31750" cap="sq">
            <a:solidFill>
              <a:srgbClr val="008000"/>
            </a:solidFill>
            <a:round/>
            <a:headEnd type="none" w="sm" len="sm"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3686140" y="3390536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5318144" y="2970720"/>
            <a:ext cx="709017" cy="45719"/>
          </a:xfrm>
          <a:custGeom>
            <a:avLst/>
            <a:gdLst>
              <a:gd name="T0" fmla="*/ 768 w 768"/>
              <a:gd name="T1" fmla="*/ 144 h 144"/>
              <a:gd name="T2" fmla="*/ 336 w 768"/>
              <a:gd name="T3" fmla="*/ 0 h 144"/>
              <a:gd name="T4" fmla="*/ 0 w 768"/>
              <a:gd name="T5" fmla="*/ 144 h 144"/>
              <a:gd name="T6" fmla="*/ 0 60000 65536"/>
              <a:gd name="T7" fmla="*/ 0 60000 65536"/>
              <a:gd name="T8" fmla="*/ 0 60000 65536"/>
              <a:gd name="T9" fmla="*/ 0 w 768"/>
              <a:gd name="T10" fmla="*/ 0 h 144"/>
              <a:gd name="T11" fmla="*/ 768 w 76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44">
                <a:moveTo>
                  <a:pt x="768" y="144"/>
                </a:moveTo>
                <a:cubicBezTo>
                  <a:pt x="616" y="72"/>
                  <a:pt x="464" y="0"/>
                  <a:pt x="336" y="0"/>
                </a:cubicBezTo>
                <a:cubicBezTo>
                  <a:pt x="208" y="0"/>
                  <a:pt x="104" y="72"/>
                  <a:pt x="0" y="144"/>
                </a:cubicBezTo>
              </a:path>
            </a:pathLst>
          </a:custGeom>
          <a:noFill/>
          <a:ln w="31750" cap="sq">
            <a:solidFill>
              <a:srgbClr val="FF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pic>
        <p:nvPicPr>
          <p:cNvPr id="41" name="Picture 40" descr="屏幕快照 2011-09-10 上午11.02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394" y="4935576"/>
            <a:ext cx="1181100" cy="10795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217029" y="3351166"/>
            <a:ext cx="499012" cy="152974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785246" y="2896164"/>
            <a:ext cx="300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03779" y="3251759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32852" y="2709904"/>
            <a:ext cx="355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83650" y="348882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10168" y="3285622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7" name="AutoShape 10"/>
          <p:cNvSpPr>
            <a:spLocks noChangeArrowheads="1"/>
          </p:cNvSpPr>
          <p:nvPr/>
        </p:nvSpPr>
        <p:spPr bwMode="auto">
          <a:xfrm>
            <a:off x="4054431" y="2977636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3902034" y="345176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9" name="AutoShape 10"/>
          <p:cNvSpPr>
            <a:spLocks noChangeArrowheads="1"/>
          </p:cNvSpPr>
          <p:nvPr/>
        </p:nvSpPr>
        <p:spPr bwMode="auto">
          <a:xfrm>
            <a:off x="3800436" y="370575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3631106" y="353642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6392344" y="2369498"/>
            <a:ext cx="2357128" cy="3020974"/>
            <a:chOff x="6256880" y="2207474"/>
            <a:chExt cx="2357128" cy="3020974"/>
          </a:xfrm>
        </p:grpSpPr>
        <p:pic>
          <p:nvPicPr>
            <p:cNvPr id="30" name="Picture 29" descr="puma-Bike-Profile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2207474"/>
              <a:ext cx="1117600" cy="808863"/>
            </a:xfrm>
            <a:prstGeom prst="rect">
              <a:avLst/>
            </a:prstGeom>
          </p:spPr>
        </p:pic>
        <p:pic>
          <p:nvPicPr>
            <p:cNvPr id="19" name="Picture 18" descr="land-rover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088" y="3158026"/>
              <a:ext cx="1137920" cy="853440"/>
            </a:xfrm>
            <a:prstGeom prst="rect">
              <a:avLst/>
            </a:prstGeom>
          </p:spPr>
        </p:pic>
        <p:pic>
          <p:nvPicPr>
            <p:cNvPr id="20" name="Picture 19" descr="tree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3171871"/>
              <a:ext cx="1094423" cy="857250"/>
            </a:xfrm>
            <a:prstGeom prst="rect">
              <a:avLst/>
            </a:prstGeom>
          </p:spPr>
        </p:pic>
        <p:pic>
          <p:nvPicPr>
            <p:cNvPr id="21" name="Picture 20" descr="dog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954" y="2207474"/>
              <a:ext cx="971296" cy="857504"/>
            </a:xfrm>
            <a:prstGeom prst="rect">
              <a:avLst/>
            </a:prstGeom>
          </p:spPr>
        </p:pic>
        <p:pic>
          <p:nvPicPr>
            <p:cNvPr id="22" name="Picture 21" descr="cat2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4219814"/>
              <a:ext cx="1145540" cy="1008634"/>
            </a:xfrm>
            <a:prstGeom prst="rect">
              <a:avLst/>
            </a:prstGeom>
          </p:spPr>
        </p:pic>
        <p:pic>
          <p:nvPicPr>
            <p:cNvPr id="25" name="Picture 24" descr="Larg2_24_2009Flower-Essence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954" y="4237306"/>
              <a:ext cx="1066800" cy="963168"/>
            </a:xfrm>
            <a:prstGeom prst="rect">
              <a:avLst/>
            </a:prstGeom>
          </p:spPr>
        </p:pic>
      </p:grp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805893" y="5516465"/>
            <a:ext cx="1835707" cy="77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Training Data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of Face</a:t>
            </a:r>
            <a:endParaRPr lang="en-US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6712021" y="5516465"/>
            <a:ext cx="183570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Training Data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of Non-Face</a:t>
            </a:r>
            <a:endParaRPr lang="en-US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90045" y="3522690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4093845" y="3211709"/>
            <a:ext cx="91440" cy="91440"/>
          </a:xfrm>
          <a:prstGeom prst="flowChartProcess">
            <a:avLst/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575728" y="1157984"/>
            <a:ext cx="7992545" cy="50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sz="2200" dirty="0" smtClean="0">
                <a:solidFill>
                  <a:schemeClr val="bg1"/>
                </a:solidFill>
                <a:latin typeface="Verdana"/>
                <a:cs typeface="Verdana"/>
              </a:rPr>
              <a:t>Nearest samples decide the result of the classifier.</a:t>
            </a:r>
            <a:endParaRPr lang="en-US" sz="2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4" name="AutoShape 10"/>
          <p:cNvSpPr>
            <a:spLocks noChangeArrowheads="1"/>
          </p:cNvSpPr>
          <p:nvPr/>
        </p:nvSpPr>
        <p:spPr bwMode="auto">
          <a:xfrm>
            <a:off x="3729316" y="39191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627063" y="2369498"/>
            <a:ext cx="2074336" cy="3149132"/>
            <a:chOff x="3429000" y="2241340"/>
            <a:chExt cx="2074336" cy="3149132"/>
          </a:xfrm>
        </p:grpSpPr>
        <p:pic>
          <p:nvPicPr>
            <p:cNvPr id="58" name="Picture 57" descr="6_resize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4412572"/>
              <a:ext cx="977900" cy="977900"/>
            </a:xfrm>
            <a:prstGeom prst="rect">
              <a:avLst/>
            </a:prstGeom>
          </p:spPr>
        </p:pic>
        <p:pic>
          <p:nvPicPr>
            <p:cNvPr id="59" name="Picture 58" descr="1_resize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2241340"/>
              <a:ext cx="984250" cy="984250"/>
            </a:xfrm>
            <a:prstGeom prst="rect">
              <a:avLst/>
            </a:prstGeom>
          </p:spPr>
        </p:pic>
        <p:pic>
          <p:nvPicPr>
            <p:cNvPr id="60" name="Picture 59" descr="2_resize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2241340"/>
              <a:ext cx="984250" cy="984250"/>
            </a:xfrm>
            <a:prstGeom prst="rect">
              <a:avLst/>
            </a:prstGeom>
          </p:spPr>
        </p:pic>
        <p:pic>
          <p:nvPicPr>
            <p:cNvPr id="61" name="Picture 60" descr="4_resize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3330131"/>
              <a:ext cx="977900" cy="977900"/>
            </a:xfrm>
            <a:prstGeom prst="rect">
              <a:avLst/>
            </a:prstGeom>
          </p:spPr>
        </p:pic>
        <p:pic>
          <p:nvPicPr>
            <p:cNvPr id="62" name="Picture 61" descr="5_resize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4412572"/>
              <a:ext cx="977900" cy="977900"/>
            </a:xfrm>
            <a:prstGeom prst="rect">
              <a:avLst/>
            </a:prstGeom>
          </p:spPr>
        </p:pic>
        <p:pic>
          <p:nvPicPr>
            <p:cNvPr id="63" name="Picture 62" descr="3_resize.jp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3326956"/>
              <a:ext cx="984250" cy="984250"/>
            </a:xfrm>
            <a:prstGeom prst="rect">
              <a:avLst/>
            </a:prstGeom>
          </p:spPr>
        </p:pic>
      </p:grpSp>
      <p:sp>
        <p:nvSpPr>
          <p:cNvPr id="52" name="TextBox 51"/>
          <p:cNvSpPr txBox="1"/>
          <p:nvPr/>
        </p:nvSpPr>
        <p:spPr>
          <a:xfrm>
            <a:off x="3921350" y="6116629"/>
            <a:ext cx="1475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Test Image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1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3447770" y="2251777"/>
            <a:ext cx="2616917" cy="2524581"/>
            <a:chOff x="3447770" y="2251777"/>
            <a:chExt cx="2616917" cy="2524581"/>
          </a:xfrm>
        </p:grpSpPr>
        <p:sp>
          <p:nvSpPr>
            <p:cNvPr id="64" name="Line 12"/>
            <p:cNvSpPr>
              <a:spLocks noChangeShapeType="1"/>
            </p:cNvSpPr>
            <p:nvPr/>
          </p:nvSpPr>
          <p:spPr bwMode="auto">
            <a:xfrm flipV="1">
              <a:off x="4541838" y="2455612"/>
              <a:ext cx="3175" cy="1191553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5" name="Line 13"/>
            <p:cNvSpPr>
              <a:spLocks noChangeShapeType="1"/>
            </p:cNvSpPr>
            <p:nvPr/>
          </p:nvSpPr>
          <p:spPr bwMode="auto">
            <a:xfrm>
              <a:off x="4570413" y="3684402"/>
              <a:ext cx="1124596" cy="21354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6" name="Line 14"/>
            <p:cNvSpPr>
              <a:spLocks noChangeShapeType="1"/>
            </p:cNvSpPr>
            <p:nvPr/>
          </p:nvSpPr>
          <p:spPr bwMode="auto">
            <a:xfrm rot="5400000">
              <a:off x="3738425" y="3657079"/>
              <a:ext cx="771801" cy="811213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Text Box 4"/>
            <p:cNvSpPr txBox="1">
              <a:spLocks noChangeArrowheads="1"/>
            </p:cNvSpPr>
            <p:nvPr/>
          </p:nvSpPr>
          <p:spPr bwMode="auto">
            <a:xfrm>
              <a:off x="4632031" y="2251777"/>
              <a:ext cx="516473" cy="438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smtClean="0">
                  <a:solidFill>
                    <a:schemeClr val="bg1"/>
                  </a:solidFill>
                  <a:latin typeface="Century Gothic" charset="0"/>
                </a:rPr>
                <a:t>2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  <p:sp>
          <p:nvSpPr>
            <p:cNvPr id="68" name="Text Box 4"/>
            <p:cNvSpPr txBox="1">
              <a:spLocks noChangeArrowheads="1"/>
            </p:cNvSpPr>
            <p:nvPr/>
          </p:nvSpPr>
          <p:spPr bwMode="auto">
            <a:xfrm>
              <a:off x="3447770" y="4374004"/>
              <a:ext cx="516473" cy="402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err="1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err="1" smtClean="0">
                  <a:solidFill>
                    <a:schemeClr val="bg1"/>
                  </a:solidFill>
                  <a:latin typeface="Century Gothic" charset="0"/>
                </a:rPr>
                <a:t>N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  <p:sp>
          <p:nvSpPr>
            <p:cNvPr id="69" name="Text Box 4"/>
            <p:cNvSpPr txBox="1">
              <a:spLocks noChangeArrowheads="1"/>
            </p:cNvSpPr>
            <p:nvPr/>
          </p:nvSpPr>
          <p:spPr bwMode="auto">
            <a:xfrm>
              <a:off x="5548214" y="3742881"/>
              <a:ext cx="516473" cy="403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smtClean="0">
                  <a:solidFill>
                    <a:schemeClr val="bg1"/>
                  </a:solidFill>
                  <a:latin typeface="Century Gothic" charset="0"/>
                </a:rPr>
                <a:t>1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Nearest Neighbor Classifier</a:t>
            </a:r>
            <a:endParaRPr lang="en-US" altLang="zh-CN" sz="3200" dirty="0" smtClean="0">
              <a:solidFill>
                <a:srgbClr val="FFCC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3868165" y="3197762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34" name="Freeform 4"/>
          <p:cNvSpPr>
            <a:spLocks/>
          </p:cNvSpPr>
          <p:nvPr/>
        </p:nvSpPr>
        <p:spPr bwMode="auto">
          <a:xfrm>
            <a:off x="2878665" y="2834905"/>
            <a:ext cx="897471" cy="220167"/>
          </a:xfrm>
          <a:custGeom>
            <a:avLst/>
            <a:gdLst>
              <a:gd name="T0" fmla="*/ 0 w 816"/>
              <a:gd name="T1" fmla="*/ 208 h 208"/>
              <a:gd name="T2" fmla="*/ 384 w 816"/>
              <a:gd name="T3" fmla="*/ 16 h 208"/>
              <a:gd name="T4" fmla="*/ 816 w 816"/>
              <a:gd name="T5" fmla="*/ 112 h 208"/>
              <a:gd name="T6" fmla="*/ 0 60000 65536"/>
              <a:gd name="T7" fmla="*/ 0 60000 65536"/>
              <a:gd name="T8" fmla="*/ 0 60000 65536"/>
              <a:gd name="T9" fmla="*/ 0 w 816"/>
              <a:gd name="T10" fmla="*/ 0 h 208"/>
              <a:gd name="T11" fmla="*/ 816 w 816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08">
                <a:moveTo>
                  <a:pt x="0" y="208"/>
                </a:moveTo>
                <a:cubicBezTo>
                  <a:pt x="124" y="120"/>
                  <a:pt x="248" y="32"/>
                  <a:pt x="384" y="16"/>
                </a:cubicBezTo>
                <a:cubicBezTo>
                  <a:pt x="520" y="0"/>
                  <a:pt x="668" y="56"/>
                  <a:pt x="816" y="112"/>
                </a:cubicBezTo>
              </a:path>
            </a:pathLst>
          </a:custGeom>
          <a:noFill/>
          <a:ln w="31750" cap="sq">
            <a:solidFill>
              <a:srgbClr val="008000"/>
            </a:solidFill>
            <a:round/>
            <a:headEnd type="none" w="sm" len="sm"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3686140" y="3390536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5318144" y="2970720"/>
            <a:ext cx="709017" cy="45719"/>
          </a:xfrm>
          <a:custGeom>
            <a:avLst/>
            <a:gdLst>
              <a:gd name="T0" fmla="*/ 768 w 768"/>
              <a:gd name="T1" fmla="*/ 144 h 144"/>
              <a:gd name="T2" fmla="*/ 336 w 768"/>
              <a:gd name="T3" fmla="*/ 0 h 144"/>
              <a:gd name="T4" fmla="*/ 0 w 768"/>
              <a:gd name="T5" fmla="*/ 144 h 144"/>
              <a:gd name="T6" fmla="*/ 0 60000 65536"/>
              <a:gd name="T7" fmla="*/ 0 60000 65536"/>
              <a:gd name="T8" fmla="*/ 0 60000 65536"/>
              <a:gd name="T9" fmla="*/ 0 w 768"/>
              <a:gd name="T10" fmla="*/ 0 h 144"/>
              <a:gd name="T11" fmla="*/ 768 w 76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44">
                <a:moveTo>
                  <a:pt x="768" y="144"/>
                </a:moveTo>
                <a:cubicBezTo>
                  <a:pt x="616" y="72"/>
                  <a:pt x="464" y="0"/>
                  <a:pt x="336" y="0"/>
                </a:cubicBezTo>
                <a:cubicBezTo>
                  <a:pt x="208" y="0"/>
                  <a:pt x="104" y="72"/>
                  <a:pt x="0" y="144"/>
                </a:cubicBezTo>
              </a:path>
            </a:pathLst>
          </a:custGeom>
          <a:noFill/>
          <a:ln w="31750" cap="sq">
            <a:solidFill>
              <a:srgbClr val="FF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pic>
        <p:nvPicPr>
          <p:cNvPr id="41" name="Picture 40" descr="屏幕快照 2011-09-10 上午11.02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394" y="4935576"/>
            <a:ext cx="1181100" cy="10795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217029" y="3351166"/>
            <a:ext cx="499012" cy="152974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785246" y="2896164"/>
            <a:ext cx="300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03779" y="3251759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32852" y="2709904"/>
            <a:ext cx="355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83650" y="348882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10168" y="3285622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7" name="AutoShape 10"/>
          <p:cNvSpPr>
            <a:spLocks noChangeArrowheads="1"/>
          </p:cNvSpPr>
          <p:nvPr/>
        </p:nvSpPr>
        <p:spPr bwMode="auto">
          <a:xfrm>
            <a:off x="4054431" y="2977636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3902034" y="345176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9" name="AutoShape 10"/>
          <p:cNvSpPr>
            <a:spLocks noChangeArrowheads="1"/>
          </p:cNvSpPr>
          <p:nvPr/>
        </p:nvSpPr>
        <p:spPr bwMode="auto">
          <a:xfrm>
            <a:off x="3800436" y="370575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3631106" y="353642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6392344" y="2369498"/>
            <a:ext cx="2357128" cy="3020974"/>
            <a:chOff x="6256880" y="2207474"/>
            <a:chExt cx="2357128" cy="3020974"/>
          </a:xfrm>
        </p:grpSpPr>
        <p:pic>
          <p:nvPicPr>
            <p:cNvPr id="30" name="Picture 29" descr="puma-Bike-Profile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2207474"/>
              <a:ext cx="1117600" cy="808863"/>
            </a:xfrm>
            <a:prstGeom prst="rect">
              <a:avLst/>
            </a:prstGeom>
          </p:spPr>
        </p:pic>
        <p:pic>
          <p:nvPicPr>
            <p:cNvPr id="19" name="Picture 18" descr="land-rover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088" y="3158026"/>
              <a:ext cx="1137920" cy="853440"/>
            </a:xfrm>
            <a:prstGeom prst="rect">
              <a:avLst/>
            </a:prstGeom>
          </p:spPr>
        </p:pic>
        <p:pic>
          <p:nvPicPr>
            <p:cNvPr id="20" name="Picture 19" descr="tree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3171871"/>
              <a:ext cx="1094423" cy="857250"/>
            </a:xfrm>
            <a:prstGeom prst="rect">
              <a:avLst/>
            </a:prstGeom>
          </p:spPr>
        </p:pic>
        <p:pic>
          <p:nvPicPr>
            <p:cNvPr id="21" name="Picture 20" descr="dog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954" y="2207474"/>
              <a:ext cx="971296" cy="857504"/>
            </a:xfrm>
            <a:prstGeom prst="rect">
              <a:avLst/>
            </a:prstGeom>
          </p:spPr>
        </p:pic>
        <p:pic>
          <p:nvPicPr>
            <p:cNvPr id="22" name="Picture 21" descr="cat2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4219814"/>
              <a:ext cx="1145540" cy="1008634"/>
            </a:xfrm>
            <a:prstGeom prst="rect">
              <a:avLst/>
            </a:prstGeom>
          </p:spPr>
        </p:pic>
        <p:pic>
          <p:nvPicPr>
            <p:cNvPr id="25" name="Picture 24" descr="Larg2_24_2009Flower-Essence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954" y="4237306"/>
              <a:ext cx="1066800" cy="963168"/>
            </a:xfrm>
            <a:prstGeom prst="rect">
              <a:avLst/>
            </a:prstGeom>
          </p:spPr>
        </p:pic>
      </p:grp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805893" y="5516465"/>
            <a:ext cx="1835707" cy="77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Training Data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of Face</a:t>
            </a:r>
            <a:endParaRPr lang="en-US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6712021" y="5516465"/>
            <a:ext cx="183570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Training Data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of Non-Face</a:t>
            </a:r>
            <a:endParaRPr lang="en-US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90045" y="3522690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4093845" y="3211709"/>
            <a:ext cx="91440" cy="91440"/>
          </a:xfrm>
          <a:prstGeom prst="flowChartProcess">
            <a:avLst/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575728" y="1157984"/>
            <a:ext cx="7992545" cy="50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sz="2200" dirty="0" smtClean="0">
                <a:solidFill>
                  <a:schemeClr val="bg1"/>
                </a:solidFill>
                <a:latin typeface="Verdana"/>
                <a:cs typeface="Verdana"/>
              </a:rPr>
              <a:t>Nearest samples decide the result of the classifier.</a:t>
            </a:r>
            <a:endParaRPr lang="en-US" sz="2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4" name="AutoShape 10"/>
          <p:cNvSpPr>
            <a:spLocks noChangeArrowheads="1"/>
          </p:cNvSpPr>
          <p:nvPr/>
        </p:nvSpPr>
        <p:spPr bwMode="auto">
          <a:xfrm>
            <a:off x="3729316" y="39191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627063" y="2369498"/>
            <a:ext cx="2074336" cy="3149132"/>
            <a:chOff x="3429000" y="2241340"/>
            <a:chExt cx="2074336" cy="3149132"/>
          </a:xfrm>
        </p:grpSpPr>
        <p:pic>
          <p:nvPicPr>
            <p:cNvPr id="58" name="Picture 57" descr="6_resize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4412572"/>
              <a:ext cx="977900" cy="977900"/>
            </a:xfrm>
            <a:prstGeom prst="rect">
              <a:avLst/>
            </a:prstGeom>
          </p:spPr>
        </p:pic>
        <p:pic>
          <p:nvPicPr>
            <p:cNvPr id="59" name="Picture 58" descr="1_resize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2241340"/>
              <a:ext cx="984250" cy="984250"/>
            </a:xfrm>
            <a:prstGeom prst="rect">
              <a:avLst/>
            </a:prstGeom>
          </p:spPr>
        </p:pic>
        <p:pic>
          <p:nvPicPr>
            <p:cNvPr id="60" name="Picture 59" descr="2_resize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2241340"/>
              <a:ext cx="984250" cy="984250"/>
            </a:xfrm>
            <a:prstGeom prst="rect">
              <a:avLst/>
            </a:prstGeom>
          </p:spPr>
        </p:pic>
        <p:pic>
          <p:nvPicPr>
            <p:cNvPr id="61" name="Picture 60" descr="4_resize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3330131"/>
              <a:ext cx="977900" cy="977900"/>
            </a:xfrm>
            <a:prstGeom prst="rect">
              <a:avLst/>
            </a:prstGeom>
          </p:spPr>
        </p:pic>
        <p:pic>
          <p:nvPicPr>
            <p:cNvPr id="62" name="Picture 61" descr="5_resize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4412572"/>
              <a:ext cx="977900" cy="977900"/>
            </a:xfrm>
            <a:prstGeom prst="rect">
              <a:avLst/>
            </a:prstGeom>
          </p:spPr>
        </p:pic>
        <p:pic>
          <p:nvPicPr>
            <p:cNvPr id="63" name="Picture 62" descr="3_resize.jp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3326956"/>
              <a:ext cx="984250" cy="984250"/>
            </a:xfrm>
            <a:prstGeom prst="rect">
              <a:avLst/>
            </a:prstGeom>
          </p:spPr>
        </p:pic>
      </p:grpSp>
      <p:sp>
        <p:nvSpPr>
          <p:cNvPr id="3" name="Oval 2"/>
          <p:cNvSpPr/>
          <p:nvPr/>
        </p:nvSpPr>
        <p:spPr>
          <a:xfrm>
            <a:off x="3764801" y="3108232"/>
            <a:ext cx="556411" cy="273399"/>
          </a:xfrm>
          <a:prstGeom prst="ellipse">
            <a:avLst/>
          </a:prstGeom>
          <a:noFill/>
          <a:ln>
            <a:solidFill>
              <a:srgbClr val="0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48795" y="6116629"/>
            <a:ext cx="702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800"/>
                </a:solidFill>
              </a:rPr>
              <a:t>Face</a:t>
            </a:r>
            <a:endParaRPr lang="en-US" dirty="0">
              <a:solidFill>
                <a:srgbClr val="007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3447770" y="2251777"/>
            <a:ext cx="2616917" cy="2524581"/>
            <a:chOff x="3447770" y="2251777"/>
            <a:chExt cx="2616917" cy="2524581"/>
          </a:xfrm>
        </p:grpSpPr>
        <p:sp>
          <p:nvSpPr>
            <p:cNvPr id="67" name="Line 12"/>
            <p:cNvSpPr>
              <a:spLocks noChangeShapeType="1"/>
            </p:cNvSpPr>
            <p:nvPr/>
          </p:nvSpPr>
          <p:spPr bwMode="auto">
            <a:xfrm flipV="1">
              <a:off x="4541838" y="2455612"/>
              <a:ext cx="3175" cy="1191553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8" name="Line 13"/>
            <p:cNvSpPr>
              <a:spLocks noChangeShapeType="1"/>
            </p:cNvSpPr>
            <p:nvPr/>
          </p:nvSpPr>
          <p:spPr bwMode="auto">
            <a:xfrm>
              <a:off x="4570413" y="3684402"/>
              <a:ext cx="1124596" cy="21354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9" name="Line 14"/>
            <p:cNvSpPr>
              <a:spLocks noChangeShapeType="1"/>
            </p:cNvSpPr>
            <p:nvPr/>
          </p:nvSpPr>
          <p:spPr bwMode="auto">
            <a:xfrm rot="5400000">
              <a:off x="3738425" y="3657079"/>
              <a:ext cx="771801" cy="811213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0" name="Text Box 4"/>
            <p:cNvSpPr txBox="1">
              <a:spLocks noChangeArrowheads="1"/>
            </p:cNvSpPr>
            <p:nvPr/>
          </p:nvSpPr>
          <p:spPr bwMode="auto">
            <a:xfrm>
              <a:off x="4632031" y="2251777"/>
              <a:ext cx="516473" cy="438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smtClean="0">
                  <a:solidFill>
                    <a:schemeClr val="bg1"/>
                  </a:solidFill>
                  <a:latin typeface="Century Gothic" charset="0"/>
                </a:rPr>
                <a:t>2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  <p:sp>
          <p:nvSpPr>
            <p:cNvPr id="71" name="Text Box 4"/>
            <p:cNvSpPr txBox="1">
              <a:spLocks noChangeArrowheads="1"/>
            </p:cNvSpPr>
            <p:nvPr/>
          </p:nvSpPr>
          <p:spPr bwMode="auto">
            <a:xfrm>
              <a:off x="3447770" y="4374004"/>
              <a:ext cx="516473" cy="402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err="1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err="1" smtClean="0">
                  <a:solidFill>
                    <a:schemeClr val="bg1"/>
                  </a:solidFill>
                  <a:latin typeface="Century Gothic" charset="0"/>
                </a:rPr>
                <a:t>N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  <p:sp>
          <p:nvSpPr>
            <p:cNvPr id="72" name="Text Box 4"/>
            <p:cNvSpPr txBox="1">
              <a:spLocks noChangeArrowheads="1"/>
            </p:cNvSpPr>
            <p:nvPr/>
          </p:nvSpPr>
          <p:spPr bwMode="auto">
            <a:xfrm>
              <a:off x="5548214" y="3742881"/>
              <a:ext cx="516473" cy="403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smtClean="0">
                  <a:solidFill>
                    <a:schemeClr val="bg1"/>
                  </a:solidFill>
                  <a:latin typeface="Century Gothic" charset="0"/>
                </a:rPr>
                <a:t>1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pic>
        <p:nvPicPr>
          <p:cNvPr id="54" name="Picture 53" descr="屏幕快照 2011-09-24 上午10.25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746" y="4939826"/>
            <a:ext cx="1192748" cy="1075250"/>
          </a:xfrm>
          <a:prstGeom prst="rect">
            <a:avLst/>
          </a:prstGeom>
        </p:spPr>
      </p:pic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Nearest Neighbor Classifier</a:t>
            </a:r>
            <a:endParaRPr lang="en-US" altLang="zh-CN" sz="3200" dirty="0" smtClean="0">
              <a:solidFill>
                <a:srgbClr val="FFCC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3868165" y="3197762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34" name="Freeform 4"/>
          <p:cNvSpPr>
            <a:spLocks/>
          </p:cNvSpPr>
          <p:nvPr/>
        </p:nvSpPr>
        <p:spPr bwMode="auto">
          <a:xfrm>
            <a:off x="2878665" y="2834905"/>
            <a:ext cx="897471" cy="220167"/>
          </a:xfrm>
          <a:custGeom>
            <a:avLst/>
            <a:gdLst>
              <a:gd name="T0" fmla="*/ 0 w 816"/>
              <a:gd name="T1" fmla="*/ 208 h 208"/>
              <a:gd name="T2" fmla="*/ 384 w 816"/>
              <a:gd name="T3" fmla="*/ 16 h 208"/>
              <a:gd name="T4" fmla="*/ 816 w 816"/>
              <a:gd name="T5" fmla="*/ 112 h 208"/>
              <a:gd name="T6" fmla="*/ 0 60000 65536"/>
              <a:gd name="T7" fmla="*/ 0 60000 65536"/>
              <a:gd name="T8" fmla="*/ 0 60000 65536"/>
              <a:gd name="T9" fmla="*/ 0 w 816"/>
              <a:gd name="T10" fmla="*/ 0 h 208"/>
              <a:gd name="T11" fmla="*/ 816 w 816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08">
                <a:moveTo>
                  <a:pt x="0" y="208"/>
                </a:moveTo>
                <a:cubicBezTo>
                  <a:pt x="124" y="120"/>
                  <a:pt x="248" y="32"/>
                  <a:pt x="384" y="16"/>
                </a:cubicBezTo>
                <a:cubicBezTo>
                  <a:pt x="520" y="0"/>
                  <a:pt x="668" y="56"/>
                  <a:pt x="816" y="112"/>
                </a:cubicBezTo>
              </a:path>
            </a:pathLst>
          </a:custGeom>
          <a:noFill/>
          <a:ln w="31750" cap="sq">
            <a:solidFill>
              <a:srgbClr val="008000"/>
            </a:solidFill>
            <a:round/>
            <a:headEnd type="none" w="sm" len="sm"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3686140" y="3390536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5318144" y="2970720"/>
            <a:ext cx="709017" cy="45719"/>
          </a:xfrm>
          <a:custGeom>
            <a:avLst/>
            <a:gdLst>
              <a:gd name="T0" fmla="*/ 768 w 768"/>
              <a:gd name="T1" fmla="*/ 144 h 144"/>
              <a:gd name="T2" fmla="*/ 336 w 768"/>
              <a:gd name="T3" fmla="*/ 0 h 144"/>
              <a:gd name="T4" fmla="*/ 0 w 768"/>
              <a:gd name="T5" fmla="*/ 144 h 144"/>
              <a:gd name="T6" fmla="*/ 0 60000 65536"/>
              <a:gd name="T7" fmla="*/ 0 60000 65536"/>
              <a:gd name="T8" fmla="*/ 0 60000 65536"/>
              <a:gd name="T9" fmla="*/ 0 w 768"/>
              <a:gd name="T10" fmla="*/ 0 h 144"/>
              <a:gd name="T11" fmla="*/ 768 w 76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44">
                <a:moveTo>
                  <a:pt x="768" y="144"/>
                </a:moveTo>
                <a:cubicBezTo>
                  <a:pt x="616" y="72"/>
                  <a:pt x="464" y="0"/>
                  <a:pt x="336" y="0"/>
                </a:cubicBezTo>
                <a:cubicBezTo>
                  <a:pt x="208" y="0"/>
                  <a:pt x="104" y="72"/>
                  <a:pt x="0" y="144"/>
                </a:cubicBezTo>
              </a:path>
            </a:pathLst>
          </a:custGeom>
          <a:noFill/>
          <a:ln w="31750" cap="sq">
            <a:solidFill>
              <a:srgbClr val="FF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716041" y="4116040"/>
            <a:ext cx="288718" cy="764874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785246" y="2896164"/>
            <a:ext cx="300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03779" y="3251759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32852" y="2709904"/>
            <a:ext cx="355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83650" y="348882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10168" y="3285622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7" name="AutoShape 10"/>
          <p:cNvSpPr>
            <a:spLocks noChangeArrowheads="1"/>
          </p:cNvSpPr>
          <p:nvPr/>
        </p:nvSpPr>
        <p:spPr bwMode="auto">
          <a:xfrm>
            <a:off x="4054431" y="2977636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3902034" y="345176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9" name="AutoShape 10"/>
          <p:cNvSpPr>
            <a:spLocks noChangeArrowheads="1"/>
          </p:cNvSpPr>
          <p:nvPr/>
        </p:nvSpPr>
        <p:spPr bwMode="auto">
          <a:xfrm>
            <a:off x="3800436" y="370575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3631106" y="353642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6392344" y="2369498"/>
            <a:ext cx="2357128" cy="3020974"/>
            <a:chOff x="6256880" y="2207474"/>
            <a:chExt cx="2357128" cy="3020974"/>
          </a:xfrm>
        </p:grpSpPr>
        <p:pic>
          <p:nvPicPr>
            <p:cNvPr id="30" name="Picture 29" descr="puma-Bike-Profile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2207474"/>
              <a:ext cx="1117600" cy="808863"/>
            </a:xfrm>
            <a:prstGeom prst="rect">
              <a:avLst/>
            </a:prstGeom>
          </p:spPr>
        </p:pic>
        <p:pic>
          <p:nvPicPr>
            <p:cNvPr id="19" name="Picture 18" descr="land-rover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088" y="3158026"/>
              <a:ext cx="1137920" cy="853440"/>
            </a:xfrm>
            <a:prstGeom prst="rect">
              <a:avLst/>
            </a:prstGeom>
          </p:spPr>
        </p:pic>
        <p:pic>
          <p:nvPicPr>
            <p:cNvPr id="20" name="Picture 19" descr="tree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3171871"/>
              <a:ext cx="1094423" cy="857250"/>
            </a:xfrm>
            <a:prstGeom prst="rect">
              <a:avLst/>
            </a:prstGeom>
          </p:spPr>
        </p:pic>
        <p:pic>
          <p:nvPicPr>
            <p:cNvPr id="21" name="Picture 20" descr="dog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954" y="2207474"/>
              <a:ext cx="971296" cy="857504"/>
            </a:xfrm>
            <a:prstGeom prst="rect">
              <a:avLst/>
            </a:prstGeom>
          </p:spPr>
        </p:pic>
        <p:pic>
          <p:nvPicPr>
            <p:cNvPr id="22" name="Picture 21" descr="cat2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4219814"/>
              <a:ext cx="1145540" cy="1008634"/>
            </a:xfrm>
            <a:prstGeom prst="rect">
              <a:avLst/>
            </a:prstGeom>
          </p:spPr>
        </p:pic>
        <p:pic>
          <p:nvPicPr>
            <p:cNvPr id="25" name="Picture 24" descr="Larg2_24_2009Flower-Essence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954" y="4237306"/>
              <a:ext cx="1066800" cy="963168"/>
            </a:xfrm>
            <a:prstGeom prst="rect">
              <a:avLst/>
            </a:prstGeom>
          </p:spPr>
        </p:pic>
      </p:grp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805893" y="5516465"/>
            <a:ext cx="1835707" cy="77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Training Data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of Face</a:t>
            </a:r>
            <a:endParaRPr lang="en-US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6712021" y="5516465"/>
            <a:ext cx="183570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Training Data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of Non-Face</a:t>
            </a:r>
            <a:endParaRPr lang="en-US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90045" y="3522690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5004759" y="3898090"/>
            <a:ext cx="91440" cy="91440"/>
          </a:xfrm>
          <a:prstGeom prst="flowChartProcess">
            <a:avLst/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575728" y="1157984"/>
            <a:ext cx="7992545" cy="50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sz="2200" dirty="0" smtClean="0">
                <a:solidFill>
                  <a:schemeClr val="bg1"/>
                </a:solidFill>
                <a:latin typeface="Verdana"/>
                <a:cs typeface="Verdana"/>
              </a:rPr>
              <a:t>Nearest samples decide the result of the classifier.</a:t>
            </a:r>
            <a:endParaRPr lang="en-US" sz="2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3729316" y="39191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627063" y="2369498"/>
            <a:ext cx="2074336" cy="3149132"/>
            <a:chOff x="3429000" y="2241340"/>
            <a:chExt cx="2074336" cy="3149132"/>
          </a:xfrm>
        </p:grpSpPr>
        <p:pic>
          <p:nvPicPr>
            <p:cNvPr id="60" name="Picture 59" descr="6_resize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4412572"/>
              <a:ext cx="977900" cy="977900"/>
            </a:xfrm>
            <a:prstGeom prst="rect">
              <a:avLst/>
            </a:prstGeom>
          </p:spPr>
        </p:pic>
        <p:pic>
          <p:nvPicPr>
            <p:cNvPr id="61" name="Picture 60" descr="1_resize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2241340"/>
              <a:ext cx="984250" cy="984250"/>
            </a:xfrm>
            <a:prstGeom prst="rect">
              <a:avLst/>
            </a:prstGeom>
          </p:spPr>
        </p:pic>
        <p:pic>
          <p:nvPicPr>
            <p:cNvPr id="62" name="Picture 61" descr="2_resize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2241340"/>
              <a:ext cx="984250" cy="984250"/>
            </a:xfrm>
            <a:prstGeom prst="rect">
              <a:avLst/>
            </a:prstGeom>
          </p:spPr>
        </p:pic>
        <p:pic>
          <p:nvPicPr>
            <p:cNvPr id="63" name="Picture 62" descr="4_resize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3330131"/>
              <a:ext cx="977900" cy="977900"/>
            </a:xfrm>
            <a:prstGeom prst="rect">
              <a:avLst/>
            </a:prstGeom>
          </p:spPr>
        </p:pic>
        <p:pic>
          <p:nvPicPr>
            <p:cNvPr id="64" name="Picture 63" descr="5_resize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4412572"/>
              <a:ext cx="977900" cy="977900"/>
            </a:xfrm>
            <a:prstGeom prst="rect">
              <a:avLst/>
            </a:prstGeom>
          </p:spPr>
        </p:pic>
        <p:pic>
          <p:nvPicPr>
            <p:cNvPr id="65" name="Picture 64" descr="3_resize.jp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3326956"/>
              <a:ext cx="984250" cy="984250"/>
            </a:xfrm>
            <a:prstGeom prst="rect">
              <a:avLst/>
            </a:prstGeom>
          </p:spPr>
        </p:pic>
      </p:grpSp>
      <p:sp>
        <p:nvSpPr>
          <p:cNvPr id="52" name="TextBox 51"/>
          <p:cNvSpPr txBox="1"/>
          <p:nvPr/>
        </p:nvSpPr>
        <p:spPr>
          <a:xfrm>
            <a:off x="3921350" y="6116629"/>
            <a:ext cx="1475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Test Image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3447770" y="2251777"/>
            <a:ext cx="2616917" cy="2524581"/>
            <a:chOff x="3447770" y="2251777"/>
            <a:chExt cx="2616917" cy="2524581"/>
          </a:xfrm>
        </p:grpSpPr>
        <p:sp>
          <p:nvSpPr>
            <p:cNvPr id="66" name="Line 12"/>
            <p:cNvSpPr>
              <a:spLocks noChangeShapeType="1"/>
            </p:cNvSpPr>
            <p:nvPr/>
          </p:nvSpPr>
          <p:spPr bwMode="auto">
            <a:xfrm flipV="1">
              <a:off x="4541838" y="2455612"/>
              <a:ext cx="3175" cy="1191553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Line 13"/>
            <p:cNvSpPr>
              <a:spLocks noChangeShapeType="1"/>
            </p:cNvSpPr>
            <p:nvPr/>
          </p:nvSpPr>
          <p:spPr bwMode="auto">
            <a:xfrm>
              <a:off x="4570413" y="3684402"/>
              <a:ext cx="1124596" cy="21354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8" name="Line 14"/>
            <p:cNvSpPr>
              <a:spLocks noChangeShapeType="1"/>
            </p:cNvSpPr>
            <p:nvPr/>
          </p:nvSpPr>
          <p:spPr bwMode="auto">
            <a:xfrm rot="5400000">
              <a:off x="3738425" y="3657079"/>
              <a:ext cx="771801" cy="811213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9" name="Text Box 4"/>
            <p:cNvSpPr txBox="1">
              <a:spLocks noChangeArrowheads="1"/>
            </p:cNvSpPr>
            <p:nvPr/>
          </p:nvSpPr>
          <p:spPr bwMode="auto">
            <a:xfrm>
              <a:off x="4632031" y="2251777"/>
              <a:ext cx="516473" cy="438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smtClean="0">
                  <a:solidFill>
                    <a:schemeClr val="bg1"/>
                  </a:solidFill>
                  <a:latin typeface="Century Gothic" charset="0"/>
                </a:rPr>
                <a:t>2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  <p:sp>
          <p:nvSpPr>
            <p:cNvPr id="70" name="Text Box 4"/>
            <p:cNvSpPr txBox="1">
              <a:spLocks noChangeArrowheads="1"/>
            </p:cNvSpPr>
            <p:nvPr/>
          </p:nvSpPr>
          <p:spPr bwMode="auto">
            <a:xfrm>
              <a:off x="3447770" y="4374004"/>
              <a:ext cx="516473" cy="402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err="1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err="1" smtClean="0">
                  <a:solidFill>
                    <a:schemeClr val="bg1"/>
                  </a:solidFill>
                  <a:latin typeface="Century Gothic" charset="0"/>
                </a:rPr>
                <a:t>N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  <p:sp>
          <p:nvSpPr>
            <p:cNvPr id="71" name="Text Box 4"/>
            <p:cNvSpPr txBox="1">
              <a:spLocks noChangeArrowheads="1"/>
            </p:cNvSpPr>
            <p:nvPr/>
          </p:nvSpPr>
          <p:spPr bwMode="auto">
            <a:xfrm>
              <a:off x="5548214" y="3742881"/>
              <a:ext cx="516473" cy="403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smtClean="0">
                  <a:solidFill>
                    <a:schemeClr val="bg1"/>
                  </a:solidFill>
                  <a:latin typeface="Century Gothic" charset="0"/>
                </a:rPr>
                <a:t>1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pic>
        <p:nvPicPr>
          <p:cNvPr id="54" name="Picture 53" descr="屏幕快照 2011-09-24 上午10.25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746" y="4939826"/>
            <a:ext cx="1192748" cy="1075250"/>
          </a:xfrm>
          <a:prstGeom prst="rect">
            <a:avLst/>
          </a:prstGeom>
        </p:spPr>
      </p:pic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Nearest Neighbor Classifier</a:t>
            </a:r>
            <a:endParaRPr lang="en-US" altLang="zh-CN" sz="3200" dirty="0" smtClean="0">
              <a:solidFill>
                <a:srgbClr val="FFCC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3868165" y="3197762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34" name="Freeform 4"/>
          <p:cNvSpPr>
            <a:spLocks/>
          </p:cNvSpPr>
          <p:nvPr/>
        </p:nvSpPr>
        <p:spPr bwMode="auto">
          <a:xfrm>
            <a:off x="2878665" y="2834905"/>
            <a:ext cx="897471" cy="220167"/>
          </a:xfrm>
          <a:custGeom>
            <a:avLst/>
            <a:gdLst>
              <a:gd name="T0" fmla="*/ 0 w 816"/>
              <a:gd name="T1" fmla="*/ 208 h 208"/>
              <a:gd name="T2" fmla="*/ 384 w 816"/>
              <a:gd name="T3" fmla="*/ 16 h 208"/>
              <a:gd name="T4" fmla="*/ 816 w 816"/>
              <a:gd name="T5" fmla="*/ 112 h 208"/>
              <a:gd name="T6" fmla="*/ 0 60000 65536"/>
              <a:gd name="T7" fmla="*/ 0 60000 65536"/>
              <a:gd name="T8" fmla="*/ 0 60000 65536"/>
              <a:gd name="T9" fmla="*/ 0 w 816"/>
              <a:gd name="T10" fmla="*/ 0 h 208"/>
              <a:gd name="T11" fmla="*/ 816 w 816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08">
                <a:moveTo>
                  <a:pt x="0" y="208"/>
                </a:moveTo>
                <a:cubicBezTo>
                  <a:pt x="124" y="120"/>
                  <a:pt x="248" y="32"/>
                  <a:pt x="384" y="16"/>
                </a:cubicBezTo>
                <a:cubicBezTo>
                  <a:pt x="520" y="0"/>
                  <a:pt x="668" y="56"/>
                  <a:pt x="816" y="112"/>
                </a:cubicBezTo>
              </a:path>
            </a:pathLst>
          </a:custGeom>
          <a:noFill/>
          <a:ln w="31750" cap="sq">
            <a:solidFill>
              <a:srgbClr val="008000"/>
            </a:solidFill>
            <a:round/>
            <a:headEnd type="none" w="sm" len="sm"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3686140" y="3390536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5318144" y="2970720"/>
            <a:ext cx="709017" cy="45719"/>
          </a:xfrm>
          <a:custGeom>
            <a:avLst/>
            <a:gdLst>
              <a:gd name="T0" fmla="*/ 768 w 768"/>
              <a:gd name="T1" fmla="*/ 144 h 144"/>
              <a:gd name="T2" fmla="*/ 336 w 768"/>
              <a:gd name="T3" fmla="*/ 0 h 144"/>
              <a:gd name="T4" fmla="*/ 0 w 768"/>
              <a:gd name="T5" fmla="*/ 144 h 144"/>
              <a:gd name="T6" fmla="*/ 0 60000 65536"/>
              <a:gd name="T7" fmla="*/ 0 60000 65536"/>
              <a:gd name="T8" fmla="*/ 0 60000 65536"/>
              <a:gd name="T9" fmla="*/ 0 w 768"/>
              <a:gd name="T10" fmla="*/ 0 h 144"/>
              <a:gd name="T11" fmla="*/ 768 w 76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44">
                <a:moveTo>
                  <a:pt x="768" y="144"/>
                </a:moveTo>
                <a:cubicBezTo>
                  <a:pt x="616" y="72"/>
                  <a:pt x="464" y="0"/>
                  <a:pt x="336" y="0"/>
                </a:cubicBezTo>
                <a:cubicBezTo>
                  <a:pt x="208" y="0"/>
                  <a:pt x="104" y="72"/>
                  <a:pt x="0" y="144"/>
                </a:cubicBezTo>
              </a:path>
            </a:pathLst>
          </a:custGeom>
          <a:noFill/>
          <a:ln w="31750" cap="sq">
            <a:solidFill>
              <a:srgbClr val="FF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716041" y="4116040"/>
            <a:ext cx="288718" cy="764874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785246" y="2896164"/>
            <a:ext cx="300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03779" y="3251759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32852" y="2709904"/>
            <a:ext cx="355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83650" y="348882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10168" y="3285622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7" name="AutoShape 10"/>
          <p:cNvSpPr>
            <a:spLocks noChangeArrowheads="1"/>
          </p:cNvSpPr>
          <p:nvPr/>
        </p:nvSpPr>
        <p:spPr bwMode="auto">
          <a:xfrm>
            <a:off x="4054431" y="2977636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3902034" y="345176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9" name="AutoShape 10"/>
          <p:cNvSpPr>
            <a:spLocks noChangeArrowheads="1"/>
          </p:cNvSpPr>
          <p:nvPr/>
        </p:nvSpPr>
        <p:spPr bwMode="auto">
          <a:xfrm>
            <a:off x="3800436" y="370575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3631106" y="353642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6392344" y="2369498"/>
            <a:ext cx="2357128" cy="3020974"/>
            <a:chOff x="6256880" y="2207474"/>
            <a:chExt cx="2357128" cy="3020974"/>
          </a:xfrm>
        </p:grpSpPr>
        <p:pic>
          <p:nvPicPr>
            <p:cNvPr id="30" name="Picture 29" descr="puma-Bike-Profile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2207474"/>
              <a:ext cx="1117600" cy="808863"/>
            </a:xfrm>
            <a:prstGeom prst="rect">
              <a:avLst/>
            </a:prstGeom>
          </p:spPr>
        </p:pic>
        <p:pic>
          <p:nvPicPr>
            <p:cNvPr id="19" name="Picture 18" descr="land-rover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088" y="3158026"/>
              <a:ext cx="1137920" cy="853440"/>
            </a:xfrm>
            <a:prstGeom prst="rect">
              <a:avLst/>
            </a:prstGeom>
          </p:spPr>
        </p:pic>
        <p:pic>
          <p:nvPicPr>
            <p:cNvPr id="20" name="Picture 19" descr="tree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3171871"/>
              <a:ext cx="1094423" cy="857250"/>
            </a:xfrm>
            <a:prstGeom prst="rect">
              <a:avLst/>
            </a:prstGeom>
          </p:spPr>
        </p:pic>
        <p:pic>
          <p:nvPicPr>
            <p:cNvPr id="21" name="Picture 20" descr="dog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954" y="2207474"/>
              <a:ext cx="971296" cy="857504"/>
            </a:xfrm>
            <a:prstGeom prst="rect">
              <a:avLst/>
            </a:prstGeom>
          </p:spPr>
        </p:pic>
        <p:pic>
          <p:nvPicPr>
            <p:cNvPr id="22" name="Picture 21" descr="cat2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4219814"/>
              <a:ext cx="1145540" cy="1008634"/>
            </a:xfrm>
            <a:prstGeom prst="rect">
              <a:avLst/>
            </a:prstGeom>
          </p:spPr>
        </p:pic>
        <p:pic>
          <p:nvPicPr>
            <p:cNvPr id="25" name="Picture 24" descr="Larg2_24_2009Flower-Essence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954" y="4237306"/>
              <a:ext cx="1066800" cy="963168"/>
            </a:xfrm>
            <a:prstGeom prst="rect">
              <a:avLst/>
            </a:prstGeom>
          </p:spPr>
        </p:pic>
      </p:grp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805893" y="5516465"/>
            <a:ext cx="1835707" cy="77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Training Data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of Face</a:t>
            </a:r>
            <a:endParaRPr lang="en-US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6712021" y="5516465"/>
            <a:ext cx="183570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Training Data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of Non-Face</a:t>
            </a:r>
            <a:endParaRPr lang="en-US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90045" y="3522690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5004759" y="3898090"/>
            <a:ext cx="91440" cy="91440"/>
          </a:xfrm>
          <a:prstGeom prst="flowChartProcess">
            <a:avLst/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575728" y="1157984"/>
            <a:ext cx="7992545" cy="50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sz="2200" dirty="0" smtClean="0">
                <a:solidFill>
                  <a:schemeClr val="bg1"/>
                </a:solidFill>
                <a:latin typeface="Verdana"/>
                <a:cs typeface="Verdana"/>
              </a:rPr>
              <a:t>Nearest samples decide the result of the classifier.</a:t>
            </a:r>
            <a:endParaRPr lang="en-US" sz="2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3729316" y="39191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627063" y="2369498"/>
            <a:ext cx="2074336" cy="3149132"/>
            <a:chOff x="3429000" y="2241340"/>
            <a:chExt cx="2074336" cy="3149132"/>
          </a:xfrm>
        </p:grpSpPr>
        <p:pic>
          <p:nvPicPr>
            <p:cNvPr id="60" name="Picture 59" descr="6_resize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4412572"/>
              <a:ext cx="977900" cy="977900"/>
            </a:xfrm>
            <a:prstGeom prst="rect">
              <a:avLst/>
            </a:prstGeom>
          </p:spPr>
        </p:pic>
        <p:pic>
          <p:nvPicPr>
            <p:cNvPr id="61" name="Picture 60" descr="1_resize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2241340"/>
              <a:ext cx="984250" cy="984250"/>
            </a:xfrm>
            <a:prstGeom prst="rect">
              <a:avLst/>
            </a:prstGeom>
          </p:spPr>
        </p:pic>
        <p:pic>
          <p:nvPicPr>
            <p:cNvPr id="62" name="Picture 61" descr="2_resize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2241340"/>
              <a:ext cx="984250" cy="984250"/>
            </a:xfrm>
            <a:prstGeom prst="rect">
              <a:avLst/>
            </a:prstGeom>
          </p:spPr>
        </p:pic>
        <p:pic>
          <p:nvPicPr>
            <p:cNvPr id="63" name="Picture 62" descr="4_resize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3330131"/>
              <a:ext cx="977900" cy="977900"/>
            </a:xfrm>
            <a:prstGeom prst="rect">
              <a:avLst/>
            </a:prstGeom>
          </p:spPr>
        </p:pic>
        <p:pic>
          <p:nvPicPr>
            <p:cNvPr id="64" name="Picture 63" descr="5_resize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4412572"/>
              <a:ext cx="977900" cy="977900"/>
            </a:xfrm>
            <a:prstGeom prst="rect">
              <a:avLst/>
            </a:prstGeom>
          </p:spPr>
        </p:pic>
        <p:pic>
          <p:nvPicPr>
            <p:cNvPr id="65" name="Picture 64" descr="3_resize.jp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3326956"/>
              <a:ext cx="984250" cy="984250"/>
            </a:xfrm>
            <a:prstGeom prst="rect">
              <a:avLst/>
            </a:prstGeom>
          </p:spPr>
        </p:pic>
      </p:grpSp>
      <p:sp>
        <p:nvSpPr>
          <p:cNvPr id="52" name="TextBox 51"/>
          <p:cNvSpPr txBox="1"/>
          <p:nvPr/>
        </p:nvSpPr>
        <p:spPr>
          <a:xfrm>
            <a:off x="4065268" y="6116629"/>
            <a:ext cx="1188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Not Face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 rot="19115258">
            <a:off x="4892755" y="3696150"/>
            <a:ext cx="559772" cy="3040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2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Face Detection</a:t>
            </a:r>
            <a:endParaRPr lang="en-US" altLang="zh-CN" sz="3200" dirty="0" smtClean="0">
              <a:solidFill>
                <a:srgbClr val="FFCC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27063" y="1782102"/>
            <a:ext cx="2133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zh-CN" sz="2200" dirty="0" smtClean="0">
              <a:solidFill>
                <a:srgbClr val="FF9933"/>
              </a:solidFill>
              <a:ea typeface="宋体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200" dirty="0" smtClean="0">
                <a:solidFill>
                  <a:srgbClr val="FF9933"/>
                </a:solidFill>
                <a:ea typeface="宋体" pitchFamily="2" charset="-122"/>
              </a:rPr>
              <a:t>Topics</a:t>
            </a:r>
            <a:r>
              <a:rPr lang="en-US" altLang="zh-CN" sz="2200" dirty="0">
                <a:solidFill>
                  <a:srgbClr val="FF9933"/>
                </a:solidFill>
                <a:ea typeface="宋体" pitchFamily="2" charset="-122"/>
              </a:rPr>
              <a:t>: 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27063" y="2767920"/>
            <a:ext cx="769620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buFontTx/>
              <a:buAutoNum type="arabicParenBoth"/>
            </a:pPr>
            <a:r>
              <a:rPr lang="en-US" altLang="zh-CN" sz="2200" dirty="0" smtClean="0">
                <a:solidFill>
                  <a:srgbClr val="EAEAEA"/>
                </a:solidFill>
                <a:ea typeface="宋体" pitchFamily="2" charset="-122"/>
              </a:rPr>
              <a:t> Features for </a:t>
            </a:r>
            <a:r>
              <a:rPr lang="en-US" altLang="zh-CN" sz="2200" dirty="0">
                <a:solidFill>
                  <a:srgbClr val="EAEAEA"/>
                </a:solidFill>
                <a:ea typeface="宋体" pitchFamily="2" charset="-122"/>
              </a:rPr>
              <a:t>Face </a:t>
            </a:r>
            <a:r>
              <a:rPr lang="en-US" altLang="zh-CN" sz="2200" dirty="0" smtClean="0">
                <a:solidFill>
                  <a:srgbClr val="EAEAEA"/>
                </a:solidFill>
                <a:ea typeface="宋体" pitchFamily="2" charset="-122"/>
              </a:rPr>
              <a:t>Detection</a:t>
            </a:r>
          </a:p>
          <a:p>
            <a:pPr eaLnBrk="1" hangingPunct="1">
              <a:lnSpc>
                <a:spcPct val="200000"/>
              </a:lnSpc>
              <a:buFontTx/>
              <a:buAutoNum type="arabicParenBoth"/>
            </a:pPr>
            <a:r>
              <a:rPr lang="en-US" altLang="zh-CN" sz="2200" dirty="0" smtClean="0">
                <a:solidFill>
                  <a:srgbClr val="EAEAEA"/>
                </a:solidFill>
                <a:ea typeface="宋体" pitchFamily="2" charset="-122"/>
              </a:rPr>
              <a:t> Integral Images</a:t>
            </a:r>
            <a:endParaRPr lang="en-US" altLang="zh-CN" sz="2200" dirty="0">
              <a:solidFill>
                <a:srgbClr val="EAEAEA"/>
              </a:solidFill>
              <a:ea typeface="宋体" pitchFamily="2" charset="-122"/>
            </a:endParaRPr>
          </a:p>
          <a:p>
            <a:pPr eaLnBrk="1" hangingPunct="1">
              <a:lnSpc>
                <a:spcPct val="200000"/>
              </a:lnSpc>
              <a:buFontTx/>
              <a:buAutoNum type="arabicParenBoth"/>
            </a:pPr>
            <a:r>
              <a:rPr lang="en-US" altLang="zh-CN" sz="2200" dirty="0" smtClean="0">
                <a:solidFill>
                  <a:srgbClr val="EAEAEA"/>
                </a:solidFill>
                <a:ea typeface="宋体" pitchFamily="2" charset="-122"/>
              </a:rPr>
              <a:t> Nearest Neighbor Classifier</a:t>
            </a:r>
          </a:p>
          <a:p>
            <a:pPr eaLnBrk="1" hangingPunct="1">
              <a:lnSpc>
                <a:spcPct val="200000"/>
              </a:lnSpc>
              <a:buFontTx/>
              <a:buAutoNum type="arabicParenBoth"/>
            </a:pPr>
            <a:r>
              <a:rPr lang="en-US" altLang="zh-CN" sz="2200" dirty="0">
                <a:solidFill>
                  <a:srgbClr val="EAEAEA"/>
                </a:solidFill>
                <a:ea typeface="宋体" pitchFamily="2" charset="-122"/>
              </a:rPr>
              <a:t> </a:t>
            </a:r>
            <a:r>
              <a:rPr lang="en-US" altLang="zh-CN" sz="2200" dirty="0" smtClean="0">
                <a:solidFill>
                  <a:srgbClr val="EAEAEA"/>
                </a:solidFill>
                <a:ea typeface="宋体" pitchFamily="2" charset="-122"/>
              </a:rPr>
              <a:t>Support Vector Machine</a:t>
            </a:r>
            <a:endParaRPr lang="en-US" altLang="zh-CN" sz="2200" dirty="0">
              <a:solidFill>
                <a:srgbClr val="EAEAEA"/>
              </a:solidFill>
              <a:ea typeface="宋体" pitchFamily="2" charset="-12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27063" y="1279754"/>
            <a:ext cx="7541689" cy="46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rgbClr val="EAEAEA"/>
                </a:solidFill>
                <a:ea typeface="宋体" pitchFamily="2" charset="-122"/>
              </a:rPr>
              <a:t>Locate human faces in images.</a:t>
            </a:r>
          </a:p>
        </p:txBody>
      </p:sp>
    </p:spTree>
    <p:extLst>
      <p:ext uri="{BB962C8B-B14F-4D97-AF65-F5344CB8AC3E}">
        <p14:creationId xmlns:p14="http://schemas.microsoft.com/office/powerpoint/2010/main" val="19140445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3447770" y="2251777"/>
            <a:ext cx="2616917" cy="2524581"/>
            <a:chOff x="3447770" y="2251777"/>
            <a:chExt cx="2616917" cy="2524581"/>
          </a:xfrm>
        </p:grpSpPr>
        <p:sp>
          <p:nvSpPr>
            <p:cNvPr id="68" name="Line 12"/>
            <p:cNvSpPr>
              <a:spLocks noChangeShapeType="1"/>
            </p:cNvSpPr>
            <p:nvPr/>
          </p:nvSpPr>
          <p:spPr bwMode="auto">
            <a:xfrm flipV="1">
              <a:off x="4541838" y="2455612"/>
              <a:ext cx="3175" cy="1191553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9" name="Line 13"/>
            <p:cNvSpPr>
              <a:spLocks noChangeShapeType="1"/>
            </p:cNvSpPr>
            <p:nvPr/>
          </p:nvSpPr>
          <p:spPr bwMode="auto">
            <a:xfrm>
              <a:off x="4570413" y="3684402"/>
              <a:ext cx="1124596" cy="21354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0" name="Line 14"/>
            <p:cNvSpPr>
              <a:spLocks noChangeShapeType="1"/>
            </p:cNvSpPr>
            <p:nvPr/>
          </p:nvSpPr>
          <p:spPr bwMode="auto">
            <a:xfrm rot="5400000">
              <a:off x="3738425" y="3657079"/>
              <a:ext cx="771801" cy="811213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1" name="Text Box 4"/>
            <p:cNvSpPr txBox="1">
              <a:spLocks noChangeArrowheads="1"/>
            </p:cNvSpPr>
            <p:nvPr/>
          </p:nvSpPr>
          <p:spPr bwMode="auto">
            <a:xfrm>
              <a:off x="4632031" y="2251777"/>
              <a:ext cx="516473" cy="438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smtClean="0">
                  <a:solidFill>
                    <a:schemeClr val="bg1"/>
                  </a:solidFill>
                  <a:latin typeface="Century Gothic" charset="0"/>
                </a:rPr>
                <a:t>2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  <p:sp>
          <p:nvSpPr>
            <p:cNvPr id="72" name="Text Box 4"/>
            <p:cNvSpPr txBox="1">
              <a:spLocks noChangeArrowheads="1"/>
            </p:cNvSpPr>
            <p:nvPr/>
          </p:nvSpPr>
          <p:spPr bwMode="auto">
            <a:xfrm>
              <a:off x="3447770" y="4374004"/>
              <a:ext cx="516473" cy="402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err="1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err="1" smtClean="0">
                  <a:solidFill>
                    <a:schemeClr val="bg1"/>
                  </a:solidFill>
                  <a:latin typeface="Century Gothic" charset="0"/>
                </a:rPr>
                <a:t>N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  <p:sp>
          <p:nvSpPr>
            <p:cNvPr id="73" name="Text Box 4"/>
            <p:cNvSpPr txBox="1">
              <a:spLocks noChangeArrowheads="1"/>
            </p:cNvSpPr>
            <p:nvPr/>
          </p:nvSpPr>
          <p:spPr bwMode="auto">
            <a:xfrm>
              <a:off x="5548214" y="3742881"/>
              <a:ext cx="516473" cy="403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smtClean="0">
                  <a:solidFill>
                    <a:schemeClr val="bg1"/>
                  </a:solidFill>
                  <a:latin typeface="Century Gothic" charset="0"/>
                </a:rPr>
                <a:t>1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pic>
        <p:nvPicPr>
          <p:cNvPr id="57" name="Picture 56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620" y="4939826"/>
            <a:ext cx="1211000" cy="1075250"/>
          </a:xfrm>
          <a:prstGeom prst="rect">
            <a:avLst/>
          </a:prstGeom>
        </p:spPr>
      </p:pic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Nearest Neighbor Classifier</a:t>
            </a:r>
            <a:endParaRPr lang="en-US" altLang="zh-CN" sz="3200" dirty="0" smtClean="0">
              <a:solidFill>
                <a:srgbClr val="FFCC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3868165" y="3197762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34" name="Freeform 4"/>
          <p:cNvSpPr>
            <a:spLocks/>
          </p:cNvSpPr>
          <p:nvPr/>
        </p:nvSpPr>
        <p:spPr bwMode="auto">
          <a:xfrm>
            <a:off x="2878665" y="2834905"/>
            <a:ext cx="897471" cy="220167"/>
          </a:xfrm>
          <a:custGeom>
            <a:avLst/>
            <a:gdLst>
              <a:gd name="T0" fmla="*/ 0 w 816"/>
              <a:gd name="T1" fmla="*/ 208 h 208"/>
              <a:gd name="T2" fmla="*/ 384 w 816"/>
              <a:gd name="T3" fmla="*/ 16 h 208"/>
              <a:gd name="T4" fmla="*/ 816 w 816"/>
              <a:gd name="T5" fmla="*/ 112 h 208"/>
              <a:gd name="T6" fmla="*/ 0 60000 65536"/>
              <a:gd name="T7" fmla="*/ 0 60000 65536"/>
              <a:gd name="T8" fmla="*/ 0 60000 65536"/>
              <a:gd name="T9" fmla="*/ 0 w 816"/>
              <a:gd name="T10" fmla="*/ 0 h 208"/>
              <a:gd name="T11" fmla="*/ 816 w 816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08">
                <a:moveTo>
                  <a:pt x="0" y="208"/>
                </a:moveTo>
                <a:cubicBezTo>
                  <a:pt x="124" y="120"/>
                  <a:pt x="248" y="32"/>
                  <a:pt x="384" y="16"/>
                </a:cubicBezTo>
                <a:cubicBezTo>
                  <a:pt x="520" y="0"/>
                  <a:pt x="668" y="56"/>
                  <a:pt x="816" y="112"/>
                </a:cubicBezTo>
              </a:path>
            </a:pathLst>
          </a:custGeom>
          <a:noFill/>
          <a:ln w="31750" cap="sq">
            <a:solidFill>
              <a:srgbClr val="008000"/>
            </a:solidFill>
            <a:round/>
            <a:headEnd type="none" w="sm" len="sm"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3686140" y="3390536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5318144" y="2970720"/>
            <a:ext cx="709017" cy="45719"/>
          </a:xfrm>
          <a:custGeom>
            <a:avLst/>
            <a:gdLst>
              <a:gd name="T0" fmla="*/ 768 w 768"/>
              <a:gd name="T1" fmla="*/ 144 h 144"/>
              <a:gd name="T2" fmla="*/ 336 w 768"/>
              <a:gd name="T3" fmla="*/ 0 h 144"/>
              <a:gd name="T4" fmla="*/ 0 w 768"/>
              <a:gd name="T5" fmla="*/ 144 h 144"/>
              <a:gd name="T6" fmla="*/ 0 60000 65536"/>
              <a:gd name="T7" fmla="*/ 0 60000 65536"/>
              <a:gd name="T8" fmla="*/ 0 60000 65536"/>
              <a:gd name="T9" fmla="*/ 0 w 768"/>
              <a:gd name="T10" fmla="*/ 0 h 144"/>
              <a:gd name="T11" fmla="*/ 768 w 76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44">
                <a:moveTo>
                  <a:pt x="768" y="144"/>
                </a:moveTo>
                <a:cubicBezTo>
                  <a:pt x="616" y="72"/>
                  <a:pt x="464" y="0"/>
                  <a:pt x="336" y="0"/>
                </a:cubicBezTo>
                <a:cubicBezTo>
                  <a:pt x="208" y="0"/>
                  <a:pt x="104" y="72"/>
                  <a:pt x="0" y="144"/>
                </a:cubicBezTo>
              </a:path>
            </a:pathLst>
          </a:custGeom>
          <a:noFill/>
          <a:ln w="31750" cap="sq">
            <a:solidFill>
              <a:srgbClr val="FF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529932" y="4448586"/>
            <a:ext cx="186109" cy="432329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785246" y="2896164"/>
            <a:ext cx="300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03779" y="3251759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32852" y="2709904"/>
            <a:ext cx="355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83650" y="348882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10168" y="3285622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7" name="AutoShape 10"/>
          <p:cNvSpPr>
            <a:spLocks noChangeArrowheads="1"/>
          </p:cNvSpPr>
          <p:nvPr/>
        </p:nvSpPr>
        <p:spPr bwMode="auto">
          <a:xfrm>
            <a:off x="4054431" y="2977636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3902034" y="345176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9" name="AutoShape 10"/>
          <p:cNvSpPr>
            <a:spLocks noChangeArrowheads="1"/>
          </p:cNvSpPr>
          <p:nvPr/>
        </p:nvSpPr>
        <p:spPr bwMode="auto">
          <a:xfrm>
            <a:off x="3800436" y="370575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3631106" y="353642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6392344" y="2369498"/>
            <a:ext cx="2357128" cy="3020974"/>
            <a:chOff x="6256880" y="2207474"/>
            <a:chExt cx="2357128" cy="3020974"/>
          </a:xfrm>
        </p:grpSpPr>
        <p:pic>
          <p:nvPicPr>
            <p:cNvPr id="30" name="Picture 29" descr="puma-Bike-Profile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2207474"/>
              <a:ext cx="1117600" cy="808863"/>
            </a:xfrm>
            <a:prstGeom prst="rect">
              <a:avLst/>
            </a:prstGeom>
          </p:spPr>
        </p:pic>
        <p:pic>
          <p:nvPicPr>
            <p:cNvPr id="19" name="Picture 18" descr="land-rover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088" y="3158026"/>
              <a:ext cx="1137920" cy="853440"/>
            </a:xfrm>
            <a:prstGeom prst="rect">
              <a:avLst/>
            </a:prstGeom>
          </p:spPr>
        </p:pic>
        <p:pic>
          <p:nvPicPr>
            <p:cNvPr id="20" name="Picture 19" descr="tree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3171871"/>
              <a:ext cx="1094423" cy="857250"/>
            </a:xfrm>
            <a:prstGeom prst="rect">
              <a:avLst/>
            </a:prstGeom>
          </p:spPr>
        </p:pic>
        <p:pic>
          <p:nvPicPr>
            <p:cNvPr id="21" name="Picture 20" descr="dog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954" y="2207474"/>
              <a:ext cx="971296" cy="857504"/>
            </a:xfrm>
            <a:prstGeom prst="rect">
              <a:avLst/>
            </a:prstGeom>
          </p:spPr>
        </p:pic>
        <p:pic>
          <p:nvPicPr>
            <p:cNvPr id="22" name="Picture 21" descr="cat2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4219814"/>
              <a:ext cx="1145540" cy="1008634"/>
            </a:xfrm>
            <a:prstGeom prst="rect">
              <a:avLst/>
            </a:prstGeom>
          </p:spPr>
        </p:pic>
        <p:pic>
          <p:nvPicPr>
            <p:cNvPr id="25" name="Picture 24" descr="Larg2_24_2009Flower-Essence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954" y="4237306"/>
              <a:ext cx="1066800" cy="963168"/>
            </a:xfrm>
            <a:prstGeom prst="rect">
              <a:avLst/>
            </a:prstGeom>
          </p:spPr>
        </p:pic>
      </p:grp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805893" y="5516465"/>
            <a:ext cx="1835707" cy="77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Training Data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of Face</a:t>
            </a:r>
            <a:endParaRPr lang="en-US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6712021" y="5516465"/>
            <a:ext cx="183570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Training Data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of Non-Face</a:t>
            </a:r>
            <a:endParaRPr lang="en-US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90045" y="3522690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4383966" y="4252521"/>
            <a:ext cx="91440" cy="91440"/>
          </a:xfrm>
          <a:prstGeom prst="flowChartProcess">
            <a:avLst/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8" name="AutoShape 10"/>
          <p:cNvSpPr>
            <a:spLocks noChangeArrowheads="1"/>
          </p:cNvSpPr>
          <p:nvPr/>
        </p:nvSpPr>
        <p:spPr bwMode="auto">
          <a:xfrm>
            <a:off x="3729316" y="39191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627063" y="2369498"/>
            <a:ext cx="2074336" cy="3149132"/>
            <a:chOff x="3429000" y="2241340"/>
            <a:chExt cx="2074336" cy="3149132"/>
          </a:xfrm>
        </p:grpSpPr>
        <p:pic>
          <p:nvPicPr>
            <p:cNvPr id="59" name="Picture 58" descr="6_resize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4412572"/>
              <a:ext cx="977900" cy="977900"/>
            </a:xfrm>
            <a:prstGeom prst="rect">
              <a:avLst/>
            </a:prstGeom>
          </p:spPr>
        </p:pic>
        <p:pic>
          <p:nvPicPr>
            <p:cNvPr id="60" name="Picture 59" descr="1_resize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2241340"/>
              <a:ext cx="984250" cy="984250"/>
            </a:xfrm>
            <a:prstGeom prst="rect">
              <a:avLst/>
            </a:prstGeom>
          </p:spPr>
        </p:pic>
        <p:pic>
          <p:nvPicPr>
            <p:cNvPr id="61" name="Picture 60" descr="2_resize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2241340"/>
              <a:ext cx="984250" cy="984250"/>
            </a:xfrm>
            <a:prstGeom prst="rect">
              <a:avLst/>
            </a:prstGeom>
          </p:spPr>
        </p:pic>
        <p:pic>
          <p:nvPicPr>
            <p:cNvPr id="62" name="Picture 61" descr="4_resize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3330131"/>
              <a:ext cx="977900" cy="977900"/>
            </a:xfrm>
            <a:prstGeom prst="rect">
              <a:avLst/>
            </a:prstGeom>
          </p:spPr>
        </p:pic>
        <p:pic>
          <p:nvPicPr>
            <p:cNvPr id="63" name="Picture 62" descr="5_resize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4412572"/>
              <a:ext cx="977900" cy="977900"/>
            </a:xfrm>
            <a:prstGeom prst="rect">
              <a:avLst/>
            </a:prstGeom>
          </p:spPr>
        </p:pic>
        <p:pic>
          <p:nvPicPr>
            <p:cNvPr id="64" name="Picture 63" descr="3_resize.jp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3326956"/>
              <a:ext cx="984250" cy="984250"/>
            </a:xfrm>
            <a:prstGeom prst="rect">
              <a:avLst/>
            </a:prstGeom>
          </p:spPr>
        </p:pic>
      </p:grpSp>
      <p:sp>
        <p:nvSpPr>
          <p:cNvPr id="65" name="TextBox 64"/>
          <p:cNvSpPr txBox="1"/>
          <p:nvPr/>
        </p:nvSpPr>
        <p:spPr>
          <a:xfrm>
            <a:off x="3921350" y="6116629"/>
            <a:ext cx="1475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Test Image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575728" y="1157984"/>
            <a:ext cx="7992545" cy="50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sz="2200" dirty="0" smtClean="0">
                <a:solidFill>
                  <a:schemeClr val="bg1"/>
                </a:solidFill>
                <a:latin typeface="Verdana"/>
                <a:cs typeface="Verdana"/>
              </a:rPr>
              <a:t>Nearest samples decide the result of the classifier.</a:t>
            </a:r>
            <a:endParaRPr lang="en-US" sz="2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9951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3447770" y="2251777"/>
            <a:ext cx="2616917" cy="2524581"/>
            <a:chOff x="3447770" y="2251777"/>
            <a:chExt cx="2616917" cy="2524581"/>
          </a:xfrm>
        </p:grpSpPr>
        <p:sp>
          <p:nvSpPr>
            <p:cNvPr id="69" name="Line 12"/>
            <p:cNvSpPr>
              <a:spLocks noChangeShapeType="1"/>
            </p:cNvSpPr>
            <p:nvPr/>
          </p:nvSpPr>
          <p:spPr bwMode="auto">
            <a:xfrm flipV="1">
              <a:off x="4541838" y="2455612"/>
              <a:ext cx="3175" cy="1191553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0" name="Line 13"/>
            <p:cNvSpPr>
              <a:spLocks noChangeShapeType="1"/>
            </p:cNvSpPr>
            <p:nvPr/>
          </p:nvSpPr>
          <p:spPr bwMode="auto">
            <a:xfrm>
              <a:off x="4570413" y="3684402"/>
              <a:ext cx="1124596" cy="21354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1" name="Line 14"/>
            <p:cNvSpPr>
              <a:spLocks noChangeShapeType="1"/>
            </p:cNvSpPr>
            <p:nvPr/>
          </p:nvSpPr>
          <p:spPr bwMode="auto">
            <a:xfrm rot="5400000">
              <a:off x="3738425" y="3657079"/>
              <a:ext cx="771801" cy="811213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2" name="Text Box 4"/>
            <p:cNvSpPr txBox="1">
              <a:spLocks noChangeArrowheads="1"/>
            </p:cNvSpPr>
            <p:nvPr/>
          </p:nvSpPr>
          <p:spPr bwMode="auto">
            <a:xfrm>
              <a:off x="4632031" y="2251777"/>
              <a:ext cx="516473" cy="438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smtClean="0">
                  <a:solidFill>
                    <a:schemeClr val="bg1"/>
                  </a:solidFill>
                  <a:latin typeface="Century Gothic" charset="0"/>
                </a:rPr>
                <a:t>2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  <p:sp>
          <p:nvSpPr>
            <p:cNvPr id="73" name="Text Box 4"/>
            <p:cNvSpPr txBox="1">
              <a:spLocks noChangeArrowheads="1"/>
            </p:cNvSpPr>
            <p:nvPr/>
          </p:nvSpPr>
          <p:spPr bwMode="auto">
            <a:xfrm>
              <a:off x="3447770" y="4374004"/>
              <a:ext cx="516473" cy="402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err="1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err="1" smtClean="0">
                  <a:solidFill>
                    <a:schemeClr val="bg1"/>
                  </a:solidFill>
                  <a:latin typeface="Century Gothic" charset="0"/>
                </a:rPr>
                <a:t>N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  <p:sp>
          <p:nvSpPr>
            <p:cNvPr id="74" name="Text Box 4"/>
            <p:cNvSpPr txBox="1">
              <a:spLocks noChangeArrowheads="1"/>
            </p:cNvSpPr>
            <p:nvPr/>
          </p:nvSpPr>
          <p:spPr bwMode="auto">
            <a:xfrm>
              <a:off x="5548214" y="3742881"/>
              <a:ext cx="516473" cy="403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smtClean="0">
                  <a:solidFill>
                    <a:schemeClr val="bg1"/>
                  </a:solidFill>
                  <a:latin typeface="Century Gothic" charset="0"/>
                </a:rPr>
                <a:t>1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pic>
        <p:nvPicPr>
          <p:cNvPr id="57" name="Picture 56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620" y="4939826"/>
            <a:ext cx="1211000" cy="1075250"/>
          </a:xfrm>
          <a:prstGeom prst="rect">
            <a:avLst/>
          </a:prstGeom>
        </p:spPr>
      </p:pic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Nearest Neighbor Classifier</a:t>
            </a:r>
            <a:endParaRPr lang="en-US" altLang="zh-CN" sz="3200" dirty="0" smtClean="0">
              <a:solidFill>
                <a:srgbClr val="FFCC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3868165" y="3197762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34" name="Freeform 4"/>
          <p:cNvSpPr>
            <a:spLocks/>
          </p:cNvSpPr>
          <p:nvPr/>
        </p:nvSpPr>
        <p:spPr bwMode="auto">
          <a:xfrm>
            <a:off x="2878665" y="2834905"/>
            <a:ext cx="897471" cy="220167"/>
          </a:xfrm>
          <a:custGeom>
            <a:avLst/>
            <a:gdLst>
              <a:gd name="T0" fmla="*/ 0 w 816"/>
              <a:gd name="T1" fmla="*/ 208 h 208"/>
              <a:gd name="T2" fmla="*/ 384 w 816"/>
              <a:gd name="T3" fmla="*/ 16 h 208"/>
              <a:gd name="T4" fmla="*/ 816 w 816"/>
              <a:gd name="T5" fmla="*/ 112 h 208"/>
              <a:gd name="T6" fmla="*/ 0 60000 65536"/>
              <a:gd name="T7" fmla="*/ 0 60000 65536"/>
              <a:gd name="T8" fmla="*/ 0 60000 65536"/>
              <a:gd name="T9" fmla="*/ 0 w 816"/>
              <a:gd name="T10" fmla="*/ 0 h 208"/>
              <a:gd name="T11" fmla="*/ 816 w 816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08">
                <a:moveTo>
                  <a:pt x="0" y="208"/>
                </a:moveTo>
                <a:cubicBezTo>
                  <a:pt x="124" y="120"/>
                  <a:pt x="248" y="32"/>
                  <a:pt x="384" y="16"/>
                </a:cubicBezTo>
                <a:cubicBezTo>
                  <a:pt x="520" y="0"/>
                  <a:pt x="668" y="56"/>
                  <a:pt x="816" y="112"/>
                </a:cubicBezTo>
              </a:path>
            </a:pathLst>
          </a:custGeom>
          <a:noFill/>
          <a:ln w="31750" cap="sq">
            <a:solidFill>
              <a:srgbClr val="008000"/>
            </a:solidFill>
            <a:round/>
            <a:headEnd type="none" w="sm" len="sm"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3686140" y="3390536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5318144" y="2970720"/>
            <a:ext cx="709017" cy="45719"/>
          </a:xfrm>
          <a:custGeom>
            <a:avLst/>
            <a:gdLst>
              <a:gd name="T0" fmla="*/ 768 w 768"/>
              <a:gd name="T1" fmla="*/ 144 h 144"/>
              <a:gd name="T2" fmla="*/ 336 w 768"/>
              <a:gd name="T3" fmla="*/ 0 h 144"/>
              <a:gd name="T4" fmla="*/ 0 w 768"/>
              <a:gd name="T5" fmla="*/ 144 h 144"/>
              <a:gd name="T6" fmla="*/ 0 60000 65536"/>
              <a:gd name="T7" fmla="*/ 0 60000 65536"/>
              <a:gd name="T8" fmla="*/ 0 60000 65536"/>
              <a:gd name="T9" fmla="*/ 0 w 768"/>
              <a:gd name="T10" fmla="*/ 0 h 144"/>
              <a:gd name="T11" fmla="*/ 768 w 76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44">
                <a:moveTo>
                  <a:pt x="768" y="144"/>
                </a:moveTo>
                <a:cubicBezTo>
                  <a:pt x="616" y="72"/>
                  <a:pt x="464" y="0"/>
                  <a:pt x="336" y="0"/>
                </a:cubicBezTo>
                <a:cubicBezTo>
                  <a:pt x="208" y="0"/>
                  <a:pt x="104" y="72"/>
                  <a:pt x="0" y="144"/>
                </a:cubicBezTo>
              </a:path>
            </a:pathLst>
          </a:custGeom>
          <a:noFill/>
          <a:ln w="31750" cap="sq">
            <a:solidFill>
              <a:srgbClr val="FF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5246" y="2896164"/>
            <a:ext cx="300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03779" y="3251759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32852" y="2709904"/>
            <a:ext cx="355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83650" y="348882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10168" y="3285622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7" name="AutoShape 10"/>
          <p:cNvSpPr>
            <a:spLocks noChangeArrowheads="1"/>
          </p:cNvSpPr>
          <p:nvPr/>
        </p:nvSpPr>
        <p:spPr bwMode="auto">
          <a:xfrm>
            <a:off x="4054431" y="2977636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3902034" y="345176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9" name="AutoShape 10"/>
          <p:cNvSpPr>
            <a:spLocks noChangeArrowheads="1"/>
          </p:cNvSpPr>
          <p:nvPr/>
        </p:nvSpPr>
        <p:spPr bwMode="auto">
          <a:xfrm>
            <a:off x="3800436" y="370575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3631106" y="353642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6392344" y="2369498"/>
            <a:ext cx="2357128" cy="3020974"/>
            <a:chOff x="6256880" y="2207474"/>
            <a:chExt cx="2357128" cy="3020974"/>
          </a:xfrm>
        </p:grpSpPr>
        <p:pic>
          <p:nvPicPr>
            <p:cNvPr id="30" name="Picture 29" descr="puma-Bike-Profile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2207474"/>
              <a:ext cx="1117600" cy="808863"/>
            </a:xfrm>
            <a:prstGeom prst="rect">
              <a:avLst/>
            </a:prstGeom>
          </p:spPr>
        </p:pic>
        <p:pic>
          <p:nvPicPr>
            <p:cNvPr id="19" name="Picture 18" descr="land-rover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088" y="3158026"/>
              <a:ext cx="1137920" cy="853440"/>
            </a:xfrm>
            <a:prstGeom prst="rect">
              <a:avLst/>
            </a:prstGeom>
          </p:spPr>
        </p:pic>
        <p:pic>
          <p:nvPicPr>
            <p:cNvPr id="20" name="Picture 19" descr="tree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3171871"/>
              <a:ext cx="1094423" cy="857250"/>
            </a:xfrm>
            <a:prstGeom prst="rect">
              <a:avLst/>
            </a:prstGeom>
          </p:spPr>
        </p:pic>
        <p:pic>
          <p:nvPicPr>
            <p:cNvPr id="21" name="Picture 20" descr="dog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954" y="2207474"/>
              <a:ext cx="971296" cy="857504"/>
            </a:xfrm>
            <a:prstGeom prst="rect">
              <a:avLst/>
            </a:prstGeom>
          </p:spPr>
        </p:pic>
        <p:pic>
          <p:nvPicPr>
            <p:cNvPr id="22" name="Picture 21" descr="cat2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4219814"/>
              <a:ext cx="1145540" cy="1008634"/>
            </a:xfrm>
            <a:prstGeom prst="rect">
              <a:avLst/>
            </a:prstGeom>
          </p:spPr>
        </p:pic>
        <p:pic>
          <p:nvPicPr>
            <p:cNvPr id="25" name="Picture 24" descr="Larg2_24_2009Flower-Essence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954" y="4237306"/>
              <a:ext cx="1066800" cy="963168"/>
            </a:xfrm>
            <a:prstGeom prst="rect">
              <a:avLst/>
            </a:prstGeom>
          </p:spPr>
        </p:pic>
      </p:grp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805893" y="5516465"/>
            <a:ext cx="1835707" cy="77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Training Data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of Face</a:t>
            </a:r>
            <a:endParaRPr lang="en-US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6712021" y="5516465"/>
            <a:ext cx="183570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Training Data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of Non-Face</a:t>
            </a:r>
            <a:endParaRPr lang="en-US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90045" y="3522690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8" name="AutoShape 10"/>
          <p:cNvSpPr>
            <a:spLocks noChangeArrowheads="1"/>
          </p:cNvSpPr>
          <p:nvPr/>
        </p:nvSpPr>
        <p:spPr bwMode="auto">
          <a:xfrm>
            <a:off x="3729316" y="39191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627063" y="2369498"/>
            <a:ext cx="2074336" cy="3149132"/>
            <a:chOff x="3429000" y="2241340"/>
            <a:chExt cx="2074336" cy="3149132"/>
          </a:xfrm>
        </p:grpSpPr>
        <p:pic>
          <p:nvPicPr>
            <p:cNvPr id="59" name="Picture 58" descr="6_resize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4412572"/>
              <a:ext cx="977900" cy="977900"/>
            </a:xfrm>
            <a:prstGeom prst="rect">
              <a:avLst/>
            </a:prstGeom>
          </p:spPr>
        </p:pic>
        <p:pic>
          <p:nvPicPr>
            <p:cNvPr id="60" name="Picture 59" descr="1_resize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2241340"/>
              <a:ext cx="984250" cy="984250"/>
            </a:xfrm>
            <a:prstGeom prst="rect">
              <a:avLst/>
            </a:prstGeom>
          </p:spPr>
        </p:pic>
        <p:pic>
          <p:nvPicPr>
            <p:cNvPr id="61" name="Picture 60" descr="2_resize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2241340"/>
              <a:ext cx="984250" cy="984250"/>
            </a:xfrm>
            <a:prstGeom prst="rect">
              <a:avLst/>
            </a:prstGeom>
          </p:spPr>
        </p:pic>
        <p:pic>
          <p:nvPicPr>
            <p:cNvPr id="62" name="Picture 61" descr="4_resize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3330131"/>
              <a:ext cx="977900" cy="977900"/>
            </a:xfrm>
            <a:prstGeom prst="rect">
              <a:avLst/>
            </a:prstGeom>
          </p:spPr>
        </p:pic>
        <p:pic>
          <p:nvPicPr>
            <p:cNvPr id="63" name="Picture 62" descr="5_resize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4412572"/>
              <a:ext cx="977900" cy="977900"/>
            </a:xfrm>
            <a:prstGeom prst="rect">
              <a:avLst/>
            </a:prstGeom>
          </p:spPr>
        </p:pic>
        <p:pic>
          <p:nvPicPr>
            <p:cNvPr id="64" name="Picture 63" descr="3_resize.jp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3326956"/>
              <a:ext cx="984250" cy="984250"/>
            </a:xfrm>
            <a:prstGeom prst="rect">
              <a:avLst/>
            </a:prstGeom>
          </p:spPr>
        </p:pic>
      </p:grpSp>
      <p:sp>
        <p:nvSpPr>
          <p:cNvPr id="3" name="Oval 2"/>
          <p:cNvSpPr/>
          <p:nvPr/>
        </p:nvSpPr>
        <p:spPr>
          <a:xfrm rot="1793810">
            <a:off x="3562167" y="3964316"/>
            <a:ext cx="1076474" cy="34529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792598" y="6116629"/>
            <a:ext cx="173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False Positive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575728" y="1157984"/>
            <a:ext cx="7992545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sz="2200" dirty="0" smtClean="0">
                <a:solidFill>
                  <a:schemeClr val="accent6"/>
                </a:solidFill>
                <a:latin typeface="Verdana"/>
                <a:cs typeface="Verdana"/>
              </a:rPr>
              <a:t>Larger the training set, more robust </a:t>
            </a:r>
            <a:r>
              <a:rPr lang="en-US" sz="2200" dirty="0" smtClean="0">
                <a:solidFill>
                  <a:schemeClr val="bg1"/>
                </a:solidFill>
                <a:latin typeface="Verdana"/>
                <a:cs typeface="Verdana"/>
              </a:rPr>
              <a:t>the NN classifier</a:t>
            </a:r>
            <a:endParaRPr lang="en-US" sz="2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H="1" flipV="1">
            <a:off x="4529932" y="4448586"/>
            <a:ext cx="186109" cy="432329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Flowchart: Process 66"/>
          <p:cNvSpPr/>
          <p:nvPr/>
        </p:nvSpPr>
        <p:spPr>
          <a:xfrm>
            <a:off x="4383966" y="4252521"/>
            <a:ext cx="91440" cy="91440"/>
          </a:xfrm>
          <a:prstGeom prst="flowChartProcess">
            <a:avLst/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93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3447770" y="2251777"/>
            <a:ext cx="2616917" cy="2524581"/>
            <a:chOff x="3447770" y="2251777"/>
            <a:chExt cx="2616917" cy="2524581"/>
          </a:xfrm>
        </p:grpSpPr>
        <p:sp>
          <p:nvSpPr>
            <p:cNvPr id="66" name="Line 12"/>
            <p:cNvSpPr>
              <a:spLocks noChangeShapeType="1"/>
            </p:cNvSpPr>
            <p:nvPr/>
          </p:nvSpPr>
          <p:spPr bwMode="auto">
            <a:xfrm flipV="1">
              <a:off x="4541838" y="2455612"/>
              <a:ext cx="3175" cy="1191553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Line 13"/>
            <p:cNvSpPr>
              <a:spLocks noChangeShapeType="1"/>
            </p:cNvSpPr>
            <p:nvPr/>
          </p:nvSpPr>
          <p:spPr bwMode="auto">
            <a:xfrm>
              <a:off x="4570413" y="3684402"/>
              <a:ext cx="1124596" cy="21354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8" name="Line 14"/>
            <p:cNvSpPr>
              <a:spLocks noChangeShapeType="1"/>
            </p:cNvSpPr>
            <p:nvPr/>
          </p:nvSpPr>
          <p:spPr bwMode="auto">
            <a:xfrm rot="5400000">
              <a:off x="3738425" y="3657079"/>
              <a:ext cx="771801" cy="811213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9" name="Text Box 4"/>
            <p:cNvSpPr txBox="1">
              <a:spLocks noChangeArrowheads="1"/>
            </p:cNvSpPr>
            <p:nvPr/>
          </p:nvSpPr>
          <p:spPr bwMode="auto">
            <a:xfrm>
              <a:off x="4632031" y="2251777"/>
              <a:ext cx="516473" cy="438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smtClean="0">
                  <a:solidFill>
                    <a:schemeClr val="bg1"/>
                  </a:solidFill>
                  <a:latin typeface="Century Gothic" charset="0"/>
                </a:rPr>
                <a:t>2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  <p:sp>
          <p:nvSpPr>
            <p:cNvPr id="70" name="Text Box 4"/>
            <p:cNvSpPr txBox="1">
              <a:spLocks noChangeArrowheads="1"/>
            </p:cNvSpPr>
            <p:nvPr/>
          </p:nvSpPr>
          <p:spPr bwMode="auto">
            <a:xfrm>
              <a:off x="3447770" y="4374004"/>
              <a:ext cx="516473" cy="402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err="1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err="1" smtClean="0">
                  <a:solidFill>
                    <a:schemeClr val="bg1"/>
                  </a:solidFill>
                  <a:latin typeface="Century Gothic" charset="0"/>
                </a:rPr>
                <a:t>N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  <p:sp>
          <p:nvSpPr>
            <p:cNvPr id="71" name="Text Box 4"/>
            <p:cNvSpPr txBox="1">
              <a:spLocks noChangeArrowheads="1"/>
            </p:cNvSpPr>
            <p:nvPr/>
          </p:nvSpPr>
          <p:spPr bwMode="auto">
            <a:xfrm>
              <a:off x="5548214" y="3742881"/>
              <a:ext cx="516473" cy="403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smtClean="0">
                  <a:solidFill>
                    <a:schemeClr val="bg1"/>
                  </a:solidFill>
                  <a:latin typeface="Century Gothic" charset="0"/>
                </a:rPr>
                <a:t>1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Nearest Neighbor Classifier</a:t>
            </a:r>
            <a:endParaRPr lang="en-US" altLang="zh-CN" sz="3200" dirty="0" smtClean="0">
              <a:solidFill>
                <a:srgbClr val="FFCC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3868165" y="3197762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34" name="Freeform 4"/>
          <p:cNvSpPr>
            <a:spLocks/>
          </p:cNvSpPr>
          <p:nvPr/>
        </p:nvSpPr>
        <p:spPr bwMode="auto">
          <a:xfrm>
            <a:off x="2878665" y="2834905"/>
            <a:ext cx="897471" cy="220167"/>
          </a:xfrm>
          <a:custGeom>
            <a:avLst/>
            <a:gdLst>
              <a:gd name="T0" fmla="*/ 0 w 816"/>
              <a:gd name="T1" fmla="*/ 208 h 208"/>
              <a:gd name="T2" fmla="*/ 384 w 816"/>
              <a:gd name="T3" fmla="*/ 16 h 208"/>
              <a:gd name="T4" fmla="*/ 816 w 816"/>
              <a:gd name="T5" fmla="*/ 112 h 208"/>
              <a:gd name="T6" fmla="*/ 0 60000 65536"/>
              <a:gd name="T7" fmla="*/ 0 60000 65536"/>
              <a:gd name="T8" fmla="*/ 0 60000 65536"/>
              <a:gd name="T9" fmla="*/ 0 w 816"/>
              <a:gd name="T10" fmla="*/ 0 h 208"/>
              <a:gd name="T11" fmla="*/ 816 w 816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08">
                <a:moveTo>
                  <a:pt x="0" y="208"/>
                </a:moveTo>
                <a:cubicBezTo>
                  <a:pt x="124" y="120"/>
                  <a:pt x="248" y="32"/>
                  <a:pt x="384" y="16"/>
                </a:cubicBezTo>
                <a:cubicBezTo>
                  <a:pt x="520" y="0"/>
                  <a:pt x="668" y="56"/>
                  <a:pt x="816" y="112"/>
                </a:cubicBezTo>
              </a:path>
            </a:pathLst>
          </a:custGeom>
          <a:noFill/>
          <a:ln w="31750" cap="sq">
            <a:solidFill>
              <a:srgbClr val="008000"/>
            </a:solidFill>
            <a:round/>
            <a:headEnd type="none" w="sm" len="sm"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3686140" y="3390536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5318144" y="2970720"/>
            <a:ext cx="709017" cy="45719"/>
          </a:xfrm>
          <a:custGeom>
            <a:avLst/>
            <a:gdLst>
              <a:gd name="T0" fmla="*/ 768 w 768"/>
              <a:gd name="T1" fmla="*/ 144 h 144"/>
              <a:gd name="T2" fmla="*/ 336 w 768"/>
              <a:gd name="T3" fmla="*/ 0 h 144"/>
              <a:gd name="T4" fmla="*/ 0 w 768"/>
              <a:gd name="T5" fmla="*/ 144 h 144"/>
              <a:gd name="T6" fmla="*/ 0 60000 65536"/>
              <a:gd name="T7" fmla="*/ 0 60000 65536"/>
              <a:gd name="T8" fmla="*/ 0 60000 65536"/>
              <a:gd name="T9" fmla="*/ 0 w 768"/>
              <a:gd name="T10" fmla="*/ 0 h 144"/>
              <a:gd name="T11" fmla="*/ 768 w 76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44">
                <a:moveTo>
                  <a:pt x="768" y="144"/>
                </a:moveTo>
                <a:cubicBezTo>
                  <a:pt x="616" y="72"/>
                  <a:pt x="464" y="0"/>
                  <a:pt x="336" y="0"/>
                </a:cubicBezTo>
                <a:cubicBezTo>
                  <a:pt x="208" y="0"/>
                  <a:pt x="104" y="72"/>
                  <a:pt x="0" y="144"/>
                </a:cubicBezTo>
              </a:path>
            </a:pathLst>
          </a:custGeom>
          <a:noFill/>
          <a:ln w="31750" cap="sq">
            <a:solidFill>
              <a:srgbClr val="FF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5246" y="2896164"/>
            <a:ext cx="300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03779" y="3251759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32852" y="2709904"/>
            <a:ext cx="355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83650" y="348882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10168" y="3285622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7" name="AutoShape 10"/>
          <p:cNvSpPr>
            <a:spLocks noChangeArrowheads="1"/>
          </p:cNvSpPr>
          <p:nvPr/>
        </p:nvSpPr>
        <p:spPr bwMode="auto">
          <a:xfrm>
            <a:off x="4054431" y="2977636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3902034" y="345176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9" name="AutoShape 10"/>
          <p:cNvSpPr>
            <a:spLocks noChangeArrowheads="1"/>
          </p:cNvSpPr>
          <p:nvPr/>
        </p:nvSpPr>
        <p:spPr bwMode="auto">
          <a:xfrm>
            <a:off x="3800436" y="370575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3631106" y="353642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6392344" y="2369498"/>
            <a:ext cx="2357128" cy="3020974"/>
            <a:chOff x="6256880" y="2207474"/>
            <a:chExt cx="2357128" cy="3020974"/>
          </a:xfrm>
        </p:grpSpPr>
        <p:pic>
          <p:nvPicPr>
            <p:cNvPr id="30" name="Picture 29" descr="puma-Bike-Profile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2207474"/>
              <a:ext cx="1117600" cy="808863"/>
            </a:xfrm>
            <a:prstGeom prst="rect">
              <a:avLst/>
            </a:prstGeom>
          </p:spPr>
        </p:pic>
        <p:pic>
          <p:nvPicPr>
            <p:cNvPr id="19" name="Picture 18" descr="land-rove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088" y="3158026"/>
              <a:ext cx="1137920" cy="853440"/>
            </a:xfrm>
            <a:prstGeom prst="rect">
              <a:avLst/>
            </a:prstGeom>
          </p:spPr>
        </p:pic>
        <p:pic>
          <p:nvPicPr>
            <p:cNvPr id="20" name="Picture 19" descr="tree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3171871"/>
              <a:ext cx="1094423" cy="857250"/>
            </a:xfrm>
            <a:prstGeom prst="rect">
              <a:avLst/>
            </a:prstGeom>
          </p:spPr>
        </p:pic>
        <p:pic>
          <p:nvPicPr>
            <p:cNvPr id="21" name="Picture 20" descr="dog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954" y="2207474"/>
              <a:ext cx="971296" cy="857504"/>
            </a:xfrm>
            <a:prstGeom prst="rect">
              <a:avLst/>
            </a:prstGeom>
          </p:spPr>
        </p:pic>
        <p:pic>
          <p:nvPicPr>
            <p:cNvPr id="22" name="Picture 21" descr="cat2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4219814"/>
              <a:ext cx="1145540" cy="1008634"/>
            </a:xfrm>
            <a:prstGeom prst="rect">
              <a:avLst/>
            </a:prstGeom>
          </p:spPr>
        </p:pic>
        <p:pic>
          <p:nvPicPr>
            <p:cNvPr id="25" name="Picture 24" descr="Larg2_24_2009Flower-Essence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954" y="4237306"/>
              <a:ext cx="1066800" cy="963168"/>
            </a:xfrm>
            <a:prstGeom prst="rect">
              <a:avLst/>
            </a:prstGeom>
          </p:spPr>
        </p:pic>
      </p:grp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805893" y="5516465"/>
            <a:ext cx="1835707" cy="77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Training Data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of Face</a:t>
            </a:r>
            <a:endParaRPr lang="en-US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6712021" y="5516465"/>
            <a:ext cx="183570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Training Data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of Non-Face</a:t>
            </a:r>
            <a:endParaRPr lang="en-US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90045" y="3522690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575728" y="1157984"/>
            <a:ext cx="7992545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sz="2200" dirty="0">
                <a:solidFill>
                  <a:schemeClr val="accent6"/>
                </a:solidFill>
                <a:latin typeface="Verdana"/>
                <a:cs typeface="Verdana"/>
              </a:rPr>
              <a:t>Larger the training set, </a:t>
            </a:r>
            <a:r>
              <a:rPr lang="en-US" sz="2200" dirty="0" smtClean="0">
                <a:solidFill>
                  <a:schemeClr val="accent6"/>
                </a:solidFill>
                <a:latin typeface="Verdana"/>
                <a:cs typeface="Verdana"/>
              </a:rPr>
              <a:t>slower </a:t>
            </a:r>
            <a:r>
              <a:rPr lang="en-US" sz="2200" dirty="0" smtClean="0">
                <a:solidFill>
                  <a:schemeClr val="bg1"/>
                </a:solidFill>
                <a:latin typeface="Verdana"/>
                <a:cs typeface="Verdana"/>
              </a:rPr>
              <a:t>the </a:t>
            </a:r>
            <a:r>
              <a:rPr lang="en-US" sz="2200" dirty="0">
                <a:solidFill>
                  <a:schemeClr val="bg1"/>
                </a:solidFill>
                <a:latin typeface="Verdana"/>
                <a:cs typeface="Verdana"/>
              </a:rPr>
              <a:t>NN classifier</a:t>
            </a:r>
            <a:endParaRPr lang="en-US" sz="2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8" name="AutoShape 10"/>
          <p:cNvSpPr>
            <a:spLocks noChangeArrowheads="1"/>
          </p:cNvSpPr>
          <p:nvPr/>
        </p:nvSpPr>
        <p:spPr bwMode="auto">
          <a:xfrm>
            <a:off x="3729316" y="39191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627063" y="2369498"/>
            <a:ext cx="2074336" cy="3149132"/>
            <a:chOff x="3429000" y="2241340"/>
            <a:chExt cx="2074336" cy="3149132"/>
          </a:xfrm>
        </p:grpSpPr>
        <p:pic>
          <p:nvPicPr>
            <p:cNvPr id="59" name="Picture 58" descr="6_resize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4412572"/>
              <a:ext cx="977900" cy="977900"/>
            </a:xfrm>
            <a:prstGeom prst="rect">
              <a:avLst/>
            </a:prstGeom>
          </p:spPr>
        </p:pic>
        <p:pic>
          <p:nvPicPr>
            <p:cNvPr id="60" name="Picture 59" descr="1_resize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2241340"/>
              <a:ext cx="984250" cy="984250"/>
            </a:xfrm>
            <a:prstGeom prst="rect">
              <a:avLst/>
            </a:prstGeom>
          </p:spPr>
        </p:pic>
        <p:pic>
          <p:nvPicPr>
            <p:cNvPr id="61" name="Picture 60" descr="2_resize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2241340"/>
              <a:ext cx="984250" cy="984250"/>
            </a:xfrm>
            <a:prstGeom prst="rect">
              <a:avLst/>
            </a:prstGeom>
          </p:spPr>
        </p:pic>
        <p:pic>
          <p:nvPicPr>
            <p:cNvPr id="62" name="Picture 61" descr="4_resize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3330131"/>
              <a:ext cx="977900" cy="977900"/>
            </a:xfrm>
            <a:prstGeom prst="rect">
              <a:avLst/>
            </a:prstGeom>
          </p:spPr>
        </p:pic>
        <p:pic>
          <p:nvPicPr>
            <p:cNvPr id="63" name="Picture 62" descr="5_resize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4412572"/>
              <a:ext cx="977900" cy="977900"/>
            </a:xfrm>
            <a:prstGeom prst="rect">
              <a:avLst/>
            </a:prstGeom>
          </p:spPr>
        </p:pic>
        <p:pic>
          <p:nvPicPr>
            <p:cNvPr id="64" name="Picture 63" descr="3_resize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3326956"/>
              <a:ext cx="984250" cy="984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439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3447770" y="2251777"/>
            <a:ext cx="2616917" cy="2524581"/>
            <a:chOff x="3447770" y="2251777"/>
            <a:chExt cx="2616917" cy="2524581"/>
          </a:xfrm>
        </p:grpSpPr>
        <p:sp>
          <p:nvSpPr>
            <p:cNvPr id="57" name="Line 12"/>
            <p:cNvSpPr>
              <a:spLocks noChangeShapeType="1"/>
            </p:cNvSpPr>
            <p:nvPr/>
          </p:nvSpPr>
          <p:spPr bwMode="auto">
            <a:xfrm flipV="1">
              <a:off x="4541838" y="2455612"/>
              <a:ext cx="3175" cy="1191553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5" name="Line 13"/>
            <p:cNvSpPr>
              <a:spLocks noChangeShapeType="1"/>
            </p:cNvSpPr>
            <p:nvPr/>
          </p:nvSpPr>
          <p:spPr bwMode="auto">
            <a:xfrm>
              <a:off x="4570413" y="3684402"/>
              <a:ext cx="1124596" cy="21354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6" name="Line 14"/>
            <p:cNvSpPr>
              <a:spLocks noChangeShapeType="1"/>
            </p:cNvSpPr>
            <p:nvPr/>
          </p:nvSpPr>
          <p:spPr bwMode="auto">
            <a:xfrm rot="5400000">
              <a:off x="3738425" y="3657079"/>
              <a:ext cx="771801" cy="811213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Text Box 4"/>
            <p:cNvSpPr txBox="1">
              <a:spLocks noChangeArrowheads="1"/>
            </p:cNvSpPr>
            <p:nvPr/>
          </p:nvSpPr>
          <p:spPr bwMode="auto">
            <a:xfrm>
              <a:off x="4632031" y="2251777"/>
              <a:ext cx="516473" cy="438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smtClean="0">
                  <a:solidFill>
                    <a:schemeClr val="bg1"/>
                  </a:solidFill>
                  <a:latin typeface="Century Gothic" charset="0"/>
                </a:rPr>
                <a:t>2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  <p:sp>
          <p:nvSpPr>
            <p:cNvPr id="68" name="Text Box 4"/>
            <p:cNvSpPr txBox="1">
              <a:spLocks noChangeArrowheads="1"/>
            </p:cNvSpPr>
            <p:nvPr/>
          </p:nvSpPr>
          <p:spPr bwMode="auto">
            <a:xfrm>
              <a:off x="3447770" y="4374004"/>
              <a:ext cx="516473" cy="402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err="1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err="1" smtClean="0">
                  <a:solidFill>
                    <a:schemeClr val="bg1"/>
                  </a:solidFill>
                  <a:latin typeface="Century Gothic" charset="0"/>
                </a:rPr>
                <a:t>N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  <p:sp>
          <p:nvSpPr>
            <p:cNvPr id="69" name="Text Box 4"/>
            <p:cNvSpPr txBox="1">
              <a:spLocks noChangeArrowheads="1"/>
            </p:cNvSpPr>
            <p:nvPr/>
          </p:nvSpPr>
          <p:spPr bwMode="auto">
            <a:xfrm>
              <a:off x="5548214" y="3742881"/>
              <a:ext cx="516473" cy="403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smtClean="0">
                  <a:solidFill>
                    <a:schemeClr val="bg1"/>
                  </a:solidFill>
                  <a:latin typeface="Century Gothic" charset="0"/>
                </a:rPr>
                <a:t>1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Decision Boundary</a:t>
            </a: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3868165" y="3197762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34" name="Freeform 4"/>
          <p:cNvSpPr>
            <a:spLocks/>
          </p:cNvSpPr>
          <p:nvPr/>
        </p:nvSpPr>
        <p:spPr bwMode="auto">
          <a:xfrm>
            <a:off x="2878665" y="2834905"/>
            <a:ext cx="897471" cy="220167"/>
          </a:xfrm>
          <a:custGeom>
            <a:avLst/>
            <a:gdLst>
              <a:gd name="T0" fmla="*/ 0 w 816"/>
              <a:gd name="T1" fmla="*/ 208 h 208"/>
              <a:gd name="T2" fmla="*/ 384 w 816"/>
              <a:gd name="T3" fmla="*/ 16 h 208"/>
              <a:gd name="T4" fmla="*/ 816 w 816"/>
              <a:gd name="T5" fmla="*/ 112 h 208"/>
              <a:gd name="T6" fmla="*/ 0 60000 65536"/>
              <a:gd name="T7" fmla="*/ 0 60000 65536"/>
              <a:gd name="T8" fmla="*/ 0 60000 65536"/>
              <a:gd name="T9" fmla="*/ 0 w 816"/>
              <a:gd name="T10" fmla="*/ 0 h 208"/>
              <a:gd name="T11" fmla="*/ 816 w 816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08">
                <a:moveTo>
                  <a:pt x="0" y="208"/>
                </a:moveTo>
                <a:cubicBezTo>
                  <a:pt x="124" y="120"/>
                  <a:pt x="248" y="32"/>
                  <a:pt x="384" y="16"/>
                </a:cubicBezTo>
                <a:cubicBezTo>
                  <a:pt x="520" y="0"/>
                  <a:pt x="668" y="56"/>
                  <a:pt x="816" y="112"/>
                </a:cubicBezTo>
              </a:path>
            </a:pathLst>
          </a:custGeom>
          <a:noFill/>
          <a:ln w="31750" cap="sq">
            <a:solidFill>
              <a:srgbClr val="008000"/>
            </a:solidFill>
            <a:round/>
            <a:headEnd type="none" w="sm" len="sm"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3686140" y="3390536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5318144" y="2970720"/>
            <a:ext cx="709017" cy="45719"/>
          </a:xfrm>
          <a:custGeom>
            <a:avLst/>
            <a:gdLst>
              <a:gd name="T0" fmla="*/ 768 w 768"/>
              <a:gd name="T1" fmla="*/ 144 h 144"/>
              <a:gd name="T2" fmla="*/ 336 w 768"/>
              <a:gd name="T3" fmla="*/ 0 h 144"/>
              <a:gd name="T4" fmla="*/ 0 w 768"/>
              <a:gd name="T5" fmla="*/ 144 h 144"/>
              <a:gd name="T6" fmla="*/ 0 60000 65536"/>
              <a:gd name="T7" fmla="*/ 0 60000 65536"/>
              <a:gd name="T8" fmla="*/ 0 60000 65536"/>
              <a:gd name="T9" fmla="*/ 0 w 768"/>
              <a:gd name="T10" fmla="*/ 0 h 144"/>
              <a:gd name="T11" fmla="*/ 768 w 76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44">
                <a:moveTo>
                  <a:pt x="768" y="144"/>
                </a:moveTo>
                <a:cubicBezTo>
                  <a:pt x="616" y="72"/>
                  <a:pt x="464" y="0"/>
                  <a:pt x="336" y="0"/>
                </a:cubicBezTo>
                <a:cubicBezTo>
                  <a:pt x="208" y="0"/>
                  <a:pt x="104" y="72"/>
                  <a:pt x="0" y="144"/>
                </a:cubicBezTo>
              </a:path>
            </a:pathLst>
          </a:custGeom>
          <a:noFill/>
          <a:ln w="31750" cap="sq">
            <a:solidFill>
              <a:srgbClr val="FF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10168" y="3285622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7" name="AutoShape 10"/>
          <p:cNvSpPr>
            <a:spLocks noChangeArrowheads="1"/>
          </p:cNvSpPr>
          <p:nvPr/>
        </p:nvSpPr>
        <p:spPr bwMode="auto">
          <a:xfrm>
            <a:off x="4054431" y="2977636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3902034" y="345176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9" name="AutoShape 10"/>
          <p:cNvSpPr>
            <a:spLocks noChangeArrowheads="1"/>
          </p:cNvSpPr>
          <p:nvPr/>
        </p:nvSpPr>
        <p:spPr bwMode="auto">
          <a:xfrm>
            <a:off x="3800436" y="370575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3631106" y="353642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6392344" y="2369498"/>
            <a:ext cx="2357128" cy="3020974"/>
            <a:chOff x="6256880" y="2207474"/>
            <a:chExt cx="2357128" cy="3020974"/>
          </a:xfrm>
        </p:grpSpPr>
        <p:pic>
          <p:nvPicPr>
            <p:cNvPr id="30" name="Picture 29" descr="puma-Bike-Profile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2207474"/>
              <a:ext cx="1117600" cy="808863"/>
            </a:xfrm>
            <a:prstGeom prst="rect">
              <a:avLst/>
            </a:prstGeom>
          </p:spPr>
        </p:pic>
        <p:pic>
          <p:nvPicPr>
            <p:cNvPr id="19" name="Picture 18" descr="land-rove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088" y="3158026"/>
              <a:ext cx="1137920" cy="853440"/>
            </a:xfrm>
            <a:prstGeom prst="rect">
              <a:avLst/>
            </a:prstGeom>
          </p:spPr>
        </p:pic>
        <p:pic>
          <p:nvPicPr>
            <p:cNvPr id="20" name="Picture 19" descr="tree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3171871"/>
              <a:ext cx="1094423" cy="857250"/>
            </a:xfrm>
            <a:prstGeom prst="rect">
              <a:avLst/>
            </a:prstGeom>
          </p:spPr>
        </p:pic>
        <p:pic>
          <p:nvPicPr>
            <p:cNvPr id="21" name="Picture 20" descr="dog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954" y="2207474"/>
              <a:ext cx="971296" cy="857504"/>
            </a:xfrm>
            <a:prstGeom prst="rect">
              <a:avLst/>
            </a:prstGeom>
          </p:spPr>
        </p:pic>
        <p:pic>
          <p:nvPicPr>
            <p:cNvPr id="22" name="Picture 21" descr="cat2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4219814"/>
              <a:ext cx="1145540" cy="1008634"/>
            </a:xfrm>
            <a:prstGeom prst="rect">
              <a:avLst/>
            </a:prstGeom>
          </p:spPr>
        </p:pic>
        <p:pic>
          <p:nvPicPr>
            <p:cNvPr id="25" name="Picture 24" descr="Larg2_24_2009Flower-Essence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954" y="4237306"/>
              <a:ext cx="1066800" cy="963168"/>
            </a:xfrm>
            <a:prstGeom prst="rect">
              <a:avLst/>
            </a:prstGeom>
          </p:spPr>
        </p:pic>
      </p:grp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805893" y="5516465"/>
            <a:ext cx="1835707" cy="77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Training Data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of Face</a:t>
            </a:r>
            <a:endParaRPr lang="en-US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6712021" y="5516465"/>
            <a:ext cx="183570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Training Data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of Non-Face</a:t>
            </a:r>
            <a:endParaRPr lang="en-US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575728" y="1157984"/>
            <a:ext cx="7992545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sz="2200" dirty="0" smtClean="0">
                <a:solidFill>
                  <a:schemeClr val="bg1"/>
                </a:solidFill>
                <a:latin typeface="Verdana"/>
                <a:cs typeface="Verdana"/>
              </a:rPr>
              <a:t>A simple decision boundary separating the face and non-face classes will suffice.</a:t>
            </a:r>
            <a:endParaRPr lang="en-US" sz="2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8" name="AutoShape 10"/>
          <p:cNvSpPr>
            <a:spLocks noChangeArrowheads="1"/>
          </p:cNvSpPr>
          <p:nvPr/>
        </p:nvSpPr>
        <p:spPr bwMode="auto">
          <a:xfrm>
            <a:off x="3729316" y="39191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627063" y="2369498"/>
            <a:ext cx="2074336" cy="3149132"/>
            <a:chOff x="3429000" y="2241340"/>
            <a:chExt cx="2074336" cy="3149132"/>
          </a:xfrm>
        </p:grpSpPr>
        <p:pic>
          <p:nvPicPr>
            <p:cNvPr id="59" name="Picture 58" descr="6_resize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4412572"/>
              <a:ext cx="977900" cy="977900"/>
            </a:xfrm>
            <a:prstGeom prst="rect">
              <a:avLst/>
            </a:prstGeom>
          </p:spPr>
        </p:pic>
        <p:pic>
          <p:nvPicPr>
            <p:cNvPr id="60" name="Picture 59" descr="1_resize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2241340"/>
              <a:ext cx="984250" cy="984250"/>
            </a:xfrm>
            <a:prstGeom prst="rect">
              <a:avLst/>
            </a:prstGeom>
          </p:spPr>
        </p:pic>
        <p:pic>
          <p:nvPicPr>
            <p:cNvPr id="61" name="Picture 60" descr="2_resize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2241340"/>
              <a:ext cx="984250" cy="984250"/>
            </a:xfrm>
            <a:prstGeom prst="rect">
              <a:avLst/>
            </a:prstGeom>
          </p:spPr>
        </p:pic>
        <p:pic>
          <p:nvPicPr>
            <p:cNvPr id="62" name="Picture 61" descr="4_resize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3330131"/>
              <a:ext cx="977900" cy="977900"/>
            </a:xfrm>
            <a:prstGeom prst="rect">
              <a:avLst/>
            </a:prstGeom>
          </p:spPr>
        </p:pic>
        <p:pic>
          <p:nvPicPr>
            <p:cNvPr id="63" name="Picture 62" descr="5_resize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4412572"/>
              <a:ext cx="977900" cy="977900"/>
            </a:xfrm>
            <a:prstGeom prst="rect">
              <a:avLst/>
            </a:prstGeom>
          </p:spPr>
        </p:pic>
        <p:pic>
          <p:nvPicPr>
            <p:cNvPr id="64" name="Picture 63" descr="3_resize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3326956"/>
              <a:ext cx="984250" cy="984250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 rot="21435015">
            <a:off x="3187353" y="2798250"/>
            <a:ext cx="2220814" cy="1225429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chemeClr val="accent6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785246" y="2896164"/>
            <a:ext cx="300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03779" y="3251759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32852" y="2709904"/>
            <a:ext cx="355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83650" y="348882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90045" y="3522690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6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Decision Boundary</a:t>
            </a:r>
            <a:endParaRPr lang="en-US" altLang="zh-CN" sz="3200" dirty="0" smtClean="0">
              <a:solidFill>
                <a:srgbClr val="FFCC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161345" y="1157984"/>
                <a:ext cx="8821312" cy="4716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>
                  <a:lnSpc>
                    <a:spcPct val="125000"/>
                  </a:lnSpc>
                </a:pPr>
                <a:r>
                  <a:rPr lang="en-US" altLang="zh-CN" sz="2200" dirty="0" smtClean="0">
                    <a:solidFill>
                      <a:schemeClr val="bg1"/>
                    </a:solidFill>
                    <a:ea typeface="宋体" pitchFamily="2" charset="-122"/>
                  </a:rPr>
                  <a:t>Find </a:t>
                </a:r>
                <a:r>
                  <a:rPr lang="en-US" altLang="zh-CN" sz="2200" dirty="0" smtClean="0">
                    <a:solidFill>
                      <a:schemeClr val="accent6"/>
                    </a:solidFill>
                    <a:ea typeface="宋体" pitchFamily="2" charset="-122"/>
                  </a:rPr>
                  <a:t>Decision Boundary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200" i="1" dirty="0" smtClean="0">
                            <a:solidFill>
                              <a:schemeClr val="accent6"/>
                            </a:solidFill>
                            <a:latin typeface="Cambria Math"/>
                            <a:ea typeface="宋体" pitchFamily="2" charset="-122"/>
                          </a:rPr>
                        </m:ctrlPr>
                      </m:dPr>
                      <m:e>
                        <m:r>
                          <a:rPr lang="en-US" altLang="zh-CN" sz="2200" i="1" dirty="0" smtClean="0">
                            <a:solidFill>
                              <a:schemeClr val="accent6"/>
                            </a:solidFill>
                            <a:latin typeface="Cambria Math"/>
                            <a:ea typeface="宋体" pitchFamily="2" charset="-122"/>
                          </a:rPr>
                          <m:t>𝑊</m:t>
                        </m:r>
                        <m:r>
                          <a:rPr lang="en-US" altLang="zh-CN" sz="2200" b="0" i="1" dirty="0" smtClean="0">
                            <a:solidFill>
                              <a:schemeClr val="accent6"/>
                            </a:solidFill>
                            <a:latin typeface="Cambria Math"/>
                            <a:ea typeface="宋体" pitchFamily="2" charset="-122"/>
                          </a:rPr>
                          <m:t>, </m:t>
                        </m:r>
                        <m:r>
                          <a:rPr lang="en-US" altLang="zh-CN" sz="2200" b="1" i="1" dirty="0" smtClean="0">
                            <a:solidFill>
                              <a:schemeClr val="accent6"/>
                            </a:solidFill>
                            <a:latin typeface="Cambria Math"/>
                            <a:ea typeface="宋体" pitchFamily="2" charset="-122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altLang="zh-CN" sz="2200" dirty="0" smtClean="0">
                    <a:solidFill>
                      <a:schemeClr val="accent6"/>
                    </a:solidFill>
                    <a:ea typeface="宋体" pitchFamily="2" charset="-122"/>
                  </a:rPr>
                  <a:t> </a:t>
                </a:r>
                <a:r>
                  <a:rPr lang="en-US" altLang="zh-CN" sz="2200" dirty="0">
                    <a:solidFill>
                      <a:schemeClr val="bg1"/>
                    </a:solidFill>
                    <a:ea typeface="宋体" pitchFamily="2" charset="-122"/>
                  </a:rPr>
                  <a:t>in feature space</a:t>
                </a:r>
              </a:p>
            </p:txBody>
          </p:sp>
        </mc:Choice>
        <mc:Fallback xmlns="">
          <p:sp>
            <p:nvSpPr>
              <p:cNvPr id="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345" y="1157984"/>
                <a:ext cx="8821312" cy="471668"/>
              </a:xfrm>
              <a:prstGeom prst="rect">
                <a:avLst/>
              </a:prstGeom>
              <a:blipFill rotWithShape="1">
                <a:blip r:embed="rId3"/>
                <a:stretch>
                  <a:fillRect b="-259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Line 22"/>
          <p:cNvSpPr>
            <a:spLocks noChangeShapeType="1"/>
          </p:cNvSpPr>
          <p:nvPr/>
        </p:nvSpPr>
        <p:spPr bwMode="auto">
          <a:xfrm flipV="1">
            <a:off x="2826307" y="2592337"/>
            <a:ext cx="2438400" cy="2667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5401256" y="2245190"/>
            <a:ext cx="838214" cy="244475"/>
          </a:xfrm>
          <a:custGeom>
            <a:avLst/>
            <a:gdLst>
              <a:gd name="T0" fmla="*/ 768 w 768"/>
              <a:gd name="T1" fmla="*/ 144 h 144"/>
              <a:gd name="T2" fmla="*/ 336 w 768"/>
              <a:gd name="T3" fmla="*/ 0 h 144"/>
              <a:gd name="T4" fmla="*/ 0 w 768"/>
              <a:gd name="T5" fmla="*/ 144 h 144"/>
              <a:gd name="T6" fmla="*/ 0 60000 65536"/>
              <a:gd name="T7" fmla="*/ 0 60000 65536"/>
              <a:gd name="T8" fmla="*/ 0 60000 65536"/>
              <a:gd name="T9" fmla="*/ 0 w 768"/>
              <a:gd name="T10" fmla="*/ 0 h 144"/>
              <a:gd name="T11" fmla="*/ 768 w 76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44">
                <a:moveTo>
                  <a:pt x="768" y="144"/>
                </a:moveTo>
                <a:cubicBezTo>
                  <a:pt x="616" y="72"/>
                  <a:pt x="464" y="0"/>
                  <a:pt x="336" y="0"/>
                </a:cubicBezTo>
                <a:cubicBezTo>
                  <a:pt x="208" y="0"/>
                  <a:pt x="104" y="72"/>
                  <a:pt x="0" y="144"/>
                </a:cubicBezTo>
              </a:path>
            </a:pathLst>
          </a:custGeom>
          <a:noFill/>
          <a:ln w="31750" cap="sq">
            <a:solidFill>
              <a:schemeClr val="bg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6010851" y="2396994"/>
            <a:ext cx="2971806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000" dirty="0">
                <a:solidFill>
                  <a:schemeClr val="bg1"/>
                </a:solidFill>
                <a:ea typeface="宋体" pitchFamily="2" charset="-122"/>
              </a:rPr>
              <a:t>D</a:t>
            </a:r>
            <a:r>
              <a:rPr lang="en-US" altLang="zh-CN" sz="2000" dirty="0" smtClean="0">
                <a:solidFill>
                  <a:schemeClr val="bg1"/>
                </a:solidFill>
                <a:ea typeface="宋体" pitchFamily="2" charset="-122"/>
              </a:rPr>
              <a:t>ecision Boundary</a:t>
            </a:r>
            <a:endParaRPr lang="en-US" altLang="zh-CN" sz="2000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52031" y="3501458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1" name="AutoShape 10"/>
          <p:cNvSpPr>
            <a:spLocks noChangeArrowheads="1"/>
          </p:cNvSpPr>
          <p:nvPr/>
        </p:nvSpPr>
        <p:spPr bwMode="auto">
          <a:xfrm>
            <a:off x="2944805" y="392927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3" name="AutoShape 10"/>
          <p:cNvSpPr>
            <a:spLocks noChangeArrowheads="1"/>
          </p:cNvSpPr>
          <p:nvPr/>
        </p:nvSpPr>
        <p:spPr bwMode="auto">
          <a:xfrm>
            <a:off x="3340619" y="289636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1" name="AutoShape 10"/>
          <p:cNvSpPr>
            <a:spLocks noChangeArrowheads="1"/>
          </p:cNvSpPr>
          <p:nvPr/>
        </p:nvSpPr>
        <p:spPr bwMode="auto">
          <a:xfrm>
            <a:off x="2656950" y="3319693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2" name="AutoShape 10"/>
          <p:cNvSpPr>
            <a:spLocks noChangeArrowheads="1"/>
          </p:cNvSpPr>
          <p:nvPr/>
        </p:nvSpPr>
        <p:spPr bwMode="auto">
          <a:xfrm>
            <a:off x="2809350" y="31165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5" name="AutoShape 10"/>
          <p:cNvSpPr>
            <a:spLocks noChangeArrowheads="1"/>
          </p:cNvSpPr>
          <p:nvPr/>
        </p:nvSpPr>
        <p:spPr bwMode="auto">
          <a:xfrm>
            <a:off x="3876132" y="32689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6" name="AutoShape 10"/>
          <p:cNvSpPr>
            <a:spLocks noChangeArrowheads="1"/>
          </p:cNvSpPr>
          <p:nvPr/>
        </p:nvSpPr>
        <p:spPr bwMode="auto">
          <a:xfrm>
            <a:off x="2707758" y="40308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8" name="AutoShape 10"/>
          <p:cNvSpPr>
            <a:spLocks noChangeArrowheads="1"/>
          </p:cNvSpPr>
          <p:nvPr/>
        </p:nvSpPr>
        <p:spPr bwMode="auto">
          <a:xfrm>
            <a:off x="3266550" y="320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69" name="AutoShape 10"/>
          <p:cNvSpPr>
            <a:spLocks noChangeArrowheads="1"/>
          </p:cNvSpPr>
          <p:nvPr/>
        </p:nvSpPr>
        <p:spPr bwMode="auto">
          <a:xfrm>
            <a:off x="3418950" y="37261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70" name="AutoShape 10"/>
          <p:cNvSpPr>
            <a:spLocks noChangeArrowheads="1"/>
          </p:cNvSpPr>
          <p:nvPr/>
        </p:nvSpPr>
        <p:spPr bwMode="auto">
          <a:xfrm>
            <a:off x="3893053" y="2794764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71" name="AutoShape 10"/>
          <p:cNvSpPr>
            <a:spLocks noChangeArrowheads="1"/>
          </p:cNvSpPr>
          <p:nvPr/>
        </p:nvSpPr>
        <p:spPr bwMode="auto">
          <a:xfrm>
            <a:off x="4231713" y="2760898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72" name="Rectangle 71"/>
          <p:cNvSpPr/>
          <p:nvPr/>
        </p:nvSpPr>
        <p:spPr>
          <a:xfrm>
            <a:off x="5047240" y="3349064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081106" y="3806255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250436" y="3298265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182704" y="4094116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894843" y="4161848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759379" y="3636925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522320" y="3873990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488454" y="4483578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877913" y="4856104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065132" y="4737576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flipH="1" flipV="1">
            <a:off x="2446398" y="4188946"/>
            <a:ext cx="604255" cy="51672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338519" y="4988409"/>
            <a:ext cx="541836" cy="4937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 Box 4"/>
          <p:cNvSpPr txBox="1">
            <a:spLocks noChangeArrowheads="1"/>
          </p:cNvSpPr>
          <p:nvPr/>
        </p:nvSpPr>
        <p:spPr bwMode="auto">
          <a:xfrm>
            <a:off x="578397" y="3755456"/>
            <a:ext cx="1614008" cy="43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altLang="zh-CN" sz="2000" dirty="0" smtClean="0">
                <a:solidFill>
                  <a:srgbClr val="008000"/>
                </a:solidFill>
                <a:latin typeface="Verdana"/>
                <a:cs typeface="Verdana"/>
              </a:rPr>
              <a:t>Faces</a:t>
            </a:r>
            <a:endParaRPr lang="en-US" sz="2000" b="1" dirty="0">
              <a:solidFill>
                <a:srgbClr val="008000"/>
              </a:solidFill>
              <a:latin typeface="Verdana"/>
              <a:cs typeface="Verdana"/>
            </a:endParaRP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3986241" y="5250002"/>
            <a:ext cx="220243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Verdana"/>
                <a:cs typeface="Verdana"/>
              </a:rPr>
              <a:t>Non-Faces</a:t>
            </a:r>
            <a:endParaRPr lang="en-US" sz="2000" b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26"/>
              <p:cNvSpPr txBox="1">
                <a:spLocks noChangeArrowheads="1"/>
              </p:cNvSpPr>
              <p:nvPr/>
            </p:nvSpPr>
            <p:spPr bwMode="auto">
              <a:xfrm>
                <a:off x="6359449" y="2812888"/>
                <a:ext cx="1810757" cy="4056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𝑾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𝑻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𝑭</m:t>
                      </m:r>
                      <m:r>
                        <a:rPr lang="en-US" sz="2000" b="1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000" b="1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9449" y="2812888"/>
                <a:ext cx="1810757" cy="4056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26"/>
              <p:cNvSpPr txBox="1">
                <a:spLocks noChangeArrowheads="1"/>
              </p:cNvSpPr>
              <p:nvPr/>
            </p:nvSpPr>
            <p:spPr bwMode="auto">
              <a:xfrm>
                <a:off x="4200094" y="5714232"/>
                <a:ext cx="1810757" cy="4056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𝑾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𝑻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𝑭</m:t>
                      </m:r>
                      <m:r>
                        <a:rPr lang="en-US" sz="2000" b="1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000" b="1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1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2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00094" y="5714232"/>
                <a:ext cx="1810757" cy="4056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26"/>
              <p:cNvSpPr txBox="1">
                <a:spLocks noChangeArrowheads="1"/>
              </p:cNvSpPr>
              <p:nvPr/>
            </p:nvSpPr>
            <p:spPr bwMode="auto">
              <a:xfrm>
                <a:off x="519267" y="4147789"/>
                <a:ext cx="1810757" cy="4056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𝑾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𝑻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𝑭</m:t>
                      </m:r>
                      <m:r>
                        <a:rPr lang="en-US" sz="2000" b="1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000" b="1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000" b="1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267" y="4147789"/>
                <a:ext cx="1810757" cy="40562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11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7" grpId="0" animBg="1"/>
      <p:bldP spid="38" grpId="0" animBg="1"/>
      <p:bldP spid="39" grpId="0"/>
      <p:bldP spid="36" grpId="0"/>
      <p:bldP spid="42" grpId="0"/>
      <p:bldP spid="4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Decision Boundary</a:t>
            </a:r>
            <a:endParaRPr lang="en-US" altLang="zh-CN" sz="3200" dirty="0" smtClean="0">
              <a:solidFill>
                <a:srgbClr val="FFCC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75728" y="1157984"/>
            <a:ext cx="7992545" cy="50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altLang="zh-CN" sz="2200" dirty="0">
                <a:solidFill>
                  <a:schemeClr val="bg1"/>
                </a:solidFill>
                <a:ea typeface="宋体" pitchFamily="2" charset="-122"/>
              </a:rPr>
              <a:t>How to find the </a:t>
            </a:r>
            <a:r>
              <a:rPr lang="en-US" altLang="zh-CN" sz="2200" dirty="0">
                <a:solidFill>
                  <a:schemeClr val="accent6"/>
                </a:solidFill>
                <a:ea typeface="宋体" pitchFamily="2" charset="-122"/>
              </a:rPr>
              <a:t>optimal</a:t>
            </a:r>
            <a:r>
              <a:rPr lang="en-US" altLang="zh-CN" sz="2200" dirty="0">
                <a:solidFill>
                  <a:schemeClr val="bg1"/>
                </a:solidFill>
                <a:ea typeface="宋体" pitchFamily="2" charset="-122"/>
              </a:rPr>
              <a:t> decision boundary?</a:t>
            </a:r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 flipV="1">
            <a:off x="2826307" y="2592337"/>
            <a:ext cx="2438400" cy="2667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352031" y="3501458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1" name="AutoShape 10"/>
          <p:cNvSpPr>
            <a:spLocks noChangeArrowheads="1"/>
          </p:cNvSpPr>
          <p:nvPr/>
        </p:nvSpPr>
        <p:spPr bwMode="auto">
          <a:xfrm>
            <a:off x="2944805" y="392927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3" name="AutoShape 10"/>
          <p:cNvSpPr>
            <a:spLocks noChangeArrowheads="1"/>
          </p:cNvSpPr>
          <p:nvPr/>
        </p:nvSpPr>
        <p:spPr bwMode="auto">
          <a:xfrm>
            <a:off x="3340619" y="289636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1" name="AutoShape 10"/>
          <p:cNvSpPr>
            <a:spLocks noChangeArrowheads="1"/>
          </p:cNvSpPr>
          <p:nvPr/>
        </p:nvSpPr>
        <p:spPr bwMode="auto">
          <a:xfrm>
            <a:off x="2656950" y="3319693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2" name="AutoShape 10"/>
          <p:cNvSpPr>
            <a:spLocks noChangeArrowheads="1"/>
          </p:cNvSpPr>
          <p:nvPr/>
        </p:nvSpPr>
        <p:spPr bwMode="auto">
          <a:xfrm>
            <a:off x="2809350" y="31165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5" name="AutoShape 10"/>
          <p:cNvSpPr>
            <a:spLocks noChangeArrowheads="1"/>
          </p:cNvSpPr>
          <p:nvPr/>
        </p:nvSpPr>
        <p:spPr bwMode="auto">
          <a:xfrm>
            <a:off x="3876132" y="32689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6" name="AutoShape 10"/>
          <p:cNvSpPr>
            <a:spLocks noChangeArrowheads="1"/>
          </p:cNvSpPr>
          <p:nvPr/>
        </p:nvSpPr>
        <p:spPr bwMode="auto">
          <a:xfrm>
            <a:off x="2707758" y="40308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8" name="AutoShape 10"/>
          <p:cNvSpPr>
            <a:spLocks noChangeArrowheads="1"/>
          </p:cNvSpPr>
          <p:nvPr/>
        </p:nvSpPr>
        <p:spPr bwMode="auto">
          <a:xfrm>
            <a:off x="3266550" y="320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69" name="AutoShape 10"/>
          <p:cNvSpPr>
            <a:spLocks noChangeArrowheads="1"/>
          </p:cNvSpPr>
          <p:nvPr/>
        </p:nvSpPr>
        <p:spPr bwMode="auto">
          <a:xfrm>
            <a:off x="3418950" y="37261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70" name="AutoShape 10"/>
          <p:cNvSpPr>
            <a:spLocks noChangeArrowheads="1"/>
          </p:cNvSpPr>
          <p:nvPr/>
        </p:nvSpPr>
        <p:spPr bwMode="auto">
          <a:xfrm>
            <a:off x="3893053" y="2794764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71" name="AutoShape 10"/>
          <p:cNvSpPr>
            <a:spLocks noChangeArrowheads="1"/>
          </p:cNvSpPr>
          <p:nvPr/>
        </p:nvSpPr>
        <p:spPr bwMode="auto">
          <a:xfrm>
            <a:off x="4231713" y="2760898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72" name="Rectangle 71"/>
          <p:cNvSpPr/>
          <p:nvPr/>
        </p:nvSpPr>
        <p:spPr>
          <a:xfrm>
            <a:off x="5047240" y="3349064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081106" y="3806255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250436" y="3298265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182704" y="4094116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894843" y="4161848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759379" y="3636925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522320" y="3873990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488454" y="4483578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877913" y="4856104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065132" y="4737576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flipH="1" flipV="1">
            <a:off x="2446398" y="4188946"/>
            <a:ext cx="604255" cy="51672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338519" y="4988409"/>
            <a:ext cx="541836" cy="4937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 Box 4"/>
          <p:cNvSpPr txBox="1">
            <a:spLocks noChangeArrowheads="1"/>
          </p:cNvSpPr>
          <p:nvPr/>
        </p:nvSpPr>
        <p:spPr bwMode="auto">
          <a:xfrm>
            <a:off x="578397" y="3755456"/>
            <a:ext cx="1614008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000" dirty="0" smtClean="0">
                <a:solidFill>
                  <a:srgbClr val="008000"/>
                </a:solidFill>
                <a:latin typeface="Verdana"/>
                <a:cs typeface="Verdana"/>
              </a:rPr>
              <a:t>Face Class</a:t>
            </a:r>
            <a:endParaRPr lang="en-US" sz="2000" b="1" dirty="0">
              <a:solidFill>
                <a:srgbClr val="008000"/>
              </a:solidFill>
              <a:latin typeface="Verdana"/>
              <a:cs typeface="Verdana"/>
            </a:endParaRP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3986241" y="5250002"/>
            <a:ext cx="2202434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Verdana"/>
                <a:cs typeface="Verdana"/>
              </a:rPr>
              <a:t>Non-Face Class</a:t>
            </a:r>
            <a:endParaRPr lang="en-US" sz="2000" b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6" name="Line 22"/>
          <p:cNvSpPr>
            <a:spLocks noChangeShapeType="1"/>
          </p:cNvSpPr>
          <p:nvPr/>
        </p:nvSpPr>
        <p:spPr bwMode="auto">
          <a:xfrm flipV="1">
            <a:off x="2641504" y="2714394"/>
            <a:ext cx="2927996" cy="232063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30"/>
          <p:cNvSpPr>
            <a:spLocks noChangeShapeType="1"/>
          </p:cNvSpPr>
          <p:nvPr/>
        </p:nvSpPr>
        <p:spPr bwMode="auto">
          <a:xfrm flipV="1">
            <a:off x="3167487" y="2404540"/>
            <a:ext cx="1828800" cy="2895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1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4"/>
          <p:cNvSpPr>
            <a:spLocks noChangeArrowheads="1"/>
          </p:cNvSpPr>
          <p:nvPr/>
        </p:nvSpPr>
        <p:spPr bwMode="auto">
          <a:xfrm rot="18962311">
            <a:off x="2381782" y="2786294"/>
            <a:ext cx="3657600" cy="67056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Evaluating a Decision Boundary</a:t>
            </a: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947105" y="5413513"/>
            <a:ext cx="7599995" cy="89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chemeClr val="accent6"/>
                </a:solidFill>
              </a:rPr>
              <a:t>Margin </a:t>
            </a:r>
            <a:r>
              <a:rPr lang="en-US" altLang="zh-CN" sz="2200" dirty="0" smtClean="0">
                <a:solidFill>
                  <a:schemeClr val="bg1"/>
                </a:solidFill>
              </a:rPr>
              <a:t>or </a:t>
            </a:r>
            <a:r>
              <a:rPr lang="en-US" altLang="zh-CN" sz="2200" dirty="0" smtClean="0">
                <a:solidFill>
                  <a:schemeClr val="accent6"/>
                </a:solidFill>
              </a:rPr>
              <a:t>Safe Zone: </a:t>
            </a:r>
            <a:r>
              <a:rPr lang="en-US" altLang="zh-CN" sz="2200" dirty="0">
                <a:solidFill>
                  <a:schemeClr val="bg1"/>
                </a:solidFill>
              </a:rPr>
              <a:t>T</a:t>
            </a:r>
            <a:r>
              <a:rPr lang="en-US" altLang="zh-CN" sz="2200" dirty="0" smtClean="0">
                <a:solidFill>
                  <a:schemeClr val="bg1"/>
                </a:solidFill>
              </a:rPr>
              <a:t>he width that the boundary could be increased by before hitting a data point.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33606" y="1369478"/>
            <a:ext cx="4727575" cy="3651272"/>
            <a:chOff x="2438400" y="1098550"/>
            <a:chExt cx="4727575" cy="3651272"/>
          </a:xfrm>
        </p:grpSpPr>
        <p:sp>
          <p:nvSpPr>
            <p:cNvPr id="34" name="Line 4"/>
            <p:cNvSpPr>
              <a:spLocks noChangeShapeType="1"/>
            </p:cNvSpPr>
            <p:nvPr/>
          </p:nvSpPr>
          <p:spPr bwMode="auto">
            <a:xfrm flipV="1">
              <a:off x="2606675" y="1098550"/>
              <a:ext cx="0" cy="365127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5"/>
            <p:cNvSpPr>
              <a:spLocks noChangeShapeType="1"/>
            </p:cNvSpPr>
            <p:nvPr/>
          </p:nvSpPr>
          <p:spPr bwMode="auto">
            <a:xfrm flipV="1">
              <a:off x="2438400" y="4633935"/>
              <a:ext cx="472757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Line 25"/>
          <p:cNvSpPr>
            <a:spLocks noChangeShapeType="1"/>
          </p:cNvSpPr>
          <p:nvPr/>
        </p:nvSpPr>
        <p:spPr bwMode="auto">
          <a:xfrm flipV="1">
            <a:off x="2690819" y="1665019"/>
            <a:ext cx="2982359" cy="29504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5256218" y="1606769"/>
            <a:ext cx="520423" cy="52289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Text Box 36"/>
          <p:cNvSpPr txBox="1">
            <a:spLocks noChangeArrowheads="1"/>
          </p:cNvSpPr>
          <p:nvPr/>
        </p:nvSpPr>
        <p:spPr bwMode="auto">
          <a:xfrm>
            <a:off x="5681419" y="1375529"/>
            <a:ext cx="9685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9900"/>
                </a:solidFill>
              </a:rPr>
              <a:t>Margin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631895" y="265910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5" name="AutoShape 10"/>
          <p:cNvSpPr>
            <a:spLocks noChangeArrowheads="1"/>
          </p:cNvSpPr>
          <p:nvPr/>
        </p:nvSpPr>
        <p:spPr bwMode="auto">
          <a:xfrm>
            <a:off x="3224669" y="3086918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6" name="AutoShape 10"/>
          <p:cNvSpPr>
            <a:spLocks noChangeArrowheads="1"/>
          </p:cNvSpPr>
          <p:nvPr/>
        </p:nvSpPr>
        <p:spPr bwMode="auto">
          <a:xfrm>
            <a:off x="3620483" y="2054008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9" name="AutoShape 10"/>
          <p:cNvSpPr>
            <a:spLocks noChangeArrowheads="1"/>
          </p:cNvSpPr>
          <p:nvPr/>
        </p:nvSpPr>
        <p:spPr bwMode="auto">
          <a:xfrm>
            <a:off x="2936814" y="2477336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64" name="AutoShape 10"/>
          <p:cNvSpPr>
            <a:spLocks noChangeArrowheads="1"/>
          </p:cNvSpPr>
          <p:nvPr/>
        </p:nvSpPr>
        <p:spPr bwMode="auto">
          <a:xfrm>
            <a:off x="3089214" y="2274143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65" name="AutoShape 10"/>
          <p:cNvSpPr>
            <a:spLocks noChangeArrowheads="1"/>
          </p:cNvSpPr>
          <p:nvPr/>
        </p:nvSpPr>
        <p:spPr bwMode="auto">
          <a:xfrm>
            <a:off x="4223728" y="2477342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66" name="AutoShape 10"/>
          <p:cNvSpPr>
            <a:spLocks noChangeArrowheads="1"/>
          </p:cNvSpPr>
          <p:nvPr/>
        </p:nvSpPr>
        <p:spPr bwMode="auto">
          <a:xfrm>
            <a:off x="2987622" y="3188531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67" name="AutoShape 10"/>
          <p:cNvSpPr>
            <a:spLocks noChangeArrowheads="1"/>
          </p:cNvSpPr>
          <p:nvPr/>
        </p:nvSpPr>
        <p:spPr bwMode="auto">
          <a:xfrm>
            <a:off x="3546414" y="2358817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68" name="AutoShape 10"/>
          <p:cNvSpPr>
            <a:spLocks noChangeArrowheads="1"/>
          </p:cNvSpPr>
          <p:nvPr/>
        </p:nvSpPr>
        <p:spPr bwMode="auto">
          <a:xfrm>
            <a:off x="3749613" y="2934542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69" name="AutoShape 10"/>
          <p:cNvSpPr>
            <a:spLocks noChangeArrowheads="1"/>
          </p:cNvSpPr>
          <p:nvPr/>
        </p:nvSpPr>
        <p:spPr bwMode="auto">
          <a:xfrm>
            <a:off x="4172917" y="1952407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70" name="AutoShape 10"/>
          <p:cNvSpPr>
            <a:spLocks noChangeArrowheads="1"/>
          </p:cNvSpPr>
          <p:nvPr/>
        </p:nvSpPr>
        <p:spPr bwMode="auto">
          <a:xfrm>
            <a:off x="4511577" y="1783077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71" name="Rectangle 70"/>
          <p:cNvSpPr/>
          <p:nvPr/>
        </p:nvSpPr>
        <p:spPr>
          <a:xfrm>
            <a:off x="5123908" y="2388176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360970" y="2963898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530300" y="2455908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462568" y="3251759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174707" y="331949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039243" y="2794568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344993" y="3150164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768318" y="364122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157777" y="4013747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344996" y="3895219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8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5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4"/>
          <p:cNvSpPr>
            <a:spLocks noChangeArrowheads="1"/>
          </p:cNvSpPr>
          <p:nvPr/>
        </p:nvSpPr>
        <p:spPr bwMode="auto">
          <a:xfrm rot="18962311">
            <a:off x="436620" y="2689439"/>
            <a:ext cx="3247303" cy="58713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Evaluating a Decision Boundary</a:t>
            </a:r>
            <a:endParaRPr lang="en-US" altLang="zh-CN" sz="3200" dirty="0" smtClean="0">
              <a:solidFill>
                <a:srgbClr val="FFCC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0" y="5603197"/>
            <a:ext cx="9144000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chemeClr val="bg1"/>
                </a:solidFill>
              </a:rPr>
              <a:t>Choose Decision Boundary with the </a:t>
            </a:r>
            <a:r>
              <a:rPr lang="en-US" altLang="zh-CN" sz="2200" dirty="0" smtClean="0">
                <a:solidFill>
                  <a:schemeClr val="accent6"/>
                </a:solidFill>
              </a:rPr>
              <a:t>Maximum Margin</a:t>
            </a:r>
            <a:r>
              <a:rPr lang="en-US" altLang="zh-CN" sz="2200" dirty="0" smtClean="0">
                <a:solidFill>
                  <a:schemeClr val="bg1"/>
                </a:solidFill>
              </a:rPr>
              <a:t>!</a:t>
            </a:r>
            <a:endParaRPr lang="en-US" altLang="zh-CN" sz="2200" dirty="0">
              <a:solidFill>
                <a:schemeClr val="bg1"/>
              </a:solidFill>
            </a:endParaRPr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 flipV="1">
            <a:off x="718591" y="1644595"/>
            <a:ext cx="2695105" cy="2676821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2990350" y="1620812"/>
            <a:ext cx="489593" cy="51103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Text Box 36"/>
          <p:cNvSpPr txBox="1">
            <a:spLocks noChangeArrowheads="1"/>
          </p:cNvSpPr>
          <p:nvPr/>
        </p:nvSpPr>
        <p:spPr bwMode="auto">
          <a:xfrm>
            <a:off x="3459856" y="1359627"/>
            <a:ext cx="11478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9900"/>
                </a:solidFill>
              </a:rPr>
              <a:t>Margin I</a:t>
            </a:r>
            <a:endParaRPr lang="en-US" altLang="zh-CN" dirty="0">
              <a:solidFill>
                <a:srgbClr val="FF9900"/>
              </a:solidFill>
            </a:endParaRPr>
          </a:p>
        </p:txBody>
      </p:sp>
      <p:sp>
        <p:nvSpPr>
          <p:cNvPr id="55" name="AutoShape 10"/>
          <p:cNvSpPr>
            <a:spLocks noChangeArrowheads="1"/>
          </p:cNvSpPr>
          <p:nvPr/>
        </p:nvSpPr>
        <p:spPr bwMode="auto">
          <a:xfrm>
            <a:off x="1006446" y="3120784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6" name="AutoShape 10"/>
          <p:cNvSpPr>
            <a:spLocks noChangeArrowheads="1"/>
          </p:cNvSpPr>
          <p:nvPr/>
        </p:nvSpPr>
        <p:spPr bwMode="auto">
          <a:xfrm>
            <a:off x="1402260" y="20878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9" name="AutoShape 10"/>
          <p:cNvSpPr>
            <a:spLocks noChangeArrowheads="1"/>
          </p:cNvSpPr>
          <p:nvPr/>
        </p:nvSpPr>
        <p:spPr bwMode="auto">
          <a:xfrm>
            <a:off x="718591" y="2511202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65" name="AutoShape 10"/>
          <p:cNvSpPr>
            <a:spLocks noChangeArrowheads="1"/>
          </p:cNvSpPr>
          <p:nvPr/>
        </p:nvSpPr>
        <p:spPr bwMode="auto">
          <a:xfrm>
            <a:off x="2005505" y="2511208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66" name="AutoShape 10"/>
          <p:cNvSpPr>
            <a:spLocks noChangeArrowheads="1"/>
          </p:cNvSpPr>
          <p:nvPr/>
        </p:nvSpPr>
        <p:spPr bwMode="auto">
          <a:xfrm>
            <a:off x="769399" y="3222397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67" name="AutoShape 10"/>
          <p:cNvSpPr>
            <a:spLocks noChangeArrowheads="1"/>
          </p:cNvSpPr>
          <p:nvPr/>
        </p:nvSpPr>
        <p:spPr bwMode="auto">
          <a:xfrm>
            <a:off x="1328191" y="2392683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68" name="AutoShape 10"/>
          <p:cNvSpPr>
            <a:spLocks noChangeArrowheads="1"/>
          </p:cNvSpPr>
          <p:nvPr/>
        </p:nvSpPr>
        <p:spPr bwMode="auto">
          <a:xfrm>
            <a:off x="1531390" y="2968408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71" name="Rectangle 70"/>
          <p:cNvSpPr/>
          <p:nvPr/>
        </p:nvSpPr>
        <p:spPr>
          <a:xfrm>
            <a:off x="2736355" y="2422042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058082" y="264217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142747" y="298083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533159" y="3692017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685556" y="2743769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042105" y="3065499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482363" y="3319494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042108" y="362429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 rot="17867725">
            <a:off x="4926848" y="2947843"/>
            <a:ext cx="3166484" cy="36356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25"/>
          <p:cNvSpPr>
            <a:spLocks noChangeShapeType="1"/>
          </p:cNvSpPr>
          <p:nvPr/>
        </p:nvSpPr>
        <p:spPr bwMode="auto">
          <a:xfrm flipV="1">
            <a:off x="5726913" y="1610428"/>
            <a:ext cx="1539013" cy="3055029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34"/>
          <p:cNvSpPr>
            <a:spLocks noChangeShapeType="1"/>
          </p:cNvSpPr>
          <p:nvPr/>
        </p:nvSpPr>
        <p:spPr bwMode="auto">
          <a:xfrm>
            <a:off x="7076924" y="1639785"/>
            <a:ext cx="332267" cy="17384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Text Box 36"/>
          <p:cNvSpPr txBox="1">
            <a:spLocks noChangeArrowheads="1"/>
          </p:cNvSpPr>
          <p:nvPr/>
        </p:nvSpPr>
        <p:spPr bwMode="auto">
          <a:xfrm>
            <a:off x="7387747" y="1274962"/>
            <a:ext cx="1245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9900"/>
                </a:solidFill>
              </a:rPr>
              <a:t>Margin II</a:t>
            </a:r>
            <a:endParaRPr lang="en-US" altLang="zh-CN" dirty="0">
              <a:solidFill>
                <a:srgbClr val="FF9900"/>
              </a:solidFill>
            </a:endParaRPr>
          </a:p>
        </p:txBody>
      </p:sp>
      <p:sp>
        <p:nvSpPr>
          <p:cNvPr id="85" name="AutoShape 10"/>
          <p:cNvSpPr>
            <a:spLocks noChangeArrowheads="1"/>
          </p:cNvSpPr>
          <p:nvPr/>
        </p:nvSpPr>
        <p:spPr bwMode="auto">
          <a:xfrm>
            <a:off x="5476193" y="3205451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86" name="AutoShape 10"/>
          <p:cNvSpPr>
            <a:spLocks noChangeArrowheads="1"/>
          </p:cNvSpPr>
          <p:nvPr/>
        </p:nvSpPr>
        <p:spPr bwMode="auto">
          <a:xfrm>
            <a:off x="5872007" y="2172541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87" name="AutoShape 10"/>
          <p:cNvSpPr>
            <a:spLocks noChangeArrowheads="1"/>
          </p:cNvSpPr>
          <p:nvPr/>
        </p:nvSpPr>
        <p:spPr bwMode="auto">
          <a:xfrm>
            <a:off x="5188338" y="2595869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88" name="AutoShape 10"/>
          <p:cNvSpPr>
            <a:spLocks noChangeArrowheads="1"/>
          </p:cNvSpPr>
          <p:nvPr/>
        </p:nvSpPr>
        <p:spPr bwMode="auto">
          <a:xfrm>
            <a:off x="6458319" y="2578942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89" name="AutoShape 10"/>
          <p:cNvSpPr>
            <a:spLocks noChangeArrowheads="1"/>
          </p:cNvSpPr>
          <p:nvPr/>
        </p:nvSpPr>
        <p:spPr bwMode="auto">
          <a:xfrm>
            <a:off x="5239146" y="3307064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90" name="AutoShape 10"/>
          <p:cNvSpPr>
            <a:spLocks noChangeArrowheads="1"/>
          </p:cNvSpPr>
          <p:nvPr/>
        </p:nvSpPr>
        <p:spPr bwMode="auto">
          <a:xfrm>
            <a:off x="5797938" y="247735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91" name="AutoShape 10"/>
          <p:cNvSpPr>
            <a:spLocks noChangeArrowheads="1"/>
          </p:cNvSpPr>
          <p:nvPr/>
        </p:nvSpPr>
        <p:spPr bwMode="auto">
          <a:xfrm>
            <a:off x="6001137" y="305307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92" name="Rectangle 91"/>
          <p:cNvSpPr/>
          <p:nvPr/>
        </p:nvSpPr>
        <p:spPr>
          <a:xfrm>
            <a:off x="7206102" y="2506709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527829" y="2726838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612494" y="3065498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002906" y="3776684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155303" y="2828436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511852" y="3150166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952110" y="340416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511855" y="3708958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670133" y="233264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+</a:t>
            </a:r>
            <a:endParaRPr lang="en-US" sz="2800" dirty="0"/>
          </a:p>
        </p:txBody>
      </p:sp>
      <p:sp>
        <p:nvSpPr>
          <p:cNvPr id="101" name="AutoShape 10"/>
          <p:cNvSpPr>
            <a:spLocks noChangeArrowheads="1"/>
          </p:cNvSpPr>
          <p:nvPr/>
        </p:nvSpPr>
        <p:spPr bwMode="auto">
          <a:xfrm>
            <a:off x="2073249" y="2291091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102" name="AutoShape 10"/>
          <p:cNvSpPr>
            <a:spLocks noChangeArrowheads="1"/>
          </p:cNvSpPr>
          <p:nvPr/>
        </p:nvSpPr>
        <p:spPr bwMode="auto">
          <a:xfrm>
            <a:off x="6526054" y="237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103" name="Rectangle 102"/>
          <p:cNvSpPr/>
          <p:nvPr/>
        </p:nvSpPr>
        <p:spPr>
          <a:xfrm>
            <a:off x="2165958" y="228184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+</a:t>
            </a:r>
            <a:endParaRPr lang="en-US" sz="2800" dirty="0"/>
          </a:p>
        </p:txBody>
      </p:sp>
      <p:sp>
        <p:nvSpPr>
          <p:cNvPr id="104" name="Text Box 4"/>
          <p:cNvSpPr txBox="1">
            <a:spLocks noChangeArrowheads="1"/>
          </p:cNvSpPr>
          <p:nvPr/>
        </p:nvSpPr>
        <p:spPr bwMode="auto">
          <a:xfrm>
            <a:off x="959858" y="4826528"/>
            <a:ext cx="2233687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000" dirty="0" smtClean="0">
                <a:solidFill>
                  <a:srgbClr val="008000"/>
                </a:solidFill>
                <a:latin typeface="Verdana"/>
                <a:cs typeface="Verdana"/>
              </a:rPr>
              <a:t>Decision I: Face</a:t>
            </a:r>
            <a:endParaRPr lang="en-US" sz="2000" b="1" dirty="0">
              <a:solidFill>
                <a:srgbClr val="008000"/>
              </a:solidFill>
              <a:latin typeface="Verdana"/>
              <a:cs typeface="Verdana"/>
            </a:endParaRPr>
          </a:p>
        </p:txBody>
      </p:sp>
      <p:sp>
        <p:nvSpPr>
          <p:cNvPr id="106" name="Text Box 4"/>
          <p:cNvSpPr txBox="1">
            <a:spLocks noChangeArrowheads="1"/>
          </p:cNvSpPr>
          <p:nvPr/>
        </p:nvSpPr>
        <p:spPr bwMode="auto">
          <a:xfrm>
            <a:off x="5153798" y="4826528"/>
            <a:ext cx="302181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Verdana"/>
                <a:cs typeface="Verdana"/>
              </a:rPr>
              <a:t>Decision II: Non-Face</a:t>
            </a:r>
            <a:endParaRPr lang="en-US" sz="2000" b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452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0" grpId="0"/>
      <p:bldP spid="103" grpId="0"/>
      <p:bldP spid="104" grpId="0"/>
      <p:bldP spid="10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4"/>
          <p:cNvSpPr>
            <a:spLocks noChangeArrowheads="1"/>
          </p:cNvSpPr>
          <p:nvPr/>
        </p:nvSpPr>
        <p:spPr bwMode="auto">
          <a:xfrm rot="18962311">
            <a:off x="2347916" y="3192686"/>
            <a:ext cx="3657600" cy="67056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Support Vector Machine (SVM)</a:t>
            </a:r>
            <a:endParaRPr lang="en-US" altLang="zh-CN" sz="3200" dirty="0" smtClean="0">
              <a:solidFill>
                <a:srgbClr val="FFCC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 flipV="1">
            <a:off x="2656953" y="2071411"/>
            <a:ext cx="2982359" cy="29504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5222352" y="2013161"/>
            <a:ext cx="520423" cy="52289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Text Box 36"/>
          <p:cNvSpPr txBox="1">
            <a:spLocks noChangeArrowheads="1"/>
          </p:cNvSpPr>
          <p:nvPr/>
        </p:nvSpPr>
        <p:spPr bwMode="auto">
          <a:xfrm>
            <a:off x="5647553" y="1781921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9900"/>
                </a:solidFill>
              </a:rPr>
              <a:t>Margin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598029" y="3065493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5" name="AutoShape 10"/>
          <p:cNvSpPr>
            <a:spLocks noChangeArrowheads="1"/>
          </p:cNvSpPr>
          <p:nvPr/>
        </p:nvSpPr>
        <p:spPr bwMode="auto">
          <a:xfrm>
            <a:off x="3190803" y="349331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6" name="AutoShape 10"/>
          <p:cNvSpPr>
            <a:spLocks noChangeArrowheads="1"/>
          </p:cNvSpPr>
          <p:nvPr/>
        </p:nvSpPr>
        <p:spPr bwMode="auto">
          <a:xfrm>
            <a:off x="3586617" y="24604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9" name="AutoShape 10"/>
          <p:cNvSpPr>
            <a:spLocks noChangeArrowheads="1"/>
          </p:cNvSpPr>
          <p:nvPr/>
        </p:nvSpPr>
        <p:spPr bwMode="auto">
          <a:xfrm>
            <a:off x="2902948" y="2883728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64" name="AutoShape 10"/>
          <p:cNvSpPr>
            <a:spLocks noChangeArrowheads="1"/>
          </p:cNvSpPr>
          <p:nvPr/>
        </p:nvSpPr>
        <p:spPr bwMode="auto">
          <a:xfrm>
            <a:off x="3055348" y="268053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65" name="AutoShape 10"/>
          <p:cNvSpPr>
            <a:spLocks noChangeArrowheads="1"/>
          </p:cNvSpPr>
          <p:nvPr/>
        </p:nvSpPr>
        <p:spPr bwMode="auto">
          <a:xfrm>
            <a:off x="4189862" y="2883734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66" name="AutoShape 10"/>
          <p:cNvSpPr>
            <a:spLocks noChangeArrowheads="1"/>
          </p:cNvSpPr>
          <p:nvPr/>
        </p:nvSpPr>
        <p:spPr bwMode="auto">
          <a:xfrm>
            <a:off x="2953756" y="3594923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67" name="AutoShape 10"/>
          <p:cNvSpPr>
            <a:spLocks noChangeArrowheads="1"/>
          </p:cNvSpPr>
          <p:nvPr/>
        </p:nvSpPr>
        <p:spPr bwMode="auto">
          <a:xfrm>
            <a:off x="3512548" y="27652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68" name="AutoShape 10"/>
          <p:cNvSpPr>
            <a:spLocks noChangeArrowheads="1"/>
          </p:cNvSpPr>
          <p:nvPr/>
        </p:nvSpPr>
        <p:spPr bwMode="auto">
          <a:xfrm>
            <a:off x="3715747" y="3340934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69" name="AutoShape 10"/>
          <p:cNvSpPr>
            <a:spLocks noChangeArrowheads="1"/>
          </p:cNvSpPr>
          <p:nvPr/>
        </p:nvSpPr>
        <p:spPr bwMode="auto">
          <a:xfrm>
            <a:off x="4139051" y="23587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70" name="AutoShape 10"/>
          <p:cNvSpPr>
            <a:spLocks noChangeArrowheads="1"/>
          </p:cNvSpPr>
          <p:nvPr/>
        </p:nvSpPr>
        <p:spPr bwMode="auto">
          <a:xfrm>
            <a:off x="4477711" y="2189469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71" name="Rectangle 70"/>
          <p:cNvSpPr/>
          <p:nvPr/>
        </p:nvSpPr>
        <p:spPr>
          <a:xfrm>
            <a:off x="5090042" y="2794568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327104" y="3370290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496434" y="2862300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428702" y="365815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140841" y="3725883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005377" y="3200960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311127" y="3556556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734452" y="4047613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123911" y="4420139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311130" y="430161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77924" y="1204001"/>
            <a:ext cx="7788153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chemeClr val="bg1"/>
                </a:solidFill>
              </a:rPr>
              <a:t>Classifier optimized to maximize Margin</a:t>
            </a:r>
            <a:endParaRPr lang="en-US" altLang="zh-CN" sz="2200" dirty="0">
              <a:solidFill>
                <a:schemeClr val="bg1"/>
              </a:solidFill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830581" y="5308530"/>
            <a:ext cx="7950200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chemeClr val="accent6"/>
                </a:solidFill>
              </a:rPr>
              <a:t>Support Vectors: </a:t>
            </a:r>
            <a:r>
              <a:rPr lang="en-US" altLang="zh-CN" sz="2000" dirty="0" smtClean="0">
                <a:solidFill>
                  <a:schemeClr val="bg1"/>
                </a:solidFill>
              </a:rPr>
              <a:t>Closest data samples to the boundary.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38" name="Oval 38"/>
          <p:cNvSpPr>
            <a:spLocks noChangeArrowheads="1"/>
          </p:cNvSpPr>
          <p:nvPr/>
        </p:nvSpPr>
        <p:spPr bwMode="auto">
          <a:xfrm>
            <a:off x="5145589" y="2881662"/>
            <a:ext cx="266180" cy="315912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Oval 38"/>
          <p:cNvSpPr>
            <a:spLocks noChangeArrowheads="1"/>
          </p:cNvSpPr>
          <p:nvPr/>
        </p:nvSpPr>
        <p:spPr bwMode="auto">
          <a:xfrm>
            <a:off x="4366674" y="3647037"/>
            <a:ext cx="266180" cy="315912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1" name="Oval 38"/>
          <p:cNvSpPr>
            <a:spLocks noChangeArrowheads="1"/>
          </p:cNvSpPr>
          <p:nvPr/>
        </p:nvSpPr>
        <p:spPr bwMode="auto">
          <a:xfrm>
            <a:off x="4105906" y="2776680"/>
            <a:ext cx="266180" cy="315912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2" name="Oval 38"/>
          <p:cNvSpPr>
            <a:spLocks noChangeArrowheads="1"/>
          </p:cNvSpPr>
          <p:nvPr/>
        </p:nvSpPr>
        <p:spPr bwMode="auto">
          <a:xfrm>
            <a:off x="3631785" y="3233874"/>
            <a:ext cx="266180" cy="315912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25191" y="5917114"/>
            <a:ext cx="7950200" cy="81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000" dirty="0" smtClean="0">
                <a:solidFill>
                  <a:schemeClr val="bg1"/>
                </a:solidFill>
              </a:rPr>
              <a:t>Decision Boundary and the Margin depend only on the Support Vectors. 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4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40" grpId="0" animBg="1"/>
      <p:bldP spid="41" grpId="0" animBg="1"/>
      <p:bldP spid="42" grpId="0" animBg="1"/>
      <p:bldP spid="3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Support Vector Machine (SVM)</a:t>
            </a: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27063" y="1338703"/>
                <a:ext cx="7611533" cy="2176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smtClean="0">
                    <a:solidFill>
                      <a:schemeClr val="bg1"/>
                    </a:solidFill>
                  </a:rPr>
                  <a:t>Suppose we are given a </a:t>
                </a:r>
                <a:r>
                  <a:rPr lang="en-US" sz="2200" dirty="0" smtClean="0">
                    <a:solidFill>
                      <a:schemeClr val="accent6"/>
                    </a:solidFill>
                  </a:rPr>
                  <a:t>Training Set</a:t>
                </a:r>
                <a:r>
                  <a:rPr lang="en-US" sz="2200" dirty="0">
                    <a:solidFill>
                      <a:srgbClr val="FFFF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FFFFFF"/>
                            </a:solidFill>
                          </a:rPr>
                          <m:t>{(</m:t>
                        </m:r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2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dirty="0" smtClean="0">
                            <a:solidFill>
                              <a:srgbClr val="FFFFFF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2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FFFFFF"/>
                            </a:solidFill>
                          </a:rPr>
                          <m:t>)}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FFFF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200" b="0" i="1" smtClean="0">
                            <a:solidFill>
                              <a:srgbClr val="FFFFFF"/>
                            </a:solidFill>
                            <a:latin typeface="Cambria Math"/>
                          </a:rPr>
                          <m:t>=1..</m:t>
                        </m:r>
                        <m:r>
                          <a:rPr lang="en-US" sz="2200" b="0" i="1" smtClean="0">
                            <a:solidFill>
                              <a:srgbClr val="FFFF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sz="2200" dirty="0" smtClean="0">
                  <a:solidFill>
                    <a:srgbClr val="FFFFFF"/>
                  </a:solidFill>
                </a:endParaRPr>
              </a:p>
              <a:p>
                <a:endParaRPr lang="en-US" sz="2000" dirty="0" smtClean="0">
                  <a:solidFill>
                    <a:srgbClr val="FFFFFF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2000" dirty="0" smtClean="0">
                    <a:solidFill>
                      <a:srgbClr val="FFFFFF"/>
                    </a:solidFill>
                  </a:rPr>
                  <a:t>where: </a:t>
                </a:r>
              </a:p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FFFF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FF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 dirty="0" smtClean="0">
                        <a:solidFill>
                          <a:srgbClr val="FFFFFF"/>
                        </a:solidFill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rgbClr val="FFFFFF"/>
                    </a:solidFill>
                  </a:rPr>
                  <a:t> is the feature vector and</a:t>
                </a:r>
              </a:p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FF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 dirty="0" smtClean="0">
                        <a:solidFill>
                          <a:srgbClr val="FFFFFF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b="0" i="1" dirty="0" smtClean="0">
                        <a:solidFill>
                          <a:srgbClr val="FFFFFF"/>
                        </a:solidFill>
                        <a:latin typeface="Cambria Math"/>
                        <a:ea typeface="Cambria Math"/>
                      </a:rPr>
                      <m:t>{+1,−1}</m:t>
                    </m:r>
                  </m:oMath>
                </a14:m>
                <a:r>
                  <a:rPr lang="en-US" sz="2000" dirty="0" smtClean="0">
                    <a:solidFill>
                      <a:srgbClr val="FFFFFF"/>
                    </a:solidFill>
                  </a:rPr>
                  <a:t> indicates the corresponding class label		(Face/Non-Face)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63" y="1338703"/>
                <a:ext cx="7611533" cy="2176878"/>
              </a:xfrm>
              <a:prstGeom prst="rect">
                <a:avLst/>
              </a:prstGeom>
              <a:blipFill rotWithShape="1">
                <a:blip r:embed="rId3"/>
                <a:stretch>
                  <a:fillRect l="-1042" t="-1961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 Box 26"/>
          <p:cNvSpPr txBox="1">
            <a:spLocks noChangeArrowheads="1"/>
          </p:cNvSpPr>
          <p:nvPr/>
        </p:nvSpPr>
        <p:spPr bwMode="auto">
          <a:xfrm>
            <a:off x="627063" y="4544251"/>
            <a:ext cx="40306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>
                <a:solidFill>
                  <a:srgbClr val="F79646"/>
                </a:solidFill>
              </a:rPr>
              <a:t>Equation of Boundary:</a:t>
            </a:r>
            <a:endParaRPr lang="en-US" sz="2200" b="1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26"/>
              <p:cNvSpPr txBox="1">
                <a:spLocks noChangeArrowheads="1"/>
              </p:cNvSpPr>
              <p:nvPr/>
            </p:nvSpPr>
            <p:spPr bwMode="auto">
              <a:xfrm>
                <a:off x="627063" y="5032471"/>
                <a:ext cx="3735387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200" dirty="0" smtClean="0">
                    <a:solidFill>
                      <a:srgbClr val="F79646"/>
                    </a:solidFill>
                  </a:rPr>
                  <a:t>Width of Margin: </a:t>
                </a:r>
                <a14:m>
                  <m:oMath xmlns:m="http://schemas.openxmlformats.org/officeDocument/2006/math">
                    <m:r>
                      <a:rPr lang="en-US" altLang="zh-CN" sz="2200" i="1" dirty="0" smtClean="0">
                        <a:solidFill>
                          <a:schemeClr val="bg1"/>
                        </a:solidFill>
                        <a:latin typeface="Cambria Math"/>
                      </a:rPr>
                      <m:t>𝜌</m:t>
                    </m:r>
                  </m:oMath>
                </a14:m>
                <a:endParaRPr lang="en-US" sz="2200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60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7063" y="5032471"/>
                <a:ext cx="3735387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2121" t="-8571" b="-285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ine 34"/>
          <p:cNvSpPr>
            <a:spLocks noChangeShapeType="1"/>
          </p:cNvSpPr>
          <p:nvPr/>
        </p:nvSpPr>
        <p:spPr bwMode="auto">
          <a:xfrm>
            <a:off x="7842468" y="3772910"/>
            <a:ext cx="520423" cy="54835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6160433" y="4291911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38" name="AutoShape 10"/>
          <p:cNvSpPr>
            <a:spLocks noChangeArrowheads="1"/>
          </p:cNvSpPr>
          <p:nvPr/>
        </p:nvSpPr>
        <p:spPr bwMode="auto">
          <a:xfrm>
            <a:off x="6763678" y="471524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0" name="AutoShape 10"/>
          <p:cNvSpPr>
            <a:spLocks noChangeArrowheads="1"/>
          </p:cNvSpPr>
          <p:nvPr/>
        </p:nvSpPr>
        <p:spPr bwMode="auto">
          <a:xfrm>
            <a:off x="6086364" y="45967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1" name="AutoShape 10"/>
          <p:cNvSpPr>
            <a:spLocks noChangeArrowheads="1"/>
          </p:cNvSpPr>
          <p:nvPr/>
        </p:nvSpPr>
        <p:spPr bwMode="auto">
          <a:xfrm>
            <a:off x="6289563" y="517244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2" name="AutoShape 10"/>
          <p:cNvSpPr>
            <a:spLocks noChangeArrowheads="1"/>
          </p:cNvSpPr>
          <p:nvPr/>
        </p:nvSpPr>
        <p:spPr bwMode="auto">
          <a:xfrm>
            <a:off x="6712867" y="419031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3" name="AutoShape 10"/>
          <p:cNvSpPr>
            <a:spLocks noChangeArrowheads="1"/>
          </p:cNvSpPr>
          <p:nvPr/>
        </p:nvSpPr>
        <p:spPr bwMode="auto">
          <a:xfrm>
            <a:off x="7051527" y="402098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4" name="Rectangle 43"/>
          <p:cNvSpPr/>
          <p:nvPr/>
        </p:nvSpPr>
        <p:spPr>
          <a:xfrm>
            <a:off x="7663858" y="4626079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900920" y="520180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714657" y="5557394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579193" y="503247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884943" y="5388067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308268" y="5879124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 rot="18962311">
            <a:off x="5726197" y="4699486"/>
            <a:ext cx="2722069" cy="67056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 flipV="1">
            <a:off x="5874806" y="3927623"/>
            <a:ext cx="2346563" cy="227610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6"/>
              <p:cNvSpPr txBox="1">
                <a:spLocks noChangeArrowheads="1"/>
              </p:cNvSpPr>
              <p:nvPr/>
            </p:nvSpPr>
            <p:spPr bwMode="auto">
              <a:xfrm>
                <a:off x="7607374" y="3357545"/>
                <a:ext cx="1195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solidFill>
                      <a:srgbClr val="FF9900"/>
                    </a:solidFill>
                  </a:rPr>
                  <a:t>Margin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9900"/>
                        </a:solidFill>
                        <a:latin typeface="Cambria Math"/>
                      </a:rPr>
                      <m:t>𝜌</m:t>
                    </m:r>
                  </m:oMath>
                </a14:m>
                <a:endParaRPr lang="en-US" altLang="zh-CN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32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07374" y="3357545"/>
                <a:ext cx="1195009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4592" t="-8333" b="-2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38"/>
          <p:cNvSpPr>
            <a:spLocks noChangeArrowheads="1"/>
          </p:cNvSpPr>
          <p:nvPr/>
        </p:nvSpPr>
        <p:spPr bwMode="auto">
          <a:xfrm>
            <a:off x="7719405" y="4682693"/>
            <a:ext cx="266180" cy="31591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Oval 38"/>
          <p:cNvSpPr>
            <a:spLocks noChangeArrowheads="1"/>
          </p:cNvSpPr>
          <p:nvPr/>
        </p:nvSpPr>
        <p:spPr bwMode="auto">
          <a:xfrm>
            <a:off x="6940490" y="5427748"/>
            <a:ext cx="266180" cy="31591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Oval 38"/>
          <p:cNvSpPr>
            <a:spLocks noChangeArrowheads="1"/>
          </p:cNvSpPr>
          <p:nvPr/>
        </p:nvSpPr>
        <p:spPr bwMode="auto">
          <a:xfrm>
            <a:off x="6669562" y="4598031"/>
            <a:ext cx="266180" cy="315912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Oval 38"/>
          <p:cNvSpPr>
            <a:spLocks noChangeArrowheads="1"/>
          </p:cNvSpPr>
          <p:nvPr/>
        </p:nvSpPr>
        <p:spPr bwMode="auto">
          <a:xfrm>
            <a:off x="6195441" y="5055225"/>
            <a:ext cx="266180" cy="315912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26"/>
              <p:cNvSpPr txBox="1">
                <a:spLocks noChangeArrowheads="1"/>
              </p:cNvSpPr>
              <p:nvPr/>
            </p:nvSpPr>
            <p:spPr bwMode="auto">
              <a:xfrm>
                <a:off x="3912130" y="6326446"/>
                <a:ext cx="1810757" cy="4056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5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2130" y="6326446"/>
                <a:ext cx="1810757" cy="40562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26"/>
              <p:cNvSpPr txBox="1">
                <a:spLocks noChangeArrowheads="1"/>
              </p:cNvSpPr>
              <p:nvPr/>
            </p:nvSpPr>
            <p:spPr bwMode="auto">
              <a:xfrm>
                <a:off x="3739031" y="4576688"/>
                <a:ext cx="1810757" cy="4056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9031" y="4576688"/>
                <a:ext cx="1810757" cy="40562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627063" y="4019316"/>
            <a:ext cx="40306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>
                <a:solidFill>
                  <a:schemeClr val="bg1"/>
                </a:solidFill>
              </a:rPr>
              <a:t>Find:</a:t>
            </a:r>
            <a:endParaRPr lang="en-US" sz="2200" b="1" dirty="0">
              <a:solidFill>
                <a:srgbClr val="FFFFFF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5391150" y="6203725"/>
            <a:ext cx="483656" cy="122721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25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60" grpId="0"/>
      <p:bldP spid="31" grpId="0" animBg="1"/>
      <p:bldP spid="29" grpId="0" animBg="1"/>
      <p:bldP spid="30" grpId="0" animBg="1"/>
      <p:bldP spid="32" grpId="0"/>
      <p:bldP spid="54" grpId="0" animBg="1"/>
      <p:bldP spid="55" grpId="0" animBg="1"/>
      <p:bldP spid="57" grpId="0" animBg="1"/>
      <p:bldP spid="58" grpId="0" animBg="1"/>
      <p:bldP spid="85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屏幕快照 2011-10-06 上午04.17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35" y="1519847"/>
            <a:ext cx="5612130" cy="36576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Where is Face Detection Used?</a:t>
            </a:r>
            <a:endParaRPr lang="en-US" altLang="zh-CN" sz="3200" dirty="0" smtClean="0">
              <a:solidFill>
                <a:srgbClr val="FFCC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839200" y="34205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8625" y="5510269"/>
            <a:ext cx="8286750" cy="46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chemeClr val="bg1"/>
                </a:solidFill>
                <a:ea typeface="宋体" pitchFamily="2" charset="-122"/>
              </a:rPr>
              <a:t>Cameras (for Autofocus)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92583" y="5000714"/>
            <a:ext cx="385482" cy="176733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I.16</a:t>
            </a:r>
            <a:endParaRPr lang="en-US" sz="11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1" name="Picture 2" descr="http://www.fujifilmusa.com/products/digital_cameras/f/finepix_f100fd/features/img/page_03/pic_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06"/>
          <a:stretch/>
        </p:blipFill>
        <p:spPr bwMode="auto">
          <a:xfrm>
            <a:off x="2257426" y="2250672"/>
            <a:ext cx="4725632" cy="2511828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4792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Rectangle 10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685800" y="222250"/>
                <a:ext cx="7772400" cy="838200"/>
              </a:xfrm>
              <a:noFill/>
            </p:spPr>
            <p:txBody>
              <a:bodyPr lIns="92075" tIns="46038" rIns="92075" bIns="46038"/>
              <a:lstStyle/>
              <a:p>
                <a:r>
                  <a:rPr lang="en-US" altLang="zh-CN" sz="3200" dirty="0">
                    <a:solidFill>
                      <a:srgbClr val="FFCC00"/>
                    </a:solidFill>
                    <a:latin typeface="Verdana" pitchFamily="34" charset="0"/>
                    <a:ea typeface="宋体" pitchFamily="2" charset="-122"/>
                  </a:rPr>
                  <a:t>Finding Decision </a:t>
                </a:r>
                <a:r>
                  <a:rPr lang="en-US" altLang="zh-CN" sz="3200" dirty="0" smtClean="0">
                    <a:solidFill>
                      <a:srgbClr val="FFCC00"/>
                    </a:solidFill>
                    <a:latin typeface="Verdana" pitchFamily="34" charset="0"/>
                    <a:ea typeface="宋体" pitchFamily="2" charset="-122"/>
                  </a:rPr>
                  <a:t>Boundary 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solidFill>
                          <a:srgbClr val="FFCC00"/>
                        </a:solidFill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sz="3200" b="1" i="1" dirty="0" smtClean="0">
                        <a:solidFill>
                          <a:srgbClr val="FFCC00"/>
                        </a:solidFill>
                        <a:latin typeface="Cambria Math"/>
                        <a:ea typeface="宋体" pitchFamily="2" charset="-122"/>
                      </a:rPr>
                      <m:t>𝑾</m:t>
                    </m:r>
                    <m:r>
                      <a:rPr lang="en-US" altLang="zh-CN" sz="3200" i="1" dirty="0" smtClean="0">
                        <a:solidFill>
                          <a:srgbClr val="FFCC00"/>
                        </a:solidFill>
                        <a:latin typeface="Cambria Math"/>
                        <a:ea typeface="宋体" pitchFamily="2" charset="-122"/>
                      </a:rPr>
                      <m:t>, </m:t>
                    </m:r>
                    <m:r>
                      <a:rPr lang="en-US" altLang="zh-CN" sz="3200" i="1" dirty="0" smtClean="0">
                        <a:solidFill>
                          <a:srgbClr val="FFCC00"/>
                        </a:solidFill>
                        <a:latin typeface="Cambria Math"/>
                        <a:ea typeface="宋体" pitchFamily="2" charset="-122"/>
                      </a:rPr>
                      <m:t>𝑏</m:t>
                    </m:r>
                    <m:r>
                      <a:rPr lang="en-US" altLang="zh-CN" sz="3200" i="1" dirty="0" smtClean="0">
                        <a:solidFill>
                          <a:srgbClr val="FFCC00"/>
                        </a:solidFill>
                        <a:latin typeface="Cambria Math"/>
                        <a:ea typeface="宋体" pitchFamily="2" charset="-122"/>
                      </a:rPr>
                      <m:t>)</m:t>
                    </m:r>
                  </m:oMath>
                </a14:m>
                <a:endParaRPr lang="en-US" altLang="zh-CN" sz="3200" dirty="0" smtClean="0">
                  <a:solidFill>
                    <a:srgbClr val="FFCC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10245" name="Rectangle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222250"/>
                <a:ext cx="7772400" cy="838200"/>
              </a:xfrm>
              <a:blipFill rotWithShape="1">
                <a:blip r:embed="rId3"/>
                <a:stretch>
                  <a:fillRect b="-7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2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27062" y="1338703"/>
                <a:ext cx="761153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smtClean="0">
                    <a:solidFill>
                      <a:schemeClr val="bg1"/>
                    </a:solidFill>
                  </a:rPr>
                  <a:t>For each </a:t>
                </a:r>
                <a:r>
                  <a:rPr lang="en-US" sz="2200" dirty="0" smtClean="0">
                    <a:solidFill>
                      <a:schemeClr val="accent6"/>
                    </a:solidFill>
                  </a:rPr>
                  <a:t>training example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solidFill>
                          <a:srgbClr val="FFFFFF"/>
                        </a:solidFill>
                      </a:rPr>
                      <m:t>(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rgbClr val="FFFFFF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200" i="1" dirty="0">
                            <a:solidFill>
                              <a:srgbClr val="FFFF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200" i="1" dirty="0">
                        <a:solidFill>
                          <a:srgbClr val="FFFFFF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200" i="1" dirty="0">
                            <a:solidFill>
                              <a:srgbClr val="FFFF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sz="2200" dirty="0">
                        <a:solidFill>
                          <a:srgbClr val="FFFFFF"/>
                        </a:solidFill>
                      </a:rPr>
                      <m:t>)</m:t>
                    </m:r>
                  </m:oMath>
                </a14:m>
                <a:r>
                  <a:rPr lang="en-US" sz="2200" dirty="0" smtClean="0">
                    <a:solidFill>
                      <a:schemeClr val="bg1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62" y="1338703"/>
                <a:ext cx="7611533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1042" t="-857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98616" y="1948790"/>
                <a:ext cx="16828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000" dirty="0" smtClean="0">
                    <a:solidFill>
                      <a:schemeClr val="bg1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=+1</m:t>
                    </m:r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</a:rPr>
                  <a:t>: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16" y="1948790"/>
                <a:ext cx="1682833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2536" t="-7692" r="-3986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709907" y="1948790"/>
                <a:ext cx="20774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0" i="1">
                          <a:solidFill>
                            <a:schemeClr val="bg1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/2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907" y="1948790"/>
                <a:ext cx="2077492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98616" y="2501343"/>
                <a:ext cx="16828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000" dirty="0" smtClean="0">
                    <a:solidFill>
                      <a:schemeClr val="bg1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=−1</m:t>
                    </m:r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</a:rPr>
                  <a:t>: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16" y="2501343"/>
                <a:ext cx="1682833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2536" t="-7576" r="-398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709907" y="2501343"/>
                <a:ext cx="226985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0" i="1">
                          <a:solidFill>
                            <a:schemeClr val="bg1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≤−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/2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907" y="2501343"/>
                <a:ext cx="2269852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207756" y="2229880"/>
                <a:ext cx="250619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000" b="0" i="1" dirty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/2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756" y="2229880"/>
                <a:ext cx="2506199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>
          <a:xfrm>
            <a:off x="4921230" y="2021840"/>
            <a:ext cx="219602" cy="879613"/>
          </a:xfrm>
          <a:prstGeom prst="righ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ine 34"/>
          <p:cNvSpPr>
            <a:spLocks noChangeShapeType="1"/>
          </p:cNvSpPr>
          <p:nvPr/>
        </p:nvSpPr>
        <p:spPr bwMode="auto">
          <a:xfrm>
            <a:off x="7842468" y="3772910"/>
            <a:ext cx="520423" cy="54835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6160433" y="4291911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auto">
          <a:xfrm>
            <a:off x="6763678" y="471524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auto">
          <a:xfrm>
            <a:off x="6086364" y="45967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>
            <a:off x="6289563" y="517244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29" name="AutoShape 10"/>
          <p:cNvSpPr>
            <a:spLocks noChangeArrowheads="1"/>
          </p:cNvSpPr>
          <p:nvPr/>
        </p:nvSpPr>
        <p:spPr bwMode="auto">
          <a:xfrm>
            <a:off x="6712867" y="419031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30" name="AutoShape 10"/>
          <p:cNvSpPr>
            <a:spLocks noChangeArrowheads="1"/>
          </p:cNvSpPr>
          <p:nvPr/>
        </p:nvSpPr>
        <p:spPr bwMode="auto">
          <a:xfrm>
            <a:off x="7051527" y="402098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7663858" y="4626079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900920" y="520180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714657" y="5557394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579193" y="503247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884943" y="5388067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308268" y="5879124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 rot="18962311">
            <a:off x="5726197" y="4699486"/>
            <a:ext cx="2722069" cy="67056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 flipV="1">
            <a:off x="5874806" y="3927623"/>
            <a:ext cx="2346563" cy="227610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36"/>
              <p:cNvSpPr txBox="1">
                <a:spLocks noChangeArrowheads="1"/>
              </p:cNvSpPr>
              <p:nvPr/>
            </p:nvSpPr>
            <p:spPr bwMode="auto">
              <a:xfrm>
                <a:off x="7607374" y="3357545"/>
                <a:ext cx="1195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solidFill>
                      <a:srgbClr val="FF9900"/>
                    </a:solidFill>
                  </a:rPr>
                  <a:t>Margin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9900"/>
                        </a:solidFill>
                        <a:latin typeface="Cambria Math"/>
                      </a:rPr>
                      <m:t>𝜌</m:t>
                    </m:r>
                  </m:oMath>
                </a14:m>
                <a:endParaRPr lang="en-US" altLang="zh-CN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40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07374" y="3357545"/>
                <a:ext cx="1195009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4592" t="-8333" b="-2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38"/>
          <p:cNvSpPr>
            <a:spLocks noChangeArrowheads="1"/>
          </p:cNvSpPr>
          <p:nvPr/>
        </p:nvSpPr>
        <p:spPr bwMode="auto">
          <a:xfrm>
            <a:off x="7719405" y="4682693"/>
            <a:ext cx="266180" cy="31591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2" name="Oval 38"/>
          <p:cNvSpPr>
            <a:spLocks noChangeArrowheads="1"/>
          </p:cNvSpPr>
          <p:nvPr/>
        </p:nvSpPr>
        <p:spPr bwMode="auto">
          <a:xfrm>
            <a:off x="6940490" y="5427748"/>
            <a:ext cx="266180" cy="31591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Oval 38"/>
          <p:cNvSpPr>
            <a:spLocks noChangeArrowheads="1"/>
          </p:cNvSpPr>
          <p:nvPr/>
        </p:nvSpPr>
        <p:spPr bwMode="auto">
          <a:xfrm>
            <a:off x="6669562" y="4598031"/>
            <a:ext cx="266180" cy="315912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4" name="Oval 38"/>
          <p:cNvSpPr>
            <a:spLocks noChangeArrowheads="1"/>
          </p:cNvSpPr>
          <p:nvPr/>
        </p:nvSpPr>
        <p:spPr bwMode="auto">
          <a:xfrm>
            <a:off x="6195441" y="5055225"/>
            <a:ext cx="266180" cy="315912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26"/>
              <p:cNvSpPr txBox="1">
                <a:spLocks noChangeArrowheads="1"/>
              </p:cNvSpPr>
              <p:nvPr/>
            </p:nvSpPr>
            <p:spPr bwMode="auto">
              <a:xfrm>
                <a:off x="3912130" y="6326446"/>
                <a:ext cx="1810757" cy="4056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2130" y="6326446"/>
                <a:ext cx="1810757" cy="4056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26"/>
              <p:cNvSpPr txBox="1">
                <a:spLocks noChangeArrowheads="1"/>
              </p:cNvSpPr>
              <p:nvPr/>
            </p:nvSpPr>
            <p:spPr bwMode="auto">
              <a:xfrm>
                <a:off x="3312473" y="5648077"/>
                <a:ext cx="224070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/2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2473" y="5648077"/>
                <a:ext cx="2240709" cy="400110"/>
              </a:xfrm>
              <a:prstGeom prst="rect">
                <a:avLst/>
              </a:prstGeom>
              <a:blipFill rotWithShape="1">
                <a:blip r:embed="rId12"/>
                <a:stretch>
                  <a:fillRect b="-184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38" idx="0"/>
          </p:cNvCxnSpPr>
          <p:nvPr/>
        </p:nvCxnSpPr>
        <p:spPr>
          <a:xfrm flipV="1">
            <a:off x="5391150" y="6203725"/>
            <a:ext cx="483656" cy="122721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553182" y="4411017"/>
            <a:ext cx="483656" cy="122721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26"/>
              <p:cNvSpPr txBox="1">
                <a:spLocks noChangeArrowheads="1"/>
              </p:cNvSpPr>
              <p:nvPr/>
            </p:nvSpPr>
            <p:spPr bwMode="auto">
              <a:xfrm>
                <a:off x="3482178" y="4345620"/>
                <a:ext cx="224070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/2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2178" y="4345620"/>
                <a:ext cx="2240709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84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 flipV="1">
            <a:off x="5379506" y="5740088"/>
            <a:ext cx="483656" cy="122721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26"/>
              <p:cNvSpPr txBox="1">
                <a:spLocks noChangeArrowheads="1"/>
              </p:cNvSpPr>
              <p:nvPr/>
            </p:nvSpPr>
            <p:spPr bwMode="auto">
              <a:xfrm>
                <a:off x="6149429" y="6451333"/>
                <a:ext cx="224070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/2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9429" y="6451333"/>
                <a:ext cx="2240709" cy="400110"/>
              </a:xfrm>
              <a:prstGeom prst="rect">
                <a:avLst/>
              </a:prstGeom>
              <a:blipFill rotWithShape="1">
                <a:blip r:embed="rId14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6461621" y="6048187"/>
            <a:ext cx="72529" cy="403146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26"/>
              <p:cNvSpPr txBox="1">
                <a:spLocks noChangeArrowheads="1"/>
              </p:cNvSpPr>
              <p:nvPr/>
            </p:nvSpPr>
            <p:spPr bwMode="auto">
              <a:xfrm>
                <a:off x="7013465" y="5753185"/>
                <a:ext cx="224070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/2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3465" y="5753185"/>
                <a:ext cx="2240709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184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 flipH="1" flipV="1">
            <a:off x="8133819" y="5524966"/>
            <a:ext cx="165838" cy="305928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29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8" grpId="0"/>
      <p:bldP spid="9" grpId="0" animBg="1"/>
      <p:bldP spid="47" grpId="0"/>
      <p:bldP spid="49" grpId="0"/>
      <p:bldP spid="51" grpId="0"/>
      <p:bldP spid="5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Rectangle 10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685800" y="222250"/>
                <a:ext cx="7772400" cy="838200"/>
              </a:xfrm>
              <a:noFill/>
            </p:spPr>
            <p:txBody>
              <a:bodyPr lIns="92075" tIns="46038" rIns="92075" bIns="46038"/>
              <a:lstStyle/>
              <a:p>
                <a:r>
                  <a:rPr lang="en-US" altLang="zh-CN" sz="3200" dirty="0">
                    <a:solidFill>
                      <a:srgbClr val="FFCC00"/>
                    </a:solidFill>
                    <a:latin typeface="Verdana" pitchFamily="34" charset="0"/>
                    <a:ea typeface="宋体" pitchFamily="2" charset="-122"/>
                  </a:rPr>
                  <a:t>Finding Decision </a:t>
                </a:r>
                <a:r>
                  <a:rPr lang="en-US" altLang="zh-CN" sz="3200" dirty="0" smtClean="0">
                    <a:solidFill>
                      <a:srgbClr val="FFCC00"/>
                    </a:solidFill>
                    <a:latin typeface="Verdana" pitchFamily="34" charset="0"/>
                    <a:ea typeface="宋体" pitchFamily="2" charset="-122"/>
                  </a:rPr>
                  <a:t>Boundary 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solidFill>
                          <a:srgbClr val="FFCC00"/>
                        </a:solidFill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sz="3200" b="1" i="1" dirty="0" smtClean="0">
                        <a:solidFill>
                          <a:srgbClr val="FFCC00"/>
                        </a:solidFill>
                        <a:latin typeface="Cambria Math"/>
                        <a:ea typeface="宋体" pitchFamily="2" charset="-122"/>
                      </a:rPr>
                      <m:t>𝑾</m:t>
                    </m:r>
                    <m:r>
                      <a:rPr lang="en-US" altLang="zh-CN" sz="3200" i="1" dirty="0" smtClean="0">
                        <a:solidFill>
                          <a:srgbClr val="FFCC00"/>
                        </a:solidFill>
                        <a:latin typeface="Cambria Math"/>
                        <a:ea typeface="宋体" pitchFamily="2" charset="-122"/>
                      </a:rPr>
                      <m:t>, </m:t>
                    </m:r>
                    <m:r>
                      <a:rPr lang="en-US" altLang="zh-CN" sz="3200" i="1" dirty="0" smtClean="0">
                        <a:solidFill>
                          <a:srgbClr val="FFCC00"/>
                        </a:solidFill>
                        <a:latin typeface="Cambria Math"/>
                        <a:ea typeface="宋体" pitchFamily="2" charset="-122"/>
                      </a:rPr>
                      <m:t>𝑏</m:t>
                    </m:r>
                    <m:r>
                      <a:rPr lang="en-US" altLang="zh-CN" sz="3200" i="1" dirty="0" smtClean="0">
                        <a:solidFill>
                          <a:srgbClr val="FFCC00"/>
                        </a:solidFill>
                        <a:latin typeface="Cambria Math"/>
                        <a:ea typeface="宋体" pitchFamily="2" charset="-122"/>
                      </a:rPr>
                      <m:t>)</m:t>
                    </m:r>
                  </m:oMath>
                </a14:m>
                <a:endParaRPr lang="en-US" altLang="zh-CN" sz="3200" dirty="0" smtClean="0">
                  <a:solidFill>
                    <a:srgbClr val="FFCC00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10245" name="Rectangle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222250"/>
                <a:ext cx="7772400" cy="838200"/>
              </a:xfrm>
              <a:blipFill rotWithShape="1">
                <a:blip r:embed="rId3"/>
                <a:stretch>
                  <a:fillRect b="-7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2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27062" y="1338703"/>
                <a:ext cx="761153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smtClean="0">
                    <a:solidFill>
                      <a:schemeClr val="bg1"/>
                    </a:solidFill>
                  </a:rPr>
                  <a:t>For each </a:t>
                </a:r>
                <a:r>
                  <a:rPr lang="en-US" sz="2200" dirty="0" smtClean="0">
                    <a:solidFill>
                      <a:schemeClr val="accent6"/>
                    </a:solidFill>
                  </a:rPr>
                  <a:t>training example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solidFill>
                          <a:srgbClr val="FFFFFF"/>
                        </a:solidFill>
                      </a:rPr>
                      <m:t>(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rgbClr val="FFFFFF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200" i="1" dirty="0">
                            <a:solidFill>
                              <a:srgbClr val="FFFF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200" i="1" dirty="0">
                        <a:solidFill>
                          <a:srgbClr val="FFFFFF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200" i="1" dirty="0">
                            <a:solidFill>
                              <a:srgbClr val="FFFF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sz="2200" dirty="0">
                        <a:solidFill>
                          <a:srgbClr val="FFFFFF"/>
                        </a:solidFill>
                      </a:rPr>
                      <m:t>)</m:t>
                    </m:r>
                  </m:oMath>
                </a14:m>
                <a:r>
                  <a:rPr lang="en-US" sz="2200" dirty="0" smtClean="0">
                    <a:solidFill>
                      <a:schemeClr val="bg1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62" y="1338703"/>
                <a:ext cx="7611533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1042" t="-857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98616" y="1948790"/>
                <a:ext cx="16828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000" dirty="0" smtClean="0">
                    <a:solidFill>
                      <a:schemeClr val="bg1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=+1</m:t>
                    </m:r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</a:rPr>
                  <a:t>: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16" y="1948790"/>
                <a:ext cx="1682833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2536" t="-7692" r="-3986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709907" y="1948790"/>
                <a:ext cx="20774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0" i="1">
                          <a:solidFill>
                            <a:schemeClr val="bg1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/2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907" y="1948790"/>
                <a:ext cx="2077492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98616" y="2501343"/>
                <a:ext cx="16828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000" dirty="0" smtClean="0">
                    <a:solidFill>
                      <a:schemeClr val="bg1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=−1</m:t>
                    </m:r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</a:rPr>
                  <a:t>: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16" y="2501343"/>
                <a:ext cx="1682833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2536" t="-7576" r="-398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709907" y="2501343"/>
                <a:ext cx="226985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0" i="1">
                          <a:solidFill>
                            <a:schemeClr val="bg1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≤−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/2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907" y="2501343"/>
                <a:ext cx="2269852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207756" y="2229880"/>
                <a:ext cx="250619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000" b="0" i="1" dirty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/2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756" y="2229880"/>
                <a:ext cx="2506199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>
          <a:xfrm>
            <a:off x="4921230" y="2021840"/>
            <a:ext cx="219602" cy="879613"/>
          </a:xfrm>
          <a:prstGeom prst="righ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27062" y="3734060"/>
                <a:ext cx="5113338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solidFill>
                      <a:srgbClr val="FFFFFF"/>
                    </a:solidFill>
                  </a:rPr>
                  <a:t>Then for </a:t>
                </a:r>
                <a:r>
                  <a:rPr lang="en-US" sz="2000" dirty="0">
                    <a:solidFill>
                      <a:schemeClr val="bg1"/>
                    </a:solidFill>
                  </a:rPr>
                  <a:t>every support 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vector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s</m:t>
                    </m:r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</a:rPr>
                  <a:t>:</a:t>
                </a:r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62" y="3734060"/>
                <a:ext cx="5113338" cy="453137"/>
              </a:xfrm>
              <a:prstGeom prst="rect">
                <a:avLst/>
              </a:prstGeom>
              <a:blipFill rotWithShape="1">
                <a:blip r:embed="rId10"/>
                <a:stretch>
                  <a:fillRect l="-1311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457992" y="3784860"/>
                <a:ext cx="2530308" cy="400110"/>
              </a:xfrm>
              <a:prstGeom prst="rect">
                <a:avLst/>
              </a:prstGeom>
              <a:ln w="19050"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000" b="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/2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992" y="3784860"/>
                <a:ext cx="2530308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3043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42900" y="4624986"/>
                <a:ext cx="8458200" cy="1141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dirty="0" smtClean="0">
                    <a:solidFill>
                      <a:schemeClr val="accent6"/>
                    </a:solidFill>
                  </a:rPr>
                  <a:t>Numerical methods exist to find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𝑊</m:t>
                    </m:r>
                  </m:oMath>
                </a14:m>
                <a:r>
                  <a:rPr lang="en-US" sz="2200" dirty="0" smtClean="0">
                    <a:solidFill>
                      <a:schemeClr val="accent6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2200" dirty="0" smtClean="0">
                    <a:solidFill>
                      <a:schemeClr val="accent6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accent6"/>
                        </a:solidFill>
                        <a:latin typeface="Cambria Math"/>
                      </a:rPr>
                      <m:t>S</m:t>
                    </m:r>
                  </m:oMath>
                </a14:m>
                <a:r>
                  <a:rPr lang="en-US" sz="2200" dirty="0" smtClean="0">
                    <a:solidFill>
                      <a:schemeClr val="accent6"/>
                    </a:solidFill>
                  </a:rPr>
                  <a:t> that maximize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sz="2200" dirty="0" smtClean="0">
                    <a:solidFill>
                      <a:schemeClr val="accent6"/>
                    </a:solidFill>
                  </a:rPr>
                  <a:t>!</a:t>
                </a:r>
                <a:endParaRPr lang="en-US" sz="22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4624986"/>
                <a:ext cx="8458200" cy="1141403"/>
              </a:xfrm>
              <a:prstGeom prst="rect">
                <a:avLst/>
              </a:prstGeom>
              <a:blipFill rotWithShape="1">
                <a:blip r:embed="rId12"/>
                <a:stretch>
                  <a:fillRect b="-3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627062" y="3282036"/>
                <a:ext cx="4513769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solidFill>
                      <a:srgbClr val="FFFF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FF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000" dirty="0" smtClean="0">
                    <a:solidFill>
                      <a:srgbClr val="FFFFFF"/>
                    </a:solidFill>
                  </a:rPr>
                  <a:t> is the set of support vectors,</a:t>
                </a:r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62" y="3282036"/>
                <a:ext cx="4513769" cy="453137"/>
              </a:xfrm>
              <a:prstGeom prst="rect">
                <a:avLst/>
              </a:prstGeom>
              <a:blipFill rotWithShape="1">
                <a:blip r:embed="rId13"/>
                <a:stretch>
                  <a:fillRect l="-148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37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428625" y="1258151"/>
            <a:ext cx="8286750" cy="50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rgbClr val="EAEAEA"/>
                </a:solidFill>
                <a:latin typeface="Verdana"/>
                <a:ea typeface="宋体" pitchFamily="2" charset="-122"/>
                <a:cs typeface="Verdana"/>
              </a:rPr>
              <a:t>iPhone App using Face Detection</a:t>
            </a:r>
          </a:p>
        </p:txBody>
      </p:sp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Application</a:t>
            </a:r>
            <a:r>
              <a:rPr lang="zh-CN" altLang="en-US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：</a:t>
            </a:r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Game</a:t>
            </a: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/>
          </a:p>
        </p:txBody>
      </p:sp>
      <p:pic>
        <p:nvPicPr>
          <p:cNvPr id="3" name="Picture 2" descr="crowscoming_top_im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06613"/>
            <a:ext cx="7162800" cy="35128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67918" y="5442700"/>
            <a:ext cx="385482" cy="176733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I.15</a:t>
            </a:r>
            <a:endParaRPr lang="en-US" sz="11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5421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Comments</a:t>
            </a: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3399" y="1258151"/>
            <a:ext cx="8874317" cy="219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342900" indent="-342900" eaLnBrk="1" hangingPunct="1">
              <a:lnSpc>
                <a:spcPct val="125000"/>
              </a:lnSpc>
              <a:buFont typeface="Wingdings" charset="0"/>
              <a:buChar char=""/>
            </a:pPr>
            <a:r>
              <a:rPr lang="en-US" altLang="zh-CN" sz="2200" dirty="0" smtClean="0">
                <a:solidFill>
                  <a:srgbClr val="EAEAEA"/>
                </a:solidFill>
                <a:ea typeface="宋体" pitchFamily="2" charset="-122"/>
                <a:sym typeface="Wingdings"/>
              </a:rPr>
              <a:t> Current </a:t>
            </a:r>
            <a:r>
              <a:rPr lang="en-US" altLang="zh-CN" sz="2200" dirty="0">
                <a:solidFill>
                  <a:srgbClr val="EAEAEA"/>
                </a:solidFill>
                <a:ea typeface="宋体" pitchFamily="2" charset="-122"/>
                <a:sym typeface="Wingdings"/>
              </a:rPr>
              <a:t>f</a:t>
            </a:r>
            <a:r>
              <a:rPr lang="en-US" altLang="zh-CN" sz="2200" dirty="0" smtClean="0">
                <a:solidFill>
                  <a:srgbClr val="EAEAEA"/>
                </a:solidFill>
                <a:ea typeface="宋体" pitchFamily="2" charset="-122"/>
                <a:sym typeface="Wingdings"/>
              </a:rPr>
              <a:t>ace </a:t>
            </a:r>
            <a:r>
              <a:rPr lang="en-US" altLang="zh-CN" sz="2200" dirty="0">
                <a:solidFill>
                  <a:srgbClr val="EAEAEA"/>
                </a:solidFill>
                <a:ea typeface="宋体" pitchFamily="2" charset="-122"/>
                <a:sym typeface="Wingdings"/>
              </a:rPr>
              <a:t>d</a:t>
            </a:r>
            <a:r>
              <a:rPr lang="en-US" altLang="zh-CN" sz="2200" dirty="0" smtClean="0">
                <a:solidFill>
                  <a:srgbClr val="EAEAEA"/>
                </a:solidFill>
                <a:ea typeface="宋体" pitchFamily="2" charset="-122"/>
                <a:sym typeface="Wingdings"/>
              </a:rPr>
              <a:t>etection </a:t>
            </a:r>
            <a:r>
              <a:rPr lang="en-US" altLang="zh-CN" sz="2200" dirty="0">
                <a:solidFill>
                  <a:srgbClr val="EAEAEA"/>
                </a:solidFill>
                <a:ea typeface="宋体" pitchFamily="2" charset="-122"/>
                <a:sym typeface="Wingdings"/>
              </a:rPr>
              <a:t>s</a:t>
            </a:r>
            <a:r>
              <a:rPr lang="en-US" altLang="zh-CN" sz="2200" dirty="0" smtClean="0">
                <a:solidFill>
                  <a:srgbClr val="EAEAEA"/>
                </a:solidFill>
                <a:ea typeface="宋体" pitchFamily="2" charset="-122"/>
                <a:sym typeface="Wingdings"/>
              </a:rPr>
              <a:t>ystem: mature but not perfect</a:t>
            </a:r>
          </a:p>
          <a:p>
            <a:pPr eaLnBrk="1" hangingPunct="1">
              <a:lnSpc>
                <a:spcPct val="125000"/>
              </a:lnSpc>
            </a:pPr>
            <a:endParaRPr lang="en-US" altLang="zh-CN" sz="2200" dirty="0" smtClean="0">
              <a:solidFill>
                <a:srgbClr val="EAEAEA"/>
              </a:solidFill>
              <a:ea typeface="宋体" pitchFamily="2" charset="-122"/>
            </a:endParaRPr>
          </a:p>
          <a:p>
            <a:pPr marL="457200" indent="-457200" eaLnBrk="1" hangingPunct="1">
              <a:lnSpc>
                <a:spcPct val="125000"/>
              </a:lnSpc>
              <a:buFont typeface="Wingdings" charset="0"/>
              <a:buChar char=""/>
            </a:pPr>
            <a:r>
              <a:rPr lang="en-US" altLang="zh-CN" sz="2200" dirty="0" smtClean="0">
                <a:solidFill>
                  <a:srgbClr val="EAEAEA"/>
                </a:solidFill>
                <a:ea typeface="宋体" pitchFamily="2" charset="-122"/>
              </a:rPr>
              <a:t>Critical to face-related vision/graphics tasks</a:t>
            </a:r>
          </a:p>
          <a:p>
            <a:pPr eaLnBrk="1" hangingPunct="1">
              <a:lnSpc>
                <a:spcPct val="125000"/>
              </a:lnSpc>
            </a:pPr>
            <a:endParaRPr lang="en-US" altLang="zh-CN" sz="2200" dirty="0">
              <a:solidFill>
                <a:srgbClr val="EAEAEA"/>
              </a:solidFill>
              <a:ea typeface="宋体" pitchFamily="2" charset="-122"/>
            </a:endParaRPr>
          </a:p>
          <a:p>
            <a:pPr marL="457200" indent="-457200" eaLnBrk="1" hangingPunct="1">
              <a:lnSpc>
                <a:spcPct val="125000"/>
              </a:lnSpc>
              <a:buFont typeface="Wingdings" charset="0"/>
              <a:buChar char=""/>
            </a:pPr>
            <a:r>
              <a:rPr lang="en-US" altLang="zh-CN" sz="2200" dirty="0" smtClean="0">
                <a:solidFill>
                  <a:srgbClr val="EAEAEA"/>
                </a:solidFill>
                <a:ea typeface="宋体" pitchFamily="2" charset="-122"/>
              </a:rPr>
              <a:t>Increasing requirement on accuracy and speed</a:t>
            </a:r>
          </a:p>
        </p:txBody>
      </p:sp>
    </p:spTree>
    <p:extLst>
      <p:ext uri="{BB962C8B-B14F-4D97-AF65-F5344CB8AC3E}">
        <p14:creationId xmlns:p14="http://schemas.microsoft.com/office/powerpoint/2010/main" val="14582597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References</a:t>
            </a:r>
          </a:p>
        </p:txBody>
      </p:sp>
      <p:sp>
        <p:nvSpPr>
          <p:cNvPr id="63492" name="Text Box 10"/>
          <p:cNvSpPr txBox="1">
            <a:spLocks noChangeArrowheads="1"/>
          </p:cNvSpPr>
          <p:nvPr/>
        </p:nvSpPr>
        <p:spPr bwMode="auto">
          <a:xfrm>
            <a:off x="539376" y="1988836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zh-CN" sz="1600" dirty="0" smtClean="0">
                <a:solidFill>
                  <a:schemeClr val="accent6"/>
                </a:solidFill>
                <a:ea typeface="宋体" pitchFamily="2" charset="-122"/>
              </a:rPr>
              <a:t>[</a:t>
            </a:r>
            <a:r>
              <a:rPr lang="en-US" sz="1600" dirty="0">
                <a:solidFill>
                  <a:srgbClr val="F79646"/>
                </a:solidFill>
              </a:rPr>
              <a:t>Burges</a:t>
            </a:r>
            <a:r>
              <a:rPr lang="en-US" altLang="zh-CN" sz="1600" dirty="0" smtClean="0">
                <a:solidFill>
                  <a:schemeClr val="accent6"/>
                </a:solidFill>
                <a:ea typeface="宋体" pitchFamily="2" charset="-122"/>
              </a:rPr>
              <a:t> 1998] </a:t>
            </a:r>
            <a:r>
              <a:rPr lang="en-US" sz="1600" dirty="0">
                <a:solidFill>
                  <a:srgbClr val="F79646"/>
                </a:solidFill>
              </a:rPr>
              <a:t>Burges, C. J. C. </a:t>
            </a:r>
            <a:r>
              <a:rPr lang="en-US" altLang="zh-CN" sz="1600" dirty="0" smtClean="0">
                <a:solidFill>
                  <a:schemeClr val="bg1"/>
                </a:solidFill>
                <a:ea typeface="宋体" pitchFamily="2" charset="-122"/>
              </a:rPr>
              <a:t>“</a:t>
            </a:r>
            <a:r>
              <a:rPr lang="en-US" sz="1600" dirty="0">
                <a:solidFill>
                  <a:schemeClr val="bg1"/>
                </a:solidFill>
              </a:rPr>
              <a:t>A Tutorial on Support Vector Machines for Pattern Recognition</a:t>
            </a:r>
            <a:r>
              <a:rPr lang="en-US" altLang="zh-CN" sz="1600" dirty="0" smtClean="0">
                <a:solidFill>
                  <a:schemeClr val="bg1"/>
                </a:solidFill>
                <a:ea typeface="宋体" pitchFamily="2" charset="-122"/>
              </a:rPr>
              <a:t>”. 1998</a:t>
            </a:r>
            <a:endParaRPr lang="en-US" altLang="zh-CN" sz="1600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63496" name="Line 2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Text Box 22"/>
          <p:cNvSpPr txBox="1">
            <a:spLocks noChangeArrowheads="1"/>
          </p:cNvSpPr>
          <p:nvPr/>
        </p:nvSpPr>
        <p:spPr bwMode="auto">
          <a:xfrm>
            <a:off x="539376" y="2669690"/>
            <a:ext cx="83105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zh-CN" sz="1600" dirty="0" smtClean="0">
                <a:solidFill>
                  <a:schemeClr val="accent6"/>
                </a:solidFill>
                <a:ea typeface="宋体" pitchFamily="2" charset="-122"/>
              </a:rPr>
              <a:t>[</a:t>
            </a:r>
            <a:r>
              <a:rPr lang="en-US" sz="1600" dirty="0">
                <a:solidFill>
                  <a:schemeClr val="accent6"/>
                </a:solidFill>
              </a:rPr>
              <a:t>Freund</a:t>
            </a:r>
            <a:r>
              <a:rPr lang="en-US" altLang="zh-CN" sz="1600" dirty="0" smtClean="0">
                <a:solidFill>
                  <a:schemeClr val="accent6"/>
                </a:solidFill>
                <a:ea typeface="宋体" pitchFamily="2" charset="-122"/>
              </a:rPr>
              <a:t> 1996] </a:t>
            </a:r>
            <a:r>
              <a:rPr lang="en-US" sz="1600" dirty="0">
                <a:solidFill>
                  <a:srgbClr val="F79646"/>
                </a:solidFill>
              </a:rPr>
              <a:t>Freund, Y. and </a:t>
            </a:r>
            <a:r>
              <a:rPr lang="en-US" sz="1600" dirty="0" err="1">
                <a:solidFill>
                  <a:srgbClr val="F79646"/>
                </a:solidFill>
              </a:rPr>
              <a:t>Schapire</a:t>
            </a:r>
            <a:r>
              <a:rPr lang="en-US" sz="1600" dirty="0">
                <a:solidFill>
                  <a:srgbClr val="F79646"/>
                </a:solidFill>
              </a:rPr>
              <a:t>, </a:t>
            </a:r>
            <a:r>
              <a:rPr lang="en-US" sz="1600" dirty="0" smtClean="0">
                <a:solidFill>
                  <a:srgbClr val="F79646"/>
                </a:solidFill>
              </a:rPr>
              <a:t>R.E</a:t>
            </a:r>
            <a:r>
              <a:rPr lang="en-US" altLang="zh-CN" sz="1600" dirty="0" smtClean="0">
                <a:solidFill>
                  <a:srgbClr val="F79646"/>
                </a:solidFill>
                <a:ea typeface="宋体" pitchFamily="2" charset="-122"/>
              </a:rPr>
              <a:t>. </a:t>
            </a:r>
            <a:r>
              <a:rPr lang="en-US" altLang="zh-CN" sz="1600" dirty="0" smtClean="0">
                <a:solidFill>
                  <a:schemeClr val="bg1"/>
                </a:solidFill>
                <a:ea typeface="宋体" pitchFamily="2" charset="-122"/>
              </a:rPr>
              <a:t>“</a:t>
            </a:r>
            <a:r>
              <a:rPr lang="en-US" sz="1600" dirty="0">
                <a:solidFill>
                  <a:schemeClr val="bg1"/>
                </a:solidFill>
              </a:rPr>
              <a:t>Experiments with a new boosting algorithm</a:t>
            </a:r>
            <a:r>
              <a:rPr lang="en-US" altLang="zh-CN" sz="1600" dirty="0" smtClean="0">
                <a:solidFill>
                  <a:schemeClr val="bg1"/>
                </a:solidFill>
                <a:ea typeface="宋体" pitchFamily="2" charset="-122"/>
              </a:rPr>
              <a:t>”. 1996</a:t>
            </a:r>
          </a:p>
          <a:p>
            <a:pPr eaLnBrk="1" hangingPunct="1"/>
            <a:endParaRPr lang="en-US" altLang="zh-CN" sz="1600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63498" name="Text Box 23"/>
          <p:cNvSpPr txBox="1">
            <a:spLocks noChangeArrowheads="1"/>
          </p:cNvSpPr>
          <p:nvPr/>
        </p:nvSpPr>
        <p:spPr bwMode="auto">
          <a:xfrm>
            <a:off x="539376" y="1426526"/>
            <a:ext cx="86046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zh-CN" sz="1600" dirty="0" smtClean="0">
                <a:solidFill>
                  <a:schemeClr val="accent6"/>
                </a:solidFill>
                <a:ea typeface="宋体" pitchFamily="2" charset="-122"/>
              </a:rPr>
              <a:t>[</a:t>
            </a:r>
            <a:r>
              <a:rPr lang="en-US" sz="1600" dirty="0" smtClean="0">
                <a:solidFill>
                  <a:schemeClr val="accent6"/>
                </a:solidFill>
              </a:rPr>
              <a:t>Viola 2004</a:t>
            </a:r>
            <a:r>
              <a:rPr lang="en-US" altLang="zh-CN" sz="1600" dirty="0" smtClean="0">
                <a:solidFill>
                  <a:schemeClr val="accent6"/>
                </a:solidFill>
                <a:ea typeface="宋体" pitchFamily="2" charset="-122"/>
              </a:rPr>
              <a:t>] </a:t>
            </a:r>
            <a:r>
              <a:rPr lang="en-US" sz="1600" dirty="0">
                <a:solidFill>
                  <a:schemeClr val="accent6"/>
                </a:solidFill>
              </a:rPr>
              <a:t>Viola, P. and Jones, M.</a:t>
            </a:r>
            <a:r>
              <a:rPr lang="en-US" sz="1600" dirty="0">
                <a:solidFill>
                  <a:srgbClr val="F79646"/>
                </a:solidFill>
              </a:rPr>
              <a:t>J</a:t>
            </a:r>
            <a:r>
              <a:rPr lang="en-US" altLang="zh-CN" sz="1600" dirty="0" smtClean="0">
                <a:solidFill>
                  <a:srgbClr val="F79646"/>
                </a:solidFill>
                <a:ea typeface="Verdana" pitchFamily="34" charset="0"/>
                <a:cs typeface="Verdana" pitchFamily="34" charset="0"/>
              </a:rPr>
              <a:t>. </a:t>
            </a:r>
            <a:r>
              <a:rPr lang="en-US" altLang="zh-CN" sz="1600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“</a:t>
            </a:r>
            <a:r>
              <a:rPr lang="en-US" sz="1600" dirty="0">
                <a:solidFill>
                  <a:schemeClr val="bg1"/>
                </a:solidFill>
              </a:rPr>
              <a:t>Robust real-time </a:t>
            </a:r>
            <a:r>
              <a:rPr lang="en-US" sz="1600" dirty="0" smtClean="0">
                <a:solidFill>
                  <a:schemeClr val="bg1"/>
                </a:solidFill>
              </a:rPr>
              <a:t>face detection</a:t>
            </a:r>
            <a:r>
              <a:rPr lang="en-US" altLang="zh-CN" sz="1600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”</a:t>
            </a:r>
            <a:r>
              <a:rPr lang="en-US" altLang="zh-CN" sz="160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. </a:t>
            </a:r>
            <a:r>
              <a:rPr lang="en-US" altLang="zh-CN" sz="1600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2004. </a:t>
            </a:r>
            <a:endParaRPr lang="fr-FR" altLang="zh-CN" sz="1600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2470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Image Credits</a:t>
            </a:r>
          </a:p>
        </p:txBody>
      </p:sp>
      <p:sp>
        <p:nvSpPr>
          <p:cNvPr id="63496" name="Line 2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Text Box 22"/>
          <p:cNvSpPr txBox="1">
            <a:spLocks noChangeArrowheads="1"/>
          </p:cNvSpPr>
          <p:nvPr/>
        </p:nvSpPr>
        <p:spPr bwMode="auto">
          <a:xfrm>
            <a:off x="528638" y="1295400"/>
            <a:ext cx="8310562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Clr>
                <a:schemeClr val="accent6"/>
              </a:buClr>
            </a:pPr>
            <a:r>
              <a:rPr lang="en-US" altLang="zh-CN" sz="1600" dirty="0" smtClean="0">
                <a:solidFill>
                  <a:schemeClr val="accent6"/>
                </a:solidFill>
                <a:ea typeface="宋体" pitchFamily="2" charset="-122"/>
              </a:rPr>
              <a:t>I.1</a:t>
            </a:r>
            <a:r>
              <a:rPr lang="en-US" altLang="zh-CN" sz="1600" dirty="0">
                <a:solidFill>
                  <a:schemeClr val="bg1"/>
                </a:solidFill>
                <a:ea typeface="宋体" pitchFamily="2" charset="-122"/>
              </a:rPr>
              <a:t>	http://</a:t>
            </a:r>
            <a:r>
              <a:rPr lang="en-US" altLang="zh-CN" sz="1600" dirty="0" smtClean="0">
                <a:solidFill>
                  <a:schemeClr val="bg1"/>
                </a:solidFill>
                <a:ea typeface="宋体" pitchFamily="2" charset="-122"/>
              </a:rPr>
              <a:t>images2.fanpop.com/images/photos/4700000/TBBT-Cast-the-	big-bang-theory-4701578-594-455.jpg</a:t>
            </a:r>
          </a:p>
          <a:p>
            <a:pPr eaLnBrk="1" hangingPunct="1">
              <a:spcAft>
                <a:spcPts val="1200"/>
              </a:spcAft>
              <a:buClr>
                <a:schemeClr val="accent6"/>
              </a:buClr>
            </a:pPr>
            <a:r>
              <a:rPr lang="en-US" altLang="zh-CN" sz="1600" dirty="0" smtClean="0">
                <a:solidFill>
                  <a:schemeClr val="accent6"/>
                </a:solidFill>
                <a:ea typeface="宋体" pitchFamily="2" charset="-122"/>
              </a:rPr>
              <a:t>I.2	</a:t>
            </a:r>
            <a:r>
              <a:rPr lang="en-US" altLang="zh-CN" sz="1600" dirty="0" smtClean="0">
                <a:solidFill>
                  <a:schemeClr val="bg1"/>
                </a:solidFill>
                <a:ea typeface="宋体" pitchFamily="2" charset="-122"/>
              </a:rPr>
              <a:t>http</a:t>
            </a:r>
            <a:r>
              <a:rPr lang="en-US" altLang="zh-CN" sz="1600" dirty="0">
                <a:solidFill>
                  <a:schemeClr val="bg1"/>
                </a:solidFill>
                <a:ea typeface="宋体" pitchFamily="2" charset="-122"/>
              </a:rPr>
              <a:t>://www.google.com/search?q=gates</a:t>
            </a:r>
            <a:endParaRPr lang="en-US" altLang="zh-CN" sz="1600" dirty="0" smtClean="0">
              <a:solidFill>
                <a:schemeClr val="bg1"/>
              </a:solidFill>
              <a:ea typeface="宋体" pitchFamily="2" charset="-122"/>
            </a:endParaRPr>
          </a:p>
          <a:p>
            <a:pPr eaLnBrk="1" hangingPunct="1">
              <a:spcAft>
                <a:spcPts val="1200"/>
              </a:spcAft>
              <a:buClr>
                <a:schemeClr val="accent6"/>
              </a:buClr>
            </a:pPr>
            <a:r>
              <a:rPr lang="en-US" altLang="zh-CN" sz="1600" dirty="0">
                <a:solidFill>
                  <a:schemeClr val="accent6"/>
                </a:solidFill>
                <a:ea typeface="宋体" pitchFamily="2" charset="-122"/>
              </a:rPr>
              <a:t>I</a:t>
            </a:r>
            <a:r>
              <a:rPr lang="en-US" altLang="zh-CN" sz="1600" dirty="0" smtClean="0">
                <a:solidFill>
                  <a:schemeClr val="accent6"/>
                </a:solidFill>
                <a:ea typeface="宋体" pitchFamily="2" charset="-122"/>
              </a:rPr>
              <a:t>.3	</a:t>
            </a:r>
            <a:r>
              <a:rPr lang="en-US" altLang="zh-CN" sz="1600" dirty="0">
                <a:solidFill>
                  <a:schemeClr val="bg1"/>
                </a:solidFill>
                <a:ea typeface="宋体" pitchFamily="2" charset="-122"/>
              </a:rPr>
              <a:t>http://</a:t>
            </a:r>
            <a:r>
              <a:rPr lang="en-US" altLang="zh-CN" sz="1600" dirty="0" err="1">
                <a:solidFill>
                  <a:schemeClr val="bg1"/>
                </a:solidFill>
                <a:ea typeface="宋体" pitchFamily="2" charset="-122"/>
              </a:rPr>
              <a:t>www.google.com</a:t>
            </a:r>
            <a:r>
              <a:rPr lang="en-US" altLang="zh-CN" sz="1600" dirty="0">
                <a:solidFill>
                  <a:schemeClr val="bg1"/>
                </a:solidFill>
                <a:ea typeface="宋体" pitchFamily="2" charset="-122"/>
              </a:rPr>
              <a:t>/</a:t>
            </a:r>
            <a:r>
              <a:rPr lang="en-US" altLang="zh-CN" sz="1600" dirty="0" err="1">
                <a:solidFill>
                  <a:schemeClr val="bg1"/>
                </a:solidFill>
                <a:ea typeface="宋体" pitchFamily="2" charset="-122"/>
              </a:rPr>
              <a:t>search?q</a:t>
            </a:r>
            <a:r>
              <a:rPr lang="en-US" altLang="zh-CN" sz="1600" dirty="0">
                <a:solidFill>
                  <a:schemeClr val="bg1"/>
                </a:solidFill>
                <a:ea typeface="宋体" pitchFamily="2" charset="-122"/>
              </a:rPr>
              <a:t>=gates</a:t>
            </a:r>
          </a:p>
          <a:p>
            <a:pPr eaLnBrk="1" hangingPunct="1">
              <a:spcAft>
                <a:spcPts val="1200"/>
              </a:spcAft>
              <a:buClr>
                <a:schemeClr val="accent6"/>
              </a:buClr>
            </a:pPr>
            <a:r>
              <a:rPr lang="en-US" altLang="zh-CN" sz="1600" dirty="0">
                <a:solidFill>
                  <a:schemeClr val="accent6"/>
                </a:solidFill>
                <a:ea typeface="宋体" pitchFamily="2" charset="-122"/>
              </a:rPr>
              <a:t>I.4	</a:t>
            </a:r>
            <a:r>
              <a:rPr lang="en-US" altLang="zh-CN" sz="1600" dirty="0">
                <a:solidFill>
                  <a:schemeClr val="bg1"/>
                </a:solidFill>
                <a:ea typeface="宋体" pitchFamily="2" charset="-122"/>
              </a:rPr>
              <a:t>http://pictures.labho.com/facebook-launches-facial-recognition</a:t>
            </a:r>
            <a:r>
              <a:rPr lang="en-US" altLang="zh-CN" sz="1600" dirty="0" smtClean="0">
                <a:solidFill>
                  <a:schemeClr val="bg1"/>
                </a:solidFill>
                <a:ea typeface="宋体" pitchFamily="2" charset="-122"/>
              </a:rPr>
              <a:t>-	worldwide</a:t>
            </a:r>
            <a:r>
              <a:rPr lang="en-US" altLang="zh-CN" sz="1600" dirty="0">
                <a:solidFill>
                  <a:schemeClr val="bg1"/>
                </a:solidFill>
                <a:ea typeface="宋体" pitchFamily="2" charset="-122"/>
              </a:rPr>
              <a:t>/</a:t>
            </a:r>
          </a:p>
          <a:p>
            <a:pPr eaLnBrk="1" hangingPunct="1">
              <a:spcAft>
                <a:spcPts val="1200"/>
              </a:spcAft>
              <a:buClr>
                <a:schemeClr val="accent6"/>
              </a:buClr>
            </a:pPr>
            <a:r>
              <a:rPr lang="en-US" altLang="zh-CN" sz="1600" dirty="0">
                <a:solidFill>
                  <a:schemeClr val="accent6"/>
                </a:solidFill>
                <a:ea typeface="宋体" pitchFamily="2" charset="-122"/>
              </a:rPr>
              <a:t>I</a:t>
            </a:r>
            <a:r>
              <a:rPr lang="en-US" altLang="zh-CN" sz="1600" dirty="0" smtClean="0">
                <a:solidFill>
                  <a:schemeClr val="accent6"/>
                </a:solidFill>
                <a:ea typeface="宋体" pitchFamily="2" charset="-122"/>
              </a:rPr>
              <a:t>.5</a:t>
            </a:r>
            <a:r>
              <a:rPr lang="en-US" altLang="zh-CN" sz="1600" dirty="0">
                <a:solidFill>
                  <a:schemeClr val="accent6"/>
                </a:solidFill>
                <a:ea typeface="宋体" pitchFamily="2" charset="-122"/>
              </a:rPr>
              <a:t>	</a:t>
            </a:r>
            <a:r>
              <a:rPr lang="en-US" altLang="zh-CN" sz="1600" dirty="0">
                <a:solidFill>
                  <a:schemeClr val="bg1"/>
                </a:solidFill>
                <a:ea typeface="宋体" pitchFamily="2" charset="-122"/>
              </a:rPr>
              <a:t>http://www.youtube.com/watch?v=jsjf3IDXef8&amp;feature=</a:t>
            </a:r>
            <a:r>
              <a:rPr lang="en-US" altLang="zh-CN" sz="1600" dirty="0" smtClean="0">
                <a:solidFill>
                  <a:schemeClr val="bg1"/>
                </a:solidFill>
                <a:ea typeface="宋体" pitchFamily="2" charset="-122"/>
              </a:rPr>
              <a:t>related</a:t>
            </a:r>
          </a:p>
          <a:p>
            <a:pPr eaLnBrk="1" hangingPunct="1">
              <a:spcAft>
                <a:spcPts val="1200"/>
              </a:spcAft>
              <a:buClr>
                <a:schemeClr val="accent6"/>
              </a:buClr>
            </a:pPr>
            <a:r>
              <a:rPr lang="en-US" altLang="zh-CN" sz="1600" dirty="0" smtClean="0">
                <a:solidFill>
                  <a:schemeClr val="accent6"/>
                </a:solidFill>
                <a:ea typeface="宋体" pitchFamily="2" charset="-122"/>
              </a:rPr>
              <a:t>I.6</a:t>
            </a:r>
            <a:r>
              <a:rPr lang="en-US" altLang="zh-CN" sz="1600" dirty="0">
                <a:solidFill>
                  <a:schemeClr val="accent6"/>
                </a:solidFill>
                <a:ea typeface="宋体" pitchFamily="2" charset="-122"/>
              </a:rPr>
              <a:t>	</a:t>
            </a:r>
            <a:r>
              <a:rPr lang="en-US" altLang="zh-CN" sz="1600" dirty="0">
                <a:solidFill>
                  <a:srgbClr val="FFFFFF"/>
                </a:solidFill>
                <a:ea typeface="宋体" pitchFamily="2" charset="-122"/>
              </a:rPr>
              <a:t>http://</a:t>
            </a:r>
            <a:r>
              <a:rPr lang="en-US" altLang="zh-CN" sz="1600" dirty="0" err="1">
                <a:solidFill>
                  <a:srgbClr val="FFFFFF"/>
                </a:solidFill>
                <a:ea typeface="宋体" pitchFamily="2" charset="-122"/>
              </a:rPr>
              <a:t>www.youtube.com</a:t>
            </a:r>
            <a:r>
              <a:rPr lang="en-US" altLang="zh-CN" sz="1600" dirty="0">
                <a:solidFill>
                  <a:srgbClr val="FFFFFF"/>
                </a:solidFill>
                <a:ea typeface="宋体" pitchFamily="2" charset="-122"/>
              </a:rPr>
              <a:t>/</a:t>
            </a:r>
            <a:r>
              <a:rPr lang="en-US" altLang="zh-CN" sz="1600" dirty="0" err="1">
                <a:solidFill>
                  <a:srgbClr val="FFFFFF"/>
                </a:solidFill>
                <a:ea typeface="宋体" pitchFamily="2" charset="-122"/>
              </a:rPr>
              <a:t>watch?v</a:t>
            </a:r>
            <a:r>
              <a:rPr lang="en-US" altLang="zh-CN" sz="1600" dirty="0">
                <a:solidFill>
                  <a:srgbClr val="FFFFFF"/>
                </a:solidFill>
                <a:ea typeface="宋体" pitchFamily="2" charset="-122"/>
              </a:rPr>
              <a:t>=</a:t>
            </a:r>
            <a:r>
              <a:rPr lang="en-US" altLang="zh-CN" sz="1600" dirty="0" err="1">
                <a:solidFill>
                  <a:srgbClr val="FFFFFF"/>
                </a:solidFill>
                <a:ea typeface="宋体" pitchFamily="2" charset="-122"/>
              </a:rPr>
              <a:t>meRSKCSod</a:t>
            </a:r>
            <a:r>
              <a:rPr lang="en-US" altLang="zh-CN" sz="1600" dirty="0">
                <a:solidFill>
                  <a:srgbClr val="FFFFFF"/>
                </a:solidFill>
                <a:ea typeface="宋体" pitchFamily="2" charset="-122"/>
              </a:rPr>
              <a:t>-A</a:t>
            </a:r>
          </a:p>
          <a:p>
            <a:pPr eaLnBrk="1" hangingPunct="1">
              <a:spcAft>
                <a:spcPts val="1200"/>
              </a:spcAft>
              <a:buClr>
                <a:schemeClr val="accent6"/>
              </a:buClr>
            </a:pPr>
            <a:r>
              <a:rPr lang="en-US" altLang="zh-CN" sz="1600" dirty="0">
                <a:solidFill>
                  <a:schemeClr val="accent6"/>
                </a:solidFill>
                <a:ea typeface="宋体" pitchFamily="2" charset="-122"/>
              </a:rPr>
              <a:t>I</a:t>
            </a:r>
            <a:r>
              <a:rPr lang="en-US" altLang="zh-CN" sz="1600" dirty="0" smtClean="0">
                <a:solidFill>
                  <a:schemeClr val="accent6"/>
                </a:solidFill>
                <a:ea typeface="宋体" pitchFamily="2" charset="-122"/>
              </a:rPr>
              <a:t>.</a:t>
            </a:r>
            <a:r>
              <a:rPr lang="en-US" altLang="zh-CN" sz="1600" dirty="0">
                <a:solidFill>
                  <a:schemeClr val="accent6"/>
                </a:solidFill>
                <a:ea typeface="宋体" pitchFamily="2" charset="-122"/>
              </a:rPr>
              <a:t>7</a:t>
            </a:r>
            <a:r>
              <a:rPr lang="en-US" altLang="zh-CN" sz="1600" dirty="0">
                <a:solidFill>
                  <a:schemeClr val="bg1"/>
                </a:solidFill>
                <a:ea typeface="宋体" pitchFamily="2" charset="-122"/>
              </a:rPr>
              <a:t>	http://</a:t>
            </a:r>
            <a:r>
              <a:rPr lang="en-US" altLang="zh-CN" sz="1600" dirty="0" err="1">
                <a:solidFill>
                  <a:schemeClr val="bg1"/>
                </a:solidFill>
                <a:ea typeface="宋体" pitchFamily="2" charset="-122"/>
              </a:rPr>
              <a:t>www.wallpaperez.org</a:t>
            </a:r>
            <a:r>
              <a:rPr lang="en-US" altLang="zh-CN" sz="1600" dirty="0">
                <a:solidFill>
                  <a:schemeClr val="bg1"/>
                </a:solidFill>
                <a:ea typeface="宋体" pitchFamily="2" charset="-122"/>
              </a:rPr>
              <a:t>/celebrities/Megan-Fox-face-758.html</a:t>
            </a:r>
            <a:endParaRPr lang="en-US" sz="1600" dirty="0">
              <a:solidFill>
                <a:schemeClr val="bg1"/>
              </a:solidFill>
              <a:ea typeface="宋体" pitchFamily="2" charset="-122"/>
            </a:endParaRPr>
          </a:p>
          <a:p>
            <a:pPr eaLnBrk="1" hangingPunct="1">
              <a:spcAft>
                <a:spcPts val="1200"/>
              </a:spcAft>
              <a:buClr>
                <a:schemeClr val="accent6"/>
              </a:buClr>
            </a:pPr>
            <a:r>
              <a:rPr lang="en-US" altLang="zh-CN" sz="1600" dirty="0">
                <a:solidFill>
                  <a:schemeClr val="accent6"/>
                </a:solidFill>
                <a:ea typeface="宋体" pitchFamily="2" charset="-122"/>
              </a:rPr>
              <a:t>I</a:t>
            </a:r>
            <a:r>
              <a:rPr lang="en-US" altLang="zh-CN" sz="1600" dirty="0" smtClean="0">
                <a:solidFill>
                  <a:schemeClr val="accent6"/>
                </a:solidFill>
                <a:ea typeface="宋体" pitchFamily="2" charset="-122"/>
              </a:rPr>
              <a:t>.</a:t>
            </a:r>
            <a:r>
              <a:rPr lang="en-US" altLang="zh-CN" sz="1600" dirty="0">
                <a:solidFill>
                  <a:schemeClr val="accent6"/>
                </a:solidFill>
                <a:ea typeface="宋体" pitchFamily="2" charset="-122"/>
              </a:rPr>
              <a:t>8</a:t>
            </a:r>
            <a:r>
              <a:rPr lang="en-US" altLang="zh-CN" sz="1600" dirty="0">
                <a:solidFill>
                  <a:schemeClr val="bg1"/>
                </a:solidFill>
                <a:ea typeface="宋体" pitchFamily="2" charset="-122"/>
              </a:rPr>
              <a:t>	</a:t>
            </a:r>
            <a:r>
              <a:rPr lang="en-US" sz="1600" dirty="0">
                <a:solidFill>
                  <a:schemeClr val="bg1"/>
                </a:solidFill>
                <a:ea typeface="宋体" pitchFamily="2" charset="-122"/>
              </a:rPr>
              <a:t>http://</a:t>
            </a:r>
            <a:r>
              <a:rPr lang="en-US" sz="1600" dirty="0" err="1">
                <a:solidFill>
                  <a:schemeClr val="bg1"/>
                </a:solidFill>
                <a:ea typeface="宋体" pitchFamily="2" charset="-122"/>
              </a:rPr>
              <a:t>www.arizonafoothillsmagazine.com</a:t>
            </a:r>
            <a:r>
              <a:rPr lang="en-US" sz="1600" dirty="0">
                <a:solidFill>
                  <a:schemeClr val="bg1"/>
                </a:solidFill>
                <a:ea typeface="宋体" pitchFamily="2" charset="-122"/>
              </a:rPr>
              <a:t>/features/on-the-scene- 	with-</a:t>
            </a:r>
            <a:r>
              <a:rPr lang="en-US" sz="1600" dirty="0" err="1">
                <a:solidFill>
                  <a:schemeClr val="bg1"/>
                </a:solidFill>
                <a:ea typeface="宋体" pitchFamily="2" charset="-122"/>
              </a:rPr>
              <a:t>nadine</a:t>
            </a:r>
            <a:r>
              <a:rPr lang="en-US" sz="1600" dirty="0">
                <a:solidFill>
                  <a:schemeClr val="bg1"/>
                </a:solidFill>
                <a:ea typeface="宋体" pitchFamily="2" charset="-122"/>
              </a:rPr>
              <a:t>/2110-what-your-face-says-about-you.html</a:t>
            </a:r>
          </a:p>
          <a:p>
            <a:pPr eaLnBrk="1" hangingPunct="1">
              <a:spcAft>
                <a:spcPts val="1200"/>
              </a:spcAft>
              <a:buClr>
                <a:schemeClr val="accent6"/>
              </a:buClr>
            </a:pPr>
            <a:r>
              <a:rPr lang="en-US" altLang="zh-CN" sz="1600" dirty="0">
                <a:solidFill>
                  <a:schemeClr val="accent6"/>
                </a:solidFill>
                <a:ea typeface="宋体" pitchFamily="2" charset="-122"/>
              </a:rPr>
              <a:t>I</a:t>
            </a:r>
            <a:r>
              <a:rPr lang="en-US" altLang="zh-CN" sz="1600" dirty="0" smtClean="0">
                <a:solidFill>
                  <a:schemeClr val="accent6"/>
                </a:solidFill>
                <a:ea typeface="宋体" pitchFamily="2" charset="-122"/>
              </a:rPr>
              <a:t>.</a:t>
            </a:r>
            <a:r>
              <a:rPr lang="en-US" altLang="zh-CN" sz="1600" dirty="0">
                <a:solidFill>
                  <a:schemeClr val="accent6"/>
                </a:solidFill>
                <a:ea typeface="宋体" pitchFamily="2" charset="-122"/>
              </a:rPr>
              <a:t>9</a:t>
            </a:r>
            <a:r>
              <a:rPr lang="en-US" altLang="zh-CN" sz="1600" dirty="0">
                <a:solidFill>
                  <a:schemeClr val="bg1"/>
                </a:solidFill>
                <a:ea typeface="宋体" pitchFamily="2" charset="-122"/>
              </a:rPr>
              <a:t>	</a:t>
            </a:r>
            <a:r>
              <a:rPr lang="en-US" sz="1600" dirty="0">
                <a:solidFill>
                  <a:schemeClr val="bg1"/>
                </a:solidFill>
                <a:ea typeface="宋体" pitchFamily="2" charset="-122"/>
              </a:rPr>
              <a:t>http://www.changeface.me/?c=</a:t>
            </a:r>
            <a:r>
              <a:rPr lang="en-US" sz="1600" dirty="0" smtClean="0">
                <a:solidFill>
                  <a:schemeClr val="bg1"/>
                </a:solidFill>
                <a:ea typeface="宋体" pitchFamily="2" charset="-122"/>
              </a:rPr>
              <a:t>cs</a:t>
            </a:r>
          </a:p>
          <a:p>
            <a:pPr eaLnBrk="1" hangingPunct="1">
              <a:spcAft>
                <a:spcPts val="1200"/>
              </a:spcAft>
              <a:buClr>
                <a:schemeClr val="accent6"/>
              </a:buClr>
            </a:pPr>
            <a:r>
              <a:rPr lang="en-US" altLang="zh-CN" sz="1600" dirty="0">
                <a:solidFill>
                  <a:schemeClr val="accent6"/>
                </a:solidFill>
                <a:ea typeface="宋体" pitchFamily="2" charset="-122"/>
              </a:rPr>
              <a:t>I</a:t>
            </a:r>
            <a:r>
              <a:rPr lang="en-US" altLang="zh-CN" sz="1600" dirty="0" smtClean="0">
                <a:solidFill>
                  <a:schemeClr val="accent6"/>
                </a:solidFill>
                <a:ea typeface="宋体" pitchFamily="2" charset="-122"/>
              </a:rPr>
              <a:t>.10</a:t>
            </a:r>
            <a:r>
              <a:rPr lang="en-US" altLang="zh-CN" sz="1600" dirty="0">
                <a:solidFill>
                  <a:schemeClr val="bg1"/>
                </a:solidFill>
                <a:ea typeface="宋体" pitchFamily="2" charset="-122"/>
              </a:rPr>
              <a:t>	</a:t>
            </a:r>
            <a:r>
              <a:rPr lang="en-US" sz="1600" dirty="0" smtClean="0">
                <a:solidFill>
                  <a:schemeClr val="bg1"/>
                </a:solidFill>
                <a:ea typeface="宋体" pitchFamily="2" charset="-122"/>
              </a:rPr>
              <a:t>http</a:t>
            </a:r>
            <a:r>
              <a:rPr lang="en-US" sz="1600" dirty="0">
                <a:solidFill>
                  <a:schemeClr val="bg1"/>
                </a:solidFill>
                <a:ea typeface="宋体" pitchFamily="2" charset="-122"/>
              </a:rPr>
              <a:t>://www.wired.com/gadgetlab/2008/06/four-crazy-conc</a:t>
            </a:r>
            <a:r>
              <a:rPr lang="en-US" sz="1600" dirty="0" smtClean="0">
                <a:solidFill>
                  <a:schemeClr val="bg1"/>
                </a:solidFill>
                <a:ea typeface="宋体" pitchFamily="2" charset="-122"/>
              </a:rPr>
              <a:t>/</a:t>
            </a:r>
          </a:p>
          <a:p>
            <a:pPr eaLnBrk="1" hangingPunct="1">
              <a:spcAft>
                <a:spcPts val="1200"/>
              </a:spcAft>
              <a:buClr>
                <a:schemeClr val="accent6"/>
              </a:buClr>
            </a:pPr>
            <a:r>
              <a:rPr lang="en-US" altLang="zh-CN" sz="1600" dirty="0">
                <a:solidFill>
                  <a:schemeClr val="accent6"/>
                </a:solidFill>
                <a:ea typeface="宋体" pitchFamily="2" charset="-122"/>
              </a:rPr>
              <a:t>I.</a:t>
            </a:r>
            <a:r>
              <a:rPr lang="en-US" altLang="zh-CN" sz="1600" dirty="0" smtClean="0">
                <a:solidFill>
                  <a:schemeClr val="accent6"/>
                </a:solidFill>
                <a:ea typeface="宋体" pitchFamily="2" charset="-122"/>
              </a:rPr>
              <a:t>11</a:t>
            </a:r>
            <a:r>
              <a:rPr lang="en-US" altLang="zh-CN" sz="1600" dirty="0">
                <a:solidFill>
                  <a:schemeClr val="bg1"/>
                </a:solidFill>
                <a:ea typeface="宋体" pitchFamily="2" charset="-122"/>
              </a:rPr>
              <a:t>	</a:t>
            </a:r>
            <a:r>
              <a:rPr lang="en-US" sz="1600" dirty="0">
                <a:solidFill>
                  <a:schemeClr val="bg1"/>
                </a:solidFill>
                <a:ea typeface="宋体" pitchFamily="2" charset="-122"/>
              </a:rPr>
              <a:t>http://</a:t>
            </a:r>
            <a:r>
              <a:rPr lang="en-US" sz="1600" dirty="0" err="1">
                <a:solidFill>
                  <a:schemeClr val="bg1"/>
                </a:solidFill>
                <a:ea typeface="宋体" pitchFamily="2" charset="-122"/>
              </a:rPr>
              <a:t>www.pets</a:t>
            </a:r>
            <a:r>
              <a:rPr lang="en-US" sz="1600" dirty="0">
                <a:solidFill>
                  <a:schemeClr val="bg1"/>
                </a:solidFill>
                <a:ea typeface="宋体" pitchFamily="2" charset="-122"/>
              </a:rPr>
              <a:t>-and-</a:t>
            </a:r>
            <a:r>
              <a:rPr lang="en-US" sz="1600" dirty="0" err="1">
                <a:solidFill>
                  <a:schemeClr val="bg1"/>
                </a:solidFill>
                <a:ea typeface="宋体" pitchFamily="2" charset="-122"/>
              </a:rPr>
              <a:t>all.com</a:t>
            </a:r>
            <a:r>
              <a:rPr lang="en-US" sz="1600" dirty="0">
                <a:solidFill>
                  <a:schemeClr val="bg1"/>
                </a:solidFill>
                <a:ea typeface="宋体" pitchFamily="2" charset="-122"/>
              </a:rPr>
              <a:t>/?p=49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Image Credits</a:t>
            </a:r>
          </a:p>
        </p:txBody>
      </p:sp>
      <p:sp>
        <p:nvSpPr>
          <p:cNvPr id="63496" name="Line 2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Text Box 22"/>
          <p:cNvSpPr txBox="1">
            <a:spLocks noChangeArrowheads="1"/>
          </p:cNvSpPr>
          <p:nvPr/>
        </p:nvSpPr>
        <p:spPr bwMode="auto">
          <a:xfrm>
            <a:off x="528638" y="1295400"/>
            <a:ext cx="8310562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Clr>
                <a:schemeClr val="accent6"/>
              </a:buClr>
            </a:pPr>
            <a:r>
              <a:rPr lang="en-US" altLang="zh-CN" sz="1600" dirty="0">
                <a:solidFill>
                  <a:schemeClr val="accent6"/>
                </a:solidFill>
                <a:ea typeface="宋体" pitchFamily="2" charset="-122"/>
              </a:rPr>
              <a:t>I.</a:t>
            </a:r>
            <a:r>
              <a:rPr lang="en-US" altLang="zh-CN" sz="1600" dirty="0" smtClean="0">
                <a:solidFill>
                  <a:schemeClr val="accent6"/>
                </a:solidFill>
                <a:ea typeface="宋体" pitchFamily="2" charset="-122"/>
              </a:rPr>
              <a:t>12</a:t>
            </a:r>
            <a:r>
              <a:rPr lang="en-US" altLang="zh-CN" sz="1600" dirty="0">
                <a:solidFill>
                  <a:schemeClr val="bg1"/>
                </a:solidFill>
                <a:ea typeface="宋体" pitchFamily="2" charset="-122"/>
              </a:rPr>
              <a:t>	http://</a:t>
            </a:r>
            <a:r>
              <a:rPr lang="en-US" altLang="zh-CN" sz="1600" dirty="0" err="1">
                <a:solidFill>
                  <a:schemeClr val="bg1"/>
                </a:solidFill>
                <a:ea typeface="宋体" pitchFamily="2" charset="-122"/>
              </a:rPr>
              <a:t>stereogum.com</a:t>
            </a:r>
            <a:r>
              <a:rPr lang="en-US" altLang="zh-CN" sz="1600" dirty="0">
                <a:solidFill>
                  <a:schemeClr val="bg1"/>
                </a:solidFill>
                <a:ea typeface="宋体" pitchFamily="2" charset="-122"/>
              </a:rPr>
              <a:t>/48421scarlett_johansson_covers_jeff_buckley/	mp3s</a:t>
            </a:r>
            <a:r>
              <a:rPr lang="en-US" altLang="zh-CN" sz="1600" dirty="0" smtClean="0">
                <a:solidFill>
                  <a:schemeClr val="bg1"/>
                </a:solidFill>
                <a:ea typeface="宋体" pitchFamily="2" charset="-122"/>
              </a:rPr>
              <a:t>/</a:t>
            </a:r>
          </a:p>
          <a:p>
            <a:pPr eaLnBrk="1" hangingPunct="1">
              <a:spcAft>
                <a:spcPts val="1200"/>
              </a:spcAft>
              <a:buClr>
                <a:schemeClr val="accent6"/>
              </a:buClr>
            </a:pPr>
            <a:r>
              <a:rPr lang="en-US" altLang="zh-CN" sz="1600" dirty="0">
                <a:solidFill>
                  <a:schemeClr val="accent6"/>
                </a:solidFill>
                <a:ea typeface="宋体" pitchFamily="2" charset="-122"/>
              </a:rPr>
              <a:t>I</a:t>
            </a:r>
            <a:r>
              <a:rPr lang="en-US" altLang="zh-CN" sz="1600" dirty="0" smtClean="0">
                <a:solidFill>
                  <a:schemeClr val="accent6"/>
                </a:solidFill>
                <a:ea typeface="宋体" pitchFamily="2" charset="-122"/>
              </a:rPr>
              <a:t>.13</a:t>
            </a:r>
            <a:r>
              <a:rPr lang="en-US" altLang="zh-CN" sz="1600" dirty="0">
                <a:solidFill>
                  <a:schemeClr val="bg1"/>
                </a:solidFill>
                <a:ea typeface="宋体" pitchFamily="2" charset="-122"/>
              </a:rPr>
              <a:t>	</a:t>
            </a:r>
            <a:r>
              <a:rPr lang="en-US" altLang="zh-CN" sz="1600" dirty="0" smtClean="0">
                <a:solidFill>
                  <a:schemeClr val="bg1"/>
                </a:solidFill>
                <a:ea typeface="宋体" pitchFamily="2" charset="-122"/>
              </a:rPr>
              <a:t>http</a:t>
            </a:r>
            <a:r>
              <a:rPr lang="en-US" altLang="zh-CN" sz="1600" dirty="0">
                <a:solidFill>
                  <a:schemeClr val="bg1"/>
                </a:solidFill>
                <a:ea typeface="宋体" pitchFamily="2" charset="-122"/>
              </a:rPr>
              <a:t>://www.slashgear.com/apples-iphone-os-4-0-brings-full-on</a:t>
            </a:r>
            <a:r>
              <a:rPr lang="en-US" altLang="zh-CN" sz="1600" dirty="0" smtClean="0">
                <a:solidFill>
                  <a:schemeClr val="bg1"/>
                </a:solidFill>
                <a:ea typeface="宋体" pitchFamily="2" charset="-122"/>
              </a:rPr>
              <a:t>-	solution</a:t>
            </a:r>
            <a:r>
              <a:rPr lang="en-US" altLang="zh-CN" sz="1600" dirty="0">
                <a:solidFill>
                  <a:schemeClr val="bg1"/>
                </a:solidFill>
                <a:ea typeface="宋体" pitchFamily="2" charset="-122"/>
              </a:rPr>
              <a:t>-for-multitasking-1177436</a:t>
            </a:r>
            <a:r>
              <a:rPr lang="en-US" altLang="zh-CN" sz="1600" dirty="0" smtClean="0">
                <a:solidFill>
                  <a:schemeClr val="bg1"/>
                </a:solidFill>
                <a:ea typeface="宋体" pitchFamily="2" charset="-122"/>
              </a:rPr>
              <a:t>/</a:t>
            </a:r>
            <a:endParaRPr lang="en-US" altLang="zh-CN" sz="1600" dirty="0" smtClean="0">
              <a:solidFill>
                <a:schemeClr val="accent6"/>
              </a:solidFill>
              <a:ea typeface="宋体" pitchFamily="2" charset="-122"/>
            </a:endParaRPr>
          </a:p>
          <a:p>
            <a:pPr eaLnBrk="1" hangingPunct="1">
              <a:spcAft>
                <a:spcPts val="1200"/>
              </a:spcAft>
              <a:buClr>
                <a:schemeClr val="accent6"/>
              </a:buClr>
            </a:pPr>
            <a:r>
              <a:rPr lang="en-US" altLang="zh-CN" sz="1600" dirty="0" smtClean="0">
                <a:solidFill>
                  <a:schemeClr val="accent6"/>
                </a:solidFill>
                <a:ea typeface="宋体" pitchFamily="2" charset="-122"/>
              </a:rPr>
              <a:t>I.14</a:t>
            </a:r>
            <a:r>
              <a:rPr lang="en-US" altLang="zh-CN" sz="1600" dirty="0">
                <a:solidFill>
                  <a:schemeClr val="accent6"/>
                </a:solidFill>
                <a:ea typeface="宋体" pitchFamily="2" charset="-122"/>
              </a:rPr>
              <a:t>	</a:t>
            </a:r>
            <a:r>
              <a:rPr lang="en-US" altLang="zh-CN" sz="1600" dirty="0">
                <a:solidFill>
                  <a:schemeClr val="bg1"/>
                </a:solidFill>
                <a:ea typeface="宋体" pitchFamily="2" charset="-122"/>
              </a:rPr>
              <a:t>http://animal-world.com/dogs/Non-Sporting-Dog-</a:t>
            </a:r>
            <a:r>
              <a:rPr lang="en-US" altLang="zh-CN" sz="1600" dirty="0" smtClean="0">
                <a:solidFill>
                  <a:schemeClr val="bg1"/>
                </a:solidFill>
                <a:ea typeface="宋体" pitchFamily="2" charset="-122"/>
              </a:rPr>
              <a:t>Breeds/      	</a:t>
            </a:r>
            <a:r>
              <a:rPr lang="en-US" altLang="zh-CN" sz="1600" dirty="0" err="1" smtClean="0">
                <a:solidFill>
                  <a:schemeClr val="bg1"/>
                </a:solidFill>
                <a:ea typeface="宋体" pitchFamily="2" charset="-122"/>
              </a:rPr>
              <a:t>NonSportingDogBreeds.php</a:t>
            </a:r>
            <a:r>
              <a:rPr lang="en-US" altLang="zh-CN" sz="1600" dirty="0">
                <a:solidFill>
                  <a:schemeClr val="bg1"/>
                </a:solidFill>
                <a:ea typeface="宋体" pitchFamily="2" charset="-122"/>
              </a:rPr>
              <a:t>	</a:t>
            </a:r>
          </a:p>
          <a:p>
            <a:pPr eaLnBrk="1" hangingPunct="1">
              <a:spcAft>
                <a:spcPts val="1200"/>
              </a:spcAft>
              <a:buClr>
                <a:schemeClr val="accent6"/>
              </a:buClr>
            </a:pPr>
            <a:r>
              <a:rPr lang="en-US" altLang="zh-CN" sz="1600" dirty="0" smtClean="0">
                <a:solidFill>
                  <a:schemeClr val="accent6"/>
                </a:solidFill>
                <a:ea typeface="宋体" pitchFamily="2" charset="-122"/>
              </a:rPr>
              <a:t>I.15</a:t>
            </a:r>
            <a:r>
              <a:rPr lang="en-US" altLang="zh-CN" sz="1600" dirty="0">
                <a:solidFill>
                  <a:schemeClr val="bg1"/>
                </a:solidFill>
                <a:ea typeface="宋体" pitchFamily="2" charset="-122"/>
              </a:rPr>
              <a:t>	http://</a:t>
            </a:r>
            <a:r>
              <a:rPr lang="en-US" altLang="zh-CN" sz="1600" dirty="0" smtClean="0">
                <a:solidFill>
                  <a:schemeClr val="bg1"/>
                </a:solidFill>
                <a:ea typeface="宋体" pitchFamily="2" charset="-122"/>
              </a:rPr>
              <a:t>www.visionhacker.com</a:t>
            </a:r>
          </a:p>
          <a:p>
            <a:pPr eaLnBrk="1" hangingPunct="1">
              <a:spcAft>
                <a:spcPts val="1200"/>
              </a:spcAft>
              <a:buClr>
                <a:schemeClr val="accent6"/>
              </a:buClr>
            </a:pPr>
            <a:r>
              <a:rPr lang="en-US" altLang="zh-CN" sz="1600" dirty="0">
                <a:solidFill>
                  <a:schemeClr val="accent6"/>
                </a:solidFill>
                <a:ea typeface="宋体" pitchFamily="2" charset="-122"/>
              </a:rPr>
              <a:t>I.</a:t>
            </a:r>
            <a:r>
              <a:rPr lang="en-US" altLang="zh-CN" sz="1600" dirty="0" smtClean="0">
                <a:solidFill>
                  <a:schemeClr val="accent6"/>
                </a:solidFill>
                <a:ea typeface="宋体" pitchFamily="2" charset="-122"/>
              </a:rPr>
              <a:t>16</a:t>
            </a:r>
            <a:r>
              <a:rPr lang="en-US" altLang="zh-CN" sz="1600" dirty="0">
                <a:solidFill>
                  <a:schemeClr val="bg1"/>
                </a:solidFill>
                <a:ea typeface="宋体" pitchFamily="2" charset="-122"/>
              </a:rPr>
              <a:t>	http://www.wired.com/images_blogs/photos/</a:t>
            </a:r>
            <a:r>
              <a:rPr lang="en-US" altLang="zh-CN" sz="1600" dirty="0" smtClean="0">
                <a:solidFill>
                  <a:schemeClr val="bg1"/>
                </a:solidFill>
                <a:ea typeface="宋体" pitchFamily="2" charset="-122"/>
              </a:rPr>
              <a:t>uncategorized/	2008</a:t>
            </a:r>
            <a:r>
              <a:rPr lang="en-US" altLang="zh-CN" sz="1600" dirty="0">
                <a:solidFill>
                  <a:schemeClr val="bg1"/>
                </a:solidFill>
                <a:ea typeface="宋体" pitchFamily="2" charset="-122"/>
              </a:rPr>
              <a:t>/12/23/nikons60_2.jpg</a:t>
            </a:r>
            <a:endParaRPr lang="en-US" altLang="zh-CN" sz="1600" dirty="0" smtClean="0">
              <a:solidFill>
                <a:schemeClr val="bg1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67179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5947" y="1519847"/>
            <a:ext cx="7994650" cy="3556000"/>
            <a:chOff x="615947" y="1519847"/>
            <a:chExt cx="7994650" cy="3556000"/>
          </a:xfrm>
        </p:grpSpPr>
        <p:pic>
          <p:nvPicPr>
            <p:cNvPr id="5" name="Picture 4" descr="屏幕快照 2011-09-17 下午09.28.09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47" y="1519847"/>
              <a:ext cx="7994650" cy="3556000"/>
            </a:xfrm>
            <a:prstGeom prst="rect">
              <a:avLst/>
            </a:prstGeom>
          </p:spPr>
        </p:pic>
        <p:pic>
          <p:nvPicPr>
            <p:cNvPr id="11" name="Picture 10" descr="屏幕快照 2011-09-17 下午09.27.00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40" r="16237" b="95605"/>
            <a:stretch/>
          </p:blipFill>
          <p:spPr>
            <a:xfrm>
              <a:off x="6276812" y="1534560"/>
              <a:ext cx="2107771" cy="156553"/>
            </a:xfrm>
            <a:prstGeom prst="rect">
              <a:avLst/>
            </a:prstGeom>
          </p:spPr>
        </p:pic>
      </p:grpSp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Where is Face Detection Used?</a:t>
            </a: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28625" y="5957944"/>
            <a:ext cx="8286750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chemeClr val="bg1"/>
                </a:solidFill>
                <a:ea typeface="宋体" pitchFamily="2" charset="-122"/>
              </a:rPr>
              <a:t>Search Engine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35001" y="3571986"/>
            <a:ext cx="1532470" cy="1710268"/>
            <a:chOff x="753532" y="4301066"/>
            <a:chExt cx="1532470" cy="1710268"/>
          </a:xfrm>
        </p:grpSpPr>
        <p:sp>
          <p:nvSpPr>
            <p:cNvPr id="4" name="Oval 3"/>
            <p:cNvSpPr/>
            <p:nvPr/>
          </p:nvSpPr>
          <p:spPr>
            <a:xfrm>
              <a:off x="753532" y="4301066"/>
              <a:ext cx="728134" cy="270934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397001" y="4555067"/>
              <a:ext cx="889001" cy="145626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058330" y="5253385"/>
            <a:ext cx="4411133" cy="4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dirty="0" smtClean="0">
                <a:solidFill>
                  <a:srgbClr val="FF9933"/>
                </a:solidFill>
                <a:ea typeface="宋体" pitchFamily="2" charset="-122"/>
              </a:rPr>
              <a:t>Face Detection Function</a:t>
            </a:r>
            <a:endParaRPr lang="en-US" altLang="zh-CN" dirty="0" smtClean="0">
              <a:solidFill>
                <a:srgbClr val="EAEAEA"/>
              </a:solidFill>
              <a:ea typeface="宋体" pitchFamily="2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25115" y="4899114"/>
            <a:ext cx="385482" cy="176733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I.2</a:t>
            </a:r>
            <a:endParaRPr lang="en-US" sz="11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086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Where is Face Detection Used?</a:t>
            </a:r>
            <a:endParaRPr lang="en-US" altLang="zh-CN" sz="3200" dirty="0" smtClean="0">
              <a:solidFill>
                <a:srgbClr val="FFCC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501898" y="5122976"/>
            <a:ext cx="4140204" cy="43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altLang="zh-CN" sz="2000" dirty="0" smtClean="0">
                <a:solidFill>
                  <a:srgbClr val="FF9933"/>
                </a:solidFill>
                <a:ea typeface="宋体" pitchFamily="2" charset="-122"/>
              </a:rPr>
              <a:t>Only Faces of Gates now!</a:t>
            </a:r>
            <a:endParaRPr lang="en-US" altLang="zh-CN" sz="2000" dirty="0" smtClean="0">
              <a:solidFill>
                <a:srgbClr val="EAEAEA"/>
              </a:solidFill>
              <a:ea typeface="宋体" pitchFamily="2" charset="-12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28625" y="5957944"/>
            <a:ext cx="8286750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chemeClr val="bg1"/>
                </a:solidFill>
                <a:ea typeface="宋体" pitchFamily="2" charset="-122"/>
              </a:rPr>
              <a:t>Search Engine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2831" y="1519847"/>
            <a:ext cx="8007350" cy="3562350"/>
            <a:chOff x="602831" y="1519847"/>
            <a:chExt cx="8007350" cy="3562350"/>
          </a:xfrm>
        </p:grpSpPr>
        <p:pic>
          <p:nvPicPr>
            <p:cNvPr id="8" name="Picture 7" descr="屏幕快照 2011-09-17 下午09.27.0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31" y="1519847"/>
              <a:ext cx="8007350" cy="3562350"/>
            </a:xfrm>
            <a:prstGeom prst="rect">
              <a:avLst/>
            </a:prstGeom>
          </p:spPr>
        </p:pic>
        <p:pic>
          <p:nvPicPr>
            <p:cNvPr id="12" name="Picture 11" descr="屏幕快照 2011-09-17 下午09.27.00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40" r="16237" b="95605"/>
            <a:stretch/>
          </p:blipFill>
          <p:spPr>
            <a:xfrm>
              <a:off x="6276812" y="1534560"/>
              <a:ext cx="2107771" cy="15655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8224699" y="4888043"/>
            <a:ext cx="385482" cy="176733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I.3</a:t>
            </a:r>
            <a:endParaRPr lang="en-US" sz="11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3587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Where is Face Detection Used?</a:t>
            </a:r>
            <a:endParaRPr lang="en-US" altLang="zh-CN" sz="3200" dirty="0" smtClean="0">
              <a:solidFill>
                <a:srgbClr val="FFCC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839200" y="34205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8625" y="5706176"/>
            <a:ext cx="8286750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chemeClr val="bg1"/>
                </a:solidFill>
                <a:ea typeface="宋体" pitchFamily="2" charset="-122"/>
              </a:rPr>
              <a:t>Photo Tagging in Social Networks</a:t>
            </a:r>
          </a:p>
        </p:txBody>
      </p:sp>
      <p:pic>
        <p:nvPicPr>
          <p:cNvPr id="4" name="Picture 3" descr="Facebook-Face-Recognition-Worldw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19847"/>
            <a:ext cx="5080000" cy="3810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26518" y="5153114"/>
            <a:ext cx="385482" cy="176733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I.4</a:t>
            </a:r>
            <a:endParaRPr lang="en-US" sz="11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6671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Where is Face Detection Used?</a:t>
            </a:r>
            <a:endParaRPr lang="en-US" altLang="zh-CN" sz="3200" dirty="0" smtClean="0">
              <a:solidFill>
                <a:srgbClr val="FFCC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/>
          </a:p>
        </p:txBody>
      </p:sp>
      <p:pic>
        <p:nvPicPr>
          <p:cNvPr id="2" name="Picture 1" descr="屏幕快照 2011-09-24 下午11.14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" y="1519847"/>
            <a:ext cx="7023100" cy="3949700"/>
          </a:xfrm>
          <a:prstGeom prst="rect">
            <a:avLst/>
          </a:prstGeom>
          <a:ln>
            <a:solidFill>
              <a:srgbClr val="FFFFFF"/>
            </a:solidFill>
          </a:ln>
          <a:effectLst>
            <a:glow>
              <a:schemeClr val="bg1"/>
            </a:glow>
          </a:effec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28625" y="5640229"/>
            <a:ext cx="8286750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altLang="zh-CN" sz="2200" dirty="0">
                <a:solidFill>
                  <a:srgbClr val="EAEAEA"/>
                </a:solidFill>
                <a:latin typeface="Verdana"/>
                <a:ea typeface="宋体" pitchFamily="2" charset="-122"/>
                <a:cs typeface="Verdana"/>
              </a:rPr>
              <a:t>Security Surveillance in Public</a:t>
            </a:r>
          </a:p>
        </p:txBody>
      </p:sp>
      <p:sp>
        <p:nvSpPr>
          <p:cNvPr id="7" name="Rectangle 6"/>
          <p:cNvSpPr/>
          <p:nvPr/>
        </p:nvSpPr>
        <p:spPr>
          <a:xfrm>
            <a:off x="7698068" y="5292814"/>
            <a:ext cx="385482" cy="176733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I.6</a:t>
            </a:r>
            <a:endParaRPr lang="en-US" sz="11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8064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13292</TotalTime>
  <Words>2962</Words>
  <Application>Microsoft Office PowerPoint</Application>
  <PresentationFormat>On-screen Show (4:3)</PresentationFormat>
  <Paragraphs>1424</Paragraphs>
  <Slides>56</Slides>
  <Notes>56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1_Default Design</vt:lpstr>
      <vt:lpstr>3_Default Design</vt:lpstr>
      <vt:lpstr>Computer Vision</vt:lpstr>
      <vt:lpstr>Face Detection</vt:lpstr>
      <vt:lpstr>What is Face Detection?</vt:lpstr>
      <vt:lpstr>Face Detection</vt:lpstr>
      <vt:lpstr>Where is Face Detection Used?</vt:lpstr>
      <vt:lpstr>Where is Face Detection Used?</vt:lpstr>
      <vt:lpstr>Where is Face Detection Used?</vt:lpstr>
      <vt:lpstr>Where is Face Detection Used?</vt:lpstr>
      <vt:lpstr>Where is Face Detection Used?</vt:lpstr>
      <vt:lpstr>How Humans Detect Faces?</vt:lpstr>
      <vt:lpstr>Face Detection in Computers</vt:lpstr>
      <vt:lpstr>Face Detection in Computers</vt:lpstr>
      <vt:lpstr>Basic Framework</vt:lpstr>
      <vt:lpstr>What are Good Features?</vt:lpstr>
      <vt:lpstr>Characteristics of Good Features</vt:lpstr>
      <vt:lpstr>Haar Features</vt:lpstr>
      <vt:lpstr>Response to Haar Filter </vt:lpstr>
      <vt:lpstr>Haar Feature: Discriminative Ability</vt:lpstr>
      <vt:lpstr>Haar Features</vt:lpstr>
      <vt:lpstr>Face Detection at Different Scales</vt:lpstr>
      <vt:lpstr>Haar Feature: Computation Cost</vt:lpstr>
      <vt:lpstr>Integral Image</vt:lpstr>
      <vt:lpstr>Integral Image</vt:lpstr>
      <vt:lpstr>Integral Image</vt:lpstr>
      <vt:lpstr>Integral Image</vt:lpstr>
      <vt:lpstr>Summation Within a Rectangle</vt:lpstr>
      <vt:lpstr>Summation Within a Rectangle</vt:lpstr>
      <vt:lpstr>Summation Within a Rectangle</vt:lpstr>
      <vt:lpstr>Summation Within a Rectangle</vt:lpstr>
      <vt:lpstr>Summation Within a Rectangle</vt:lpstr>
      <vt:lpstr>Haar Response using Integral Image</vt:lpstr>
      <vt:lpstr>PowerPoint Presentation</vt:lpstr>
      <vt:lpstr>Haar Features for Face Detection</vt:lpstr>
      <vt:lpstr>Classifier for Face Detection</vt:lpstr>
      <vt:lpstr>Feature Space</vt:lpstr>
      <vt:lpstr>Nearest Neighbor Classifier</vt:lpstr>
      <vt:lpstr>Nearest Neighbor Classifier</vt:lpstr>
      <vt:lpstr>Nearest Neighbor Classifier</vt:lpstr>
      <vt:lpstr>Nearest Neighbor Classifier</vt:lpstr>
      <vt:lpstr>Nearest Neighbor Classifier</vt:lpstr>
      <vt:lpstr>Nearest Neighbor Classifier</vt:lpstr>
      <vt:lpstr>Nearest Neighbor Classifier</vt:lpstr>
      <vt:lpstr>Decision Boundary</vt:lpstr>
      <vt:lpstr>Decision Boundary</vt:lpstr>
      <vt:lpstr>Decision Boundary</vt:lpstr>
      <vt:lpstr>Evaluating a Decision Boundary</vt:lpstr>
      <vt:lpstr>Evaluating a Decision Boundary</vt:lpstr>
      <vt:lpstr>Support Vector Machine (SVM)</vt:lpstr>
      <vt:lpstr>Support Vector Machine (SVM)</vt:lpstr>
      <vt:lpstr>Finding Decision Boundary (W, b)</vt:lpstr>
      <vt:lpstr>Finding Decision Boundary (W, b)</vt:lpstr>
      <vt:lpstr>Application：Game</vt:lpstr>
      <vt:lpstr>Comments</vt:lpstr>
      <vt:lpstr>References</vt:lpstr>
      <vt:lpstr>Image Credits</vt:lpstr>
      <vt:lpstr>Image Credits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Formation</dc:title>
  <dc:creator>nayar;Guru</dc:creator>
  <cp:lastModifiedBy>srinivas</cp:lastModifiedBy>
  <cp:revision>813</cp:revision>
  <dcterms:created xsi:type="dcterms:W3CDTF">2009-01-20T02:12:48Z</dcterms:created>
  <dcterms:modified xsi:type="dcterms:W3CDTF">2012-04-12T14:29:46Z</dcterms:modified>
</cp:coreProperties>
</file>