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63"/>
  </p:notesMasterIdLst>
  <p:handoutMasterIdLst>
    <p:handoutMasterId r:id="rId64"/>
  </p:handoutMasterIdLst>
  <p:sldIdLst>
    <p:sldId id="561" r:id="rId3"/>
    <p:sldId id="457" r:id="rId4"/>
    <p:sldId id="461" r:id="rId5"/>
    <p:sldId id="530" r:id="rId6"/>
    <p:sldId id="531" r:id="rId7"/>
    <p:sldId id="520" r:id="rId8"/>
    <p:sldId id="465" r:id="rId9"/>
    <p:sldId id="466" r:id="rId10"/>
    <p:sldId id="467" r:id="rId11"/>
    <p:sldId id="521" r:id="rId12"/>
    <p:sldId id="468" r:id="rId13"/>
    <p:sldId id="469" r:id="rId14"/>
    <p:sldId id="552" r:id="rId15"/>
    <p:sldId id="551" r:id="rId16"/>
    <p:sldId id="536" r:id="rId17"/>
    <p:sldId id="537" r:id="rId18"/>
    <p:sldId id="515" r:id="rId19"/>
    <p:sldId id="540" r:id="rId20"/>
    <p:sldId id="541" r:id="rId21"/>
    <p:sldId id="542" r:id="rId22"/>
    <p:sldId id="519" r:id="rId23"/>
    <p:sldId id="511" r:id="rId24"/>
    <p:sldId id="474" r:id="rId25"/>
    <p:sldId id="517" r:id="rId26"/>
    <p:sldId id="518" r:id="rId27"/>
    <p:sldId id="543" r:id="rId28"/>
    <p:sldId id="560" r:id="rId29"/>
    <p:sldId id="555" r:id="rId30"/>
    <p:sldId id="479" r:id="rId31"/>
    <p:sldId id="522" r:id="rId32"/>
    <p:sldId id="527" r:id="rId33"/>
    <p:sldId id="528" r:id="rId34"/>
    <p:sldId id="549" r:id="rId35"/>
    <p:sldId id="550" r:id="rId36"/>
    <p:sldId id="557" r:id="rId37"/>
    <p:sldId id="526" r:id="rId38"/>
    <p:sldId id="523" r:id="rId39"/>
    <p:sldId id="525" r:id="rId40"/>
    <p:sldId id="485" r:id="rId41"/>
    <p:sldId id="488" r:id="rId42"/>
    <p:sldId id="487" r:id="rId43"/>
    <p:sldId id="484" r:id="rId44"/>
    <p:sldId id="489" r:id="rId45"/>
    <p:sldId id="493" r:id="rId46"/>
    <p:sldId id="494" r:id="rId47"/>
    <p:sldId id="496" r:id="rId48"/>
    <p:sldId id="544" r:id="rId49"/>
    <p:sldId id="547" r:id="rId50"/>
    <p:sldId id="558" r:id="rId51"/>
    <p:sldId id="559" r:id="rId52"/>
    <p:sldId id="501" r:id="rId53"/>
    <p:sldId id="499" r:id="rId54"/>
    <p:sldId id="500" r:id="rId55"/>
    <p:sldId id="554" r:id="rId56"/>
    <p:sldId id="497" r:id="rId57"/>
    <p:sldId id="495" r:id="rId58"/>
    <p:sldId id="490" r:id="rId59"/>
    <p:sldId id="545" r:id="rId60"/>
    <p:sldId id="546" r:id="rId61"/>
    <p:sldId id="492" r:id="rId62"/>
  </p:sldIdLst>
  <p:sldSz cx="9144000" cy="6858000" type="screen4x3"/>
  <p:notesSz cx="6985000" cy="92837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7800"/>
    <a:srgbClr val="FF00FF"/>
    <a:srgbClr val="0000FF"/>
    <a:srgbClr val="4141FF"/>
    <a:srgbClr val="EAEAEA"/>
    <a:srgbClr val="000078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60" autoAdjust="0"/>
    <p:restoredTop sz="78504" autoAdjust="0"/>
  </p:normalViewPr>
  <p:slideViewPr>
    <p:cSldViewPr snapToGrid="0">
      <p:cViewPr>
        <p:scale>
          <a:sx n="100" d="100"/>
          <a:sy n="100" d="100"/>
        </p:scale>
        <p:origin x="-1308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1B70448-93A8-4CB1-B2D9-CEF3D034C11C}" type="datetimeFigureOut">
              <a:rPr lang="en-US" smtClean="0"/>
              <a:t>4/10/2012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8A499C0-F842-43CC-9844-AE0A89DA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80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550" y="0"/>
            <a:ext cx="3026833" cy="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7904"/>
            <a:ext cx="3026833" cy="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550" y="8817904"/>
            <a:ext cx="3026833" cy="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67DE47A1-AE4A-49CE-9440-3B1FDBA69DF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0118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76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4495" indent="-274806" defTabSz="92976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99223" indent="-219845" defTabSz="92976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38912" indent="-219845" defTabSz="92976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78602" indent="-219845" defTabSz="92976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18291" indent="-219845" defTabSz="9297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57980" indent="-219845" defTabSz="9297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97669" indent="-219845" defTabSz="9297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37359" indent="-219845" defTabSz="9297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D328326-65A0-454F-BD95-A3BF823EA262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CB85AC4-5FC4-4F38-B776-699A2E9D7FEC}" type="slidenum">
              <a:rPr lang="zh-CN" altLang="en-US">
                <a:latin typeface="Arial" charset="0"/>
              </a:rPr>
              <a:pPr eaLnBrk="1" hangingPunct="1"/>
              <a:t>10</a:t>
            </a:fld>
            <a:endParaRPr lang="en-US" altLang="zh-CN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 smtClean="0"/>
              <a:t>point</a:t>
            </a:r>
            <a:r>
              <a:rPr lang="en-US" altLang="zh-CN" baseline="0" dirty="0" smtClean="0"/>
              <a:t> should have a </a:t>
            </a:r>
            <a:r>
              <a:rPr lang="en-US" altLang="zh-CN" dirty="0" smtClean="0"/>
              <a:t>unique mathematical description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F6C13C8-6B67-49F4-B00B-39E82F154D7E}" type="slidenum">
              <a:rPr lang="zh-CN" altLang="en-US">
                <a:latin typeface="Arial" charset="0"/>
              </a:rPr>
              <a:pPr eaLnBrk="1" hangingPunct="1"/>
              <a:t>11</a:t>
            </a:fld>
            <a:endParaRPr lang="en-US" altLang="zh-CN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41BBB14-FF66-448A-BCEB-2076E263838F}" type="slidenum">
              <a:rPr lang="zh-CN" altLang="en-US">
                <a:latin typeface="Arial" charset="0"/>
              </a:rPr>
              <a:pPr eaLnBrk="1" hangingPunct="1"/>
              <a:t>12</a:t>
            </a:fld>
            <a:endParaRPr lang="en-US" altLang="zh-CN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 smtClean="0"/>
              <a:t>So we need a way to detect a blob i.e., its</a:t>
            </a:r>
            <a:r>
              <a:rPr lang="en-US" altLang="zh-CN" baseline="0" dirty="0" smtClean="0"/>
              <a:t> position.</a:t>
            </a:r>
          </a:p>
          <a:p>
            <a:pPr eaLnBrk="1" hangingPunct="1"/>
            <a:r>
              <a:rPr lang="en-US" altLang="zh-CN" baseline="0" dirty="0" smtClean="0"/>
              <a:t>And then we need to describe its properties in some way.</a:t>
            </a:r>
            <a:endParaRPr lang="en-US" altLang="zh-CN" dirty="0" smtClean="0"/>
          </a:p>
          <a:p>
            <a:pPr eaLnBrk="1" hangingPunct="1"/>
            <a:endParaRPr lang="zh-CN" alt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41BBB14-FF66-448A-BCEB-2076E263838F}" type="slidenum">
              <a:rPr lang="zh-CN" altLang="en-US">
                <a:latin typeface="Arial" charset="0"/>
              </a:rPr>
              <a:pPr eaLnBrk="1" hangingPunct="1"/>
              <a:t>13</a:t>
            </a:fld>
            <a:endParaRPr lang="en-US" altLang="zh-CN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 smtClean="0"/>
              <a:t>So we need a way to detect a blob i.e., its</a:t>
            </a:r>
            <a:r>
              <a:rPr lang="en-US" altLang="zh-CN" baseline="0" dirty="0" smtClean="0"/>
              <a:t> position.</a:t>
            </a:r>
          </a:p>
          <a:p>
            <a:pPr eaLnBrk="1" hangingPunct="1"/>
            <a:r>
              <a:rPr lang="en-US" altLang="zh-CN" baseline="0" dirty="0" smtClean="0"/>
              <a:t>And then we need to describe its properties in some way.</a:t>
            </a:r>
            <a:endParaRPr lang="en-US" altLang="zh-CN" dirty="0" smtClean="0"/>
          </a:p>
          <a:p>
            <a:pPr eaLnBrk="1" hangingPunct="1"/>
            <a:endParaRPr lang="zh-CN" alt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28252FE-9577-4A72-B400-681F0857E73A}" type="slidenum">
              <a:rPr lang="zh-CN" altLang="en-US" smtClean="0">
                <a:latin typeface="Arial" charset="0"/>
              </a:rPr>
              <a:pPr eaLnBrk="1" hangingPunct="1"/>
              <a:t>14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smtClean="0">
                <a:solidFill>
                  <a:srgbClr val="EAEAEA"/>
                </a:solidFill>
              </a:rPr>
              <a:t>Inertia (in binary image processing)</a:t>
            </a:r>
          </a:p>
          <a:p>
            <a:pPr eaLnBrk="1" hangingPunct="1"/>
            <a:endParaRPr lang="zh-CN" altLang="en-US" smtClean="0">
              <a:solidFill>
                <a:srgbClr val="EAEAEA"/>
              </a:solidFill>
            </a:endParaRPr>
          </a:p>
          <a:p>
            <a:pPr eaLnBrk="1" hangingPunct="1"/>
            <a:r>
              <a:rPr lang="en-US" altLang="zh-CN" smtClean="0">
                <a:solidFill>
                  <a:srgbClr val="EAEAEA"/>
                </a:solidFill>
              </a:rPr>
              <a:t>Make the optimization more difficult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28252FE-9577-4A72-B400-681F0857E73A}" type="slidenum">
              <a:rPr lang="zh-CN" altLang="en-US" smtClean="0">
                <a:latin typeface="Arial" charset="0"/>
              </a:rPr>
              <a:pPr eaLnBrk="1" hangingPunct="1"/>
              <a:t>15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smtClean="0">
                <a:solidFill>
                  <a:srgbClr val="EAEAEA"/>
                </a:solidFill>
              </a:rPr>
              <a:t>Inertia (in binary image processing)</a:t>
            </a:r>
          </a:p>
          <a:p>
            <a:pPr eaLnBrk="1" hangingPunct="1"/>
            <a:endParaRPr lang="zh-CN" altLang="en-US" smtClean="0">
              <a:solidFill>
                <a:srgbClr val="EAEAEA"/>
              </a:solidFill>
            </a:endParaRPr>
          </a:p>
          <a:p>
            <a:pPr eaLnBrk="1" hangingPunct="1"/>
            <a:r>
              <a:rPr lang="en-US" altLang="zh-CN" smtClean="0">
                <a:solidFill>
                  <a:srgbClr val="EAEAEA"/>
                </a:solidFill>
              </a:rPr>
              <a:t>Make the optimization more difficult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28252FE-9577-4A72-B400-681F0857E73A}" type="slidenum">
              <a:rPr lang="zh-CN" altLang="en-US" smtClean="0">
                <a:latin typeface="Arial" charset="0"/>
              </a:rPr>
              <a:pPr eaLnBrk="1" hangingPunct="1"/>
              <a:t>16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smtClean="0">
                <a:solidFill>
                  <a:srgbClr val="EAEAEA"/>
                </a:solidFill>
              </a:rPr>
              <a:t>Inertia (in binary image processing)</a:t>
            </a:r>
          </a:p>
          <a:p>
            <a:pPr eaLnBrk="1" hangingPunct="1"/>
            <a:endParaRPr lang="zh-CN" altLang="en-US" smtClean="0">
              <a:solidFill>
                <a:srgbClr val="EAEAEA"/>
              </a:solidFill>
            </a:endParaRPr>
          </a:p>
          <a:p>
            <a:pPr eaLnBrk="1" hangingPunct="1"/>
            <a:r>
              <a:rPr lang="en-US" altLang="zh-CN" smtClean="0">
                <a:solidFill>
                  <a:srgbClr val="EAEAEA"/>
                </a:solidFill>
              </a:rPr>
              <a:t>Make the optimization more difficult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34391EF-EF2B-4A0F-987A-C4B37ADE1E77}" type="slidenum">
              <a:rPr lang="zh-CN" altLang="en-US" smtClean="0">
                <a:latin typeface="Arial" charset="0"/>
              </a:rPr>
              <a:pPr eaLnBrk="1" hangingPunct="1"/>
              <a:t>17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34391EF-EF2B-4A0F-987A-C4B37ADE1E77}" type="slidenum">
              <a:rPr lang="zh-CN" altLang="en-US" smtClean="0">
                <a:latin typeface="Arial" charset="0"/>
              </a:rPr>
              <a:pPr eaLnBrk="1" hangingPunct="1"/>
              <a:t>18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34391EF-EF2B-4A0F-987A-C4B37ADE1E77}" type="slidenum">
              <a:rPr lang="zh-CN" altLang="en-US" smtClean="0">
                <a:latin typeface="Arial" charset="0"/>
              </a:rPr>
              <a:pPr eaLnBrk="1" hangingPunct="1"/>
              <a:t>19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697352D-B80C-42D4-B56D-9D5C4DE8ABEC}" type="slidenum">
              <a:rPr lang="zh-CN" altLang="en-US">
                <a:latin typeface="Arial" charset="0"/>
              </a:rPr>
              <a:pPr eaLnBrk="1" hangingPunct="1"/>
              <a:t>2</a:t>
            </a:fld>
            <a:endParaRPr lang="en-US" altLang="zh-CN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34391EF-EF2B-4A0F-987A-C4B37ADE1E77}" type="slidenum">
              <a:rPr lang="zh-CN" altLang="en-US" smtClean="0">
                <a:latin typeface="Arial" charset="0"/>
              </a:rPr>
              <a:pPr eaLnBrk="1" hangingPunct="1"/>
              <a:t>20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A7F3D6E-6EAE-425B-A2D7-37A5C30DB40E}" type="slidenum">
              <a:rPr lang="zh-CN" altLang="en-US">
                <a:latin typeface="Arial" charset="0"/>
              </a:rPr>
              <a:pPr eaLnBrk="1" hangingPunct="1"/>
              <a:t>21</a:t>
            </a:fld>
            <a:endParaRPr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34391EF-EF2B-4A0F-987A-C4B37ADE1E77}" type="slidenum">
              <a:rPr lang="zh-CN" altLang="en-US" smtClean="0">
                <a:latin typeface="Arial" charset="0"/>
              </a:rPr>
              <a:pPr eaLnBrk="1" hangingPunct="1"/>
              <a:t>22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eaLnBrk="1" hangingPunct="1"/>
            <a:r>
              <a:rPr lang="en-US" altLang="zh-CN" dirty="0" smtClean="0"/>
              <a:t>When the size of the </a:t>
            </a:r>
            <a:r>
              <a:rPr lang="en-US" altLang="zh-CN" dirty="0" err="1" smtClean="0"/>
              <a:t>LoG</a:t>
            </a:r>
            <a:r>
              <a:rPr lang="en-US" altLang="zh-CN" dirty="0" smtClean="0"/>
              <a:t> kernel matches with the size of a blob-like structure the response attains an </a:t>
            </a:r>
            <a:r>
              <a:rPr lang="en-US" altLang="zh-CN" dirty="0" err="1" smtClean="0"/>
              <a:t>extremum</a:t>
            </a:r>
            <a:r>
              <a:rPr lang="en-US" altLang="zh-CN" dirty="0" smtClean="0"/>
              <a:t>.</a:t>
            </a:r>
          </a:p>
          <a:p>
            <a:pPr eaLnBrk="1" hangingPunct="1"/>
            <a:endParaRPr lang="en-US" altLang="zh-CN" dirty="0" smtClean="0"/>
          </a:p>
          <a:p>
            <a:pPr eaLnBrk="1" hangingPunct="1"/>
            <a:r>
              <a:rPr lang="en-US" altLang="zh-CN" dirty="0" smtClean="0"/>
              <a:t>The </a:t>
            </a:r>
            <a:r>
              <a:rPr lang="en-US" altLang="zh-CN" dirty="0" err="1" smtClean="0"/>
              <a:t>LoG</a:t>
            </a:r>
            <a:r>
              <a:rPr lang="en-US" altLang="zh-CN" dirty="0" smtClean="0"/>
              <a:t> is well adapted to blob detection due to its circular symmetry, but it also provides a good estimation of the characteristic scale for other local structures such as corners, edges, ridges and multi-junctions.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D98F351-CD96-4C2C-8CAC-F3F42502F100}" type="slidenum">
              <a:rPr lang="zh-CN" altLang="en-US">
                <a:latin typeface="Arial" charset="0"/>
              </a:rPr>
              <a:pPr eaLnBrk="1" hangingPunct="1"/>
              <a:t>23</a:t>
            </a:fld>
            <a:endParaRPr lang="en-US" altLang="zh-CN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D98F351-CD96-4C2C-8CAC-F3F42502F100}" type="slidenum">
              <a:rPr lang="zh-CN" altLang="en-US">
                <a:latin typeface="Arial" charset="0"/>
              </a:rPr>
              <a:pPr eaLnBrk="1" hangingPunct="1"/>
              <a:t>24</a:t>
            </a:fld>
            <a:endParaRPr lang="en-US" altLang="zh-CN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A7F3D6E-6EAE-425B-A2D7-37A5C30DB40E}" type="slidenum">
              <a:rPr lang="zh-CN" altLang="en-US">
                <a:latin typeface="Arial" charset="0"/>
              </a:rPr>
              <a:pPr eaLnBrk="1" hangingPunct="1"/>
              <a:t>25</a:t>
            </a:fld>
            <a:endParaRPr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 smtClean="0"/>
              <a:t>The idea is to select the characteristic scale of a local structure, for which a given function attains an </a:t>
            </a:r>
            <a:r>
              <a:rPr lang="en-US" altLang="zh-CN" dirty="0" err="1" smtClean="0"/>
              <a:t>extremum</a:t>
            </a:r>
            <a:r>
              <a:rPr lang="en-US" altLang="zh-CN" dirty="0" smtClean="0"/>
              <a:t> over scales.</a:t>
            </a:r>
          </a:p>
          <a:p>
            <a:pPr eaLnBrk="1" hangingPunct="1"/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eaLnBrk="1" hangingPunct="1"/>
            <a:r>
              <a:rPr lang="en-US" altLang="zh-CN" dirty="0" smtClean="0"/>
              <a:t>The characteristic scale is relatively independent of the image resolution. It is related to the structure and not to the resolution at which the structure is represented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A7F3D6E-6EAE-425B-A2D7-37A5C30DB40E}" type="slidenum">
              <a:rPr lang="zh-CN" altLang="en-US">
                <a:latin typeface="Arial" charset="0"/>
              </a:rPr>
              <a:pPr eaLnBrk="1" hangingPunct="1"/>
              <a:t>26</a:t>
            </a:fld>
            <a:endParaRPr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 smtClean="0"/>
              <a:t>The idea is to select the characteristic scale of a local structure, for which a given function attains an </a:t>
            </a:r>
            <a:r>
              <a:rPr lang="en-US" altLang="zh-CN" dirty="0" err="1" smtClean="0"/>
              <a:t>extremum</a:t>
            </a:r>
            <a:r>
              <a:rPr lang="en-US" altLang="zh-CN" dirty="0" smtClean="0"/>
              <a:t> over scales.</a:t>
            </a:r>
          </a:p>
          <a:p>
            <a:pPr eaLnBrk="1" hangingPunct="1"/>
            <a:endParaRPr lang="en-US" altLang="zh-CN" dirty="0" smtClean="0"/>
          </a:p>
          <a:p>
            <a:pPr eaLnBrk="1" hangingPunct="1"/>
            <a:endParaRPr lang="en-US" altLang="zh-CN" dirty="0" smtClean="0"/>
          </a:p>
          <a:p>
            <a:pPr eaLnBrk="1" hangingPunct="1"/>
            <a:r>
              <a:rPr lang="en-US" altLang="zh-CN" dirty="0" smtClean="0"/>
              <a:t>The characteristic scale is relatively independent of the image resolution. It is related to the structure and not to the resolution at which the structure is represented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4B160E-1F1D-4337-AC91-DE90F3CEC056}" type="slidenum">
              <a:rPr lang="zh-CN" altLang="en-US">
                <a:latin typeface="Arial" charset="0"/>
              </a:rPr>
              <a:pPr eaLnBrk="1" hangingPunct="1"/>
              <a:t>27</a:t>
            </a:fld>
            <a:endParaRPr lang="en-US" altLang="zh-CN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 smtClean="0"/>
              <a:t>The ratio of the scales at which the </a:t>
            </a:r>
            <a:r>
              <a:rPr lang="en-US" altLang="zh-CN" dirty="0" err="1" smtClean="0"/>
              <a:t>extrema</a:t>
            </a:r>
            <a:r>
              <a:rPr lang="en-US" altLang="zh-CN" dirty="0" smtClean="0"/>
              <a:t> are found for corresponding points is the actual scale factor between the point neighborhoods.</a:t>
            </a:r>
          </a:p>
          <a:p>
            <a:pPr eaLnBrk="1" hangingPunct="1"/>
            <a:endParaRPr lang="en-US" altLang="zh-CN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A7F3D6E-6EAE-425B-A2D7-37A5C30DB40E}" type="slidenum">
              <a:rPr lang="zh-CN" altLang="en-US">
                <a:latin typeface="Arial" charset="0"/>
              </a:rPr>
              <a:pPr eaLnBrk="1" hangingPunct="1"/>
              <a:t>28</a:t>
            </a:fld>
            <a:endParaRPr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FBA0EB4-9A28-4C84-A65E-A021C195FBC1}" type="slidenum">
              <a:rPr lang="zh-CN" altLang="en-US">
                <a:latin typeface="Arial" charset="0"/>
              </a:rPr>
              <a:pPr eaLnBrk="1" hangingPunct="1"/>
              <a:t>29</a:t>
            </a:fld>
            <a:endParaRPr lang="en-US" altLang="zh-CN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smtClean="0"/>
              <a:t>Showing char scale as a circle, which should contain same information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65D8B67-D171-4A4E-B186-4D3A6424A5BA}" type="slidenum">
              <a:rPr lang="zh-CN" altLang="en-US">
                <a:latin typeface="Arial" charset="0"/>
              </a:rPr>
              <a:pPr eaLnBrk="1" hangingPunct="1"/>
              <a:t>3</a:t>
            </a:fld>
            <a:endParaRPr lang="en-US" altLang="zh-CN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 smtClean="0"/>
              <a:t>using</a:t>
            </a:r>
            <a:r>
              <a:rPr lang="en-US" altLang="zh-CN" baseline="0" dirty="0" smtClean="0"/>
              <a:t> binary processing methods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B9CDE27-9478-4AE0-AE3A-4C7F1DF0C8F2}" type="slidenum">
              <a:rPr lang="zh-CN" altLang="en-US">
                <a:latin typeface="Arial" charset="0"/>
              </a:rPr>
              <a:pPr eaLnBrk="1" hangingPunct="1"/>
              <a:t>30</a:t>
            </a:fld>
            <a:endParaRPr lang="en-US" altLang="zh-CN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B9CDE27-9478-4AE0-AE3A-4C7F1DF0C8F2}" type="slidenum">
              <a:rPr lang="zh-CN" altLang="en-US">
                <a:latin typeface="Arial" charset="0"/>
              </a:rPr>
              <a:pPr eaLnBrk="1" hangingPunct="1"/>
              <a:t>31</a:t>
            </a:fld>
            <a:endParaRPr lang="en-US" altLang="zh-CN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B9CDE27-9478-4AE0-AE3A-4C7F1DF0C8F2}" type="slidenum">
              <a:rPr lang="zh-CN" altLang="en-US">
                <a:latin typeface="Arial" charset="0"/>
              </a:rPr>
              <a:pPr eaLnBrk="1" hangingPunct="1"/>
              <a:t>32</a:t>
            </a:fld>
            <a:endParaRPr lang="en-US" altLang="zh-CN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B9CDE27-9478-4AE0-AE3A-4C7F1DF0C8F2}" type="slidenum">
              <a:rPr lang="zh-CN" altLang="en-US">
                <a:latin typeface="Arial" charset="0"/>
              </a:rPr>
              <a:pPr eaLnBrk="1" hangingPunct="1"/>
              <a:t>33</a:t>
            </a:fld>
            <a:endParaRPr lang="en-US" altLang="zh-CN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B9CDE27-9478-4AE0-AE3A-4C7F1DF0C8F2}" type="slidenum">
              <a:rPr lang="zh-CN" altLang="en-US">
                <a:latin typeface="Arial" charset="0"/>
              </a:rPr>
              <a:pPr eaLnBrk="1" hangingPunct="1"/>
              <a:t>34</a:t>
            </a:fld>
            <a:endParaRPr lang="en-US" altLang="zh-CN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B9CDE27-9478-4AE0-AE3A-4C7F1DF0C8F2}" type="slidenum">
              <a:rPr lang="zh-CN" altLang="en-US">
                <a:latin typeface="Arial" charset="0"/>
              </a:rPr>
              <a:pPr eaLnBrk="1" hangingPunct="1"/>
              <a:t>35</a:t>
            </a:fld>
            <a:endParaRPr lang="en-US" altLang="zh-CN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2C8EE32-D3FA-41ED-999A-4535D266D80E}" type="slidenum">
              <a:rPr lang="zh-CN" altLang="en-US">
                <a:latin typeface="Arial" charset="0"/>
              </a:rPr>
              <a:pPr eaLnBrk="1" hangingPunct="1"/>
              <a:t>36</a:t>
            </a:fld>
            <a:endParaRPr lang="en-US" altLang="zh-CN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2C8EE32-D3FA-41ED-999A-4535D266D80E}" type="slidenum">
              <a:rPr lang="zh-CN" altLang="en-US">
                <a:latin typeface="Arial" charset="0"/>
              </a:rPr>
              <a:pPr eaLnBrk="1" hangingPunct="1"/>
              <a:t>37</a:t>
            </a:fld>
            <a:endParaRPr lang="en-US" altLang="zh-CN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2C8EE32-D3FA-41ED-999A-4535D266D80E}" type="slidenum">
              <a:rPr lang="zh-CN" altLang="en-US">
                <a:latin typeface="Arial" charset="0"/>
              </a:rPr>
              <a:pPr eaLnBrk="1" hangingPunct="1"/>
              <a:t>38</a:t>
            </a:fld>
            <a:endParaRPr lang="en-US" altLang="zh-CN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57844E1-00C8-43CE-9980-FAD03976EBCC}" type="slidenum">
              <a:rPr lang="zh-CN" altLang="en-US">
                <a:latin typeface="Arial" charset="0"/>
              </a:rPr>
              <a:pPr eaLnBrk="1" hangingPunct="1"/>
              <a:t>39</a:t>
            </a:fld>
            <a:endParaRPr lang="en-US" altLang="zh-CN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65D8B67-D171-4A4E-B186-4D3A6424A5BA}" type="slidenum">
              <a:rPr lang="zh-CN" altLang="en-US">
                <a:latin typeface="Arial" charset="0"/>
              </a:rPr>
              <a:pPr eaLnBrk="1" hangingPunct="1"/>
              <a:t>4</a:t>
            </a:fld>
            <a:endParaRPr lang="en-US" altLang="zh-CN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 smtClean="0"/>
              <a:t>using binary processing,</a:t>
            </a:r>
          </a:p>
          <a:p>
            <a:pPr eaLnBrk="1" hangingPunct="1"/>
            <a:r>
              <a:rPr lang="en-US" altLang="zh-CN" dirty="0" smtClean="0"/>
              <a:t>template matching</a:t>
            </a:r>
          </a:p>
          <a:p>
            <a:pPr eaLnBrk="1" hangingPunct="1"/>
            <a:endParaRPr lang="zh-CN" alt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BAD8FD3-DBCB-4B49-9FCD-812B128A6A0D}" type="slidenum">
              <a:rPr lang="zh-CN" altLang="en-US">
                <a:latin typeface="Arial" charset="0"/>
              </a:rPr>
              <a:pPr eaLnBrk="1" hangingPunct="1"/>
              <a:t>40</a:t>
            </a:fld>
            <a:endParaRPr lang="en-US" altLang="zh-CN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CECA1BB7-BD9B-45BB-A74C-F9B26DCE2B73}" type="slidenum">
              <a:rPr lang="zh-CN" altLang="en-US">
                <a:latin typeface="Arial" charset="0"/>
              </a:rPr>
              <a:pPr eaLnBrk="1" hangingPunct="1"/>
              <a:t>41</a:t>
            </a:fld>
            <a:endParaRPr lang="en-US" altLang="zh-CN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94AF93B-8421-4E4B-B9BA-3E18D4011376}" type="slidenum">
              <a:rPr lang="zh-CN" altLang="en-US">
                <a:latin typeface="Arial" charset="0"/>
              </a:rPr>
              <a:pPr eaLnBrk="1" hangingPunct="1"/>
              <a:t>42</a:t>
            </a:fld>
            <a:endParaRPr lang="en-US" altLang="zh-CN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smtClean="0"/>
              <a:t>The “stuff” inside the circle is what we’re interested in. We want to describe this stuff in an invariant way to compare things.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6B84D28-CAB0-42A4-B94E-5830222AD84E}" type="slidenum">
              <a:rPr lang="zh-CN" altLang="en-US">
                <a:latin typeface="Arial" charset="0"/>
              </a:rPr>
              <a:pPr eaLnBrk="1" hangingPunct="1"/>
              <a:t>43</a:t>
            </a:fld>
            <a:endParaRPr lang="en-US" altLang="zh-CN"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9731891-E7A4-4E4D-8582-BD2E013C6A19}" type="slidenum">
              <a:rPr lang="zh-CN" altLang="en-US">
                <a:latin typeface="Arial" charset="0"/>
              </a:rPr>
              <a:pPr eaLnBrk="1" hangingPunct="1"/>
              <a:t>44</a:t>
            </a:fld>
            <a:endParaRPr lang="en-US" altLang="zh-CN"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1EF173B-824E-4085-9C2F-8EDEEEDA2A5F}" type="slidenum">
              <a:rPr lang="zh-CN" altLang="en-US">
                <a:latin typeface="Arial" charset="0"/>
              </a:rPr>
              <a:pPr eaLnBrk="1" hangingPunct="1"/>
              <a:t>45</a:t>
            </a:fld>
            <a:endParaRPr lang="en-US" altLang="zh-CN"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D8E1FF4-4B3C-4230-8BE6-042CFA032FB0}" type="slidenum">
              <a:rPr lang="zh-CN" altLang="en-US">
                <a:latin typeface="Arial" charset="0"/>
              </a:rPr>
              <a:pPr eaLnBrk="1" hangingPunct="1"/>
              <a:t>46</a:t>
            </a:fld>
            <a:endParaRPr lang="en-US" altLang="zh-CN"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A97584F-CF6C-4F44-9BBA-17A550BA376D}" type="slidenum">
              <a:rPr lang="zh-CN" altLang="en-US">
                <a:latin typeface="Arial" charset="0"/>
              </a:rPr>
              <a:pPr eaLnBrk="1" hangingPunct="1"/>
              <a:t>47</a:t>
            </a:fld>
            <a:endParaRPr lang="en-US" altLang="zh-CN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A97584F-CF6C-4F44-9BBA-17A550BA376D}" type="slidenum">
              <a:rPr lang="zh-CN" altLang="en-US">
                <a:latin typeface="Arial" charset="0"/>
              </a:rPr>
              <a:pPr eaLnBrk="1" hangingPunct="1"/>
              <a:t>48</a:t>
            </a:fld>
            <a:endParaRPr lang="en-US" altLang="zh-CN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A97584F-CF6C-4F44-9BBA-17A550BA376D}" type="slidenum">
              <a:rPr lang="zh-CN" altLang="en-US">
                <a:latin typeface="Arial" charset="0"/>
              </a:rPr>
              <a:pPr eaLnBrk="1" hangingPunct="1"/>
              <a:t>49</a:t>
            </a:fld>
            <a:endParaRPr lang="en-US" altLang="zh-CN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65D8B67-D171-4A4E-B186-4D3A6424A5BA}" type="slidenum">
              <a:rPr lang="zh-CN" altLang="en-US">
                <a:latin typeface="Arial" charset="0"/>
              </a:rPr>
              <a:pPr eaLnBrk="1" hangingPunct="1"/>
              <a:t>5</a:t>
            </a:fld>
            <a:endParaRPr lang="en-US" altLang="zh-CN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A97584F-CF6C-4F44-9BBA-17A550BA376D}" type="slidenum">
              <a:rPr lang="zh-CN" altLang="en-US">
                <a:latin typeface="Arial" charset="0"/>
              </a:rPr>
              <a:pPr eaLnBrk="1" hangingPunct="1"/>
              <a:t>50</a:t>
            </a:fld>
            <a:endParaRPr lang="en-US" altLang="zh-CN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D641072-D47B-48E6-965F-39ACDF321D2F}" type="slidenum">
              <a:rPr lang="zh-CN" altLang="en-US">
                <a:latin typeface="Arial" charset="0"/>
              </a:rPr>
              <a:pPr eaLnBrk="1" hangingPunct="1"/>
              <a:t>51</a:t>
            </a:fld>
            <a:endParaRPr lang="en-US" altLang="zh-CN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FC403A7-8534-4E31-BA2C-368E39061B48}" type="slidenum">
              <a:rPr lang="zh-CN" altLang="en-US">
                <a:latin typeface="Arial" charset="0"/>
              </a:rPr>
              <a:pPr eaLnBrk="1" hangingPunct="1"/>
              <a:t>52</a:t>
            </a:fld>
            <a:endParaRPr lang="en-US" altLang="zh-CN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12AAFBD-57FE-4DA1-9306-5628C5C12311}" type="slidenum">
              <a:rPr lang="zh-CN" altLang="en-US">
                <a:latin typeface="Arial" charset="0"/>
              </a:rPr>
              <a:pPr eaLnBrk="1" hangingPunct="1"/>
              <a:t>53</a:t>
            </a:fld>
            <a:endParaRPr lang="en-US" altLang="zh-CN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28252FE-9577-4A72-B400-681F0857E73A}" type="slidenum">
              <a:rPr lang="zh-CN" altLang="en-US" smtClean="0">
                <a:latin typeface="Arial" charset="0"/>
              </a:rPr>
              <a:pPr eaLnBrk="1" hangingPunct="1"/>
              <a:t>54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smtClean="0">
                <a:solidFill>
                  <a:srgbClr val="EAEAEA"/>
                </a:solidFill>
              </a:rPr>
              <a:t>Inertia (in binary image processing)</a:t>
            </a:r>
          </a:p>
          <a:p>
            <a:pPr eaLnBrk="1" hangingPunct="1"/>
            <a:endParaRPr lang="zh-CN" altLang="en-US" smtClean="0">
              <a:solidFill>
                <a:srgbClr val="EAEAEA"/>
              </a:solidFill>
            </a:endParaRPr>
          </a:p>
          <a:p>
            <a:pPr eaLnBrk="1" hangingPunct="1"/>
            <a:r>
              <a:rPr lang="en-US" altLang="zh-CN" smtClean="0">
                <a:solidFill>
                  <a:srgbClr val="EAEAEA"/>
                </a:solidFill>
              </a:rPr>
              <a:t>Make the optimization more difficult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A97584F-CF6C-4F44-9BBA-17A550BA376D}" type="slidenum">
              <a:rPr lang="zh-CN" altLang="en-US">
                <a:latin typeface="Arial" charset="0"/>
              </a:rPr>
              <a:pPr eaLnBrk="1" hangingPunct="1"/>
              <a:t>55</a:t>
            </a:fld>
            <a:endParaRPr lang="en-US" altLang="zh-CN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62F89AA-1460-421A-A337-B6FD5432077D}" type="slidenum">
              <a:rPr lang="zh-CN" altLang="en-US">
                <a:latin typeface="Arial" charset="0"/>
              </a:rPr>
              <a:pPr eaLnBrk="1" hangingPunct="1"/>
              <a:t>56</a:t>
            </a:fld>
            <a:endParaRPr lang="en-US" altLang="zh-CN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B6DEE73-7C12-40C4-BA57-F1FEC362E00B}" type="slidenum">
              <a:rPr lang="zh-CN" altLang="en-US">
                <a:latin typeface="Arial" charset="0"/>
              </a:rPr>
              <a:pPr eaLnBrk="1" hangingPunct="1"/>
              <a:t>57</a:t>
            </a:fld>
            <a:endParaRPr lang="en-US" altLang="zh-CN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D641072-D47B-48E6-965F-39ACDF321D2F}" type="slidenum">
              <a:rPr lang="zh-CN" altLang="en-US">
                <a:latin typeface="Arial" charset="0"/>
              </a:rPr>
              <a:pPr eaLnBrk="1" hangingPunct="1"/>
              <a:t>58</a:t>
            </a:fld>
            <a:endParaRPr lang="en-US" altLang="zh-CN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D641072-D47B-48E6-965F-39ACDF321D2F}" type="slidenum">
              <a:rPr lang="zh-CN" altLang="en-US">
                <a:latin typeface="Arial" charset="0"/>
              </a:rPr>
              <a:pPr eaLnBrk="1" hangingPunct="1"/>
              <a:t>59</a:t>
            </a:fld>
            <a:endParaRPr lang="en-US" altLang="zh-CN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91154D9-BC79-4CED-B325-534CA1C6A577}" type="slidenum">
              <a:rPr lang="zh-CN" altLang="en-US">
                <a:latin typeface="Arial" charset="0"/>
              </a:rPr>
              <a:pPr eaLnBrk="1" hangingPunct="1"/>
              <a:t>6</a:t>
            </a:fld>
            <a:endParaRPr lang="en-US" altLang="zh-CN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43437" cy="348297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E0F0EE4-0269-43D3-94EA-A771580F37B7}" type="slidenum">
              <a:rPr lang="zh-CN" altLang="en-US">
                <a:latin typeface="Arial" charset="0"/>
              </a:rPr>
              <a:pPr eaLnBrk="1" hangingPunct="1"/>
              <a:t>60</a:t>
            </a:fld>
            <a:endParaRPr lang="en-US" altLang="zh-CN">
              <a:latin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D1CC03B-84B5-4753-AA94-A6D904923C00}" type="slidenum">
              <a:rPr lang="zh-CN" altLang="en-US">
                <a:latin typeface="Arial" charset="0"/>
              </a:rPr>
              <a:pPr eaLnBrk="1" hangingPunct="1"/>
              <a:t>7</a:t>
            </a:fld>
            <a:endParaRPr lang="en-US" altLang="zh-CN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 smtClean="0"/>
              <a:t>Two images of the same object…</a:t>
            </a:r>
          </a:p>
          <a:p>
            <a:pPr eaLnBrk="1" hangingPunct="1"/>
            <a:r>
              <a:rPr lang="en-US" altLang="zh-CN" dirty="0" smtClean="0"/>
              <a:t>Whatever algorithm we come up with it has to cross all these barriers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FB94A62-3C40-47C1-A3F9-3C65DD4F7AEB}" type="slidenum">
              <a:rPr lang="zh-CN" altLang="en-US">
                <a:latin typeface="Arial" charset="0"/>
              </a:rPr>
              <a:pPr eaLnBrk="1" hangingPunct="1"/>
              <a:t>8</a:t>
            </a:fld>
            <a:endParaRPr lang="en-US" altLang="zh-CN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 smtClean="0"/>
              <a:t>Two images of same pattern.</a:t>
            </a:r>
          </a:p>
          <a:p>
            <a:pPr eaLnBrk="1" hangingPunct="1"/>
            <a:r>
              <a:rPr lang="en-US" altLang="zh-CN" dirty="0" smtClean="0"/>
              <a:t>if we know their relative scale and orientation</a:t>
            </a:r>
          </a:p>
          <a:p>
            <a:pPr eaLnBrk="1" hangingPunct="1"/>
            <a:endParaRPr lang="zh-CN" alt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634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1132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592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0711" indent="-23239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AF17F55-249C-4912-AAD7-033F80CA9B86}" type="slidenum">
              <a:rPr lang="zh-CN" altLang="en-US">
                <a:latin typeface="Arial" charset="0"/>
              </a:rPr>
              <a:pPr eaLnBrk="1" hangingPunct="1"/>
              <a:t>9</a:t>
            </a:fld>
            <a:endParaRPr lang="en-US" altLang="zh-CN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 smtClean="0"/>
              <a:t>Some</a:t>
            </a:r>
            <a:r>
              <a:rPr lang="en-US" altLang="zh-CN" baseline="0" dirty="0" smtClean="0"/>
              <a:t> patches of the images that are just not interesting enough…</a:t>
            </a:r>
          </a:p>
          <a:p>
            <a:pPr eaLnBrk="1" hangingPunct="1"/>
            <a:r>
              <a:rPr lang="en-US" altLang="zh-CN" baseline="0" dirty="0" smtClean="0"/>
              <a:t>that’s fine…we just hope that there are </a:t>
            </a:r>
            <a:r>
              <a:rPr lang="en-US" altLang="zh-CN" baseline="0" dirty="0" err="1" smtClean="0"/>
              <a:t>atleast</a:t>
            </a:r>
            <a:r>
              <a:rPr lang="en-US" altLang="zh-CN" baseline="0" dirty="0" smtClean="0"/>
              <a:t> a few interesting patches</a:t>
            </a:r>
            <a:endParaRPr lang="zh-CN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6BD5F-0256-4C92-BF4E-6897CBB018E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416817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9900A-07A4-4DC0-8F73-3A7636EB4F2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726101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1217E-A70D-4C53-866D-3A1ECA87D24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421052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BFFBC-4874-443A-A9CE-A137A6206C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85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34D81-5CF4-43DF-B76E-B97391D97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39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613BD-BF6C-4B8A-97E8-9396949CF0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51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F75F5-6E96-42FE-A485-FEB7E330A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14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CBBC2-9090-489C-85A5-156903BF8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12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A16F9-0D8E-48FC-8D70-D2B460A1E7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3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5B178-71BF-4B78-A322-D6C643C02B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05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EFE93-DB8F-4FE8-B09B-0D9D53A5B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7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881DF-47EB-4F17-A7CF-E3D54AFF637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234994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A5AAB-BF46-42AD-9250-F5B09D6F53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74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43DC8-64FE-452A-9DE7-F0972BFD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00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8F4CC-6BE2-451B-8513-FDD4A89DB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3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D9F1D-D48C-4D00-9324-564A4419BE9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047463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F1B8-CB31-43D1-867D-5FB9216C30B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775453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ADF01-AC40-4FBC-9A15-DF45AFD56F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030454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33D4-66E0-4696-8A42-FAC86A50DCD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945118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467D7-EC00-463A-9CA2-9E6C815245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332652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689CF-7EF0-4F50-9403-7059E7F08EC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154992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4BCF-3515-428E-A2FE-EFC60969D05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03055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58C89159-5029-477D-9689-B8F06854DA2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</a:defRPr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1C5D214-3C04-41E4-9A51-9520B945BC7A}" type="slidenum">
              <a:rPr lang="en-US">
                <a:solidFill>
                  <a:srgbClr val="000000"/>
                </a:solidFill>
                <a:ea typeface="ＭＳ Ｐゴシック" pitchFamily="34" charset="-128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68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9" Type="http://schemas.openxmlformats.org/officeDocument/2006/relationships/image" Target="../media/image68.png"/><Relationship Id="rId21" Type="http://schemas.openxmlformats.org/officeDocument/2006/relationships/image" Target="../media/image50.png"/><Relationship Id="rId34" Type="http://schemas.openxmlformats.org/officeDocument/2006/relationships/image" Target="../media/image63.png"/><Relationship Id="rId42" Type="http://schemas.openxmlformats.org/officeDocument/2006/relationships/image" Target="../media/image71.png"/><Relationship Id="rId47" Type="http://schemas.openxmlformats.org/officeDocument/2006/relationships/image" Target="../media/image76.png"/><Relationship Id="rId50" Type="http://schemas.openxmlformats.org/officeDocument/2006/relationships/image" Target="../media/image79.png"/><Relationship Id="rId55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5.png"/><Relationship Id="rId29" Type="http://schemas.openxmlformats.org/officeDocument/2006/relationships/image" Target="../media/image58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37" Type="http://schemas.openxmlformats.org/officeDocument/2006/relationships/image" Target="../media/image66.png"/><Relationship Id="rId40" Type="http://schemas.openxmlformats.org/officeDocument/2006/relationships/image" Target="../media/image69.png"/><Relationship Id="rId45" Type="http://schemas.openxmlformats.org/officeDocument/2006/relationships/image" Target="../media/image74.png"/><Relationship Id="rId53" Type="http://schemas.openxmlformats.org/officeDocument/2006/relationships/image" Target="../media/image82.png"/><Relationship Id="rId58" Type="http://schemas.openxmlformats.org/officeDocument/2006/relationships/image" Target="../media/image761.png"/><Relationship Id="rId5" Type="http://schemas.openxmlformats.org/officeDocument/2006/relationships/image" Target="../media/image34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64.png"/><Relationship Id="rId43" Type="http://schemas.openxmlformats.org/officeDocument/2006/relationships/image" Target="../media/image72.png"/><Relationship Id="rId48" Type="http://schemas.openxmlformats.org/officeDocument/2006/relationships/image" Target="../media/image77.png"/><Relationship Id="rId56" Type="http://schemas.openxmlformats.org/officeDocument/2006/relationships/image" Target="../media/image740.png"/><Relationship Id="rId8" Type="http://schemas.openxmlformats.org/officeDocument/2006/relationships/image" Target="../media/image37.png"/><Relationship Id="rId51" Type="http://schemas.openxmlformats.org/officeDocument/2006/relationships/image" Target="../media/image80.png"/><Relationship Id="rId3" Type="http://schemas.openxmlformats.org/officeDocument/2006/relationships/image" Target="../media/image32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38" Type="http://schemas.openxmlformats.org/officeDocument/2006/relationships/image" Target="../media/image67.png"/><Relationship Id="rId46" Type="http://schemas.openxmlformats.org/officeDocument/2006/relationships/image" Target="../media/image75.png"/><Relationship Id="rId59" Type="http://schemas.openxmlformats.org/officeDocument/2006/relationships/image" Target="../media/image84.png"/><Relationship Id="rId20" Type="http://schemas.openxmlformats.org/officeDocument/2006/relationships/image" Target="../media/image49.png"/><Relationship Id="rId41" Type="http://schemas.openxmlformats.org/officeDocument/2006/relationships/image" Target="../media/image70.png"/><Relationship Id="rId5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36" Type="http://schemas.openxmlformats.org/officeDocument/2006/relationships/image" Target="../media/image65.png"/><Relationship Id="rId49" Type="http://schemas.openxmlformats.org/officeDocument/2006/relationships/image" Target="../media/image78.png"/><Relationship Id="rId57" Type="http://schemas.openxmlformats.org/officeDocument/2006/relationships/image" Target="../media/image750.png"/><Relationship Id="rId10" Type="http://schemas.openxmlformats.org/officeDocument/2006/relationships/image" Target="../media/image39.png"/><Relationship Id="rId31" Type="http://schemas.openxmlformats.org/officeDocument/2006/relationships/image" Target="../media/image60.png"/><Relationship Id="rId44" Type="http://schemas.openxmlformats.org/officeDocument/2006/relationships/image" Target="../media/image73.png"/><Relationship Id="rId52" Type="http://schemas.openxmlformats.org/officeDocument/2006/relationships/image" Target="../media/image81.png"/><Relationship Id="rId60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9.png"/><Relationship Id="rId39" Type="http://schemas.openxmlformats.org/officeDocument/2006/relationships/image" Target="../media/image80.png"/><Relationship Id="rId21" Type="http://schemas.openxmlformats.org/officeDocument/2006/relationships/image" Target="../media/image52.png"/><Relationship Id="rId34" Type="http://schemas.openxmlformats.org/officeDocument/2006/relationships/image" Target="../media/image75.png"/><Relationship Id="rId42" Type="http://schemas.openxmlformats.org/officeDocument/2006/relationships/image" Target="../media/image83.png"/><Relationship Id="rId47" Type="http://schemas.openxmlformats.org/officeDocument/2006/relationships/image" Target="../media/image86.png"/><Relationship Id="rId50" Type="http://schemas.openxmlformats.org/officeDocument/2006/relationships/image" Target="../media/image8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5.png"/><Relationship Id="rId29" Type="http://schemas.openxmlformats.org/officeDocument/2006/relationships/image" Target="../media/image68.png"/><Relationship Id="rId11" Type="http://schemas.openxmlformats.org/officeDocument/2006/relationships/image" Target="../media/image40.png"/><Relationship Id="rId24" Type="http://schemas.openxmlformats.org/officeDocument/2006/relationships/image" Target="../media/image56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png"/><Relationship Id="rId45" Type="http://schemas.openxmlformats.org/officeDocument/2006/relationships/image" Target="../media/image75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5.png"/><Relationship Id="rId28" Type="http://schemas.openxmlformats.org/officeDocument/2006/relationships/image" Target="../media/image65.png"/><Relationship Id="rId36" Type="http://schemas.openxmlformats.org/officeDocument/2006/relationships/image" Target="../media/image77.png"/><Relationship Id="rId49" Type="http://schemas.openxmlformats.org/officeDocument/2006/relationships/image" Target="../media/image87.png"/><Relationship Id="rId10" Type="http://schemas.openxmlformats.org/officeDocument/2006/relationships/image" Target="../media/image39.png"/><Relationship Id="rId19" Type="http://schemas.openxmlformats.org/officeDocument/2006/relationships/image" Target="../media/image49.png"/><Relationship Id="rId31" Type="http://schemas.openxmlformats.org/officeDocument/2006/relationships/image" Target="../media/image72.png"/><Relationship Id="rId44" Type="http://schemas.openxmlformats.org/officeDocument/2006/relationships/image" Target="../media/image74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3.png"/><Relationship Id="rId27" Type="http://schemas.openxmlformats.org/officeDocument/2006/relationships/image" Target="../media/image62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43" Type="http://schemas.openxmlformats.org/officeDocument/2006/relationships/image" Target="../media/image30.png"/><Relationship Id="rId48" Type="http://schemas.openxmlformats.org/officeDocument/2006/relationships/image" Target="../media/image840.png"/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8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Relationship Id="rId46" Type="http://schemas.openxmlformats.org/officeDocument/2006/relationships/image" Target="../media/image761.png"/><Relationship Id="rId20" Type="http://schemas.openxmlformats.org/officeDocument/2006/relationships/image" Target="../media/image50.png"/><Relationship Id="rId41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70.png"/><Relationship Id="rId3" Type="http://schemas.openxmlformats.org/officeDocument/2006/relationships/image" Target="../media/image73.png"/><Relationship Id="rId7" Type="http://schemas.openxmlformats.org/officeDocument/2006/relationships/image" Target="../media/image83.png"/><Relationship Id="rId12" Type="http://schemas.openxmlformats.org/officeDocument/2006/relationships/image" Target="../media/image860.png"/><Relationship Id="rId17" Type="http://schemas.openxmlformats.org/officeDocument/2006/relationships/image" Target="../media/image85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51.png"/><Relationship Id="rId5" Type="http://schemas.openxmlformats.org/officeDocument/2006/relationships/image" Target="../media/image81.png"/><Relationship Id="rId15" Type="http://schemas.openxmlformats.org/officeDocument/2006/relationships/image" Target="../media/image88.png"/><Relationship Id="rId10" Type="http://schemas.openxmlformats.org/officeDocument/2006/relationships/image" Target="../media/image750.png"/><Relationship Id="rId4" Type="http://schemas.openxmlformats.org/officeDocument/2006/relationships/image" Target="../media/image77.png"/><Relationship Id="rId9" Type="http://schemas.openxmlformats.org/officeDocument/2006/relationships/image" Target="../media/image740.png"/><Relationship Id="rId14" Type="http://schemas.openxmlformats.org/officeDocument/2006/relationships/image" Target="../media/image8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40.png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98.png"/><Relationship Id="rId5" Type="http://schemas.microsoft.com/office/2007/relationships/hdphoto" Target="../media/hdphoto4.wdp"/><Relationship Id="rId10" Type="http://schemas.openxmlformats.org/officeDocument/2006/relationships/image" Target="../media/image290.png"/><Relationship Id="rId4" Type="http://schemas.openxmlformats.org/officeDocument/2006/relationships/image" Target="../media/image96.png"/><Relationship Id="rId9" Type="http://schemas.openxmlformats.org/officeDocument/2006/relationships/image" Target="../media/image2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500.png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12" Type="http://schemas.openxmlformats.org/officeDocument/2006/relationships/image" Target="../media/image4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480.png"/><Relationship Id="rId5" Type="http://schemas.openxmlformats.org/officeDocument/2006/relationships/image" Target="../media/image430.png"/><Relationship Id="rId10" Type="http://schemas.openxmlformats.org/officeDocument/2006/relationships/image" Target="../media/image470.png"/><Relationship Id="rId4" Type="http://schemas.openxmlformats.org/officeDocument/2006/relationships/image" Target="../media/image890.png"/><Relationship Id="rId9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3.png"/><Relationship Id="rId3" Type="http://schemas.openxmlformats.org/officeDocument/2006/relationships/image" Target="../media/image941.png"/><Relationship Id="rId21" Type="http://schemas.openxmlformats.org/officeDocument/2006/relationships/image" Target="../media/image105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01.png"/><Relationship Id="rId20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80.png"/><Relationship Id="rId5" Type="http://schemas.openxmlformats.org/officeDocument/2006/relationships/image" Target="../media/image430.png"/><Relationship Id="rId15" Type="http://schemas.openxmlformats.org/officeDocument/2006/relationships/image" Target="../media/image100.png"/><Relationship Id="rId10" Type="http://schemas.openxmlformats.org/officeDocument/2006/relationships/image" Target="../media/image470.png"/><Relationship Id="rId19" Type="http://schemas.openxmlformats.org/officeDocument/2006/relationships/image" Target="../media/image490.png"/><Relationship Id="rId4" Type="http://schemas.openxmlformats.org/officeDocument/2006/relationships/image" Target="../media/image104.png"/><Relationship Id="rId14" Type="http://schemas.openxmlformats.org/officeDocument/2006/relationships/image" Target="../media/image5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650.png"/><Relationship Id="rId3" Type="http://schemas.openxmlformats.org/officeDocument/2006/relationships/image" Target="../media/image100.png"/><Relationship Id="rId7" Type="http://schemas.openxmlformats.org/officeDocument/2006/relationships/image" Target="../media/image590.png"/><Relationship Id="rId12" Type="http://schemas.openxmlformats.org/officeDocument/2006/relationships/image" Target="../media/image64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50.png"/><Relationship Id="rId5" Type="http://schemas.openxmlformats.org/officeDocument/2006/relationships/image" Target="../media/image102.png"/><Relationship Id="rId15" Type="http://schemas.openxmlformats.org/officeDocument/2006/relationships/image" Target="../media/image670.png"/><Relationship Id="rId10" Type="http://schemas.openxmlformats.org/officeDocument/2006/relationships/image" Target="../media/image620.png"/><Relationship Id="rId4" Type="http://schemas.openxmlformats.org/officeDocument/2006/relationships/image" Target="../media/image101.png"/><Relationship Id="rId9" Type="http://schemas.openxmlformats.org/officeDocument/2006/relationships/image" Target="../media/image610.png"/><Relationship Id="rId14" Type="http://schemas.openxmlformats.org/officeDocument/2006/relationships/image" Target="../media/image6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650.png"/><Relationship Id="rId3" Type="http://schemas.openxmlformats.org/officeDocument/2006/relationships/image" Target="../media/image100.png"/><Relationship Id="rId7" Type="http://schemas.openxmlformats.org/officeDocument/2006/relationships/image" Target="../media/image590.png"/><Relationship Id="rId12" Type="http://schemas.openxmlformats.org/officeDocument/2006/relationships/image" Target="../media/image640.png"/><Relationship Id="rId17" Type="http://schemas.openxmlformats.org/officeDocument/2006/relationships/image" Target="../media/image105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5" Type="http://schemas.openxmlformats.org/officeDocument/2006/relationships/image" Target="../media/image670.png"/><Relationship Id="rId10" Type="http://schemas.openxmlformats.org/officeDocument/2006/relationships/image" Target="../media/image620.png"/><Relationship Id="rId4" Type="http://schemas.openxmlformats.org/officeDocument/2006/relationships/image" Target="../media/image101.png"/><Relationship Id="rId9" Type="http://schemas.openxmlformats.org/officeDocument/2006/relationships/image" Target="../media/image610.png"/><Relationship Id="rId14" Type="http://schemas.openxmlformats.org/officeDocument/2006/relationships/image" Target="../media/image6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openxmlformats.org/officeDocument/2006/relationships/image" Target="../media/image1090.png"/><Relationship Id="rId7" Type="http://schemas.openxmlformats.org/officeDocument/2006/relationships/image" Target="../media/image11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0.png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0.png"/><Relationship Id="rId4" Type="http://schemas.openxmlformats.org/officeDocument/2006/relationships/image" Target="../media/image11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3.png"/><Relationship Id="rId3" Type="http://schemas.openxmlformats.org/officeDocument/2006/relationships/image" Target="../media/image880.png"/><Relationship Id="rId7" Type="http://schemas.openxmlformats.org/officeDocument/2006/relationships/image" Target="../media/image120.png"/><Relationship Id="rId12" Type="http://schemas.openxmlformats.org/officeDocument/2006/relationships/image" Target="../media/image9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940.png"/><Relationship Id="rId7" Type="http://schemas.openxmlformats.org/officeDocument/2006/relationships/image" Target="../media/image119.png"/><Relationship Id="rId12" Type="http://schemas.openxmlformats.org/officeDocument/2006/relationships/image" Target="../media/image9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image" Target="../media/image880.png"/><Relationship Id="rId10" Type="http://schemas.openxmlformats.org/officeDocument/2006/relationships/image" Target="../media/image121.png"/><Relationship Id="rId9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pPr eaLnBrk="1" hangingPunct="1"/>
            <a:r>
              <a:rPr lang="en-US" sz="5400" smtClean="0">
                <a:ea typeface="ＭＳ Ｐゴシック" pitchFamily="34" charset="-128"/>
              </a:rPr>
              <a:t>Computer Vision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752600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Spring 2010 15-385,-685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Instructor: S. </a:t>
            </a:r>
            <a:r>
              <a:rPr lang="en-US" dirty="0" err="1" smtClean="0">
                <a:ea typeface="ＭＳ Ｐゴシック" pitchFamily="34" charset="-128"/>
              </a:rPr>
              <a:t>Narasimhan</a:t>
            </a: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endParaRPr lang="en-US" sz="2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WH 5409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T-R 10:30am – 11:50am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3600" dirty="0" smtClean="0">
                <a:ea typeface="ＭＳ Ｐゴシック" pitchFamily="34" charset="-128"/>
              </a:rPr>
              <a:t>Lecture </a:t>
            </a:r>
            <a:r>
              <a:rPr lang="en-US" sz="3600" dirty="0" smtClean="0">
                <a:ea typeface="ＭＳ Ｐゴシック" pitchFamily="34" charset="-128"/>
              </a:rPr>
              <a:t>#21</a:t>
            </a:r>
            <a:endParaRPr lang="en-US" sz="36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970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2720" y="222250"/>
            <a:ext cx="879856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200" dirty="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What is an Interesting Point/Feature?</a:t>
            </a: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0857" y="1470345"/>
            <a:ext cx="792003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Has </a:t>
            </a:r>
            <a:r>
              <a:rPr lang="en-US" sz="2200" dirty="0" smtClean="0">
                <a:solidFill>
                  <a:schemeClr val="accent6"/>
                </a:solidFill>
              </a:rPr>
              <a:t>rich image content </a:t>
            </a:r>
            <a:r>
              <a:rPr lang="en-US" sz="2200" dirty="0" smtClean="0">
                <a:solidFill>
                  <a:schemeClr val="bg1"/>
                </a:solidFill>
              </a:rPr>
              <a:t>(color variations, gradient variations, …) within the local window</a:t>
            </a:r>
          </a:p>
          <a:p>
            <a:pPr marL="342900" indent="-342900" algn="l">
              <a:spcBef>
                <a:spcPts val="600"/>
              </a:spcBef>
              <a:buFont typeface="Arial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Has well defined </a:t>
            </a:r>
            <a:r>
              <a:rPr lang="en-US" sz="2200" dirty="0" smtClean="0">
                <a:solidFill>
                  <a:schemeClr val="accent6"/>
                </a:solidFill>
              </a:rPr>
              <a:t>representation </a:t>
            </a:r>
            <a:r>
              <a:rPr lang="en-US" sz="2200" dirty="0" smtClean="0">
                <a:solidFill>
                  <a:schemeClr val="bg1"/>
                </a:solidFill>
              </a:rPr>
              <a:t>(</a:t>
            </a:r>
            <a:r>
              <a:rPr lang="en-US" sz="2200" dirty="0" smtClean="0">
                <a:solidFill>
                  <a:schemeClr val="accent6"/>
                </a:solidFill>
              </a:rPr>
              <a:t>signature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  <a:r>
              <a:rPr lang="en-US" sz="2200" dirty="0" smtClean="0">
                <a:solidFill>
                  <a:schemeClr val="accent6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for matching/comparing with other points</a:t>
            </a:r>
          </a:p>
          <a:p>
            <a:pPr marL="342900" indent="-342900" algn="l">
              <a:spcBef>
                <a:spcPts val="600"/>
              </a:spcBef>
              <a:buFont typeface="Arial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Has a well defined </a:t>
            </a:r>
            <a:r>
              <a:rPr lang="en-US" sz="2200" dirty="0" smtClean="0">
                <a:solidFill>
                  <a:schemeClr val="accent6"/>
                </a:solidFill>
              </a:rPr>
              <a:t>position</a:t>
            </a:r>
            <a:r>
              <a:rPr lang="en-US" sz="2200" dirty="0" smtClean="0">
                <a:solidFill>
                  <a:schemeClr val="bg1"/>
                </a:solidFill>
              </a:rPr>
              <a:t> in the image</a:t>
            </a:r>
          </a:p>
          <a:p>
            <a:pPr algn="l">
              <a:spcBef>
                <a:spcPts val="600"/>
              </a:spcBef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Should be </a:t>
            </a:r>
            <a:r>
              <a:rPr lang="en-US" sz="2200" dirty="0" smtClean="0">
                <a:solidFill>
                  <a:schemeClr val="accent6"/>
                </a:solidFill>
              </a:rPr>
              <a:t>invariable to image rotation </a:t>
            </a:r>
            <a:r>
              <a:rPr lang="en-US" sz="2200" dirty="0" smtClean="0">
                <a:solidFill>
                  <a:schemeClr val="bg1"/>
                </a:solidFill>
              </a:rPr>
              <a:t>and </a:t>
            </a:r>
            <a:r>
              <a:rPr lang="en-US" sz="2200" dirty="0" smtClean="0">
                <a:solidFill>
                  <a:schemeClr val="accent6"/>
                </a:solidFill>
              </a:rPr>
              <a:t>scaling</a:t>
            </a:r>
          </a:p>
          <a:p>
            <a:pPr marL="342900" indent="-342900" algn="l">
              <a:spcBef>
                <a:spcPts val="600"/>
              </a:spcBef>
              <a:buFont typeface="Arial" pitchFamily="34" charset="0"/>
              <a:buChar char="•"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Should </a:t>
            </a:r>
            <a:r>
              <a:rPr lang="en-US" sz="2200" dirty="0">
                <a:solidFill>
                  <a:schemeClr val="bg1"/>
                </a:solidFill>
              </a:rPr>
              <a:t>be relatively </a:t>
            </a:r>
            <a:r>
              <a:rPr lang="en-US" sz="2200" dirty="0">
                <a:solidFill>
                  <a:schemeClr val="accent6"/>
                </a:solidFill>
              </a:rPr>
              <a:t>invariable to lighting </a:t>
            </a:r>
            <a:r>
              <a:rPr lang="en-US" sz="2200" dirty="0" smtClean="0">
                <a:solidFill>
                  <a:schemeClr val="bg1"/>
                </a:solidFill>
              </a:rPr>
              <a:t>changes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73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109787" y="1600200"/>
            <a:ext cx="1971675" cy="18859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6" name="Picture 2" descr="C:\Users\gkguru\COURSES\PAST\COMPUTER VISION\CS4731\Lecture 08 - SIFT\God Of War COV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19938" r="34690" b="42547"/>
          <a:stretch/>
        </p:blipFill>
        <p:spPr bwMode="auto">
          <a:xfrm>
            <a:off x="4805363" y="1600201"/>
            <a:ext cx="19716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gkguru\COURSES\PAST\COMPUTER VISION\CS4731\Lecture 08 - SIFT\God Of War COV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8" t="17156" r="31172" b="24735"/>
          <a:stretch/>
        </p:blipFill>
        <p:spPr bwMode="auto">
          <a:xfrm>
            <a:off x="2109787" y="1600202"/>
            <a:ext cx="19716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685800" y="22225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Are </a:t>
            </a:r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Lines </a:t>
            </a:r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Interesting?</a:t>
            </a:r>
          </a:p>
        </p:txBody>
      </p:sp>
      <p:sp>
        <p:nvSpPr>
          <p:cNvPr id="11268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8707" name="Group 35"/>
          <p:cNvGrpSpPr>
            <a:grpSpLocks/>
          </p:cNvGrpSpPr>
          <p:nvPr/>
        </p:nvGrpSpPr>
        <p:grpSpPr bwMode="auto">
          <a:xfrm>
            <a:off x="2216150" y="1868488"/>
            <a:ext cx="1608138" cy="3538537"/>
            <a:chOff x="1548" y="1177"/>
            <a:chExt cx="1013" cy="2229"/>
          </a:xfrm>
        </p:grpSpPr>
        <p:sp>
          <p:nvSpPr>
            <p:cNvPr id="11276" name="Rectangle 11"/>
            <p:cNvSpPr>
              <a:spLocks noChangeArrowheads="1"/>
            </p:cNvSpPr>
            <p:nvPr/>
          </p:nvSpPr>
          <p:spPr bwMode="auto">
            <a:xfrm>
              <a:off x="2084" y="1177"/>
              <a:ext cx="69" cy="69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11277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" y="2567"/>
              <a:ext cx="1013" cy="839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8" name="Line 26"/>
            <p:cNvSpPr>
              <a:spLocks noChangeShapeType="1"/>
            </p:cNvSpPr>
            <p:nvPr/>
          </p:nvSpPr>
          <p:spPr bwMode="auto">
            <a:xfrm flipV="1">
              <a:off x="1548" y="1246"/>
              <a:ext cx="536" cy="131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9" name="Line 27"/>
            <p:cNvSpPr>
              <a:spLocks noChangeShapeType="1"/>
            </p:cNvSpPr>
            <p:nvPr/>
          </p:nvSpPr>
          <p:spPr bwMode="auto">
            <a:xfrm>
              <a:off x="2153" y="1246"/>
              <a:ext cx="408" cy="131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8706" name="Group 34"/>
          <p:cNvGrpSpPr>
            <a:grpSpLocks/>
          </p:cNvGrpSpPr>
          <p:nvPr/>
        </p:nvGrpSpPr>
        <p:grpSpPr bwMode="auto">
          <a:xfrm>
            <a:off x="4919663" y="1922463"/>
            <a:ext cx="1663700" cy="3467101"/>
            <a:chOff x="3251" y="1211"/>
            <a:chExt cx="1048" cy="2184"/>
          </a:xfrm>
        </p:grpSpPr>
        <p:sp>
          <p:nvSpPr>
            <p:cNvPr id="11272" name="Rectangle 10"/>
            <p:cNvSpPr>
              <a:spLocks noChangeArrowheads="1"/>
            </p:cNvSpPr>
            <p:nvPr/>
          </p:nvSpPr>
          <p:spPr bwMode="auto">
            <a:xfrm>
              <a:off x="3482" y="1211"/>
              <a:ext cx="69" cy="69"/>
            </a:xfrm>
            <a:prstGeom prst="rect">
              <a:avLst/>
            </a:prstGeom>
            <a:noFill/>
            <a:ln w="2857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11273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" y="2556"/>
              <a:ext cx="1048" cy="83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4" name="Line 32"/>
            <p:cNvSpPr>
              <a:spLocks noChangeShapeType="1"/>
            </p:cNvSpPr>
            <p:nvPr/>
          </p:nvSpPr>
          <p:spPr bwMode="auto">
            <a:xfrm flipV="1">
              <a:off x="3251" y="1280"/>
              <a:ext cx="231" cy="127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33"/>
            <p:cNvSpPr>
              <a:spLocks noChangeShapeType="1"/>
            </p:cNvSpPr>
            <p:nvPr/>
          </p:nvSpPr>
          <p:spPr bwMode="auto">
            <a:xfrm>
              <a:off x="3551" y="1280"/>
              <a:ext cx="748" cy="127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286376" y="2153538"/>
            <a:ext cx="3434779" cy="1332612"/>
            <a:chOff x="5527676" y="2153538"/>
            <a:chExt cx="3434779" cy="1332612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527676" y="2153538"/>
              <a:ext cx="109728" cy="109728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755" y="2154237"/>
              <a:ext cx="1663700" cy="1331913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Line 32"/>
            <p:cNvSpPr>
              <a:spLocks noChangeShapeType="1"/>
            </p:cNvSpPr>
            <p:nvPr/>
          </p:nvSpPr>
          <p:spPr bwMode="auto">
            <a:xfrm flipV="1">
              <a:off x="5637213" y="2153538"/>
              <a:ext cx="1661542" cy="698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3"/>
            <p:cNvSpPr>
              <a:spLocks noChangeShapeType="1"/>
            </p:cNvSpPr>
            <p:nvPr/>
          </p:nvSpPr>
          <p:spPr bwMode="auto">
            <a:xfrm>
              <a:off x="5637404" y="2263266"/>
              <a:ext cx="1661351" cy="122288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698638" y="5963730"/>
            <a:ext cx="361182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Cannot “</a:t>
            </a:r>
            <a:r>
              <a:rPr lang="en-US" sz="2200" dirty="0" smtClean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  <a:t>Localize</a:t>
            </a: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” </a:t>
            </a: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a Line</a:t>
            </a:r>
            <a:endParaRPr lang="en-US" sz="2200" dirty="0">
              <a:solidFill>
                <a:srgbClr val="EAEAEA"/>
              </a:solidFill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6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gkguru\COURSES\PAST\COMPUTER VISION\CS4731\Lecture 08 - SIFT\God Of War COV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19938" r="34690" b="42547"/>
          <a:stretch/>
        </p:blipFill>
        <p:spPr bwMode="auto">
          <a:xfrm>
            <a:off x="4805363" y="1600201"/>
            <a:ext cx="19716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gkguru\COURSES\PAST\COMPUTER VISION\CS4731\Lecture 08 - SIFT\God Of War COV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8" t="17156" r="31172" b="24735"/>
          <a:stretch/>
        </p:blipFill>
        <p:spPr bwMode="auto">
          <a:xfrm>
            <a:off x="2109787" y="1600202"/>
            <a:ext cx="19716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Are Blobs Interesting?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12293" name="Line 4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0755" name="Group 35"/>
          <p:cNvGrpSpPr>
            <a:grpSpLocks/>
          </p:cNvGrpSpPr>
          <p:nvPr/>
        </p:nvGrpSpPr>
        <p:grpSpPr bwMode="auto">
          <a:xfrm>
            <a:off x="2179638" y="2078038"/>
            <a:ext cx="1785937" cy="3463927"/>
            <a:chOff x="1525" y="1309"/>
            <a:chExt cx="1125" cy="2182"/>
          </a:xfrm>
        </p:grpSpPr>
        <p:sp>
          <p:nvSpPr>
            <p:cNvPr id="12300" name="Line 9"/>
            <p:cNvSpPr>
              <a:spLocks noChangeShapeType="1"/>
            </p:cNvSpPr>
            <p:nvPr/>
          </p:nvSpPr>
          <p:spPr bwMode="auto">
            <a:xfrm flipV="1">
              <a:off x="1525" y="1398"/>
              <a:ext cx="715" cy="144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Line 10"/>
            <p:cNvSpPr>
              <a:spLocks noChangeShapeType="1"/>
            </p:cNvSpPr>
            <p:nvPr/>
          </p:nvSpPr>
          <p:spPr bwMode="auto">
            <a:xfrm>
              <a:off x="2330" y="1398"/>
              <a:ext cx="320" cy="144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Rectangle 28"/>
            <p:cNvSpPr>
              <a:spLocks noChangeArrowheads="1"/>
            </p:cNvSpPr>
            <p:nvPr/>
          </p:nvSpPr>
          <p:spPr bwMode="auto">
            <a:xfrm>
              <a:off x="2228" y="1309"/>
              <a:ext cx="123" cy="113"/>
            </a:xfrm>
            <a:prstGeom prst="rect">
              <a:avLst/>
            </a:prstGeom>
            <a:noFill/>
            <a:ln w="381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pic>
          <p:nvPicPr>
            <p:cNvPr id="12303" name="Picture 2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" y="2538"/>
              <a:ext cx="1125" cy="953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0754" name="Group 34"/>
          <p:cNvGrpSpPr>
            <a:grpSpLocks/>
          </p:cNvGrpSpPr>
          <p:nvPr/>
        </p:nvGrpSpPr>
        <p:grpSpPr bwMode="auto">
          <a:xfrm>
            <a:off x="4889499" y="2176463"/>
            <a:ext cx="1720850" cy="3370263"/>
            <a:chOff x="3232" y="1371"/>
            <a:chExt cx="1084" cy="2123"/>
          </a:xfrm>
        </p:grpSpPr>
        <p:sp>
          <p:nvSpPr>
            <p:cNvPr id="12297" name="Rectangle 27"/>
            <p:cNvSpPr>
              <a:spLocks noChangeArrowheads="1"/>
            </p:cNvSpPr>
            <p:nvPr/>
          </p:nvSpPr>
          <p:spPr bwMode="auto">
            <a:xfrm>
              <a:off x="3728" y="1371"/>
              <a:ext cx="173" cy="192"/>
            </a:xfrm>
            <a:prstGeom prst="rect">
              <a:avLst/>
            </a:prstGeom>
            <a:noFill/>
            <a:ln w="38100" algn="ctr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2298" name="Line 32"/>
            <p:cNvSpPr>
              <a:spLocks noChangeShapeType="1"/>
            </p:cNvSpPr>
            <p:nvPr/>
          </p:nvSpPr>
          <p:spPr bwMode="auto">
            <a:xfrm flipV="1">
              <a:off x="3232" y="1536"/>
              <a:ext cx="520" cy="1308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9" name="Line 33"/>
            <p:cNvSpPr>
              <a:spLocks noChangeShapeType="1"/>
            </p:cNvSpPr>
            <p:nvPr/>
          </p:nvSpPr>
          <p:spPr bwMode="auto">
            <a:xfrm>
              <a:off x="3876" y="1536"/>
              <a:ext cx="440" cy="1308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296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271666"/>
                </p:ext>
              </p:extLst>
            </p:nvPr>
          </p:nvGraphicFramePr>
          <p:xfrm>
            <a:off x="3232" y="2523"/>
            <a:ext cx="1084" cy="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56" name="Bitmap Image" r:id="rId9" imgW="2838846" imgH="2542857" progId="Paint.Picture">
                    <p:embed/>
                  </p:oleObj>
                </mc:Choice>
                <mc:Fallback>
                  <p:oleObj name="Bitmap Image" r:id="rId9" imgW="2838846" imgH="2542857" progId="Paint.Picture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2" y="2523"/>
                          <a:ext cx="1084" cy="971"/>
                        </a:xfrm>
                        <a:prstGeom prst="rect">
                          <a:avLst/>
                        </a:prstGeom>
                        <a:noFill/>
                        <a:ln w="28575" algn="ctr">
                          <a:solidFill>
                            <a:srgbClr val="FF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977294" y="6025553"/>
            <a:ext cx="718946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Yes! Blobs have </a:t>
            </a:r>
            <a:r>
              <a:rPr lang="en-US" sz="2200" dirty="0" smtClean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  <a:t>fixed position </a:t>
            </a: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and definite </a:t>
            </a:r>
            <a:r>
              <a:rPr lang="en-US" sz="2200" dirty="0" smtClean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  <a:t>size</a:t>
            </a: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.</a:t>
            </a:r>
            <a:endParaRPr lang="en-US" sz="2200" dirty="0">
              <a:solidFill>
                <a:srgbClr val="EAEAEA"/>
              </a:solidFill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7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11" y="2730065"/>
            <a:ext cx="24003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Blobs as Interest Points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12293" name="Line 4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627063" y="1405750"/>
            <a:ext cx="718722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We will use </a:t>
            </a:r>
            <a:r>
              <a:rPr lang="en-US" sz="2200" dirty="0" smtClean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  <a:t>Blob-like Features</a:t>
            </a:r>
            <a:r>
              <a:rPr lang="en-US" sz="2200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for 2D recognition</a:t>
            </a: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.</a:t>
            </a:r>
            <a:endParaRPr lang="en-US" sz="2200" dirty="0">
              <a:solidFill>
                <a:srgbClr val="EAEAEA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7309386" y="3745667"/>
            <a:ext cx="111601" cy="111601"/>
          </a:xfrm>
          <a:prstGeom prst="ellipse">
            <a:avLst/>
          </a:prstGeom>
          <a:solidFill>
            <a:srgbClr val="0078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404856" y="2792322"/>
            <a:ext cx="1942410" cy="1942410"/>
          </a:xfrm>
          <a:prstGeom prst="ellipse">
            <a:avLst/>
          </a:prstGeom>
          <a:solidFill>
            <a:srgbClr val="0078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627063" y="2350630"/>
            <a:ext cx="5262293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We need to:</a:t>
            </a:r>
          </a:p>
          <a:p>
            <a:pPr marL="342900" indent="-342900" algn="l" eaLnBrk="1" hangingPunct="1">
              <a:lnSpc>
                <a:spcPct val="150000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  <a:t>Locate</a:t>
            </a: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 a blob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Determine its </a:t>
            </a:r>
            <a:r>
              <a:rPr lang="en-US" sz="2200" dirty="0" smtClean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  <a:t>size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Determine its </a:t>
            </a:r>
            <a:r>
              <a:rPr lang="en-US" sz="2200" dirty="0" smtClean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  <a:t>orientation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Formulate a </a:t>
            </a:r>
            <a:r>
              <a:rPr lang="en-US" sz="2200" dirty="0" smtClean="0">
                <a:solidFill>
                  <a:schemeClr val="accent6"/>
                </a:solidFill>
                <a:ea typeface="Verdana" pitchFamily="34" charset="0"/>
                <a:cs typeface="Verdana" pitchFamily="34" charset="0"/>
              </a:rPr>
              <a:t>description</a:t>
            </a: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 or signature that is independent of size and orientation</a:t>
            </a:r>
            <a:endParaRPr lang="en-US" sz="2200" dirty="0">
              <a:solidFill>
                <a:srgbClr val="EAEAEA"/>
              </a:solidFill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7365186" y="2601356"/>
            <a:ext cx="218520" cy="12001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8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reeform 8"/>
          <p:cNvSpPr>
            <a:spLocks/>
          </p:cNvSpPr>
          <p:nvPr/>
        </p:nvSpPr>
        <p:spPr bwMode="auto">
          <a:xfrm flipH="1">
            <a:off x="6167223" y="4940691"/>
            <a:ext cx="2408987" cy="272670"/>
          </a:xfrm>
          <a:custGeom>
            <a:avLst/>
            <a:gdLst>
              <a:gd name="T0" fmla="*/ 0 w 3931"/>
              <a:gd name="T1" fmla="*/ 495300 h 345"/>
              <a:gd name="T2" fmla="*/ 55391 w 3931"/>
              <a:gd name="T3" fmla="*/ 409575 h 345"/>
              <a:gd name="T4" fmla="*/ 123091 w 3931"/>
              <a:gd name="T5" fmla="*/ 350837 h 345"/>
              <a:gd name="T6" fmla="*/ 269569 w 3931"/>
              <a:gd name="T7" fmla="*/ 466725 h 345"/>
              <a:gd name="T8" fmla="*/ 382812 w 3931"/>
              <a:gd name="T9" fmla="*/ 350837 h 345"/>
              <a:gd name="T10" fmla="*/ 483747 w 3931"/>
              <a:gd name="T11" fmla="*/ 423862 h 345"/>
              <a:gd name="T12" fmla="*/ 573603 w 3931"/>
              <a:gd name="T13" fmla="*/ 409575 h 345"/>
              <a:gd name="T14" fmla="*/ 630225 w 3931"/>
              <a:gd name="T15" fmla="*/ 336550 h 345"/>
              <a:gd name="T16" fmla="*/ 697925 w 3931"/>
              <a:gd name="T17" fmla="*/ 220662 h 345"/>
              <a:gd name="T18" fmla="*/ 753316 w 3931"/>
              <a:gd name="T19" fmla="*/ 161925 h 345"/>
              <a:gd name="T20" fmla="*/ 843172 w 3931"/>
              <a:gd name="T21" fmla="*/ 322262 h 345"/>
              <a:gd name="T22" fmla="*/ 899794 w 3931"/>
              <a:gd name="T23" fmla="*/ 393700 h 345"/>
              <a:gd name="T24" fmla="*/ 956416 w 3931"/>
              <a:gd name="T25" fmla="*/ 277812 h 345"/>
              <a:gd name="T26" fmla="*/ 1024116 w 3931"/>
              <a:gd name="T27" fmla="*/ 379412 h 345"/>
              <a:gd name="T28" fmla="*/ 1046272 w 3931"/>
              <a:gd name="T29" fmla="*/ 423862 h 345"/>
              <a:gd name="T30" fmla="*/ 1125050 w 3931"/>
              <a:gd name="T31" fmla="*/ 452437 h 345"/>
              <a:gd name="T32" fmla="*/ 1225985 w 3931"/>
              <a:gd name="T33" fmla="*/ 322262 h 345"/>
              <a:gd name="T34" fmla="*/ 1282606 w 3931"/>
              <a:gd name="T35" fmla="*/ 393700 h 345"/>
              <a:gd name="T36" fmla="*/ 1304763 w 3931"/>
              <a:gd name="T37" fmla="*/ 438150 h 345"/>
              <a:gd name="T38" fmla="*/ 1429084 w 3931"/>
              <a:gd name="T39" fmla="*/ 452437 h 345"/>
              <a:gd name="T40" fmla="*/ 1530019 w 3931"/>
              <a:gd name="T41" fmla="*/ 511175 h 345"/>
              <a:gd name="T42" fmla="*/ 1597719 w 3931"/>
              <a:gd name="T43" fmla="*/ 481012 h 345"/>
              <a:gd name="T44" fmla="*/ 1755275 w 3931"/>
              <a:gd name="T45" fmla="*/ 292100 h 345"/>
              <a:gd name="T46" fmla="*/ 1890675 w 3931"/>
              <a:gd name="T47" fmla="*/ 452437 h 345"/>
              <a:gd name="T48" fmla="*/ 1980531 w 3931"/>
              <a:gd name="T49" fmla="*/ 336550 h 345"/>
              <a:gd name="T50" fmla="*/ 2092544 w 3931"/>
              <a:gd name="T51" fmla="*/ 452437 h 345"/>
              <a:gd name="T52" fmla="*/ 2194709 w 3931"/>
              <a:gd name="T53" fmla="*/ 234950 h 345"/>
              <a:gd name="T54" fmla="*/ 2261178 w 3931"/>
              <a:gd name="T55" fmla="*/ 119062 h 345"/>
              <a:gd name="T56" fmla="*/ 2385500 w 3931"/>
              <a:gd name="T57" fmla="*/ 350837 h 345"/>
              <a:gd name="T58" fmla="*/ 2431044 w 3931"/>
              <a:gd name="T59" fmla="*/ 17462 h 345"/>
              <a:gd name="T60" fmla="*/ 2453200 w 3931"/>
              <a:gd name="T61" fmla="*/ 60325 h 345"/>
              <a:gd name="T62" fmla="*/ 2486434 w 3931"/>
              <a:gd name="T63" fmla="*/ 133350 h 345"/>
              <a:gd name="T64" fmla="*/ 2655069 w 3931"/>
              <a:gd name="T65" fmla="*/ 379412 h 345"/>
              <a:gd name="T66" fmla="*/ 2711691 w 3931"/>
              <a:gd name="T67" fmla="*/ 452437 h 345"/>
              <a:gd name="T68" fmla="*/ 2733847 w 3931"/>
              <a:gd name="T69" fmla="*/ 511175 h 345"/>
              <a:gd name="T70" fmla="*/ 2757234 w 3931"/>
              <a:gd name="T71" fmla="*/ 481012 h 345"/>
              <a:gd name="T72" fmla="*/ 2801547 w 3931"/>
              <a:gd name="T73" fmla="*/ 190500 h 345"/>
              <a:gd name="T74" fmla="*/ 2925869 w 3931"/>
              <a:gd name="T75" fmla="*/ 307975 h 345"/>
              <a:gd name="T76" fmla="*/ 3015725 w 3931"/>
              <a:gd name="T77" fmla="*/ 206375 h 345"/>
              <a:gd name="T78" fmla="*/ 3184359 w 3931"/>
              <a:gd name="T79" fmla="*/ 409575 h 345"/>
              <a:gd name="T80" fmla="*/ 3341916 w 3931"/>
              <a:gd name="T81" fmla="*/ 263525 h 345"/>
              <a:gd name="T82" fmla="*/ 3510550 w 3931"/>
              <a:gd name="T83" fmla="*/ 409575 h 345"/>
              <a:gd name="T84" fmla="*/ 3567172 w 3931"/>
              <a:gd name="T85" fmla="*/ 350837 h 345"/>
              <a:gd name="T86" fmla="*/ 3634872 w 3931"/>
              <a:gd name="T87" fmla="*/ 292100 h 345"/>
              <a:gd name="T88" fmla="*/ 3770272 w 3931"/>
              <a:gd name="T89" fmla="*/ 350837 h 345"/>
              <a:gd name="T90" fmla="*/ 3972141 w 3931"/>
              <a:gd name="T91" fmla="*/ 409575 h 345"/>
              <a:gd name="T92" fmla="*/ 4332797 w 3931"/>
              <a:gd name="T93" fmla="*/ 292100 h 345"/>
              <a:gd name="T94" fmla="*/ 4388188 w 3931"/>
              <a:gd name="T95" fmla="*/ 277812 h 345"/>
              <a:gd name="T96" fmla="*/ 4455888 w 3931"/>
              <a:gd name="T97" fmla="*/ 249237 h 345"/>
              <a:gd name="T98" fmla="*/ 4558053 w 3931"/>
              <a:gd name="T99" fmla="*/ 263525 h 345"/>
              <a:gd name="T100" fmla="*/ 4681144 w 3931"/>
              <a:gd name="T101" fmla="*/ 336550 h 345"/>
              <a:gd name="T102" fmla="*/ 4838700 w 3931"/>
              <a:gd name="T103" fmla="*/ 307975 h 3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31" h="345">
                <a:moveTo>
                  <a:pt x="0" y="312"/>
                </a:moveTo>
                <a:cubicBezTo>
                  <a:pt x="17" y="295"/>
                  <a:pt x="27" y="273"/>
                  <a:pt x="45" y="258"/>
                </a:cubicBezTo>
                <a:cubicBezTo>
                  <a:pt x="62" y="243"/>
                  <a:pt x="100" y="221"/>
                  <a:pt x="100" y="221"/>
                </a:cubicBezTo>
                <a:cubicBezTo>
                  <a:pt x="141" y="251"/>
                  <a:pt x="171" y="282"/>
                  <a:pt x="219" y="294"/>
                </a:cubicBezTo>
                <a:cubicBezTo>
                  <a:pt x="259" y="281"/>
                  <a:pt x="281" y="249"/>
                  <a:pt x="311" y="221"/>
                </a:cubicBezTo>
                <a:cubicBezTo>
                  <a:pt x="373" y="264"/>
                  <a:pt x="344" y="251"/>
                  <a:pt x="393" y="267"/>
                </a:cubicBezTo>
                <a:cubicBezTo>
                  <a:pt x="417" y="264"/>
                  <a:pt x="444" y="268"/>
                  <a:pt x="466" y="258"/>
                </a:cubicBezTo>
                <a:cubicBezTo>
                  <a:pt x="486" y="249"/>
                  <a:pt x="512" y="212"/>
                  <a:pt x="512" y="212"/>
                </a:cubicBezTo>
                <a:cubicBezTo>
                  <a:pt x="524" y="175"/>
                  <a:pt x="534" y="160"/>
                  <a:pt x="567" y="139"/>
                </a:cubicBezTo>
                <a:cubicBezTo>
                  <a:pt x="588" y="74"/>
                  <a:pt x="569" y="73"/>
                  <a:pt x="612" y="102"/>
                </a:cubicBezTo>
                <a:cubicBezTo>
                  <a:pt x="635" y="137"/>
                  <a:pt x="655" y="173"/>
                  <a:pt x="685" y="203"/>
                </a:cubicBezTo>
                <a:cubicBezTo>
                  <a:pt x="700" y="218"/>
                  <a:pt x="731" y="248"/>
                  <a:pt x="731" y="248"/>
                </a:cubicBezTo>
                <a:cubicBezTo>
                  <a:pt x="749" y="220"/>
                  <a:pt x="767" y="207"/>
                  <a:pt x="777" y="175"/>
                </a:cubicBezTo>
                <a:cubicBezTo>
                  <a:pt x="791" y="218"/>
                  <a:pt x="807" y="207"/>
                  <a:pt x="832" y="239"/>
                </a:cubicBezTo>
                <a:cubicBezTo>
                  <a:pt x="839" y="248"/>
                  <a:pt x="841" y="260"/>
                  <a:pt x="850" y="267"/>
                </a:cubicBezTo>
                <a:cubicBezTo>
                  <a:pt x="856" y="272"/>
                  <a:pt x="912" y="284"/>
                  <a:pt x="914" y="285"/>
                </a:cubicBezTo>
                <a:cubicBezTo>
                  <a:pt x="1004" y="345"/>
                  <a:pt x="989" y="275"/>
                  <a:pt x="996" y="203"/>
                </a:cubicBezTo>
                <a:cubicBezTo>
                  <a:pt x="1054" y="285"/>
                  <a:pt x="974" y="178"/>
                  <a:pt x="1042" y="248"/>
                </a:cubicBezTo>
                <a:cubicBezTo>
                  <a:pt x="1050" y="256"/>
                  <a:pt x="1049" y="273"/>
                  <a:pt x="1060" y="276"/>
                </a:cubicBezTo>
                <a:cubicBezTo>
                  <a:pt x="1092" y="286"/>
                  <a:pt x="1127" y="282"/>
                  <a:pt x="1161" y="285"/>
                </a:cubicBezTo>
                <a:cubicBezTo>
                  <a:pt x="1191" y="295"/>
                  <a:pt x="1214" y="311"/>
                  <a:pt x="1243" y="322"/>
                </a:cubicBezTo>
                <a:cubicBezTo>
                  <a:pt x="1261" y="316"/>
                  <a:pt x="1287" y="319"/>
                  <a:pt x="1298" y="303"/>
                </a:cubicBezTo>
                <a:cubicBezTo>
                  <a:pt x="1331" y="254"/>
                  <a:pt x="1370" y="205"/>
                  <a:pt x="1426" y="184"/>
                </a:cubicBezTo>
                <a:cubicBezTo>
                  <a:pt x="1476" y="203"/>
                  <a:pt x="1498" y="249"/>
                  <a:pt x="1536" y="285"/>
                </a:cubicBezTo>
                <a:cubicBezTo>
                  <a:pt x="1563" y="258"/>
                  <a:pt x="1577" y="232"/>
                  <a:pt x="1609" y="212"/>
                </a:cubicBezTo>
                <a:cubicBezTo>
                  <a:pt x="1680" y="283"/>
                  <a:pt x="1644" y="266"/>
                  <a:pt x="1700" y="285"/>
                </a:cubicBezTo>
                <a:cubicBezTo>
                  <a:pt x="1738" y="231"/>
                  <a:pt x="1733" y="197"/>
                  <a:pt x="1783" y="148"/>
                </a:cubicBezTo>
                <a:cubicBezTo>
                  <a:pt x="1795" y="112"/>
                  <a:pt x="1805" y="96"/>
                  <a:pt x="1837" y="75"/>
                </a:cubicBezTo>
                <a:cubicBezTo>
                  <a:pt x="1905" y="119"/>
                  <a:pt x="1888" y="171"/>
                  <a:pt x="1938" y="221"/>
                </a:cubicBezTo>
                <a:cubicBezTo>
                  <a:pt x="2032" y="190"/>
                  <a:pt x="1940" y="230"/>
                  <a:pt x="1975" y="11"/>
                </a:cubicBezTo>
                <a:cubicBezTo>
                  <a:pt x="1977" y="0"/>
                  <a:pt x="1987" y="29"/>
                  <a:pt x="1993" y="38"/>
                </a:cubicBezTo>
                <a:cubicBezTo>
                  <a:pt x="2002" y="53"/>
                  <a:pt x="2009" y="70"/>
                  <a:pt x="2020" y="84"/>
                </a:cubicBezTo>
                <a:cubicBezTo>
                  <a:pt x="2062" y="137"/>
                  <a:pt x="2110" y="192"/>
                  <a:pt x="2157" y="239"/>
                </a:cubicBezTo>
                <a:cubicBezTo>
                  <a:pt x="2172" y="254"/>
                  <a:pt x="2203" y="285"/>
                  <a:pt x="2203" y="285"/>
                </a:cubicBezTo>
                <a:cubicBezTo>
                  <a:pt x="2209" y="297"/>
                  <a:pt x="2209" y="316"/>
                  <a:pt x="2221" y="322"/>
                </a:cubicBezTo>
                <a:cubicBezTo>
                  <a:pt x="2229" y="326"/>
                  <a:pt x="2239" y="312"/>
                  <a:pt x="2240" y="303"/>
                </a:cubicBezTo>
                <a:cubicBezTo>
                  <a:pt x="2268" y="114"/>
                  <a:pt x="2192" y="151"/>
                  <a:pt x="2276" y="120"/>
                </a:cubicBezTo>
                <a:cubicBezTo>
                  <a:pt x="2314" y="133"/>
                  <a:pt x="2349" y="165"/>
                  <a:pt x="2377" y="194"/>
                </a:cubicBezTo>
                <a:cubicBezTo>
                  <a:pt x="2446" y="179"/>
                  <a:pt x="2415" y="182"/>
                  <a:pt x="2450" y="130"/>
                </a:cubicBezTo>
                <a:cubicBezTo>
                  <a:pt x="2483" y="179"/>
                  <a:pt x="2530" y="237"/>
                  <a:pt x="2587" y="258"/>
                </a:cubicBezTo>
                <a:cubicBezTo>
                  <a:pt x="2639" y="239"/>
                  <a:pt x="2653" y="187"/>
                  <a:pt x="2715" y="166"/>
                </a:cubicBezTo>
                <a:cubicBezTo>
                  <a:pt x="2771" y="184"/>
                  <a:pt x="2792" y="236"/>
                  <a:pt x="2852" y="258"/>
                </a:cubicBezTo>
                <a:cubicBezTo>
                  <a:pt x="2916" y="235"/>
                  <a:pt x="2846" y="266"/>
                  <a:pt x="2898" y="221"/>
                </a:cubicBezTo>
                <a:cubicBezTo>
                  <a:pt x="2915" y="206"/>
                  <a:pt x="2953" y="184"/>
                  <a:pt x="2953" y="184"/>
                </a:cubicBezTo>
                <a:cubicBezTo>
                  <a:pt x="3006" y="194"/>
                  <a:pt x="3017" y="206"/>
                  <a:pt x="3063" y="221"/>
                </a:cubicBezTo>
                <a:cubicBezTo>
                  <a:pt x="3136" y="295"/>
                  <a:pt x="3087" y="269"/>
                  <a:pt x="3227" y="258"/>
                </a:cubicBezTo>
                <a:cubicBezTo>
                  <a:pt x="3310" y="170"/>
                  <a:pt x="3387" y="191"/>
                  <a:pt x="3520" y="184"/>
                </a:cubicBezTo>
                <a:cubicBezTo>
                  <a:pt x="3535" y="181"/>
                  <a:pt x="3550" y="179"/>
                  <a:pt x="3565" y="175"/>
                </a:cubicBezTo>
                <a:cubicBezTo>
                  <a:pt x="3584" y="170"/>
                  <a:pt x="3620" y="157"/>
                  <a:pt x="3620" y="157"/>
                </a:cubicBezTo>
                <a:cubicBezTo>
                  <a:pt x="3648" y="160"/>
                  <a:pt x="3676" y="160"/>
                  <a:pt x="3703" y="166"/>
                </a:cubicBezTo>
                <a:cubicBezTo>
                  <a:pt x="3740" y="174"/>
                  <a:pt x="3765" y="203"/>
                  <a:pt x="3803" y="212"/>
                </a:cubicBezTo>
                <a:cubicBezTo>
                  <a:pt x="3920" y="202"/>
                  <a:pt x="3880" y="219"/>
                  <a:pt x="3931" y="194"/>
                </a:cubicBezTo>
              </a:path>
            </a:pathLst>
          </a:custGeom>
          <a:noFill/>
          <a:ln w="38100" cmpd="sng">
            <a:solidFill>
              <a:srgbClr val="007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51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uiExpand="1" build="p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2250"/>
            <a:ext cx="77724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600" dirty="0" smtClean="0">
                <a:solidFill>
                  <a:srgbClr val="FFC000"/>
                </a:solidFill>
                <a:latin typeface="Verdana" pitchFamily="34" charset="0"/>
                <a:ea typeface="宋体" pitchFamily="2" charset="-122"/>
              </a:rPr>
              <a:t>Review: Gaussian Filter</a:t>
            </a: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83995" y="2109478"/>
                <a:ext cx="4726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995" y="2109478"/>
                <a:ext cx="472630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720874" y="3580977"/>
                <a:ext cx="6357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874" y="3580977"/>
                <a:ext cx="635751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56004" y="5031185"/>
                <a:ext cx="11006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∗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004" y="5031185"/>
                <a:ext cx="1100621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2443909" y="1472499"/>
            <a:ext cx="6116885" cy="4652796"/>
            <a:chOff x="1799111" y="1371600"/>
            <a:chExt cx="6775379" cy="393570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5" b="24376"/>
            <a:stretch/>
          </p:blipFill>
          <p:spPr bwMode="auto">
            <a:xfrm>
              <a:off x="1799111" y="1371600"/>
              <a:ext cx="6775379" cy="3935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1860071" y="1681716"/>
              <a:ext cx="293849" cy="888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39751" y="2956560"/>
              <a:ext cx="293849" cy="6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45226" y="4135120"/>
              <a:ext cx="293849" cy="883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73600" y="1371600"/>
              <a:ext cx="1066800" cy="269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5556464" y="1839118"/>
            <a:ext cx="0" cy="39453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02148" y="3548557"/>
            <a:ext cx="1351652" cy="40011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Gaussian</a:t>
            </a:r>
            <a:endParaRPr lang="en-US" sz="2000" dirty="0"/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504649" y="6240997"/>
            <a:ext cx="81648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Gaussian Filter is used for removing noise by smoothing</a:t>
            </a:r>
            <a:endParaRPr lang="en-US" sz="2200" dirty="0">
              <a:solidFill>
                <a:srgbClr val="EAEAEA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8718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2250"/>
            <a:ext cx="91440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600" dirty="0" smtClean="0">
                <a:solidFill>
                  <a:srgbClr val="FFC000"/>
                </a:solidFill>
                <a:latin typeface="Verdana" pitchFamily="34" charset="0"/>
                <a:ea typeface="宋体" pitchFamily="2" charset="-122"/>
              </a:rPr>
              <a:t>Review: </a:t>
            </a:r>
            <a:r>
              <a:rPr lang="en-US" altLang="zh-CN" sz="3600" dirty="0">
                <a:solidFill>
                  <a:srgbClr val="FFC000"/>
                </a:solidFill>
                <a:latin typeface="Verdana" pitchFamily="34" charset="0"/>
                <a:ea typeface="宋体" pitchFamily="2" charset="-122"/>
              </a:rPr>
              <a:t>Derivative </a:t>
            </a:r>
            <a:r>
              <a:rPr lang="en-US" altLang="zh-CN" sz="3600" dirty="0" smtClean="0">
                <a:solidFill>
                  <a:srgbClr val="FFC000"/>
                </a:solidFill>
                <a:latin typeface="Verdana" pitchFamily="34" charset="0"/>
                <a:ea typeface="宋体" pitchFamily="2" charset="-122"/>
              </a:rPr>
              <a:t>of Gaussian</a:t>
            </a: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43909" y="1507527"/>
            <a:ext cx="6103191" cy="4617768"/>
            <a:chOff x="2370138" y="1703069"/>
            <a:chExt cx="6176962" cy="4984391"/>
          </a:xfrm>
        </p:grpSpPr>
        <p:pic>
          <p:nvPicPr>
            <p:cNvPr id="4710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138" y="1703069"/>
              <a:ext cx="6176962" cy="4984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039360" y="1723389"/>
              <a:ext cx="985520" cy="227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390458" y="2275840"/>
              <a:ext cx="281622" cy="619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391887" y="5171440"/>
              <a:ext cx="281622" cy="101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90458" y="3738880"/>
              <a:ext cx="142240" cy="101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05090" y="5094284"/>
                <a:ext cx="15388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∗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90" y="5094284"/>
                <a:ext cx="1538819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971279" y="2038168"/>
                <a:ext cx="4726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279" y="2038168"/>
                <a:ext cx="472630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369962" y="3551885"/>
                <a:ext cx="10739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962" y="3551885"/>
                <a:ext cx="1073947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5515824" y="1747122"/>
            <a:ext cx="0" cy="40711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42000" y="3474048"/>
            <a:ext cx="1823704" cy="707886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algn="ctr"/>
            <a:r>
              <a:rPr lang="en-US" dirty="0"/>
              <a:t>Derivative of</a:t>
            </a:r>
          </a:p>
          <a:p>
            <a:pPr algn="ctr"/>
            <a:r>
              <a:rPr lang="en-US" dirty="0"/>
              <a:t>Gaussian</a:t>
            </a: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993175" y="6240997"/>
            <a:ext cx="777969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200" dirty="0" err="1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Extremum</a:t>
            </a: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 of Derivative of Gaussian denotes an Edge</a:t>
            </a:r>
            <a:endParaRPr lang="en-US" sz="2200" dirty="0">
              <a:solidFill>
                <a:srgbClr val="EAEAEA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672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443910" y="1481033"/>
            <a:ext cx="6103190" cy="4617767"/>
            <a:chOff x="2095905" y="1673064"/>
            <a:chExt cx="6675158" cy="4676936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905" y="1673064"/>
              <a:ext cx="6675158" cy="4676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4958080" y="1703544"/>
              <a:ext cx="1026160" cy="196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95905" y="2164080"/>
              <a:ext cx="332335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95905" y="3630532"/>
              <a:ext cx="230735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06064" y="5042772"/>
              <a:ext cx="220575" cy="961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2250"/>
            <a:ext cx="9144000" cy="838200"/>
          </a:xfrm>
          <a:noFill/>
        </p:spPr>
        <p:txBody>
          <a:bodyPr lIns="0" tIns="46038" rIns="0" bIns="46038"/>
          <a:lstStyle/>
          <a:p>
            <a:r>
              <a:rPr lang="en-US" altLang="zh-CN" sz="3600" dirty="0" smtClean="0">
                <a:solidFill>
                  <a:srgbClr val="FFC000"/>
                </a:solidFill>
                <a:latin typeface="Verdana" pitchFamily="34" charset="0"/>
                <a:ea typeface="宋体" pitchFamily="2" charset="-122"/>
              </a:rPr>
              <a:t>Review: 2</a:t>
            </a:r>
            <a:r>
              <a:rPr lang="en-US" altLang="zh-CN" sz="3600" baseline="30000" dirty="0" smtClean="0">
                <a:solidFill>
                  <a:srgbClr val="FFC000"/>
                </a:solidFill>
                <a:latin typeface="Verdana" pitchFamily="34" charset="0"/>
                <a:ea typeface="宋体" pitchFamily="2" charset="-122"/>
              </a:rPr>
              <a:t>nd</a:t>
            </a:r>
            <a:r>
              <a:rPr lang="en-US" altLang="zh-CN" sz="3600" dirty="0" smtClean="0">
                <a:solidFill>
                  <a:srgbClr val="FFC000"/>
                </a:solidFill>
                <a:latin typeface="Verdana" pitchFamily="34" charset="0"/>
                <a:ea typeface="宋体" pitchFamily="2" charset="-122"/>
              </a:rPr>
              <a:t> Derivative of Gaussian</a:t>
            </a: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971279" y="2011674"/>
                <a:ext cx="4726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279" y="2011674"/>
                <a:ext cx="472630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205621" y="3559083"/>
                <a:ext cx="12382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621" y="3559083"/>
                <a:ext cx="1238288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40750" y="5052087"/>
                <a:ext cx="17031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∗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𝑓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50" y="5052087"/>
                <a:ext cx="1703159" cy="461665"/>
              </a:xfrm>
              <a:prstGeom prst="rect">
                <a:avLst/>
              </a:prstGeom>
              <a:blipFill rotWithShape="1">
                <a:blip r:embed="rId6"/>
                <a:stretch>
                  <a:fillRect r="-215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5546304" y="1720628"/>
            <a:ext cx="0" cy="40711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69889" y="3447554"/>
            <a:ext cx="2291782" cy="707886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Derivative of</a:t>
            </a:r>
            <a:endParaRPr lang="en-US" dirty="0"/>
          </a:p>
          <a:p>
            <a:pPr algn="ctr"/>
            <a:r>
              <a:rPr lang="en-US" dirty="0"/>
              <a:t>Gaussian</a:t>
            </a: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109411" y="6240997"/>
            <a:ext cx="903458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Zero Crossings in 2</a:t>
            </a:r>
            <a:r>
              <a:rPr lang="en-US" sz="2200" baseline="300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nd</a:t>
            </a:r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 Derivative of Gaussian denotes an Edge</a:t>
            </a:r>
            <a:endParaRPr lang="en-US" sz="2200" dirty="0">
              <a:solidFill>
                <a:srgbClr val="EAEAEA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195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2250"/>
            <a:ext cx="91440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600" dirty="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1D Blobs</a:t>
            </a:r>
          </a:p>
        </p:txBody>
      </p:sp>
      <p:sp>
        <p:nvSpPr>
          <p:cNvPr id="6149" name="Line 4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8" name="Picture 2" descr="C:\Users\gkguru\COURSES\PAST\COMPUTER VISION\CS4731\Lecture 08 - SIFT\blobs\w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13864" r="22027" b="36019"/>
          <a:stretch/>
        </p:blipFill>
        <p:spPr bwMode="auto">
          <a:xfrm>
            <a:off x="6135691" y="3619384"/>
            <a:ext cx="2376275" cy="15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gkguru\COURSES\PAST\COMPUTER VISION\CS4731\Lecture 08 - SIFT\blobs\circl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13864" r="22027" b="36019"/>
          <a:stretch/>
        </p:blipFill>
        <p:spPr bwMode="auto">
          <a:xfrm>
            <a:off x="6135691" y="1653424"/>
            <a:ext cx="2376276" cy="15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gkguru\COURSES\PAST\COMPUTER VISION\CS4731\Lecture 08 - SIFT\blobs\sq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13864" r="22027" b="36019"/>
          <a:stretch/>
        </p:blipFill>
        <p:spPr bwMode="auto">
          <a:xfrm rot="10800000">
            <a:off x="3381377" y="1653424"/>
            <a:ext cx="2376276" cy="15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gkguru\COURSES\PAST\COMPUTER VISION\CS4731\Lecture 08 - SIFT\blobs\tri_is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13864" r="22027" b="36019"/>
          <a:stretch/>
        </p:blipFill>
        <p:spPr bwMode="auto">
          <a:xfrm>
            <a:off x="3381378" y="3619384"/>
            <a:ext cx="2376275" cy="15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gkguru\COURSES\PAST\COMPUTER VISION\CS4731\Lecture 08 - SIFT\blobs\square_03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r="8873" b="27134"/>
          <a:stretch/>
        </p:blipFill>
        <p:spPr bwMode="auto">
          <a:xfrm>
            <a:off x="627065" y="1653424"/>
            <a:ext cx="2376275" cy="15989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gkguru\COURSES\PAST\COMPUTER VISION\CS4731\Lecture 08 - SIFT\blobs\w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t="13864" r="20520" b="36019"/>
          <a:stretch/>
        </p:blipFill>
        <p:spPr bwMode="auto">
          <a:xfrm rot="10800000">
            <a:off x="627065" y="3619384"/>
            <a:ext cx="2376274" cy="15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991790" y="5539957"/>
            <a:ext cx="526984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Examples of 1D Blob-like structures</a:t>
            </a:r>
            <a:endParaRPr lang="en-US" sz="2200" dirty="0">
              <a:solidFill>
                <a:srgbClr val="EAEAEA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229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38" name="Picture 38" descr="D:\Users\gkguru\Courses\CS4731\lecture\Lecture 08 - SIFT\square010\d2G_02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38" descr="D:\Users\gkguru\Courses\CS4731\lecture\Lecture 08 - SIFT\square010\d2G_02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38" descr="D:\Users\gkguru\Courses\CS4731\lecture\Lecture 08 - SIFT\square010\d2G_02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39" name="Picture 39" descr="D:\Users\gkguru\Courses\CS4731\lecture\Lecture 08 - SIFT\square010\d2G_03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39" descr="D:\Users\gkguru\Courses\CS4731\lecture\Lecture 08 - SIFT\square010\d2G_03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39" descr="D:\Users\gkguru\Courses\CS4731\lecture\Lecture 08 - SIFT\square010\d2G_03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40" name="Picture 40" descr="D:\Users\gkguru\Courses\CS4731\lecture\Lecture 08 - SIFT\square010\d2G_04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40" descr="D:\Users\gkguru\Courses\CS4731\lecture\Lecture 08 - SIFT\square010\d2G_04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40" descr="D:\Users\gkguru\Courses\CS4731\lecture\Lecture 08 - SIFT\square010\d2G_04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41" name="Picture 41" descr="D:\Users\gkguru\Courses\CS4731\lecture\Lecture 08 - SIFT\square010\d2G_05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41" descr="D:\Users\gkguru\Courses\CS4731\lecture\Lecture 08 - SIFT\square010\d2G_05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41" descr="D:\Users\gkguru\Courses\CS4731\lecture\Lecture 08 - SIFT\square010\d2G_05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42" name="Picture 42" descr="D:\Users\gkguru\Courses\CS4731\lecture\Lecture 08 - SIFT\square010\d2G_06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42" descr="D:\Users\gkguru\Courses\CS4731\lecture\Lecture 08 - SIFT\square010\d2G_06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42" descr="D:\Users\gkguru\Courses\CS4731\lecture\Lecture 08 - SIFT\square010\d2G_06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43" name="Picture 43" descr="D:\Users\gkguru\Courses\CS4731\lecture\Lecture 08 - SIFT\square010\d2G_07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43" descr="D:\Users\gkguru\Courses\CS4731\lecture\Lecture 08 - SIFT\square010\d2G_07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43" descr="D:\Users\gkguru\Courses\CS4731\lecture\Lecture 08 - SIFT\square010\d2G_07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44" name="Picture 44" descr="D:\Users\gkguru\Courses\CS4731\lecture\Lecture 08 - SIFT\square010\d2G_08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44" descr="D:\Users\gkguru\Courses\CS4731\lecture\Lecture 08 - SIFT\square010\d2G_08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44" descr="D:\Users\gkguru\Courses\CS4731\lecture\Lecture 08 - SIFT\square010\d2G_08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45" name="Picture 45" descr="D:\Users\gkguru\Courses\CS4731\lecture\Lecture 08 - SIFT\square010\d2G_09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45" descr="D:\Users\gkguru\Courses\CS4731\lecture\Lecture 08 - SIFT\square010\d2G_09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45" descr="D:\Users\gkguru\Courses\CS4731\lecture\Lecture 08 - SIFT\square010\d2G_09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46" name="Picture 46" descr="D:\Users\gkguru\Courses\CS4731\lecture\Lecture 08 - SIFT\square010\d2G_10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46" descr="D:\Users\gkguru\Courses\CS4731\lecture\Lecture 08 - SIFT\square010\d2G_10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46" descr="D:\Users\gkguru\Courses\CS4731\lecture\Lecture 08 - SIFT\square010\d2G_10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47" name="Picture 47" descr="D:\Users\gkguru\Courses\CS4731\lecture\Lecture 08 - SIFT\square010\d2G_110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47" descr="D:\Users\gkguru\Courses\CS4731\lecture\Lecture 08 - SIFT\square010\d2G_110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47" descr="D:\Users\gkguru\Courses\CS4731\lecture\Lecture 08 - SIFT\square010\d2G_110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28" name="Picture 28" descr="D:\Users\gkguru\Courses\CS4731\lecture\Lecture 08 - SIFT\square010\d2G_blob_010_020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48" name="Picture 48" descr="D:\Users\gkguru\Courses\CS4731\lecture\Lecture 08 - SIFT\square020\d2G_blob_020_020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8" name="Picture 58" descr="D:\Users\gkguru\Courses\CS4731\lecture\Lecture 08 - SIFT\square030\d2G_blob_030_020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29" name="Picture 29" descr="D:\Users\gkguru\Courses\CS4731\lecture\Lecture 08 - SIFT\square010\d2G_blob_010_030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49" name="Picture 49" descr="D:\Users\gkguru\Courses\CS4731\lecture\Lecture 08 - SIFT\square020\d2G_blob_020_030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9" name="Picture 59" descr="D:\Users\gkguru\Courses\CS4731\lecture\Lecture 08 - SIFT\square030\d2G_blob_030_030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30" name="Picture 30" descr="D:\Users\gkguru\Courses\CS4731\lecture\Lecture 08 - SIFT\square010\d2G_blob_010_040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0" name="Picture 50" descr="D:\Users\gkguru\Courses\CS4731\lecture\Lecture 08 - SIFT\square020\d2G_blob_020_040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0" name="Picture 60" descr="D:\Users\gkguru\Courses\CS4731\lecture\Lecture 08 - SIFT\square030\d2G_blob_030_040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31" name="Picture 31" descr="D:\Users\gkguru\Courses\CS4731\lecture\Lecture 08 - SIFT\square010\d2G_blob_010_050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1" name="Picture 51" descr="D:\Users\gkguru\Courses\CS4731\lecture\Lecture 08 - SIFT\square020\d2G_blob_020_050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1" name="Picture 61" descr="D:\Users\gkguru\Courses\CS4731\lecture\Lecture 08 - SIFT\square030\d2G_blob_030_050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32" name="Picture 32" descr="D:\Users\gkguru\Courses\CS4731\lecture\Lecture 08 - SIFT\square010\d2G_blob_010_060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2" name="Picture 52" descr="D:\Users\gkguru\Courses\CS4731\lecture\Lecture 08 - SIFT\square020\d2G_blob_020_060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2" name="Picture 62" descr="D:\Users\gkguru\Courses\CS4731\lecture\Lecture 08 - SIFT\square030\d2G_blob_030_060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33" name="Picture 33" descr="D:\Users\gkguru\Courses\CS4731\lecture\Lecture 08 - SIFT\square010\d2G_blob_010_070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3" name="Picture 53" descr="D:\Users\gkguru\Courses\CS4731\lecture\Lecture 08 - SIFT\square020\d2G_blob_020_070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3" name="Picture 63" descr="D:\Users\gkguru\Courses\CS4731\lecture\Lecture 08 - SIFT\square030\d2G_blob_030_070.pn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34" name="Picture 34" descr="D:\Users\gkguru\Courses\CS4731\lecture\Lecture 08 - SIFT\square010\d2G_blob_010_080.pn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4" name="Picture 54" descr="D:\Users\gkguru\Courses\CS4731\lecture\Lecture 08 - SIFT\square020\d2G_blob_020_080.pn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4" name="Picture 64" descr="D:\Users\gkguru\Courses\CS4731\lecture\Lecture 08 - SIFT\square030\d2G_blob_030_080.pn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35" name="Picture 35" descr="D:\Users\gkguru\Courses\CS4731\lecture\Lecture 08 - SIFT\square010\d2G_blob_010_090.pn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5" name="Picture 55" descr="D:\Users\gkguru\Courses\CS4731\lecture\Lecture 08 - SIFT\square020\d2G_blob_020_090.pn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5" name="Picture 65" descr="D:\Users\gkguru\Courses\CS4731\lecture\Lecture 08 - SIFT\square030\d2G_blob_030_090.pn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36" name="Picture 36" descr="D:\Users\gkguru\Courses\CS4731\lecture\Lecture 08 - SIFT\square010\d2G_blob_010_100.pn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6" name="Picture 56" descr="D:\Users\gkguru\Courses\CS4731\lecture\Lecture 08 - SIFT\square020\d2G_blob_020_100.pn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6" name="Picture 66" descr="D:\Users\gkguru\Courses\CS4731\lecture\Lecture 08 - SIFT\square030\d2G_blob_030_100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37" name="Picture 37" descr="D:\Users\gkguru\Courses\CS4731\lecture\Lecture 08 - SIFT\square010\d2G_blob_010_110.png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7" name="Picture 57" descr="D:\Users\gkguru\Courses\CS4731\lecture\Lecture 08 - SIFT\square020\d2G_blob_020_110.png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7" name="Picture 67" descr="D:\Users\gkguru\Courses\CS4731\lecture\Lecture 08 - SIFT\square030\d2G_blob_030_110.png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525441" y="2095353"/>
            <a:ext cx="7387091" cy="1043476"/>
            <a:chOff x="1525441" y="2095353"/>
            <a:chExt cx="7387091" cy="1043476"/>
          </a:xfrm>
        </p:grpSpPr>
        <p:pic>
          <p:nvPicPr>
            <p:cNvPr id="25619" name="Picture 19" descr="D:\Users\gkguru\Courses\CS4731\lecture\Lecture 08 - SIFT\square010\gaussian_030.png"/>
            <p:cNvPicPr>
              <a:picLocks noChangeAspect="1" noChangeArrowheads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9" descr="D:\Users\gkguru\Courses\CS4731\lecture\Lecture 08 - SIFT\square010\gaussian_030.png"/>
            <p:cNvPicPr>
              <a:picLocks noChangeAspect="1" noChangeArrowheads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9" descr="D:\Users\gkguru\Courses\CS4731\lecture\Lecture 08 - SIFT\square010\gaussian_030.png"/>
            <p:cNvPicPr>
              <a:picLocks noChangeAspect="1" noChangeArrowheads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525441" y="2095353"/>
            <a:ext cx="7387091" cy="1043476"/>
            <a:chOff x="1525441" y="2095353"/>
            <a:chExt cx="7387091" cy="1043476"/>
          </a:xfrm>
        </p:grpSpPr>
        <p:pic>
          <p:nvPicPr>
            <p:cNvPr id="25620" name="Picture 20" descr="D:\Users\gkguru\Courses\CS4731\lecture\Lecture 08 - SIFT\square010\gaussian_040.png"/>
            <p:cNvPicPr>
              <a:picLocks noChangeAspect="1" noChangeArrowheads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0" descr="D:\Users\gkguru\Courses\CS4731\lecture\Lecture 08 - SIFT\square010\gaussian_040.png"/>
            <p:cNvPicPr>
              <a:picLocks noChangeAspect="1" noChangeArrowheads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0" descr="D:\Users\gkguru\Courses\CS4731\lecture\Lecture 08 - SIFT\square010\gaussian_040.png"/>
            <p:cNvPicPr>
              <a:picLocks noChangeAspect="1" noChangeArrowheads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525441" y="2095353"/>
            <a:ext cx="7387091" cy="1043476"/>
            <a:chOff x="1525441" y="2095353"/>
            <a:chExt cx="7387091" cy="1043476"/>
          </a:xfrm>
        </p:grpSpPr>
        <p:pic>
          <p:nvPicPr>
            <p:cNvPr id="25621" name="Picture 21" descr="D:\Users\gkguru\Courses\CS4731\lecture\Lecture 08 - SIFT\square010\gaussian_050.png"/>
            <p:cNvPicPr>
              <a:picLocks noChangeAspect="1" noChangeArrowheads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1" descr="D:\Users\gkguru\Courses\CS4731\lecture\Lecture 08 - SIFT\square010\gaussian_050.png"/>
            <p:cNvPicPr>
              <a:picLocks noChangeAspect="1" noChangeArrowheads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1" descr="D:\Users\gkguru\Courses\CS4731\lecture\Lecture 08 - SIFT\square010\gaussian_050.png"/>
            <p:cNvPicPr>
              <a:picLocks noChangeAspect="1" noChangeArrowheads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525441" y="2095353"/>
            <a:ext cx="7387091" cy="1043476"/>
            <a:chOff x="1525441" y="2095353"/>
            <a:chExt cx="7387091" cy="1043476"/>
          </a:xfrm>
        </p:grpSpPr>
        <p:pic>
          <p:nvPicPr>
            <p:cNvPr id="25622" name="Picture 22" descr="D:\Users\gkguru\Courses\CS4731\lecture\Lecture 08 - SIFT\square010\gaussian_060.png"/>
            <p:cNvPicPr>
              <a:picLocks noChangeAspect="1" noChangeArrowheads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2" descr="D:\Users\gkguru\Courses\CS4731\lecture\Lecture 08 - SIFT\square010\gaussian_060.png"/>
            <p:cNvPicPr>
              <a:picLocks noChangeAspect="1" noChangeArrowheads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2" descr="D:\Users\gkguru\Courses\CS4731\lecture\Lecture 08 - SIFT\square010\gaussian_060.png"/>
            <p:cNvPicPr>
              <a:picLocks noChangeAspect="1" noChangeArrowheads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525441" y="2095353"/>
            <a:ext cx="7387091" cy="1043476"/>
            <a:chOff x="1525441" y="2095353"/>
            <a:chExt cx="7387091" cy="1043476"/>
          </a:xfrm>
        </p:grpSpPr>
        <p:pic>
          <p:nvPicPr>
            <p:cNvPr id="25623" name="Picture 23" descr="D:\Users\gkguru\Courses\CS4731\lecture\Lecture 08 - SIFT\square010\gaussian_070.png"/>
            <p:cNvPicPr>
              <a:picLocks noChangeAspect="1" noChangeArrowheads="1"/>
            </p:cNvPicPr>
            <p:nvPr/>
          </p:nvPicPr>
          <p:blipFill rotWithShape="1"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3" descr="D:\Users\gkguru\Courses\CS4731\lecture\Lecture 08 - SIFT\square010\gaussian_070.png"/>
            <p:cNvPicPr>
              <a:picLocks noChangeAspect="1" noChangeArrowheads="1"/>
            </p:cNvPicPr>
            <p:nvPr/>
          </p:nvPicPr>
          <p:blipFill rotWithShape="1"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3" descr="D:\Users\gkguru\Courses\CS4731\lecture\Lecture 08 - SIFT\square010\gaussian_070.png"/>
            <p:cNvPicPr>
              <a:picLocks noChangeAspect="1" noChangeArrowheads="1"/>
            </p:cNvPicPr>
            <p:nvPr/>
          </p:nvPicPr>
          <p:blipFill rotWithShape="1"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525441" y="2095353"/>
            <a:ext cx="7387091" cy="1043476"/>
            <a:chOff x="1525441" y="2095353"/>
            <a:chExt cx="7387091" cy="1043476"/>
          </a:xfrm>
        </p:grpSpPr>
        <p:pic>
          <p:nvPicPr>
            <p:cNvPr id="25624" name="Picture 24" descr="D:\Users\gkguru\Courses\CS4731\lecture\Lecture 08 - SIFT\square010\gaussian_080.png"/>
            <p:cNvPicPr>
              <a:picLocks noChangeAspect="1" noChangeArrowheads="1"/>
            </p:cNvPicPr>
            <p:nvPr/>
          </p:nvPicPr>
          <p:blipFill rotWithShape="1"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4" descr="D:\Users\gkguru\Courses\CS4731\lecture\Lecture 08 - SIFT\square010\gaussian_080.png"/>
            <p:cNvPicPr>
              <a:picLocks noChangeAspect="1" noChangeArrowheads="1"/>
            </p:cNvPicPr>
            <p:nvPr/>
          </p:nvPicPr>
          <p:blipFill rotWithShape="1"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4" descr="D:\Users\gkguru\Courses\CS4731\lecture\Lecture 08 - SIFT\square010\gaussian_080.png"/>
            <p:cNvPicPr>
              <a:picLocks noChangeAspect="1" noChangeArrowheads="1"/>
            </p:cNvPicPr>
            <p:nvPr/>
          </p:nvPicPr>
          <p:blipFill rotWithShape="1"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525441" y="2095353"/>
            <a:ext cx="7387091" cy="1043476"/>
            <a:chOff x="1525441" y="2095353"/>
            <a:chExt cx="7387091" cy="1043476"/>
          </a:xfrm>
        </p:grpSpPr>
        <p:pic>
          <p:nvPicPr>
            <p:cNvPr id="25625" name="Picture 25" descr="D:\Users\gkguru\Courses\CS4731\lecture\Lecture 08 - SIFT\square010\gaussian_090.png"/>
            <p:cNvPicPr>
              <a:picLocks noChangeAspect="1" noChangeArrowheads="1"/>
            </p:cNvPicPr>
            <p:nvPr/>
          </p:nvPicPr>
          <p:blipFill rotWithShape="1"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5" descr="D:\Users\gkguru\Courses\CS4731\lecture\Lecture 08 - SIFT\square010\gaussian_090.png"/>
            <p:cNvPicPr>
              <a:picLocks noChangeAspect="1" noChangeArrowheads="1"/>
            </p:cNvPicPr>
            <p:nvPr/>
          </p:nvPicPr>
          <p:blipFill rotWithShape="1"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5" descr="D:\Users\gkguru\Courses\CS4731\lecture\Lecture 08 - SIFT\square010\gaussian_090.png"/>
            <p:cNvPicPr>
              <a:picLocks noChangeAspect="1" noChangeArrowheads="1"/>
            </p:cNvPicPr>
            <p:nvPr/>
          </p:nvPicPr>
          <p:blipFill rotWithShape="1"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525441" y="2095353"/>
            <a:ext cx="7387091" cy="1043476"/>
            <a:chOff x="1525441" y="2095353"/>
            <a:chExt cx="7387091" cy="1043476"/>
          </a:xfrm>
        </p:grpSpPr>
        <p:pic>
          <p:nvPicPr>
            <p:cNvPr id="25626" name="Picture 26" descr="D:\Users\gkguru\Courses\CS4731\lecture\Lecture 08 - SIFT\square010\gaussian_100.png"/>
            <p:cNvPicPr>
              <a:picLocks noChangeAspect="1" noChangeArrowheads="1"/>
            </p:cNvPicPr>
            <p:nvPr/>
          </p:nvPicPr>
          <p:blipFill rotWithShape="1"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6" descr="D:\Users\gkguru\Courses\CS4731\lecture\Lecture 08 - SIFT\square010\gaussian_100.png"/>
            <p:cNvPicPr>
              <a:picLocks noChangeAspect="1" noChangeArrowheads="1"/>
            </p:cNvPicPr>
            <p:nvPr/>
          </p:nvPicPr>
          <p:blipFill rotWithShape="1"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6" descr="D:\Users\gkguru\Courses\CS4731\lecture\Lecture 08 - SIFT\square010\gaussian_100.png"/>
            <p:cNvPicPr>
              <a:picLocks noChangeAspect="1" noChangeArrowheads="1"/>
            </p:cNvPicPr>
            <p:nvPr/>
          </p:nvPicPr>
          <p:blipFill rotWithShape="1"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525441" y="2095353"/>
            <a:ext cx="7387091" cy="1043476"/>
            <a:chOff x="1525441" y="2095353"/>
            <a:chExt cx="7387091" cy="1043476"/>
          </a:xfrm>
        </p:grpSpPr>
        <p:pic>
          <p:nvPicPr>
            <p:cNvPr id="25627" name="Picture 27" descr="D:\Users\gkguru\Courses\CS4731\lecture\Lecture 08 - SIFT\square010\gaussian_110.png"/>
            <p:cNvPicPr>
              <a:picLocks noChangeAspect="1" noChangeArrowheads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7" descr="D:\Users\gkguru\Courses\CS4731\lecture\Lecture 08 - SIFT\square010\gaussian_110.png"/>
            <p:cNvPicPr>
              <a:picLocks noChangeAspect="1" noChangeArrowheads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7" descr="D:\Users\gkguru\Courses\CS4731\lecture\Lecture 08 - SIFT\square010\gaussian_110.png"/>
            <p:cNvPicPr>
              <a:picLocks noChangeAspect="1" noChangeArrowheads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525441" y="2095353"/>
            <a:ext cx="7387091" cy="1043475"/>
            <a:chOff x="1525441" y="2095353"/>
            <a:chExt cx="7387091" cy="1043475"/>
          </a:xfrm>
        </p:grpSpPr>
        <p:pic>
          <p:nvPicPr>
            <p:cNvPr id="70" name="Picture 7" descr="D:\Users\gkguru\Courses\CS4731\lecture\Lecture 08 - SIFT\square010\gaussian_120.png"/>
            <p:cNvPicPr>
              <a:picLocks noChangeAspect="1" noChangeArrowheads="1"/>
            </p:cNvPicPr>
            <p:nvPr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07" b="29581"/>
            <a:stretch/>
          </p:blipFill>
          <p:spPr bwMode="auto">
            <a:xfrm>
              <a:off x="6533527" y="2095353"/>
              <a:ext cx="2379005" cy="1043475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7" descr="D:\Users\gkguru\Courses\CS4731\lecture\Lecture 08 - SIFT\square010\gaussian_120.png"/>
            <p:cNvPicPr>
              <a:picLocks noChangeAspect="1" noChangeArrowheads="1"/>
            </p:cNvPicPr>
            <p:nvPr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07" b="29581"/>
            <a:stretch/>
          </p:blipFill>
          <p:spPr bwMode="auto">
            <a:xfrm>
              <a:off x="4029484" y="2095353"/>
              <a:ext cx="2379005" cy="1043475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7" descr="D:\Users\gkguru\Courses\CS4731\lecture\Lecture 08 - SIFT\square010\gaussian_120.png"/>
            <p:cNvPicPr>
              <a:picLocks noChangeAspect="1" noChangeArrowheads="1"/>
            </p:cNvPicPr>
            <p:nvPr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07" b="29581"/>
            <a:stretch/>
          </p:blipFill>
          <p:spPr bwMode="auto">
            <a:xfrm>
              <a:off x="1525441" y="2095353"/>
              <a:ext cx="2379005" cy="1043475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9690"/>
            <a:ext cx="91440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200" dirty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1D </a:t>
            </a:r>
            <a:r>
              <a:rPr lang="en-US" altLang="zh-CN" sz="3200" dirty="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Blob and 2</a:t>
            </a:r>
            <a:r>
              <a:rPr lang="en-US" altLang="zh-CN" sz="3200" baseline="30000" dirty="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nd</a:t>
            </a:r>
            <a:r>
              <a:rPr lang="en-US" altLang="zh-CN" sz="3200" dirty="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 Derivative of Gaussian</a:t>
            </a:r>
          </a:p>
        </p:txBody>
      </p:sp>
      <p:pic>
        <p:nvPicPr>
          <p:cNvPr id="46" name="Picture 8" descr="D:\Users\gkguru\Courses\CS4731\lecture\Lecture 08 - SIFT\square010\blob_010.png"/>
          <p:cNvPicPr>
            <a:picLocks noChangeAspect="1"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3888" r="10814" b="38834"/>
          <a:stretch/>
        </p:blipFill>
        <p:spPr bwMode="auto">
          <a:xfrm>
            <a:off x="1525441" y="1009284"/>
            <a:ext cx="2379005" cy="108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3" descr="D:\Users\gkguru\Courses\CS4731\lecture\Lecture 08 - SIFT\square020\blob_020.png"/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3909" r="10814" b="38812"/>
          <a:stretch/>
        </p:blipFill>
        <p:spPr bwMode="auto">
          <a:xfrm>
            <a:off x="4029484" y="1009284"/>
            <a:ext cx="2379005" cy="108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D:\Users\gkguru\Courses\CS4731\lecture\Lecture 08 - SIFT\square030\blob_030.png"/>
          <p:cNvPicPr>
            <a:picLocks noChangeAspect="1" noChangeArrowheads="1"/>
          </p:cNvPicPr>
          <p:nvPr/>
        </p:nvPicPr>
        <p:blipFill rotWithShape="1"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3907" r="10814" b="38814"/>
          <a:stretch/>
        </p:blipFill>
        <p:spPr bwMode="auto">
          <a:xfrm>
            <a:off x="6533527" y="1009284"/>
            <a:ext cx="2379007" cy="108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Line 3"/>
          <p:cNvSpPr>
            <a:spLocks noChangeShapeType="1"/>
          </p:cNvSpPr>
          <p:nvPr/>
        </p:nvSpPr>
        <p:spPr bwMode="auto">
          <a:xfrm>
            <a:off x="203200" y="897890"/>
            <a:ext cx="8709334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775033" y="1465795"/>
                <a:ext cx="72256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33" y="1465795"/>
                <a:ext cx="722569" cy="369332"/>
              </a:xfrm>
              <a:prstGeom prst="rect">
                <a:avLst/>
              </a:prstGeom>
              <a:blipFill rotWithShape="1">
                <a:blip r:embed="rId56"/>
                <a:stretch>
                  <a:fillRect l="-1681" b="-14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974254" y="2489193"/>
                <a:ext cx="523348" cy="36933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254" y="2489193"/>
                <a:ext cx="523348" cy="369332"/>
              </a:xfrm>
              <a:prstGeom prst="rect">
                <a:avLst/>
              </a:prstGeom>
              <a:blipFill rotWithShape="1">
                <a:blip r:embed="rId57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728352" y="3729837"/>
                <a:ext cx="769250" cy="648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52" y="3729837"/>
                <a:ext cx="769250" cy="648126"/>
              </a:xfrm>
              <a:prstGeom prst="rect">
                <a:avLst/>
              </a:prstGeom>
              <a:blipFill rotWithShape="1">
                <a:blip r:embed="rId5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86273" y="5612051"/>
                <a:ext cx="1439433" cy="648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∗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3" y="5612051"/>
                <a:ext cx="1439433" cy="648126"/>
              </a:xfrm>
              <a:prstGeom prst="rect">
                <a:avLst/>
              </a:prstGeom>
              <a:blipFill rotWithShape="1">
                <a:blip r:embed="rId5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4" name="Straight Connector 143"/>
          <p:cNvCxnSpPr/>
          <p:nvPr/>
        </p:nvCxnSpPr>
        <p:spPr>
          <a:xfrm>
            <a:off x="5208804" y="1009284"/>
            <a:ext cx="0" cy="562519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2706288" y="1009284"/>
            <a:ext cx="0" cy="562519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7723050" y="1009284"/>
            <a:ext cx="0" cy="562519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6257" y="1017033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Blob A</a:t>
            </a:r>
            <a:endParaRPr lang="en-US" sz="1600" dirty="0"/>
          </a:p>
        </p:txBody>
      </p:sp>
      <p:sp>
        <p:nvSpPr>
          <p:cNvPr id="140" name="TextBox 139"/>
          <p:cNvSpPr txBox="1"/>
          <p:nvPr/>
        </p:nvSpPr>
        <p:spPr>
          <a:xfrm>
            <a:off x="5559875" y="1017033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Blob B</a:t>
            </a:r>
            <a:endParaRPr lang="en-US" sz="1600" dirty="0"/>
          </a:p>
        </p:txBody>
      </p:sp>
      <p:sp>
        <p:nvSpPr>
          <p:cNvPr id="141" name="TextBox 140"/>
          <p:cNvSpPr txBox="1"/>
          <p:nvPr/>
        </p:nvSpPr>
        <p:spPr>
          <a:xfrm>
            <a:off x="8063657" y="1017033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Blob C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/>
              <p:cNvSpPr txBox="1"/>
              <p:nvPr/>
            </p:nvSpPr>
            <p:spPr>
              <a:xfrm>
                <a:off x="255362" y="5123395"/>
                <a:ext cx="97071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2" name="TextBox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62" y="5123395"/>
                <a:ext cx="970715" cy="369332"/>
              </a:xfrm>
              <a:prstGeom prst="rect">
                <a:avLst/>
              </a:prstGeom>
              <a:blipFill rotWithShape="1">
                <a:blip r:embed="rId60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905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1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38" name="Picture 38" descr="D:\Users\gkguru\Courses\CS4731\lecture\Lecture 08 - SIFT\square010\d2G_02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38" descr="D:\Users\gkguru\Courses\CS4731\lecture\Lecture 08 - SIFT\square010\d2G_02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38" descr="D:\Users\gkguru\Courses\CS4731\lecture\Lecture 08 - SIFT\square010\d2G_02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525441" y="3082609"/>
            <a:ext cx="7386525" cy="1806796"/>
            <a:chOff x="1525746" y="3082609"/>
            <a:chExt cx="7386525" cy="1806796"/>
          </a:xfrm>
        </p:grpSpPr>
        <p:pic>
          <p:nvPicPr>
            <p:cNvPr id="25639" name="Picture 39" descr="D:\Users\gkguru\Courses\CS4731\lecture\Lecture 08 - SIFT\square010\d2G_03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746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39" descr="D:\Users\gkguru\Courses\CS4731\lecture\Lecture 08 - SIFT\square010\d2G_03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39" descr="D:\Users\gkguru\Courses\CS4731\lecture\Lecture 08 - SIFT\square010\d2G_03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4029745" y="3082609"/>
            <a:ext cx="4882221" cy="1806796"/>
            <a:chOff x="4030050" y="3082609"/>
            <a:chExt cx="4882221" cy="1806796"/>
          </a:xfrm>
        </p:grpSpPr>
        <p:pic>
          <p:nvPicPr>
            <p:cNvPr id="121" name="Picture 40" descr="D:\Users\gkguru\Courses\CS4731\lecture\Lecture 08 - SIFT\square010\d2G_04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40" descr="D:\Users\gkguru\Courses\CS4731\lecture\Lecture 08 - SIFT\square010\d2G_04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4029745" y="3082609"/>
            <a:ext cx="4882221" cy="1806796"/>
            <a:chOff x="4030050" y="3082609"/>
            <a:chExt cx="4882221" cy="1806796"/>
          </a:xfrm>
        </p:grpSpPr>
        <p:pic>
          <p:nvPicPr>
            <p:cNvPr id="122" name="Picture 41" descr="D:\Users\gkguru\Courses\CS4731\lecture\Lecture 08 - SIFT\square010\d2G_05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41" descr="D:\Users\gkguru\Courses\CS4731\lecture\Lecture 08 - SIFT\square010\d2G_05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4029745" y="3082609"/>
            <a:ext cx="4882221" cy="1806796"/>
            <a:chOff x="4030050" y="3082609"/>
            <a:chExt cx="4882221" cy="1806796"/>
          </a:xfrm>
        </p:grpSpPr>
        <p:pic>
          <p:nvPicPr>
            <p:cNvPr id="123" name="Picture 42" descr="D:\Users\gkguru\Courses\CS4731\lecture\Lecture 08 - SIFT\square010\d2G_06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42" descr="D:\Users\gkguru\Courses\CS4731\lecture\Lecture 08 - SIFT\square010\d2G_06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4029745" y="3082609"/>
            <a:ext cx="4882221" cy="1806796"/>
            <a:chOff x="4030050" y="3082609"/>
            <a:chExt cx="4882221" cy="1806796"/>
          </a:xfrm>
        </p:grpSpPr>
        <p:pic>
          <p:nvPicPr>
            <p:cNvPr id="124" name="Picture 43" descr="D:\Users\gkguru\Courses\CS4731\lecture\Lecture 08 - SIFT\square010\d2G_07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43" descr="D:\Users\gkguru\Courses\CS4731\lecture\Lecture 08 - SIFT\square010\d2G_07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3082609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6" name="Picture 44" descr="D:\Users\gkguru\Courses\CS4731\lecture\Lecture 08 - SIFT\square010\d2G_08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27" y="3082609"/>
            <a:ext cx="2378439" cy="1806796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45" descr="D:\Users\gkguru\Courses\CS4731\lecture\Lecture 08 - SIFT\square010\d2G_09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27" y="3082609"/>
            <a:ext cx="2378439" cy="1806796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46" descr="D:\Users\gkguru\Courses\CS4731\lecture\Lecture 08 - SIFT\square010\d2G_10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27" y="3082609"/>
            <a:ext cx="2378439" cy="1806796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47" descr="D:\Users\gkguru\Courses\CS4731\lecture\Lecture 08 - SIFT\square010\d2G_11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27" y="3082609"/>
            <a:ext cx="2378439" cy="1806796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28" name="Picture 28" descr="D:\Users\gkguru\Courses\CS4731\lecture\Lecture 08 - SIFT\square010\d2G_blob_010_020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48" name="Picture 48" descr="D:\Users\gkguru\Courses\CS4731\lecture\Lecture 08 - SIFT\square020\d2G_blob_020_020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8" name="Picture 58" descr="D:\Users\gkguru\Courses\CS4731\lecture\Lecture 08 - SIFT\square030\d2G_blob_030_020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1525441" y="4811365"/>
            <a:ext cx="7386829" cy="1823115"/>
            <a:chOff x="1525442" y="4811365"/>
            <a:chExt cx="7386829" cy="1823115"/>
          </a:xfrm>
        </p:grpSpPr>
        <p:pic>
          <p:nvPicPr>
            <p:cNvPr id="25629" name="Picture 29" descr="D:\Users\gkguru\Courses\CS4731\lecture\Lecture 08 - SIFT\square010\d2G_blob_010_030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442" y="4811365"/>
              <a:ext cx="2379006" cy="1804947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49" name="Picture 49" descr="D:\Users\gkguru\Courses\CS4731\lecture\Lecture 08 - SIFT\square020\d2G_blob_020_030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59" name="Picture 59" descr="D:\Users\gkguru\Courses\CS4731\lecture\Lecture 08 - SIFT\square030\d2G_blob_030_030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4030049" y="4827684"/>
            <a:ext cx="4882221" cy="1806796"/>
            <a:chOff x="4030050" y="4827684"/>
            <a:chExt cx="4882221" cy="1806796"/>
          </a:xfrm>
        </p:grpSpPr>
        <p:pic>
          <p:nvPicPr>
            <p:cNvPr id="25650" name="Picture 50" descr="D:\Users\gkguru\Courses\CS4731\lecture\Lecture 08 - SIFT\square020\d2G_blob_020_040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0" name="Picture 60" descr="D:\Users\gkguru\Courses\CS4731\lecture\Lecture 08 - SIFT\square030\d2G_blob_030_040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030049" y="4827684"/>
            <a:ext cx="4882221" cy="1806796"/>
            <a:chOff x="4030050" y="4827684"/>
            <a:chExt cx="4882221" cy="1806796"/>
          </a:xfrm>
        </p:grpSpPr>
        <p:pic>
          <p:nvPicPr>
            <p:cNvPr id="25651" name="Picture 51" descr="D:\Users\gkguru\Courses\CS4731\lecture\Lecture 08 - SIFT\square020\d2G_blob_020_050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1" name="Picture 61" descr="D:\Users\gkguru\Courses\CS4731\lecture\Lecture 08 - SIFT\square030\d2G_blob_030_050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4030049" y="4827684"/>
            <a:ext cx="4882221" cy="1806796"/>
            <a:chOff x="4030050" y="4827684"/>
            <a:chExt cx="4882221" cy="1806796"/>
          </a:xfrm>
        </p:grpSpPr>
        <p:pic>
          <p:nvPicPr>
            <p:cNvPr id="25652" name="Picture 52" descr="D:\Users\gkguru\Courses\CS4731\lecture\Lecture 08 - SIFT\square020\d2G_blob_020_060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2" name="Picture 62" descr="D:\Users\gkguru\Courses\CS4731\lecture\Lecture 08 - SIFT\square030\d2G_blob_030_060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4030049" y="4827684"/>
            <a:ext cx="4882221" cy="1806796"/>
            <a:chOff x="4030050" y="4827684"/>
            <a:chExt cx="4882221" cy="1806796"/>
          </a:xfrm>
        </p:grpSpPr>
        <p:pic>
          <p:nvPicPr>
            <p:cNvPr id="25653" name="Picture 53" descr="D:\Users\gkguru\Courses\CS4731\lecture\Lecture 08 - SIFT\square020\d2G_blob_020_070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0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63" name="Picture 63" descr="D:\Users\gkguru\Courses\CS4731\lecture\Lecture 08 - SIFT\square030\d2G_blob_030_070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32" y="4827684"/>
              <a:ext cx="2378439" cy="180679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664" name="Picture 64" descr="D:\Users\gkguru\Courses\CS4731\lecture\Lecture 08 - SIFT\square030\d2G_blob_030_080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27" y="4827684"/>
            <a:ext cx="2378439" cy="1806796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65" name="Picture 65" descr="D:\Users\gkguru\Courses\CS4731\lecture\Lecture 08 - SIFT\square030\d2G_blob_030_090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27" y="4827684"/>
            <a:ext cx="2378439" cy="1806796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66" name="Picture 66" descr="D:\Users\gkguru\Courses\CS4731\lecture\Lecture 08 - SIFT\square030\d2G_blob_030_100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27" y="4827684"/>
            <a:ext cx="2378439" cy="1806796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67" name="Picture 67" descr="D:\Users\gkguru\Courses\CS4731\lecture\Lecture 08 - SIFT\square030\d2G_blob_030_110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27" y="4827684"/>
            <a:ext cx="2378439" cy="1806796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525441" y="2095353"/>
            <a:ext cx="7387091" cy="1043476"/>
            <a:chOff x="1525441" y="2095353"/>
            <a:chExt cx="7387091" cy="1043476"/>
          </a:xfrm>
        </p:grpSpPr>
        <p:pic>
          <p:nvPicPr>
            <p:cNvPr id="25619" name="Picture 19" descr="D:\Users\gkguru\Courses\CS4731\lecture\Lecture 08 - SIFT\square010\gaussian_030.png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9" descr="D:\Users\gkguru\Courses\CS4731\lecture\Lecture 08 - SIFT\square010\gaussian_030.png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9" descr="D:\Users\gkguru\Courses\CS4731\lecture\Lecture 08 - SIFT\square010\gaussian_030.png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525441" y="2095353"/>
            <a:ext cx="7387091" cy="1043476"/>
            <a:chOff x="1525441" y="2095353"/>
            <a:chExt cx="7387091" cy="1043476"/>
          </a:xfrm>
        </p:grpSpPr>
        <p:pic>
          <p:nvPicPr>
            <p:cNvPr id="25620" name="Picture 20" descr="D:\Users\gkguru\Courses\CS4731\lecture\Lecture 08 - SIFT\square010\gaussian_040.png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0" descr="D:\Users\gkguru\Courses\CS4731\lecture\Lecture 08 - SIFT\square010\gaussian_040.png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0" descr="D:\Users\gkguru\Courses\CS4731\lecture\Lecture 08 - SIFT\square010\gaussian_040.png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029484" y="2095353"/>
            <a:ext cx="4883048" cy="1043476"/>
            <a:chOff x="4029484" y="2095353"/>
            <a:chExt cx="4883048" cy="1043476"/>
          </a:xfrm>
        </p:grpSpPr>
        <p:pic>
          <p:nvPicPr>
            <p:cNvPr id="25621" name="Picture 21" descr="D:\Users\gkguru\Courses\CS4731\lecture\Lecture 08 - SIFT\square010\gaussian_050.png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1" descr="D:\Users\gkguru\Courses\CS4731\lecture\Lecture 08 - SIFT\square010\gaussian_050.png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029484" y="2095353"/>
            <a:ext cx="4883048" cy="1043476"/>
            <a:chOff x="4029484" y="2095353"/>
            <a:chExt cx="4883048" cy="1043476"/>
          </a:xfrm>
        </p:grpSpPr>
        <p:pic>
          <p:nvPicPr>
            <p:cNvPr id="25622" name="Picture 22" descr="D:\Users\gkguru\Courses\CS4731\lecture\Lecture 08 - SIFT\square010\gaussian_060.png"/>
            <p:cNvPicPr>
              <a:picLocks noChangeAspect="1" noChangeArrowheads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2" descr="D:\Users\gkguru\Courses\CS4731\lecture\Lecture 08 - SIFT\square010\gaussian_060.png"/>
            <p:cNvPicPr>
              <a:picLocks noChangeAspect="1" noChangeArrowheads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4029484" y="2095353"/>
            <a:ext cx="4883048" cy="1043476"/>
            <a:chOff x="4029484" y="2095353"/>
            <a:chExt cx="4883048" cy="1043476"/>
          </a:xfrm>
        </p:grpSpPr>
        <p:pic>
          <p:nvPicPr>
            <p:cNvPr id="25623" name="Picture 23" descr="D:\Users\gkguru\Courses\CS4731\lecture\Lecture 08 - SIFT\square010\gaussian_070.png"/>
            <p:cNvPicPr>
              <a:picLocks noChangeAspect="1" noChangeArrowheads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3" descr="D:\Users\gkguru\Courses\CS4731\lecture\Lecture 08 - SIFT\square010\gaussian_070.png"/>
            <p:cNvPicPr>
              <a:picLocks noChangeAspect="1" noChangeArrowheads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029484" y="2095353"/>
            <a:ext cx="4883048" cy="1043476"/>
            <a:chOff x="4029484" y="2095353"/>
            <a:chExt cx="4883048" cy="1043476"/>
          </a:xfrm>
        </p:grpSpPr>
        <p:pic>
          <p:nvPicPr>
            <p:cNvPr id="25624" name="Picture 24" descr="D:\Users\gkguru\Courses\CS4731\lecture\Lecture 08 - SIFT\square010\gaussian_080.png"/>
            <p:cNvPicPr>
              <a:picLocks noChangeAspect="1" noChangeArrowheads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6533527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4" descr="D:\Users\gkguru\Courses\CS4731\lecture\Lecture 08 - SIFT\square010\gaussian_080.png"/>
            <p:cNvPicPr>
              <a:picLocks noChangeAspect="1" noChangeArrowheads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625" name="Picture 25" descr="D:\Users\gkguru\Courses\CS4731\lecture\Lecture 08 - SIFT\square010\gaussian_090.png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 b="29576"/>
          <a:stretch/>
        </p:blipFill>
        <p:spPr bwMode="auto">
          <a:xfrm>
            <a:off x="6533527" y="2095353"/>
            <a:ext cx="2379005" cy="1043476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6" name="Picture 26" descr="D:\Users\gkguru\Courses\CS4731\lecture\Lecture 08 - SIFT\square010\gaussian_100.png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 b="29576"/>
          <a:stretch/>
        </p:blipFill>
        <p:spPr bwMode="auto">
          <a:xfrm>
            <a:off x="6533527" y="2095353"/>
            <a:ext cx="2379005" cy="1043476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7" name="Picture 27" descr="D:\Users\gkguru\Courses\CS4731\lecture\Lecture 08 - SIFT\square010\gaussian_110.png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 b="29576"/>
          <a:stretch/>
        </p:blipFill>
        <p:spPr bwMode="auto">
          <a:xfrm>
            <a:off x="6533527" y="2095353"/>
            <a:ext cx="2379005" cy="1043476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7" descr="D:\Users\gkguru\Courses\CS4731\lecture\Lecture 08 - SIFT\square010\gaussian_120.png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7" b="29581"/>
          <a:stretch/>
        </p:blipFill>
        <p:spPr bwMode="auto">
          <a:xfrm>
            <a:off x="6533527" y="2095353"/>
            <a:ext cx="2379005" cy="1043475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9690"/>
            <a:ext cx="91440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200" dirty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1D Blob and 2</a:t>
            </a:r>
            <a:r>
              <a:rPr lang="en-US" altLang="zh-CN" sz="3200" baseline="30000" dirty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nd</a:t>
            </a:r>
            <a:r>
              <a:rPr lang="en-US" altLang="zh-CN" sz="3200" dirty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 Derivative of Gaussian</a:t>
            </a:r>
            <a:endParaRPr lang="en-US" altLang="zh-CN" sz="3200" dirty="0" smtClean="0">
              <a:solidFill>
                <a:srgbClr val="FFCC00"/>
              </a:solidFill>
              <a:latin typeface="Verdana" pitchFamily="34" charset="0"/>
              <a:ea typeface="宋体" pitchFamily="2" charset="-122"/>
            </a:endParaRPr>
          </a:p>
        </p:txBody>
      </p:sp>
      <p:pic>
        <p:nvPicPr>
          <p:cNvPr id="46" name="Picture 8" descr="D:\Users\gkguru\Courses\CS4731\lecture\Lecture 08 - SIFT\square010\blob_010.png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3888" r="10814" b="38834"/>
          <a:stretch/>
        </p:blipFill>
        <p:spPr bwMode="auto">
          <a:xfrm>
            <a:off x="1525441" y="1009284"/>
            <a:ext cx="2379005" cy="108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3" descr="D:\Users\gkguru\Courses\CS4731\lecture\Lecture 08 - SIFT\square020\blob_020.png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3909" r="10814" b="38812"/>
          <a:stretch/>
        </p:blipFill>
        <p:spPr bwMode="auto">
          <a:xfrm>
            <a:off x="4029484" y="1009284"/>
            <a:ext cx="2379005" cy="108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D:\Users\gkguru\Courses\CS4731\lecture\Lecture 08 - SIFT\square030\blob_030.png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3907" r="10814" b="38814"/>
          <a:stretch/>
        </p:blipFill>
        <p:spPr bwMode="auto">
          <a:xfrm>
            <a:off x="6533527" y="1009284"/>
            <a:ext cx="2379007" cy="108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Line 3"/>
          <p:cNvSpPr>
            <a:spLocks noChangeShapeType="1"/>
          </p:cNvSpPr>
          <p:nvPr/>
        </p:nvSpPr>
        <p:spPr bwMode="auto">
          <a:xfrm>
            <a:off x="203200" y="897890"/>
            <a:ext cx="8709334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775033" y="1465795"/>
                <a:ext cx="72256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33" y="1465795"/>
                <a:ext cx="722569" cy="369332"/>
              </a:xfrm>
              <a:prstGeom prst="rect">
                <a:avLst/>
              </a:prstGeom>
              <a:blipFill rotWithShape="1">
                <a:blip r:embed="rId44"/>
                <a:stretch>
                  <a:fillRect l="-1681" b="-14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974254" y="2489193"/>
                <a:ext cx="523348" cy="36933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254" y="2489193"/>
                <a:ext cx="523348" cy="369332"/>
              </a:xfrm>
              <a:prstGeom prst="rect">
                <a:avLst/>
              </a:prstGeom>
              <a:blipFill rotWithShape="1">
                <a:blip r:embed="rId45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728352" y="3729837"/>
                <a:ext cx="769250" cy="648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52" y="3729837"/>
                <a:ext cx="769250" cy="648126"/>
              </a:xfrm>
              <a:prstGeom prst="rect">
                <a:avLst/>
              </a:prstGeom>
              <a:blipFill rotWithShape="1">
                <a:blip r:embed="rId4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86273" y="5610665"/>
                <a:ext cx="1439433" cy="648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∗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3" y="5610665"/>
                <a:ext cx="1439433" cy="648126"/>
              </a:xfrm>
              <a:prstGeom prst="rect">
                <a:avLst/>
              </a:prstGeom>
              <a:blipFill rotWithShape="1">
                <a:blip r:embed="rId4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/>
          <p:cNvCxnSpPr/>
          <p:nvPr/>
        </p:nvCxnSpPr>
        <p:spPr>
          <a:xfrm>
            <a:off x="5208804" y="1009284"/>
            <a:ext cx="0" cy="5625196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2703866" y="1009284"/>
            <a:ext cx="0" cy="5625196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7723050" y="1009284"/>
            <a:ext cx="0" cy="5625196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Oval 142"/>
          <p:cNvSpPr/>
          <p:nvPr/>
        </p:nvSpPr>
        <p:spPr bwMode="auto">
          <a:xfrm>
            <a:off x="5161356" y="5978479"/>
            <a:ext cx="115215" cy="115215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4" name="Oval 143"/>
          <p:cNvSpPr/>
          <p:nvPr/>
        </p:nvSpPr>
        <p:spPr bwMode="auto">
          <a:xfrm>
            <a:off x="2636732" y="6201184"/>
            <a:ext cx="115215" cy="115215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5" name="Oval 144"/>
          <p:cNvSpPr/>
          <p:nvPr/>
        </p:nvSpPr>
        <p:spPr bwMode="auto">
          <a:xfrm>
            <a:off x="7665138" y="5871930"/>
            <a:ext cx="115215" cy="115215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25441" y="6387750"/>
                <a:ext cx="7387093" cy="369332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Local </a:t>
                </a:r>
                <a:r>
                  <a:rPr lang="en-US" dirty="0" err="1" smtClean="0"/>
                  <a:t>Extrema</a:t>
                </a:r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dirty="0" smtClean="0"/>
                  <a:t>-Space Represent Blobs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441" y="6387750"/>
                <a:ext cx="7387093" cy="369332"/>
              </a:xfrm>
              <a:prstGeom prst="rect">
                <a:avLst/>
              </a:prstGeom>
              <a:blipFill rotWithShape="1">
                <a:blip r:embed="rId48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/>
              <p:cNvSpPr txBox="1"/>
              <p:nvPr/>
            </p:nvSpPr>
            <p:spPr>
              <a:xfrm>
                <a:off x="1525442" y="2992263"/>
                <a:ext cx="7387092" cy="369332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Characteristic Scal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52" name="TextBox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442" y="2992263"/>
                <a:ext cx="7387092" cy="369332"/>
              </a:xfrm>
              <a:prstGeom prst="rect">
                <a:avLst/>
              </a:prstGeom>
              <a:blipFill rotWithShape="1">
                <a:blip r:embed="rId49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/>
          <p:cNvSpPr txBox="1"/>
          <p:nvPr/>
        </p:nvSpPr>
        <p:spPr>
          <a:xfrm>
            <a:off x="3046257" y="1017033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Blob A</a:t>
            </a:r>
            <a:endParaRPr lang="en-US" sz="1600" dirty="0"/>
          </a:p>
        </p:txBody>
      </p:sp>
      <p:sp>
        <p:nvSpPr>
          <p:cNvPr id="92" name="TextBox 91"/>
          <p:cNvSpPr txBox="1"/>
          <p:nvPr/>
        </p:nvSpPr>
        <p:spPr>
          <a:xfrm>
            <a:off x="5559875" y="1017033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Blob B</a:t>
            </a:r>
            <a:endParaRPr lang="en-US" sz="1600" dirty="0"/>
          </a:p>
        </p:txBody>
      </p:sp>
      <p:sp>
        <p:nvSpPr>
          <p:cNvPr id="93" name="TextBox 92"/>
          <p:cNvSpPr txBox="1"/>
          <p:nvPr/>
        </p:nvSpPr>
        <p:spPr>
          <a:xfrm>
            <a:off x="8063657" y="1017033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Blob C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255362" y="5123395"/>
                <a:ext cx="97071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62" y="5123395"/>
                <a:ext cx="970715" cy="369332"/>
              </a:xfrm>
              <a:prstGeom prst="rect">
                <a:avLst/>
              </a:prstGeom>
              <a:blipFill rotWithShape="1">
                <a:blip r:embed="rId50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4316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4" grpId="0" animBg="1"/>
      <p:bldP spid="145" grpId="0" animBg="1"/>
      <p:bldP spid="12" grpId="0" animBg="1"/>
      <p:bldP spid="1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Scale-Invariant </a:t>
            </a:r>
            <a:br>
              <a:rPr lang="en-US" altLang="zh-CN" sz="36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altLang="zh-CN" sz="36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Feature Transform (SIFT)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0625" y="5334000"/>
            <a:ext cx="6915150" cy="895350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altLang="zh-CN" sz="2400" dirty="0" smtClean="0">
                <a:solidFill>
                  <a:srgbClr val="EAEAEA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Thanks to Shree </a:t>
            </a:r>
            <a:r>
              <a:rPr lang="en-US" altLang="zh-CN" sz="2400" dirty="0" err="1" smtClean="0">
                <a:solidFill>
                  <a:srgbClr val="EAEAEA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Nayar</a:t>
            </a:r>
            <a:r>
              <a:rPr lang="en-US" altLang="zh-CN" sz="2400" dirty="0" smtClean="0">
                <a:solidFill>
                  <a:srgbClr val="EAEAEA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and Guru Krishnan </a:t>
            </a:r>
          </a:p>
          <a:p>
            <a:pPr eaLnBrk="1" hangingPunct="1">
              <a:lnSpc>
                <a:spcPct val="160000"/>
              </a:lnSpc>
            </a:pPr>
            <a:r>
              <a:rPr lang="en-US" altLang="zh-CN" sz="2400" dirty="0" smtClean="0">
                <a:solidFill>
                  <a:srgbClr val="EAEAEA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(Columbia University)</a:t>
            </a:r>
            <a:endParaRPr lang="en-US" altLang="zh-CN" sz="2800" dirty="0" smtClean="0">
              <a:solidFill>
                <a:srgbClr val="EAEAEA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60000"/>
              </a:lnSpc>
            </a:pPr>
            <a:endParaRPr lang="zh-CN" altLang="en-US" sz="2000" dirty="0" smtClean="0">
              <a:solidFill>
                <a:srgbClr val="EAEAEA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25441" y="1009284"/>
            <a:ext cx="7387093" cy="2167645"/>
            <a:chOff x="1525441" y="1009284"/>
            <a:chExt cx="7387093" cy="2167645"/>
          </a:xfrm>
        </p:grpSpPr>
        <p:pic>
          <p:nvPicPr>
            <p:cNvPr id="87" name="Picture 20" descr="D:\Users\gkguru\Courses\CS4731\lecture\Lecture 08 - SIFT\square010\gaussian_04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1525441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4" descr="D:\Users\gkguru\Courses\CS4731\lecture\Lecture 08 - SIFT\square010\gaussian_080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2" b="29576"/>
            <a:stretch/>
          </p:blipFill>
          <p:spPr bwMode="auto">
            <a:xfrm>
              <a:off x="4029484" y="2095353"/>
              <a:ext cx="2379005" cy="1043476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7" descr="D:\Users\gkguru\Courses\CS4731\lecture\Lecture 08 - SIFT\square010\gaussian_120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07" b="29581"/>
            <a:stretch/>
          </p:blipFill>
          <p:spPr bwMode="auto">
            <a:xfrm>
              <a:off x="6533527" y="2095353"/>
              <a:ext cx="2379005" cy="1043475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D:\Users\gkguru\Courses\CS4731\lecture\Lecture 08 - SIFT\square010\blob_010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4" t="13888" r="10814" b="38834"/>
            <a:stretch/>
          </p:blipFill>
          <p:spPr bwMode="auto">
            <a:xfrm>
              <a:off x="1525441" y="1009284"/>
              <a:ext cx="2379005" cy="1088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3" name="Picture 13" descr="D:\Users\gkguru\Courses\CS4731\lecture\Lecture 08 - SIFT\square020\blob_020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4" t="13909" r="10814" b="38812"/>
            <a:stretch/>
          </p:blipFill>
          <p:spPr bwMode="auto">
            <a:xfrm>
              <a:off x="4029484" y="1009284"/>
              <a:ext cx="2379005" cy="1088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4" name="Picture 14" descr="D:\Users\gkguru\Courses\CS4731\lecture\Lecture 08 - SIFT\square030\blob_030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4" t="13907" r="10814" b="38814"/>
            <a:stretch/>
          </p:blipFill>
          <p:spPr bwMode="auto">
            <a:xfrm>
              <a:off x="6533527" y="1009284"/>
              <a:ext cx="2379007" cy="1088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0" name="Straight Connector 139"/>
            <p:cNvCxnSpPr/>
            <p:nvPr/>
          </p:nvCxnSpPr>
          <p:spPr>
            <a:xfrm>
              <a:off x="5208804" y="1009284"/>
              <a:ext cx="0" cy="212954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2703866" y="1009284"/>
              <a:ext cx="0" cy="216764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7723050" y="1009284"/>
              <a:ext cx="0" cy="216764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9690"/>
            <a:ext cx="91440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600" dirty="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Characteristic Scale and Blob Size</a:t>
            </a:r>
          </a:p>
        </p:txBody>
      </p:sp>
      <p:sp>
        <p:nvSpPr>
          <p:cNvPr id="56" name="Line 3"/>
          <p:cNvSpPr>
            <a:spLocks noChangeShapeType="1"/>
          </p:cNvSpPr>
          <p:nvPr/>
        </p:nvSpPr>
        <p:spPr bwMode="auto">
          <a:xfrm>
            <a:off x="203200" y="897890"/>
            <a:ext cx="8709334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775033" y="1465795"/>
                <a:ext cx="72256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33" y="1465795"/>
                <a:ext cx="722569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681" b="-14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974254" y="2489193"/>
                <a:ext cx="523348" cy="36933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254" y="2489193"/>
                <a:ext cx="523348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/>
              <p:cNvSpPr txBox="1"/>
              <p:nvPr/>
            </p:nvSpPr>
            <p:spPr>
              <a:xfrm>
                <a:off x="2278058" y="3487819"/>
                <a:ext cx="873769" cy="276999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6" name="TextBox 1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058" y="3487819"/>
                <a:ext cx="873769" cy="276999"/>
              </a:xfrm>
              <a:prstGeom prst="rect">
                <a:avLst/>
              </a:prstGeom>
              <a:blipFill rotWithShape="1">
                <a:blip r:embed="rId11"/>
                <a:stretch>
                  <a:fillRect l="-9091" b="-19565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/>
              <p:cNvSpPr txBox="1"/>
              <p:nvPr/>
            </p:nvSpPr>
            <p:spPr>
              <a:xfrm>
                <a:off x="4652238" y="3487820"/>
                <a:ext cx="1113132" cy="276999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=2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0" name="TextBox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238" y="3487820"/>
                <a:ext cx="1113132" cy="276999"/>
              </a:xfrm>
              <a:prstGeom prst="rect">
                <a:avLst/>
              </a:prstGeom>
              <a:blipFill rotWithShape="1">
                <a:blip r:embed="rId12"/>
                <a:stretch>
                  <a:fillRect l="-2732" b="-19565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>
                <a:off x="7178399" y="3487820"/>
                <a:ext cx="1089302" cy="276999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=3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399" y="3487820"/>
                <a:ext cx="1089302" cy="276999"/>
              </a:xfrm>
              <a:prstGeom prst="rect">
                <a:avLst/>
              </a:prstGeom>
              <a:blipFill rotWithShape="1">
                <a:blip r:embed="rId13"/>
                <a:stretch>
                  <a:fillRect l="-3933" b="-19565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/>
              <p:cNvSpPr txBox="1"/>
              <p:nvPr/>
            </p:nvSpPr>
            <p:spPr>
              <a:xfrm>
                <a:off x="1525442" y="2992263"/>
                <a:ext cx="7387092" cy="369332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Characteristic </a:t>
                </a:r>
                <a:r>
                  <a:rPr lang="en-US" dirty="0"/>
                  <a:t>Scale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52" name="TextBox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442" y="2992263"/>
                <a:ext cx="7387092" cy="369332"/>
              </a:xfrm>
              <a:prstGeom prst="rect">
                <a:avLst/>
              </a:prstGeom>
              <a:blipFill rotWithShape="1">
                <a:blip r:embed="rId13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403395" y="4981573"/>
                <a:ext cx="5144165" cy="430887"/>
              </a:xfrm>
              <a:prstGeom prst="rect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bg1"/>
                    </a:solidFill>
                  </a:rPr>
                  <a:t>Characteristic Scale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sz="2200" dirty="0">
                    <a:solidFill>
                      <a:schemeClr val="bg1"/>
                    </a:solidFill>
                  </a:rPr>
                  <a:t> Size of </a:t>
                </a:r>
                <a:r>
                  <a:rPr lang="en-US" sz="2200" dirty="0" smtClean="0">
                    <a:solidFill>
                      <a:schemeClr val="bg1"/>
                    </a:solidFill>
                  </a:rPr>
                  <a:t>Blob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395" y="4981573"/>
                <a:ext cx="5144165" cy="430887"/>
              </a:xfrm>
              <a:prstGeom prst="rect">
                <a:avLst/>
              </a:prstGeom>
              <a:blipFill rotWithShape="1">
                <a:blip r:embed="rId14"/>
                <a:stretch>
                  <a:fillRect t="-6757" b="-22973"/>
                </a:stretch>
              </a:blipFill>
              <a:ln w="19050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2148150" y="5529788"/>
            <a:ext cx="2942191" cy="1107996"/>
            <a:chOff x="1998072" y="5203170"/>
            <a:chExt cx="2942191" cy="1107996"/>
          </a:xfrm>
        </p:grpSpPr>
        <p:sp>
          <p:nvSpPr>
            <p:cNvPr id="18" name="TextBox 17"/>
            <p:cNvSpPr txBox="1"/>
            <p:nvPr/>
          </p:nvSpPr>
          <p:spPr>
            <a:xfrm>
              <a:off x="1998072" y="5367635"/>
              <a:ext cx="17847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chemeClr val="bg1"/>
                  </a:solidFill>
                </a:rPr>
                <a:t>Size of Blob A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chemeClr val="bg1"/>
                  </a:solidFill>
                </a:rPr>
                <a:t>Size of Blob B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Connector 19"/>
            <p:cNvCxnSpPr>
              <a:stCxn id="18" idx="1"/>
              <a:endCxn id="18" idx="3"/>
            </p:cNvCxnSpPr>
            <p:nvPr/>
          </p:nvCxnSpPr>
          <p:spPr bwMode="auto">
            <a:xfrm>
              <a:off x="1998072" y="5829300"/>
              <a:ext cx="178471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Group 38"/>
            <p:cNvGrpSpPr/>
            <p:nvPr/>
          </p:nvGrpSpPr>
          <p:grpSpPr>
            <a:xfrm>
              <a:off x="4242573" y="5203170"/>
              <a:ext cx="697690" cy="1107996"/>
              <a:chOff x="4166373" y="5203170"/>
              <a:chExt cx="697690" cy="11079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/>
                  <p:cNvSpPr txBox="1"/>
                  <p:nvPr/>
                </p:nvSpPr>
                <p:spPr>
                  <a:xfrm>
                    <a:off x="4166373" y="5203170"/>
                    <a:ext cx="697690" cy="11079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2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US" sz="2200" i="1" dirty="0" smtClean="0">
                      <a:solidFill>
                        <a:schemeClr val="bg1"/>
                      </a:solidFill>
                      <a:latin typeface="Cambria Math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104" name="TextBox 10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6373" y="5203170"/>
                    <a:ext cx="697690" cy="1107996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9" name="Straight Connector 108"/>
              <p:cNvCxnSpPr/>
              <p:nvPr/>
            </p:nvCxnSpPr>
            <p:spPr bwMode="auto">
              <a:xfrm>
                <a:off x="4213488" y="5826592"/>
                <a:ext cx="527259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8" name="TextBox 37"/>
            <p:cNvSpPr txBox="1"/>
            <p:nvPr/>
          </p:nvSpPr>
          <p:spPr>
            <a:xfrm>
              <a:off x="3847394" y="5626685"/>
              <a:ext cx="394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=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500908" y="5607278"/>
            <a:ext cx="2918499" cy="1015663"/>
            <a:chOff x="1998072" y="5280660"/>
            <a:chExt cx="2918499" cy="1015663"/>
          </a:xfrm>
        </p:grpSpPr>
        <p:sp>
          <p:nvSpPr>
            <p:cNvPr id="117" name="TextBox 116"/>
            <p:cNvSpPr txBox="1"/>
            <p:nvPr/>
          </p:nvSpPr>
          <p:spPr>
            <a:xfrm>
              <a:off x="1998072" y="5367635"/>
              <a:ext cx="17847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chemeClr val="bg1"/>
                  </a:solidFill>
                </a:rPr>
                <a:t>Size of Blob B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chemeClr val="bg1"/>
                  </a:solidFill>
                </a:rPr>
                <a:t>Size of Blob 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8" name="Straight Connector 117"/>
            <p:cNvCxnSpPr>
              <a:stCxn id="117" idx="1"/>
              <a:endCxn id="117" idx="3"/>
            </p:cNvCxnSpPr>
            <p:nvPr/>
          </p:nvCxnSpPr>
          <p:spPr bwMode="auto">
            <a:xfrm>
              <a:off x="1998072" y="5829300"/>
              <a:ext cx="178471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5" name="Group 124"/>
            <p:cNvGrpSpPr/>
            <p:nvPr/>
          </p:nvGrpSpPr>
          <p:grpSpPr>
            <a:xfrm>
              <a:off x="4266265" y="5280660"/>
              <a:ext cx="650306" cy="1015663"/>
              <a:chOff x="4190065" y="5280660"/>
              <a:chExt cx="650306" cy="10156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/>
                  <p:cNvSpPr txBox="1"/>
                  <p:nvPr/>
                </p:nvSpPr>
                <p:spPr>
                  <a:xfrm>
                    <a:off x="4190065" y="5280660"/>
                    <a:ext cx="650306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US" sz="2000" i="1" dirty="0">
                      <a:solidFill>
                        <a:schemeClr val="bg1"/>
                      </a:solidFill>
                      <a:latin typeface="Cambria Math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27" name="TextBox 1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90065" y="5280660"/>
                    <a:ext cx="650306" cy="1015663"/>
                  </a:xfrm>
                  <a:prstGeom prst="rect">
                    <a:avLst/>
                  </a:prstGeom>
                  <a:blipFill rotWithShape="1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8" name="Straight Connector 127"/>
              <p:cNvCxnSpPr/>
              <p:nvPr/>
            </p:nvCxnSpPr>
            <p:spPr bwMode="auto">
              <a:xfrm>
                <a:off x="4213488" y="5826592"/>
                <a:ext cx="527259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6" name="TextBox 125"/>
            <p:cNvSpPr txBox="1"/>
            <p:nvPr/>
          </p:nvSpPr>
          <p:spPr>
            <a:xfrm>
              <a:off x="3847394" y="5626685"/>
              <a:ext cx="394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=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Right Arrow 40"/>
          <p:cNvSpPr/>
          <p:nvPr/>
        </p:nvSpPr>
        <p:spPr bwMode="auto">
          <a:xfrm>
            <a:off x="800293" y="6000810"/>
            <a:ext cx="656808" cy="325335"/>
          </a:xfrm>
          <a:prstGeom prst="rightArrow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57961" y="6000810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;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343401" y="4035563"/>
                <a:ext cx="4640580" cy="76944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200" dirty="0" smtClean="0">
                    <a:solidFill>
                      <a:schemeClr val="bg1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𝜎</m:t>
                    </m:r>
                  </m:oMath>
                </a14:m>
                <a:r>
                  <a:rPr lang="en-US" sz="2200" dirty="0" smtClean="0">
                    <a:solidFill>
                      <a:schemeClr val="bg1"/>
                    </a:solidFill>
                  </a:rPr>
                  <a:t> at which 2</a:t>
                </a:r>
                <a:r>
                  <a:rPr lang="en-US" sz="2200" baseline="30000" dirty="0" smtClean="0">
                    <a:solidFill>
                      <a:schemeClr val="bg1"/>
                    </a:solidFill>
                  </a:rPr>
                  <a:t>nd</a:t>
                </a:r>
                <a:r>
                  <a:rPr lang="en-US" sz="2200" dirty="0" smtClean="0">
                    <a:solidFill>
                      <a:schemeClr val="bg1"/>
                    </a:solidFill>
                  </a:rPr>
                  <a:t> Derivative attains its extreme value.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1" y="4035563"/>
                <a:ext cx="4640580" cy="769441"/>
              </a:xfrm>
              <a:prstGeom prst="rect">
                <a:avLst/>
              </a:prstGeom>
              <a:blipFill rotWithShape="1">
                <a:blip r:embed="rId17"/>
                <a:stretch>
                  <a:fillRect l="-1708" t="-4762" b="-1587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TextBox 146"/>
          <p:cNvSpPr txBox="1"/>
          <p:nvPr/>
        </p:nvSpPr>
        <p:spPr>
          <a:xfrm>
            <a:off x="1382221" y="4035563"/>
            <a:ext cx="3290628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chemeClr val="bg1"/>
                </a:solidFill>
              </a:rPr>
              <a:t>Characteristic Scale: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6257" y="1017033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Blob A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5559875" y="1017033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Blob B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8063657" y="1017033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Blob 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0220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50" grpId="0"/>
      <p:bldP spid="151" grpId="0"/>
      <p:bldP spid="17" grpId="0" animBg="1"/>
      <p:bldP spid="41" grpId="0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1D Blob Detection Summary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19461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13"/>
              <p:cNvSpPr txBox="1">
                <a:spLocks noChangeArrowheads="1"/>
              </p:cNvSpPr>
              <p:nvPr/>
            </p:nvSpPr>
            <p:spPr bwMode="auto">
              <a:xfrm>
                <a:off x="2095584" y="4572075"/>
                <a:ext cx="4514850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l" eaLnBrk="1" hangingPunct="1"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200" dirty="0" smtClean="0">
                    <a:solidFill>
                      <a:srgbClr val="EAEAEA"/>
                    </a:solidFill>
                    <a:ea typeface="Verdana" pitchFamily="34" charset="0"/>
                    <a:cs typeface="Verdana" pitchFamily="34" charset="0"/>
                  </a:rPr>
                  <a:t>: Blob Position</a:t>
                </a:r>
                <a:endParaRPr lang="en-US" altLang="zh-CN" sz="2200" dirty="0">
                  <a:solidFill>
                    <a:srgbClr val="EAEAEA"/>
                  </a:solidFill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41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5584" y="4572075"/>
                <a:ext cx="4514850" cy="430887"/>
              </a:xfrm>
              <a:prstGeom prst="rect">
                <a:avLst/>
              </a:prstGeom>
              <a:blipFill rotWithShape="1">
                <a:blip r:embed="rId3"/>
                <a:stretch>
                  <a:fillRect t="-7042" b="-281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903298" y="3412593"/>
                <a:ext cx="4735912" cy="928331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arg</m:t>
                              </m:r>
                              <m: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298" y="3412593"/>
                <a:ext cx="4735912" cy="928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3"/>
              <p:cNvSpPr txBox="1">
                <a:spLocks noChangeArrowheads="1"/>
              </p:cNvSpPr>
              <p:nvPr/>
            </p:nvSpPr>
            <p:spPr bwMode="auto">
              <a:xfrm>
                <a:off x="2028909" y="5131461"/>
                <a:ext cx="6014244" cy="453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l" eaLnBrk="1" hangingPunct="1"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200" dirty="0" smtClean="0">
                    <a:solidFill>
                      <a:srgbClr val="EAEAEA"/>
                    </a:solidFill>
                    <a:ea typeface="Verdana" pitchFamily="34" charset="0"/>
                    <a:cs typeface="Verdana" pitchFamily="34" charset="0"/>
                  </a:rPr>
                  <a:t>: Characteristic Scale (Blob Size)</a:t>
                </a:r>
                <a:endParaRPr lang="en-US" altLang="zh-CN" sz="2200" dirty="0">
                  <a:solidFill>
                    <a:srgbClr val="EAEAEA"/>
                  </a:solidFill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9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8909" y="5131461"/>
                <a:ext cx="6014244" cy="453137"/>
              </a:xfrm>
              <a:prstGeom prst="rect">
                <a:avLst/>
              </a:prstGeom>
              <a:blipFill rotWithShape="1">
                <a:blip r:embed="rId5"/>
                <a:stretch>
                  <a:fillRect t="-4054" b="-256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7062" y="1383768"/>
                <a:ext cx="7920037" cy="43088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200" dirty="0" smtClean="0">
                    <a:solidFill>
                      <a:schemeClr val="bg1"/>
                    </a:solidFill>
                  </a:rPr>
                  <a:t>Given a 1D signal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𝑓</m:t>
                    </m:r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𝑥</m:t>
                    </m:r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 smtClean="0">
                    <a:solidFill>
                      <a:schemeClr val="bg1"/>
                    </a:solidFill>
                  </a:rPr>
                  <a:t>.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62" y="1383768"/>
                <a:ext cx="7920037" cy="430887"/>
              </a:xfrm>
              <a:prstGeom prst="rect">
                <a:avLst/>
              </a:prstGeom>
              <a:blipFill rotWithShape="1">
                <a:blip r:embed="rId6"/>
                <a:stretch>
                  <a:fillRect l="-1001" t="-8451" b="-2676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627063" y="2182597"/>
            <a:ext cx="7920037" cy="709938"/>
            <a:chOff x="627062" y="2340890"/>
            <a:chExt cx="7920037" cy="709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2028908" y="2340890"/>
                  <a:ext cx="1577098" cy="7099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8908" y="2340890"/>
                  <a:ext cx="1577098" cy="70993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27062" y="2508991"/>
                  <a:ext cx="7920037" cy="430887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2200" dirty="0" smtClean="0">
                      <a:solidFill>
                        <a:schemeClr val="bg1"/>
                      </a:solidFill>
                    </a:rPr>
                    <a:t>Compute                at many scales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…,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2200" dirty="0" smtClean="0">
                      <a:solidFill>
                        <a:schemeClr val="bg1"/>
                      </a:solidFill>
                    </a:rPr>
                    <a:t>.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062" y="2508991"/>
                  <a:ext cx="7920037" cy="43088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1001" t="-8571" b="-28571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/>
          <p:cNvSpPr txBox="1"/>
          <p:nvPr/>
        </p:nvSpPr>
        <p:spPr>
          <a:xfrm>
            <a:off x="627062" y="3661314"/>
            <a:ext cx="7920037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chemeClr val="bg1"/>
                </a:solidFill>
              </a:rPr>
              <a:t>Find: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806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2250"/>
            <a:ext cx="91440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600" dirty="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2D Blob Detector</a:t>
            </a:r>
          </a:p>
        </p:txBody>
      </p:sp>
      <p:sp>
        <p:nvSpPr>
          <p:cNvPr id="6149" name="Line 4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75687" y="3355744"/>
                <a:ext cx="2049920" cy="76251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</m:ctrlPr>
                        </m:sSup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87" y="3355744"/>
                <a:ext cx="2049920" cy="7625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09601" y="1278320"/>
            <a:ext cx="7937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chemeClr val="accent6"/>
                </a:solidFill>
              </a:rPr>
              <a:t>Normalized Laplacian of Gaussian </a:t>
            </a:r>
            <a:r>
              <a:rPr lang="en-US" sz="2200" dirty="0" smtClean="0">
                <a:solidFill>
                  <a:schemeClr val="bg1"/>
                </a:solidFill>
              </a:rPr>
              <a:t>(</a:t>
            </a:r>
            <a:r>
              <a:rPr lang="en-US" sz="2200" dirty="0" err="1" smtClean="0">
                <a:solidFill>
                  <a:schemeClr val="bg1"/>
                </a:solidFill>
              </a:rPr>
              <a:t>NLoG</a:t>
            </a:r>
            <a:r>
              <a:rPr lang="en-US" sz="2200" dirty="0" smtClean="0">
                <a:solidFill>
                  <a:schemeClr val="bg1"/>
                </a:solidFill>
              </a:rPr>
              <a:t>) is used as the 2D equivalent for Blob Detection.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360" y="5618085"/>
            <a:ext cx="8170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chemeClr val="bg1"/>
                </a:solidFill>
              </a:rPr>
              <a:t>Location of Blobs given by </a:t>
            </a:r>
            <a:r>
              <a:rPr lang="en-US" sz="2200" dirty="0" smtClean="0">
                <a:solidFill>
                  <a:schemeClr val="accent6"/>
                </a:solidFill>
              </a:rPr>
              <a:t>Local </a:t>
            </a:r>
            <a:r>
              <a:rPr lang="en-US" sz="2200" dirty="0" err="1" smtClean="0">
                <a:solidFill>
                  <a:schemeClr val="accent6"/>
                </a:solidFill>
              </a:rPr>
              <a:t>Extrema</a:t>
            </a:r>
            <a:r>
              <a:rPr lang="en-US" sz="2200" dirty="0" smtClean="0">
                <a:solidFill>
                  <a:schemeClr val="accent6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after applying Normalized Laplacian of Gaussian at many scales.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28674" name="Picture 2" descr="D:\Users\gkguru\Courses\CS4731\lecture\Lecture 06 - Edge detection\Log\log_ga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8" t="9115" r="18345" b="17671"/>
          <a:stretch/>
        </p:blipFill>
        <p:spPr bwMode="auto">
          <a:xfrm>
            <a:off x="4835944" y="3136578"/>
            <a:ext cx="1726656" cy="120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285" y="2644840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Laplacian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8045" y="2644840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LoG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5120" y="2644840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Gaussian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8675" name="Picture 3" descr="D:\Users\gkguru\Courses\CS4731\lecture\Lecture 06 - Edge detection\Log\gau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11938" r="16422" b="6078"/>
          <a:stretch/>
        </p:blipFill>
        <p:spPr bwMode="auto">
          <a:xfrm>
            <a:off x="2944939" y="3127263"/>
            <a:ext cx="1425950" cy="121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98956" y="2644840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NLoG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207856" y="4529451"/>
                <a:ext cx="9828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𝑛</m:t>
                          </m:r>
                        </m:e>
                        <m:sub>
                          <m:r>
                            <a:rPr lang="ja-JP" altLang="en-US" sz="24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856" y="4529451"/>
                <a:ext cx="982833" cy="461665"/>
              </a:xfrm>
              <a:prstGeom prst="rect">
                <a:avLst/>
              </a:prstGeom>
              <a:blipFill rotWithShape="1">
                <a:blip r:embed="rId8"/>
                <a:stretch>
                  <a:fillRect l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54868" y="4529451"/>
                <a:ext cx="13229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</m:ctrlPr>
                        </m:sSupPr>
                        <m:e>
                          <m:r>
                            <a:rPr lang="ja-JP" alt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𝜎</m:t>
                          </m:r>
                        </m:e>
                        <m:sup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𝑛</m:t>
                          </m:r>
                        </m:e>
                        <m:sub>
                          <m:r>
                            <a:rPr lang="ja-JP" altLang="en-US" sz="24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868" y="4529451"/>
                <a:ext cx="1322991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40037" y="4529451"/>
                <a:ext cx="6357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𝑛</m:t>
                          </m:r>
                        </m:e>
                        <m:sub>
                          <m:r>
                            <a:rPr lang="ja-JP" alt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037" y="4529451"/>
                <a:ext cx="635751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D:\Users\gkguru\Courses\CS4731\lecture\Lecture 06 - Edge detection\Log\log_gau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8" t="9115" r="18345" b="17671"/>
          <a:stretch/>
        </p:blipFill>
        <p:spPr bwMode="auto">
          <a:xfrm>
            <a:off x="6954679" y="3136577"/>
            <a:ext cx="1726656" cy="13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34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Scale-Space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18436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2010" name="Text Box 26"/>
              <p:cNvSpPr txBox="1">
                <a:spLocks noChangeArrowheads="1"/>
              </p:cNvSpPr>
              <p:nvPr/>
            </p:nvSpPr>
            <p:spPr bwMode="auto">
              <a:xfrm>
                <a:off x="627063" y="4610985"/>
                <a:ext cx="7785100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eaLnBrk="1" hangingPunct="1">
                  <a:spcBef>
                    <a:spcPct val="20000"/>
                  </a:spcBef>
                  <a:defRPr sz="2200">
                    <a:solidFill>
                      <a:srgbClr val="EAEAEA"/>
                    </a:solidFill>
                    <a:ea typeface="宋体" pitchFamily="2" charset="-122"/>
                  </a:defRPr>
                </a:lvl1pPr>
                <a:lvl2pPr marL="742950" indent="-285750" eaLnBrk="0" hangingPunct="0"/>
                <a:lvl3pPr marL="1143000" indent="-228600" eaLnBrk="0" hangingPunct="0"/>
                <a:lvl4pPr marL="1600200" indent="-228600" eaLnBrk="0" hangingPunct="0"/>
                <a:lvl5pPr marL="2057400" indent="-228600" eaLnBrk="0" hangingPunct="0"/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r>
                  <a:rPr lang="en-US" altLang="zh-CN" dirty="0" smtClean="0">
                    <a:solidFill>
                      <a:schemeClr val="accent6"/>
                    </a:solidFill>
                  </a:rPr>
                  <a:t>Scale Space</a:t>
                </a:r>
                <a:r>
                  <a:rPr lang="en-US" altLang="zh-CN" dirty="0" smtClean="0"/>
                  <a:t>: Stack created by filtering an image with Gaussians of different sigma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</m:d>
                    <m:r>
                      <a:rPr lang="en-US" sz="20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CN" dirty="0" smtClean="0"/>
                  <a:t> 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682010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063" y="4610985"/>
                <a:ext cx="7785100" cy="769441"/>
              </a:xfrm>
              <a:prstGeom prst="rect">
                <a:avLst/>
              </a:prstGeom>
              <a:blipFill rotWithShape="1">
                <a:blip r:embed="rId3"/>
                <a:stretch>
                  <a:fillRect l="-705" t="-3937" r="-1879" b="-149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463538" y="5832864"/>
                <a:ext cx="4216924" cy="461665"/>
              </a:xfrm>
              <a:prstGeom prst="rect">
                <a:avLst/>
              </a:prstGeom>
              <a:noFill/>
              <a:ln w="12700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∗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𝐼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538" y="5832864"/>
                <a:ext cx="4216924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7949"/>
                </a:stretch>
              </a:blipFill>
              <a:ln w="127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627063" y="1359715"/>
            <a:ext cx="7920037" cy="2801834"/>
            <a:chOff x="627063" y="1278320"/>
            <a:chExt cx="7920037" cy="28018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201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232353" y="3710822"/>
                  <a:ext cx="6680882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</a:pPr>
                  <a:r>
                    <a:rPr lang="en-US" altLang="zh-CN" dirty="0">
                      <a:solidFill>
                        <a:srgbClr val="EAEAEA"/>
                      </a:solidFill>
                      <a:ea typeface="宋体" pitchFamily="2" charset="-122"/>
                    </a:rPr>
                    <a:t>Increasing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𝜎</m:t>
                      </m:r>
                    </m:oMath>
                  </a14:m>
                  <a:r>
                    <a:rPr lang="en-US" altLang="zh-CN" dirty="0" smtClean="0">
                      <a:solidFill>
                        <a:srgbClr val="EAEAEA"/>
                      </a:solidFill>
                      <a:ea typeface="宋体" pitchFamily="2" charset="-122"/>
                    </a:rPr>
                    <a:t>, Higher Scale, Lower Resolution</a:t>
                  </a:r>
                  <a:endParaRPr lang="en-US" altLang="zh-CN" dirty="0">
                    <a:solidFill>
                      <a:srgbClr val="EAEAEA"/>
                    </a:solidFill>
                    <a:ea typeface="宋体" pitchFamily="2" charset="-122"/>
                  </a:endParaRPr>
                </a:p>
              </p:txBody>
            </p:sp>
          </mc:Choice>
          <mc:Fallback xmlns="">
            <p:sp>
              <p:nvSpPr>
                <p:cNvPr id="682012" name="Text 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32353" y="3710822"/>
                  <a:ext cx="6680882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8333" b="-266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525" y="1278320"/>
              <a:ext cx="1771650" cy="177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987" y="1278320"/>
              <a:ext cx="1771650" cy="177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450" y="1278320"/>
              <a:ext cx="1771650" cy="177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8"/>
            <a:stretch/>
          </p:blipFill>
          <p:spPr bwMode="auto">
            <a:xfrm>
              <a:off x="627063" y="1278320"/>
              <a:ext cx="1771650" cy="177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 bwMode="auto">
            <a:xfrm>
              <a:off x="1512888" y="3697835"/>
              <a:ext cx="6208322" cy="12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882645" y="3128375"/>
                  <a:ext cx="1359411" cy="400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645" y="3128375"/>
                  <a:ext cx="1359411" cy="40011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9091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932107" y="3128375"/>
                  <a:ext cx="1359411" cy="400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2107" y="3128375"/>
                  <a:ext cx="1359411" cy="40011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9091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981570" y="3128375"/>
                  <a:ext cx="1359411" cy="400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1570" y="3128375"/>
                  <a:ext cx="1359411" cy="40011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9091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833183" y="3128375"/>
                  <a:ext cx="1359411" cy="400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183" y="3128375"/>
                  <a:ext cx="1359411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9091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/>
          <p:cNvSpPr txBox="1"/>
          <p:nvPr/>
        </p:nvSpPr>
        <p:spPr>
          <a:xfrm>
            <a:off x="8601561" y="1947882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Creating Scale-Space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18436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2010" name="Text Box 26"/>
          <p:cNvSpPr txBox="1">
            <a:spLocks noChangeArrowheads="1"/>
          </p:cNvSpPr>
          <p:nvPr/>
        </p:nvSpPr>
        <p:spPr bwMode="auto">
          <a:xfrm>
            <a:off x="627063" y="4619555"/>
            <a:ext cx="7785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defRPr sz="2200">
                <a:solidFill>
                  <a:srgbClr val="EAEAEA"/>
                </a:solidFill>
                <a:ea typeface="宋体" pitchFamily="2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CN" dirty="0" smtClean="0"/>
              <a:t>Selecting sigma’s to generate the scale-space: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757611" y="5080415"/>
                <a:ext cx="1628779" cy="46820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611" y="5080415"/>
                <a:ext cx="1628779" cy="4682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627063" y="5733300"/>
            <a:ext cx="13333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eaLnBrk="1" hangingPunct="1">
              <a:spcBef>
                <a:spcPct val="20000"/>
              </a:spcBef>
              <a:defRPr sz="2200">
                <a:solidFill>
                  <a:srgbClr val="EAEAEA"/>
                </a:solidFill>
                <a:ea typeface="宋体" pitchFamily="2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sz="2000" dirty="0"/>
              <a:t>where,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26"/>
              <p:cNvSpPr txBox="1">
                <a:spLocks noChangeArrowheads="1"/>
              </p:cNvSpPr>
              <p:nvPr/>
            </p:nvSpPr>
            <p:spPr bwMode="auto">
              <a:xfrm>
                <a:off x="1848459" y="5723223"/>
                <a:ext cx="376335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eaLnBrk="1" hangingPunct="1">
                  <a:spcBef>
                    <a:spcPct val="20000"/>
                  </a:spcBef>
                  <a:defRPr sz="2200">
                    <a:solidFill>
                      <a:srgbClr val="EAEAEA"/>
                    </a:solidFill>
                    <a:ea typeface="宋体" pitchFamily="2" charset="-122"/>
                  </a:defRPr>
                </a:lvl1pPr>
                <a:lvl2pPr marL="742950" indent="-285750" eaLnBrk="0" hangingPunct="0"/>
                <a:lvl3pPr marL="1143000" indent="-228600" eaLnBrk="0" hangingPunct="0"/>
                <a:lvl4pPr marL="1600200" indent="-228600" eaLnBrk="0" hangingPunct="0"/>
                <a:lvl5pPr marL="2057400" indent="-228600" eaLnBrk="0" hangingPunct="0"/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CN" sz="2000" dirty="0">
                        <a:latin typeface="Cambria Math"/>
                      </a:rPr>
                      <m:t>𝑠</m:t>
                    </m:r>
                  </m:oMath>
                </a14:m>
                <a:r>
                  <a:rPr lang="en-US" altLang="zh-CN" sz="2000" dirty="0"/>
                  <a:t>: </a:t>
                </a:r>
                <a:r>
                  <a:rPr lang="en-US" altLang="zh-CN" sz="2000" dirty="0" smtClean="0"/>
                  <a:t>Constant multiplier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20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8459" y="5723223"/>
                <a:ext cx="3763353" cy="400110"/>
              </a:xfrm>
              <a:prstGeom prst="rect">
                <a:avLst/>
              </a:prstGeom>
              <a:blipFill rotWithShape="1">
                <a:blip r:embed="rId4"/>
                <a:stretch>
                  <a:fillRect t="-7692" b="-276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1848459" y="6155755"/>
                <a:ext cx="376335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eaLnBrk="1" hangingPunct="1">
                  <a:spcBef>
                    <a:spcPct val="20000"/>
                  </a:spcBef>
                  <a:defRPr sz="2200">
                    <a:solidFill>
                      <a:srgbClr val="EAEAEA"/>
                    </a:solidFill>
                    <a:ea typeface="宋体" pitchFamily="2" charset="-122"/>
                  </a:defRPr>
                </a:lvl1pPr>
                <a:lvl2pPr marL="742950" indent="-285750" eaLnBrk="0" hangingPunct="0"/>
                <a:lvl3pPr marL="1143000" indent="-228600" eaLnBrk="0" hangingPunct="0"/>
                <a:lvl4pPr marL="1600200" indent="-228600" eaLnBrk="0" hangingPunct="0"/>
                <a:lvl5pPr marL="2057400" indent="-228600" eaLnBrk="0" hangingPunct="0"/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00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000" dirty="0"/>
                  <a:t>: Initial Scale</a:t>
                </a:r>
              </a:p>
            </p:txBody>
          </p:sp>
        </mc:Choice>
        <mc:Fallback xmlns="">
          <p:sp>
            <p:nvSpPr>
              <p:cNvPr id="23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8459" y="6155755"/>
                <a:ext cx="3763353" cy="400110"/>
              </a:xfrm>
              <a:prstGeom prst="rect">
                <a:avLst/>
              </a:prstGeom>
              <a:blipFill rotWithShape="1">
                <a:blip r:embed="rId14"/>
                <a:stretch>
                  <a:fillRect t="-7692" b="-276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627063" y="1359715"/>
            <a:ext cx="7920037" cy="2801834"/>
            <a:chOff x="627063" y="1278320"/>
            <a:chExt cx="7920037" cy="28018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232353" y="3710822"/>
                  <a:ext cx="6680882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</a:pPr>
                  <a:r>
                    <a:rPr lang="en-US" altLang="zh-CN" dirty="0">
                      <a:solidFill>
                        <a:srgbClr val="EAEAEA"/>
                      </a:solidFill>
                      <a:ea typeface="宋体" pitchFamily="2" charset="-122"/>
                    </a:rPr>
                    <a:t>Increasing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𝜎</m:t>
                      </m:r>
                    </m:oMath>
                  </a14:m>
                  <a:r>
                    <a:rPr lang="en-US" altLang="zh-CN" dirty="0" smtClean="0">
                      <a:solidFill>
                        <a:srgbClr val="EAEAEA"/>
                      </a:solidFill>
                      <a:ea typeface="宋体" pitchFamily="2" charset="-122"/>
                    </a:rPr>
                    <a:t>, Higher Scale, Lower Resolution</a:t>
                  </a:r>
                  <a:endParaRPr lang="en-US" altLang="zh-CN" dirty="0">
                    <a:solidFill>
                      <a:srgbClr val="EAEAEA"/>
                    </a:solidFill>
                    <a:ea typeface="宋体" pitchFamily="2" charset="-122"/>
                  </a:endParaRPr>
                </a:p>
              </p:txBody>
            </p:sp>
          </mc:Choice>
          <mc:Fallback xmlns="">
            <p:sp>
              <p:nvSpPr>
                <p:cNvPr id="682012" name="Text 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32353" y="3710822"/>
                  <a:ext cx="6680882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8333" b="-266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525" y="1278320"/>
              <a:ext cx="1771650" cy="177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987" y="1278320"/>
              <a:ext cx="1771650" cy="177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450" y="1278320"/>
              <a:ext cx="1771650" cy="177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30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8"/>
            <a:stretch/>
          </p:blipFill>
          <p:spPr bwMode="auto">
            <a:xfrm>
              <a:off x="627063" y="1278320"/>
              <a:ext cx="1771650" cy="177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" name="Straight Arrow Connector 31"/>
            <p:cNvCxnSpPr/>
            <p:nvPr/>
          </p:nvCxnSpPr>
          <p:spPr bwMode="auto">
            <a:xfrm>
              <a:off x="1512888" y="3697835"/>
              <a:ext cx="6208322" cy="12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2882645" y="3128375"/>
                  <a:ext cx="1359411" cy="400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645" y="3128375"/>
                  <a:ext cx="1359411" cy="40011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9091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4932107" y="3128375"/>
                  <a:ext cx="1359411" cy="400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2107" y="3128375"/>
                  <a:ext cx="1359411" cy="40011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9091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6981570" y="3128375"/>
                  <a:ext cx="1359411" cy="400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1570" y="3128375"/>
                  <a:ext cx="1359411" cy="40011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b="-9091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833183" y="3128375"/>
                  <a:ext cx="1359411" cy="400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183" y="3128375"/>
                  <a:ext cx="1359411" cy="40011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 b="-9091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/>
          <p:nvPr/>
        </p:nvSpPr>
        <p:spPr>
          <a:xfrm>
            <a:off x="8601561" y="1947882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26"/>
              <p:cNvSpPr txBox="1">
                <a:spLocks noChangeArrowheads="1"/>
              </p:cNvSpPr>
              <p:nvPr/>
            </p:nvSpPr>
            <p:spPr bwMode="auto">
              <a:xfrm>
                <a:off x="5520372" y="5133270"/>
                <a:ext cx="376335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eaLnBrk="1" hangingPunct="1">
                  <a:spcBef>
                    <a:spcPct val="20000"/>
                  </a:spcBef>
                  <a:defRPr sz="2200">
                    <a:solidFill>
                      <a:srgbClr val="EAEAEA"/>
                    </a:solidFill>
                    <a:ea typeface="宋体" pitchFamily="2" charset="-122"/>
                  </a:defRPr>
                </a:lvl1pPr>
                <a:lvl2pPr marL="742950" indent="-285750" eaLnBrk="0" hangingPunct="0"/>
                <a:lvl3pPr marL="1143000" indent="-228600" eaLnBrk="0" hangingPunct="0"/>
                <a:lvl4pPr marL="1600200" indent="-228600" eaLnBrk="0" hangingPunct="0"/>
                <a:lvl5pPr marL="2057400" indent="-228600" eaLnBrk="0" hangingPunct="0"/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𝑘</m:t>
                      </m:r>
                      <m:r>
                        <a:rPr lang="en-US" sz="2000" b="0" i="1" smtClean="0">
                          <a:latin typeface="Cambria Math"/>
                        </a:rPr>
                        <m:t>=0,1,2,3, …</m:t>
                      </m:r>
                    </m:oMath>
                  </m:oMathPara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24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0372" y="5133270"/>
                <a:ext cx="3763353" cy="400110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89142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1355130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Straight Connector 26"/>
          <p:cNvCxnSpPr/>
          <p:nvPr/>
        </p:nvCxnSpPr>
        <p:spPr bwMode="auto">
          <a:xfrm>
            <a:off x="3547720" y="4554747"/>
            <a:ext cx="0" cy="134680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Blob Detection using Local </a:t>
            </a:r>
            <a:r>
              <a:rPr lang="en-US" altLang="zh-CN" sz="3200" dirty="0" err="1" smtClean="0">
                <a:solidFill>
                  <a:srgbClr val="FFCC00"/>
                </a:solidFill>
                <a:ea typeface="宋体" pitchFamily="2" charset="-122"/>
              </a:rPr>
              <a:t>Extrema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19461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Text Box 36"/>
          <p:cNvSpPr txBox="1">
            <a:spLocks noChangeArrowheads="1"/>
          </p:cNvSpPr>
          <p:nvPr/>
        </p:nvSpPr>
        <p:spPr bwMode="auto">
          <a:xfrm>
            <a:off x="7260351" y="6534003"/>
            <a:ext cx="18818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r>
              <a:rPr lang="en-US" altLang="zh-CN" sz="1400" dirty="0">
                <a:solidFill>
                  <a:schemeClr val="accent6"/>
                </a:solidFill>
                <a:ea typeface="宋体" pitchFamily="2" charset="-122"/>
              </a:rPr>
              <a:t>[</a:t>
            </a:r>
            <a:r>
              <a:rPr lang="en-US" altLang="zh-CN" sz="1400" dirty="0" err="1" smtClean="0">
                <a:solidFill>
                  <a:schemeClr val="accent6"/>
                </a:solidFill>
                <a:ea typeface="宋体" pitchFamily="2" charset="-122"/>
              </a:rPr>
              <a:t>Lindeberg</a:t>
            </a:r>
            <a:r>
              <a:rPr lang="en-US" altLang="zh-CN" sz="1400" dirty="0" smtClean="0">
                <a:solidFill>
                  <a:schemeClr val="accent6"/>
                </a:solidFill>
                <a:ea typeface="宋体" pitchFamily="2" charset="-122"/>
              </a:rPr>
              <a:t> 1994</a:t>
            </a:r>
            <a:r>
              <a:rPr lang="en-US" altLang="zh-CN" sz="1400" dirty="0">
                <a:solidFill>
                  <a:schemeClr val="accent6"/>
                </a:solidFill>
                <a:ea typeface="宋体" pitchFamily="2" charset="-122"/>
              </a:rPr>
              <a:t>]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7" y="1355130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1355130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"/>
          <a:stretch/>
        </p:blipFill>
        <p:spPr bwMode="auto">
          <a:xfrm>
            <a:off x="627063" y="1355130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882645" y="3205185"/>
                <a:ext cx="1359411" cy="4001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645" y="3205185"/>
                <a:ext cx="1359411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076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932107" y="3205185"/>
                <a:ext cx="1359411" cy="4001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107" y="3205185"/>
                <a:ext cx="1359411" cy="400110"/>
              </a:xfrm>
              <a:prstGeom prst="rect">
                <a:avLst/>
              </a:prstGeom>
              <a:blipFill rotWithShape="1">
                <a:blip r:embed="rId8"/>
                <a:stretch>
                  <a:fillRect b="-1076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981570" y="3205185"/>
                <a:ext cx="1359411" cy="4001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570" y="3205185"/>
                <a:ext cx="1359411" cy="400110"/>
              </a:xfrm>
              <a:prstGeom prst="rect">
                <a:avLst/>
              </a:prstGeom>
              <a:blipFill rotWithShape="1">
                <a:blip r:embed="rId9"/>
                <a:stretch>
                  <a:fillRect b="-1076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33183" y="3205185"/>
                <a:ext cx="1359411" cy="4001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83" y="3205185"/>
                <a:ext cx="1359411" cy="400110"/>
              </a:xfrm>
              <a:prstGeom prst="rect">
                <a:avLst/>
              </a:prstGeom>
              <a:blipFill rotWithShape="1">
                <a:blip r:embed="rId10"/>
                <a:stretch>
                  <a:fillRect b="-1076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301130" y="4441087"/>
            <a:ext cx="6688915" cy="1272850"/>
            <a:chOff x="1301130" y="4441087"/>
            <a:chExt cx="6688915" cy="1272850"/>
          </a:xfrm>
        </p:grpSpPr>
        <p:sp>
          <p:nvSpPr>
            <p:cNvPr id="2" name="Oval 1"/>
            <p:cNvSpPr/>
            <p:nvPr/>
          </p:nvSpPr>
          <p:spPr bwMode="auto">
            <a:xfrm>
              <a:off x="3456280" y="4441087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301130" y="5073280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5694890" y="5193872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807165" y="5531057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293" y="3853216"/>
            <a:ext cx="2163028" cy="2048334"/>
            <a:chOff x="32293" y="3853216"/>
            <a:chExt cx="2163028" cy="2048334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627063" y="4623967"/>
              <a:ext cx="0" cy="127758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2293" y="3853216"/>
                  <a:ext cx="216302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pPr>
                          <m:e>
                            <m:r>
                              <a:rPr lang="ja-JP" alt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pPr>
                          <m:e>
                            <m: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p>
                            <m: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ＭＳ Ｐゴシック" pitchFamily="1" charset="-128"/>
                          </a:rPr>
                          <m:t>𝑆</m:t>
                        </m:r>
                        <m:d>
                          <m:dPr>
                            <m:ctrlP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dPr>
                          <m:e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𝑥</m:t>
                            </m:r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,</m:t>
                            </m:r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𝑦</m:t>
                            </m:r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,</m:t>
                            </m:r>
                            <m:r>
                              <a:rPr lang="ja-JP" alt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</m:d>
                      </m:oMath>
                    </m:oMathPara>
                  </a14:m>
                  <a:endParaRPr lang="en-US" altLang="ja-JP" sz="2000" b="0" dirty="0" smtClean="0">
                    <a:solidFill>
                      <a:schemeClr val="bg1"/>
                    </a:solidFill>
                    <a:ea typeface="ＭＳ Ｐゴシック" pitchFamily="1" charset="-128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000" i="1" dirty="0" err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𝑁</m:t>
                        </m:r>
                        <m:r>
                          <a:rPr lang="en-US" sz="2000" b="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𝐿</m:t>
                        </m:r>
                        <m:r>
                          <a:rPr lang="en-US" sz="2000" i="1" dirty="0" err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𝑜</m:t>
                        </m:r>
                        <m:r>
                          <a:rPr lang="en-US" sz="2000" b="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𝐺</m:t>
                        </m:r>
                        <m:r>
                          <a:rPr lang="en-US" sz="200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 ∗ </m:t>
                        </m:r>
                        <m:r>
                          <a:rPr lang="en-US" sz="200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𝐼</m:t>
                        </m:r>
                        <m:r>
                          <a:rPr lang="en-US" sz="200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000" i="1" dirty="0" err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 dirty="0" err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 dirty="0" err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US" sz="200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))</m:t>
                        </m:r>
                      </m:oMath>
                    </m:oMathPara>
                  </a14:m>
                  <a:endParaRPr lang="en-US" sz="20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3" y="3853216"/>
                  <a:ext cx="2163028" cy="707886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845" b="-94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627063" y="5888475"/>
            <a:ext cx="8344794" cy="400110"/>
            <a:chOff x="627063" y="5888475"/>
            <a:chExt cx="8344794" cy="400110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627063" y="5901550"/>
              <a:ext cx="79200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187535" y="5888475"/>
                  <a:ext cx="5272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bPr>
                          <m:e>
                            <m:r>
                              <a:rPr lang="ja-JP" alt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535" y="5888475"/>
                  <a:ext cx="527259" cy="40011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42685" y="5888475"/>
                  <a:ext cx="5272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bPr>
                          <m:e>
                            <m:r>
                              <a:rPr lang="ja-JP" alt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685" y="5888475"/>
                  <a:ext cx="527259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581295" y="5888475"/>
                  <a:ext cx="5272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bPr>
                          <m:e>
                            <m:r>
                              <a:rPr lang="ja-JP" alt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1295" y="5888475"/>
                  <a:ext cx="527259" cy="40011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693570" y="5888475"/>
                  <a:ext cx="5272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bPr>
                          <m:e>
                            <m:r>
                              <a:rPr lang="ja-JP" alt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3570" y="5888475"/>
                  <a:ext cx="527259" cy="40011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/>
            <p:cNvSpPr txBox="1"/>
            <p:nvPr/>
          </p:nvSpPr>
          <p:spPr>
            <a:xfrm>
              <a:off x="8237362" y="5935587"/>
              <a:ext cx="7344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solidFill>
                    <a:schemeClr val="accent6"/>
                  </a:solidFill>
                  <a:ea typeface="ＭＳ Ｐゴシック" pitchFamily="1" charset="-128"/>
                </a:rPr>
                <a:t>Scale</a:t>
              </a:r>
              <a:endParaRPr lang="en-US" sz="16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46" name="Oval 45"/>
          <p:cNvSpPr/>
          <p:nvPr/>
        </p:nvSpPr>
        <p:spPr bwMode="auto">
          <a:xfrm>
            <a:off x="3456280" y="4441087"/>
            <a:ext cx="182880" cy="182880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69502" y="6287886"/>
                <a:ext cx="29977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/>
                    </a:solidFill>
                  </a:rPr>
                  <a:t>Characteristic Scale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502" y="6287886"/>
                <a:ext cx="2997744" cy="369332"/>
              </a:xfrm>
              <a:prstGeom prst="rect">
                <a:avLst/>
              </a:prstGeom>
              <a:blipFill rotWithShape="1">
                <a:blip r:embed="rId16"/>
                <a:stretch>
                  <a:fillRect l="-1220" t="-8197" r="-122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216067" y="1490404"/>
            <a:ext cx="333634" cy="333634"/>
            <a:chOff x="3216067" y="1490404"/>
            <a:chExt cx="333634" cy="333634"/>
          </a:xfrm>
        </p:grpSpPr>
        <p:sp>
          <p:nvSpPr>
            <p:cNvPr id="33" name="Oval 32"/>
            <p:cNvSpPr/>
            <p:nvPr/>
          </p:nvSpPr>
          <p:spPr bwMode="auto">
            <a:xfrm>
              <a:off x="3216067" y="1490404"/>
              <a:ext cx="333634" cy="333634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3331930" y="1625901"/>
              <a:ext cx="91440" cy="91440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84129" y="1633650"/>
            <a:ext cx="6243400" cy="91440"/>
            <a:chOff x="1284129" y="1633650"/>
            <a:chExt cx="6243400" cy="91440"/>
          </a:xfrm>
          <a:solidFill>
            <a:schemeClr val="tx1"/>
          </a:solidFill>
        </p:grpSpPr>
        <p:sp>
          <p:nvSpPr>
            <p:cNvPr id="42" name="Oval 41"/>
            <p:cNvSpPr/>
            <p:nvPr/>
          </p:nvSpPr>
          <p:spPr bwMode="auto">
            <a:xfrm>
              <a:off x="3331930" y="1633650"/>
              <a:ext cx="91440" cy="9144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1284129" y="1633650"/>
              <a:ext cx="91440" cy="9144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386626" y="1633650"/>
              <a:ext cx="91440" cy="9144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7436089" y="1633650"/>
              <a:ext cx="91440" cy="9144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659804" y="4347861"/>
            <a:ext cx="138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Extremum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601561" y="1947882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6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1355130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Blob Detection using Local </a:t>
            </a:r>
            <a:r>
              <a:rPr lang="en-US" altLang="zh-CN" sz="3200" dirty="0" err="1" smtClean="0">
                <a:solidFill>
                  <a:srgbClr val="FFCC00"/>
                </a:solidFill>
                <a:ea typeface="宋体" pitchFamily="2" charset="-122"/>
              </a:rPr>
              <a:t>Extrema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19461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Text Box 36"/>
          <p:cNvSpPr txBox="1">
            <a:spLocks noChangeArrowheads="1"/>
          </p:cNvSpPr>
          <p:nvPr/>
        </p:nvSpPr>
        <p:spPr bwMode="auto">
          <a:xfrm>
            <a:off x="7260351" y="6534003"/>
            <a:ext cx="18818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r>
              <a:rPr lang="en-US" altLang="zh-CN" sz="1400" dirty="0">
                <a:solidFill>
                  <a:schemeClr val="accent6"/>
                </a:solidFill>
                <a:ea typeface="宋体" pitchFamily="2" charset="-122"/>
              </a:rPr>
              <a:t>[</a:t>
            </a:r>
            <a:r>
              <a:rPr lang="en-US" altLang="zh-CN" sz="1400" dirty="0" err="1" smtClean="0">
                <a:solidFill>
                  <a:schemeClr val="accent6"/>
                </a:solidFill>
                <a:ea typeface="宋体" pitchFamily="2" charset="-122"/>
              </a:rPr>
              <a:t>Lindeberg</a:t>
            </a:r>
            <a:r>
              <a:rPr lang="en-US" altLang="zh-CN" sz="1400" dirty="0" smtClean="0">
                <a:solidFill>
                  <a:schemeClr val="accent6"/>
                </a:solidFill>
                <a:ea typeface="宋体" pitchFamily="2" charset="-122"/>
              </a:rPr>
              <a:t> 1994</a:t>
            </a:r>
            <a:r>
              <a:rPr lang="en-US" altLang="zh-CN" sz="1400" dirty="0">
                <a:solidFill>
                  <a:schemeClr val="accent6"/>
                </a:solidFill>
                <a:ea typeface="宋体" pitchFamily="2" charset="-122"/>
              </a:rPr>
              <a:t>]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7" y="1355130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1355130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"/>
          <a:stretch/>
        </p:blipFill>
        <p:spPr bwMode="auto">
          <a:xfrm>
            <a:off x="627063" y="1355130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882645" y="3205185"/>
                <a:ext cx="1359411" cy="4001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645" y="3205185"/>
                <a:ext cx="1359411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076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932107" y="3205185"/>
                <a:ext cx="1359411" cy="4001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107" y="3205185"/>
                <a:ext cx="1359411" cy="400110"/>
              </a:xfrm>
              <a:prstGeom prst="rect">
                <a:avLst/>
              </a:prstGeom>
              <a:blipFill rotWithShape="1">
                <a:blip r:embed="rId8"/>
                <a:stretch>
                  <a:fillRect b="-1076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981570" y="3205185"/>
                <a:ext cx="1359411" cy="4001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570" y="3205185"/>
                <a:ext cx="1359411" cy="400110"/>
              </a:xfrm>
              <a:prstGeom prst="rect">
                <a:avLst/>
              </a:prstGeom>
              <a:blipFill rotWithShape="1">
                <a:blip r:embed="rId9"/>
                <a:stretch>
                  <a:fillRect b="-1076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33183" y="3205185"/>
                <a:ext cx="1359411" cy="4001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83" y="3205185"/>
                <a:ext cx="1359411" cy="400110"/>
              </a:xfrm>
              <a:prstGeom prst="rect">
                <a:avLst/>
              </a:prstGeom>
              <a:blipFill rotWithShape="1">
                <a:blip r:embed="rId10"/>
                <a:stretch>
                  <a:fillRect b="-1076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301130" y="4889294"/>
            <a:ext cx="6688915" cy="453011"/>
            <a:chOff x="1301130" y="4623967"/>
            <a:chExt cx="6688915" cy="453011"/>
          </a:xfrm>
        </p:grpSpPr>
        <p:sp>
          <p:nvSpPr>
            <p:cNvPr id="2" name="Oval 1"/>
            <p:cNvSpPr/>
            <p:nvPr/>
          </p:nvSpPr>
          <p:spPr bwMode="auto">
            <a:xfrm>
              <a:off x="3456280" y="4706414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301130" y="4623967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5694890" y="4623967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807165" y="4894098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063" y="5888475"/>
            <a:ext cx="8328845" cy="400897"/>
            <a:chOff x="627063" y="5888475"/>
            <a:chExt cx="8328845" cy="400897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627063" y="5901550"/>
              <a:ext cx="79200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187535" y="5888475"/>
                  <a:ext cx="5272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bPr>
                          <m:e>
                            <m:r>
                              <a:rPr lang="ja-JP" alt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535" y="5888475"/>
                  <a:ext cx="527259" cy="40011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42685" y="5888475"/>
                  <a:ext cx="5272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bPr>
                          <m:e>
                            <m:r>
                              <a:rPr lang="ja-JP" alt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685" y="5888475"/>
                  <a:ext cx="527259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581295" y="5888475"/>
                  <a:ext cx="5272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bPr>
                          <m:e>
                            <m:r>
                              <a:rPr lang="ja-JP" alt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1295" y="5888475"/>
                  <a:ext cx="527259" cy="40011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693570" y="5888475"/>
                  <a:ext cx="5272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bPr>
                          <m:e>
                            <m:r>
                              <a:rPr lang="ja-JP" alt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3570" y="5888475"/>
                  <a:ext cx="527259" cy="40011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/>
            <p:cNvSpPr txBox="1"/>
            <p:nvPr/>
          </p:nvSpPr>
          <p:spPr>
            <a:xfrm>
              <a:off x="8221413" y="5950818"/>
              <a:ext cx="7344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solidFill>
                    <a:schemeClr val="accent6"/>
                  </a:solidFill>
                  <a:ea typeface="ＭＳ Ｐゴシック" pitchFamily="1" charset="-128"/>
                </a:rPr>
                <a:t>Scale</a:t>
              </a:r>
              <a:endParaRPr lang="en-US" sz="16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94730" y="2639490"/>
            <a:ext cx="6243400" cy="91440"/>
            <a:chOff x="1284129" y="1633650"/>
            <a:chExt cx="6243400" cy="91440"/>
          </a:xfrm>
          <a:solidFill>
            <a:schemeClr val="tx1"/>
          </a:solidFill>
        </p:grpSpPr>
        <p:sp>
          <p:nvSpPr>
            <p:cNvPr id="42" name="Oval 41"/>
            <p:cNvSpPr/>
            <p:nvPr/>
          </p:nvSpPr>
          <p:spPr bwMode="auto">
            <a:xfrm>
              <a:off x="3331930" y="1633650"/>
              <a:ext cx="91440" cy="9144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1284129" y="1633650"/>
              <a:ext cx="91440" cy="9144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386626" y="1633650"/>
              <a:ext cx="91440" cy="9144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7436089" y="1633650"/>
              <a:ext cx="91440" cy="9144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423323" y="5255054"/>
                <a:ext cx="3905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/>
                    </a:solidFill>
                  </a:rPr>
                  <a:t>No Strong </a:t>
                </a:r>
                <a:r>
                  <a:rPr lang="en-US" dirty="0" err="1" smtClean="0">
                    <a:solidFill>
                      <a:schemeClr val="accent6"/>
                    </a:solidFill>
                  </a:rPr>
                  <a:t>Extremum</a:t>
                </a:r>
                <a:r>
                  <a:rPr lang="en-US" dirty="0" smtClean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6"/>
                        </a:solidFill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dirty="0" smtClean="0">
                    <a:solidFill>
                      <a:schemeClr val="accent6"/>
                    </a:solidFill>
                  </a:rPr>
                  <a:t> No Blob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323" y="5255054"/>
                <a:ext cx="3905236" cy="369332"/>
              </a:xfrm>
              <a:prstGeom prst="rect">
                <a:avLst/>
              </a:prstGeom>
              <a:blipFill rotWithShape="1">
                <a:blip r:embed="rId16"/>
                <a:stretch>
                  <a:fillRect l="-1094" t="-8197" r="-93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8601561" y="1947882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2293" y="3853216"/>
            <a:ext cx="2163028" cy="2048334"/>
            <a:chOff x="32293" y="3853216"/>
            <a:chExt cx="2163028" cy="2048334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flipV="1">
              <a:off x="627063" y="4623967"/>
              <a:ext cx="0" cy="127758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32293" y="3853216"/>
                  <a:ext cx="216302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pPr>
                          <m:e>
                            <m:r>
                              <a:rPr lang="ja-JP" alt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sSupPr>
                          <m:e>
                            <m: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p>
                            <m: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ＭＳ Ｐゴシック" pitchFamily="1" charset="-128"/>
                          </a:rPr>
                          <m:t>𝑆</m:t>
                        </m:r>
                        <m:d>
                          <m:dPr>
                            <m:ctrlP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</m:ctrlPr>
                          </m:dPr>
                          <m:e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𝑥</m:t>
                            </m:r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,</m:t>
                            </m:r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𝑦</m:t>
                            </m:r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,</m:t>
                            </m:r>
                            <m:r>
                              <a:rPr lang="ja-JP" alt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ＭＳ Ｐゴシック" pitchFamily="1" charset="-128"/>
                              </a:rPr>
                              <m:t>𝜎</m:t>
                            </m:r>
                          </m:e>
                        </m:d>
                      </m:oMath>
                    </m:oMathPara>
                  </a14:m>
                  <a:endParaRPr lang="en-US" altLang="ja-JP" sz="2000" b="0" dirty="0" smtClean="0">
                    <a:solidFill>
                      <a:schemeClr val="bg1"/>
                    </a:solidFill>
                    <a:ea typeface="ＭＳ Ｐゴシック" pitchFamily="1" charset="-128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000" i="1" dirty="0" err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𝑁</m:t>
                        </m:r>
                        <m:r>
                          <a:rPr lang="en-US" sz="2000" b="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𝐿</m:t>
                        </m:r>
                        <m:r>
                          <a:rPr lang="en-US" sz="2000" i="1" dirty="0" err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𝑜</m:t>
                        </m:r>
                        <m:r>
                          <a:rPr lang="en-US" sz="2000" b="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𝐺</m:t>
                        </m:r>
                        <m:r>
                          <a:rPr lang="en-US" sz="200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 ∗ </m:t>
                        </m:r>
                        <m:r>
                          <a:rPr lang="en-US" sz="200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𝐼</m:t>
                        </m:r>
                        <m:r>
                          <a:rPr lang="en-US" sz="200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000" i="1" dirty="0" err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 dirty="0" err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 dirty="0" err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US" sz="200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))</m:t>
                        </m:r>
                      </m:oMath>
                    </m:oMathPara>
                  </a14:m>
                  <a:endParaRPr lang="en-US" sz="20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3" y="3853216"/>
                  <a:ext cx="2163028" cy="707886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l="-845" b="-94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94072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37237" y="3795066"/>
            <a:ext cx="3034713" cy="1939067"/>
            <a:chOff x="1137237" y="3795066"/>
            <a:chExt cx="3034713" cy="1939067"/>
          </a:xfrm>
        </p:grpSpPr>
        <p:pic>
          <p:nvPicPr>
            <p:cNvPr id="750621" name="Picture 2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74" t="51919" r="2280" b="10428"/>
            <a:stretch/>
          </p:blipFill>
          <p:spPr bwMode="auto">
            <a:xfrm>
              <a:off x="1594967" y="3795066"/>
              <a:ext cx="2576983" cy="1544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0625" name="Rectangle 33"/>
                <p:cNvSpPr>
                  <a:spLocks noChangeArrowheads="1"/>
                </p:cNvSpPr>
                <p:nvPr/>
              </p:nvSpPr>
              <p:spPr bwMode="auto">
                <a:xfrm>
                  <a:off x="2264892" y="5395579"/>
                  <a:ext cx="1029641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zh-CN" sz="1600" dirty="0" smtClean="0">
                      <a:solidFill>
                        <a:srgbClr val="EAEAEA"/>
                      </a:solidFill>
                      <a:ea typeface="宋体" pitchFamily="2" charset="-122"/>
                    </a:rPr>
                    <a:t>Scale</a:t>
                  </a:r>
                  <a14:m>
                    <m:oMath xmlns:m="http://schemas.openxmlformats.org/officeDocument/2006/math">
                      <m:r>
                        <a:rPr lang="en-US" altLang="zh-CN" sz="1600" b="0" i="0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(</m:t>
                      </m:r>
                      <m:r>
                        <a:rPr lang="el-GR" altLang="zh-CN" sz="1600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𝜎</m:t>
                      </m:r>
                      <m:r>
                        <a:rPr lang="en-US" altLang="zh-CN" sz="1600" b="0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)</m:t>
                      </m:r>
                    </m:oMath>
                  </a14:m>
                  <a:endParaRPr lang="el-GR" sz="1600" dirty="0">
                    <a:solidFill>
                      <a:srgbClr val="EAEAEA"/>
                    </a:solidFill>
                    <a:ea typeface="宋体" pitchFamily="2" charset="-122"/>
                  </a:endParaRPr>
                </a:p>
              </p:txBody>
            </p:sp>
          </mc:Choice>
          <mc:Fallback xmlns="">
            <p:sp>
              <p:nvSpPr>
                <p:cNvPr id="750625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64892" y="5395579"/>
                  <a:ext cx="1029641" cy="33855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3571" t="-5357" b="-21429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 rot="16200000">
                  <a:off x="552237" y="4380066"/>
                  <a:ext cx="150855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52237" y="4380066"/>
                  <a:ext cx="1508553" cy="33855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1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 bwMode="auto">
            <a:xfrm flipV="1">
              <a:off x="1504916" y="3829700"/>
              <a:ext cx="0" cy="150855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1594967" y="5419389"/>
              <a:ext cx="257698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5108501" y="3795065"/>
            <a:ext cx="3035374" cy="1939068"/>
            <a:chOff x="5108501" y="3795065"/>
            <a:chExt cx="3035374" cy="1939068"/>
          </a:xfrm>
        </p:grpSpPr>
        <p:pic>
          <p:nvPicPr>
            <p:cNvPr id="750619" name="Picture 2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8" t="52068" r="52635" b="10044"/>
            <a:stretch/>
          </p:blipFill>
          <p:spPr bwMode="auto">
            <a:xfrm>
              <a:off x="5550960" y="3813972"/>
              <a:ext cx="2592915" cy="155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 rot="16200000">
                  <a:off x="4523501" y="4380065"/>
                  <a:ext cx="150855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523501" y="4380065"/>
                  <a:ext cx="1508553" cy="3385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33"/>
                <p:cNvSpPr>
                  <a:spLocks noChangeArrowheads="1"/>
                </p:cNvSpPr>
                <p:nvPr/>
              </p:nvSpPr>
              <p:spPr bwMode="auto">
                <a:xfrm>
                  <a:off x="6311002" y="5395579"/>
                  <a:ext cx="1029641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zh-CN" sz="1600" dirty="0" smtClean="0">
                      <a:solidFill>
                        <a:srgbClr val="EAEAEA"/>
                      </a:solidFill>
                      <a:ea typeface="宋体" pitchFamily="2" charset="-122"/>
                    </a:rPr>
                    <a:t>Scale</a:t>
                  </a:r>
                  <a14:m>
                    <m:oMath xmlns:m="http://schemas.openxmlformats.org/officeDocument/2006/math">
                      <m:r>
                        <a:rPr lang="en-US" altLang="zh-CN" sz="1600" b="0" i="0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(</m:t>
                      </m:r>
                      <m:r>
                        <a:rPr lang="el-GR" altLang="zh-CN" sz="1600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𝜎</m:t>
                      </m:r>
                      <m:r>
                        <a:rPr lang="en-US" altLang="zh-CN" sz="1600" b="0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)</m:t>
                      </m:r>
                    </m:oMath>
                  </a14:m>
                  <a:endParaRPr lang="el-GR" sz="1600" dirty="0">
                    <a:solidFill>
                      <a:srgbClr val="EAEAEA"/>
                    </a:solidFill>
                    <a:ea typeface="宋体" pitchFamily="2" charset="-122"/>
                  </a:endParaRPr>
                </a:p>
              </p:txBody>
            </p:sp>
          </mc:Choice>
          <mc:Fallback xmlns="">
            <p:sp>
              <p:nvSpPr>
                <p:cNvPr id="21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11002" y="5395579"/>
                  <a:ext cx="1029641" cy="3385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2959" t="-5357" b="-21429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/>
            <p:cNvCxnSpPr/>
            <p:nvPr/>
          </p:nvCxnSpPr>
          <p:spPr bwMode="auto">
            <a:xfrm flipV="1">
              <a:off x="5460389" y="3829700"/>
              <a:ext cx="0" cy="150855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5550960" y="5419389"/>
              <a:ext cx="257698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750614" name="Picture 22" descr="IMG_93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1393825"/>
            <a:ext cx="29464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Comparison of Characteristic Scales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21509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Text Box 17"/>
          <p:cNvSpPr txBox="1">
            <a:spLocks noChangeArrowheads="1"/>
          </p:cNvSpPr>
          <p:nvPr/>
        </p:nvSpPr>
        <p:spPr bwMode="auto">
          <a:xfrm>
            <a:off x="6857972" y="6550223"/>
            <a:ext cx="228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defRPr sz="1400">
                <a:solidFill>
                  <a:schemeClr val="accent6"/>
                </a:solidFill>
                <a:ea typeface="宋体" pitchFamily="2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dirty="0"/>
              <a:t>[</a:t>
            </a:r>
            <a:r>
              <a:rPr lang="en-US" altLang="zh-CN" dirty="0" err="1" smtClean="0"/>
              <a:t>Mikolajczyk</a:t>
            </a:r>
            <a:r>
              <a:rPr lang="en-US" altLang="zh-CN" dirty="0" smtClean="0"/>
              <a:t> </a:t>
            </a:r>
            <a:r>
              <a:rPr lang="en-US" altLang="zh-CN" dirty="0"/>
              <a:t>2002]</a:t>
            </a:r>
          </a:p>
        </p:txBody>
      </p:sp>
      <p:pic>
        <p:nvPicPr>
          <p:cNvPr id="21512" name="Picture 23" descr="IMG_949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1393825"/>
            <a:ext cx="29464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0616" name="Oval 24"/>
          <p:cNvSpPr>
            <a:spLocks noChangeArrowheads="1"/>
          </p:cNvSpPr>
          <p:nvPr/>
        </p:nvSpPr>
        <p:spPr bwMode="auto">
          <a:xfrm>
            <a:off x="2805113" y="2392363"/>
            <a:ext cx="38100" cy="381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7" name="Oval 25"/>
          <p:cNvSpPr>
            <a:spLocks noChangeArrowheads="1"/>
          </p:cNvSpPr>
          <p:nvPr/>
        </p:nvSpPr>
        <p:spPr bwMode="auto">
          <a:xfrm>
            <a:off x="6569075" y="2584450"/>
            <a:ext cx="38100" cy="381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0626" name="Rectangle 34"/>
              <p:cNvSpPr>
                <a:spLocks noChangeArrowheads="1"/>
              </p:cNvSpPr>
              <p:nvPr/>
            </p:nvSpPr>
            <p:spPr bwMode="auto">
              <a:xfrm>
                <a:off x="1760210" y="4505972"/>
                <a:ext cx="70942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2400" i="1" dirty="0" smtClean="0">
                              <a:solidFill>
                                <a:schemeClr val="tx1"/>
                              </a:solidFill>
                              <a:latin typeface="Cambria Math"/>
                              <a:ea typeface="宋体" pitchFamily="2" charset="-122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l-GR" altLang="zh-CN" sz="24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宋体" pitchFamily="2" charset="-122"/>
                                </a:rPr>
                              </m:ctrlPr>
                            </m:sSubPr>
                            <m:e>
                              <m:r>
                                <a:rPr lang="zh-CN" altLang="el-GR" sz="24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宋体" pitchFamily="2" charset="-122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2400" b="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宋体" pitchFamily="2" charset="-122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/>
                              <a:ea typeface="宋体" pitchFamily="2" charset="-122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l-GR" sz="2400" dirty="0">
                  <a:solidFill>
                    <a:schemeClr val="tx1"/>
                  </a:solidFill>
                  <a:ea typeface="宋体" pitchFamily="2" charset="-122"/>
                </a:endParaRPr>
              </a:p>
            </p:txBody>
          </p:sp>
        </mc:Choice>
        <mc:Fallback xmlns="">
          <p:sp>
            <p:nvSpPr>
              <p:cNvPr id="750626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0210" y="4505972"/>
                <a:ext cx="709425" cy="461665"/>
              </a:xfrm>
              <a:prstGeom prst="rect">
                <a:avLst/>
              </a:prstGeom>
              <a:blipFill rotWithShape="1">
                <a:blip r:embed="rId10"/>
                <a:stretch>
                  <a:fillRect b="-26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34"/>
              <p:cNvSpPr>
                <a:spLocks noChangeArrowheads="1"/>
              </p:cNvSpPr>
              <p:nvPr/>
            </p:nvSpPr>
            <p:spPr bwMode="auto">
              <a:xfrm>
                <a:off x="6624100" y="4505972"/>
                <a:ext cx="716543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2400" i="1" dirty="0" smtClean="0">
                              <a:solidFill>
                                <a:schemeClr val="tx1"/>
                              </a:solidFill>
                              <a:latin typeface="Cambria Math"/>
                              <a:ea typeface="宋体" pitchFamily="2" charset="-122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l-GR" altLang="zh-CN" sz="24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宋体" pitchFamily="2" charset="-122"/>
                                </a:rPr>
                              </m:ctrlPr>
                            </m:sSubPr>
                            <m:e>
                              <m:r>
                                <a:rPr lang="zh-CN" altLang="el-GR" sz="24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宋体" pitchFamily="2" charset="-122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2400" b="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宋体" pitchFamily="2" charset="-122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/>
                              <a:ea typeface="宋体" pitchFamily="2" charset="-122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l-GR" sz="2400" dirty="0">
                  <a:solidFill>
                    <a:schemeClr val="tx1"/>
                  </a:solidFill>
                  <a:ea typeface="宋体" pitchFamily="2" charset="-122"/>
                </a:endParaRPr>
              </a:p>
            </p:txBody>
          </p:sp>
        </mc:Choice>
        <mc:Fallback xmlns="">
          <p:sp>
            <p:nvSpPr>
              <p:cNvPr id="17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4100" y="4505972"/>
                <a:ext cx="716543" cy="461665"/>
              </a:xfrm>
              <a:prstGeom prst="rect">
                <a:avLst/>
              </a:prstGeom>
              <a:blipFill rotWithShape="1">
                <a:blip r:embed="rId11"/>
                <a:stretch>
                  <a:fillRect b="-26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34930" y="5913872"/>
                <a:ext cx="3232424" cy="786369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l-GR" altLang="zh-CN" sz="2800" i="1" dirty="0">
                                <a:solidFill>
                                  <a:schemeClr val="bg1"/>
                                </a:solidFill>
                                <a:latin typeface="Cambria Math"/>
                                <a:ea typeface="宋体" pitchFamily="2" charset="-122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l-GR" altLang="zh-CN" sz="2800" i="1" dirty="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宋体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zh-CN" altLang="el-GR" sz="2800" i="1" dirty="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宋体" pitchFamily="2" charset="-122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zh-CN" sz="2800" i="1" dirty="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宋体" pitchFamily="2" charset="-122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sz="2800" i="1" dirty="0">
                                <a:solidFill>
                                  <a:schemeClr val="bg1"/>
                                </a:solidFill>
                                <a:latin typeface="Cambria Math"/>
                                <a:ea typeface="宋体" pitchFamily="2" charset="-122"/>
                              </a:rPr>
                              <m:t>∗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l-GR" sz="2800" dirty="0">
                            <a:solidFill>
                              <a:schemeClr val="bg1"/>
                            </a:solidFill>
                            <a:ea typeface="宋体" pitchFamily="2" charset="-122"/>
                          </a:rPr>
                          <m:t> </m:t>
                        </m:r>
                      </m:num>
                      <m:den>
                        <m:sSup>
                          <m:sSupPr>
                            <m:ctrlPr>
                              <a:rPr lang="el-GR" altLang="zh-CN" sz="2800" i="1" dirty="0">
                                <a:solidFill>
                                  <a:schemeClr val="bg1"/>
                                </a:solidFill>
                                <a:latin typeface="Cambria Math"/>
                                <a:ea typeface="宋体" pitchFamily="2" charset="-122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l-GR" altLang="zh-CN" sz="2800" i="1" dirty="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宋体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zh-CN" altLang="el-GR" sz="2800" i="1" dirty="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宋体" pitchFamily="2" charset="-122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zh-CN" sz="2800" b="0" i="1" dirty="0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宋体" pitchFamily="2" charset="-122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sz="2800" i="1" dirty="0">
                                <a:solidFill>
                                  <a:schemeClr val="bg1"/>
                                </a:solidFill>
                                <a:latin typeface="Cambria Math"/>
                                <a:ea typeface="宋体" pitchFamily="2" charset="-122"/>
                              </a:rPr>
                              <m:t>∗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l-GR" sz="2800" dirty="0">
                            <a:solidFill>
                              <a:schemeClr val="bg1"/>
                            </a:solidFill>
                            <a:ea typeface="宋体" pitchFamily="2" charset="-122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:Ratio of Blob Sizes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930" y="5913872"/>
                <a:ext cx="3232424" cy="786369"/>
              </a:xfrm>
              <a:prstGeom prst="rect">
                <a:avLst/>
              </a:prstGeom>
              <a:blipFill rotWithShape="1">
                <a:blip r:embed="rId12"/>
                <a:stretch>
                  <a:fillRect r="-1124"/>
                </a:stretch>
              </a:blipFill>
              <a:ln w="190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9339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50614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6" grpId="0" animBg="1"/>
      <p:bldP spid="750617" grpId="0" animBg="1"/>
      <p:bldP spid="750626" grpId="0"/>
      <p:bldP spid="17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2D Blob Detection Summary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19461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13"/>
              <p:cNvSpPr txBox="1">
                <a:spLocks noChangeArrowheads="1"/>
              </p:cNvSpPr>
              <p:nvPr/>
            </p:nvSpPr>
            <p:spPr bwMode="auto">
              <a:xfrm>
                <a:off x="2620003" y="5550787"/>
                <a:ext cx="4514850" cy="453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200" dirty="0" smtClean="0">
                    <a:solidFill>
                      <a:srgbClr val="EAEAEA"/>
                    </a:solidFill>
                    <a:ea typeface="Verdana" pitchFamily="34" charset="0"/>
                    <a:cs typeface="Verdana" pitchFamily="34" charset="0"/>
                  </a:rPr>
                  <a:t>: Position of the blob</a:t>
                </a:r>
                <a:endParaRPr lang="en-US" altLang="zh-CN" sz="2200" dirty="0">
                  <a:solidFill>
                    <a:srgbClr val="EAEAEA"/>
                  </a:solidFill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41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0003" y="5550787"/>
                <a:ext cx="4514850" cy="453137"/>
              </a:xfrm>
              <a:prstGeom prst="rect">
                <a:avLst/>
              </a:prstGeom>
              <a:blipFill rotWithShape="1">
                <a:blip r:embed="rId3"/>
                <a:stretch>
                  <a:fillRect t="-4054" b="-256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76854" y="4498240"/>
                <a:ext cx="6212406" cy="795859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arg</m:t>
                              </m:r>
                              <m: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𝑆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854" y="4498240"/>
                <a:ext cx="6212406" cy="79585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976854" y="3052419"/>
                <a:ext cx="6544099" cy="795859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arg</m:t>
                              </m:r>
                              <m: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𝐼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854" y="3052419"/>
                <a:ext cx="6544099" cy="79585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3999186" y="3946136"/>
            <a:ext cx="99448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200" dirty="0" smtClean="0">
                <a:solidFill>
                  <a:srgbClr val="EAEAEA"/>
                </a:solidFill>
                <a:ea typeface="Verdana" pitchFamily="34" charset="0"/>
                <a:cs typeface="Verdana" pitchFamily="34" charset="0"/>
              </a:rPr>
              <a:t>or</a:t>
            </a:r>
            <a:endParaRPr lang="en-US" altLang="zh-CN" sz="2200" dirty="0">
              <a:solidFill>
                <a:srgbClr val="EAEAEA"/>
              </a:solidFill>
              <a:ea typeface="Verdana" pitchFamily="34" charset="0"/>
              <a:cs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3"/>
              <p:cNvSpPr txBox="1">
                <a:spLocks noChangeArrowheads="1"/>
              </p:cNvSpPr>
              <p:nvPr/>
            </p:nvSpPr>
            <p:spPr bwMode="auto">
              <a:xfrm>
                <a:off x="3493733" y="6146799"/>
                <a:ext cx="3280223" cy="453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l" eaLnBrk="1" hangingPunct="1"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200" dirty="0" smtClean="0">
                    <a:solidFill>
                      <a:srgbClr val="EAEAEA"/>
                    </a:solidFill>
                    <a:ea typeface="Verdana" pitchFamily="34" charset="0"/>
                    <a:cs typeface="Verdana" pitchFamily="34" charset="0"/>
                  </a:rPr>
                  <a:t>: Size of the blob</a:t>
                </a:r>
                <a:endParaRPr lang="en-US" altLang="zh-CN" sz="2200" dirty="0">
                  <a:solidFill>
                    <a:srgbClr val="EAEAEA"/>
                  </a:solidFill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9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3733" y="6146799"/>
                <a:ext cx="3280223" cy="453137"/>
              </a:xfrm>
              <a:prstGeom prst="rect">
                <a:avLst/>
              </a:prstGeom>
              <a:blipFill rotWithShape="1">
                <a:blip r:embed="rId6"/>
                <a:stretch>
                  <a:fillRect t="-4000" b="-24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7062" y="1383768"/>
                <a:ext cx="7920037" cy="43088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200" dirty="0" smtClean="0">
                    <a:solidFill>
                      <a:schemeClr val="bg1"/>
                    </a:solidFill>
                  </a:rPr>
                  <a:t>Given an image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chemeClr val="bg1"/>
                        </a:solidFill>
                        <a:latin typeface="Cambria Math"/>
                      </a:rPr>
                      <m:t>I</m:t>
                    </m:r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𝑥</m:t>
                    </m:r>
                    <m:r>
                      <a:rPr lang="en-US" sz="2200" b="0" i="1" dirty="0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r>
                      <a:rPr lang="en-US" sz="2200" b="0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𝑦</m:t>
                    </m:r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 smtClean="0">
                    <a:solidFill>
                      <a:schemeClr val="bg1"/>
                    </a:solidFill>
                  </a:rPr>
                  <a:t>.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62" y="1383768"/>
                <a:ext cx="7920037" cy="430887"/>
              </a:xfrm>
              <a:prstGeom prst="rect">
                <a:avLst/>
              </a:prstGeom>
              <a:blipFill rotWithShape="1">
                <a:blip r:embed="rId7"/>
                <a:stretch>
                  <a:fillRect l="-1001" t="-8451" b="-2676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27062" y="2135254"/>
                <a:ext cx="7920037" cy="43088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200" dirty="0" smtClean="0">
                    <a:solidFill>
                      <a:schemeClr val="bg1"/>
                    </a:solidFill>
                  </a:rPr>
                  <a:t>Convolve the image using </a:t>
                </a:r>
                <a:r>
                  <a:rPr lang="en-US" sz="2200" dirty="0" err="1" smtClean="0">
                    <a:solidFill>
                      <a:schemeClr val="bg1"/>
                    </a:solidFill>
                  </a:rPr>
                  <a:t>NLoG</a:t>
                </a:r>
                <a:r>
                  <a:rPr lang="en-US" sz="2200" dirty="0" smtClean="0">
                    <a:solidFill>
                      <a:schemeClr val="bg1"/>
                    </a:solidFill>
                  </a:rPr>
                  <a:t> at many scales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𝜎</m:t>
                    </m:r>
                  </m:oMath>
                </a14:m>
                <a:r>
                  <a:rPr lang="en-US" sz="2200" dirty="0" smtClean="0">
                    <a:solidFill>
                      <a:schemeClr val="bg1"/>
                    </a:solidFill>
                  </a:rPr>
                  <a:t>.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62" y="2135254"/>
                <a:ext cx="7920037" cy="430887"/>
              </a:xfrm>
              <a:prstGeom prst="rect">
                <a:avLst/>
              </a:prstGeom>
              <a:blipFill rotWithShape="1">
                <a:blip r:embed="rId8"/>
                <a:stretch>
                  <a:fillRect l="-1001" t="-8451" b="-2676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27062" y="3937193"/>
            <a:ext cx="1306513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chemeClr val="bg1"/>
                </a:solidFill>
              </a:rPr>
              <a:t>Find: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514475" y="3052419"/>
            <a:ext cx="314325" cy="2241680"/>
          </a:xfrm>
          <a:prstGeom prst="leftBrac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92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The SIFT Detector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762000" y="1357988"/>
            <a:ext cx="7785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200" dirty="0">
                <a:solidFill>
                  <a:srgbClr val="EAEAEA"/>
                </a:solidFill>
                <a:ea typeface="宋体" pitchFamily="2" charset="-122"/>
              </a:rPr>
              <a:t>An </a:t>
            </a:r>
            <a:r>
              <a:rPr lang="en-US" altLang="zh-CN" sz="2200" dirty="0" smtClean="0">
                <a:solidFill>
                  <a:srgbClr val="EAEAEA"/>
                </a:solidFill>
                <a:ea typeface="宋体" pitchFamily="2" charset="-122"/>
              </a:rPr>
              <a:t>Efficient Implementation of Blob Detector</a:t>
            </a:r>
            <a:endParaRPr lang="en-US" altLang="zh-CN" sz="2200" i="1" dirty="0">
              <a:solidFill>
                <a:srgbClr val="EAEAEA"/>
              </a:solidFill>
              <a:latin typeface="Palatino Linotype" pitchFamily="18" charset="0"/>
              <a:ea typeface="宋体" pitchFamily="2" charset="-122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5" y="3525651"/>
            <a:ext cx="3565555" cy="282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13945" y="2753488"/>
                <a:ext cx="4083810" cy="43088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sub>
                          </m:sSub>
                        </m:e>
                      </m:d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𝑠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−1)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</m:ctrlPr>
                        </m:sSupPr>
                        <m:e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  <a:ea typeface="ＭＳ Ｐゴシック" pitchFamily="1" charset="-128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945" y="2753488"/>
                <a:ext cx="4083810" cy="430887"/>
              </a:xfrm>
              <a:prstGeom prst="rect">
                <a:avLst/>
              </a:prstGeom>
              <a:blipFill rotWithShape="1">
                <a:blip r:embed="rId4"/>
                <a:stretch>
                  <a:fillRect b="-2000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40259" y="2768877"/>
            <a:ext cx="3869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Difference of Gaussian(</a:t>
            </a:r>
            <a:r>
              <a:rPr lang="en-US" sz="2000" dirty="0" err="1" smtClean="0">
                <a:solidFill>
                  <a:schemeClr val="bg1"/>
                </a:solidFill>
              </a:rPr>
              <a:t>DoG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230213" y="5871662"/>
                <a:ext cx="2121093" cy="461665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 dirty="0" err="1" smtClean="0">
                    <a:solidFill>
                      <a:schemeClr val="bg1"/>
                    </a:solidFill>
                  </a:rPr>
                  <a:t>DoG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NLoG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213" y="5871662"/>
                <a:ext cx="2121093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3989" t="-10127" r="-2849" b="-24051"/>
                </a:stretch>
              </a:blipFill>
              <a:ln w="190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40168" y="2068100"/>
            <a:ext cx="8828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Uses </a:t>
            </a:r>
            <a:r>
              <a:rPr lang="en-US" sz="2000" dirty="0" smtClean="0">
                <a:solidFill>
                  <a:schemeClr val="accent6"/>
                </a:solidFill>
              </a:rPr>
              <a:t>Difference of Gaussian (</a:t>
            </a:r>
            <a:r>
              <a:rPr lang="en-US" sz="2000" dirty="0" err="1" smtClean="0">
                <a:solidFill>
                  <a:schemeClr val="accent6"/>
                </a:solidFill>
              </a:rPr>
              <a:t>DoG</a:t>
            </a:r>
            <a:r>
              <a:rPr lang="en-US" sz="2000" dirty="0" smtClean="0">
                <a:solidFill>
                  <a:schemeClr val="accent6"/>
                </a:solidFill>
              </a:rPr>
              <a:t>) </a:t>
            </a:r>
            <a:r>
              <a:rPr lang="en-US" sz="2000" dirty="0" smtClean="0">
                <a:solidFill>
                  <a:schemeClr val="bg1"/>
                </a:solidFill>
              </a:rPr>
              <a:t>as an approximation of </a:t>
            </a:r>
            <a:r>
              <a:rPr lang="en-US" sz="2000" dirty="0" err="1" smtClean="0">
                <a:solidFill>
                  <a:schemeClr val="bg1"/>
                </a:solidFill>
              </a:rPr>
              <a:t>NLoG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28600" y="1219200"/>
            <a:ext cx="889635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en-US" altLang="zh-CN" sz="2200">
                <a:solidFill>
                  <a:srgbClr val="EAEAEA"/>
                </a:solidFill>
                <a:ea typeface="宋体" pitchFamily="2" charset="-122"/>
              </a:rPr>
              <a:t>How would you recognize the following types of objects?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22250"/>
            <a:ext cx="77724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200" dirty="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A Little Quiz</a:t>
            </a:r>
          </a:p>
        </p:txBody>
      </p:sp>
      <p:sp>
        <p:nvSpPr>
          <p:cNvPr id="3076" name="Line 6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t="18333" r="12370" b="12952"/>
          <a:stretch>
            <a:fillRect/>
          </a:stretch>
        </p:blipFill>
        <p:spPr bwMode="auto">
          <a:xfrm>
            <a:off x="1690157" y="2092272"/>
            <a:ext cx="5763688" cy="36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8600" y="5683341"/>
            <a:ext cx="8896350" cy="51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Objects on an assembly line</a:t>
            </a:r>
            <a:endParaRPr lang="en-US" altLang="zh-CN" sz="2000" dirty="0">
              <a:solidFill>
                <a:srgbClr val="EAEAEA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Extracting SIFT Interest </a:t>
            </a:r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Points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7349" name="Text Box 5"/>
              <p:cNvSpPr txBox="1">
                <a:spLocks noChangeArrowheads="1"/>
              </p:cNvSpPr>
              <p:nvPr/>
            </p:nvSpPr>
            <p:spPr bwMode="auto">
              <a:xfrm>
                <a:off x="363432" y="4830584"/>
                <a:ext cx="1851025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𝐼</m:t>
                      </m:r>
                      <m:r>
                        <a:rPr lang="en-US" altLang="zh-CN" sz="2000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(</m:t>
                      </m:r>
                      <m:r>
                        <a:rPr lang="en-US" altLang="zh-CN" sz="2000" i="1" dirty="0" err="1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𝑥</m:t>
                      </m:r>
                      <m:r>
                        <a:rPr lang="en-US" altLang="zh-CN" sz="2000" i="1" dirty="0" err="1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,</m:t>
                      </m:r>
                      <m:r>
                        <a:rPr lang="en-US" altLang="zh-CN" sz="2000" i="1" dirty="0" err="1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𝑦</m:t>
                      </m:r>
                      <m:r>
                        <a:rPr lang="en-US" altLang="zh-CN" sz="2000" i="1" dirty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)</m:t>
                      </m:r>
                    </m:oMath>
                  </m:oMathPara>
                </a14:m>
                <a:endParaRPr lang="en-US" altLang="zh-CN" sz="2000" i="1" dirty="0">
                  <a:solidFill>
                    <a:srgbClr val="EAEAEA"/>
                  </a:solidFill>
                  <a:latin typeface="Palatino Linotype" pitchFamily="18" charset="0"/>
                  <a:ea typeface="宋体" pitchFamily="2" charset="-122"/>
                </a:endParaRPr>
              </a:p>
            </p:txBody>
          </p:sp>
        </mc:Choice>
        <mc:Fallback xmlns="">
          <p:sp>
            <p:nvSpPr>
              <p:cNvPr id="69734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432" y="4830584"/>
                <a:ext cx="1851025" cy="396875"/>
              </a:xfrm>
              <a:prstGeom prst="rect">
                <a:avLst/>
              </a:prstGeom>
              <a:blipFill rotWithShape="1">
                <a:blip r:embed="rId3"/>
                <a:stretch>
                  <a:fillRect b="-136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73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0" y="2569543"/>
            <a:ext cx="1990725" cy="176212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7399" name="Text Box 55"/>
          <p:cNvSpPr txBox="1">
            <a:spLocks noChangeArrowheads="1"/>
          </p:cNvSpPr>
          <p:nvPr/>
        </p:nvSpPr>
        <p:spPr bwMode="auto">
          <a:xfrm>
            <a:off x="3077276" y="5349250"/>
            <a:ext cx="24701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Gaussian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Scale-Space</a:t>
            </a:r>
            <a:endParaRPr lang="en-US" altLang="zh-CN" sz="2000" dirty="0">
              <a:solidFill>
                <a:srgbClr val="EAEAEA"/>
              </a:solidFill>
              <a:ea typeface="宋体" pitchFamily="2" charset="-122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276152" y="1009485"/>
            <a:ext cx="1990725" cy="4915658"/>
            <a:chOff x="3276152" y="1163105"/>
            <a:chExt cx="1990725" cy="4915658"/>
          </a:xfrm>
        </p:grpSpPr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152" y="4316638"/>
              <a:ext cx="1990725" cy="1762125"/>
            </a:xfrm>
            <a:prstGeom prst="rect">
              <a:avLst/>
            </a:prstGeom>
            <a:noFill/>
            <a:ln w="38100" algn="ctr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isometricOffAxis2Top">
                <a:rot lat="17400000" lon="3000000" rev="18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152" y="3528254"/>
              <a:ext cx="1990725" cy="1762125"/>
            </a:xfrm>
            <a:prstGeom prst="rect">
              <a:avLst/>
            </a:prstGeom>
            <a:noFill/>
            <a:ln w="38100" algn="ctr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isometricOffAxis2Top">
                <a:rot lat="17400000" lon="3000000" rev="18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152" y="2739871"/>
              <a:ext cx="1990725" cy="1762125"/>
            </a:xfrm>
            <a:prstGeom prst="rect">
              <a:avLst/>
            </a:prstGeom>
            <a:noFill/>
            <a:ln w="38100" algn="ctr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isometricOffAxis2Top">
                <a:rot lat="17400000" lon="3000000" rev="18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152" y="1951488"/>
              <a:ext cx="1990725" cy="1762125"/>
            </a:xfrm>
            <a:prstGeom prst="rect">
              <a:avLst/>
            </a:prstGeom>
            <a:noFill/>
            <a:ln w="38100" algn="ctr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isometricOffAxis2Top">
                <a:rot lat="17400000" lon="3000000" rev="18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152" y="1163105"/>
              <a:ext cx="1990725" cy="1762125"/>
            </a:xfrm>
            <a:prstGeom prst="rect">
              <a:avLst/>
            </a:prstGeom>
            <a:noFill/>
            <a:ln w="38100" algn="ctr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isometricOffAxis2Top">
                <a:rot lat="17400000" lon="3000000" rev="18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 Box 55"/>
              <p:cNvSpPr txBox="1">
                <a:spLocks noChangeArrowheads="1"/>
              </p:cNvSpPr>
              <p:nvPr/>
            </p:nvSpPr>
            <p:spPr bwMode="auto">
              <a:xfrm>
                <a:off x="3100380" y="6024480"/>
                <a:ext cx="247015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𝑆</m:t>
                      </m:r>
                      <m:r>
                        <a:rPr lang="en-US" altLang="zh-CN" sz="2000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(</m:t>
                      </m:r>
                      <m:r>
                        <a:rPr lang="en-US" altLang="zh-CN" sz="2000" i="1" dirty="0" err="1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𝑥</m:t>
                      </m:r>
                      <m:r>
                        <a:rPr lang="en-US" altLang="zh-CN" sz="2000" i="1" dirty="0" err="1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,</m:t>
                      </m:r>
                      <m:r>
                        <a:rPr lang="en-US" altLang="zh-CN" sz="2000" i="1" dirty="0" err="1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𝑦</m:t>
                      </m:r>
                      <m:r>
                        <a:rPr lang="en-US" altLang="zh-CN" sz="2000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,</m:t>
                      </m:r>
                      <m:r>
                        <a:rPr lang="zh-CN" altLang="en-US" sz="2000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𝜎</m:t>
                      </m:r>
                      <m:r>
                        <a:rPr lang="en-US" altLang="zh-CN" sz="2000" i="1" dirty="0" smtClean="0">
                          <a:solidFill>
                            <a:srgbClr val="EAEAEA"/>
                          </a:solidFill>
                          <a:latin typeface="Cambria Math"/>
                          <a:ea typeface="宋体" pitchFamily="2" charset="-122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solidFill>
                    <a:srgbClr val="EAEAEA"/>
                  </a:solidFill>
                  <a:ea typeface="宋体" pitchFamily="2" charset="-122"/>
                </a:endParaRPr>
              </a:p>
            </p:txBody>
          </p:sp>
        </mc:Choice>
        <mc:Fallback xmlns="">
          <p:sp>
            <p:nvSpPr>
              <p:cNvPr id="59" name="Text 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0380" y="6024480"/>
                <a:ext cx="2470150" cy="396875"/>
              </a:xfrm>
              <a:prstGeom prst="rect">
                <a:avLst/>
              </a:prstGeom>
              <a:blipFill rotWithShape="1">
                <a:blip r:embed="rId12"/>
                <a:stretch>
                  <a:fillRect b="-184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/>
          <p:cNvSpPr/>
          <p:nvPr/>
        </p:nvSpPr>
        <p:spPr bwMode="auto">
          <a:xfrm>
            <a:off x="2536535" y="1609920"/>
            <a:ext cx="361902" cy="3687556"/>
          </a:xfrm>
          <a:prstGeom prst="leftBrac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697347" name="Group 697346"/>
          <p:cNvGrpSpPr/>
          <p:nvPr/>
        </p:nvGrpSpPr>
        <p:grpSpPr>
          <a:xfrm>
            <a:off x="5542047" y="3950847"/>
            <a:ext cx="3213766" cy="1398040"/>
            <a:chOff x="5542047" y="3950847"/>
            <a:chExt cx="3213766" cy="139804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6745882" y="3950847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5542047" y="4273728"/>
              <a:ext cx="1036935" cy="688624"/>
              <a:chOff x="5532125" y="2707367"/>
              <a:chExt cx="1036935" cy="688624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5888170" y="2940874"/>
                <a:ext cx="373650" cy="221610"/>
                <a:chOff x="6423025" y="-1102790"/>
                <a:chExt cx="453275" cy="268835"/>
              </a:xfrm>
            </p:grpSpPr>
            <p:sp>
              <p:nvSpPr>
                <p:cNvPr id="93" name="Oval 92"/>
                <p:cNvSpPr/>
                <p:nvPr/>
              </p:nvSpPr>
              <p:spPr bwMode="auto">
                <a:xfrm>
                  <a:off x="6423025" y="-1102790"/>
                  <a:ext cx="453275" cy="268835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  <p:cxnSp>
              <p:nvCxnSpPr>
                <p:cNvPr id="94" name="Straight Connector 93"/>
                <p:cNvCxnSpPr/>
                <p:nvPr/>
              </p:nvCxnSpPr>
              <p:spPr bwMode="auto">
                <a:xfrm>
                  <a:off x="6555546" y="-968373"/>
                  <a:ext cx="18823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</p:cxnSp>
          </p:grpSp>
          <p:cxnSp>
            <p:nvCxnSpPr>
              <p:cNvPr id="90" name="Straight Arrow Connector 89"/>
              <p:cNvCxnSpPr>
                <a:endCxn id="93" idx="1"/>
              </p:cNvCxnSpPr>
              <p:nvPr/>
            </p:nvCxnSpPr>
            <p:spPr bwMode="auto">
              <a:xfrm>
                <a:off x="5532125" y="2707367"/>
                <a:ext cx="410765" cy="2659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Straight Arrow Connector 90"/>
              <p:cNvCxnSpPr>
                <a:endCxn id="93" idx="3"/>
              </p:cNvCxnSpPr>
              <p:nvPr/>
            </p:nvCxnSpPr>
            <p:spPr bwMode="auto">
              <a:xfrm flipV="1">
                <a:off x="5532125" y="3130030"/>
                <a:ext cx="410765" cy="2659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Arrow Connector 91"/>
              <p:cNvCxnSpPr>
                <a:stCxn id="93" idx="6"/>
              </p:cNvCxnSpPr>
              <p:nvPr/>
            </p:nvCxnSpPr>
            <p:spPr bwMode="auto">
              <a:xfrm flipV="1">
                <a:off x="6261820" y="3041284"/>
                <a:ext cx="307240" cy="1039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697354" name="Group 697353"/>
          <p:cNvGrpSpPr/>
          <p:nvPr/>
        </p:nvGrpSpPr>
        <p:grpSpPr>
          <a:xfrm>
            <a:off x="5542047" y="1585560"/>
            <a:ext cx="3213766" cy="2974898"/>
            <a:chOff x="5542047" y="1585560"/>
            <a:chExt cx="3213766" cy="2974898"/>
          </a:xfrm>
        </p:grpSpPr>
        <p:grpSp>
          <p:nvGrpSpPr>
            <p:cNvPr id="697346" name="Group 697345"/>
            <p:cNvGrpSpPr/>
            <p:nvPr/>
          </p:nvGrpSpPr>
          <p:grpSpPr>
            <a:xfrm>
              <a:off x="5542047" y="1585560"/>
              <a:ext cx="3213766" cy="1398040"/>
              <a:chOff x="5542047" y="1585560"/>
              <a:chExt cx="3213766" cy="1398040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6745882" y="1585560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542047" y="1892618"/>
                <a:ext cx="1036935" cy="688624"/>
                <a:chOff x="5532125" y="2707367"/>
                <a:chExt cx="1036935" cy="688624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5888170" y="2940874"/>
                  <a:ext cx="373650" cy="221610"/>
                  <a:chOff x="6423025" y="-1102790"/>
                  <a:chExt cx="453275" cy="268835"/>
                </a:xfrm>
              </p:grpSpPr>
              <p:sp>
                <p:nvSpPr>
                  <p:cNvPr id="8" name="Oval 7"/>
                  <p:cNvSpPr/>
                  <p:nvPr/>
                </p:nvSpPr>
                <p:spPr bwMode="auto">
                  <a:xfrm>
                    <a:off x="6423025" y="-1102790"/>
                    <a:ext cx="453275" cy="26883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cxnSp>
                <p:nvCxnSpPr>
                  <p:cNvPr id="12" name="Straight Connector 11"/>
                  <p:cNvCxnSpPr/>
                  <p:nvPr/>
                </p:nvCxnSpPr>
                <p:spPr bwMode="auto">
                  <a:xfrm>
                    <a:off x="6555546" y="-968373"/>
                    <a:ext cx="1882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</p:grpSp>
            <p:cxnSp>
              <p:nvCxnSpPr>
                <p:cNvPr id="16" name="Straight Arrow Connector 15"/>
                <p:cNvCxnSpPr>
                  <a:endCxn id="8" idx="1"/>
                </p:cNvCxnSpPr>
                <p:nvPr/>
              </p:nvCxnSpPr>
              <p:spPr bwMode="auto">
                <a:xfrm>
                  <a:off x="5532125" y="2707367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" name="Straight Arrow Connector 18"/>
                <p:cNvCxnSpPr>
                  <a:endCxn id="8" idx="3"/>
                </p:cNvCxnSpPr>
                <p:nvPr/>
              </p:nvCxnSpPr>
              <p:spPr bwMode="auto">
                <a:xfrm flipV="1">
                  <a:off x="5532125" y="3130030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" name="Straight Arrow Connector 21"/>
                <p:cNvCxnSpPr>
                  <a:stCxn id="8" idx="6"/>
                </p:cNvCxnSpPr>
                <p:nvPr/>
              </p:nvCxnSpPr>
              <p:spPr bwMode="auto">
                <a:xfrm flipV="1">
                  <a:off x="6261820" y="3041284"/>
                  <a:ext cx="307240" cy="1039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697350" name="Group 697349"/>
            <p:cNvGrpSpPr/>
            <p:nvPr/>
          </p:nvGrpSpPr>
          <p:grpSpPr>
            <a:xfrm>
              <a:off x="5542047" y="2373989"/>
              <a:ext cx="3213766" cy="1398040"/>
              <a:chOff x="5542047" y="2373989"/>
              <a:chExt cx="3213766" cy="139804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6745882" y="2373989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5542047" y="2686321"/>
                <a:ext cx="1036935" cy="688624"/>
                <a:chOff x="5532125" y="2707367"/>
                <a:chExt cx="1036935" cy="688624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5888170" y="2940874"/>
                  <a:ext cx="373650" cy="221610"/>
                  <a:chOff x="6423025" y="-1102790"/>
                  <a:chExt cx="453275" cy="268835"/>
                </a:xfrm>
              </p:grpSpPr>
              <p:sp>
                <p:nvSpPr>
                  <p:cNvPr id="100" name="Oval 99"/>
                  <p:cNvSpPr/>
                  <p:nvPr/>
                </p:nvSpPr>
                <p:spPr bwMode="auto">
                  <a:xfrm>
                    <a:off x="6423025" y="-1102790"/>
                    <a:ext cx="453275" cy="26883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cxnSp>
                <p:nvCxnSpPr>
                  <p:cNvPr id="101" name="Straight Connector 100"/>
                  <p:cNvCxnSpPr/>
                  <p:nvPr/>
                </p:nvCxnSpPr>
                <p:spPr bwMode="auto">
                  <a:xfrm>
                    <a:off x="6555546" y="-968373"/>
                    <a:ext cx="1882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</p:grpSp>
            <p:cxnSp>
              <p:nvCxnSpPr>
                <p:cNvPr id="97" name="Straight Arrow Connector 96"/>
                <p:cNvCxnSpPr>
                  <a:endCxn id="100" idx="1"/>
                </p:cNvCxnSpPr>
                <p:nvPr/>
              </p:nvCxnSpPr>
              <p:spPr bwMode="auto">
                <a:xfrm>
                  <a:off x="5532125" y="2707367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8" name="Straight Arrow Connector 97"/>
                <p:cNvCxnSpPr>
                  <a:endCxn id="100" idx="3"/>
                </p:cNvCxnSpPr>
                <p:nvPr/>
              </p:nvCxnSpPr>
              <p:spPr bwMode="auto">
                <a:xfrm flipV="1">
                  <a:off x="5532125" y="3130030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9" name="Straight Arrow Connector 98"/>
                <p:cNvCxnSpPr>
                  <a:stCxn id="100" idx="6"/>
                </p:cNvCxnSpPr>
                <p:nvPr/>
              </p:nvCxnSpPr>
              <p:spPr bwMode="auto">
                <a:xfrm flipV="1">
                  <a:off x="6261820" y="3041284"/>
                  <a:ext cx="307240" cy="1039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697348" name="Group 697347"/>
            <p:cNvGrpSpPr/>
            <p:nvPr/>
          </p:nvGrpSpPr>
          <p:grpSpPr>
            <a:xfrm>
              <a:off x="5542047" y="3162418"/>
              <a:ext cx="3213766" cy="1398040"/>
              <a:chOff x="5542047" y="3162418"/>
              <a:chExt cx="3213766" cy="1398040"/>
            </a:xfrm>
          </p:grpSpPr>
          <p:sp>
            <p:nvSpPr>
              <p:cNvPr id="55" name="Rectangle 54"/>
              <p:cNvSpPr/>
              <p:nvPr/>
            </p:nvSpPr>
            <p:spPr bwMode="auto">
              <a:xfrm>
                <a:off x="6745882" y="3162418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5542047" y="3480024"/>
                <a:ext cx="1036935" cy="688624"/>
                <a:chOff x="5532125" y="2707367"/>
                <a:chExt cx="1036935" cy="688624"/>
              </a:xfrm>
            </p:grpSpPr>
            <p:grpSp>
              <p:nvGrpSpPr>
                <p:cNvPr id="103" name="Group 102"/>
                <p:cNvGrpSpPr/>
                <p:nvPr/>
              </p:nvGrpSpPr>
              <p:grpSpPr>
                <a:xfrm>
                  <a:off x="5888170" y="2940874"/>
                  <a:ext cx="373650" cy="221610"/>
                  <a:chOff x="6423025" y="-1102790"/>
                  <a:chExt cx="453275" cy="268835"/>
                </a:xfrm>
              </p:grpSpPr>
              <p:sp>
                <p:nvSpPr>
                  <p:cNvPr id="107" name="Oval 106"/>
                  <p:cNvSpPr/>
                  <p:nvPr/>
                </p:nvSpPr>
                <p:spPr bwMode="auto">
                  <a:xfrm>
                    <a:off x="6423025" y="-1102790"/>
                    <a:ext cx="453275" cy="26883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cxnSp>
                <p:nvCxnSpPr>
                  <p:cNvPr id="108" name="Straight Connector 107"/>
                  <p:cNvCxnSpPr/>
                  <p:nvPr/>
                </p:nvCxnSpPr>
                <p:spPr bwMode="auto">
                  <a:xfrm>
                    <a:off x="6555546" y="-968373"/>
                    <a:ext cx="1882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</p:grpSp>
            <p:cxnSp>
              <p:nvCxnSpPr>
                <p:cNvPr id="104" name="Straight Arrow Connector 103"/>
                <p:cNvCxnSpPr>
                  <a:endCxn id="107" idx="1"/>
                </p:cNvCxnSpPr>
                <p:nvPr/>
              </p:nvCxnSpPr>
              <p:spPr bwMode="auto">
                <a:xfrm>
                  <a:off x="5532125" y="2707367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5" name="Straight Arrow Connector 104"/>
                <p:cNvCxnSpPr>
                  <a:endCxn id="107" idx="3"/>
                </p:cNvCxnSpPr>
                <p:nvPr/>
              </p:nvCxnSpPr>
              <p:spPr bwMode="auto">
                <a:xfrm flipV="1">
                  <a:off x="5532125" y="3130030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6" name="Straight Arrow Connector 105"/>
                <p:cNvCxnSpPr>
                  <a:stCxn id="107" idx="6"/>
                </p:cNvCxnSpPr>
                <p:nvPr/>
              </p:nvCxnSpPr>
              <p:spPr bwMode="auto">
                <a:xfrm flipV="1">
                  <a:off x="6261820" y="3041284"/>
                  <a:ext cx="307240" cy="1039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111" name="Text Box 55"/>
          <p:cNvSpPr txBox="1">
            <a:spLocks noChangeArrowheads="1"/>
          </p:cNvSpPr>
          <p:nvPr/>
        </p:nvSpPr>
        <p:spPr bwMode="auto">
          <a:xfrm>
            <a:off x="6431419" y="5291305"/>
            <a:ext cx="24701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Difference of Gaussians (</a:t>
            </a:r>
            <a:r>
              <a:rPr lang="en-US" altLang="zh-CN" sz="2000" dirty="0" err="1" smtClean="0">
                <a:solidFill>
                  <a:srgbClr val="EAEAEA"/>
                </a:solidFill>
                <a:ea typeface="宋体" pitchFamily="2" charset="-122"/>
              </a:rPr>
              <a:t>DoG</a:t>
            </a: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)</a:t>
            </a:r>
            <a:endParaRPr lang="en-US" altLang="zh-CN" sz="2000" dirty="0">
              <a:solidFill>
                <a:srgbClr val="EAEAEA"/>
              </a:solidFill>
              <a:ea typeface="宋体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 Box 55"/>
              <p:cNvSpPr txBox="1">
                <a:spLocks noChangeArrowheads="1"/>
              </p:cNvSpPr>
              <p:nvPr/>
            </p:nvSpPr>
            <p:spPr bwMode="auto">
              <a:xfrm>
                <a:off x="6569060" y="6024480"/>
                <a:ext cx="247015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solidFill>
                    <a:srgbClr val="EAEAEA"/>
                  </a:solidFill>
                  <a:ea typeface="宋体" pitchFamily="2" charset="-122"/>
                </a:endParaRPr>
              </a:p>
            </p:txBody>
          </p:sp>
        </mc:Choice>
        <mc:Fallback xmlns="">
          <p:sp>
            <p:nvSpPr>
              <p:cNvPr id="112" name="Text 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9060" y="6024480"/>
                <a:ext cx="2470150" cy="400110"/>
              </a:xfrm>
              <a:prstGeom prst="rect">
                <a:avLst/>
              </a:prstGeom>
              <a:blipFill rotWithShape="1">
                <a:blip r:embed="rId13"/>
                <a:stretch>
                  <a:fillRect b="-1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7" name="Text Box 20"/>
          <p:cNvSpPr txBox="1">
            <a:spLocks noChangeArrowheads="1"/>
          </p:cNvSpPr>
          <p:nvPr/>
        </p:nvSpPr>
        <p:spPr bwMode="auto">
          <a:xfrm>
            <a:off x="363432" y="4465935"/>
            <a:ext cx="1851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defRPr sz="2000">
                <a:solidFill>
                  <a:srgbClr val="EAEAEA"/>
                </a:solidFill>
                <a:ea typeface="宋体" pitchFamily="2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76107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9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69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399" grpId="0"/>
      <p:bldP spid="59" grpId="0"/>
      <p:bldP spid="6" grpId="0" animBg="1"/>
      <p:bldP spid="111" grpId="0"/>
      <p:bldP spid="1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Extracting SIFT Interest </a:t>
            </a:r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Points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280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47450" y="1009485"/>
            <a:ext cx="8691760" cy="5415105"/>
            <a:chOff x="347450" y="1009485"/>
            <a:chExt cx="8691760" cy="54151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1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63432" y="4830584"/>
                  <a:ext cx="1851025" cy="396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dirty="0" smtClean="0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𝐼</m:t>
                        </m:r>
                        <m:r>
                          <a:rPr lang="en-US" altLang="zh-CN" sz="2000" i="1" dirty="0" smtClean="0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(</m:t>
                        </m:r>
                        <m:r>
                          <a:rPr lang="en-US" altLang="zh-CN" sz="2000" i="1" dirty="0" err="1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𝑥</m:t>
                        </m:r>
                        <m:r>
                          <a:rPr lang="en-US" altLang="zh-CN" sz="2000" i="1" dirty="0" err="1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,</m:t>
                        </m:r>
                        <m:r>
                          <a:rPr lang="en-US" altLang="zh-CN" sz="2000" i="1" dirty="0" err="1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𝑦</m:t>
                        </m:r>
                        <m:r>
                          <a:rPr lang="en-US" altLang="zh-CN" sz="2000" i="1" dirty="0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)</m:t>
                        </m:r>
                      </m:oMath>
                    </m:oMathPara>
                  </a14:m>
                  <a:endParaRPr lang="en-US" altLang="zh-CN" sz="2000" i="1" dirty="0">
                    <a:solidFill>
                      <a:srgbClr val="EAEAEA"/>
                    </a:solidFill>
                    <a:latin typeface="Palatino Linotype" pitchFamily="18" charset="0"/>
                    <a:ea typeface="宋体" pitchFamily="2" charset="-122"/>
                  </a:endParaRPr>
                </a:p>
              </p:txBody>
            </p:sp>
          </mc:Choice>
          <mc:Fallback xmlns="">
            <p:sp>
              <p:nvSpPr>
                <p:cNvPr id="281" name="Text 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3432" y="4830584"/>
                  <a:ext cx="1851025" cy="3968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363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2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50" y="2569543"/>
              <a:ext cx="1990725" cy="1762125"/>
            </a:xfrm>
            <a:prstGeom prst="rect">
              <a:avLst/>
            </a:prstGeom>
            <a:no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5" name="Text Box 55"/>
            <p:cNvSpPr txBox="1">
              <a:spLocks noChangeArrowheads="1"/>
            </p:cNvSpPr>
            <p:nvPr/>
          </p:nvSpPr>
          <p:spPr bwMode="auto">
            <a:xfrm>
              <a:off x="3077276" y="5349250"/>
              <a:ext cx="247015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Gaussian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Scale-Space</a:t>
              </a:r>
              <a:endParaRPr lang="en-US" altLang="zh-CN" sz="2000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  <p:grpSp>
          <p:nvGrpSpPr>
            <p:cNvPr id="286" name="Group 285"/>
            <p:cNvGrpSpPr/>
            <p:nvPr/>
          </p:nvGrpSpPr>
          <p:grpSpPr>
            <a:xfrm>
              <a:off x="3276152" y="1009485"/>
              <a:ext cx="1990725" cy="4915658"/>
              <a:chOff x="3276152" y="1163105"/>
              <a:chExt cx="1990725" cy="4915658"/>
            </a:xfrm>
          </p:grpSpPr>
          <p:pic>
            <p:nvPicPr>
              <p:cNvPr id="287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152" y="4316638"/>
                <a:ext cx="1990725" cy="1762125"/>
              </a:xfrm>
              <a:prstGeom prst="rect">
                <a:avLst/>
              </a:prstGeom>
              <a:noFill/>
              <a:ln w="3810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Top">
                  <a:rot lat="17400000" lon="3000000" rev="186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8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 radius="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152" y="3528254"/>
                <a:ext cx="1990725" cy="1762125"/>
              </a:xfrm>
              <a:prstGeom prst="rect">
                <a:avLst/>
              </a:prstGeom>
              <a:noFill/>
              <a:ln w="3810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Top">
                  <a:rot lat="17400000" lon="3000000" rev="186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9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 radius="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152" y="2739871"/>
                <a:ext cx="1990725" cy="1762125"/>
              </a:xfrm>
              <a:prstGeom prst="rect">
                <a:avLst/>
              </a:prstGeom>
              <a:noFill/>
              <a:ln w="3810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Top">
                  <a:rot lat="17400000" lon="3000000" rev="186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0" name="Picture 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 radius="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152" y="1951488"/>
                <a:ext cx="1990725" cy="1762125"/>
              </a:xfrm>
              <a:prstGeom prst="rect">
                <a:avLst/>
              </a:prstGeom>
              <a:noFill/>
              <a:ln w="3810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Top">
                  <a:rot lat="17400000" lon="3000000" rev="186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1" name="Picture 7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 radius="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152" y="1163105"/>
                <a:ext cx="1990725" cy="1762125"/>
              </a:xfrm>
              <a:prstGeom prst="rect">
                <a:avLst/>
              </a:prstGeom>
              <a:noFill/>
              <a:ln w="3810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Top">
                  <a:rot lat="17400000" lon="3000000" rev="186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92" name="Group 291"/>
            <p:cNvGrpSpPr/>
            <p:nvPr/>
          </p:nvGrpSpPr>
          <p:grpSpPr>
            <a:xfrm>
              <a:off x="6745882" y="1585560"/>
              <a:ext cx="2009931" cy="3763327"/>
              <a:chOff x="6745882" y="1739180"/>
              <a:chExt cx="2009931" cy="3763327"/>
            </a:xfrm>
          </p:grpSpPr>
          <p:sp>
            <p:nvSpPr>
              <p:cNvPr id="293" name="Rectangle 292"/>
              <p:cNvSpPr/>
              <p:nvPr/>
            </p:nvSpPr>
            <p:spPr bwMode="auto">
              <a:xfrm>
                <a:off x="6745882" y="1739180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Rectangle 293"/>
              <p:cNvSpPr/>
              <p:nvPr/>
            </p:nvSpPr>
            <p:spPr bwMode="auto">
              <a:xfrm>
                <a:off x="6745882" y="2527609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Rectangle 294"/>
              <p:cNvSpPr/>
              <p:nvPr/>
            </p:nvSpPr>
            <p:spPr bwMode="auto">
              <a:xfrm>
                <a:off x="6745882" y="3316038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Rectangle 295"/>
              <p:cNvSpPr/>
              <p:nvPr/>
            </p:nvSpPr>
            <p:spPr bwMode="auto">
              <a:xfrm>
                <a:off x="6745882" y="4104467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7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3100380" y="6024480"/>
                  <a:ext cx="2470150" cy="396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dirty="0" smtClean="0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𝑆</m:t>
                        </m:r>
                        <m:r>
                          <a:rPr lang="en-US" altLang="zh-CN" sz="2000" i="1" dirty="0" smtClean="0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(</m:t>
                        </m:r>
                        <m:r>
                          <a:rPr lang="en-US" altLang="zh-CN" sz="2000" i="1" dirty="0" err="1" smtClean="0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𝑥</m:t>
                        </m:r>
                        <m:r>
                          <a:rPr lang="en-US" altLang="zh-CN" sz="2000" i="1" dirty="0" err="1" smtClean="0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,</m:t>
                        </m:r>
                        <m:r>
                          <a:rPr lang="en-US" altLang="zh-CN" sz="2000" i="1" dirty="0" err="1" smtClean="0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𝑦</m:t>
                        </m:r>
                        <m:r>
                          <a:rPr lang="en-US" altLang="zh-CN" sz="2000" i="1" dirty="0" smtClean="0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,</m:t>
                        </m:r>
                        <m:r>
                          <a:rPr lang="zh-CN" altLang="en-US" sz="2000" i="1" dirty="0" smtClean="0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𝜎</m:t>
                        </m:r>
                        <m:r>
                          <a:rPr lang="en-US" altLang="zh-CN" sz="2000" i="1" dirty="0" smtClean="0">
                            <a:solidFill>
                              <a:srgbClr val="EAEAEA"/>
                            </a:solidFill>
                            <a:latin typeface="Cambria Math"/>
                            <a:ea typeface="宋体" pitchFamily="2" charset="-122"/>
                          </a:rPr>
                          <m:t>)</m:t>
                        </m:r>
                      </m:oMath>
                    </m:oMathPara>
                  </a14:m>
                  <a:endParaRPr lang="en-US" altLang="zh-CN" sz="2000" dirty="0">
                    <a:solidFill>
                      <a:srgbClr val="EAEAEA"/>
                    </a:solidFill>
                    <a:ea typeface="宋体" pitchFamily="2" charset="-122"/>
                  </a:endParaRPr>
                </a:p>
              </p:txBody>
            </p:sp>
          </mc:Choice>
          <mc:Fallback xmlns="">
            <p:sp>
              <p:nvSpPr>
                <p:cNvPr id="297" name="Text 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00380" y="6024480"/>
                  <a:ext cx="2470150" cy="39687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1846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8" name="Left Brace 297"/>
            <p:cNvSpPr/>
            <p:nvPr/>
          </p:nvSpPr>
          <p:spPr bwMode="auto">
            <a:xfrm>
              <a:off x="2536535" y="1609920"/>
              <a:ext cx="361902" cy="3687556"/>
            </a:xfrm>
            <a:prstGeom prst="leftBrac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299" name="Group 298"/>
            <p:cNvGrpSpPr/>
            <p:nvPr/>
          </p:nvGrpSpPr>
          <p:grpSpPr>
            <a:xfrm>
              <a:off x="5542047" y="1892618"/>
              <a:ext cx="1036935" cy="3069734"/>
              <a:chOff x="5542047" y="2046238"/>
              <a:chExt cx="1036935" cy="3069734"/>
            </a:xfrm>
          </p:grpSpPr>
          <p:grpSp>
            <p:nvGrpSpPr>
              <p:cNvPr id="300" name="Group 299"/>
              <p:cNvGrpSpPr/>
              <p:nvPr/>
            </p:nvGrpSpPr>
            <p:grpSpPr>
              <a:xfrm>
                <a:off x="5542047" y="2046238"/>
                <a:ext cx="1036935" cy="688624"/>
                <a:chOff x="5532125" y="2707367"/>
                <a:chExt cx="1036935" cy="688624"/>
              </a:xfrm>
            </p:grpSpPr>
            <p:grpSp>
              <p:nvGrpSpPr>
                <p:cNvPr id="322" name="Group 321"/>
                <p:cNvGrpSpPr/>
                <p:nvPr/>
              </p:nvGrpSpPr>
              <p:grpSpPr>
                <a:xfrm>
                  <a:off x="5888170" y="2940874"/>
                  <a:ext cx="373650" cy="221610"/>
                  <a:chOff x="6423025" y="-1102790"/>
                  <a:chExt cx="453275" cy="268835"/>
                </a:xfrm>
              </p:grpSpPr>
              <p:sp>
                <p:nvSpPr>
                  <p:cNvPr id="326" name="Oval 325"/>
                  <p:cNvSpPr/>
                  <p:nvPr/>
                </p:nvSpPr>
                <p:spPr bwMode="auto">
                  <a:xfrm>
                    <a:off x="6423025" y="-1102790"/>
                    <a:ext cx="453275" cy="26883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cxnSp>
                <p:nvCxnSpPr>
                  <p:cNvPr id="327" name="Straight Connector 326"/>
                  <p:cNvCxnSpPr/>
                  <p:nvPr/>
                </p:nvCxnSpPr>
                <p:spPr bwMode="auto">
                  <a:xfrm>
                    <a:off x="6555546" y="-968373"/>
                    <a:ext cx="1882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</p:grpSp>
            <p:cxnSp>
              <p:nvCxnSpPr>
                <p:cNvPr id="323" name="Straight Arrow Connector 322"/>
                <p:cNvCxnSpPr>
                  <a:endCxn id="326" idx="1"/>
                </p:cNvCxnSpPr>
                <p:nvPr/>
              </p:nvCxnSpPr>
              <p:spPr bwMode="auto">
                <a:xfrm>
                  <a:off x="5532125" y="2707367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4" name="Straight Arrow Connector 323"/>
                <p:cNvCxnSpPr>
                  <a:endCxn id="326" idx="3"/>
                </p:cNvCxnSpPr>
                <p:nvPr/>
              </p:nvCxnSpPr>
              <p:spPr bwMode="auto">
                <a:xfrm flipV="1">
                  <a:off x="5532125" y="3130030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5" name="Straight Arrow Connector 324"/>
                <p:cNvCxnSpPr>
                  <a:stCxn id="326" idx="6"/>
                </p:cNvCxnSpPr>
                <p:nvPr/>
              </p:nvCxnSpPr>
              <p:spPr bwMode="auto">
                <a:xfrm flipV="1">
                  <a:off x="6261820" y="3041284"/>
                  <a:ext cx="307240" cy="1039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01" name="Group 300"/>
              <p:cNvGrpSpPr/>
              <p:nvPr/>
            </p:nvGrpSpPr>
            <p:grpSpPr>
              <a:xfrm>
                <a:off x="5542047" y="4427348"/>
                <a:ext cx="1036935" cy="688624"/>
                <a:chOff x="5532125" y="2707367"/>
                <a:chExt cx="1036935" cy="688624"/>
              </a:xfrm>
            </p:grpSpPr>
            <p:grpSp>
              <p:nvGrpSpPr>
                <p:cNvPr id="316" name="Group 315"/>
                <p:cNvGrpSpPr/>
                <p:nvPr/>
              </p:nvGrpSpPr>
              <p:grpSpPr>
                <a:xfrm>
                  <a:off x="5888170" y="2940874"/>
                  <a:ext cx="373650" cy="221610"/>
                  <a:chOff x="6423025" y="-1102790"/>
                  <a:chExt cx="453275" cy="268835"/>
                </a:xfrm>
              </p:grpSpPr>
              <p:sp>
                <p:nvSpPr>
                  <p:cNvPr id="320" name="Oval 319"/>
                  <p:cNvSpPr/>
                  <p:nvPr/>
                </p:nvSpPr>
                <p:spPr bwMode="auto">
                  <a:xfrm>
                    <a:off x="6423025" y="-1102790"/>
                    <a:ext cx="453275" cy="26883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cxnSp>
                <p:nvCxnSpPr>
                  <p:cNvPr id="321" name="Straight Connector 320"/>
                  <p:cNvCxnSpPr/>
                  <p:nvPr/>
                </p:nvCxnSpPr>
                <p:spPr bwMode="auto">
                  <a:xfrm>
                    <a:off x="6555546" y="-968373"/>
                    <a:ext cx="1882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</p:grpSp>
            <p:cxnSp>
              <p:nvCxnSpPr>
                <p:cNvPr id="317" name="Straight Arrow Connector 316"/>
                <p:cNvCxnSpPr>
                  <a:endCxn id="320" idx="1"/>
                </p:cNvCxnSpPr>
                <p:nvPr/>
              </p:nvCxnSpPr>
              <p:spPr bwMode="auto">
                <a:xfrm>
                  <a:off x="5532125" y="2707367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8" name="Straight Arrow Connector 317"/>
                <p:cNvCxnSpPr>
                  <a:endCxn id="320" idx="3"/>
                </p:cNvCxnSpPr>
                <p:nvPr/>
              </p:nvCxnSpPr>
              <p:spPr bwMode="auto">
                <a:xfrm flipV="1">
                  <a:off x="5532125" y="3130030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9" name="Straight Arrow Connector 318"/>
                <p:cNvCxnSpPr>
                  <a:stCxn id="320" idx="6"/>
                </p:cNvCxnSpPr>
                <p:nvPr/>
              </p:nvCxnSpPr>
              <p:spPr bwMode="auto">
                <a:xfrm flipV="1">
                  <a:off x="6261820" y="3041284"/>
                  <a:ext cx="307240" cy="1039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02" name="Group 301"/>
              <p:cNvGrpSpPr/>
              <p:nvPr/>
            </p:nvGrpSpPr>
            <p:grpSpPr>
              <a:xfrm>
                <a:off x="5542047" y="2839941"/>
                <a:ext cx="1036935" cy="688624"/>
                <a:chOff x="5532125" y="2707367"/>
                <a:chExt cx="1036935" cy="688624"/>
              </a:xfrm>
            </p:grpSpPr>
            <p:grpSp>
              <p:nvGrpSpPr>
                <p:cNvPr id="310" name="Group 309"/>
                <p:cNvGrpSpPr/>
                <p:nvPr/>
              </p:nvGrpSpPr>
              <p:grpSpPr>
                <a:xfrm>
                  <a:off x="5888170" y="2940874"/>
                  <a:ext cx="373650" cy="221610"/>
                  <a:chOff x="6423025" y="-1102790"/>
                  <a:chExt cx="453275" cy="268835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6423025" y="-1102790"/>
                    <a:ext cx="453275" cy="26883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cxnSp>
                <p:nvCxnSpPr>
                  <p:cNvPr id="315" name="Straight Connector 314"/>
                  <p:cNvCxnSpPr/>
                  <p:nvPr/>
                </p:nvCxnSpPr>
                <p:spPr bwMode="auto">
                  <a:xfrm>
                    <a:off x="6555546" y="-968373"/>
                    <a:ext cx="1882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</p:grpSp>
            <p:cxnSp>
              <p:nvCxnSpPr>
                <p:cNvPr id="311" name="Straight Arrow Connector 310"/>
                <p:cNvCxnSpPr>
                  <a:endCxn id="314" idx="1"/>
                </p:cNvCxnSpPr>
                <p:nvPr/>
              </p:nvCxnSpPr>
              <p:spPr bwMode="auto">
                <a:xfrm>
                  <a:off x="5532125" y="2707367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2" name="Straight Arrow Connector 311"/>
                <p:cNvCxnSpPr>
                  <a:endCxn id="314" idx="3"/>
                </p:cNvCxnSpPr>
                <p:nvPr/>
              </p:nvCxnSpPr>
              <p:spPr bwMode="auto">
                <a:xfrm flipV="1">
                  <a:off x="5532125" y="3130030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3" name="Straight Arrow Connector 312"/>
                <p:cNvCxnSpPr>
                  <a:stCxn id="314" idx="6"/>
                </p:cNvCxnSpPr>
                <p:nvPr/>
              </p:nvCxnSpPr>
              <p:spPr bwMode="auto">
                <a:xfrm flipV="1">
                  <a:off x="6261820" y="3041284"/>
                  <a:ext cx="307240" cy="1039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03" name="Group 302"/>
              <p:cNvGrpSpPr/>
              <p:nvPr/>
            </p:nvGrpSpPr>
            <p:grpSpPr>
              <a:xfrm>
                <a:off x="5542047" y="3633644"/>
                <a:ext cx="1036935" cy="688624"/>
                <a:chOff x="5532125" y="2707367"/>
                <a:chExt cx="1036935" cy="688624"/>
              </a:xfrm>
            </p:grpSpPr>
            <p:grpSp>
              <p:nvGrpSpPr>
                <p:cNvPr id="304" name="Group 303"/>
                <p:cNvGrpSpPr/>
                <p:nvPr/>
              </p:nvGrpSpPr>
              <p:grpSpPr>
                <a:xfrm>
                  <a:off x="5888170" y="2940874"/>
                  <a:ext cx="373650" cy="221610"/>
                  <a:chOff x="6423025" y="-1102790"/>
                  <a:chExt cx="453275" cy="268835"/>
                </a:xfrm>
              </p:grpSpPr>
              <p:sp>
                <p:nvSpPr>
                  <p:cNvPr id="308" name="Oval 307"/>
                  <p:cNvSpPr/>
                  <p:nvPr/>
                </p:nvSpPr>
                <p:spPr bwMode="auto">
                  <a:xfrm>
                    <a:off x="6423025" y="-1102790"/>
                    <a:ext cx="453275" cy="26883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cxnSp>
                <p:nvCxnSpPr>
                  <p:cNvPr id="309" name="Straight Connector 308"/>
                  <p:cNvCxnSpPr/>
                  <p:nvPr/>
                </p:nvCxnSpPr>
                <p:spPr bwMode="auto">
                  <a:xfrm>
                    <a:off x="6555546" y="-968373"/>
                    <a:ext cx="1882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</p:grpSp>
            <p:cxnSp>
              <p:nvCxnSpPr>
                <p:cNvPr id="305" name="Straight Arrow Connector 304"/>
                <p:cNvCxnSpPr>
                  <a:endCxn id="308" idx="1"/>
                </p:cNvCxnSpPr>
                <p:nvPr/>
              </p:nvCxnSpPr>
              <p:spPr bwMode="auto">
                <a:xfrm>
                  <a:off x="5532125" y="2707367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6" name="Straight Arrow Connector 305"/>
                <p:cNvCxnSpPr>
                  <a:endCxn id="308" idx="3"/>
                </p:cNvCxnSpPr>
                <p:nvPr/>
              </p:nvCxnSpPr>
              <p:spPr bwMode="auto">
                <a:xfrm flipV="1">
                  <a:off x="5532125" y="3130030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7" name="Straight Arrow Connector 306"/>
                <p:cNvCxnSpPr>
                  <a:stCxn id="308" idx="6"/>
                </p:cNvCxnSpPr>
                <p:nvPr/>
              </p:nvCxnSpPr>
              <p:spPr bwMode="auto">
                <a:xfrm flipV="1">
                  <a:off x="6261820" y="3041284"/>
                  <a:ext cx="307240" cy="1039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329" name="Text Box 55"/>
            <p:cNvSpPr txBox="1">
              <a:spLocks noChangeArrowheads="1"/>
            </p:cNvSpPr>
            <p:nvPr/>
          </p:nvSpPr>
          <p:spPr bwMode="auto">
            <a:xfrm>
              <a:off x="6431419" y="5291305"/>
              <a:ext cx="247015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Difference of Gaussians (</a:t>
              </a:r>
              <a:r>
                <a:rPr lang="en-US" altLang="zh-CN" sz="2000" dirty="0" err="1" smtClean="0">
                  <a:solidFill>
                    <a:srgbClr val="EAEAEA"/>
                  </a:solidFill>
                  <a:ea typeface="宋体" pitchFamily="2" charset="-122"/>
                </a:rPr>
                <a:t>DoG</a:t>
              </a: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)</a:t>
              </a:r>
              <a:endParaRPr lang="en-US" altLang="zh-CN" sz="2000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0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6569060" y="6024480"/>
                  <a:ext cx="2470150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~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altLang="zh-CN" sz="2000" dirty="0">
                    <a:solidFill>
                      <a:srgbClr val="EAEAEA"/>
                    </a:solidFill>
                    <a:ea typeface="宋体" pitchFamily="2" charset="-122"/>
                  </a:endParaRPr>
                </a:p>
              </p:txBody>
            </p:sp>
          </mc:Choice>
          <mc:Fallback xmlns="">
            <p:sp>
              <p:nvSpPr>
                <p:cNvPr id="330" name="Text 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569060" y="6024480"/>
                  <a:ext cx="2470150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166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6" name="Text Box 20"/>
            <p:cNvSpPr txBox="1">
              <a:spLocks noChangeArrowheads="1"/>
            </p:cNvSpPr>
            <p:nvPr/>
          </p:nvSpPr>
          <p:spPr bwMode="auto">
            <a:xfrm>
              <a:off x="363432" y="4465935"/>
              <a:ext cx="185102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eaLnBrk="1" hangingPunct="1">
                <a:spcBef>
                  <a:spcPct val="20000"/>
                </a:spcBef>
                <a:defRPr sz="2000">
                  <a:solidFill>
                    <a:srgbClr val="EAEAEA"/>
                  </a:solidFill>
                  <a:ea typeface="宋体" pitchFamily="2" charset="-122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altLang="zh-CN" dirty="0"/>
                <a:t>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221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-0.70277 1.85185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Extracting SIFT Interest </a:t>
            </a:r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Points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280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4" name="Picture 15" descr="i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886" y="2368253"/>
            <a:ext cx="19907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" name="Left Brace 327"/>
          <p:cNvSpPr/>
          <p:nvPr/>
        </p:nvSpPr>
        <p:spPr bwMode="auto">
          <a:xfrm flipH="1">
            <a:off x="2768421" y="1847348"/>
            <a:ext cx="354424" cy="3115004"/>
          </a:xfrm>
          <a:prstGeom prst="leftBrac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331" name="Group 330"/>
          <p:cNvGrpSpPr/>
          <p:nvPr/>
        </p:nvGrpSpPr>
        <p:grpSpPr>
          <a:xfrm>
            <a:off x="3940190" y="2315281"/>
            <a:ext cx="806506" cy="2236435"/>
            <a:chOff x="3162369" y="1547155"/>
            <a:chExt cx="806506" cy="2236435"/>
          </a:xfrm>
        </p:grpSpPr>
        <p:grpSp>
          <p:nvGrpSpPr>
            <p:cNvPr id="332" name="Group 331"/>
            <p:cNvGrpSpPr/>
            <p:nvPr/>
          </p:nvGrpSpPr>
          <p:grpSpPr>
            <a:xfrm>
              <a:off x="3162370" y="2276850"/>
              <a:ext cx="806505" cy="1506740"/>
              <a:chOff x="3171271" y="1920420"/>
              <a:chExt cx="806505" cy="1506740"/>
            </a:xfrm>
            <a:scene3d>
              <a:camera prst="orthographicFront">
                <a:rot lat="18000000" lon="3210000" rev="18600000"/>
              </a:camera>
              <a:lightRig rig="threePt" dir="t"/>
            </a:scene3d>
          </p:grpSpPr>
          <p:sp>
            <p:nvSpPr>
              <p:cNvPr id="356" name="Rectangle 355"/>
              <p:cNvSpPr/>
              <p:nvPr/>
            </p:nvSpPr>
            <p:spPr bwMode="auto">
              <a:xfrm>
                <a:off x="3171271" y="1920420"/>
                <a:ext cx="806505" cy="1506740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Rectangle 356"/>
              <p:cNvSpPr/>
              <p:nvPr/>
            </p:nvSpPr>
            <p:spPr bwMode="auto">
              <a:xfrm>
                <a:off x="3332572" y="2221768"/>
                <a:ext cx="483903" cy="904044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358" name="Straight Connector 357"/>
              <p:cNvCxnSpPr/>
              <p:nvPr/>
            </p:nvCxnSpPr>
            <p:spPr bwMode="auto">
              <a:xfrm>
                <a:off x="3332572" y="1920420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9" name="Straight Connector 358"/>
              <p:cNvCxnSpPr/>
              <p:nvPr/>
            </p:nvCxnSpPr>
            <p:spPr bwMode="auto">
              <a:xfrm>
                <a:off x="3493873" y="1920420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0" name="Straight Connector 359"/>
              <p:cNvCxnSpPr/>
              <p:nvPr/>
            </p:nvCxnSpPr>
            <p:spPr bwMode="auto">
              <a:xfrm>
                <a:off x="3655174" y="1920420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1" name="Straight Connector 360"/>
              <p:cNvCxnSpPr/>
              <p:nvPr/>
            </p:nvCxnSpPr>
            <p:spPr bwMode="auto">
              <a:xfrm>
                <a:off x="3816475" y="1920420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2" name="Straight Connector 361"/>
              <p:cNvCxnSpPr/>
              <p:nvPr/>
            </p:nvCxnSpPr>
            <p:spPr bwMode="auto">
              <a:xfrm>
                <a:off x="3171271" y="2221768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3" name="Straight Connector 362"/>
              <p:cNvCxnSpPr/>
              <p:nvPr/>
            </p:nvCxnSpPr>
            <p:spPr bwMode="auto">
              <a:xfrm>
                <a:off x="3171271" y="2824464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4" name="Straight Connector 363"/>
              <p:cNvCxnSpPr/>
              <p:nvPr/>
            </p:nvCxnSpPr>
            <p:spPr bwMode="auto">
              <a:xfrm>
                <a:off x="3171271" y="2523116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5" name="Straight Connector 364"/>
              <p:cNvCxnSpPr/>
              <p:nvPr/>
            </p:nvCxnSpPr>
            <p:spPr bwMode="auto">
              <a:xfrm>
                <a:off x="3171271" y="3125812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33" name="Group 332"/>
            <p:cNvGrpSpPr/>
            <p:nvPr/>
          </p:nvGrpSpPr>
          <p:grpSpPr>
            <a:xfrm>
              <a:off x="3162369" y="1912003"/>
              <a:ext cx="806505" cy="1506740"/>
              <a:chOff x="4725620" y="1999177"/>
              <a:chExt cx="806505" cy="15067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8000000" lon="3210000" rev="18600000"/>
              </a:camera>
              <a:lightRig rig="threePt" dir="t"/>
            </a:scene3d>
          </p:grpSpPr>
          <p:sp>
            <p:nvSpPr>
              <p:cNvPr id="345" name="Rectangle 344"/>
              <p:cNvSpPr/>
              <p:nvPr/>
            </p:nvSpPr>
            <p:spPr bwMode="auto">
              <a:xfrm>
                <a:off x="4725620" y="1999177"/>
                <a:ext cx="806505" cy="1506740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Rectangle 345"/>
              <p:cNvSpPr/>
              <p:nvPr/>
            </p:nvSpPr>
            <p:spPr bwMode="auto">
              <a:xfrm>
                <a:off x="4886921" y="2300525"/>
                <a:ext cx="483903" cy="904044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 bwMode="auto">
              <a:xfrm>
                <a:off x="5048222" y="2601873"/>
                <a:ext cx="161301" cy="301348"/>
              </a:xfrm>
              <a:prstGeom prst="rect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348" name="Straight Connector 347"/>
              <p:cNvCxnSpPr/>
              <p:nvPr/>
            </p:nvCxnSpPr>
            <p:spPr bwMode="auto">
              <a:xfrm>
                <a:off x="4886921" y="1999177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9" name="Straight Connector 348"/>
              <p:cNvCxnSpPr/>
              <p:nvPr/>
            </p:nvCxnSpPr>
            <p:spPr bwMode="auto">
              <a:xfrm>
                <a:off x="5048222" y="1999177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0" name="Straight Connector 349"/>
              <p:cNvCxnSpPr/>
              <p:nvPr/>
            </p:nvCxnSpPr>
            <p:spPr bwMode="auto">
              <a:xfrm>
                <a:off x="5209523" y="1999177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1" name="Straight Connector 350"/>
              <p:cNvCxnSpPr/>
              <p:nvPr/>
            </p:nvCxnSpPr>
            <p:spPr bwMode="auto">
              <a:xfrm>
                <a:off x="5370824" y="1999177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2" name="Straight Connector 351"/>
              <p:cNvCxnSpPr/>
              <p:nvPr/>
            </p:nvCxnSpPr>
            <p:spPr bwMode="auto">
              <a:xfrm>
                <a:off x="4725620" y="2300525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3" name="Straight Connector 352"/>
              <p:cNvCxnSpPr/>
              <p:nvPr/>
            </p:nvCxnSpPr>
            <p:spPr bwMode="auto">
              <a:xfrm>
                <a:off x="4725620" y="2903221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4" name="Straight Connector 353"/>
              <p:cNvCxnSpPr/>
              <p:nvPr/>
            </p:nvCxnSpPr>
            <p:spPr bwMode="auto">
              <a:xfrm>
                <a:off x="4725620" y="2601873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5" name="Straight Connector 354"/>
              <p:cNvCxnSpPr/>
              <p:nvPr/>
            </p:nvCxnSpPr>
            <p:spPr bwMode="auto">
              <a:xfrm>
                <a:off x="4725620" y="3204569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34" name="Group 333"/>
            <p:cNvGrpSpPr/>
            <p:nvPr/>
          </p:nvGrpSpPr>
          <p:grpSpPr>
            <a:xfrm>
              <a:off x="3162370" y="1547155"/>
              <a:ext cx="806505" cy="1506740"/>
              <a:chOff x="3171271" y="1920420"/>
              <a:chExt cx="806505" cy="15067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8000000" lon="3210000" rev="18600000"/>
              </a:camera>
              <a:lightRig rig="threePt" dir="t"/>
            </a:scene3d>
          </p:grpSpPr>
          <p:sp>
            <p:nvSpPr>
              <p:cNvPr id="335" name="Rectangle 334"/>
              <p:cNvSpPr/>
              <p:nvPr/>
            </p:nvSpPr>
            <p:spPr bwMode="auto">
              <a:xfrm>
                <a:off x="3171271" y="1920420"/>
                <a:ext cx="806505" cy="1506740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Rectangle 335"/>
              <p:cNvSpPr/>
              <p:nvPr/>
            </p:nvSpPr>
            <p:spPr bwMode="auto">
              <a:xfrm>
                <a:off x="3332572" y="2221768"/>
                <a:ext cx="483903" cy="904044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337" name="Straight Connector 336"/>
              <p:cNvCxnSpPr/>
              <p:nvPr/>
            </p:nvCxnSpPr>
            <p:spPr bwMode="auto">
              <a:xfrm>
                <a:off x="3332572" y="1920420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8" name="Straight Connector 337"/>
              <p:cNvCxnSpPr/>
              <p:nvPr/>
            </p:nvCxnSpPr>
            <p:spPr bwMode="auto">
              <a:xfrm>
                <a:off x="3493873" y="1920420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9" name="Straight Connector 338"/>
              <p:cNvCxnSpPr/>
              <p:nvPr/>
            </p:nvCxnSpPr>
            <p:spPr bwMode="auto">
              <a:xfrm>
                <a:off x="3655174" y="1920420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0" name="Straight Connector 339"/>
              <p:cNvCxnSpPr/>
              <p:nvPr/>
            </p:nvCxnSpPr>
            <p:spPr bwMode="auto">
              <a:xfrm>
                <a:off x="3816475" y="1920420"/>
                <a:ext cx="0" cy="15067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1" name="Straight Connector 340"/>
              <p:cNvCxnSpPr/>
              <p:nvPr/>
            </p:nvCxnSpPr>
            <p:spPr bwMode="auto">
              <a:xfrm>
                <a:off x="3171271" y="2221768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2" name="Straight Connector 341"/>
              <p:cNvCxnSpPr/>
              <p:nvPr/>
            </p:nvCxnSpPr>
            <p:spPr bwMode="auto">
              <a:xfrm>
                <a:off x="3171271" y="2824464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3" name="Straight Connector 342"/>
              <p:cNvCxnSpPr/>
              <p:nvPr/>
            </p:nvCxnSpPr>
            <p:spPr bwMode="auto">
              <a:xfrm>
                <a:off x="3171271" y="2523116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4" name="Straight Connector 343"/>
              <p:cNvCxnSpPr/>
              <p:nvPr/>
            </p:nvCxnSpPr>
            <p:spPr bwMode="auto">
              <a:xfrm>
                <a:off x="3171271" y="3125812"/>
                <a:ext cx="8065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66" name="Group 365"/>
          <p:cNvGrpSpPr/>
          <p:nvPr/>
        </p:nvGrpSpPr>
        <p:grpSpPr>
          <a:xfrm>
            <a:off x="5640734" y="5291305"/>
            <a:ext cx="3122266" cy="1391280"/>
            <a:chOff x="11904162" y="5349250"/>
            <a:chExt cx="3122266" cy="1391280"/>
          </a:xfrm>
        </p:grpSpPr>
        <p:sp>
          <p:nvSpPr>
            <p:cNvPr id="367" name="Text Box 56"/>
            <p:cNvSpPr txBox="1">
              <a:spLocks noChangeArrowheads="1"/>
            </p:cNvSpPr>
            <p:nvPr/>
          </p:nvSpPr>
          <p:spPr bwMode="auto">
            <a:xfrm>
              <a:off x="11904162" y="6155755"/>
              <a:ext cx="312226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600" dirty="0" smtClean="0">
                  <a:solidFill>
                    <a:srgbClr val="EAEAEA"/>
                  </a:solidFill>
                  <a:ea typeface="宋体" pitchFamily="2" charset="-122"/>
                </a:rPr>
                <a:t>(includes weak </a:t>
              </a:r>
              <a:r>
                <a:rPr lang="en-US" altLang="zh-CN" sz="1600" dirty="0" err="1" smtClean="0">
                  <a:solidFill>
                    <a:srgbClr val="EAEAEA"/>
                  </a:solidFill>
                  <a:ea typeface="宋体" pitchFamily="2" charset="-122"/>
                </a:rPr>
                <a:t>extrema</a:t>
              </a:r>
              <a:r>
                <a:rPr lang="en-US" altLang="zh-CN" sz="1600" dirty="0" smtClean="0">
                  <a:solidFill>
                    <a:srgbClr val="EAEAEA"/>
                  </a:solidFill>
                  <a:ea typeface="宋体" pitchFamily="2" charset="-122"/>
                </a:rPr>
                <a:t>, bad contrast, …)</a:t>
              </a:r>
              <a:endParaRPr lang="en-US" altLang="zh-CN" sz="1600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  <p:sp>
          <p:nvSpPr>
            <p:cNvPr id="368" name="Text Box 54"/>
            <p:cNvSpPr txBox="1">
              <a:spLocks noChangeArrowheads="1"/>
            </p:cNvSpPr>
            <p:nvPr/>
          </p:nvSpPr>
          <p:spPr bwMode="auto">
            <a:xfrm>
              <a:off x="12189305" y="5349250"/>
              <a:ext cx="255198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Interest Point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Candidates</a:t>
              </a:r>
              <a:endParaRPr lang="en-US" altLang="zh-CN" sz="2000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</p:grpSp>
      <p:sp>
        <p:nvSpPr>
          <p:cNvPr id="369" name="Text Box 54"/>
          <p:cNvSpPr txBox="1">
            <a:spLocks noChangeArrowheads="1"/>
          </p:cNvSpPr>
          <p:nvPr/>
        </p:nvSpPr>
        <p:spPr bwMode="auto">
          <a:xfrm>
            <a:off x="10734121" y="4984065"/>
            <a:ext cx="25519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accent6"/>
                </a:solidFill>
                <a:ea typeface="宋体" pitchFamily="2" charset="-122"/>
              </a:rPr>
              <a:t>SIFT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accent6"/>
                </a:solidFill>
                <a:ea typeface="宋体" pitchFamily="2" charset="-122"/>
              </a:rPr>
              <a:t>Points</a:t>
            </a:r>
            <a:endParaRPr lang="en-US" altLang="zh-CN" sz="2000" dirty="0">
              <a:solidFill>
                <a:schemeClr val="accent6"/>
              </a:solidFill>
              <a:ea typeface="宋体" pitchFamily="2" charset="-122"/>
            </a:endParaRPr>
          </a:p>
        </p:txBody>
      </p:sp>
      <p:grpSp>
        <p:nvGrpSpPr>
          <p:cNvPr id="370" name="Group 369"/>
          <p:cNvGrpSpPr/>
          <p:nvPr/>
        </p:nvGrpSpPr>
        <p:grpSpPr>
          <a:xfrm>
            <a:off x="9681140" y="1984203"/>
            <a:ext cx="1052981" cy="2551980"/>
            <a:chOff x="14182769" y="2844570"/>
            <a:chExt cx="1052981" cy="2551980"/>
          </a:xfrm>
        </p:grpSpPr>
        <p:sp>
          <p:nvSpPr>
            <p:cNvPr id="371" name="Left Brace 370"/>
            <p:cNvSpPr/>
            <p:nvPr/>
          </p:nvSpPr>
          <p:spPr bwMode="auto">
            <a:xfrm flipH="1">
              <a:off x="14830196" y="3089516"/>
              <a:ext cx="405554" cy="2062088"/>
            </a:xfrm>
            <a:prstGeom prst="leftBrac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72" name="Text Box 54"/>
            <p:cNvSpPr txBox="1">
              <a:spLocks noChangeArrowheads="1"/>
            </p:cNvSpPr>
            <p:nvPr/>
          </p:nvSpPr>
          <p:spPr bwMode="auto">
            <a:xfrm rot="16200000">
              <a:off x="13257645" y="3769694"/>
              <a:ext cx="2551980" cy="70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dirty="0" smtClean="0">
                  <a:solidFill>
                    <a:srgbClr val="EAEAEA"/>
                  </a:solidFill>
                  <a:ea typeface="宋体" pitchFamily="2" charset="-122"/>
                </a:rPr>
                <a:t>Filter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zh-CN" dirty="0" smtClean="0">
                  <a:solidFill>
                    <a:srgbClr val="EAEAEA"/>
                  </a:solidFill>
                  <a:ea typeface="宋体" pitchFamily="2" charset="-122"/>
                </a:rPr>
                <a:t>Bad Points</a:t>
              </a:r>
              <a:endParaRPr lang="en-US" altLang="zh-CN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</p:grpSp>
      <p:sp>
        <p:nvSpPr>
          <p:cNvPr id="374" name="Left Brace 373"/>
          <p:cNvSpPr/>
          <p:nvPr/>
        </p:nvSpPr>
        <p:spPr bwMode="auto">
          <a:xfrm flipH="1">
            <a:off x="5419828" y="1791542"/>
            <a:ext cx="405554" cy="3170809"/>
          </a:xfrm>
          <a:prstGeom prst="leftBrac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382" name="Group 381"/>
          <p:cNvGrpSpPr/>
          <p:nvPr/>
        </p:nvGrpSpPr>
        <p:grpSpPr>
          <a:xfrm>
            <a:off x="312092" y="1585560"/>
            <a:ext cx="2009931" cy="3763327"/>
            <a:chOff x="6745882" y="1739180"/>
            <a:chExt cx="2009931" cy="3763327"/>
          </a:xfrm>
        </p:grpSpPr>
        <p:sp>
          <p:nvSpPr>
            <p:cNvPr id="417" name="Rectangle 416"/>
            <p:cNvSpPr/>
            <p:nvPr/>
          </p:nvSpPr>
          <p:spPr bwMode="auto">
            <a:xfrm>
              <a:off x="6745882" y="1739180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Rectangle 417"/>
            <p:cNvSpPr/>
            <p:nvPr/>
          </p:nvSpPr>
          <p:spPr bwMode="auto">
            <a:xfrm>
              <a:off x="6745882" y="2527609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Rectangle 418"/>
            <p:cNvSpPr/>
            <p:nvPr/>
          </p:nvSpPr>
          <p:spPr bwMode="auto">
            <a:xfrm>
              <a:off x="6745882" y="3316038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Rectangle 419"/>
            <p:cNvSpPr/>
            <p:nvPr/>
          </p:nvSpPr>
          <p:spPr bwMode="auto">
            <a:xfrm>
              <a:off x="6745882" y="4104467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5" name="Group 384"/>
          <p:cNvGrpSpPr/>
          <p:nvPr/>
        </p:nvGrpSpPr>
        <p:grpSpPr>
          <a:xfrm>
            <a:off x="-891743" y="1892618"/>
            <a:ext cx="1036935" cy="3069734"/>
            <a:chOff x="5542047" y="2046238"/>
            <a:chExt cx="1036935" cy="3069734"/>
          </a:xfrm>
        </p:grpSpPr>
        <p:grpSp>
          <p:nvGrpSpPr>
            <p:cNvPr id="389" name="Group 388"/>
            <p:cNvGrpSpPr/>
            <p:nvPr/>
          </p:nvGrpSpPr>
          <p:grpSpPr>
            <a:xfrm>
              <a:off x="5542047" y="2046238"/>
              <a:ext cx="1036935" cy="688624"/>
              <a:chOff x="5532125" y="2707367"/>
              <a:chExt cx="1036935" cy="688624"/>
            </a:xfrm>
          </p:grpSpPr>
          <p:grpSp>
            <p:nvGrpSpPr>
              <p:cNvPr id="411" name="Group 410"/>
              <p:cNvGrpSpPr/>
              <p:nvPr/>
            </p:nvGrpSpPr>
            <p:grpSpPr>
              <a:xfrm>
                <a:off x="5888170" y="2940874"/>
                <a:ext cx="373650" cy="221610"/>
                <a:chOff x="6423025" y="-1102790"/>
                <a:chExt cx="453275" cy="268835"/>
              </a:xfrm>
            </p:grpSpPr>
            <p:sp>
              <p:nvSpPr>
                <p:cNvPr id="415" name="Oval 414"/>
                <p:cNvSpPr/>
                <p:nvPr/>
              </p:nvSpPr>
              <p:spPr bwMode="auto">
                <a:xfrm>
                  <a:off x="6423025" y="-1102790"/>
                  <a:ext cx="453275" cy="268835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  <p:cxnSp>
              <p:nvCxnSpPr>
                <p:cNvPr id="416" name="Straight Connector 415"/>
                <p:cNvCxnSpPr/>
                <p:nvPr/>
              </p:nvCxnSpPr>
              <p:spPr bwMode="auto">
                <a:xfrm>
                  <a:off x="6555546" y="-968373"/>
                  <a:ext cx="18823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</p:cxnSp>
          </p:grpSp>
          <p:cxnSp>
            <p:nvCxnSpPr>
              <p:cNvPr id="412" name="Straight Arrow Connector 411"/>
              <p:cNvCxnSpPr>
                <a:endCxn id="415" idx="1"/>
              </p:cNvCxnSpPr>
              <p:nvPr/>
            </p:nvCxnSpPr>
            <p:spPr bwMode="auto">
              <a:xfrm>
                <a:off x="5532125" y="2707367"/>
                <a:ext cx="410765" cy="2659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3" name="Straight Arrow Connector 412"/>
              <p:cNvCxnSpPr>
                <a:endCxn id="415" idx="3"/>
              </p:cNvCxnSpPr>
              <p:nvPr/>
            </p:nvCxnSpPr>
            <p:spPr bwMode="auto">
              <a:xfrm flipV="1">
                <a:off x="5532125" y="3130030"/>
                <a:ext cx="410765" cy="2659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4" name="Straight Arrow Connector 413"/>
              <p:cNvCxnSpPr>
                <a:stCxn id="415" idx="6"/>
              </p:cNvCxnSpPr>
              <p:nvPr/>
            </p:nvCxnSpPr>
            <p:spPr bwMode="auto">
              <a:xfrm flipV="1">
                <a:off x="6261820" y="3041284"/>
                <a:ext cx="307240" cy="1039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" name="Group 389"/>
            <p:cNvGrpSpPr/>
            <p:nvPr/>
          </p:nvGrpSpPr>
          <p:grpSpPr>
            <a:xfrm>
              <a:off x="5542047" y="4427348"/>
              <a:ext cx="1036935" cy="688624"/>
              <a:chOff x="5532125" y="2707367"/>
              <a:chExt cx="1036935" cy="688624"/>
            </a:xfrm>
          </p:grpSpPr>
          <p:grpSp>
            <p:nvGrpSpPr>
              <p:cNvPr id="405" name="Group 404"/>
              <p:cNvGrpSpPr/>
              <p:nvPr/>
            </p:nvGrpSpPr>
            <p:grpSpPr>
              <a:xfrm>
                <a:off x="5888170" y="2940874"/>
                <a:ext cx="373650" cy="221610"/>
                <a:chOff x="6423025" y="-1102790"/>
                <a:chExt cx="453275" cy="268835"/>
              </a:xfrm>
            </p:grpSpPr>
            <p:sp>
              <p:nvSpPr>
                <p:cNvPr id="409" name="Oval 408"/>
                <p:cNvSpPr/>
                <p:nvPr/>
              </p:nvSpPr>
              <p:spPr bwMode="auto">
                <a:xfrm>
                  <a:off x="6423025" y="-1102790"/>
                  <a:ext cx="453275" cy="268835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  <p:cxnSp>
              <p:nvCxnSpPr>
                <p:cNvPr id="410" name="Straight Connector 409"/>
                <p:cNvCxnSpPr/>
                <p:nvPr/>
              </p:nvCxnSpPr>
              <p:spPr bwMode="auto">
                <a:xfrm>
                  <a:off x="6555546" y="-968373"/>
                  <a:ext cx="18823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</p:cxnSp>
          </p:grpSp>
          <p:cxnSp>
            <p:nvCxnSpPr>
              <p:cNvPr id="406" name="Straight Arrow Connector 405"/>
              <p:cNvCxnSpPr>
                <a:endCxn id="409" idx="1"/>
              </p:cNvCxnSpPr>
              <p:nvPr/>
            </p:nvCxnSpPr>
            <p:spPr bwMode="auto">
              <a:xfrm>
                <a:off x="5532125" y="2707367"/>
                <a:ext cx="410765" cy="2659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7" name="Straight Arrow Connector 406"/>
              <p:cNvCxnSpPr>
                <a:endCxn id="409" idx="3"/>
              </p:cNvCxnSpPr>
              <p:nvPr/>
            </p:nvCxnSpPr>
            <p:spPr bwMode="auto">
              <a:xfrm flipV="1">
                <a:off x="5532125" y="3130030"/>
                <a:ext cx="410765" cy="2659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8" name="Straight Arrow Connector 407"/>
              <p:cNvCxnSpPr>
                <a:stCxn id="409" idx="6"/>
              </p:cNvCxnSpPr>
              <p:nvPr/>
            </p:nvCxnSpPr>
            <p:spPr bwMode="auto">
              <a:xfrm flipV="1">
                <a:off x="6261820" y="3041284"/>
                <a:ext cx="307240" cy="1039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1" name="Group 390"/>
            <p:cNvGrpSpPr/>
            <p:nvPr/>
          </p:nvGrpSpPr>
          <p:grpSpPr>
            <a:xfrm>
              <a:off x="5542047" y="2839941"/>
              <a:ext cx="1036935" cy="688624"/>
              <a:chOff x="5532125" y="2707367"/>
              <a:chExt cx="1036935" cy="688624"/>
            </a:xfrm>
          </p:grpSpPr>
          <p:grpSp>
            <p:nvGrpSpPr>
              <p:cNvPr id="399" name="Group 398"/>
              <p:cNvGrpSpPr/>
              <p:nvPr/>
            </p:nvGrpSpPr>
            <p:grpSpPr>
              <a:xfrm>
                <a:off x="5888170" y="2940874"/>
                <a:ext cx="373650" cy="221610"/>
                <a:chOff x="6423025" y="-1102790"/>
                <a:chExt cx="453275" cy="268835"/>
              </a:xfrm>
            </p:grpSpPr>
            <p:sp>
              <p:nvSpPr>
                <p:cNvPr id="403" name="Oval 402"/>
                <p:cNvSpPr/>
                <p:nvPr/>
              </p:nvSpPr>
              <p:spPr bwMode="auto">
                <a:xfrm>
                  <a:off x="6423025" y="-1102790"/>
                  <a:ext cx="453275" cy="268835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  <p:cxnSp>
              <p:nvCxnSpPr>
                <p:cNvPr id="404" name="Straight Connector 403"/>
                <p:cNvCxnSpPr/>
                <p:nvPr/>
              </p:nvCxnSpPr>
              <p:spPr bwMode="auto">
                <a:xfrm>
                  <a:off x="6555546" y="-968373"/>
                  <a:ext cx="18823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</p:cxnSp>
          </p:grpSp>
          <p:cxnSp>
            <p:nvCxnSpPr>
              <p:cNvPr id="400" name="Straight Arrow Connector 399"/>
              <p:cNvCxnSpPr>
                <a:endCxn id="403" idx="1"/>
              </p:cNvCxnSpPr>
              <p:nvPr/>
            </p:nvCxnSpPr>
            <p:spPr bwMode="auto">
              <a:xfrm>
                <a:off x="5532125" y="2707367"/>
                <a:ext cx="410765" cy="2659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1" name="Straight Arrow Connector 400"/>
              <p:cNvCxnSpPr>
                <a:endCxn id="403" idx="3"/>
              </p:cNvCxnSpPr>
              <p:nvPr/>
            </p:nvCxnSpPr>
            <p:spPr bwMode="auto">
              <a:xfrm flipV="1">
                <a:off x="5532125" y="3130030"/>
                <a:ext cx="410765" cy="2659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2" name="Straight Arrow Connector 401"/>
              <p:cNvCxnSpPr>
                <a:stCxn id="403" idx="6"/>
              </p:cNvCxnSpPr>
              <p:nvPr/>
            </p:nvCxnSpPr>
            <p:spPr bwMode="auto">
              <a:xfrm flipV="1">
                <a:off x="6261820" y="3041284"/>
                <a:ext cx="307240" cy="1039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2" name="Group 391"/>
            <p:cNvGrpSpPr/>
            <p:nvPr/>
          </p:nvGrpSpPr>
          <p:grpSpPr>
            <a:xfrm>
              <a:off x="5542047" y="3633644"/>
              <a:ext cx="1036935" cy="688624"/>
              <a:chOff x="5532125" y="2707367"/>
              <a:chExt cx="1036935" cy="688624"/>
            </a:xfrm>
          </p:grpSpPr>
          <p:grpSp>
            <p:nvGrpSpPr>
              <p:cNvPr id="393" name="Group 392"/>
              <p:cNvGrpSpPr/>
              <p:nvPr/>
            </p:nvGrpSpPr>
            <p:grpSpPr>
              <a:xfrm>
                <a:off x="5888170" y="2940874"/>
                <a:ext cx="373650" cy="221610"/>
                <a:chOff x="6423025" y="-1102790"/>
                <a:chExt cx="453275" cy="268835"/>
              </a:xfrm>
            </p:grpSpPr>
            <p:sp>
              <p:nvSpPr>
                <p:cNvPr id="397" name="Oval 396"/>
                <p:cNvSpPr/>
                <p:nvPr/>
              </p:nvSpPr>
              <p:spPr bwMode="auto">
                <a:xfrm>
                  <a:off x="6423025" y="-1102790"/>
                  <a:ext cx="453275" cy="268835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  <p:cxnSp>
              <p:nvCxnSpPr>
                <p:cNvPr id="398" name="Straight Connector 397"/>
                <p:cNvCxnSpPr/>
                <p:nvPr/>
              </p:nvCxnSpPr>
              <p:spPr bwMode="auto">
                <a:xfrm>
                  <a:off x="6555546" y="-968373"/>
                  <a:ext cx="18823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</p:cxnSp>
          </p:grpSp>
          <p:cxnSp>
            <p:nvCxnSpPr>
              <p:cNvPr id="394" name="Straight Arrow Connector 393"/>
              <p:cNvCxnSpPr>
                <a:endCxn id="397" idx="1"/>
              </p:cNvCxnSpPr>
              <p:nvPr/>
            </p:nvCxnSpPr>
            <p:spPr bwMode="auto">
              <a:xfrm>
                <a:off x="5532125" y="2707367"/>
                <a:ext cx="410765" cy="2659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5" name="Straight Arrow Connector 394"/>
              <p:cNvCxnSpPr>
                <a:endCxn id="397" idx="3"/>
              </p:cNvCxnSpPr>
              <p:nvPr/>
            </p:nvCxnSpPr>
            <p:spPr bwMode="auto">
              <a:xfrm flipV="1">
                <a:off x="5532125" y="3130030"/>
                <a:ext cx="410765" cy="2659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6" name="Straight Arrow Connector 395"/>
              <p:cNvCxnSpPr>
                <a:stCxn id="397" idx="6"/>
              </p:cNvCxnSpPr>
              <p:nvPr/>
            </p:nvCxnSpPr>
            <p:spPr bwMode="auto">
              <a:xfrm flipV="1">
                <a:off x="6261820" y="3041284"/>
                <a:ext cx="307240" cy="1039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86" name="Text Box 55"/>
          <p:cNvSpPr txBox="1">
            <a:spLocks noChangeArrowheads="1"/>
          </p:cNvSpPr>
          <p:nvPr/>
        </p:nvSpPr>
        <p:spPr bwMode="auto">
          <a:xfrm>
            <a:off x="-2371" y="5291305"/>
            <a:ext cx="24701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Difference of Gaussians (</a:t>
            </a:r>
            <a:r>
              <a:rPr lang="en-US" altLang="zh-CN" sz="2000" dirty="0" err="1" smtClean="0">
                <a:solidFill>
                  <a:srgbClr val="EAEAEA"/>
                </a:solidFill>
                <a:ea typeface="宋体" pitchFamily="2" charset="-122"/>
              </a:rPr>
              <a:t>DoG</a:t>
            </a: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)</a:t>
            </a:r>
            <a:endParaRPr lang="en-US" altLang="zh-CN" sz="2000" dirty="0">
              <a:solidFill>
                <a:srgbClr val="EAEAEA"/>
              </a:solidFill>
              <a:ea typeface="宋体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7" name="Text Box 55"/>
              <p:cNvSpPr txBox="1">
                <a:spLocks noChangeArrowheads="1"/>
              </p:cNvSpPr>
              <p:nvPr/>
            </p:nvSpPr>
            <p:spPr bwMode="auto">
              <a:xfrm>
                <a:off x="135270" y="6024480"/>
                <a:ext cx="247015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solidFill>
                    <a:srgbClr val="EAEAEA"/>
                  </a:solidFill>
                  <a:ea typeface="宋体" pitchFamily="2" charset="-122"/>
                </a:endParaRPr>
              </a:p>
            </p:txBody>
          </p:sp>
        </mc:Choice>
        <mc:Fallback xmlns="">
          <p:sp>
            <p:nvSpPr>
              <p:cNvPr id="387" name="Text 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270" y="6024480"/>
                <a:ext cx="2470150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Text Box 54"/>
          <p:cNvSpPr txBox="1">
            <a:spLocks noChangeArrowheads="1"/>
          </p:cNvSpPr>
          <p:nvPr/>
        </p:nvSpPr>
        <p:spPr bwMode="auto">
          <a:xfrm>
            <a:off x="3104807" y="5291305"/>
            <a:ext cx="255198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Find </a:t>
            </a:r>
            <a:r>
              <a:rPr lang="en-US" altLang="zh-CN" sz="2000" dirty="0" err="1" smtClean="0">
                <a:solidFill>
                  <a:srgbClr val="EAEAEA"/>
                </a:solidFill>
                <a:ea typeface="宋体" pitchFamily="2" charset="-122"/>
              </a:rPr>
              <a:t>Extrema</a:t>
            </a:r>
            <a:endParaRPr lang="en-US" altLang="zh-CN" sz="2000" dirty="0" smtClean="0">
              <a:solidFill>
                <a:srgbClr val="EAEAEA"/>
              </a:solidFill>
              <a:ea typeface="宋体" pitchFamily="2" charset="-122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in every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3x3x3 grid</a:t>
            </a:r>
            <a:endParaRPr lang="en-US" altLang="zh-CN" sz="2000" dirty="0">
              <a:solidFill>
                <a:srgbClr val="EAEAEA"/>
              </a:solidFill>
              <a:ea typeface="宋体" pitchFamily="2" charset="-122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6196901" y="1585560"/>
            <a:ext cx="2009931" cy="3763327"/>
            <a:chOff x="6745882" y="1739180"/>
            <a:chExt cx="2009931" cy="3763327"/>
          </a:xfrm>
        </p:grpSpPr>
        <p:sp>
          <p:nvSpPr>
            <p:cNvPr id="101" name="Rectangle 100"/>
            <p:cNvSpPr/>
            <p:nvPr/>
          </p:nvSpPr>
          <p:spPr bwMode="auto">
            <a:xfrm>
              <a:off x="6745882" y="1739180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6745882" y="2527609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6745882" y="3316038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6745882" y="4104467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96901" y="2110943"/>
            <a:ext cx="2101371" cy="2739935"/>
            <a:chOff x="6196901" y="2110943"/>
            <a:chExt cx="2101371" cy="2739935"/>
          </a:xfrm>
        </p:grpSpPr>
        <p:sp>
          <p:nvSpPr>
            <p:cNvPr id="2" name="Oval 1"/>
            <p:cNvSpPr/>
            <p:nvPr/>
          </p:nvSpPr>
          <p:spPr bwMode="auto">
            <a:xfrm>
              <a:off x="6196901" y="237398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6337124" y="23116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6560488" y="237712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6517752" y="220887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6667860" y="213571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6749493" y="239684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6805020" y="219676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6906267" y="232240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6996056" y="240254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6996056" y="212497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7130040" y="220367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7175131" y="233141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7327833" y="211094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7373553" y="241963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7528405" y="235426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7345613" y="229242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7419273" y="217390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7578171" y="220639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7804923" y="214235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7674041" y="229954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7896363" y="225459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7769032" y="241031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8060934" y="21557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6530700" y="296760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6560488" y="317041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6698452" y="311024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6667860" y="292900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6720944" y="322645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6805020" y="299004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6623614" y="305921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6954593" y="302211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6996056" y="291825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7130040" y="299695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7156147" y="320359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7334116" y="312317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7373553" y="321291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7528405" y="31475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7299893" y="300257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7513109" y="302477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>
              <a:off x="7716424" y="313310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7582601" y="289161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7802894" y="295392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8152374" y="289539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7969494" y="303998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8015214" y="291910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6403008" y="400248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3" name="Oval 152"/>
            <p:cNvSpPr/>
            <p:nvPr/>
          </p:nvSpPr>
          <p:spPr bwMode="auto">
            <a:xfrm>
              <a:off x="6428564" y="390512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6462452" y="375682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>
              <a:off x="6651841" y="376564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7" name="Oval 156"/>
            <p:cNvSpPr/>
            <p:nvPr/>
          </p:nvSpPr>
          <p:spPr bwMode="auto">
            <a:xfrm>
              <a:off x="6749493" y="397648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6850740" y="367647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>
              <a:off x="6622140" y="387421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 bwMode="auto">
            <a:xfrm>
              <a:off x="6996056" y="398217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1" name="Oval 160"/>
            <p:cNvSpPr/>
            <p:nvPr/>
          </p:nvSpPr>
          <p:spPr bwMode="auto">
            <a:xfrm>
              <a:off x="6855485" y="384919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2" name="Oval 161"/>
            <p:cNvSpPr/>
            <p:nvPr/>
          </p:nvSpPr>
          <p:spPr bwMode="auto">
            <a:xfrm>
              <a:off x="7463646" y="372730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>
              <a:off x="7417926" y="398153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4" name="Oval 163"/>
            <p:cNvSpPr/>
            <p:nvPr/>
          </p:nvSpPr>
          <p:spPr bwMode="auto">
            <a:xfrm>
              <a:off x="7098885" y="385849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5" name="Oval 164"/>
            <p:cNvSpPr/>
            <p:nvPr/>
          </p:nvSpPr>
          <p:spPr bwMode="auto">
            <a:xfrm>
              <a:off x="7187813" y="398217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>
              <a:off x="7418624" y="381571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>
              <a:off x="7038600" y="372198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>
              <a:off x="7628321" y="387205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>
              <a:off x="7848614" y="373416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7619845" y="371110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7821635" y="393076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>
              <a:off x="7628321" y="399856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5" name="Oval 174"/>
            <p:cNvSpPr/>
            <p:nvPr/>
          </p:nvSpPr>
          <p:spPr bwMode="auto">
            <a:xfrm>
              <a:off x="6352672" y="478336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6" name="Oval 175"/>
            <p:cNvSpPr/>
            <p:nvPr/>
          </p:nvSpPr>
          <p:spPr bwMode="auto">
            <a:xfrm>
              <a:off x="6549896" y="463329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7" name="Oval 176"/>
            <p:cNvSpPr/>
            <p:nvPr/>
          </p:nvSpPr>
          <p:spPr bwMode="auto">
            <a:xfrm>
              <a:off x="6560488" y="474086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8" name="Oval 177"/>
            <p:cNvSpPr/>
            <p:nvPr/>
          </p:nvSpPr>
          <p:spPr bwMode="auto">
            <a:xfrm>
              <a:off x="6517752" y="444037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9" name="Oval 178"/>
            <p:cNvSpPr/>
            <p:nvPr/>
          </p:nvSpPr>
          <p:spPr bwMode="auto">
            <a:xfrm>
              <a:off x="6667860" y="44994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6386368" y="464237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1" name="Oval 180"/>
            <p:cNvSpPr/>
            <p:nvPr/>
          </p:nvSpPr>
          <p:spPr bwMode="auto">
            <a:xfrm>
              <a:off x="6766664" y="470638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2" name="Oval 181"/>
            <p:cNvSpPr/>
            <p:nvPr/>
          </p:nvSpPr>
          <p:spPr bwMode="auto">
            <a:xfrm>
              <a:off x="6836535" y="457436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3" name="Oval 182"/>
            <p:cNvSpPr/>
            <p:nvPr/>
          </p:nvSpPr>
          <p:spPr bwMode="auto">
            <a:xfrm>
              <a:off x="7000313" y="469639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4" name="Oval 183"/>
            <p:cNvSpPr/>
            <p:nvPr/>
          </p:nvSpPr>
          <p:spPr bwMode="auto">
            <a:xfrm>
              <a:off x="6996056" y="448870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5" name="Oval 184"/>
            <p:cNvSpPr/>
            <p:nvPr/>
          </p:nvSpPr>
          <p:spPr bwMode="auto">
            <a:xfrm>
              <a:off x="7129411" y="479429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7172153" y="458998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>
              <a:off x="7175131" y="447467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8" name="Oval 187"/>
            <p:cNvSpPr/>
            <p:nvPr/>
          </p:nvSpPr>
          <p:spPr bwMode="auto">
            <a:xfrm>
              <a:off x="7236393" y="474857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9" name="Oval 188"/>
            <p:cNvSpPr/>
            <p:nvPr/>
          </p:nvSpPr>
          <p:spPr bwMode="auto">
            <a:xfrm>
              <a:off x="7450552" y="476579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0" name="Oval 189"/>
            <p:cNvSpPr/>
            <p:nvPr/>
          </p:nvSpPr>
          <p:spPr bwMode="auto">
            <a:xfrm>
              <a:off x="7345613" y="459967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7496272" y="448870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2" name="Oval 191"/>
            <p:cNvSpPr/>
            <p:nvPr/>
          </p:nvSpPr>
          <p:spPr bwMode="auto">
            <a:xfrm>
              <a:off x="7578171" y="457012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7728263" y="468068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4" name="Oval 193"/>
            <p:cNvSpPr/>
            <p:nvPr/>
          </p:nvSpPr>
          <p:spPr bwMode="auto">
            <a:xfrm>
              <a:off x="7535097" y="467644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5" name="Oval 194"/>
            <p:cNvSpPr/>
            <p:nvPr/>
          </p:nvSpPr>
          <p:spPr bwMode="auto">
            <a:xfrm>
              <a:off x="7765481" y="454814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6" name="Oval 195"/>
            <p:cNvSpPr/>
            <p:nvPr/>
          </p:nvSpPr>
          <p:spPr bwMode="auto">
            <a:xfrm>
              <a:off x="7616293" y="480515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7" name="Oval 196"/>
            <p:cNvSpPr/>
            <p:nvPr/>
          </p:nvSpPr>
          <p:spPr bwMode="auto">
            <a:xfrm>
              <a:off x="8206832" y="445426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780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/>
      <p:bldP spid="374" grpId="0" animBg="1"/>
      <p:bldP spid="1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Extracting SIFT Interest </a:t>
            </a:r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Points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280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4" name="Picture 15" descr="i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886" y="2368253"/>
            <a:ext cx="19907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" name="Text Box 54"/>
          <p:cNvSpPr txBox="1">
            <a:spLocks noChangeArrowheads="1"/>
          </p:cNvSpPr>
          <p:nvPr/>
        </p:nvSpPr>
        <p:spPr bwMode="auto">
          <a:xfrm>
            <a:off x="10734121" y="4984065"/>
            <a:ext cx="25519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accent6"/>
                </a:solidFill>
                <a:ea typeface="宋体" pitchFamily="2" charset="-122"/>
              </a:rPr>
              <a:t>SIFT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accent6"/>
                </a:solidFill>
                <a:ea typeface="宋体" pitchFamily="2" charset="-122"/>
              </a:rPr>
              <a:t>Points</a:t>
            </a:r>
            <a:endParaRPr lang="en-US" altLang="zh-CN" sz="2000" dirty="0">
              <a:solidFill>
                <a:schemeClr val="accent6"/>
              </a:solidFill>
              <a:ea typeface="宋体" pitchFamily="2" charset="-122"/>
            </a:endParaRPr>
          </a:p>
        </p:txBody>
      </p:sp>
      <p:grpSp>
        <p:nvGrpSpPr>
          <p:cNvPr id="370" name="Group 369"/>
          <p:cNvGrpSpPr/>
          <p:nvPr/>
        </p:nvGrpSpPr>
        <p:grpSpPr>
          <a:xfrm>
            <a:off x="9681140" y="1984203"/>
            <a:ext cx="1052981" cy="2551980"/>
            <a:chOff x="14182769" y="2844570"/>
            <a:chExt cx="1052981" cy="2551980"/>
          </a:xfrm>
        </p:grpSpPr>
        <p:sp>
          <p:nvSpPr>
            <p:cNvPr id="371" name="Left Brace 370"/>
            <p:cNvSpPr/>
            <p:nvPr/>
          </p:nvSpPr>
          <p:spPr bwMode="auto">
            <a:xfrm flipH="1">
              <a:off x="14830196" y="3089516"/>
              <a:ext cx="405554" cy="2062088"/>
            </a:xfrm>
            <a:prstGeom prst="leftBrac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72" name="Text Box 54"/>
            <p:cNvSpPr txBox="1">
              <a:spLocks noChangeArrowheads="1"/>
            </p:cNvSpPr>
            <p:nvPr/>
          </p:nvSpPr>
          <p:spPr bwMode="auto">
            <a:xfrm rot="16200000">
              <a:off x="13257645" y="3769694"/>
              <a:ext cx="2551980" cy="70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dirty="0" smtClean="0">
                  <a:solidFill>
                    <a:srgbClr val="EAEAEA"/>
                  </a:solidFill>
                  <a:ea typeface="宋体" pitchFamily="2" charset="-122"/>
                </a:rPr>
                <a:t>Filter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zh-CN" dirty="0" smtClean="0">
                  <a:solidFill>
                    <a:srgbClr val="EAEAEA"/>
                  </a:solidFill>
                  <a:ea typeface="宋体" pitchFamily="2" charset="-122"/>
                </a:rPr>
                <a:t>Bad Points</a:t>
              </a:r>
              <a:endParaRPr lang="en-US" altLang="zh-CN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891743" y="1585560"/>
            <a:ext cx="9654743" cy="5097025"/>
            <a:chOff x="-891743" y="1585560"/>
            <a:chExt cx="9654743" cy="5097025"/>
          </a:xfrm>
        </p:grpSpPr>
        <p:sp>
          <p:nvSpPr>
            <p:cNvPr id="328" name="Left Brace 327"/>
            <p:cNvSpPr/>
            <p:nvPr/>
          </p:nvSpPr>
          <p:spPr bwMode="auto">
            <a:xfrm flipH="1">
              <a:off x="2768421" y="1847348"/>
              <a:ext cx="354424" cy="3115004"/>
            </a:xfrm>
            <a:prstGeom prst="leftBrac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331" name="Group 330"/>
            <p:cNvGrpSpPr/>
            <p:nvPr/>
          </p:nvGrpSpPr>
          <p:grpSpPr>
            <a:xfrm>
              <a:off x="3940190" y="2315281"/>
              <a:ext cx="806506" cy="2236435"/>
              <a:chOff x="3162369" y="1547155"/>
              <a:chExt cx="806506" cy="2236435"/>
            </a:xfrm>
          </p:grpSpPr>
          <p:grpSp>
            <p:nvGrpSpPr>
              <p:cNvPr id="332" name="Group 331"/>
              <p:cNvGrpSpPr/>
              <p:nvPr/>
            </p:nvGrpSpPr>
            <p:grpSpPr>
              <a:xfrm>
                <a:off x="3162370" y="2276850"/>
                <a:ext cx="806505" cy="1506740"/>
                <a:chOff x="3171271" y="1920420"/>
                <a:chExt cx="806505" cy="1506740"/>
              </a:xfrm>
              <a:scene3d>
                <a:camera prst="orthographicFront">
                  <a:rot lat="18000000" lon="3210000" rev="18600000"/>
                </a:camera>
                <a:lightRig rig="threePt" dir="t"/>
              </a:scene3d>
            </p:grpSpPr>
            <p:sp>
              <p:nvSpPr>
                <p:cNvPr id="356" name="Rectangle 355"/>
                <p:cNvSpPr/>
                <p:nvPr/>
              </p:nvSpPr>
              <p:spPr bwMode="auto">
                <a:xfrm>
                  <a:off x="3171271" y="1920420"/>
                  <a:ext cx="806505" cy="1506740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7" name="Rectangle 356"/>
                <p:cNvSpPr/>
                <p:nvPr/>
              </p:nvSpPr>
              <p:spPr bwMode="auto">
                <a:xfrm>
                  <a:off x="3332572" y="2221768"/>
                  <a:ext cx="483903" cy="904044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  <p:cxnSp>
              <p:nvCxnSpPr>
                <p:cNvPr id="358" name="Straight Connector 357"/>
                <p:cNvCxnSpPr/>
                <p:nvPr/>
              </p:nvCxnSpPr>
              <p:spPr bwMode="auto">
                <a:xfrm>
                  <a:off x="3332572" y="1920420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9" name="Straight Connector 358"/>
                <p:cNvCxnSpPr/>
                <p:nvPr/>
              </p:nvCxnSpPr>
              <p:spPr bwMode="auto">
                <a:xfrm>
                  <a:off x="3493873" y="1920420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0" name="Straight Connector 359"/>
                <p:cNvCxnSpPr/>
                <p:nvPr/>
              </p:nvCxnSpPr>
              <p:spPr bwMode="auto">
                <a:xfrm>
                  <a:off x="3655174" y="1920420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1" name="Straight Connector 360"/>
                <p:cNvCxnSpPr/>
                <p:nvPr/>
              </p:nvCxnSpPr>
              <p:spPr bwMode="auto">
                <a:xfrm>
                  <a:off x="3816475" y="1920420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2" name="Straight Connector 361"/>
                <p:cNvCxnSpPr/>
                <p:nvPr/>
              </p:nvCxnSpPr>
              <p:spPr bwMode="auto">
                <a:xfrm>
                  <a:off x="3171271" y="2221768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3" name="Straight Connector 362"/>
                <p:cNvCxnSpPr/>
                <p:nvPr/>
              </p:nvCxnSpPr>
              <p:spPr bwMode="auto">
                <a:xfrm>
                  <a:off x="3171271" y="2824464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4" name="Straight Connector 363"/>
                <p:cNvCxnSpPr/>
                <p:nvPr/>
              </p:nvCxnSpPr>
              <p:spPr bwMode="auto">
                <a:xfrm>
                  <a:off x="3171271" y="2523116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5" name="Straight Connector 364"/>
                <p:cNvCxnSpPr/>
                <p:nvPr/>
              </p:nvCxnSpPr>
              <p:spPr bwMode="auto">
                <a:xfrm>
                  <a:off x="3171271" y="3125812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33" name="Group 332"/>
              <p:cNvGrpSpPr/>
              <p:nvPr/>
            </p:nvGrpSpPr>
            <p:grpSpPr>
              <a:xfrm>
                <a:off x="3162369" y="1912003"/>
                <a:ext cx="806505" cy="1506740"/>
                <a:chOff x="4725620" y="1999177"/>
                <a:chExt cx="806505" cy="150674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000000" lon="3210000" rev="18600000"/>
                </a:camera>
                <a:lightRig rig="threePt" dir="t"/>
              </a:scene3d>
            </p:grpSpPr>
            <p:sp>
              <p:nvSpPr>
                <p:cNvPr id="345" name="Rectangle 344"/>
                <p:cNvSpPr/>
                <p:nvPr/>
              </p:nvSpPr>
              <p:spPr bwMode="auto">
                <a:xfrm>
                  <a:off x="4725620" y="1999177"/>
                  <a:ext cx="806505" cy="1506740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6" name="Rectangle 345"/>
                <p:cNvSpPr/>
                <p:nvPr/>
              </p:nvSpPr>
              <p:spPr bwMode="auto">
                <a:xfrm>
                  <a:off x="4886921" y="2300525"/>
                  <a:ext cx="483903" cy="904044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347" name="Rectangle 346"/>
                <p:cNvSpPr/>
                <p:nvPr/>
              </p:nvSpPr>
              <p:spPr bwMode="auto">
                <a:xfrm>
                  <a:off x="5048222" y="2601873"/>
                  <a:ext cx="161301" cy="301348"/>
                </a:xfrm>
                <a:prstGeom prst="rect">
                  <a:avLst/>
                </a:prstGeom>
                <a:solidFill>
                  <a:schemeClr val="accent6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  <p:cxnSp>
              <p:nvCxnSpPr>
                <p:cNvPr id="348" name="Straight Connector 347"/>
                <p:cNvCxnSpPr/>
                <p:nvPr/>
              </p:nvCxnSpPr>
              <p:spPr bwMode="auto">
                <a:xfrm>
                  <a:off x="4886921" y="1999177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9" name="Straight Connector 348"/>
                <p:cNvCxnSpPr/>
                <p:nvPr/>
              </p:nvCxnSpPr>
              <p:spPr bwMode="auto">
                <a:xfrm>
                  <a:off x="5048222" y="1999177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0" name="Straight Connector 349"/>
                <p:cNvCxnSpPr/>
                <p:nvPr/>
              </p:nvCxnSpPr>
              <p:spPr bwMode="auto">
                <a:xfrm>
                  <a:off x="5209523" y="1999177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1" name="Straight Connector 350"/>
                <p:cNvCxnSpPr/>
                <p:nvPr/>
              </p:nvCxnSpPr>
              <p:spPr bwMode="auto">
                <a:xfrm>
                  <a:off x="5370824" y="1999177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2" name="Straight Connector 351"/>
                <p:cNvCxnSpPr/>
                <p:nvPr/>
              </p:nvCxnSpPr>
              <p:spPr bwMode="auto">
                <a:xfrm>
                  <a:off x="4725620" y="2300525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3" name="Straight Connector 352"/>
                <p:cNvCxnSpPr/>
                <p:nvPr/>
              </p:nvCxnSpPr>
              <p:spPr bwMode="auto">
                <a:xfrm>
                  <a:off x="4725620" y="2903221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4" name="Straight Connector 353"/>
                <p:cNvCxnSpPr/>
                <p:nvPr/>
              </p:nvCxnSpPr>
              <p:spPr bwMode="auto">
                <a:xfrm>
                  <a:off x="4725620" y="2601873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5" name="Straight Connector 354"/>
                <p:cNvCxnSpPr/>
                <p:nvPr/>
              </p:nvCxnSpPr>
              <p:spPr bwMode="auto">
                <a:xfrm>
                  <a:off x="4725620" y="3204569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34" name="Group 333"/>
              <p:cNvGrpSpPr/>
              <p:nvPr/>
            </p:nvGrpSpPr>
            <p:grpSpPr>
              <a:xfrm>
                <a:off x="3162370" y="1547155"/>
                <a:ext cx="806505" cy="1506740"/>
                <a:chOff x="3171271" y="1920420"/>
                <a:chExt cx="806505" cy="150674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000000" lon="3210000" rev="18600000"/>
                </a:camera>
                <a:lightRig rig="threePt" dir="t"/>
              </a:scene3d>
            </p:grpSpPr>
            <p:sp>
              <p:nvSpPr>
                <p:cNvPr id="335" name="Rectangle 334"/>
                <p:cNvSpPr/>
                <p:nvPr/>
              </p:nvSpPr>
              <p:spPr bwMode="auto">
                <a:xfrm>
                  <a:off x="3171271" y="1920420"/>
                  <a:ext cx="806505" cy="1506740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6" name="Rectangle 335"/>
                <p:cNvSpPr/>
                <p:nvPr/>
              </p:nvSpPr>
              <p:spPr bwMode="auto">
                <a:xfrm>
                  <a:off x="3332572" y="2221768"/>
                  <a:ext cx="483903" cy="904044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  <p:cxnSp>
              <p:nvCxnSpPr>
                <p:cNvPr id="337" name="Straight Connector 336"/>
                <p:cNvCxnSpPr/>
                <p:nvPr/>
              </p:nvCxnSpPr>
              <p:spPr bwMode="auto">
                <a:xfrm>
                  <a:off x="3332572" y="1920420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8" name="Straight Connector 337"/>
                <p:cNvCxnSpPr/>
                <p:nvPr/>
              </p:nvCxnSpPr>
              <p:spPr bwMode="auto">
                <a:xfrm>
                  <a:off x="3493873" y="1920420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9" name="Straight Connector 338"/>
                <p:cNvCxnSpPr/>
                <p:nvPr/>
              </p:nvCxnSpPr>
              <p:spPr bwMode="auto">
                <a:xfrm>
                  <a:off x="3655174" y="1920420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0" name="Straight Connector 339"/>
                <p:cNvCxnSpPr/>
                <p:nvPr/>
              </p:nvCxnSpPr>
              <p:spPr bwMode="auto">
                <a:xfrm>
                  <a:off x="3816475" y="1920420"/>
                  <a:ext cx="0" cy="150674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1" name="Straight Connector 340"/>
                <p:cNvCxnSpPr/>
                <p:nvPr/>
              </p:nvCxnSpPr>
              <p:spPr bwMode="auto">
                <a:xfrm>
                  <a:off x="3171271" y="2221768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2" name="Straight Connector 341"/>
                <p:cNvCxnSpPr/>
                <p:nvPr/>
              </p:nvCxnSpPr>
              <p:spPr bwMode="auto">
                <a:xfrm>
                  <a:off x="3171271" y="2824464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3" name="Straight Connector 342"/>
                <p:cNvCxnSpPr/>
                <p:nvPr/>
              </p:nvCxnSpPr>
              <p:spPr bwMode="auto">
                <a:xfrm>
                  <a:off x="3171271" y="2523116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4" name="Straight Connector 343"/>
                <p:cNvCxnSpPr/>
                <p:nvPr/>
              </p:nvCxnSpPr>
              <p:spPr bwMode="auto">
                <a:xfrm>
                  <a:off x="3171271" y="3125812"/>
                  <a:ext cx="806505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366" name="Group 365"/>
            <p:cNvGrpSpPr/>
            <p:nvPr/>
          </p:nvGrpSpPr>
          <p:grpSpPr>
            <a:xfrm>
              <a:off x="5640734" y="5291305"/>
              <a:ext cx="3122266" cy="1391280"/>
              <a:chOff x="11904162" y="5349250"/>
              <a:chExt cx="3122266" cy="1391280"/>
            </a:xfrm>
          </p:grpSpPr>
          <p:sp>
            <p:nvSpPr>
              <p:cNvPr id="367" name="Text Box 56"/>
              <p:cNvSpPr txBox="1">
                <a:spLocks noChangeArrowheads="1"/>
              </p:cNvSpPr>
              <p:nvPr/>
            </p:nvSpPr>
            <p:spPr bwMode="auto">
              <a:xfrm>
                <a:off x="11904162" y="6155755"/>
                <a:ext cx="312226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zh-CN" sz="1600" dirty="0" smtClean="0">
                    <a:solidFill>
                      <a:srgbClr val="EAEAEA"/>
                    </a:solidFill>
                    <a:ea typeface="宋体" pitchFamily="2" charset="-122"/>
                  </a:rPr>
                  <a:t>(includes weak </a:t>
                </a:r>
                <a:r>
                  <a:rPr lang="en-US" altLang="zh-CN" sz="1600" dirty="0" err="1" smtClean="0">
                    <a:solidFill>
                      <a:srgbClr val="EAEAEA"/>
                    </a:solidFill>
                    <a:ea typeface="宋体" pitchFamily="2" charset="-122"/>
                  </a:rPr>
                  <a:t>extrema</a:t>
                </a:r>
                <a:r>
                  <a:rPr lang="en-US" altLang="zh-CN" sz="1600" dirty="0" smtClean="0">
                    <a:solidFill>
                      <a:srgbClr val="EAEAEA"/>
                    </a:solidFill>
                    <a:ea typeface="宋体" pitchFamily="2" charset="-122"/>
                  </a:rPr>
                  <a:t>, bad contrast, …)</a:t>
                </a:r>
                <a:endParaRPr lang="en-US" altLang="zh-CN" sz="1600" dirty="0">
                  <a:solidFill>
                    <a:srgbClr val="EAEAEA"/>
                  </a:solidFill>
                  <a:ea typeface="宋体" pitchFamily="2" charset="-122"/>
                </a:endParaRPr>
              </a:p>
            </p:txBody>
          </p:sp>
          <p:sp>
            <p:nvSpPr>
              <p:cNvPr id="368" name="Text Box 54"/>
              <p:cNvSpPr txBox="1">
                <a:spLocks noChangeArrowheads="1"/>
              </p:cNvSpPr>
              <p:nvPr/>
            </p:nvSpPr>
            <p:spPr bwMode="auto">
              <a:xfrm>
                <a:off x="12189305" y="5349250"/>
                <a:ext cx="2551980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zh-CN" sz="2000" dirty="0" smtClean="0">
                    <a:solidFill>
                      <a:srgbClr val="EAEAEA"/>
                    </a:solidFill>
                    <a:ea typeface="宋体" pitchFamily="2" charset="-122"/>
                  </a:rPr>
                  <a:t>Interest Point</a:t>
                </a:r>
              </a:p>
              <a:p>
                <a:pPr eaLnBrk="1" hangingPunct="1">
                  <a:spcBef>
                    <a:spcPct val="20000"/>
                  </a:spcBef>
                </a:pPr>
                <a:r>
                  <a:rPr lang="en-US" altLang="zh-CN" sz="2000" dirty="0" smtClean="0">
                    <a:solidFill>
                      <a:srgbClr val="EAEAEA"/>
                    </a:solidFill>
                    <a:ea typeface="宋体" pitchFamily="2" charset="-122"/>
                  </a:rPr>
                  <a:t>Candidates</a:t>
                </a:r>
                <a:endParaRPr lang="en-US" altLang="zh-CN" sz="2000" dirty="0">
                  <a:solidFill>
                    <a:srgbClr val="EAEAEA"/>
                  </a:solidFill>
                  <a:ea typeface="宋体" pitchFamily="2" charset="-122"/>
                </a:endParaRPr>
              </a:p>
            </p:txBody>
          </p:sp>
        </p:grpSp>
        <p:sp>
          <p:nvSpPr>
            <p:cNvPr id="374" name="Left Brace 373"/>
            <p:cNvSpPr/>
            <p:nvPr/>
          </p:nvSpPr>
          <p:spPr bwMode="auto">
            <a:xfrm flipH="1">
              <a:off x="5419828" y="1791542"/>
              <a:ext cx="405554" cy="3170809"/>
            </a:xfrm>
            <a:prstGeom prst="leftBrac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382" name="Group 381"/>
            <p:cNvGrpSpPr/>
            <p:nvPr/>
          </p:nvGrpSpPr>
          <p:grpSpPr>
            <a:xfrm>
              <a:off x="312092" y="1585560"/>
              <a:ext cx="2009931" cy="3763327"/>
              <a:chOff x="6745882" y="1739180"/>
              <a:chExt cx="2009931" cy="3763327"/>
            </a:xfrm>
          </p:grpSpPr>
          <p:sp>
            <p:nvSpPr>
              <p:cNvPr id="417" name="Rectangle 416"/>
              <p:cNvSpPr/>
              <p:nvPr/>
            </p:nvSpPr>
            <p:spPr bwMode="auto">
              <a:xfrm>
                <a:off x="6745882" y="1739180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Rectangle 417"/>
              <p:cNvSpPr/>
              <p:nvPr/>
            </p:nvSpPr>
            <p:spPr bwMode="auto">
              <a:xfrm>
                <a:off x="6745882" y="2527609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Rectangle 418"/>
              <p:cNvSpPr/>
              <p:nvPr/>
            </p:nvSpPr>
            <p:spPr bwMode="auto">
              <a:xfrm>
                <a:off x="6745882" y="3316038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Rectangle 419"/>
              <p:cNvSpPr/>
              <p:nvPr/>
            </p:nvSpPr>
            <p:spPr bwMode="auto">
              <a:xfrm>
                <a:off x="6745882" y="4104467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5" name="Group 384"/>
            <p:cNvGrpSpPr/>
            <p:nvPr/>
          </p:nvGrpSpPr>
          <p:grpSpPr>
            <a:xfrm>
              <a:off x="-891743" y="1892618"/>
              <a:ext cx="1036935" cy="3069734"/>
              <a:chOff x="5542047" y="2046238"/>
              <a:chExt cx="1036935" cy="3069734"/>
            </a:xfrm>
          </p:grpSpPr>
          <p:grpSp>
            <p:nvGrpSpPr>
              <p:cNvPr id="389" name="Group 388"/>
              <p:cNvGrpSpPr/>
              <p:nvPr/>
            </p:nvGrpSpPr>
            <p:grpSpPr>
              <a:xfrm>
                <a:off x="5542047" y="2046238"/>
                <a:ext cx="1036935" cy="688624"/>
                <a:chOff x="5532125" y="2707367"/>
                <a:chExt cx="1036935" cy="688624"/>
              </a:xfrm>
            </p:grpSpPr>
            <p:grpSp>
              <p:nvGrpSpPr>
                <p:cNvPr id="411" name="Group 410"/>
                <p:cNvGrpSpPr/>
                <p:nvPr/>
              </p:nvGrpSpPr>
              <p:grpSpPr>
                <a:xfrm>
                  <a:off x="5888170" y="2940874"/>
                  <a:ext cx="373650" cy="221610"/>
                  <a:chOff x="6423025" y="-1102790"/>
                  <a:chExt cx="453275" cy="268835"/>
                </a:xfrm>
              </p:grpSpPr>
              <p:sp>
                <p:nvSpPr>
                  <p:cNvPr id="415" name="Oval 414"/>
                  <p:cNvSpPr/>
                  <p:nvPr/>
                </p:nvSpPr>
                <p:spPr bwMode="auto">
                  <a:xfrm>
                    <a:off x="6423025" y="-1102790"/>
                    <a:ext cx="453275" cy="26883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cxnSp>
                <p:nvCxnSpPr>
                  <p:cNvPr id="416" name="Straight Connector 415"/>
                  <p:cNvCxnSpPr/>
                  <p:nvPr/>
                </p:nvCxnSpPr>
                <p:spPr bwMode="auto">
                  <a:xfrm>
                    <a:off x="6555546" y="-968373"/>
                    <a:ext cx="1882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</p:grpSp>
            <p:cxnSp>
              <p:nvCxnSpPr>
                <p:cNvPr id="412" name="Straight Arrow Connector 411"/>
                <p:cNvCxnSpPr>
                  <a:endCxn id="415" idx="1"/>
                </p:cNvCxnSpPr>
                <p:nvPr/>
              </p:nvCxnSpPr>
              <p:spPr bwMode="auto">
                <a:xfrm>
                  <a:off x="5532125" y="2707367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3" name="Straight Arrow Connector 412"/>
                <p:cNvCxnSpPr>
                  <a:endCxn id="415" idx="3"/>
                </p:cNvCxnSpPr>
                <p:nvPr/>
              </p:nvCxnSpPr>
              <p:spPr bwMode="auto">
                <a:xfrm flipV="1">
                  <a:off x="5532125" y="3130030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4" name="Straight Arrow Connector 413"/>
                <p:cNvCxnSpPr>
                  <a:stCxn id="415" idx="6"/>
                </p:cNvCxnSpPr>
                <p:nvPr/>
              </p:nvCxnSpPr>
              <p:spPr bwMode="auto">
                <a:xfrm flipV="1">
                  <a:off x="6261820" y="3041284"/>
                  <a:ext cx="307240" cy="1039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90" name="Group 389"/>
              <p:cNvGrpSpPr/>
              <p:nvPr/>
            </p:nvGrpSpPr>
            <p:grpSpPr>
              <a:xfrm>
                <a:off x="5542047" y="4427348"/>
                <a:ext cx="1036935" cy="688624"/>
                <a:chOff x="5532125" y="2707367"/>
                <a:chExt cx="1036935" cy="688624"/>
              </a:xfrm>
            </p:grpSpPr>
            <p:grpSp>
              <p:nvGrpSpPr>
                <p:cNvPr id="405" name="Group 404"/>
                <p:cNvGrpSpPr/>
                <p:nvPr/>
              </p:nvGrpSpPr>
              <p:grpSpPr>
                <a:xfrm>
                  <a:off x="5888170" y="2940874"/>
                  <a:ext cx="373650" cy="221610"/>
                  <a:chOff x="6423025" y="-1102790"/>
                  <a:chExt cx="453275" cy="268835"/>
                </a:xfrm>
              </p:grpSpPr>
              <p:sp>
                <p:nvSpPr>
                  <p:cNvPr id="409" name="Oval 408"/>
                  <p:cNvSpPr/>
                  <p:nvPr/>
                </p:nvSpPr>
                <p:spPr bwMode="auto">
                  <a:xfrm>
                    <a:off x="6423025" y="-1102790"/>
                    <a:ext cx="453275" cy="26883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cxnSp>
                <p:nvCxnSpPr>
                  <p:cNvPr id="410" name="Straight Connector 409"/>
                  <p:cNvCxnSpPr/>
                  <p:nvPr/>
                </p:nvCxnSpPr>
                <p:spPr bwMode="auto">
                  <a:xfrm>
                    <a:off x="6555546" y="-968373"/>
                    <a:ext cx="1882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</p:grpSp>
            <p:cxnSp>
              <p:nvCxnSpPr>
                <p:cNvPr id="406" name="Straight Arrow Connector 405"/>
                <p:cNvCxnSpPr>
                  <a:endCxn id="409" idx="1"/>
                </p:cNvCxnSpPr>
                <p:nvPr/>
              </p:nvCxnSpPr>
              <p:spPr bwMode="auto">
                <a:xfrm>
                  <a:off x="5532125" y="2707367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7" name="Straight Arrow Connector 406"/>
                <p:cNvCxnSpPr>
                  <a:endCxn id="409" idx="3"/>
                </p:cNvCxnSpPr>
                <p:nvPr/>
              </p:nvCxnSpPr>
              <p:spPr bwMode="auto">
                <a:xfrm flipV="1">
                  <a:off x="5532125" y="3130030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8" name="Straight Arrow Connector 407"/>
                <p:cNvCxnSpPr>
                  <a:stCxn id="409" idx="6"/>
                </p:cNvCxnSpPr>
                <p:nvPr/>
              </p:nvCxnSpPr>
              <p:spPr bwMode="auto">
                <a:xfrm flipV="1">
                  <a:off x="6261820" y="3041284"/>
                  <a:ext cx="307240" cy="1039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91" name="Group 390"/>
              <p:cNvGrpSpPr/>
              <p:nvPr/>
            </p:nvGrpSpPr>
            <p:grpSpPr>
              <a:xfrm>
                <a:off x="5542047" y="2839941"/>
                <a:ext cx="1036935" cy="688624"/>
                <a:chOff x="5532125" y="2707367"/>
                <a:chExt cx="1036935" cy="688624"/>
              </a:xfrm>
            </p:grpSpPr>
            <p:grpSp>
              <p:nvGrpSpPr>
                <p:cNvPr id="399" name="Group 398"/>
                <p:cNvGrpSpPr/>
                <p:nvPr/>
              </p:nvGrpSpPr>
              <p:grpSpPr>
                <a:xfrm>
                  <a:off x="5888170" y="2940874"/>
                  <a:ext cx="373650" cy="221610"/>
                  <a:chOff x="6423025" y="-1102790"/>
                  <a:chExt cx="453275" cy="268835"/>
                </a:xfrm>
              </p:grpSpPr>
              <p:sp>
                <p:nvSpPr>
                  <p:cNvPr id="403" name="Oval 402"/>
                  <p:cNvSpPr/>
                  <p:nvPr/>
                </p:nvSpPr>
                <p:spPr bwMode="auto">
                  <a:xfrm>
                    <a:off x="6423025" y="-1102790"/>
                    <a:ext cx="453275" cy="26883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cxnSp>
                <p:nvCxnSpPr>
                  <p:cNvPr id="404" name="Straight Connector 403"/>
                  <p:cNvCxnSpPr/>
                  <p:nvPr/>
                </p:nvCxnSpPr>
                <p:spPr bwMode="auto">
                  <a:xfrm>
                    <a:off x="6555546" y="-968373"/>
                    <a:ext cx="1882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</p:grpSp>
            <p:cxnSp>
              <p:nvCxnSpPr>
                <p:cNvPr id="400" name="Straight Arrow Connector 399"/>
                <p:cNvCxnSpPr>
                  <a:endCxn id="403" idx="1"/>
                </p:cNvCxnSpPr>
                <p:nvPr/>
              </p:nvCxnSpPr>
              <p:spPr bwMode="auto">
                <a:xfrm>
                  <a:off x="5532125" y="2707367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1" name="Straight Arrow Connector 400"/>
                <p:cNvCxnSpPr>
                  <a:endCxn id="403" idx="3"/>
                </p:cNvCxnSpPr>
                <p:nvPr/>
              </p:nvCxnSpPr>
              <p:spPr bwMode="auto">
                <a:xfrm flipV="1">
                  <a:off x="5532125" y="3130030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2" name="Straight Arrow Connector 401"/>
                <p:cNvCxnSpPr>
                  <a:stCxn id="403" idx="6"/>
                </p:cNvCxnSpPr>
                <p:nvPr/>
              </p:nvCxnSpPr>
              <p:spPr bwMode="auto">
                <a:xfrm flipV="1">
                  <a:off x="6261820" y="3041284"/>
                  <a:ext cx="307240" cy="1039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92" name="Group 391"/>
              <p:cNvGrpSpPr/>
              <p:nvPr/>
            </p:nvGrpSpPr>
            <p:grpSpPr>
              <a:xfrm>
                <a:off x="5542047" y="3633644"/>
                <a:ext cx="1036935" cy="688624"/>
                <a:chOff x="5532125" y="2707367"/>
                <a:chExt cx="1036935" cy="688624"/>
              </a:xfrm>
            </p:grpSpPr>
            <p:grpSp>
              <p:nvGrpSpPr>
                <p:cNvPr id="393" name="Group 392"/>
                <p:cNvGrpSpPr/>
                <p:nvPr/>
              </p:nvGrpSpPr>
              <p:grpSpPr>
                <a:xfrm>
                  <a:off x="5888170" y="2940874"/>
                  <a:ext cx="373650" cy="221610"/>
                  <a:chOff x="6423025" y="-1102790"/>
                  <a:chExt cx="453275" cy="268835"/>
                </a:xfrm>
              </p:grpSpPr>
              <p:sp>
                <p:nvSpPr>
                  <p:cNvPr id="397" name="Oval 396"/>
                  <p:cNvSpPr/>
                  <p:nvPr/>
                </p:nvSpPr>
                <p:spPr bwMode="auto">
                  <a:xfrm>
                    <a:off x="6423025" y="-1102790"/>
                    <a:ext cx="453275" cy="26883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cxnSp>
                <p:nvCxnSpPr>
                  <p:cNvPr id="398" name="Straight Connector 397"/>
                  <p:cNvCxnSpPr/>
                  <p:nvPr/>
                </p:nvCxnSpPr>
                <p:spPr bwMode="auto">
                  <a:xfrm>
                    <a:off x="6555546" y="-968373"/>
                    <a:ext cx="1882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</p:grpSp>
            <p:cxnSp>
              <p:nvCxnSpPr>
                <p:cNvPr id="394" name="Straight Arrow Connector 393"/>
                <p:cNvCxnSpPr>
                  <a:endCxn id="397" idx="1"/>
                </p:cNvCxnSpPr>
                <p:nvPr/>
              </p:nvCxnSpPr>
              <p:spPr bwMode="auto">
                <a:xfrm>
                  <a:off x="5532125" y="2707367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5" name="Straight Arrow Connector 394"/>
                <p:cNvCxnSpPr>
                  <a:endCxn id="397" idx="3"/>
                </p:cNvCxnSpPr>
                <p:nvPr/>
              </p:nvCxnSpPr>
              <p:spPr bwMode="auto">
                <a:xfrm flipV="1">
                  <a:off x="5532125" y="3130030"/>
                  <a:ext cx="410765" cy="26596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6" name="Straight Arrow Connector 395"/>
                <p:cNvCxnSpPr>
                  <a:stCxn id="397" idx="6"/>
                </p:cNvCxnSpPr>
                <p:nvPr/>
              </p:nvCxnSpPr>
              <p:spPr bwMode="auto">
                <a:xfrm flipV="1">
                  <a:off x="6261820" y="3041284"/>
                  <a:ext cx="307240" cy="1039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386" name="Text Box 55"/>
            <p:cNvSpPr txBox="1">
              <a:spLocks noChangeArrowheads="1"/>
            </p:cNvSpPr>
            <p:nvPr/>
          </p:nvSpPr>
          <p:spPr bwMode="auto">
            <a:xfrm>
              <a:off x="-2371" y="5291305"/>
              <a:ext cx="247015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Difference of Gaussians (</a:t>
              </a:r>
              <a:r>
                <a:rPr lang="en-US" altLang="zh-CN" sz="2000" dirty="0" err="1" smtClean="0">
                  <a:solidFill>
                    <a:srgbClr val="EAEAEA"/>
                  </a:solidFill>
                  <a:ea typeface="宋体" pitchFamily="2" charset="-122"/>
                </a:rPr>
                <a:t>DoG</a:t>
              </a: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)</a:t>
              </a:r>
              <a:endParaRPr lang="en-US" altLang="zh-CN" sz="2000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7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135270" y="6024480"/>
                  <a:ext cx="2470150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~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𝑆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altLang="zh-CN" sz="2000" dirty="0">
                    <a:solidFill>
                      <a:srgbClr val="EAEAEA"/>
                    </a:solidFill>
                    <a:ea typeface="宋体" pitchFamily="2" charset="-122"/>
                  </a:endParaRPr>
                </a:p>
              </p:txBody>
            </p:sp>
          </mc:Choice>
          <mc:Fallback xmlns="">
            <p:sp>
              <p:nvSpPr>
                <p:cNvPr id="387" name="Text 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5270" y="6024480"/>
                  <a:ext cx="2470150" cy="4001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66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2" name="Text Box 54"/>
            <p:cNvSpPr txBox="1">
              <a:spLocks noChangeArrowheads="1"/>
            </p:cNvSpPr>
            <p:nvPr/>
          </p:nvSpPr>
          <p:spPr bwMode="auto">
            <a:xfrm>
              <a:off x="3104807" y="5291305"/>
              <a:ext cx="2551980" cy="1138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Find </a:t>
              </a:r>
              <a:r>
                <a:rPr lang="en-US" altLang="zh-CN" sz="2000" dirty="0" err="1" smtClean="0">
                  <a:solidFill>
                    <a:srgbClr val="EAEAEA"/>
                  </a:solidFill>
                  <a:ea typeface="宋体" pitchFamily="2" charset="-122"/>
                </a:rPr>
                <a:t>Extrema</a:t>
              </a:r>
              <a:endParaRPr lang="en-US" altLang="zh-CN" sz="2000" dirty="0" smtClean="0">
                <a:solidFill>
                  <a:srgbClr val="EAEAEA"/>
                </a:solidFill>
                <a:ea typeface="宋体" pitchFamily="2" charset="-122"/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in every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3x3x3 grid</a:t>
              </a:r>
              <a:endParaRPr lang="en-US" altLang="zh-CN" sz="2000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6196901" y="1585560"/>
              <a:ext cx="2009931" cy="3763327"/>
              <a:chOff x="6745882" y="1739180"/>
              <a:chExt cx="2009931" cy="3763327"/>
            </a:xfrm>
          </p:grpSpPr>
          <p:sp>
            <p:nvSpPr>
              <p:cNvPr id="101" name="Rectangle 100"/>
              <p:cNvSpPr/>
              <p:nvPr/>
            </p:nvSpPr>
            <p:spPr bwMode="auto">
              <a:xfrm>
                <a:off x="6745882" y="1739180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 bwMode="auto">
              <a:xfrm>
                <a:off x="6745882" y="2527609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6745882" y="3316038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6745882" y="4104467"/>
                <a:ext cx="2009931" cy="1398040"/>
              </a:xfrm>
              <a:prstGeom prst="rect">
                <a:avLst/>
              </a:prstGeom>
              <a:pattFill prst="lgGrid">
                <a:fgClr>
                  <a:schemeClr val="tx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2Top">
                  <a:rot lat="18000000" lon="3207254" rev="186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196901" y="2110943"/>
              <a:ext cx="2101371" cy="2739935"/>
              <a:chOff x="6196901" y="2110943"/>
              <a:chExt cx="2101371" cy="2739935"/>
            </a:xfrm>
          </p:grpSpPr>
          <p:sp>
            <p:nvSpPr>
              <p:cNvPr id="2" name="Oval 1"/>
              <p:cNvSpPr/>
              <p:nvPr/>
            </p:nvSpPr>
            <p:spPr bwMode="auto">
              <a:xfrm>
                <a:off x="6196901" y="2373989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 bwMode="auto">
              <a:xfrm>
                <a:off x="6337124" y="231165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6560488" y="2377129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 bwMode="auto">
              <a:xfrm>
                <a:off x="6517752" y="220887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>
                <a:off x="6667860" y="2135719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 bwMode="auto">
              <a:xfrm>
                <a:off x="6749493" y="2396848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 bwMode="auto">
              <a:xfrm>
                <a:off x="6805020" y="2196761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 bwMode="auto">
              <a:xfrm>
                <a:off x="6906267" y="2322400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 bwMode="auto">
              <a:xfrm>
                <a:off x="6996056" y="240254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 bwMode="auto">
              <a:xfrm>
                <a:off x="6996056" y="2124970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 bwMode="auto">
              <a:xfrm>
                <a:off x="7130040" y="2203675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 bwMode="auto">
              <a:xfrm>
                <a:off x="7175131" y="2331410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 bwMode="auto">
              <a:xfrm>
                <a:off x="7327833" y="2110943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 bwMode="auto">
              <a:xfrm>
                <a:off x="7373553" y="2419635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7528405" y="2354269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 bwMode="auto">
              <a:xfrm>
                <a:off x="7345613" y="2292421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7419273" y="2173901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7578171" y="2206396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7804923" y="2142353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 bwMode="auto">
              <a:xfrm>
                <a:off x="7674041" y="2299540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 bwMode="auto">
              <a:xfrm>
                <a:off x="7896363" y="2254591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 bwMode="auto">
              <a:xfrm>
                <a:off x="7769032" y="2410313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 bwMode="auto">
              <a:xfrm>
                <a:off x="8060934" y="215575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 bwMode="auto">
              <a:xfrm>
                <a:off x="6530700" y="2967603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 bwMode="auto">
              <a:xfrm>
                <a:off x="6560488" y="317041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 bwMode="auto">
              <a:xfrm>
                <a:off x="6698452" y="3110246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 bwMode="auto">
              <a:xfrm>
                <a:off x="6667860" y="292900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6720944" y="3226455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 bwMode="auto">
              <a:xfrm>
                <a:off x="6805020" y="2990044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6623614" y="3059216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6954593" y="3022116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 bwMode="auto">
              <a:xfrm>
                <a:off x="6996056" y="2918253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 bwMode="auto">
              <a:xfrm>
                <a:off x="7130040" y="2996958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 bwMode="auto">
              <a:xfrm>
                <a:off x="7156147" y="3203596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 bwMode="auto">
              <a:xfrm>
                <a:off x="7334116" y="3123170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 bwMode="auto">
              <a:xfrm>
                <a:off x="7373553" y="3212918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 bwMode="auto">
              <a:xfrm>
                <a:off x="7528405" y="314755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3" name="Oval 142"/>
              <p:cNvSpPr/>
              <p:nvPr/>
            </p:nvSpPr>
            <p:spPr bwMode="auto">
              <a:xfrm>
                <a:off x="7299893" y="3002575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 bwMode="auto">
              <a:xfrm>
                <a:off x="7513109" y="302477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 bwMode="auto">
              <a:xfrm>
                <a:off x="7716424" y="3133106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7582601" y="2891614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7802894" y="2953920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 bwMode="auto">
              <a:xfrm>
                <a:off x="8152374" y="2895393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7969494" y="3039985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 bwMode="auto">
              <a:xfrm>
                <a:off x="8015214" y="2919104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 bwMode="auto">
              <a:xfrm>
                <a:off x="6403008" y="4002483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 bwMode="auto">
              <a:xfrm>
                <a:off x="6428564" y="3905128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 bwMode="auto">
              <a:xfrm>
                <a:off x="6462452" y="3756826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 bwMode="auto">
              <a:xfrm>
                <a:off x="6651841" y="3765647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 bwMode="auto">
              <a:xfrm>
                <a:off x="6749493" y="3976483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 bwMode="auto">
              <a:xfrm>
                <a:off x="6850740" y="367647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 bwMode="auto">
              <a:xfrm>
                <a:off x="6622140" y="3874215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 bwMode="auto">
              <a:xfrm>
                <a:off x="6996056" y="3982177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 bwMode="auto">
              <a:xfrm>
                <a:off x="6855485" y="3849195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 bwMode="auto">
              <a:xfrm>
                <a:off x="7463646" y="3727304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 bwMode="auto">
              <a:xfrm>
                <a:off x="7417926" y="3981531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 bwMode="auto">
              <a:xfrm>
                <a:off x="7098885" y="3858499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 bwMode="auto">
              <a:xfrm>
                <a:off x="7187813" y="3982177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 bwMode="auto">
              <a:xfrm>
                <a:off x="7418624" y="3815719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 bwMode="auto">
              <a:xfrm>
                <a:off x="7038600" y="3721986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 bwMode="auto">
              <a:xfrm>
                <a:off x="7628321" y="3872055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 bwMode="auto">
              <a:xfrm>
                <a:off x="7848614" y="3734169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 bwMode="auto">
              <a:xfrm>
                <a:off x="7619845" y="3711107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 bwMode="auto">
              <a:xfrm>
                <a:off x="7821635" y="3930764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 bwMode="auto">
              <a:xfrm>
                <a:off x="7628321" y="3998561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 bwMode="auto">
              <a:xfrm>
                <a:off x="6352672" y="4783367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 bwMode="auto">
              <a:xfrm>
                <a:off x="6549896" y="4633294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 bwMode="auto">
              <a:xfrm>
                <a:off x="6560488" y="474086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 bwMode="auto">
              <a:xfrm>
                <a:off x="6517752" y="4440377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 bwMode="auto">
              <a:xfrm>
                <a:off x="6667860" y="449945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 bwMode="auto">
              <a:xfrm>
                <a:off x="6386368" y="4642375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 bwMode="auto">
              <a:xfrm>
                <a:off x="6766664" y="4706385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 bwMode="auto">
              <a:xfrm>
                <a:off x="6836535" y="4574367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83" name="Oval 182"/>
              <p:cNvSpPr/>
              <p:nvPr/>
            </p:nvSpPr>
            <p:spPr bwMode="auto">
              <a:xfrm>
                <a:off x="7000313" y="4696391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84" name="Oval 183"/>
              <p:cNvSpPr/>
              <p:nvPr/>
            </p:nvSpPr>
            <p:spPr bwMode="auto">
              <a:xfrm>
                <a:off x="6996056" y="4488703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 bwMode="auto">
              <a:xfrm>
                <a:off x="7129411" y="4794298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86" name="Oval 185"/>
              <p:cNvSpPr/>
              <p:nvPr/>
            </p:nvSpPr>
            <p:spPr bwMode="auto">
              <a:xfrm>
                <a:off x="7172153" y="4589982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 bwMode="auto">
              <a:xfrm>
                <a:off x="7175131" y="4474676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 bwMode="auto">
              <a:xfrm>
                <a:off x="7236393" y="4748579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 bwMode="auto">
              <a:xfrm>
                <a:off x="7450552" y="4765796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90" name="Oval 189"/>
              <p:cNvSpPr/>
              <p:nvPr/>
            </p:nvSpPr>
            <p:spPr bwMode="auto">
              <a:xfrm>
                <a:off x="7345613" y="4599676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 bwMode="auto">
              <a:xfrm>
                <a:off x="7496272" y="4488703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 bwMode="auto">
              <a:xfrm>
                <a:off x="7578171" y="4570129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 bwMode="auto">
              <a:xfrm>
                <a:off x="7728263" y="4680680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 bwMode="auto">
              <a:xfrm>
                <a:off x="7535097" y="4676444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 bwMode="auto">
              <a:xfrm>
                <a:off x="7765481" y="4548149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96" name="Oval 195"/>
              <p:cNvSpPr/>
              <p:nvPr/>
            </p:nvSpPr>
            <p:spPr bwMode="auto">
              <a:xfrm>
                <a:off x="7616293" y="4805159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97" name="Oval 196"/>
              <p:cNvSpPr/>
              <p:nvPr/>
            </p:nvSpPr>
            <p:spPr bwMode="auto">
              <a:xfrm>
                <a:off x="8206832" y="4454268"/>
                <a:ext cx="91440" cy="45719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6043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62205 2.22222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2630887"/>
            <a:ext cx="1990725" cy="176212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9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Extracting SIFT Interest </a:t>
            </a:r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Points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280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6" name="Group 365"/>
          <p:cNvGrpSpPr/>
          <p:nvPr/>
        </p:nvGrpSpPr>
        <p:grpSpPr>
          <a:xfrm>
            <a:off x="-57477" y="5291305"/>
            <a:ext cx="3122266" cy="1391280"/>
            <a:chOff x="11904162" y="5349250"/>
            <a:chExt cx="3122266" cy="1391280"/>
          </a:xfrm>
        </p:grpSpPr>
        <p:sp>
          <p:nvSpPr>
            <p:cNvPr id="367" name="Text Box 56"/>
            <p:cNvSpPr txBox="1">
              <a:spLocks noChangeArrowheads="1"/>
            </p:cNvSpPr>
            <p:nvPr/>
          </p:nvSpPr>
          <p:spPr bwMode="auto">
            <a:xfrm>
              <a:off x="11904162" y="6155755"/>
              <a:ext cx="312226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600" dirty="0" smtClean="0">
                  <a:solidFill>
                    <a:srgbClr val="EAEAEA"/>
                  </a:solidFill>
                  <a:ea typeface="宋体" pitchFamily="2" charset="-122"/>
                </a:rPr>
                <a:t>(includes weak </a:t>
              </a:r>
              <a:r>
                <a:rPr lang="en-US" altLang="zh-CN" sz="1600" dirty="0" err="1" smtClean="0">
                  <a:solidFill>
                    <a:srgbClr val="EAEAEA"/>
                  </a:solidFill>
                  <a:ea typeface="宋体" pitchFamily="2" charset="-122"/>
                </a:rPr>
                <a:t>extrema</a:t>
              </a:r>
              <a:r>
                <a:rPr lang="en-US" altLang="zh-CN" sz="1600" dirty="0" smtClean="0">
                  <a:solidFill>
                    <a:srgbClr val="EAEAEA"/>
                  </a:solidFill>
                  <a:ea typeface="宋体" pitchFamily="2" charset="-122"/>
                </a:rPr>
                <a:t>, bad contrast, …)</a:t>
              </a:r>
              <a:endParaRPr lang="en-US" altLang="zh-CN" sz="1600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  <p:sp>
          <p:nvSpPr>
            <p:cNvPr id="368" name="Text Box 54"/>
            <p:cNvSpPr txBox="1">
              <a:spLocks noChangeArrowheads="1"/>
            </p:cNvSpPr>
            <p:nvPr/>
          </p:nvSpPr>
          <p:spPr bwMode="auto">
            <a:xfrm>
              <a:off x="12189305" y="5349250"/>
              <a:ext cx="255198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Interest Point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Candidates</a:t>
              </a:r>
              <a:endParaRPr lang="en-US" altLang="zh-CN" sz="2000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98690" y="1585560"/>
            <a:ext cx="2009931" cy="3763327"/>
            <a:chOff x="6745882" y="1739180"/>
            <a:chExt cx="2009931" cy="3763327"/>
          </a:xfrm>
        </p:grpSpPr>
        <p:sp>
          <p:nvSpPr>
            <p:cNvPr id="101" name="Rectangle 100"/>
            <p:cNvSpPr/>
            <p:nvPr/>
          </p:nvSpPr>
          <p:spPr bwMode="auto">
            <a:xfrm>
              <a:off x="6745882" y="1739180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6745882" y="2527609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6745882" y="3316038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6745882" y="4104467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8690" y="2110943"/>
            <a:ext cx="2101371" cy="2739935"/>
            <a:chOff x="6196901" y="2110943"/>
            <a:chExt cx="2101371" cy="2739935"/>
          </a:xfrm>
        </p:grpSpPr>
        <p:sp>
          <p:nvSpPr>
            <p:cNvPr id="2" name="Oval 1"/>
            <p:cNvSpPr/>
            <p:nvPr/>
          </p:nvSpPr>
          <p:spPr bwMode="auto">
            <a:xfrm>
              <a:off x="6196901" y="237398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6337124" y="23116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6560488" y="237712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6517752" y="220887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6667860" y="213571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6749493" y="239684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6805020" y="219676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6906267" y="232240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6996056" y="240254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6996056" y="212497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7130040" y="220367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7175131" y="233141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7327833" y="211094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7373553" y="241963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7528405" y="235426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7345613" y="229242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7419273" y="217390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7578171" y="220639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7804923" y="214235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7674041" y="229954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7896363" y="225459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7769032" y="241031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8060934" y="21557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6530700" y="296760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6560488" y="317041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6698452" y="311024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6667860" y="292900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6720944" y="322645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6805020" y="299004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6623614" y="305921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6954593" y="302211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6996056" y="291825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7130040" y="299695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7156147" y="320359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7334116" y="312317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7373553" y="321291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7528405" y="31475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7299893" y="300257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7513109" y="302477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>
              <a:off x="7716424" y="313310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7582601" y="289161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7802894" y="295392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8152374" y="289539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7969494" y="303998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8015214" y="291910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6403008" y="400248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3" name="Oval 152"/>
            <p:cNvSpPr/>
            <p:nvPr/>
          </p:nvSpPr>
          <p:spPr bwMode="auto">
            <a:xfrm>
              <a:off x="6428564" y="390512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6462452" y="375682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>
              <a:off x="6651841" y="376564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7" name="Oval 156"/>
            <p:cNvSpPr/>
            <p:nvPr/>
          </p:nvSpPr>
          <p:spPr bwMode="auto">
            <a:xfrm>
              <a:off x="6749493" y="397648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6850740" y="367647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>
              <a:off x="6622140" y="387421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 bwMode="auto">
            <a:xfrm>
              <a:off x="6996056" y="398217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1" name="Oval 160"/>
            <p:cNvSpPr/>
            <p:nvPr/>
          </p:nvSpPr>
          <p:spPr bwMode="auto">
            <a:xfrm>
              <a:off x="6855485" y="384919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2" name="Oval 161"/>
            <p:cNvSpPr/>
            <p:nvPr/>
          </p:nvSpPr>
          <p:spPr bwMode="auto">
            <a:xfrm>
              <a:off x="7463646" y="372730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>
              <a:off x="7417926" y="398153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4" name="Oval 163"/>
            <p:cNvSpPr/>
            <p:nvPr/>
          </p:nvSpPr>
          <p:spPr bwMode="auto">
            <a:xfrm>
              <a:off x="7098885" y="385849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5" name="Oval 164"/>
            <p:cNvSpPr/>
            <p:nvPr/>
          </p:nvSpPr>
          <p:spPr bwMode="auto">
            <a:xfrm>
              <a:off x="7187813" y="398217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>
              <a:off x="7418624" y="381571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>
              <a:off x="7038600" y="372198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>
              <a:off x="7628321" y="387205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>
              <a:off x="7848614" y="373416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7619845" y="371110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7821635" y="393076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>
              <a:off x="7628321" y="399856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5" name="Oval 174"/>
            <p:cNvSpPr/>
            <p:nvPr/>
          </p:nvSpPr>
          <p:spPr bwMode="auto">
            <a:xfrm>
              <a:off x="6352672" y="478336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6" name="Oval 175"/>
            <p:cNvSpPr/>
            <p:nvPr/>
          </p:nvSpPr>
          <p:spPr bwMode="auto">
            <a:xfrm>
              <a:off x="6549896" y="463329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7" name="Oval 176"/>
            <p:cNvSpPr/>
            <p:nvPr/>
          </p:nvSpPr>
          <p:spPr bwMode="auto">
            <a:xfrm>
              <a:off x="6560488" y="474086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8" name="Oval 177"/>
            <p:cNvSpPr/>
            <p:nvPr/>
          </p:nvSpPr>
          <p:spPr bwMode="auto">
            <a:xfrm>
              <a:off x="6517752" y="444037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9" name="Oval 178"/>
            <p:cNvSpPr/>
            <p:nvPr/>
          </p:nvSpPr>
          <p:spPr bwMode="auto">
            <a:xfrm>
              <a:off x="6667860" y="44994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6386368" y="464237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1" name="Oval 180"/>
            <p:cNvSpPr/>
            <p:nvPr/>
          </p:nvSpPr>
          <p:spPr bwMode="auto">
            <a:xfrm>
              <a:off x="6766664" y="470638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2" name="Oval 181"/>
            <p:cNvSpPr/>
            <p:nvPr/>
          </p:nvSpPr>
          <p:spPr bwMode="auto">
            <a:xfrm>
              <a:off x="6836535" y="457436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3" name="Oval 182"/>
            <p:cNvSpPr/>
            <p:nvPr/>
          </p:nvSpPr>
          <p:spPr bwMode="auto">
            <a:xfrm>
              <a:off x="7000313" y="469639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4" name="Oval 183"/>
            <p:cNvSpPr/>
            <p:nvPr/>
          </p:nvSpPr>
          <p:spPr bwMode="auto">
            <a:xfrm>
              <a:off x="6996056" y="448870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5" name="Oval 184"/>
            <p:cNvSpPr/>
            <p:nvPr/>
          </p:nvSpPr>
          <p:spPr bwMode="auto">
            <a:xfrm>
              <a:off x="7129411" y="479429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7172153" y="458998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>
              <a:off x="7175131" y="447467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8" name="Oval 187"/>
            <p:cNvSpPr/>
            <p:nvPr/>
          </p:nvSpPr>
          <p:spPr bwMode="auto">
            <a:xfrm>
              <a:off x="7236393" y="474857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9" name="Oval 188"/>
            <p:cNvSpPr/>
            <p:nvPr/>
          </p:nvSpPr>
          <p:spPr bwMode="auto">
            <a:xfrm>
              <a:off x="7450552" y="476579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0" name="Oval 189"/>
            <p:cNvSpPr/>
            <p:nvPr/>
          </p:nvSpPr>
          <p:spPr bwMode="auto">
            <a:xfrm>
              <a:off x="7345613" y="459967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7496272" y="448870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2" name="Oval 191"/>
            <p:cNvSpPr/>
            <p:nvPr/>
          </p:nvSpPr>
          <p:spPr bwMode="auto">
            <a:xfrm>
              <a:off x="7578171" y="457012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7728263" y="468068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4" name="Oval 193"/>
            <p:cNvSpPr/>
            <p:nvPr/>
          </p:nvSpPr>
          <p:spPr bwMode="auto">
            <a:xfrm>
              <a:off x="7535097" y="467644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5" name="Oval 194"/>
            <p:cNvSpPr/>
            <p:nvPr/>
          </p:nvSpPr>
          <p:spPr bwMode="auto">
            <a:xfrm>
              <a:off x="7765481" y="454814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6" name="Oval 195"/>
            <p:cNvSpPr/>
            <p:nvPr/>
          </p:nvSpPr>
          <p:spPr bwMode="auto">
            <a:xfrm>
              <a:off x="7616293" y="480515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7" name="Oval 196"/>
            <p:cNvSpPr/>
            <p:nvPr/>
          </p:nvSpPr>
          <p:spPr bwMode="auto">
            <a:xfrm>
              <a:off x="8206832" y="445426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02" name="Left Brace 201"/>
          <p:cNvSpPr/>
          <p:nvPr/>
        </p:nvSpPr>
        <p:spPr bwMode="auto">
          <a:xfrm flipH="1">
            <a:off x="2892894" y="1993725"/>
            <a:ext cx="354424" cy="3115004"/>
          </a:xfrm>
          <a:prstGeom prst="leftBrac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3582115" y="1585560"/>
            <a:ext cx="2009931" cy="3763327"/>
            <a:chOff x="6745882" y="1739180"/>
            <a:chExt cx="2009931" cy="3763327"/>
          </a:xfrm>
        </p:grpSpPr>
        <p:sp>
          <p:nvSpPr>
            <p:cNvPr id="152" name="Rectangle 151"/>
            <p:cNvSpPr/>
            <p:nvPr/>
          </p:nvSpPr>
          <p:spPr bwMode="auto">
            <a:xfrm>
              <a:off x="6745882" y="1739180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53"/>
            <p:cNvSpPr/>
            <p:nvPr/>
          </p:nvSpPr>
          <p:spPr bwMode="auto">
            <a:xfrm>
              <a:off x="6745882" y="2527609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165"/>
            <p:cNvSpPr/>
            <p:nvPr/>
          </p:nvSpPr>
          <p:spPr bwMode="auto">
            <a:xfrm>
              <a:off x="6745882" y="3316038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6745882" y="4104467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37886" y="2124970"/>
            <a:ext cx="1891142" cy="2715047"/>
            <a:chOff x="3737886" y="2124970"/>
            <a:chExt cx="1891142" cy="2715047"/>
          </a:xfrm>
        </p:grpSpPr>
        <p:sp>
          <p:nvSpPr>
            <p:cNvPr id="203" name="Oval 202"/>
            <p:cNvSpPr/>
            <p:nvPr/>
          </p:nvSpPr>
          <p:spPr bwMode="auto">
            <a:xfrm>
              <a:off x="3945702" y="2377129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5" name="Oval 204"/>
            <p:cNvSpPr/>
            <p:nvPr/>
          </p:nvSpPr>
          <p:spPr bwMode="auto">
            <a:xfrm>
              <a:off x="4053074" y="2135719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8" name="Oval 207"/>
            <p:cNvSpPr/>
            <p:nvPr/>
          </p:nvSpPr>
          <p:spPr bwMode="auto">
            <a:xfrm>
              <a:off x="4291481" y="2322400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>
              <a:off x="4381270" y="2124970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2" name="Oval 211"/>
            <p:cNvSpPr/>
            <p:nvPr/>
          </p:nvSpPr>
          <p:spPr bwMode="auto">
            <a:xfrm>
              <a:off x="4560345" y="2331410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4" name="Oval 213"/>
            <p:cNvSpPr/>
            <p:nvPr/>
          </p:nvSpPr>
          <p:spPr bwMode="auto">
            <a:xfrm>
              <a:off x="4758767" y="241963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9" name="Oval 218"/>
            <p:cNvSpPr/>
            <p:nvPr/>
          </p:nvSpPr>
          <p:spPr bwMode="auto">
            <a:xfrm>
              <a:off x="5190137" y="214235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0" name="Oval 219"/>
            <p:cNvSpPr/>
            <p:nvPr/>
          </p:nvSpPr>
          <p:spPr bwMode="auto">
            <a:xfrm>
              <a:off x="4906855" y="2276680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5446148" y="2155752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3915914" y="296760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3945702" y="3170412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4106158" y="322645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4190234" y="2990044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>
              <a:off x="4381270" y="291825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4758767" y="3212918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4685107" y="300257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0" name="Oval 239"/>
            <p:cNvSpPr/>
            <p:nvPr/>
          </p:nvSpPr>
          <p:spPr bwMode="auto">
            <a:xfrm>
              <a:off x="5101638" y="313310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1" name="Oval 240"/>
            <p:cNvSpPr/>
            <p:nvPr/>
          </p:nvSpPr>
          <p:spPr bwMode="auto">
            <a:xfrm>
              <a:off x="4967815" y="2891614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3" name="Oval 242"/>
            <p:cNvSpPr/>
            <p:nvPr/>
          </p:nvSpPr>
          <p:spPr bwMode="auto">
            <a:xfrm>
              <a:off x="5537588" y="289539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4" name="Oval 243"/>
            <p:cNvSpPr/>
            <p:nvPr/>
          </p:nvSpPr>
          <p:spPr bwMode="auto">
            <a:xfrm>
              <a:off x="5354708" y="303998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8" name="Oval 247"/>
            <p:cNvSpPr/>
            <p:nvPr/>
          </p:nvSpPr>
          <p:spPr bwMode="auto">
            <a:xfrm>
              <a:off x="3847666" y="375682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0" name="Oval 249"/>
            <p:cNvSpPr/>
            <p:nvPr/>
          </p:nvSpPr>
          <p:spPr bwMode="auto">
            <a:xfrm>
              <a:off x="4134707" y="397648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1" name="Oval 250"/>
            <p:cNvSpPr/>
            <p:nvPr/>
          </p:nvSpPr>
          <p:spPr bwMode="auto">
            <a:xfrm>
              <a:off x="4235954" y="3676472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3" name="Oval 252"/>
            <p:cNvSpPr/>
            <p:nvPr/>
          </p:nvSpPr>
          <p:spPr bwMode="auto">
            <a:xfrm>
              <a:off x="4381270" y="3982177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4" name="Oval 253"/>
            <p:cNvSpPr/>
            <p:nvPr/>
          </p:nvSpPr>
          <p:spPr bwMode="auto">
            <a:xfrm>
              <a:off x="4240699" y="384919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6" name="Oval 255"/>
            <p:cNvSpPr/>
            <p:nvPr/>
          </p:nvSpPr>
          <p:spPr bwMode="auto">
            <a:xfrm>
              <a:off x="4803140" y="3981531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0" name="Oval 259"/>
            <p:cNvSpPr/>
            <p:nvPr/>
          </p:nvSpPr>
          <p:spPr bwMode="auto">
            <a:xfrm>
              <a:off x="4423814" y="372198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2" name="Oval 261"/>
            <p:cNvSpPr/>
            <p:nvPr/>
          </p:nvSpPr>
          <p:spPr bwMode="auto">
            <a:xfrm>
              <a:off x="5233828" y="3734169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3" name="Oval 262"/>
            <p:cNvSpPr/>
            <p:nvPr/>
          </p:nvSpPr>
          <p:spPr bwMode="auto">
            <a:xfrm>
              <a:off x="5005059" y="3711107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4" name="Oval 263"/>
            <p:cNvSpPr/>
            <p:nvPr/>
          </p:nvSpPr>
          <p:spPr bwMode="auto">
            <a:xfrm>
              <a:off x="5206849" y="3930764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6" name="Oval 265"/>
            <p:cNvSpPr/>
            <p:nvPr/>
          </p:nvSpPr>
          <p:spPr bwMode="auto">
            <a:xfrm>
              <a:off x="3737886" y="4783367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0" name="Oval 269"/>
            <p:cNvSpPr/>
            <p:nvPr/>
          </p:nvSpPr>
          <p:spPr bwMode="auto">
            <a:xfrm>
              <a:off x="4053074" y="4499452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1" name="Oval 270"/>
            <p:cNvSpPr/>
            <p:nvPr/>
          </p:nvSpPr>
          <p:spPr bwMode="auto">
            <a:xfrm>
              <a:off x="3771582" y="464237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2" name="Oval 271"/>
            <p:cNvSpPr/>
            <p:nvPr/>
          </p:nvSpPr>
          <p:spPr bwMode="auto">
            <a:xfrm>
              <a:off x="4151878" y="470638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3" name="Oval 272"/>
            <p:cNvSpPr/>
            <p:nvPr/>
          </p:nvSpPr>
          <p:spPr bwMode="auto">
            <a:xfrm>
              <a:off x="4221749" y="4574367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6" name="Oval 275"/>
            <p:cNvSpPr/>
            <p:nvPr/>
          </p:nvSpPr>
          <p:spPr bwMode="auto">
            <a:xfrm>
              <a:off x="4514625" y="4794298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8" name="Oval 277"/>
            <p:cNvSpPr/>
            <p:nvPr/>
          </p:nvSpPr>
          <p:spPr bwMode="auto">
            <a:xfrm>
              <a:off x="4560345" y="447467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2" name="Oval 281"/>
            <p:cNvSpPr/>
            <p:nvPr/>
          </p:nvSpPr>
          <p:spPr bwMode="auto">
            <a:xfrm>
              <a:off x="4835766" y="476579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3" name="Oval 282"/>
            <p:cNvSpPr/>
            <p:nvPr/>
          </p:nvSpPr>
          <p:spPr bwMode="auto">
            <a:xfrm>
              <a:off x="4730827" y="459967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5" name="Oval 284"/>
            <p:cNvSpPr/>
            <p:nvPr/>
          </p:nvSpPr>
          <p:spPr bwMode="auto">
            <a:xfrm>
              <a:off x="4881486" y="448870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7" name="Oval 286"/>
            <p:cNvSpPr/>
            <p:nvPr/>
          </p:nvSpPr>
          <p:spPr bwMode="auto">
            <a:xfrm>
              <a:off x="5113477" y="4680680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cxnSp>
        <p:nvCxnSpPr>
          <p:cNvPr id="7" name="Straight Arrow Connector 6"/>
          <p:cNvCxnSpPr>
            <a:stCxn id="220" idx="5"/>
            <a:endCxn id="5" idx="1"/>
          </p:cNvCxnSpPr>
          <p:nvPr/>
        </p:nvCxnSpPr>
        <p:spPr bwMode="auto">
          <a:xfrm>
            <a:off x="4984904" y="2315704"/>
            <a:ext cx="2785153" cy="75620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4" name="Text Box 54"/>
          <p:cNvSpPr txBox="1">
            <a:spLocks noChangeArrowheads="1"/>
          </p:cNvSpPr>
          <p:nvPr/>
        </p:nvSpPr>
        <p:spPr bwMode="auto">
          <a:xfrm>
            <a:off x="3454837" y="5246700"/>
            <a:ext cx="2551980" cy="136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accent6"/>
                </a:solidFill>
                <a:ea typeface="宋体" pitchFamily="2" charset="-122"/>
              </a:rPr>
              <a:t>SIFT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accent6"/>
                </a:solidFill>
                <a:ea typeface="宋体" pitchFamily="2" charset="-122"/>
              </a:rPr>
              <a:t>Interest Points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600" dirty="0" smtClean="0">
                <a:solidFill>
                  <a:schemeClr val="accent6"/>
                </a:solidFill>
                <a:ea typeface="宋体" pitchFamily="2" charset="-122"/>
              </a:rPr>
              <a:t>(after removing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600" dirty="0" smtClean="0">
                <a:solidFill>
                  <a:schemeClr val="accent6"/>
                </a:solidFill>
                <a:ea typeface="宋体" pitchFamily="2" charset="-122"/>
              </a:rPr>
              <a:t>weak points)</a:t>
            </a:r>
            <a:endParaRPr lang="en-US" altLang="zh-CN" sz="2000" dirty="0">
              <a:solidFill>
                <a:schemeClr val="accent6"/>
              </a:solidFill>
              <a:ea typeface="宋体" pitchFamily="2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39264" y="2941112"/>
            <a:ext cx="893113" cy="893113"/>
            <a:chOff x="7771121" y="2941112"/>
            <a:chExt cx="893113" cy="893113"/>
          </a:xfrm>
        </p:grpSpPr>
        <p:sp>
          <p:nvSpPr>
            <p:cNvPr id="5" name="Oval 4"/>
            <p:cNvSpPr/>
            <p:nvPr/>
          </p:nvSpPr>
          <p:spPr bwMode="auto">
            <a:xfrm>
              <a:off x="7771121" y="2941112"/>
              <a:ext cx="893113" cy="89311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95" name="Oval 294"/>
            <p:cNvSpPr/>
            <p:nvPr/>
          </p:nvSpPr>
          <p:spPr bwMode="auto">
            <a:xfrm>
              <a:off x="8171957" y="3341948"/>
              <a:ext cx="91440" cy="91440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54958" y="3755662"/>
            <a:ext cx="379846" cy="379846"/>
            <a:chOff x="7186815" y="3755662"/>
            <a:chExt cx="379846" cy="379846"/>
          </a:xfrm>
        </p:grpSpPr>
        <p:sp>
          <p:nvSpPr>
            <p:cNvPr id="297" name="Oval 296"/>
            <p:cNvSpPr/>
            <p:nvPr/>
          </p:nvSpPr>
          <p:spPr bwMode="auto">
            <a:xfrm>
              <a:off x="7186815" y="3755662"/>
              <a:ext cx="379846" cy="37984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98" name="Oval 297"/>
            <p:cNvSpPr/>
            <p:nvPr/>
          </p:nvSpPr>
          <p:spPr bwMode="auto">
            <a:xfrm>
              <a:off x="7331018" y="3899865"/>
              <a:ext cx="91440" cy="91440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cxnSp>
        <p:nvCxnSpPr>
          <p:cNvPr id="299" name="Straight Arrow Connector 298"/>
          <p:cNvCxnSpPr>
            <a:stCxn id="254" idx="5"/>
            <a:endCxn id="297" idx="2"/>
          </p:cNvCxnSpPr>
          <p:nvPr/>
        </p:nvCxnSpPr>
        <p:spPr bwMode="auto">
          <a:xfrm>
            <a:off x="4318748" y="3888219"/>
            <a:ext cx="2736210" cy="573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00" name="Group 299"/>
          <p:cNvGrpSpPr/>
          <p:nvPr/>
        </p:nvGrpSpPr>
        <p:grpSpPr>
          <a:xfrm>
            <a:off x="8012937" y="4062625"/>
            <a:ext cx="237206" cy="237206"/>
            <a:chOff x="7258135" y="3826982"/>
            <a:chExt cx="237206" cy="237206"/>
          </a:xfrm>
        </p:grpSpPr>
        <p:sp>
          <p:nvSpPr>
            <p:cNvPr id="301" name="Oval 300"/>
            <p:cNvSpPr/>
            <p:nvPr/>
          </p:nvSpPr>
          <p:spPr bwMode="auto">
            <a:xfrm>
              <a:off x="7258135" y="3826982"/>
              <a:ext cx="237206" cy="2372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02" name="Oval 301"/>
            <p:cNvSpPr/>
            <p:nvPr/>
          </p:nvSpPr>
          <p:spPr bwMode="auto">
            <a:xfrm>
              <a:off x="7331018" y="3899865"/>
              <a:ext cx="91440" cy="91440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cxnSp>
        <p:nvCxnSpPr>
          <p:cNvPr id="303" name="Straight Arrow Connector 302"/>
          <p:cNvCxnSpPr>
            <a:stCxn id="282" idx="3"/>
            <a:endCxn id="301" idx="2"/>
          </p:cNvCxnSpPr>
          <p:nvPr/>
        </p:nvCxnSpPr>
        <p:spPr bwMode="auto">
          <a:xfrm flipV="1">
            <a:off x="4849157" y="4181228"/>
            <a:ext cx="3163780" cy="6235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70505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/>
      <p:bldP spid="29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5" descr="i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2630888"/>
            <a:ext cx="1990725" cy="17621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Extracting SIFT Interest </a:t>
            </a:r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Points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280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6" name="Group 365"/>
          <p:cNvGrpSpPr/>
          <p:nvPr/>
        </p:nvGrpSpPr>
        <p:grpSpPr>
          <a:xfrm>
            <a:off x="-57477" y="5291305"/>
            <a:ext cx="3122266" cy="1391280"/>
            <a:chOff x="11904162" y="5349250"/>
            <a:chExt cx="3122266" cy="1391280"/>
          </a:xfrm>
        </p:grpSpPr>
        <p:sp>
          <p:nvSpPr>
            <p:cNvPr id="367" name="Text Box 56"/>
            <p:cNvSpPr txBox="1">
              <a:spLocks noChangeArrowheads="1"/>
            </p:cNvSpPr>
            <p:nvPr/>
          </p:nvSpPr>
          <p:spPr bwMode="auto">
            <a:xfrm>
              <a:off x="11904162" y="6155755"/>
              <a:ext cx="312226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600" dirty="0" smtClean="0">
                  <a:solidFill>
                    <a:srgbClr val="EAEAEA"/>
                  </a:solidFill>
                  <a:ea typeface="宋体" pitchFamily="2" charset="-122"/>
                </a:rPr>
                <a:t>(includes weak </a:t>
              </a:r>
              <a:r>
                <a:rPr lang="en-US" altLang="zh-CN" sz="1600" dirty="0" err="1" smtClean="0">
                  <a:solidFill>
                    <a:srgbClr val="EAEAEA"/>
                  </a:solidFill>
                  <a:ea typeface="宋体" pitchFamily="2" charset="-122"/>
                </a:rPr>
                <a:t>extrema</a:t>
              </a:r>
              <a:r>
                <a:rPr lang="en-US" altLang="zh-CN" sz="1600" dirty="0" smtClean="0">
                  <a:solidFill>
                    <a:srgbClr val="EAEAEA"/>
                  </a:solidFill>
                  <a:ea typeface="宋体" pitchFamily="2" charset="-122"/>
                </a:rPr>
                <a:t>, bad contrast, …)</a:t>
              </a:r>
              <a:endParaRPr lang="en-US" altLang="zh-CN" sz="1600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  <p:sp>
          <p:nvSpPr>
            <p:cNvPr id="368" name="Text Box 54"/>
            <p:cNvSpPr txBox="1">
              <a:spLocks noChangeArrowheads="1"/>
            </p:cNvSpPr>
            <p:nvPr/>
          </p:nvSpPr>
          <p:spPr bwMode="auto">
            <a:xfrm>
              <a:off x="12189305" y="5349250"/>
              <a:ext cx="255198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Interest Point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rgbClr val="EAEAEA"/>
                  </a:solidFill>
                  <a:ea typeface="宋体" pitchFamily="2" charset="-122"/>
                </a:rPr>
                <a:t>Candidates</a:t>
              </a:r>
              <a:endParaRPr lang="en-US" altLang="zh-CN" sz="2000" dirty="0">
                <a:solidFill>
                  <a:srgbClr val="EAEAEA"/>
                </a:solidFill>
                <a:ea typeface="宋体" pitchFamily="2" charset="-122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98690" y="1585560"/>
            <a:ext cx="2009931" cy="3763327"/>
            <a:chOff x="6745882" y="1739180"/>
            <a:chExt cx="2009931" cy="3763327"/>
          </a:xfrm>
        </p:grpSpPr>
        <p:sp>
          <p:nvSpPr>
            <p:cNvPr id="101" name="Rectangle 100"/>
            <p:cNvSpPr/>
            <p:nvPr/>
          </p:nvSpPr>
          <p:spPr bwMode="auto">
            <a:xfrm>
              <a:off x="6745882" y="1739180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6745882" y="2527609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6745882" y="3316038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6745882" y="4104467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8690" y="2110943"/>
            <a:ext cx="2101371" cy="2739935"/>
            <a:chOff x="6196901" y="2110943"/>
            <a:chExt cx="2101371" cy="2739935"/>
          </a:xfrm>
        </p:grpSpPr>
        <p:sp>
          <p:nvSpPr>
            <p:cNvPr id="2" name="Oval 1"/>
            <p:cNvSpPr/>
            <p:nvPr/>
          </p:nvSpPr>
          <p:spPr bwMode="auto">
            <a:xfrm>
              <a:off x="6196901" y="237398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6337124" y="23116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6560488" y="237712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6517752" y="220887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6667860" y="213571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6749493" y="239684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6805020" y="219676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6906267" y="232240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6996056" y="240254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6996056" y="212497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7130040" y="220367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7175131" y="233141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7327833" y="211094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7373553" y="241963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7528405" y="235426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7345613" y="229242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7419273" y="217390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7578171" y="220639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7804923" y="214235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7674041" y="229954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7896363" y="225459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7769032" y="241031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8060934" y="21557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6530700" y="296760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6560488" y="317041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6698452" y="311024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6667860" y="292900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6720944" y="322645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6805020" y="299004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6623614" y="305921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6954593" y="302211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6996056" y="291825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7130040" y="299695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7156147" y="320359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7334116" y="312317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7373553" y="321291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7528405" y="31475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7299893" y="300257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7513109" y="302477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>
              <a:off x="7716424" y="313310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7582601" y="289161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7802894" y="295392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8152374" y="289539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7969494" y="303998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8015214" y="291910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6403008" y="400248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3" name="Oval 152"/>
            <p:cNvSpPr/>
            <p:nvPr/>
          </p:nvSpPr>
          <p:spPr bwMode="auto">
            <a:xfrm>
              <a:off x="6428564" y="390512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6462452" y="375682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>
              <a:off x="6651841" y="376564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7" name="Oval 156"/>
            <p:cNvSpPr/>
            <p:nvPr/>
          </p:nvSpPr>
          <p:spPr bwMode="auto">
            <a:xfrm>
              <a:off x="6749493" y="397648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6850740" y="367647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>
              <a:off x="6622140" y="387421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 bwMode="auto">
            <a:xfrm>
              <a:off x="6996056" y="398217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1" name="Oval 160"/>
            <p:cNvSpPr/>
            <p:nvPr/>
          </p:nvSpPr>
          <p:spPr bwMode="auto">
            <a:xfrm>
              <a:off x="6855485" y="384919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2" name="Oval 161"/>
            <p:cNvSpPr/>
            <p:nvPr/>
          </p:nvSpPr>
          <p:spPr bwMode="auto">
            <a:xfrm>
              <a:off x="7463646" y="372730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>
              <a:off x="7417926" y="398153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4" name="Oval 163"/>
            <p:cNvSpPr/>
            <p:nvPr/>
          </p:nvSpPr>
          <p:spPr bwMode="auto">
            <a:xfrm>
              <a:off x="7098885" y="385849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5" name="Oval 164"/>
            <p:cNvSpPr/>
            <p:nvPr/>
          </p:nvSpPr>
          <p:spPr bwMode="auto">
            <a:xfrm>
              <a:off x="7187813" y="398217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>
              <a:off x="7418624" y="381571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>
              <a:off x="7038600" y="372198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>
              <a:off x="7628321" y="387205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>
              <a:off x="7848614" y="373416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7619845" y="371110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7821635" y="393076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>
              <a:off x="7628321" y="399856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5" name="Oval 174"/>
            <p:cNvSpPr/>
            <p:nvPr/>
          </p:nvSpPr>
          <p:spPr bwMode="auto">
            <a:xfrm>
              <a:off x="6352672" y="478336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6" name="Oval 175"/>
            <p:cNvSpPr/>
            <p:nvPr/>
          </p:nvSpPr>
          <p:spPr bwMode="auto">
            <a:xfrm>
              <a:off x="6549896" y="463329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7" name="Oval 176"/>
            <p:cNvSpPr/>
            <p:nvPr/>
          </p:nvSpPr>
          <p:spPr bwMode="auto">
            <a:xfrm>
              <a:off x="6560488" y="474086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8" name="Oval 177"/>
            <p:cNvSpPr/>
            <p:nvPr/>
          </p:nvSpPr>
          <p:spPr bwMode="auto">
            <a:xfrm>
              <a:off x="6517752" y="444037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9" name="Oval 178"/>
            <p:cNvSpPr/>
            <p:nvPr/>
          </p:nvSpPr>
          <p:spPr bwMode="auto">
            <a:xfrm>
              <a:off x="6667860" y="449945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6386368" y="464237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1" name="Oval 180"/>
            <p:cNvSpPr/>
            <p:nvPr/>
          </p:nvSpPr>
          <p:spPr bwMode="auto">
            <a:xfrm>
              <a:off x="6766664" y="4706385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2" name="Oval 181"/>
            <p:cNvSpPr/>
            <p:nvPr/>
          </p:nvSpPr>
          <p:spPr bwMode="auto">
            <a:xfrm>
              <a:off x="6836535" y="4574367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3" name="Oval 182"/>
            <p:cNvSpPr/>
            <p:nvPr/>
          </p:nvSpPr>
          <p:spPr bwMode="auto">
            <a:xfrm>
              <a:off x="7000313" y="4696391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4" name="Oval 183"/>
            <p:cNvSpPr/>
            <p:nvPr/>
          </p:nvSpPr>
          <p:spPr bwMode="auto">
            <a:xfrm>
              <a:off x="6996056" y="448870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5" name="Oval 184"/>
            <p:cNvSpPr/>
            <p:nvPr/>
          </p:nvSpPr>
          <p:spPr bwMode="auto">
            <a:xfrm>
              <a:off x="7129411" y="479429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7172153" y="4589982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>
              <a:off x="7175131" y="447467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8" name="Oval 187"/>
            <p:cNvSpPr/>
            <p:nvPr/>
          </p:nvSpPr>
          <p:spPr bwMode="auto">
            <a:xfrm>
              <a:off x="7236393" y="474857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9" name="Oval 188"/>
            <p:cNvSpPr/>
            <p:nvPr/>
          </p:nvSpPr>
          <p:spPr bwMode="auto">
            <a:xfrm>
              <a:off x="7450552" y="476579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0" name="Oval 189"/>
            <p:cNvSpPr/>
            <p:nvPr/>
          </p:nvSpPr>
          <p:spPr bwMode="auto">
            <a:xfrm>
              <a:off x="7345613" y="4599676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7496272" y="4488703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2" name="Oval 191"/>
            <p:cNvSpPr/>
            <p:nvPr/>
          </p:nvSpPr>
          <p:spPr bwMode="auto">
            <a:xfrm>
              <a:off x="7578171" y="457012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7728263" y="4680680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4" name="Oval 193"/>
            <p:cNvSpPr/>
            <p:nvPr/>
          </p:nvSpPr>
          <p:spPr bwMode="auto">
            <a:xfrm>
              <a:off x="7535097" y="4676444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5" name="Oval 194"/>
            <p:cNvSpPr/>
            <p:nvPr/>
          </p:nvSpPr>
          <p:spPr bwMode="auto">
            <a:xfrm>
              <a:off x="7765481" y="454814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6" name="Oval 195"/>
            <p:cNvSpPr/>
            <p:nvPr/>
          </p:nvSpPr>
          <p:spPr bwMode="auto">
            <a:xfrm>
              <a:off x="7616293" y="4805159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7" name="Oval 196"/>
            <p:cNvSpPr/>
            <p:nvPr/>
          </p:nvSpPr>
          <p:spPr bwMode="auto">
            <a:xfrm>
              <a:off x="8206832" y="4454268"/>
              <a:ext cx="91440" cy="45719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02" name="Left Brace 201"/>
          <p:cNvSpPr/>
          <p:nvPr/>
        </p:nvSpPr>
        <p:spPr bwMode="auto">
          <a:xfrm flipH="1">
            <a:off x="2892894" y="1993725"/>
            <a:ext cx="354424" cy="3115004"/>
          </a:xfrm>
          <a:prstGeom prst="leftBrac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3582115" y="1585560"/>
            <a:ext cx="2009931" cy="3763327"/>
            <a:chOff x="6745882" y="1739180"/>
            <a:chExt cx="2009931" cy="3763327"/>
          </a:xfrm>
        </p:grpSpPr>
        <p:sp>
          <p:nvSpPr>
            <p:cNvPr id="152" name="Rectangle 151"/>
            <p:cNvSpPr/>
            <p:nvPr/>
          </p:nvSpPr>
          <p:spPr bwMode="auto">
            <a:xfrm>
              <a:off x="6745882" y="1739180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53"/>
            <p:cNvSpPr/>
            <p:nvPr/>
          </p:nvSpPr>
          <p:spPr bwMode="auto">
            <a:xfrm>
              <a:off x="6745882" y="2527609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165"/>
            <p:cNvSpPr/>
            <p:nvPr/>
          </p:nvSpPr>
          <p:spPr bwMode="auto">
            <a:xfrm>
              <a:off x="6745882" y="3316038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6745882" y="4104467"/>
              <a:ext cx="2009931" cy="1398040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8000000" lon="3207254" rev="186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37886" y="2124970"/>
            <a:ext cx="1891142" cy="2715047"/>
            <a:chOff x="3737886" y="2124970"/>
            <a:chExt cx="1891142" cy="2715047"/>
          </a:xfrm>
        </p:grpSpPr>
        <p:sp>
          <p:nvSpPr>
            <p:cNvPr id="203" name="Oval 202"/>
            <p:cNvSpPr/>
            <p:nvPr/>
          </p:nvSpPr>
          <p:spPr bwMode="auto">
            <a:xfrm>
              <a:off x="3945702" y="2377129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5" name="Oval 204"/>
            <p:cNvSpPr/>
            <p:nvPr/>
          </p:nvSpPr>
          <p:spPr bwMode="auto">
            <a:xfrm>
              <a:off x="4053074" y="2135719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8" name="Oval 207"/>
            <p:cNvSpPr/>
            <p:nvPr/>
          </p:nvSpPr>
          <p:spPr bwMode="auto">
            <a:xfrm>
              <a:off x="4291481" y="2322400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>
              <a:off x="4381270" y="2124970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2" name="Oval 211"/>
            <p:cNvSpPr/>
            <p:nvPr/>
          </p:nvSpPr>
          <p:spPr bwMode="auto">
            <a:xfrm>
              <a:off x="4560345" y="2331410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4" name="Oval 213"/>
            <p:cNvSpPr/>
            <p:nvPr/>
          </p:nvSpPr>
          <p:spPr bwMode="auto">
            <a:xfrm>
              <a:off x="4758767" y="241963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9" name="Oval 218"/>
            <p:cNvSpPr/>
            <p:nvPr/>
          </p:nvSpPr>
          <p:spPr bwMode="auto">
            <a:xfrm>
              <a:off x="5190137" y="214235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0" name="Oval 219"/>
            <p:cNvSpPr/>
            <p:nvPr/>
          </p:nvSpPr>
          <p:spPr bwMode="auto">
            <a:xfrm>
              <a:off x="4906855" y="2276680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5446148" y="2155752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3915914" y="296760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3945702" y="3170412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4106158" y="322645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4190234" y="2990044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>
              <a:off x="4381270" y="291825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4758767" y="3212918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4685107" y="300257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0" name="Oval 239"/>
            <p:cNvSpPr/>
            <p:nvPr/>
          </p:nvSpPr>
          <p:spPr bwMode="auto">
            <a:xfrm>
              <a:off x="5101638" y="313310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1" name="Oval 240"/>
            <p:cNvSpPr/>
            <p:nvPr/>
          </p:nvSpPr>
          <p:spPr bwMode="auto">
            <a:xfrm>
              <a:off x="4967815" y="2891614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3" name="Oval 242"/>
            <p:cNvSpPr/>
            <p:nvPr/>
          </p:nvSpPr>
          <p:spPr bwMode="auto">
            <a:xfrm>
              <a:off x="5537588" y="289539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4" name="Oval 243"/>
            <p:cNvSpPr/>
            <p:nvPr/>
          </p:nvSpPr>
          <p:spPr bwMode="auto">
            <a:xfrm>
              <a:off x="5354708" y="303998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8" name="Oval 247"/>
            <p:cNvSpPr/>
            <p:nvPr/>
          </p:nvSpPr>
          <p:spPr bwMode="auto">
            <a:xfrm>
              <a:off x="3847666" y="375682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0" name="Oval 249"/>
            <p:cNvSpPr/>
            <p:nvPr/>
          </p:nvSpPr>
          <p:spPr bwMode="auto">
            <a:xfrm>
              <a:off x="4134707" y="397648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1" name="Oval 250"/>
            <p:cNvSpPr/>
            <p:nvPr/>
          </p:nvSpPr>
          <p:spPr bwMode="auto">
            <a:xfrm>
              <a:off x="4235954" y="3676472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3" name="Oval 252"/>
            <p:cNvSpPr/>
            <p:nvPr/>
          </p:nvSpPr>
          <p:spPr bwMode="auto">
            <a:xfrm>
              <a:off x="4381270" y="3982177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4" name="Oval 253"/>
            <p:cNvSpPr/>
            <p:nvPr/>
          </p:nvSpPr>
          <p:spPr bwMode="auto">
            <a:xfrm>
              <a:off x="4240699" y="384919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6" name="Oval 255"/>
            <p:cNvSpPr/>
            <p:nvPr/>
          </p:nvSpPr>
          <p:spPr bwMode="auto">
            <a:xfrm>
              <a:off x="4803140" y="3981531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0" name="Oval 259"/>
            <p:cNvSpPr/>
            <p:nvPr/>
          </p:nvSpPr>
          <p:spPr bwMode="auto">
            <a:xfrm>
              <a:off x="4423814" y="372198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2" name="Oval 261"/>
            <p:cNvSpPr/>
            <p:nvPr/>
          </p:nvSpPr>
          <p:spPr bwMode="auto">
            <a:xfrm>
              <a:off x="5233828" y="3734169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3" name="Oval 262"/>
            <p:cNvSpPr/>
            <p:nvPr/>
          </p:nvSpPr>
          <p:spPr bwMode="auto">
            <a:xfrm>
              <a:off x="5005059" y="3711107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4" name="Oval 263"/>
            <p:cNvSpPr/>
            <p:nvPr/>
          </p:nvSpPr>
          <p:spPr bwMode="auto">
            <a:xfrm>
              <a:off x="5206849" y="3930764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6" name="Oval 265"/>
            <p:cNvSpPr/>
            <p:nvPr/>
          </p:nvSpPr>
          <p:spPr bwMode="auto">
            <a:xfrm>
              <a:off x="3737886" y="4783367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0" name="Oval 269"/>
            <p:cNvSpPr/>
            <p:nvPr/>
          </p:nvSpPr>
          <p:spPr bwMode="auto">
            <a:xfrm>
              <a:off x="4053074" y="4499452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1" name="Oval 270"/>
            <p:cNvSpPr/>
            <p:nvPr/>
          </p:nvSpPr>
          <p:spPr bwMode="auto">
            <a:xfrm>
              <a:off x="3771582" y="464237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2" name="Oval 271"/>
            <p:cNvSpPr/>
            <p:nvPr/>
          </p:nvSpPr>
          <p:spPr bwMode="auto">
            <a:xfrm>
              <a:off x="4151878" y="4706385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3" name="Oval 272"/>
            <p:cNvSpPr/>
            <p:nvPr/>
          </p:nvSpPr>
          <p:spPr bwMode="auto">
            <a:xfrm>
              <a:off x="4221749" y="4574367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6" name="Oval 275"/>
            <p:cNvSpPr/>
            <p:nvPr/>
          </p:nvSpPr>
          <p:spPr bwMode="auto">
            <a:xfrm>
              <a:off x="4514625" y="4794298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8" name="Oval 277"/>
            <p:cNvSpPr/>
            <p:nvPr/>
          </p:nvSpPr>
          <p:spPr bwMode="auto">
            <a:xfrm>
              <a:off x="4560345" y="447467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2" name="Oval 281"/>
            <p:cNvSpPr/>
            <p:nvPr/>
          </p:nvSpPr>
          <p:spPr bwMode="auto">
            <a:xfrm>
              <a:off x="4835766" y="476579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3" name="Oval 282"/>
            <p:cNvSpPr/>
            <p:nvPr/>
          </p:nvSpPr>
          <p:spPr bwMode="auto">
            <a:xfrm>
              <a:off x="4730827" y="4599676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5" name="Oval 284"/>
            <p:cNvSpPr/>
            <p:nvPr/>
          </p:nvSpPr>
          <p:spPr bwMode="auto">
            <a:xfrm>
              <a:off x="4881486" y="4488703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7" name="Oval 286"/>
            <p:cNvSpPr/>
            <p:nvPr/>
          </p:nvSpPr>
          <p:spPr bwMode="auto">
            <a:xfrm>
              <a:off x="5113477" y="4680680"/>
              <a:ext cx="91440" cy="45719"/>
            </a:xfrm>
            <a:prstGeom prst="ellipse">
              <a:avLst/>
            </a:prstGeom>
            <a:solidFill>
              <a:srgbClr val="007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94" name="Text Box 54"/>
          <p:cNvSpPr txBox="1">
            <a:spLocks noChangeArrowheads="1"/>
          </p:cNvSpPr>
          <p:nvPr/>
        </p:nvSpPr>
        <p:spPr bwMode="auto">
          <a:xfrm>
            <a:off x="3454837" y="5246700"/>
            <a:ext cx="2551980" cy="136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accent6"/>
                </a:solidFill>
                <a:ea typeface="宋体" pitchFamily="2" charset="-122"/>
              </a:rPr>
              <a:t>SIFT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accent6"/>
                </a:solidFill>
                <a:ea typeface="宋体" pitchFamily="2" charset="-122"/>
              </a:rPr>
              <a:t>Interest Points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600" dirty="0" smtClean="0">
                <a:solidFill>
                  <a:schemeClr val="accent6"/>
                </a:solidFill>
                <a:ea typeface="宋体" pitchFamily="2" charset="-122"/>
              </a:rPr>
              <a:t>(after removing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600" dirty="0" smtClean="0">
                <a:solidFill>
                  <a:schemeClr val="accent6"/>
                </a:solidFill>
                <a:ea typeface="宋体" pitchFamily="2" charset="-122"/>
              </a:rPr>
              <a:t>weak points)</a:t>
            </a:r>
            <a:endParaRPr lang="en-US" altLang="zh-CN" sz="2000" dirty="0">
              <a:solidFill>
                <a:schemeClr val="accent6"/>
              </a:solidFill>
              <a:ea typeface="宋体" pitchFamily="2" charset="-122"/>
            </a:endParaRPr>
          </a:p>
        </p:txBody>
      </p:sp>
      <p:sp>
        <p:nvSpPr>
          <p:cNvPr id="304" name="Text Box 54"/>
          <p:cNvSpPr txBox="1">
            <a:spLocks noChangeArrowheads="1"/>
          </p:cNvSpPr>
          <p:nvPr/>
        </p:nvSpPr>
        <p:spPr bwMode="auto">
          <a:xfrm>
            <a:off x="6495131" y="5246700"/>
            <a:ext cx="25519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accent6"/>
                </a:solidFill>
                <a:ea typeface="宋体" pitchFamily="2" charset="-122"/>
              </a:rPr>
              <a:t>Interest Point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accent6"/>
                </a:solidFill>
                <a:ea typeface="宋体" pitchFamily="2" charset="-122"/>
              </a:rPr>
              <a:t>Depiction</a:t>
            </a:r>
            <a:endParaRPr lang="en-US" altLang="zh-CN" sz="2000" dirty="0">
              <a:solidFill>
                <a:schemeClr val="accent6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5621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SIFT Detection Examples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004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r="7016"/>
          <a:stretch>
            <a:fillRect/>
          </a:stretch>
        </p:blipFill>
        <p:spPr bwMode="auto">
          <a:xfrm>
            <a:off x="1749425" y="1430338"/>
            <a:ext cx="5645150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938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r="8467"/>
          <a:stretch>
            <a:fillRect/>
          </a:stretch>
        </p:blipFill>
        <p:spPr bwMode="auto">
          <a:xfrm>
            <a:off x="1751013" y="1428750"/>
            <a:ext cx="5641975" cy="506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SIFT Detection Examples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14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5"/>
          <a:stretch>
            <a:fillRect/>
          </a:stretch>
        </p:blipFill>
        <p:spPr bwMode="auto">
          <a:xfrm>
            <a:off x="1749425" y="1416050"/>
            <a:ext cx="564515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SIFT Detection Examples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805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SIFT Scale Invariance</a:t>
            </a:r>
          </a:p>
        </p:txBody>
      </p:sp>
      <p:sp>
        <p:nvSpPr>
          <p:cNvPr id="27651" name="Line 4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679450" y="1392238"/>
            <a:ext cx="7785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200">
                <a:solidFill>
                  <a:srgbClr val="EAEAEA"/>
                </a:solidFill>
                <a:ea typeface="宋体" pitchFamily="2" charset="-122"/>
              </a:rPr>
              <a:t>Use the characteristic scales to match sizes</a:t>
            </a:r>
            <a:endParaRPr lang="en-US" altLang="zh-CN" sz="2200" i="1">
              <a:solidFill>
                <a:srgbClr val="EAEAEA"/>
              </a:solidFill>
              <a:latin typeface="Palatino Linotype" pitchFamily="18" charset="0"/>
              <a:ea typeface="宋体" pitchFamily="2" charset="-122"/>
            </a:endParaRPr>
          </a:p>
        </p:txBody>
      </p:sp>
      <p:pic>
        <p:nvPicPr>
          <p:cNvPr id="2765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1395413" y="2622550"/>
            <a:ext cx="320040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Oval 12"/>
          <p:cNvSpPr>
            <a:spLocks noChangeArrowheads="1"/>
          </p:cNvSpPr>
          <p:nvPr/>
        </p:nvSpPr>
        <p:spPr bwMode="auto">
          <a:xfrm>
            <a:off x="2106613" y="2935288"/>
            <a:ext cx="776287" cy="776287"/>
          </a:xfrm>
          <a:prstGeom prst="ellipse">
            <a:avLst/>
          </a:prstGeom>
          <a:noFill/>
          <a:ln w="3810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706574" name="Group 14"/>
          <p:cNvGrpSpPr>
            <a:grpSpLocks/>
          </p:cNvGrpSpPr>
          <p:nvPr/>
        </p:nvGrpSpPr>
        <p:grpSpPr bwMode="auto">
          <a:xfrm>
            <a:off x="5613400" y="3260725"/>
            <a:ext cx="1724025" cy="1552575"/>
            <a:chOff x="3301" y="2073"/>
            <a:chExt cx="1086" cy="978"/>
          </a:xfrm>
        </p:grpSpPr>
        <p:pic>
          <p:nvPicPr>
            <p:cNvPr id="27656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1" y="2073"/>
              <a:ext cx="1086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57" name="Oval 13"/>
            <p:cNvSpPr>
              <a:spLocks noChangeArrowheads="1"/>
            </p:cNvSpPr>
            <p:nvPr/>
          </p:nvSpPr>
          <p:spPr bwMode="auto">
            <a:xfrm>
              <a:off x="3518" y="2164"/>
              <a:ext cx="261" cy="261"/>
            </a:xfrm>
            <a:prstGeom prst="ellipse">
              <a:avLst/>
            </a:prstGeom>
            <a:noFill/>
            <a:ln w="28575" algn="ctr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06574"/>
                                        </p:tgtEl>
                                      </p:cBhvr>
                                      <p:by x="183000" y="1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971539"/>
            <a:ext cx="47625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28600" y="1219200"/>
            <a:ext cx="889635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en-US" altLang="zh-CN" sz="2200" dirty="0">
                <a:solidFill>
                  <a:srgbClr val="EAEAEA"/>
                </a:solidFill>
                <a:ea typeface="宋体" pitchFamily="2" charset="-122"/>
              </a:rPr>
              <a:t>How would you recognize the following types of objects?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22250"/>
            <a:ext cx="77724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20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A Little Quiz</a:t>
            </a:r>
          </a:p>
        </p:txBody>
      </p:sp>
      <p:sp>
        <p:nvSpPr>
          <p:cNvPr id="3076" name="Line 6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8600" y="5942874"/>
            <a:ext cx="8896350" cy="51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License plates</a:t>
            </a:r>
            <a:endParaRPr lang="en-US" altLang="zh-CN" sz="2000" dirty="0">
              <a:solidFill>
                <a:srgbClr val="EAEAEA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1764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Computing the Principal Orientation</a:t>
            </a: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76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30" b="8002"/>
          <a:stretch/>
        </p:blipFill>
        <p:spPr bwMode="auto">
          <a:xfrm>
            <a:off x="1262063" y="2249488"/>
            <a:ext cx="2938462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1693" name="Group 13"/>
          <p:cNvGrpSpPr>
            <a:grpSpLocks/>
          </p:cNvGrpSpPr>
          <p:nvPr/>
        </p:nvGrpSpPr>
        <p:grpSpPr bwMode="auto">
          <a:xfrm>
            <a:off x="5024438" y="2746375"/>
            <a:ext cx="2946400" cy="2284413"/>
            <a:chOff x="1966" y="2444"/>
            <a:chExt cx="1856" cy="1439"/>
          </a:xfrm>
        </p:grpSpPr>
        <p:sp>
          <p:nvSpPr>
            <p:cNvPr id="28681" name="Rectangle 14"/>
            <p:cNvSpPr>
              <a:spLocks noChangeArrowheads="1"/>
            </p:cNvSpPr>
            <p:nvPr/>
          </p:nvSpPr>
          <p:spPr bwMode="auto">
            <a:xfrm>
              <a:off x="1966" y="3020"/>
              <a:ext cx="156" cy="671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Rectangle 15"/>
            <p:cNvSpPr>
              <a:spLocks noChangeArrowheads="1"/>
            </p:cNvSpPr>
            <p:nvPr/>
          </p:nvSpPr>
          <p:spPr bwMode="auto">
            <a:xfrm>
              <a:off x="2208" y="2992"/>
              <a:ext cx="156" cy="699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Rectangle 16"/>
            <p:cNvSpPr>
              <a:spLocks noChangeArrowheads="1"/>
            </p:cNvSpPr>
            <p:nvPr/>
          </p:nvSpPr>
          <p:spPr bwMode="auto">
            <a:xfrm>
              <a:off x="2451" y="3162"/>
              <a:ext cx="156" cy="529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Rectangle 17"/>
            <p:cNvSpPr>
              <a:spLocks noChangeArrowheads="1"/>
            </p:cNvSpPr>
            <p:nvPr/>
          </p:nvSpPr>
          <p:spPr bwMode="auto">
            <a:xfrm>
              <a:off x="2694" y="3108"/>
              <a:ext cx="156" cy="583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Rectangle 18"/>
            <p:cNvSpPr>
              <a:spLocks noChangeArrowheads="1"/>
            </p:cNvSpPr>
            <p:nvPr/>
          </p:nvSpPr>
          <p:spPr bwMode="auto">
            <a:xfrm>
              <a:off x="2937" y="2444"/>
              <a:ext cx="156" cy="124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6" name="Rectangle 19"/>
            <p:cNvSpPr>
              <a:spLocks noChangeArrowheads="1"/>
            </p:cNvSpPr>
            <p:nvPr/>
          </p:nvSpPr>
          <p:spPr bwMode="auto">
            <a:xfrm>
              <a:off x="3180" y="2762"/>
              <a:ext cx="156" cy="929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Rectangle 20"/>
            <p:cNvSpPr>
              <a:spLocks noChangeArrowheads="1"/>
            </p:cNvSpPr>
            <p:nvPr/>
          </p:nvSpPr>
          <p:spPr bwMode="auto">
            <a:xfrm>
              <a:off x="3423" y="2870"/>
              <a:ext cx="156" cy="821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Rectangle 21"/>
            <p:cNvSpPr>
              <a:spLocks noChangeArrowheads="1"/>
            </p:cNvSpPr>
            <p:nvPr/>
          </p:nvSpPr>
          <p:spPr bwMode="auto">
            <a:xfrm>
              <a:off x="3666" y="3135"/>
              <a:ext cx="156" cy="556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Line 22"/>
            <p:cNvSpPr>
              <a:spLocks noChangeShapeType="1"/>
            </p:cNvSpPr>
            <p:nvPr/>
          </p:nvSpPr>
          <p:spPr bwMode="auto">
            <a:xfrm>
              <a:off x="1979" y="3808"/>
              <a:ext cx="122" cy="0"/>
            </a:xfrm>
            <a:prstGeom prst="line">
              <a:avLst/>
            </a:prstGeom>
            <a:noFill/>
            <a:ln w="38100">
              <a:solidFill>
                <a:srgbClr val="EAEAE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Line 23"/>
            <p:cNvSpPr>
              <a:spLocks noChangeShapeType="1"/>
            </p:cNvSpPr>
            <p:nvPr/>
          </p:nvSpPr>
          <p:spPr bwMode="auto">
            <a:xfrm flipV="1">
              <a:off x="2223" y="3764"/>
              <a:ext cx="112" cy="65"/>
            </a:xfrm>
            <a:prstGeom prst="line">
              <a:avLst/>
            </a:prstGeom>
            <a:noFill/>
            <a:ln w="38100">
              <a:solidFill>
                <a:srgbClr val="EAEAE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Line 24"/>
            <p:cNvSpPr>
              <a:spLocks noChangeShapeType="1"/>
            </p:cNvSpPr>
            <p:nvPr/>
          </p:nvSpPr>
          <p:spPr bwMode="auto">
            <a:xfrm rot="-5400000">
              <a:off x="2480" y="3808"/>
              <a:ext cx="122" cy="0"/>
            </a:xfrm>
            <a:prstGeom prst="line">
              <a:avLst/>
            </a:prstGeom>
            <a:noFill/>
            <a:ln w="38100">
              <a:solidFill>
                <a:srgbClr val="EAEAE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2" name="Line 25"/>
            <p:cNvSpPr>
              <a:spLocks noChangeShapeType="1"/>
            </p:cNvSpPr>
            <p:nvPr/>
          </p:nvSpPr>
          <p:spPr bwMode="auto">
            <a:xfrm rot="16200000" flipV="1">
              <a:off x="2711" y="3764"/>
              <a:ext cx="112" cy="65"/>
            </a:xfrm>
            <a:prstGeom prst="line">
              <a:avLst/>
            </a:prstGeom>
            <a:noFill/>
            <a:ln w="38100">
              <a:solidFill>
                <a:srgbClr val="EAEAE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3" name="Line 26"/>
            <p:cNvSpPr>
              <a:spLocks noChangeShapeType="1"/>
            </p:cNvSpPr>
            <p:nvPr/>
          </p:nvSpPr>
          <p:spPr bwMode="auto">
            <a:xfrm flipH="1" flipV="1">
              <a:off x="2961" y="3822"/>
              <a:ext cx="122" cy="0"/>
            </a:xfrm>
            <a:prstGeom prst="line">
              <a:avLst/>
            </a:prstGeom>
            <a:noFill/>
            <a:ln w="38100">
              <a:solidFill>
                <a:srgbClr val="EAEAE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4" name="Line 27"/>
            <p:cNvSpPr>
              <a:spLocks noChangeShapeType="1"/>
            </p:cNvSpPr>
            <p:nvPr/>
          </p:nvSpPr>
          <p:spPr bwMode="auto">
            <a:xfrm flipH="1">
              <a:off x="3205" y="3778"/>
              <a:ext cx="112" cy="65"/>
            </a:xfrm>
            <a:prstGeom prst="line">
              <a:avLst/>
            </a:prstGeom>
            <a:noFill/>
            <a:ln w="38100">
              <a:solidFill>
                <a:srgbClr val="EAEAE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5" name="Line 28"/>
            <p:cNvSpPr>
              <a:spLocks noChangeShapeType="1"/>
            </p:cNvSpPr>
            <p:nvPr/>
          </p:nvSpPr>
          <p:spPr bwMode="auto">
            <a:xfrm rot="5400000" flipV="1">
              <a:off x="3462" y="3822"/>
              <a:ext cx="122" cy="0"/>
            </a:xfrm>
            <a:prstGeom prst="line">
              <a:avLst/>
            </a:prstGeom>
            <a:noFill/>
            <a:ln w="38100">
              <a:solidFill>
                <a:srgbClr val="EAEAE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Line 29"/>
            <p:cNvSpPr>
              <a:spLocks noChangeShapeType="1"/>
            </p:cNvSpPr>
            <p:nvPr/>
          </p:nvSpPr>
          <p:spPr bwMode="auto">
            <a:xfrm rot="16200000" flipH="1">
              <a:off x="3693" y="3778"/>
              <a:ext cx="112" cy="65"/>
            </a:xfrm>
            <a:prstGeom prst="line">
              <a:avLst/>
            </a:prstGeom>
            <a:noFill/>
            <a:ln w="38100">
              <a:solidFill>
                <a:srgbClr val="EAEAE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1710" name="AutoShape 30"/>
          <p:cNvSpPr>
            <a:spLocks noChangeArrowheads="1"/>
          </p:cNvSpPr>
          <p:nvPr/>
        </p:nvSpPr>
        <p:spPr bwMode="auto">
          <a:xfrm>
            <a:off x="6497638" y="2674938"/>
            <a:ext cx="396875" cy="23669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1711" name="Text Box 31"/>
          <p:cNvSpPr txBox="1">
            <a:spLocks noChangeArrowheads="1"/>
          </p:cNvSpPr>
          <p:nvPr/>
        </p:nvSpPr>
        <p:spPr bwMode="auto">
          <a:xfrm>
            <a:off x="5676901" y="2193199"/>
            <a:ext cx="224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9900"/>
                </a:solidFill>
                <a:latin typeface="Arial" charset="0"/>
              </a:rPr>
              <a:t>Principal Orientation</a:t>
            </a:r>
          </a:p>
        </p:txBody>
      </p:sp>
      <p:sp>
        <p:nvSpPr>
          <p:cNvPr id="28680" name="Text Box 32"/>
          <p:cNvSpPr txBox="1">
            <a:spLocks noChangeArrowheads="1"/>
          </p:cNvSpPr>
          <p:nvPr/>
        </p:nvSpPr>
        <p:spPr bwMode="auto">
          <a:xfrm>
            <a:off x="679450" y="1392238"/>
            <a:ext cx="7785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200" dirty="0">
                <a:solidFill>
                  <a:srgbClr val="EAEAEA"/>
                </a:solidFill>
                <a:ea typeface="宋体" pitchFamily="2" charset="-122"/>
              </a:rPr>
              <a:t>Use the histogram of gradient directions</a:t>
            </a:r>
            <a:endParaRPr lang="en-US" altLang="zh-CN" sz="2200" i="1" dirty="0">
              <a:solidFill>
                <a:srgbClr val="EAEAEA"/>
              </a:solidFill>
              <a:latin typeface="Palatino Linotype" pitchFamily="18" charset="0"/>
              <a:ea typeface="宋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264" y="5105400"/>
            <a:ext cx="2842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 gradient directions</a:t>
            </a:r>
            <a:endParaRPr 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713205" y="5629934"/>
                <a:ext cx="1803699" cy="576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/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205" y="5629934"/>
                <a:ext cx="1803699" cy="576376"/>
              </a:xfrm>
              <a:prstGeom prst="rect">
                <a:avLst/>
              </a:prstGeom>
              <a:blipFill rotWithShape="1">
                <a:blip r:embed="rId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859089" y="5105400"/>
            <a:ext cx="313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Choose the most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prominent gradient direction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710" grpId="0" animBg="1"/>
      <p:bldP spid="711711" grpId="0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SIFT Rotation Invariance</a:t>
            </a: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79450" y="1392238"/>
            <a:ext cx="7785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200">
                <a:solidFill>
                  <a:srgbClr val="EAEAEA"/>
                </a:solidFill>
                <a:ea typeface="宋体" pitchFamily="2" charset="-122"/>
              </a:rPr>
              <a:t>Use the principal orientations to match rotation</a:t>
            </a:r>
            <a:endParaRPr lang="en-US" altLang="zh-CN" sz="2200" i="1">
              <a:solidFill>
                <a:srgbClr val="EAEAEA"/>
              </a:solidFill>
              <a:latin typeface="Palatino Linotype" pitchFamily="18" charset="0"/>
              <a:ea typeface="宋体" pitchFamily="2" charset="-122"/>
            </a:endParaRPr>
          </a:p>
        </p:txBody>
      </p:sp>
      <p:grpSp>
        <p:nvGrpSpPr>
          <p:cNvPr id="709646" name="Group 14"/>
          <p:cNvGrpSpPr>
            <a:grpSpLocks/>
          </p:cNvGrpSpPr>
          <p:nvPr/>
        </p:nvGrpSpPr>
        <p:grpSpPr bwMode="auto">
          <a:xfrm>
            <a:off x="5119688" y="2500313"/>
            <a:ext cx="3286125" cy="3041650"/>
            <a:chOff x="3234" y="1532"/>
            <a:chExt cx="2070" cy="1916"/>
          </a:xfrm>
        </p:grpSpPr>
        <p:pic>
          <p:nvPicPr>
            <p:cNvPr id="29706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9" t="13275" r="291" b="7486"/>
            <a:stretch>
              <a:fillRect/>
            </a:stretch>
          </p:blipFill>
          <p:spPr bwMode="auto">
            <a:xfrm>
              <a:off x="3234" y="1532"/>
              <a:ext cx="2070" cy="1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07" name="Line 16"/>
            <p:cNvSpPr>
              <a:spLocks noChangeShapeType="1"/>
            </p:cNvSpPr>
            <p:nvPr/>
          </p:nvSpPr>
          <p:spPr bwMode="auto">
            <a:xfrm flipH="1" flipV="1">
              <a:off x="3852" y="2169"/>
              <a:ext cx="448" cy="28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970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2922588"/>
            <a:ext cx="370522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Oval 18"/>
          <p:cNvSpPr>
            <a:spLocks noChangeArrowheads="1"/>
          </p:cNvSpPr>
          <p:nvPr/>
        </p:nvSpPr>
        <p:spPr bwMode="auto">
          <a:xfrm>
            <a:off x="1911350" y="3121025"/>
            <a:ext cx="1819275" cy="1819275"/>
          </a:xfrm>
          <a:prstGeom prst="ellipse">
            <a:avLst/>
          </a:prstGeom>
          <a:noFill/>
          <a:ln w="3810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9704" name="Oval 19"/>
          <p:cNvSpPr>
            <a:spLocks noChangeArrowheads="1"/>
          </p:cNvSpPr>
          <p:nvPr/>
        </p:nvSpPr>
        <p:spPr bwMode="auto">
          <a:xfrm>
            <a:off x="5876925" y="3109913"/>
            <a:ext cx="1808163" cy="1808162"/>
          </a:xfrm>
          <a:prstGeom prst="ellipse">
            <a:avLst/>
          </a:prstGeom>
          <a:noFill/>
          <a:ln w="3810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9705" name="Line 20"/>
          <p:cNvSpPr>
            <a:spLocks noChangeShapeType="1"/>
          </p:cNvSpPr>
          <p:nvPr/>
        </p:nvSpPr>
        <p:spPr bwMode="auto">
          <a:xfrm flipH="1" flipV="1">
            <a:off x="2876550" y="3162300"/>
            <a:ext cx="0" cy="8826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20000">
                                      <p:cBhvr>
                                        <p:cTn id="6" dur="1000" fill="hold"/>
                                        <p:tgtEl>
                                          <p:spTgt spid="7096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22" name="Picture 10" descr="IMG_9333_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930400"/>
            <a:ext cx="4916488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The SIFT Descriptor</a:t>
            </a:r>
          </a:p>
        </p:txBody>
      </p:sp>
      <p:sp>
        <p:nvSpPr>
          <p:cNvPr id="26628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679450" y="1239915"/>
            <a:ext cx="7785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200" dirty="0">
                <a:solidFill>
                  <a:srgbClr val="EAEAEA"/>
                </a:solidFill>
                <a:ea typeface="宋体" pitchFamily="2" charset="-122"/>
              </a:rPr>
              <a:t>“</a:t>
            </a:r>
            <a:r>
              <a:rPr lang="en-US" altLang="zh-CN" sz="2200" dirty="0">
                <a:solidFill>
                  <a:schemeClr val="accent6"/>
                </a:solidFill>
                <a:ea typeface="宋体" pitchFamily="2" charset="-122"/>
              </a:rPr>
              <a:t>Describe</a:t>
            </a:r>
            <a:r>
              <a:rPr lang="en-US" altLang="zh-CN" sz="2200" dirty="0">
                <a:solidFill>
                  <a:srgbClr val="EAEAEA"/>
                </a:solidFill>
                <a:ea typeface="宋体" pitchFamily="2" charset="-122"/>
              </a:rPr>
              <a:t>” points so they can be compared</a:t>
            </a:r>
            <a:endParaRPr lang="en-US" altLang="zh-CN" sz="2200" i="1" dirty="0">
              <a:solidFill>
                <a:srgbClr val="EAEAEA"/>
              </a:solidFill>
              <a:latin typeface="Palatino Linotype" pitchFamily="18" charset="0"/>
              <a:ea typeface="宋体" pitchFamily="2" charset="-122"/>
            </a:endParaRPr>
          </a:p>
        </p:txBody>
      </p:sp>
      <p:sp>
        <p:nvSpPr>
          <p:cNvPr id="704518" name="Oval 6"/>
          <p:cNvSpPr>
            <a:spLocks noChangeArrowheads="1"/>
          </p:cNvSpPr>
          <p:nvPr/>
        </p:nvSpPr>
        <p:spPr bwMode="auto">
          <a:xfrm>
            <a:off x="3819525" y="3802063"/>
            <a:ext cx="500063" cy="500062"/>
          </a:xfrm>
          <a:prstGeom prst="ellipse">
            <a:avLst/>
          </a:prstGeom>
          <a:noFill/>
          <a:ln w="57150" algn="ctr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04519" name="Freeform 7"/>
          <p:cNvSpPr>
            <a:spLocks/>
          </p:cNvSpPr>
          <p:nvPr/>
        </p:nvSpPr>
        <p:spPr bwMode="auto">
          <a:xfrm>
            <a:off x="2166938" y="5745163"/>
            <a:ext cx="4810125" cy="285750"/>
          </a:xfrm>
          <a:custGeom>
            <a:avLst/>
            <a:gdLst>
              <a:gd name="T0" fmla="*/ 0 w 3108"/>
              <a:gd name="T1" fmla="*/ 273143 h 204"/>
              <a:gd name="T2" fmla="*/ 41787 w 3108"/>
              <a:gd name="T3" fmla="*/ 233923 h 204"/>
              <a:gd name="T4" fmla="*/ 126908 w 3108"/>
              <a:gd name="T5" fmla="*/ 183496 h 204"/>
              <a:gd name="T6" fmla="*/ 239887 w 3108"/>
              <a:gd name="T7" fmla="*/ 247930 h 204"/>
              <a:gd name="T8" fmla="*/ 311080 w 3108"/>
              <a:gd name="T9" fmla="*/ 196103 h 204"/>
              <a:gd name="T10" fmla="*/ 366795 w 3108"/>
              <a:gd name="T11" fmla="*/ 93849 h 204"/>
              <a:gd name="T12" fmla="*/ 465845 w 3108"/>
              <a:gd name="T13" fmla="*/ 106456 h 204"/>
              <a:gd name="T14" fmla="*/ 580372 w 3108"/>
              <a:gd name="T15" fmla="*/ 247930 h 204"/>
              <a:gd name="T16" fmla="*/ 679422 w 3108"/>
              <a:gd name="T17" fmla="*/ 131669 h 204"/>
              <a:gd name="T18" fmla="*/ 947167 w 3108"/>
              <a:gd name="T19" fmla="*/ 158283 h 204"/>
              <a:gd name="T20" fmla="*/ 1103481 w 3108"/>
              <a:gd name="T21" fmla="*/ 119063 h 204"/>
              <a:gd name="T22" fmla="*/ 1131339 w 3108"/>
              <a:gd name="T23" fmla="*/ 158283 h 204"/>
              <a:gd name="T24" fmla="*/ 1216460 w 3108"/>
              <a:gd name="T25" fmla="*/ 208710 h 204"/>
              <a:gd name="T26" fmla="*/ 1386703 w 3108"/>
              <a:gd name="T27" fmla="*/ 119063 h 204"/>
              <a:gd name="T28" fmla="*/ 1456347 w 3108"/>
              <a:gd name="T29" fmla="*/ 68636 h 204"/>
              <a:gd name="T30" fmla="*/ 1541469 w 3108"/>
              <a:gd name="T31" fmla="*/ 93849 h 204"/>
              <a:gd name="T32" fmla="*/ 1598732 w 3108"/>
              <a:gd name="T33" fmla="*/ 273143 h 204"/>
              <a:gd name="T34" fmla="*/ 1640519 w 3108"/>
              <a:gd name="T35" fmla="*/ 285750 h 204"/>
              <a:gd name="T36" fmla="*/ 1838619 w 3108"/>
              <a:gd name="T37" fmla="*/ 273143 h 204"/>
              <a:gd name="T38" fmla="*/ 1881954 w 3108"/>
              <a:gd name="T39" fmla="*/ 208710 h 204"/>
              <a:gd name="T40" fmla="*/ 1923740 w 3108"/>
              <a:gd name="T41" fmla="*/ 183496 h 204"/>
              <a:gd name="T42" fmla="*/ 2107912 w 3108"/>
              <a:gd name="T43" fmla="*/ 131669 h 204"/>
              <a:gd name="T44" fmla="*/ 2306012 w 3108"/>
              <a:gd name="T45" fmla="*/ 81243 h 204"/>
              <a:gd name="T46" fmla="*/ 2405063 w 3108"/>
              <a:gd name="T47" fmla="*/ 4202 h 204"/>
              <a:gd name="T48" fmla="*/ 2545899 w 3108"/>
              <a:gd name="T49" fmla="*/ 93849 h 204"/>
              <a:gd name="T50" fmla="*/ 2575305 w 3108"/>
              <a:gd name="T51" fmla="*/ 183496 h 204"/>
              <a:gd name="T52" fmla="*/ 2644950 w 3108"/>
              <a:gd name="T53" fmla="*/ 247930 h 204"/>
              <a:gd name="T54" fmla="*/ 2773405 w 3108"/>
              <a:gd name="T55" fmla="*/ 233923 h 204"/>
              <a:gd name="T56" fmla="*/ 2843050 w 3108"/>
              <a:gd name="T57" fmla="*/ 131669 h 204"/>
              <a:gd name="T58" fmla="*/ 3098414 w 3108"/>
              <a:gd name="T59" fmla="*/ 119063 h 204"/>
              <a:gd name="T60" fmla="*/ 3155677 w 3108"/>
              <a:gd name="T61" fmla="*/ 54629 h 204"/>
              <a:gd name="T62" fmla="*/ 3239251 w 3108"/>
              <a:gd name="T63" fmla="*/ 4202 h 204"/>
              <a:gd name="T64" fmla="*/ 3395564 w 3108"/>
              <a:gd name="T65" fmla="*/ 29415 h 204"/>
              <a:gd name="T66" fmla="*/ 3522472 w 3108"/>
              <a:gd name="T67" fmla="*/ 106456 h 204"/>
              <a:gd name="T68" fmla="*/ 3579736 w 3108"/>
              <a:gd name="T69" fmla="*/ 93849 h 204"/>
              <a:gd name="T70" fmla="*/ 3650928 w 3108"/>
              <a:gd name="T71" fmla="*/ 42022 h 204"/>
              <a:gd name="T72" fmla="*/ 3749978 w 3108"/>
              <a:gd name="T73" fmla="*/ 81243 h 204"/>
              <a:gd name="T74" fmla="*/ 3849029 w 3108"/>
              <a:gd name="T75" fmla="*/ 170890 h 204"/>
              <a:gd name="T76" fmla="*/ 4031652 w 3108"/>
              <a:gd name="T77" fmla="*/ 144276 h 204"/>
              <a:gd name="T78" fmla="*/ 4074987 w 3108"/>
              <a:gd name="T79" fmla="*/ 119063 h 204"/>
              <a:gd name="T80" fmla="*/ 4116774 w 3108"/>
              <a:gd name="T81" fmla="*/ 106456 h 204"/>
              <a:gd name="T82" fmla="*/ 4201895 w 3108"/>
              <a:gd name="T83" fmla="*/ 119063 h 204"/>
              <a:gd name="T84" fmla="*/ 4229753 w 3108"/>
              <a:gd name="T85" fmla="*/ 158283 h 204"/>
              <a:gd name="T86" fmla="*/ 4372137 w 3108"/>
              <a:gd name="T87" fmla="*/ 170890 h 204"/>
              <a:gd name="T88" fmla="*/ 4471188 w 3108"/>
              <a:gd name="T89" fmla="*/ 158283 h 204"/>
              <a:gd name="T90" fmla="*/ 4499045 w 3108"/>
              <a:gd name="T91" fmla="*/ 131669 h 204"/>
              <a:gd name="T92" fmla="*/ 4542380 w 3108"/>
              <a:gd name="T93" fmla="*/ 119063 h 204"/>
              <a:gd name="T94" fmla="*/ 4669288 w 3108"/>
              <a:gd name="T95" fmla="*/ 131669 h 204"/>
              <a:gd name="T96" fmla="*/ 4683217 w 3108"/>
              <a:gd name="T97" fmla="*/ 170890 h 204"/>
              <a:gd name="T98" fmla="*/ 4810125 w 3108"/>
              <a:gd name="T99" fmla="*/ 183496 h 2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108" h="204">
                <a:moveTo>
                  <a:pt x="0" y="195"/>
                </a:moveTo>
                <a:cubicBezTo>
                  <a:pt x="9" y="186"/>
                  <a:pt x="17" y="175"/>
                  <a:pt x="27" y="167"/>
                </a:cubicBezTo>
                <a:cubicBezTo>
                  <a:pt x="44" y="154"/>
                  <a:pt x="82" y="131"/>
                  <a:pt x="82" y="131"/>
                </a:cubicBezTo>
                <a:cubicBezTo>
                  <a:pt x="113" y="141"/>
                  <a:pt x="133" y="153"/>
                  <a:pt x="155" y="177"/>
                </a:cubicBezTo>
                <a:cubicBezTo>
                  <a:pt x="180" y="168"/>
                  <a:pt x="192" y="170"/>
                  <a:pt x="201" y="140"/>
                </a:cubicBezTo>
                <a:cubicBezTo>
                  <a:pt x="224" y="62"/>
                  <a:pt x="184" y="85"/>
                  <a:pt x="237" y="67"/>
                </a:cubicBezTo>
                <a:cubicBezTo>
                  <a:pt x="258" y="70"/>
                  <a:pt x="283" y="64"/>
                  <a:pt x="301" y="76"/>
                </a:cubicBezTo>
                <a:cubicBezTo>
                  <a:pt x="326" y="92"/>
                  <a:pt x="349" y="151"/>
                  <a:pt x="375" y="177"/>
                </a:cubicBezTo>
                <a:cubicBezTo>
                  <a:pt x="427" y="158"/>
                  <a:pt x="402" y="131"/>
                  <a:pt x="439" y="94"/>
                </a:cubicBezTo>
                <a:cubicBezTo>
                  <a:pt x="542" y="128"/>
                  <a:pt x="434" y="126"/>
                  <a:pt x="612" y="113"/>
                </a:cubicBezTo>
                <a:cubicBezTo>
                  <a:pt x="630" y="56"/>
                  <a:pt x="657" y="77"/>
                  <a:pt x="713" y="85"/>
                </a:cubicBezTo>
                <a:cubicBezTo>
                  <a:pt x="719" y="94"/>
                  <a:pt x="723" y="106"/>
                  <a:pt x="731" y="113"/>
                </a:cubicBezTo>
                <a:cubicBezTo>
                  <a:pt x="747" y="127"/>
                  <a:pt x="786" y="149"/>
                  <a:pt x="786" y="149"/>
                </a:cubicBezTo>
                <a:cubicBezTo>
                  <a:pt x="825" y="136"/>
                  <a:pt x="861" y="107"/>
                  <a:pt x="896" y="85"/>
                </a:cubicBezTo>
                <a:cubicBezTo>
                  <a:pt x="908" y="68"/>
                  <a:pt x="914" y="46"/>
                  <a:pt x="941" y="49"/>
                </a:cubicBezTo>
                <a:cubicBezTo>
                  <a:pt x="960" y="51"/>
                  <a:pt x="996" y="67"/>
                  <a:pt x="996" y="67"/>
                </a:cubicBezTo>
                <a:cubicBezTo>
                  <a:pt x="1027" y="111"/>
                  <a:pt x="1012" y="168"/>
                  <a:pt x="1033" y="195"/>
                </a:cubicBezTo>
                <a:cubicBezTo>
                  <a:pt x="1039" y="202"/>
                  <a:pt x="1051" y="201"/>
                  <a:pt x="1060" y="204"/>
                </a:cubicBezTo>
                <a:cubicBezTo>
                  <a:pt x="1103" y="201"/>
                  <a:pt x="1146" y="203"/>
                  <a:pt x="1188" y="195"/>
                </a:cubicBezTo>
                <a:cubicBezTo>
                  <a:pt x="1213" y="190"/>
                  <a:pt x="1205" y="163"/>
                  <a:pt x="1216" y="149"/>
                </a:cubicBezTo>
                <a:cubicBezTo>
                  <a:pt x="1223" y="140"/>
                  <a:pt x="1234" y="137"/>
                  <a:pt x="1243" y="131"/>
                </a:cubicBezTo>
                <a:cubicBezTo>
                  <a:pt x="1265" y="64"/>
                  <a:pt x="1282" y="86"/>
                  <a:pt x="1362" y="94"/>
                </a:cubicBezTo>
                <a:cubicBezTo>
                  <a:pt x="1432" y="111"/>
                  <a:pt x="1438" y="92"/>
                  <a:pt x="1490" y="58"/>
                </a:cubicBezTo>
                <a:cubicBezTo>
                  <a:pt x="1502" y="21"/>
                  <a:pt x="1518" y="15"/>
                  <a:pt x="1554" y="3"/>
                </a:cubicBezTo>
                <a:cubicBezTo>
                  <a:pt x="1592" y="16"/>
                  <a:pt x="1612" y="45"/>
                  <a:pt x="1645" y="67"/>
                </a:cubicBezTo>
                <a:cubicBezTo>
                  <a:pt x="1651" y="88"/>
                  <a:pt x="1651" y="113"/>
                  <a:pt x="1664" y="131"/>
                </a:cubicBezTo>
                <a:cubicBezTo>
                  <a:pt x="1677" y="148"/>
                  <a:pt x="1709" y="177"/>
                  <a:pt x="1709" y="177"/>
                </a:cubicBezTo>
                <a:cubicBezTo>
                  <a:pt x="1737" y="174"/>
                  <a:pt x="1766" y="177"/>
                  <a:pt x="1792" y="167"/>
                </a:cubicBezTo>
                <a:cubicBezTo>
                  <a:pt x="1793" y="167"/>
                  <a:pt x="1818" y="97"/>
                  <a:pt x="1837" y="94"/>
                </a:cubicBezTo>
                <a:cubicBezTo>
                  <a:pt x="1891" y="86"/>
                  <a:pt x="1947" y="88"/>
                  <a:pt x="2002" y="85"/>
                </a:cubicBezTo>
                <a:cubicBezTo>
                  <a:pt x="2014" y="66"/>
                  <a:pt x="2021" y="52"/>
                  <a:pt x="2039" y="39"/>
                </a:cubicBezTo>
                <a:cubicBezTo>
                  <a:pt x="2056" y="26"/>
                  <a:pt x="2093" y="3"/>
                  <a:pt x="2093" y="3"/>
                </a:cubicBezTo>
                <a:cubicBezTo>
                  <a:pt x="2127" y="7"/>
                  <a:pt x="2167" y="0"/>
                  <a:pt x="2194" y="21"/>
                </a:cubicBezTo>
                <a:cubicBezTo>
                  <a:pt x="2276" y="82"/>
                  <a:pt x="2204" y="58"/>
                  <a:pt x="2276" y="76"/>
                </a:cubicBezTo>
                <a:cubicBezTo>
                  <a:pt x="2288" y="73"/>
                  <a:pt x="2302" y="74"/>
                  <a:pt x="2313" y="67"/>
                </a:cubicBezTo>
                <a:cubicBezTo>
                  <a:pt x="2395" y="12"/>
                  <a:pt x="2269" y="59"/>
                  <a:pt x="2359" y="30"/>
                </a:cubicBezTo>
                <a:cubicBezTo>
                  <a:pt x="2384" y="36"/>
                  <a:pt x="2405" y="37"/>
                  <a:pt x="2423" y="58"/>
                </a:cubicBezTo>
                <a:cubicBezTo>
                  <a:pt x="2483" y="127"/>
                  <a:pt x="2430" y="104"/>
                  <a:pt x="2487" y="122"/>
                </a:cubicBezTo>
                <a:cubicBezTo>
                  <a:pt x="2500" y="120"/>
                  <a:pt x="2588" y="109"/>
                  <a:pt x="2605" y="103"/>
                </a:cubicBezTo>
                <a:cubicBezTo>
                  <a:pt x="2616" y="99"/>
                  <a:pt x="2623" y="90"/>
                  <a:pt x="2633" y="85"/>
                </a:cubicBezTo>
                <a:cubicBezTo>
                  <a:pt x="2642" y="81"/>
                  <a:pt x="2651" y="79"/>
                  <a:pt x="2660" y="76"/>
                </a:cubicBezTo>
                <a:cubicBezTo>
                  <a:pt x="2678" y="79"/>
                  <a:pt x="2698" y="77"/>
                  <a:pt x="2715" y="85"/>
                </a:cubicBezTo>
                <a:cubicBezTo>
                  <a:pt x="2725" y="90"/>
                  <a:pt x="2722" y="109"/>
                  <a:pt x="2733" y="113"/>
                </a:cubicBezTo>
                <a:cubicBezTo>
                  <a:pt x="2762" y="123"/>
                  <a:pt x="2794" y="119"/>
                  <a:pt x="2825" y="122"/>
                </a:cubicBezTo>
                <a:cubicBezTo>
                  <a:pt x="2846" y="119"/>
                  <a:pt x="2869" y="120"/>
                  <a:pt x="2889" y="113"/>
                </a:cubicBezTo>
                <a:cubicBezTo>
                  <a:pt x="2897" y="110"/>
                  <a:pt x="2900" y="99"/>
                  <a:pt x="2907" y="94"/>
                </a:cubicBezTo>
                <a:cubicBezTo>
                  <a:pt x="2915" y="89"/>
                  <a:pt x="2926" y="88"/>
                  <a:pt x="2935" y="85"/>
                </a:cubicBezTo>
                <a:cubicBezTo>
                  <a:pt x="2962" y="88"/>
                  <a:pt x="2992" y="84"/>
                  <a:pt x="3017" y="94"/>
                </a:cubicBezTo>
                <a:cubicBezTo>
                  <a:pt x="3026" y="98"/>
                  <a:pt x="3019" y="115"/>
                  <a:pt x="3026" y="122"/>
                </a:cubicBezTo>
                <a:cubicBezTo>
                  <a:pt x="3040" y="137"/>
                  <a:pt x="3101" y="131"/>
                  <a:pt x="3108" y="131"/>
                </a:cubicBezTo>
              </a:path>
            </a:pathLst>
          </a:custGeom>
          <a:noFill/>
          <a:ln w="38100" cmpd="sng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4520" name="Freeform 8"/>
          <p:cNvSpPr>
            <a:spLocks/>
          </p:cNvSpPr>
          <p:nvPr/>
        </p:nvSpPr>
        <p:spPr bwMode="auto">
          <a:xfrm flipH="1">
            <a:off x="2152650" y="6030913"/>
            <a:ext cx="4838700" cy="547687"/>
          </a:xfrm>
          <a:custGeom>
            <a:avLst/>
            <a:gdLst>
              <a:gd name="T0" fmla="*/ 0 w 3931"/>
              <a:gd name="T1" fmla="*/ 495300 h 345"/>
              <a:gd name="T2" fmla="*/ 55391 w 3931"/>
              <a:gd name="T3" fmla="*/ 409575 h 345"/>
              <a:gd name="T4" fmla="*/ 123091 w 3931"/>
              <a:gd name="T5" fmla="*/ 350837 h 345"/>
              <a:gd name="T6" fmla="*/ 269569 w 3931"/>
              <a:gd name="T7" fmla="*/ 466725 h 345"/>
              <a:gd name="T8" fmla="*/ 382812 w 3931"/>
              <a:gd name="T9" fmla="*/ 350837 h 345"/>
              <a:gd name="T10" fmla="*/ 483747 w 3931"/>
              <a:gd name="T11" fmla="*/ 423862 h 345"/>
              <a:gd name="T12" fmla="*/ 573603 w 3931"/>
              <a:gd name="T13" fmla="*/ 409575 h 345"/>
              <a:gd name="T14" fmla="*/ 630225 w 3931"/>
              <a:gd name="T15" fmla="*/ 336550 h 345"/>
              <a:gd name="T16" fmla="*/ 697925 w 3931"/>
              <a:gd name="T17" fmla="*/ 220662 h 345"/>
              <a:gd name="T18" fmla="*/ 753316 w 3931"/>
              <a:gd name="T19" fmla="*/ 161925 h 345"/>
              <a:gd name="T20" fmla="*/ 843172 w 3931"/>
              <a:gd name="T21" fmla="*/ 322262 h 345"/>
              <a:gd name="T22" fmla="*/ 899794 w 3931"/>
              <a:gd name="T23" fmla="*/ 393700 h 345"/>
              <a:gd name="T24" fmla="*/ 956416 w 3931"/>
              <a:gd name="T25" fmla="*/ 277812 h 345"/>
              <a:gd name="T26" fmla="*/ 1024116 w 3931"/>
              <a:gd name="T27" fmla="*/ 379412 h 345"/>
              <a:gd name="T28" fmla="*/ 1046272 w 3931"/>
              <a:gd name="T29" fmla="*/ 423862 h 345"/>
              <a:gd name="T30" fmla="*/ 1125050 w 3931"/>
              <a:gd name="T31" fmla="*/ 452437 h 345"/>
              <a:gd name="T32" fmla="*/ 1225985 w 3931"/>
              <a:gd name="T33" fmla="*/ 322262 h 345"/>
              <a:gd name="T34" fmla="*/ 1282606 w 3931"/>
              <a:gd name="T35" fmla="*/ 393700 h 345"/>
              <a:gd name="T36" fmla="*/ 1304763 w 3931"/>
              <a:gd name="T37" fmla="*/ 438150 h 345"/>
              <a:gd name="T38" fmla="*/ 1429084 w 3931"/>
              <a:gd name="T39" fmla="*/ 452437 h 345"/>
              <a:gd name="T40" fmla="*/ 1530019 w 3931"/>
              <a:gd name="T41" fmla="*/ 511175 h 345"/>
              <a:gd name="T42" fmla="*/ 1597719 w 3931"/>
              <a:gd name="T43" fmla="*/ 481012 h 345"/>
              <a:gd name="T44" fmla="*/ 1755275 w 3931"/>
              <a:gd name="T45" fmla="*/ 292100 h 345"/>
              <a:gd name="T46" fmla="*/ 1890675 w 3931"/>
              <a:gd name="T47" fmla="*/ 452437 h 345"/>
              <a:gd name="T48" fmla="*/ 1980531 w 3931"/>
              <a:gd name="T49" fmla="*/ 336550 h 345"/>
              <a:gd name="T50" fmla="*/ 2092544 w 3931"/>
              <a:gd name="T51" fmla="*/ 452437 h 345"/>
              <a:gd name="T52" fmla="*/ 2194709 w 3931"/>
              <a:gd name="T53" fmla="*/ 234950 h 345"/>
              <a:gd name="T54" fmla="*/ 2261178 w 3931"/>
              <a:gd name="T55" fmla="*/ 119062 h 345"/>
              <a:gd name="T56" fmla="*/ 2385500 w 3931"/>
              <a:gd name="T57" fmla="*/ 350837 h 345"/>
              <a:gd name="T58" fmla="*/ 2431044 w 3931"/>
              <a:gd name="T59" fmla="*/ 17462 h 345"/>
              <a:gd name="T60" fmla="*/ 2453200 w 3931"/>
              <a:gd name="T61" fmla="*/ 60325 h 345"/>
              <a:gd name="T62" fmla="*/ 2486434 w 3931"/>
              <a:gd name="T63" fmla="*/ 133350 h 345"/>
              <a:gd name="T64" fmla="*/ 2655069 w 3931"/>
              <a:gd name="T65" fmla="*/ 379412 h 345"/>
              <a:gd name="T66" fmla="*/ 2711691 w 3931"/>
              <a:gd name="T67" fmla="*/ 452437 h 345"/>
              <a:gd name="T68" fmla="*/ 2733847 w 3931"/>
              <a:gd name="T69" fmla="*/ 511175 h 345"/>
              <a:gd name="T70" fmla="*/ 2757234 w 3931"/>
              <a:gd name="T71" fmla="*/ 481012 h 345"/>
              <a:gd name="T72" fmla="*/ 2801547 w 3931"/>
              <a:gd name="T73" fmla="*/ 190500 h 345"/>
              <a:gd name="T74" fmla="*/ 2925869 w 3931"/>
              <a:gd name="T75" fmla="*/ 307975 h 345"/>
              <a:gd name="T76" fmla="*/ 3015725 w 3931"/>
              <a:gd name="T77" fmla="*/ 206375 h 345"/>
              <a:gd name="T78" fmla="*/ 3184359 w 3931"/>
              <a:gd name="T79" fmla="*/ 409575 h 345"/>
              <a:gd name="T80" fmla="*/ 3341916 w 3931"/>
              <a:gd name="T81" fmla="*/ 263525 h 345"/>
              <a:gd name="T82" fmla="*/ 3510550 w 3931"/>
              <a:gd name="T83" fmla="*/ 409575 h 345"/>
              <a:gd name="T84" fmla="*/ 3567172 w 3931"/>
              <a:gd name="T85" fmla="*/ 350837 h 345"/>
              <a:gd name="T86" fmla="*/ 3634872 w 3931"/>
              <a:gd name="T87" fmla="*/ 292100 h 345"/>
              <a:gd name="T88" fmla="*/ 3770272 w 3931"/>
              <a:gd name="T89" fmla="*/ 350837 h 345"/>
              <a:gd name="T90" fmla="*/ 3972141 w 3931"/>
              <a:gd name="T91" fmla="*/ 409575 h 345"/>
              <a:gd name="T92" fmla="*/ 4332797 w 3931"/>
              <a:gd name="T93" fmla="*/ 292100 h 345"/>
              <a:gd name="T94" fmla="*/ 4388188 w 3931"/>
              <a:gd name="T95" fmla="*/ 277812 h 345"/>
              <a:gd name="T96" fmla="*/ 4455888 w 3931"/>
              <a:gd name="T97" fmla="*/ 249237 h 345"/>
              <a:gd name="T98" fmla="*/ 4558053 w 3931"/>
              <a:gd name="T99" fmla="*/ 263525 h 345"/>
              <a:gd name="T100" fmla="*/ 4681144 w 3931"/>
              <a:gd name="T101" fmla="*/ 336550 h 345"/>
              <a:gd name="T102" fmla="*/ 4838700 w 3931"/>
              <a:gd name="T103" fmla="*/ 307975 h 3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31" h="345">
                <a:moveTo>
                  <a:pt x="0" y="312"/>
                </a:moveTo>
                <a:cubicBezTo>
                  <a:pt x="17" y="295"/>
                  <a:pt x="27" y="273"/>
                  <a:pt x="45" y="258"/>
                </a:cubicBezTo>
                <a:cubicBezTo>
                  <a:pt x="62" y="243"/>
                  <a:pt x="100" y="221"/>
                  <a:pt x="100" y="221"/>
                </a:cubicBezTo>
                <a:cubicBezTo>
                  <a:pt x="141" y="251"/>
                  <a:pt x="171" y="282"/>
                  <a:pt x="219" y="294"/>
                </a:cubicBezTo>
                <a:cubicBezTo>
                  <a:pt x="259" y="281"/>
                  <a:pt x="281" y="249"/>
                  <a:pt x="311" y="221"/>
                </a:cubicBezTo>
                <a:cubicBezTo>
                  <a:pt x="373" y="264"/>
                  <a:pt x="344" y="251"/>
                  <a:pt x="393" y="267"/>
                </a:cubicBezTo>
                <a:cubicBezTo>
                  <a:pt x="417" y="264"/>
                  <a:pt x="444" y="268"/>
                  <a:pt x="466" y="258"/>
                </a:cubicBezTo>
                <a:cubicBezTo>
                  <a:pt x="486" y="249"/>
                  <a:pt x="512" y="212"/>
                  <a:pt x="512" y="212"/>
                </a:cubicBezTo>
                <a:cubicBezTo>
                  <a:pt x="524" y="175"/>
                  <a:pt x="534" y="160"/>
                  <a:pt x="567" y="139"/>
                </a:cubicBezTo>
                <a:cubicBezTo>
                  <a:pt x="588" y="74"/>
                  <a:pt x="569" y="73"/>
                  <a:pt x="612" y="102"/>
                </a:cubicBezTo>
                <a:cubicBezTo>
                  <a:pt x="635" y="137"/>
                  <a:pt x="655" y="173"/>
                  <a:pt x="685" y="203"/>
                </a:cubicBezTo>
                <a:cubicBezTo>
                  <a:pt x="700" y="218"/>
                  <a:pt x="731" y="248"/>
                  <a:pt x="731" y="248"/>
                </a:cubicBezTo>
                <a:cubicBezTo>
                  <a:pt x="749" y="220"/>
                  <a:pt x="767" y="207"/>
                  <a:pt x="777" y="175"/>
                </a:cubicBezTo>
                <a:cubicBezTo>
                  <a:pt x="791" y="218"/>
                  <a:pt x="807" y="207"/>
                  <a:pt x="832" y="239"/>
                </a:cubicBezTo>
                <a:cubicBezTo>
                  <a:pt x="839" y="248"/>
                  <a:pt x="841" y="260"/>
                  <a:pt x="850" y="267"/>
                </a:cubicBezTo>
                <a:cubicBezTo>
                  <a:pt x="856" y="272"/>
                  <a:pt x="912" y="284"/>
                  <a:pt x="914" y="285"/>
                </a:cubicBezTo>
                <a:cubicBezTo>
                  <a:pt x="1004" y="345"/>
                  <a:pt x="989" y="275"/>
                  <a:pt x="996" y="203"/>
                </a:cubicBezTo>
                <a:cubicBezTo>
                  <a:pt x="1054" y="285"/>
                  <a:pt x="974" y="178"/>
                  <a:pt x="1042" y="248"/>
                </a:cubicBezTo>
                <a:cubicBezTo>
                  <a:pt x="1050" y="256"/>
                  <a:pt x="1049" y="273"/>
                  <a:pt x="1060" y="276"/>
                </a:cubicBezTo>
                <a:cubicBezTo>
                  <a:pt x="1092" y="286"/>
                  <a:pt x="1127" y="282"/>
                  <a:pt x="1161" y="285"/>
                </a:cubicBezTo>
                <a:cubicBezTo>
                  <a:pt x="1191" y="295"/>
                  <a:pt x="1214" y="311"/>
                  <a:pt x="1243" y="322"/>
                </a:cubicBezTo>
                <a:cubicBezTo>
                  <a:pt x="1261" y="316"/>
                  <a:pt x="1287" y="319"/>
                  <a:pt x="1298" y="303"/>
                </a:cubicBezTo>
                <a:cubicBezTo>
                  <a:pt x="1331" y="254"/>
                  <a:pt x="1370" y="205"/>
                  <a:pt x="1426" y="184"/>
                </a:cubicBezTo>
                <a:cubicBezTo>
                  <a:pt x="1476" y="203"/>
                  <a:pt x="1498" y="249"/>
                  <a:pt x="1536" y="285"/>
                </a:cubicBezTo>
                <a:cubicBezTo>
                  <a:pt x="1563" y="258"/>
                  <a:pt x="1577" y="232"/>
                  <a:pt x="1609" y="212"/>
                </a:cubicBezTo>
                <a:cubicBezTo>
                  <a:pt x="1680" y="283"/>
                  <a:pt x="1644" y="266"/>
                  <a:pt x="1700" y="285"/>
                </a:cubicBezTo>
                <a:cubicBezTo>
                  <a:pt x="1738" y="231"/>
                  <a:pt x="1733" y="197"/>
                  <a:pt x="1783" y="148"/>
                </a:cubicBezTo>
                <a:cubicBezTo>
                  <a:pt x="1795" y="112"/>
                  <a:pt x="1805" y="96"/>
                  <a:pt x="1837" y="75"/>
                </a:cubicBezTo>
                <a:cubicBezTo>
                  <a:pt x="1905" y="119"/>
                  <a:pt x="1888" y="171"/>
                  <a:pt x="1938" y="221"/>
                </a:cubicBezTo>
                <a:cubicBezTo>
                  <a:pt x="2032" y="190"/>
                  <a:pt x="1940" y="230"/>
                  <a:pt x="1975" y="11"/>
                </a:cubicBezTo>
                <a:cubicBezTo>
                  <a:pt x="1977" y="0"/>
                  <a:pt x="1987" y="29"/>
                  <a:pt x="1993" y="38"/>
                </a:cubicBezTo>
                <a:cubicBezTo>
                  <a:pt x="2002" y="53"/>
                  <a:pt x="2009" y="70"/>
                  <a:pt x="2020" y="84"/>
                </a:cubicBezTo>
                <a:cubicBezTo>
                  <a:pt x="2062" y="137"/>
                  <a:pt x="2110" y="192"/>
                  <a:pt x="2157" y="239"/>
                </a:cubicBezTo>
                <a:cubicBezTo>
                  <a:pt x="2172" y="254"/>
                  <a:pt x="2203" y="285"/>
                  <a:pt x="2203" y="285"/>
                </a:cubicBezTo>
                <a:cubicBezTo>
                  <a:pt x="2209" y="297"/>
                  <a:pt x="2209" y="316"/>
                  <a:pt x="2221" y="322"/>
                </a:cubicBezTo>
                <a:cubicBezTo>
                  <a:pt x="2229" y="326"/>
                  <a:pt x="2239" y="312"/>
                  <a:pt x="2240" y="303"/>
                </a:cubicBezTo>
                <a:cubicBezTo>
                  <a:pt x="2268" y="114"/>
                  <a:pt x="2192" y="151"/>
                  <a:pt x="2276" y="120"/>
                </a:cubicBezTo>
                <a:cubicBezTo>
                  <a:pt x="2314" y="133"/>
                  <a:pt x="2349" y="165"/>
                  <a:pt x="2377" y="194"/>
                </a:cubicBezTo>
                <a:cubicBezTo>
                  <a:pt x="2446" y="179"/>
                  <a:pt x="2415" y="182"/>
                  <a:pt x="2450" y="130"/>
                </a:cubicBezTo>
                <a:cubicBezTo>
                  <a:pt x="2483" y="179"/>
                  <a:pt x="2530" y="237"/>
                  <a:pt x="2587" y="258"/>
                </a:cubicBezTo>
                <a:cubicBezTo>
                  <a:pt x="2639" y="239"/>
                  <a:pt x="2653" y="187"/>
                  <a:pt x="2715" y="166"/>
                </a:cubicBezTo>
                <a:cubicBezTo>
                  <a:pt x="2771" y="184"/>
                  <a:pt x="2792" y="236"/>
                  <a:pt x="2852" y="258"/>
                </a:cubicBezTo>
                <a:cubicBezTo>
                  <a:pt x="2916" y="235"/>
                  <a:pt x="2846" y="266"/>
                  <a:pt x="2898" y="221"/>
                </a:cubicBezTo>
                <a:cubicBezTo>
                  <a:pt x="2915" y="206"/>
                  <a:pt x="2953" y="184"/>
                  <a:pt x="2953" y="184"/>
                </a:cubicBezTo>
                <a:cubicBezTo>
                  <a:pt x="3006" y="194"/>
                  <a:pt x="3017" y="206"/>
                  <a:pt x="3063" y="221"/>
                </a:cubicBezTo>
                <a:cubicBezTo>
                  <a:pt x="3136" y="295"/>
                  <a:pt x="3087" y="269"/>
                  <a:pt x="3227" y="258"/>
                </a:cubicBezTo>
                <a:cubicBezTo>
                  <a:pt x="3310" y="170"/>
                  <a:pt x="3387" y="191"/>
                  <a:pt x="3520" y="184"/>
                </a:cubicBezTo>
                <a:cubicBezTo>
                  <a:pt x="3535" y="181"/>
                  <a:pt x="3550" y="179"/>
                  <a:pt x="3565" y="175"/>
                </a:cubicBezTo>
                <a:cubicBezTo>
                  <a:pt x="3584" y="170"/>
                  <a:pt x="3620" y="157"/>
                  <a:pt x="3620" y="157"/>
                </a:cubicBezTo>
                <a:cubicBezTo>
                  <a:pt x="3648" y="160"/>
                  <a:pt x="3676" y="160"/>
                  <a:pt x="3703" y="166"/>
                </a:cubicBezTo>
                <a:cubicBezTo>
                  <a:pt x="3740" y="174"/>
                  <a:pt x="3765" y="203"/>
                  <a:pt x="3803" y="212"/>
                </a:cubicBezTo>
                <a:cubicBezTo>
                  <a:pt x="3920" y="202"/>
                  <a:pt x="3880" y="219"/>
                  <a:pt x="3931" y="194"/>
                </a:cubicBez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4521" name="Oval 9"/>
          <p:cNvSpPr>
            <a:spLocks noChangeArrowheads="1"/>
          </p:cNvSpPr>
          <p:nvPr/>
        </p:nvSpPr>
        <p:spPr bwMode="auto">
          <a:xfrm>
            <a:off x="5785010" y="3679510"/>
            <a:ext cx="185261" cy="185260"/>
          </a:xfrm>
          <a:prstGeom prst="ellipse">
            <a:avLst/>
          </a:prstGeom>
          <a:noFill/>
          <a:ln w="28575" algn="ctr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0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8" grpId="0" animBg="1"/>
      <p:bldP spid="704519" grpId="0" animBg="1"/>
      <p:bldP spid="704520" grpId="0" animBg="1"/>
      <p:bldP spid="7045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Computing the SIFT Descriptor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24"/>
          <p:cNvSpPr txBox="1">
            <a:spLocks noChangeArrowheads="1"/>
          </p:cNvSpPr>
          <p:nvPr/>
        </p:nvSpPr>
        <p:spPr bwMode="auto">
          <a:xfrm>
            <a:off x="231775" y="1107163"/>
            <a:ext cx="86804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defRPr sz="2200">
                <a:solidFill>
                  <a:srgbClr val="EAEAEA"/>
                </a:solidFill>
                <a:ea typeface="宋体" pitchFamily="2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/>
              <a:t>Histograms of gradient directions over spatial regions</a:t>
            </a:r>
          </a:p>
        </p:txBody>
      </p:sp>
      <p:pic>
        <p:nvPicPr>
          <p:cNvPr id="713753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72"/>
          <a:stretch>
            <a:fillRect/>
          </a:stretch>
        </p:blipFill>
        <p:spPr bwMode="auto">
          <a:xfrm>
            <a:off x="5186363" y="1661200"/>
            <a:ext cx="2854325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3754" name="Group 26"/>
          <p:cNvGrpSpPr>
            <a:grpSpLocks/>
          </p:cNvGrpSpPr>
          <p:nvPr/>
        </p:nvGrpSpPr>
        <p:grpSpPr bwMode="auto">
          <a:xfrm>
            <a:off x="4694238" y="5104488"/>
            <a:ext cx="1598612" cy="1155700"/>
            <a:chOff x="3186" y="2288"/>
            <a:chExt cx="1007" cy="728"/>
          </a:xfrm>
        </p:grpSpPr>
        <p:sp>
          <p:nvSpPr>
            <p:cNvPr id="30795" name="Rectangle 27"/>
            <p:cNvSpPr>
              <a:spLocks noChangeArrowheads="1"/>
            </p:cNvSpPr>
            <p:nvPr/>
          </p:nvSpPr>
          <p:spPr bwMode="auto">
            <a:xfrm>
              <a:off x="3186" y="2288"/>
              <a:ext cx="85" cy="603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6" name="Rectangle 28"/>
            <p:cNvSpPr>
              <a:spLocks noChangeArrowheads="1"/>
            </p:cNvSpPr>
            <p:nvPr/>
          </p:nvSpPr>
          <p:spPr bwMode="auto">
            <a:xfrm>
              <a:off x="3311" y="2703"/>
              <a:ext cx="91" cy="188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7" name="Rectangle 29"/>
            <p:cNvSpPr>
              <a:spLocks noChangeArrowheads="1"/>
            </p:cNvSpPr>
            <p:nvPr/>
          </p:nvSpPr>
          <p:spPr bwMode="auto">
            <a:xfrm>
              <a:off x="3449" y="2604"/>
              <a:ext cx="85" cy="28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8" name="Rectangle 30"/>
            <p:cNvSpPr>
              <a:spLocks noChangeArrowheads="1"/>
            </p:cNvSpPr>
            <p:nvPr/>
          </p:nvSpPr>
          <p:spPr bwMode="auto">
            <a:xfrm>
              <a:off x="3581" y="2326"/>
              <a:ext cx="85" cy="565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9" name="Rectangle 31"/>
            <p:cNvSpPr>
              <a:spLocks noChangeArrowheads="1"/>
            </p:cNvSpPr>
            <p:nvPr/>
          </p:nvSpPr>
          <p:spPr bwMode="auto">
            <a:xfrm>
              <a:off x="3713" y="2764"/>
              <a:ext cx="70" cy="12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0" name="Rectangle 32"/>
            <p:cNvSpPr>
              <a:spLocks noChangeArrowheads="1"/>
            </p:cNvSpPr>
            <p:nvPr/>
          </p:nvSpPr>
          <p:spPr bwMode="auto">
            <a:xfrm>
              <a:off x="3845" y="2344"/>
              <a:ext cx="77" cy="54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1" name="Rectangle 33"/>
            <p:cNvSpPr>
              <a:spLocks noChangeArrowheads="1"/>
            </p:cNvSpPr>
            <p:nvPr/>
          </p:nvSpPr>
          <p:spPr bwMode="auto">
            <a:xfrm>
              <a:off x="3977" y="2524"/>
              <a:ext cx="84" cy="36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2" name="Rectangle 34"/>
            <p:cNvSpPr>
              <a:spLocks noChangeArrowheads="1"/>
            </p:cNvSpPr>
            <p:nvPr/>
          </p:nvSpPr>
          <p:spPr bwMode="auto">
            <a:xfrm>
              <a:off x="4108" y="2825"/>
              <a:ext cx="85" cy="66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803" name="Group 35"/>
            <p:cNvGrpSpPr>
              <a:grpSpLocks/>
            </p:cNvGrpSpPr>
            <p:nvPr/>
          </p:nvGrpSpPr>
          <p:grpSpPr bwMode="auto">
            <a:xfrm>
              <a:off x="3193" y="2896"/>
              <a:ext cx="991" cy="120"/>
              <a:chOff x="3193" y="2896"/>
              <a:chExt cx="991" cy="120"/>
            </a:xfrm>
          </p:grpSpPr>
          <p:sp>
            <p:nvSpPr>
              <p:cNvPr id="30804" name="Line 36"/>
              <p:cNvSpPr>
                <a:spLocks noChangeAspect="1" noChangeShapeType="1"/>
              </p:cNvSpPr>
              <p:nvPr/>
            </p:nvSpPr>
            <p:spPr bwMode="auto">
              <a:xfrm>
                <a:off x="3193" y="2954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05" name="Line 37"/>
              <p:cNvSpPr>
                <a:spLocks noChangeAspect="1" noChangeShapeType="1"/>
              </p:cNvSpPr>
              <p:nvPr/>
            </p:nvSpPr>
            <p:spPr bwMode="auto">
              <a:xfrm flipV="1">
                <a:off x="3325" y="2930"/>
                <a:ext cx="103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06" name="Line 38"/>
              <p:cNvSpPr>
                <a:spLocks noChangeAspect="1" noChangeShapeType="1"/>
              </p:cNvSpPr>
              <p:nvPr/>
            </p:nvSpPr>
            <p:spPr bwMode="auto">
              <a:xfrm rot="-5400000">
                <a:off x="3443" y="2951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07" name="Line 3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57" y="2926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08" name="Line 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84" y="2948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09" name="Line 41"/>
              <p:cNvSpPr>
                <a:spLocks noChangeAspect="1" noChangeShapeType="1"/>
              </p:cNvSpPr>
              <p:nvPr/>
            </p:nvSpPr>
            <p:spPr bwMode="auto">
              <a:xfrm flipH="1">
                <a:off x="3830" y="2938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10" name="Line 42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3962" y="2959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11" name="Line 43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103" y="2932"/>
                <a:ext cx="101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13772" name="Group 44"/>
          <p:cNvGrpSpPr>
            <a:grpSpLocks/>
          </p:cNvGrpSpPr>
          <p:nvPr/>
        </p:nvGrpSpPr>
        <p:grpSpPr bwMode="auto">
          <a:xfrm>
            <a:off x="6397625" y="5137825"/>
            <a:ext cx="1598613" cy="1122363"/>
            <a:chOff x="4372" y="2309"/>
            <a:chExt cx="1007" cy="707"/>
          </a:xfrm>
        </p:grpSpPr>
        <p:sp>
          <p:nvSpPr>
            <p:cNvPr id="30778" name="Rectangle 45"/>
            <p:cNvSpPr>
              <a:spLocks noChangeArrowheads="1"/>
            </p:cNvSpPr>
            <p:nvPr/>
          </p:nvSpPr>
          <p:spPr bwMode="auto">
            <a:xfrm>
              <a:off x="4372" y="2620"/>
              <a:ext cx="85" cy="271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9" name="Rectangle 46"/>
            <p:cNvSpPr>
              <a:spLocks noChangeArrowheads="1"/>
            </p:cNvSpPr>
            <p:nvPr/>
          </p:nvSpPr>
          <p:spPr bwMode="auto">
            <a:xfrm>
              <a:off x="4503" y="2533"/>
              <a:ext cx="85" cy="358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0" name="Rectangle 47"/>
            <p:cNvSpPr>
              <a:spLocks noChangeArrowheads="1"/>
            </p:cNvSpPr>
            <p:nvPr/>
          </p:nvSpPr>
          <p:spPr bwMode="auto">
            <a:xfrm>
              <a:off x="4635" y="2692"/>
              <a:ext cx="85" cy="199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1" name="Rectangle 48"/>
            <p:cNvSpPr>
              <a:spLocks noChangeArrowheads="1"/>
            </p:cNvSpPr>
            <p:nvPr/>
          </p:nvSpPr>
          <p:spPr bwMode="auto">
            <a:xfrm>
              <a:off x="4767" y="2753"/>
              <a:ext cx="91" cy="138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2" name="Rectangle 49"/>
            <p:cNvSpPr>
              <a:spLocks noChangeArrowheads="1"/>
            </p:cNvSpPr>
            <p:nvPr/>
          </p:nvSpPr>
          <p:spPr bwMode="auto">
            <a:xfrm>
              <a:off x="4899" y="2568"/>
              <a:ext cx="84" cy="323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3" name="Rectangle 50"/>
            <p:cNvSpPr>
              <a:spLocks noChangeArrowheads="1"/>
            </p:cNvSpPr>
            <p:nvPr/>
          </p:nvSpPr>
          <p:spPr bwMode="auto">
            <a:xfrm>
              <a:off x="5031" y="2439"/>
              <a:ext cx="84" cy="452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4" name="Rectangle 51"/>
            <p:cNvSpPr>
              <a:spLocks noChangeArrowheads="1"/>
            </p:cNvSpPr>
            <p:nvPr/>
          </p:nvSpPr>
          <p:spPr bwMode="auto">
            <a:xfrm>
              <a:off x="5163" y="2334"/>
              <a:ext cx="84" cy="55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5" name="Rectangle 52"/>
            <p:cNvSpPr>
              <a:spLocks noChangeArrowheads="1"/>
            </p:cNvSpPr>
            <p:nvPr/>
          </p:nvSpPr>
          <p:spPr bwMode="auto">
            <a:xfrm>
              <a:off x="5294" y="2309"/>
              <a:ext cx="85" cy="582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786" name="Group 53"/>
            <p:cNvGrpSpPr>
              <a:grpSpLocks/>
            </p:cNvGrpSpPr>
            <p:nvPr/>
          </p:nvGrpSpPr>
          <p:grpSpPr bwMode="auto">
            <a:xfrm>
              <a:off x="4378" y="2896"/>
              <a:ext cx="991" cy="120"/>
              <a:chOff x="3193" y="2896"/>
              <a:chExt cx="991" cy="120"/>
            </a:xfrm>
          </p:grpSpPr>
          <p:sp>
            <p:nvSpPr>
              <p:cNvPr id="30787" name="Line 54"/>
              <p:cNvSpPr>
                <a:spLocks noChangeAspect="1" noChangeShapeType="1"/>
              </p:cNvSpPr>
              <p:nvPr/>
            </p:nvSpPr>
            <p:spPr bwMode="auto">
              <a:xfrm>
                <a:off x="3193" y="2954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88" name="Line 55"/>
              <p:cNvSpPr>
                <a:spLocks noChangeAspect="1" noChangeShapeType="1"/>
              </p:cNvSpPr>
              <p:nvPr/>
            </p:nvSpPr>
            <p:spPr bwMode="auto">
              <a:xfrm flipV="1">
                <a:off x="3325" y="2930"/>
                <a:ext cx="103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89" name="Line 56"/>
              <p:cNvSpPr>
                <a:spLocks noChangeAspect="1" noChangeShapeType="1"/>
              </p:cNvSpPr>
              <p:nvPr/>
            </p:nvSpPr>
            <p:spPr bwMode="auto">
              <a:xfrm rot="-5400000">
                <a:off x="3443" y="2951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0" name="Line 5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57" y="2926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1" name="Line 5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84" y="2948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2" name="Line 59"/>
              <p:cNvSpPr>
                <a:spLocks noChangeAspect="1" noChangeShapeType="1"/>
              </p:cNvSpPr>
              <p:nvPr/>
            </p:nvSpPr>
            <p:spPr bwMode="auto">
              <a:xfrm flipH="1">
                <a:off x="3830" y="2938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3" name="Line 60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3962" y="2959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4" name="Line 61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103" y="2932"/>
                <a:ext cx="101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13790" name="Group 62"/>
          <p:cNvGrpSpPr>
            <a:grpSpLocks/>
          </p:cNvGrpSpPr>
          <p:nvPr/>
        </p:nvGrpSpPr>
        <p:grpSpPr bwMode="auto">
          <a:xfrm>
            <a:off x="2989263" y="4983838"/>
            <a:ext cx="1609725" cy="1300162"/>
            <a:chOff x="4365" y="1307"/>
            <a:chExt cx="1014" cy="819"/>
          </a:xfrm>
        </p:grpSpPr>
        <p:sp>
          <p:nvSpPr>
            <p:cNvPr id="30761" name="Rectangle 63"/>
            <p:cNvSpPr>
              <a:spLocks noChangeArrowheads="1"/>
            </p:cNvSpPr>
            <p:nvPr/>
          </p:nvSpPr>
          <p:spPr bwMode="auto">
            <a:xfrm>
              <a:off x="4365" y="1685"/>
              <a:ext cx="92" cy="298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Rectangle 64"/>
            <p:cNvSpPr>
              <a:spLocks noChangeArrowheads="1"/>
            </p:cNvSpPr>
            <p:nvPr/>
          </p:nvSpPr>
          <p:spPr bwMode="auto">
            <a:xfrm>
              <a:off x="4503" y="1700"/>
              <a:ext cx="85" cy="283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3" name="Rectangle 65"/>
            <p:cNvSpPr>
              <a:spLocks noChangeArrowheads="1"/>
            </p:cNvSpPr>
            <p:nvPr/>
          </p:nvSpPr>
          <p:spPr bwMode="auto">
            <a:xfrm>
              <a:off x="4635" y="1547"/>
              <a:ext cx="85" cy="436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4" name="Rectangle 66"/>
            <p:cNvSpPr>
              <a:spLocks noChangeArrowheads="1"/>
            </p:cNvSpPr>
            <p:nvPr/>
          </p:nvSpPr>
          <p:spPr bwMode="auto">
            <a:xfrm>
              <a:off x="4767" y="1412"/>
              <a:ext cx="85" cy="571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5" name="Rectangle 67"/>
            <p:cNvSpPr>
              <a:spLocks noChangeArrowheads="1"/>
            </p:cNvSpPr>
            <p:nvPr/>
          </p:nvSpPr>
          <p:spPr bwMode="auto">
            <a:xfrm>
              <a:off x="4899" y="1307"/>
              <a:ext cx="84" cy="676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Rectangle 68"/>
            <p:cNvSpPr>
              <a:spLocks noChangeArrowheads="1"/>
            </p:cNvSpPr>
            <p:nvPr/>
          </p:nvSpPr>
          <p:spPr bwMode="auto">
            <a:xfrm>
              <a:off x="5031" y="1409"/>
              <a:ext cx="84" cy="574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7" name="Rectangle 69"/>
            <p:cNvSpPr>
              <a:spLocks noChangeArrowheads="1"/>
            </p:cNvSpPr>
            <p:nvPr/>
          </p:nvSpPr>
          <p:spPr bwMode="auto">
            <a:xfrm>
              <a:off x="5163" y="1515"/>
              <a:ext cx="84" cy="468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8" name="Rectangle 70"/>
            <p:cNvSpPr>
              <a:spLocks noChangeArrowheads="1"/>
            </p:cNvSpPr>
            <p:nvPr/>
          </p:nvSpPr>
          <p:spPr bwMode="auto">
            <a:xfrm>
              <a:off x="5294" y="1828"/>
              <a:ext cx="85" cy="155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769" name="Group 71"/>
            <p:cNvGrpSpPr>
              <a:grpSpLocks/>
            </p:cNvGrpSpPr>
            <p:nvPr/>
          </p:nvGrpSpPr>
          <p:grpSpPr bwMode="auto">
            <a:xfrm>
              <a:off x="4378" y="2006"/>
              <a:ext cx="991" cy="120"/>
              <a:chOff x="3193" y="2896"/>
              <a:chExt cx="991" cy="120"/>
            </a:xfrm>
          </p:grpSpPr>
          <p:sp>
            <p:nvSpPr>
              <p:cNvPr id="30770" name="Line 72"/>
              <p:cNvSpPr>
                <a:spLocks noChangeAspect="1" noChangeShapeType="1"/>
              </p:cNvSpPr>
              <p:nvPr/>
            </p:nvSpPr>
            <p:spPr bwMode="auto">
              <a:xfrm>
                <a:off x="3193" y="2954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1" name="Line 73"/>
              <p:cNvSpPr>
                <a:spLocks noChangeAspect="1" noChangeShapeType="1"/>
              </p:cNvSpPr>
              <p:nvPr/>
            </p:nvSpPr>
            <p:spPr bwMode="auto">
              <a:xfrm flipV="1">
                <a:off x="3325" y="2930"/>
                <a:ext cx="103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2" name="Line 74"/>
              <p:cNvSpPr>
                <a:spLocks noChangeAspect="1" noChangeShapeType="1"/>
              </p:cNvSpPr>
              <p:nvPr/>
            </p:nvSpPr>
            <p:spPr bwMode="auto">
              <a:xfrm rot="-5400000">
                <a:off x="3443" y="2951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3" name="Line 7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57" y="2926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4" name="Line 7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84" y="2948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5" name="Line 77"/>
              <p:cNvSpPr>
                <a:spLocks noChangeAspect="1" noChangeShapeType="1"/>
              </p:cNvSpPr>
              <p:nvPr/>
            </p:nvSpPr>
            <p:spPr bwMode="auto">
              <a:xfrm flipH="1">
                <a:off x="3830" y="2938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6" name="Line 78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3962" y="2959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7" name="Line 79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103" y="2932"/>
                <a:ext cx="101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13808" name="Group 80"/>
          <p:cNvGrpSpPr>
            <a:grpSpLocks/>
          </p:cNvGrpSpPr>
          <p:nvPr/>
        </p:nvGrpSpPr>
        <p:grpSpPr bwMode="auto">
          <a:xfrm>
            <a:off x="1284288" y="4983838"/>
            <a:ext cx="1609725" cy="1300162"/>
            <a:chOff x="3179" y="1307"/>
            <a:chExt cx="1014" cy="819"/>
          </a:xfrm>
        </p:grpSpPr>
        <p:sp>
          <p:nvSpPr>
            <p:cNvPr id="30744" name="Rectangle 81"/>
            <p:cNvSpPr>
              <a:spLocks noChangeArrowheads="1"/>
            </p:cNvSpPr>
            <p:nvPr/>
          </p:nvSpPr>
          <p:spPr bwMode="auto">
            <a:xfrm>
              <a:off x="3186" y="1549"/>
              <a:ext cx="85" cy="434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Rectangle 82"/>
            <p:cNvSpPr>
              <a:spLocks noChangeArrowheads="1"/>
            </p:cNvSpPr>
            <p:nvPr/>
          </p:nvSpPr>
          <p:spPr bwMode="auto">
            <a:xfrm>
              <a:off x="3317" y="1402"/>
              <a:ext cx="85" cy="581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Rectangle 83"/>
            <p:cNvSpPr>
              <a:spLocks noChangeArrowheads="1"/>
            </p:cNvSpPr>
            <p:nvPr/>
          </p:nvSpPr>
          <p:spPr bwMode="auto">
            <a:xfrm>
              <a:off x="3449" y="1696"/>
              <a:ext cx="85" cy="28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7" name="Rectangle 84"/>
            <p:cNvSpPr>
              <a:spLocks noChangeArrowheads="1"/>
            </p:cNvSpPr>
            <p:nvPr/>
          </p:nvSpPr>
          <p:spPr bwMode="auto">
            <a:xfrm>
              <a:off x="3581" y="1615"/>
              <a:ext cx="85" cy="368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Rectangle 85"/>
            <p:cNvSpPr>
              <a:spLocks noChangeArrowheads="1"/>
            </p:cNvSpPr>
            <p:nvPr/>
          </p:nvSpPr>
          <p:spPr bwMode="auto">
            <a:xfrm>
              <a:off x="3713" y="1307"/>
              <a:ext cx="84" cy="676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Rectangle 86"/>
            <p:cNvSpPr>
              <a:spLocks noChangeArrowheads="1"/>
            </p:cNvSpPr>
            <p:nvPr/>
          </p:nvSpPr>
          <p:spPr bwMode="auto">
            <a:xfrm>
              <a:off x="3845" y="1795"/>
              <a:ext cx="84" cy="188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0" name="Rectangle 87"/>
            <p:cNvSpPr>
              <a:spLocks noChangeArrowheads="1"/>
            </p:cNvSpPr>
            <p:nvPr/>
          </p:nvSpPr>
          <p:spPr bwMode="auto">
            <a:xfrm>
              <a:off x="3977" y="1799"/>
              <a:ext cx="84" cy="184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Rectangle 88"/>
            <p:cNvSpPr>
              <a:spLocks noChangeArrowheads="1"/>
            </p:cNvSpPr>
            <p:nvPr/>
          </p:nvSpPr>
          <p:spPr bwMode="auto">
            <a:xfrm>
              <a:off x="4108" y="1469"/>
              <a:ext cx="85" cy="514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752" name="Group 89"/>
            <p:cNvGrpSpPr>
              <a:grpSpLocks/>
            </p:cNvGrpSpPr>
            <p:nvPr/>
          </p:nvGrpSpPr>
          <p:grpSpPr bwMode="auto">
            <a:xfrm>
              <a:off x="3179" y="2006"/>
              <a:ext cx="991" cy="120"/>
              <a:chOff x="3193" y="2896"/>
              <a:chExt cx="991" cy="120"/>
            </a:xfrm>
          </p:grpSpPr>
          <p:sp>
            <p:nvSpPr>
              <p:cNvPr id="30753" name="Line 90"/>
              <p:cNvSpPr>
                <a:spLocks noChangeAspect="1" noChangeShapeType="1"/>
              </p:cNvSpPr>
              <p:nvPr/>
            </p:nvSpPr>
            <p:spPr bwMode="auto">
              <a:xfrm>
                <a:off x="3193" y="2954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4" name="Line 91"/>
              <p:cNvSpPr>
                <a:spLocks noChangeAspect="1" noChangeShapeType="1"/>
              </p:cNvSpPr>
              <p:nvPr/>
            </p:nvSpPr>
            <p:spPr bwMode="auto">
              <a:xfrm flipV="1">
                <a:off x="3325" y="2930"/>
                <a:ext cx="103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5" name="Line 92"/>
              <p:cNvSpPr>
                <a:spLocks noChangeAspect="1" noChangeShapeType="1"/>
              </p:cNvSpPr>
              <p:nvPr/>
            </p:nvSpPr>
            <p:spPr bwMode="auto">
              <a:xfrm rot="-5400000">
                <a:off x="3443" y="2951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6" name="Line 9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57" y="2926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7" name="Line 9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84" y="2948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8" name="Line 95"/>
              <p:cNvSpPr>
                <a:spLocks noChangeAspect="1" noChangeShapeType="1"/>
              </p:cNvSpPr>
              <p:nvPr/>
            </p:nvSpPr>
            <p:spPr bwMode="auto">
              <a:xfrm flipH="1">
                <a:off x="3830" y="2938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9" name="Line 96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3962" y="2959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60" name="Line 97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103" y="2932"/>
                <a:ext cx="101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13826" name="Rectangle 98"/>
          <p:cNvSpPr>
            <a:spLocks noChangeArrowheads="1"/>
          </p:cNvSpPr>
          <p:nvPr/>
        </p:nvSpPr>
        <p:spPr bwMode="auto">
          <a:xfrm>
            <a:off x="5445125" y="1899325"/>
            <a:ext cx="1169988" cy="1160463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3827" name="Rectangle 99"/>
          <p:cNvSpPr>
            <a:spLocks noChangeArrowheads="1"/>
          </p:cNvSpPr>
          <p:nvPr/>
        </p:nvSpPr>
        <p:spPr bwMode="auto">
          <a:xfrm>
            <a:off x="1238250" y="4875888"/>
            <a:ext cx="1703388" cy="1520825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3828" name="Rectangle 100"/>
          <p:cNvSpPr>
            <a:spLocks noChangeArrowheads="1"/>
          </p:cNvSpPr>
          <p:nvPr/>
        </p:nvSpPr>
        <p:spPr bwMode="auto">
          <a:xfrm>
            <a:off x="6613525" y="1899325"/>
            <a:ext cx="1169988" cy="1160463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3829" name="Rectangle 101"/>
          <p:cNvSpPr>
            <a:spLocks noChangeArrowheads="1"/>
          </p:cNvSpPr>
          <p:nvPr/>
        </p:nvSpPr>
        <p:spPr bwMode="auto">
          <a:xfrm>
            <a:off x="6613525" y="3058200"/>
            <a:ext cx="1169988" cy="1160463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3830" name="Rectangle 102"/>
          <p:cNvSpPr>
            <a:spLocks noChangeArrowheads="1"/>
          </p:cNvSpPr>
          <p:nvPr/>
        </p:nvSpPr>
        <p:spPr bwMode="auto">
          <a:xfrm>
            <a:off x="5445125" y="3058200"/>
            <a:ext cx="1169988" cy="1160463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3831" name="Rectangle 103"/>
          <p:cNvSpPr>
            <a:spLocks noChangeArrowheads="1"/>
          </p:cNvSpPr>
          <p:nvPr/>
        </p:nvSpPr>
        <p:spPr bwMode="auto">
          <a:xfrm>
            <a:off x="4637088" y="4874300"/>
            <a:ext cx="1703387" cy="1520825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3832" name="Rectangle 104"/>
          <p:cNvSpPr>
            <a:spLocks noChangeArrowheads="1"/>
          </p:cNvSpPr>
          <p:nvPr/>
        </p:nvSpPr>
        <p:spPr bwMode="auto">
          <a:xfrm>
            <a:off x="2938463" y="4875888"/>
            <a:ext cx="1703387" cy="1520825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3833" name="Rectangle 105"/>
          <p:cNvSpPr>
            <a:spLocks noChangeArrowheads="1"/>
          </p:cNvSpPr>
          <p:nvPr/>
        </p:nvSpPr>
        <p:spPr bwMode="auto">
          <a:xfrm>
            <a:off x="6337300" y="4874300"/>
            <a:ext cx="1703388" cy="1520825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3834" name="Rectangle 106"/>
          <p:cNvSpPr>
            <a:spLocks noChangeArrowheads="1"/>
          </p:cNvSpPr>
          <p:nvPr/>
        </p:nvSpPr>
        <p:spPr bwMode="auto">
          <a:xfrm>
            <a:off x="1230313" y="4855250"/>
            <a:ext cx="6815137" cy="1552575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3835" name="Picture 107" descr="IMG_9353_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t="43636" r="50993" b="4526"/>
          <a:stretch>
            <a:fillRect/>
          </a:stretch>
        </p:blipFill>
        <p:spPr bwMode="auto">
          <a:xfrm>
            <a:off x="1230313" y="1645325"/>
            <a:ext cx="3598862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3836" name="Oval 108"/>
          <p:cNvSpPr>
            <a:spLocks noChangeArrowheads="1"/>
          </p:cNvSpPr>
          <p:nvPr/>
        </p:nvSpPr>
        <p:spPr bwMode="auto">
          <a:xfrm>
            <a:off x="2792413" y="2532738"/>
            <a:ext cx="454025" cy="454025"/>
          </a:xfrm>
          <a:prstGeom prst="ellips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713839" name="Group 111"/>
          <p:cNvGrpSpPr>
            <a:grpSpLocks/>
          </p:cNvGrpSpPr>
          <p:nvPr/>
        </p:nvGrpSpPr>
        <p:grpSpPr bwMode="auto">
          <a:xfrm>
            <a:off x="3009900" y="1761213"/>
            <a:ext cx="3330575" cy="2573337"/>
            <a:chOff x="1896" y="1289"/>
            <a:chExt cx="2098" cy="1621"/>
          </a:xfrm>
        </p:grpSpPr>
        <p:sp>
          <p:nvSpPr>
            <p:cNvPr id="30742" name="Line 109"/>
            <p:cNvSpPr>
              <a:spLocks noChangeShapeType="1"/>
            </p:cNvSpPr>
            <p:nvPr/>
          </p:nvSpPr>
          <p:spPr bwMode="auto">
            <a:xfrm flipV="1">
              <a:off x="1896" y="1289"/>
              <a:ext cx="2098" cy="48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Line 110"/>
            <p:cNvSpPr>
              <a:spLocks noChangeShapeType="1"/>
            </p:cNvSpPr>
            <p:nvPr/>
          </p:nvSpPr>
          <p:spPr bwMode="auto">
            <a:xfrm>
              <a:off x="1896" y="2061"/>
              <a:ext cx="2059" cy="84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" name="Text Box 24"/>
          <p:cNvSpPr txBox="1">
            <a:spLocks noChangeArrowheads="1"/>
          </p:cNvSpPr>
          <p:nvPr/>
        </p:nvSpPr>
        <p:spPr bwMode="auto">
          <a:xfrm>
            <a:off x="231775" y="6427113"/>
            <a:ext cx="86804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defRPr sz="2200">
                <a:solidFill>
                  <a:srgbClr val="EAEAEA"/>
                </a:solidFill>
                <a:ea typeface="宋体" pitchFamily="2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sz="2000" dirty="0" smtClean="0"/>
              <a:t>Invariant to Scale, Lighting, Brightness</a:t>
            </a:r>
            <a:endParaRPr lang="en-US" altLang="zh-CN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1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1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1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1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826" grpId="0" animBg="1"/>
      <p:bldP spid="713826" grpId="1" animBg="1"/>
      <p:bldP spid="713827" grpId="0" animBg="1"/>
      <p:bldP spid="713827" grpId="1" animBg="1"/>
      <p:bldP spid="713828" grpId="0" animBg="1"/>
      <p:bldP spid="713828" grpId="1" animBg="1"/>
      <p:bldP spid="713829" grpId="0" animBg="1"/>
      <p:bldP spid="713829" grpId="1" animBg="1"/>
      <p:bldP spid="713830" grpId="0" animBg="1"/>
      <p:bldP spid="713830" grpId="1" animBg="1"/>
      <p:bldP spid="713831" grpId="0" animBg="1"/>
      <p:bldP spid="713831" grpId="1" animBg="1"/>
      <p:bldP spid="713832" grpId="0" animBg="1"/>
      <p:bldP spid="713832" grpId="1" animBg="1"/>
      <p:bldP spid="713833" grpId="0" animBg="1"/>
      <p:bldP spid="713833" grpId="1" animBg="1"/>
      <p:bldP spid="713834" grpId="0" animBg="1"/>
      <p:bldP spid="713836" grpId="0" animBg="1"/>
      <p:bldP spid="9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SIFT Results: Scale Invariance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1892" y="6298168"/>
            <a:ext cx="8324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SIFT detects corresponding features in images at different resolutions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7316" y="1308029"/>
            <a:ext cx="3195550" cy="4810380"/>
            <a:chOff x="1027316" y="1308029"/>
            <a:chExt cx="3195550" cy="4810380"/>
          </a:xfrm>
        </p:grpSpPr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16" y="1308029"/>
              <a:ext cx="3195550" cy="4810380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102995" y="1436648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20837" y="1308057"/>
            <a:ext cx="3195830" cy="4810804"/>
            <a:chOff x="4920837" y="1308057"/>
            <a:chExt cx="3195830" cy="4810804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837" y="1308057"/>
              <a:ext cx="3195830" cy="4810804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143500" y="1436648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SIFT </a:t>
            </a:r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Results: Rotation Invariance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62781" y="6351508"/>
            <a:ext cx="652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SIFT detects corresponding features in rotated images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71575" y="1260475"/>
            <a:ext cx="2081213" cy="5037693"/>
            <a:chOff x="1171575" y="1260475"/>
            <a:chExt cx="2081213" cy="5037693"/>
          </a:xfrm>
        </p:grpSpPr>
        <p:pic>
          <p:nvPicPr>
            <p:cNvPr id="3482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575" y="1272143"/>
              <a:ext cx="2081213" cy="502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71575" y="1260475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33800" y="1248330"/>
            <a:ext cx="2049463" cy="5043488"/>
            <a:chOff x="3733800" y="1248330"/>
            <a:chExt cx="2049463" cy="5043488"/>
          </a:xfrm>
        </p:grpSpPr>
        <p:pic>
          <p:nvPicPr>
            <p:cNvPr id="3482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1248330"/>
              <a:ext cx="2049463" cy="5043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733800" y="1260475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69795" y="1245155"/>
            <a:ext cx="1802630" cy="5035550"/>
            <a:chOff x="6169795" y="1245155"/>
            <a:chExt cx="1802630" cy="5035550"/>
          </a:xfrm>
        </p:grpSpPr>
        <p:pic>
          <p:nvPicPr>
            <p:cNvPr id="3482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275" y="1245155"/>
              <a:ext cx="1708150" cy="5035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169795" y="1260475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SIFT Robustness to Clutter</a:t>
            </a: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8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447800"/>
            <a:ext cx="2052638" cy="458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1452563"/>
            <a:ext cx="3051175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1458913"/>
            <a:ext cx="28194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916613" y="3629025"/>
            <a:ext cx="2630487" cy="2398713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18772104">
            <a:off x="6571422" y="2010298"/>
            <a:ext cx="906544" cy="826668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Panorama Stitching using SIFT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26" y="1286510"/>
            <a:ext cx="2995724" cy="216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51" y="1286510"/>
            <a:ext cx="2995724" cy="216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IFT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98" y="4051935"/>
            <a:ext cx="2994431" cy="216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IF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73" y="4051935"/>
            <a:ext cx="2994431" cy="217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810500" y="6542603"/>
            <a:ext cx="13334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defRPr sz="1400">
                <a:solidFill>
                  <a:schemeClr val="accent6"/>
                </a:solidFill>
                <a:ea typeface="宋体" pitchFamily="2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dirty="0" smtClean="0"/>
              <a:t>[</a:t>
            </a:r>
            <a:r>
              <a:rPr lang="en-US" altLang="zh-CN" dirty="0" err="1" smtClean="0">
                <a:solidFill>
                  <a:srgbClr val="FF9933"/>
                </a:solidFill>
              </a:rPr>
              <a:t>Autopano</a:t>
            </a:r>
            <a:r>
              <a:rPr lang="en-US" altLang="zh-CN" dirty="0" smtClean="0"/>
              <a:t>]</a:t>
            </a:r>
            <a:endParaRPr lang="en-US" altLang="zh-CN" dirty="0"/>
          </a:p>
        </p:txBody>
      </p:sp>
      <p:sp>
        <p:nvSpPr>
          <p:cNvPr id="2" name="TextBox 1"/>
          <p:cNvSpPr txBox="1"/>
          <p:nvPr/>
        </p:nvSpPr>
        <p:spPr>
          <a:xfrm>
            <a:off x="2369945" y="3454400"/>
            <a:ext cx="1156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7970" y="3454400"/>
            <a:ext cx="1156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2675" y="6357937"/>
            <a:ext cx="3298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Match SIFT Interest Points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429000" y="4695826"/>
            <a:ext cx="2503442" cy="652462"/>
            <a:chOff x="3429000" y="4695826"/>
            <a:chExt cx="2503442" cy="652462"/>
          </a:xfrm>
        </p:grpSpPr>
        <p:cxnSp>
          <p:nvCxnSpPr>
            <p:cNvPr id="15" name="Straight Connector 14"/>
            <p:cNvCxnSpPr/>
            <p:nvPr/>
          </p:nvCxnSpPr>
          <p:spPr bwMode="auto">
            <a:xfrm flipV="1">
              <a:off x="3429000" y="4695826"/>
              <a:ext cx="1647825" cy="1238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4172754" y="4943474"/>
              <a:ext cx="164782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4295775" y="5151460"/>
              <a:ext cx="156766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4364776" y="5213373"/>
              <a:ext cx="156766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3988541" y="5313386"/>
              <a:ext cx="1629429" cy="3490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3631135" y="5057775"/>
              <a:ext cx="1683815" cy="4320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91094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Panorama Stitching using SIFT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16" descr="hom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94" y="1628774"/>
            <a:ext cx="6653212" cy="332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810500" y="6542603"/>
            <a:ext cx="13334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defRPr sz="1400">
                <a:solidFill>
                  <a:schemeClr val="accent6"/>
                </a:solidFill>
                <a:ea typeface="宋体" pitchFamily="2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dirty="0" smtClean="0"/>
              <a:t>[</a:t>
            </a:r>
            <a:r>
              <a:rPr lang="en-US" altLang="zh-CN" dirty="0" err="1" smtClean="0">
                <a:solidFill>
                  <a:srgbClr val="FF9933"/>
                </a:solidFill>
              </a:rPr>
              <a:t>Autopano</a:t>
            </a:r>
            <a:r>
              <a:rPr lang="en-US" altLang="zh-CN" dirty="0" smtClean="0"/>
              <a:t>]</a:t>
            </a:r>
            <a:endParaRPr lang="en-US" altLang="zh-CN" dirty="0"/>
          </a:p>
        </p:txBody>
      </p:sp>
      <p:sp>
        <p:nvSpPr>
          <p:cNvPr id="11" name="TextBox 10"/>
          <p:cNvSpPr txBox="1"/>
          <p:nvPr/>
        </p:nvSpPr>
        <p:spPr>
          <a:xfrm>
            <a:off x="1245393" y="5195887"/>
            <a:ext cx="665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Transform/Warp one or both images so that corresponding SIFT points in images are aligned.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4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Auto Collage using SIFT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" y="1338263"/>
            <a:ext cx="848677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491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28600" y="1219200"/>
            <a:ext cx="889635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en-US" altLang="zh-CN" sz="2200">
                <a:solidFill>
                  <a:srgbClr val="EAEAEA"/>
                </a:solidFill>
                <a:ea typeface="宋体" pitchFamily="2" charset="-122"/>
              </a:rPr>
              <a:t>How would you recognize the following types of objects?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22250"/>
            <a:ext cx="77724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20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A Little Quiz</a:t>
            </a:r>
          </a:p>
        </p:txBody>
      </p:sp>
      <p:sp>
        <p:nvSpPr>
          <p:cNvPr id="3076" name="Line 6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210592"/>
            <a:ext cx="25050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r="20041" b="20565"/>
          <a:stretch/>
        </p:blipFill>
        <p:spPr bwMode="auto">
          <a:xfrm>
            <a:off x="4059238" y="2210592"/>
            <a:ext cx="428783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0223" y="5320865"/>
            <a:ext cx="124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Template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7070" y="5320865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Rich 2D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2418" y="6150118"/>
            <a:ext cx="6099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Match “</a:t>
            </a:r>
            <a:r>
              <a:rPr lang="en-US" sz="2400" dirty="0" smtClean="0">
                <a:solidFill>
                  <a:schemeClr val="accent6"/>
                </a:solidFill>
              </a:rPr>
              <a:t>Interesting Points or Features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63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Auto Collage using SIFT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8" name="Picture 2" descr="C:\Documents and Settings\sujit\Desktop\atr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" b="99750" l="65" r="998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95" y="1193800"/>
            <a:ext cx="4286410" cy="553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364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SIFT for 3D Objects?</a:t>
            </a: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383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/>
          <a:stretch>
            <a:fillRect/>
          </a:stretch>
        </p:blipFill>
        <p:spPr bwMode="auto">
          <a:xfrm>
            <a:off x="6096000" y="1492250"/>
            <a:ext cx="2603500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83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6" r="2184"/>
          <a:stretch>
            <a:fillRect/>
          </a:stretch>
        </p:blipFill>
        <p:spPr bwMode="auto">
          <a:xfrm>
            <a:off x="3482975" y="1503363"/>
            <a:ext cx="249555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83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503363"/>
            <a:ext cx="2909888" cy="43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5678" y="5920846"/>
            <a:ext cx="26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No Change in Viewpoint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0824" y="5920846"/>
            <a:ext cx="273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30° Change in Viewpoint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7823" y="5920846"/>
            <a:ext cx="273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90° Change in Viewpoint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2250"/>
            <a:ext cx="77724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20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References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28638" y="2963863"/>
            <a:ext cx="75612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[Harris and </a:t>
            </a:r>
            <a:r>
              <a:rPr lang="en-US" altLang="zh-CN" sz="1600" dirty="0" smtClean="0">
                <a:solidFill>
                  <a:srgbClr val="FF9933"/>
                </a:solidFill>
                <a:ea typeface="宋体" pitchFamily="2" charset="-122"/>
              </a:rPr>
              <a:t>Stephens 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1988]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C. Harris and M. Stephens. “A Combined Corner and Edge Detector”. 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4</a:t>
            </a:r>
            <a:r>
              <a:rPr lang="en-US" altLang="zh-CN" sz="1600" i="1" baseline="30000" dirty="0">
                <a:solidFill>
                  <a:srgbClr val="EAEAEA"/>
                </a:solidFill>
                <a:ea typeface="宋体" pitchFamily="2" charset="-122"/>
              </a:rPr>
              <a:t>th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 </a:t>
            </a:r>
            <a:r>
              <a:rPr lang="en-US" altLang="zh-CN" sz="1600" i="1" dirty="0" err="1">
                <a:solidFill>
                  <a:srgbClr val="EAEAEA"/>
                </a:solidFill>
                <a:ea typeface="宋体" pitchFamily="2" charset="-122"/>
              </a:rPr>
              <a:t>Alvey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 Vision Conference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, 1988. 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28638" y="2233613"/>
            <a:ext cx="7924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[Brown and </a:t>
            </a:r>
            <a:r>
              <a:rPr lang="en-US" altLang="zh-CN" sz="1600" dirty="0" smtClean="0">
                <a:solidFill>
                  <a:srgbClr val="FF9933"/>
                </a:solidFill>
                <a:ea typeface="宋体" pitchFamily="2" charset="-122"/>
              </a:rPr>
              <a:t>Lowe 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2002]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M. Brown and D. Lowe. “Invariant Features from Interest Point Groups”. 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BMVC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, 2002.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28638" y="4424363"/>
            <a:ext cx="75612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[</a:t>
            </a:r>
            <a:r>
              <a:rPr lang="en-US" altLang="zh-CN" sz="1600" dirty="0" err="1" smtClean="0">
                <a:solidFill>
                  <a:srgbClr val="FF9933"/>
                </a:solidFill>
                <a:ea typeface="宋体" pitchFamily="2" charset="-122"/>
              </a:rPr>
              <a:t>Lindeberg</a:t>
            </a:r>
            <a:r>
              <a:rPr lang="en-US" altLang="zh-CN" sz="1600" dirty="0" smtClean="0">
                <a:solidFill>
                  <a:srgbClr val="FF9933"/>
                </a:solidFill>
                <a:ea typeface="宋体" pitchFamily="2" charset="-122"/>
              </a:rPr>
              <a:t> 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1994]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T.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Lindeberg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. “Scale-Space Theory: A Basic Tool for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Analysing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Structures at Different Scales.” 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J. of Applied Statistics,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1994.</a:t>
            </a:r>
            <a:endParaRPr lang="en-US" altLang="zh-CN" sz="1600" i="1" dirty="0">
              <a:solidFill>
                <a:srgbClr val="EAEAEA"/>
              </a:solidFill>
              <a:ea typeface="宋体" pitchFamily="2" charset="-122"/>
            </a:endParaRPr>
          </a:p>
        </p:txBody>
      </p:sp>
      <p:sp>
        <p:nvSpPr>
          <p:cNvPr id="40966" name="Line 8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528638" y="3694113"/>
            <a:ext cx="83105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[</a:t>
            </a:r>
            <a:r>
              <a:rPr lang="en-US" altLang="zh-CN" sz="1600" dirty="0" smtClean="0">
                <a:solidFill>
                  <a:srgbClr val="FF9933"/>
                </a:solidFill>
                <a:ea typeface="宋体" pitchFamily="2" charset="-122"/>
              </a:rPr>
              <a:t>Lowe 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2004]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D.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Lowe.“Distinctive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Image Features from Scale-Invariant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Keypoints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”. 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IJCV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, 2004. </a:t>
            </a:r>
          </a:p>
        </p:txBody>
      </p:sp>
      <p:sp>
        <p:nvSpPr>
          <p:cNvPr id="40968" name="Text Box 10"/>
          <p:cNvSpPr txBox="1">
            <a:spLocks noChangeArrowheads="1"/>
          </p:cNvSpPr>
          <p:nvPr/>
        </p:nvSpPr>
        <p:spPr bwMode="auto">
          <a:xfrm>
            <a:off x="528638" y="5886450"/>
            <a:ext cx="8001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[</a:t>
            </a:r>
            <a:r>
              <a:rPr lang="en-US" altLang="zh-CN" sz="1600" dirty="0" err="1" smtClean="0">
                <a:solidFill>
                  <a:srgbClr val="FF9933"/>
                </a:solidFill>
                <a:ea typeface="宋体" pitchFamily="2" charset="-122"/>
              </a:rPr>
              <a:t>Mikolajczyk</a:t>
            </a:r>
            <a:r>
              <a:rPr lang="en-US" altLang="zh-CN" sz="1600" dirty="0" smtClean="0">
                <a:solidFill>
                  <a:srgbClr val="FF9933"/>
                </a:solidFill>
                <a:ea typeface="宋体" pitchFamily="2" charset="-122"/>
              </a:rPr>
              <a:t> 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2002]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K.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Mikolajczyk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. “Detection of Local Features Invariant to Affine Transformations.” 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Ph.D. Thesis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, 2002.</a:t>
            </a:r>
          </a:p>
        </p:txBody>
      </p:sp>
      <p:sp>
        <p:nvSpPr>
          <p:cNvPr id="40969" name="Text Box 12"/>
          <p:cNvSpPr txBox="1">
            <a:spLocks noChangeArrowheads="1"/>
          </p:cNvSpPr>
          <p:nvPr/>
        </p:nvSpPr>
        <p:spPr bwMode="auto">
          <a:xfrm>
            <a:off x="528638" y="1503363"/>
            <a:ext cx="75612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[</a:t>
            </a:r>
            <a:r>
              <a:rPr lang="en-US" altLang="zh-CN" sz="1600" dirty="0" err="1">
                <a:solidFill>
                  <a:srgbClr val="FF9933"/>
                </a:solidFill>
                <a:ea typeface="宋体" pitchFamily="2" charset="-122"/>
              </a:rPr>
              <a:t>Autopano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]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Software to make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panaromas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using SIFT. http://user.cs.tu-berlin.de/~nowozin/autopano-sift/</a:t>
            </a:r>
          </a:p>
        </p:txBody>
      </p:sp>
      <p:sp>
        <p:nvSpPr>
          <p:cNvPr id="40970" name="Text Box 13"/>
          <p:cNvSpPr txBox="1">
            <a:spLocks noChangeArrowheads="1"/>
          </p:cNvSpPr>
          <p:nvPr/>
        </p:nvSpPr>
        <p:spPr bwMode="auto">
          <a:xfrm>
            <a:off x="528638" y="5154613"/>
            <a:ext cx="8001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[</a:t>
            </a:r>
            <a:r>
              <a:rPr lang="en-US" altLang="zh-CN" sz="1600" dirty="0" err="1">
                <a:solidFill>
                  <a:srgbClr val="FF9933"/>
                </a:solidFill>
                <a:ea typeface="宋体" pitchFamily="2" charset="-122"/>
              </a:rPr>
              <a:t>Matas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 </a:t>
            </a:r>
            <a:r>
              <a:rPr lang="en-US" altLang="zh-CN" sz="1600" dirty="0" smtClean="0">
                <a:solidFill>
                  <a:srgbClr val="FF9933"/>
                </a:solidFill>
                <a:ea typeface="宋体" pitchFamily="2" charset="-122"/>
              </a:rPr>
              <a:t>2002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]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J.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Matas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, O. Chum, M. Urban, and T.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Pajdla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. “Robust Wide Baseline Stereo from Maximally Stable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Extremal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Regions. 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BMVC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, 2002.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2250"/>
            <a:ext cx="77724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20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References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Text Box 11"/>
          <p:cNvSpPr txBox="1">
            <a:spLocks noChangeArrowheads="1"/>
          </p:cNvSpPr>
          <p:nvPr/>
        </p:nvSpPr>
        <p:spPr bwMode="auto">
          <a:xfrm>
            <a:off x="528638" y="3094038"/>
            <a:ext cx="7561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altLang="zh-CN" sz="1600">
                <a:solidFill>
                  <a:srgbClr val="FF9933"/>
                </a:solidFill>
                <a:ea typeface="宋体" pitchFamily="2" charset="-122"/>
              </a:rPr>
              <a:t>[SIFT]</a:t>
            </a:r>
            <a:r>
              <a:rPr lang="en-US" altLang="zh-CN" sz="1600">
                <a:solidFill>
                  <a:srgbClr val="EAEAEA"/>
                </a:solidFill>
                <a:ea typeface="宋体" pitchFamily="2" charset="-122"/>
              </a:rPr>
              <a:t> SIFT Binaries. http://www.cs.ubc.ca/~lowe/keypoints/</a:t>
            </a:r>
          </a:p>
        </p:txBody>
      </p:sp>
      <p:sp>
        <p:nvSpPr>
          <p:cNvPr id="41989" name="Text Box 13"/>
          <p:cNvSpPr txBox="1">
            <a:spLocks noChangeArrowheads="1"/>
          </p:cNvSpPr>
          <p:nvPr/>
        </p:nvSpPr>
        <p:spPr bwMode="auto">
          <a:xfrm>
            <a:off x="528638" y="3644900"/>
            <a:ext cx="792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[</a:t>
            </a:r>
            <a:r>
              <a:rPr lang="en-US" altLang="zh-CN" sz="1600" dirty="0" err="1" smtClean="0">
                <a:solidFill>
                  <a:srgbClr val="FF9933"/>
                </a:solidFill>
                <a:ea typeface="宋体" pitchFamily="2" charset="-122"/>
              </a:rPr>
              <a:t>Witkin</a:t>
            </a:r>
            <a:r>
              <a:rPr lang="en-US" altLang="zh-CN" sz="1600" dirty="0" smtClean="0">
                <a:solidFill>
                  <a:srgbClr val="FF9933"/>
                </a:solidFill>
                <a:ea typeface="宋体" pitchFamily="2" charset="-122"/>
              </a:rPr>
              <a:t> 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1983]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A.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Witkin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.  “Scale-Space Filtering”. 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IJCAI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, 1983.</a:t>
            </a:r>
          </a:p>
        </p:txBody>
      </p:sp>
      <p:sp>
        <p:nvSpPr>
          <p:cNvPr id="41990" name="Text Box 14"/>
          <p:cNvSpPr txBox="1">
            <a:spLocks noChangeArrowheads="1"/>
          </p:cNvSpPr>
          <p:nvPr/>
        </p:nvSpPr>
        <p:spPr bwMode="auto">
          <a:xfrm>
            <a:off x="528638" y="2298700"/>
            <a:ext cx="75612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[</a:t>
            </a:r>
            <a:r>
              <a:rPr lang="en-US" altLang="zh-CN" sz="1600" dirty="0" err="1">
                <a:solidFill>
                  <a:srgbClr val="FF9933"/>
                </a:solidFill>
                <a:ea typeface="宋体" pitchFamily="2" charset="-122"/>
              </a:rPr>
              <a:t>Mikolajczyk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 </a:t>
            </a:r>
            <a:r>
              <a:rPr lang="en-US" altLang="zh-CN" sz="1600" dirty="0" smtClean="0">
                <a:solidFill>
                  <a:srgbClr val="FF9933"/>
                </a:solidFill>
                <a:ea typeface="宋体" pitchFamily="2" charset="-122"/>
              </a:rPr>
              <a:t>2005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]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K.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Mikolajczyk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and C.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Schmid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. “A Performance Evaluation of Local Descriptors.” 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PAMI, 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2005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.</a:t>
            </a:r>
          </a:p>
        </p:txBody>
      </p:sp>
      <p:sp>
        <p:nvSpPr>
          <p:cNvPr id="41991" name="Text Box 15"/>
          <p:cNvSpPr txBox="1">
            <a:spLocks noChangeArrowheads="1"/>
          </p:cNvSpPr>
          <p:nvPr/>
        </p:nvSpPr>
        <p:spPr bwMode="auto">
          <a:xfrm>
            <a:off x="528638" y="1503363"/>
            <a:ext cx="75612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[</a:t>
            </a:r>
            <a:r>
              <a:rPr lang="en-US" altLang="zh-CN" sz="1600" dirty="0" err="1" smtClean="0">
                <a:solidFill>
                  <a:srgbClr val="FF9933"/>
                </a:solidFill>
                <a:ea typeface="宋体" pitchFamily="2" charset="-122"/>
              </a:rPr>
              <a:t>Mikolajczyk</a:t>
            </a:r>
            <a:r>
              <a:rPr lang="en-US" altLang="zh-CN" sz="1600" dirty="0" smtClean="0">
                <a:solidFill>
                  <a:srgbClr val="FF9933"/>
                </a:solidFill>
                <a:ea typeface="宋体" pitchFamily="2" charset="-122"/>
              </a:rPr>
              <a:t> </a:t>
            </a:r>
            <a:r>
              <a:rPr lang="en-US" altLang="zh-CN" sz="1600" dirty="0">
                <a:solidFill>
                  <a:srgbClr val="FF9933"/>
                </a:solidFill>
                <a:ea typeface="宋体" pitchFamily="2" charset="-122"/>
              </a:rPr>
              <a:t>2004]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K.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Mikolajczyk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 and C. </a:t>
            </a:r>
            <a:r>
              <a:rPr lang="en-US" altLang="zh-CN" sz="1600" dirty="0" err="1">
                <a:solidFill>
                  <a:srgbClr val="EAEAEA"/>
                </a:solidFill>
                <a:ea typeface="宋体" pitchFamily="2" charset="-122"/>
              </a:rPr>
              <a:t>Schmid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. “Scale and Affine Invariant Interest Point Detectors.” 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IJCV, </a:t>
            </a:r>
            <a:r>
              <a:rPr lang="en-US" altLang="zh-CN" sz="1600" dirty="0">
                <a:solidFill>
                  <a:srgbClr val="EAEAEA"/>
                </a:solidFill>
                <a:ea typeface="宋体" pitchFamily="2" charset="-122"/>
              </a:rPr>
              <a:t>2004</a:t>
            </a:r>
            <a:r>
              <a:rPr lang="en-US" altLang="zh-CN" sz="1600" i="1" dirty="0">
                <a:solidFill>
                  <a:srgbClr val="EAEAEA"/>
                </a:solidFill>
                <a:ea typeface="宋体" pitchFamily="2" charset="-122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553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objectmatc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431925"/>
            <a:ext cx="718185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SIFT Object Matcher DEMO</a:t>
            </a: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SIFT Lighting Invariance Results</a:t>
            </a: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44" name="Group 11"/>
          <p:cNvGrpSpPr>
            <a:grpSpLocks/>
          </p:cNvGrpSpPr>
          <p:nvPr/>
        </p:nvGrpSpPr>
        <p:grpSpPr bwMode="auto">
          <a:xfrm>
            <a:off x="496888" y="1444625"/>
            <a:ext cx="8150225" cy="5018088"/>
            <a:chOff x="327" y="647"/>
            <a:chExt cx="5134" cy="3161"/>
          </a:xfrm>
        </p:grpSpPr>
        <p:pic>
          <p:nvPicPr>
            <p:cNvPr id="3584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41" r="7320"/>
            <a:stretch>
              <a:fillRect/>
            </a:stretch>
          </p:blipFill>
          <p:spPr bwMode="auto">
            <a:xfrm>
              <a:off x="327" y="648"/>
              <a:ext cx="1501" cy="3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4"/>
            <a:stretch>
              <a:fillRect/>
            </a:stretch>
          </p:blipFill>
          <p:spPr bwMode="auto">
            <a:xfrm>
              <a:off x="1872" y="647"/>
              <a:ext cx="1903" cy="3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7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1" r="16255"/>
            <a:stretch>
              <a:fillRect/>
            </a:stretch>
          </p:blipFill>
          <p:spPr bwMode="auto">
            <a:xfrm>
              <a:off x="3820" y="648"/>
              <a:ext cx="1641" cy="3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902" name="Group 126"/>
          <p:cNvGrpSpPr>
            <a:grpSpLocks/>
          </p:cNvGrpSpPr>
          <p:nvPr/>
        </p:nvGrpSpPr>
        <p:grpSpPr bwMode="auto">
          <a:xfrm>
            <a:off x="4694238" y="6080125"/>
            <a:ext cx="1598612" cy="468313"/>
            <a:chOff x="2957" y="3733"/>
            <a:chExt cx="1007" cy="295"/>
          </a:xfrm>
        </p:grpSpPr>
        <p:sp>
          <p:nvSpPr>
            <p:cNvPr id="31851" name="Rectangle 121"/>
            <p:cNvSpPr>
              <a:spLocks noChangeArrowheads="1"/>
            </p:cNvSpPr>
            <p:nvPr/>
          </p:nvSpPr>
          <p:spPr bwMode="auto">
            <a:xfrm>
              <a:off x="3352" y="3733"/>
              <a:ext cx="85" cy="295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2" name="Rectangle 13"/>
            <p:cNvSpPr>
              <a:spLocks noChangeArrowheads="1"/>
            </p:cNvSpPr>
            <p:nvPr/>
          </p:nvSpPr>
          <p:spPr bwMode="auto">
            <a:xfrm>
              <a:off x="2957" y="3878"/>
              <a:ext cx="85" cy="150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3" name="Rectangle 14"/>
            <p:cNvSpPr>
              <a:spLocks noChangeArrowheads="1"/>
            </p:cNvSpPr>
            <p:nvPr/>
          </p:nvSpPr>
          <p:spPr bwMode="auto">
            <a:xfrm>
              <a:off x="3082" y="3981"/>
              <a:ext cx="91" cy="4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4" name="Rectangle 15"/>
            <p:cNvSpPr>
              <a:spLocks noChangeArrowheads="1"/>
            </p:cNvSpPr>
            <p:nvPr/>
          </p:nvSpPr>
          <p:spPr bwMode="auto">
            <a:xfrm>
              <a:off x="3220" y="3956"/>
              <a:ext cx="85" cy="72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5" name="Rectangle 17"/>
            <p:cNvSpPr>
              <a:spLocks noChangeArrowheads="1"/>
            </p:cNvSpPr>
            <p:nvPr/>
          </p:nvSpPr>
          <p:spPr bwMode="auto">
            <a:xfrm>
              <a:off x="3484" y="3996"/>
              <a:ext cx="70" cy="32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6" name="Rectangle 18"/>
            <p:cNvSpPr>
              <a:spLocks noChangeArrowheads="1"/>
            </p:cNvSpPr>
            <p:nvPr/>
          </p:nvSpPr>
          <p:spPr bwMode="auto">
            <a:xfrm>
              <a:off x="3616" y="3892"/>
              <a:ext cx="77" cy="136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7" name="Rectangle 19"/>
            <p:cNvSpPr>
              <a:spLocks noChangeArrowheads="1"/>
            </p:cNvSpPr>
            <p:nvPr/>
          </p:nvSpPr>
          <p:spPr bwMode="auto">
            <a:xfrm>
              <a:off x="3748" y="3937"/>
              <a:ext cx="84" cy="91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8" name="Rectangle 20"/>
            <p:cNvSpPr>
              <a:spLocks noChangeArrowheads="1"/>
            </p:cNvSpPr>
            <p:nvPr/>
          </p:nvSpPr>
          <p:spPr bwMode="auto">
            <a:xfrm>
              <a:off x="3879" y="4012"/>
              <a:ext cx="85" cy="16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SIFT Lighting Invariance</a:t>
            </a:r>
          </a:p>
        </p:txBody>
      </p:sp>
      <p:sp>
        <p:nvSpPr>
          <p:cNvPr id="31750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Text Box 4"/>
          <p:cNvSpPr txBox="1">
            <a:spLocks noChangeArrowheads="1"/>
          </p:cNvSpPr>
          <p:nvPr/>
        </p:nvSpPr>
        <p:spPr bwMode="auto">
          <a:xfrm>
            <a:off x="679450" y="1392238"/>
            <a:ext cx="7785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defRPr sz="2200">
                <a:solidFill>
                  <a:srgbClr val="EAEAEA"/>
                </a:solidFill>
                <a:ea typeface="宋体" pitchFamily="2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/>
              <a:t>Affine lighting model</a:t>
            </a:r>
          </a:p>
        </p:txBody>
      </p:sp>
      <p:grpSp>
        <p:nvGrpSpPr>
          <p:cNvPr id="715890" name="Group 114"/>
          <p:cNvGrpSpPr>
            <a:grpSpLocks/>
          </p:cNvGrpSpPr>
          <p:nvPr/>
        </p:nvGrpSpPr>
        <p:grpSpPr bwMode="auto">
          <a:xfrm>
            <a:off x="6397625" y="5081588"/>
            <a:ext cx="1598613" cy="1466850"/>
            <a:chOff x="4030" y="3671"/>
            <a:chExt cx="1007" cy="357"/>
          </a:xfrm>
        </p:grpSpPr>
        <p:sp>
          <p:nvSpPr>
            <p:cNvPr id="31843" name="Rectangle 31"/>
            <p:cNvSpPr>
              <a:spLocks noChangeArrowheads="1"/>
            </p:cNvSpPr>
            <p:nvPr/>
          </p:nvSpPr>
          <p:spPr bwMode="auto">
            <a:xfrm>
              <a:off x="4030" y="3862"/>
              <a:ext cx="85" cy="166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4" name="Rectangle 32"/>
            <p:cNvSpPr>
              <a:spLocks noChangeArrowheads="1"/>
            </p:cNvSpPr>
            <p:nvPr/>
          </p:nvSpPr>
          <p:spPr bwMode="auto">
            <a:xfrm>
              <a:off x="4161" y="3809"/>
              <a:ext cx="85" cy="219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5" name="Rectangle 33"/>
            <p:cNvSpPr>
              <a:spLocks noChangeArrowheads="1"/>
            </p:cNvSpPr>
            <p:nvPr/>
          </p:nvSpPr>
          <p:spPr bwMode="auto">
            <a:xfrm>
              <a:off x="4293" y="3906"/>
              <a:ext cx="85" cy="122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6" name="Rectangle 34"/>
            <p:cNvSpPr>
              <a:spLocks noChangeArrowheads="1"/>
            </p:cNvSpPr>
            <p:nvPr/>
          </p:nvSpPr>
          <p:spPr bwMode="auto">
            <a:xfrm>
              <a:off x="4425" y="3943"/>
              <a:ext cx="91" cy="85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7" name="Rectangle 35"/>
            <p:cNvSpPr>
              <a:spLocks noChangeArrowheads="1"/>
            </p:cNvSpPr>
            <p:nvPr/>
          </p:nvSpPr>
          <p:spPr bwMode="auto">
            <a:xfrm>
              <a:off x="4557" y="3830"/>
              <a:ext cx="84" cy="198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8" name="Rectangle 36"/>
            <p:cNvSpPr>
              <a:spLocks noChangeArrowheads="1"/>
            </p:cNvSpPr>
            <p:nvPr/>
          </p:nvSpPr>
          <p:spPr bwMode="auto">
            <a:xfrm>
              <a:off x="4689" y="3751"/>
              <a:ext cx="84" cy="27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9" name="Rectangle 37"/>
            <p:cNvSpPr>
              <a:spLocks noChangeArrowheads="1"/>
            </p:cNvSpPr>
            <p:nvPr/>
          </p:nvSpPr>
          <p:spPr bwMode="auto">
            <a:xfrm>
              <a:off x="4821" y="3687"/>
              <a:ext cx="84" cy="341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0" name="Rectangle 38"/>
            <p:cNvSpPr>
              <a:spLocks noChangeArrowheads="1"/>
            </p:cNvSpPr>
            <p:nvPr/>
          </p:nvSpPr>
          <p:spPr bwMode="auto">
            <a:xfrm>
              <a:off x="4952" y="3671"/>
              <a:ext cx="85" cy="35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5893" name="Group 117"/>
          <p:cNvGrpSpPr>
            <a:grpSpLocks/>
          </p:cNvGrpSpPr>
          <p:nvPr/>
        </p:nvGrpSpPr>
        <p:grpSpPr bwMode="auto">
          <a:xfrm>
            <a:off x="2989263" y="5888038"/>
            <a:ext cx="1609725" cy="657225"/>
            <a:chOff x="1883" y="3612"/>
            <a:chExt cx="1014" cy="414"/>
          </a:xfrm>
        </p:grpSpPr>
        <p:sp>
          <p:nvSpPr>
            <p:cNvPr id="31835" name="Rectangle 49"/>
            <p:cNvSpPr>
              <a:spLocks noChangeArrowheads="1"/>
            </p:cNvSpPr>
            <p:nvPr/>
          </p:nvSpPr>
          <p:spPr bwMode="auto">
            <a:xfrm>
              <a:off x="1883" y="3844"/>
              <a:ext cx="92" cy="182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6" name="Rectangle 50"/>
            <p:cNvSpPr>
              <a:spLocks noChangeArrowheads="1"/>
            </p:cNvSpPr>
            <p:nvPr/>
          </p:nvSpPr>
          <p:spPr bwMode="auto">
            <a:xfrm>
              <a:off x="2021" y="3853"/>
              <a:ext cx="85" cy="173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7" name="Rectangle 51"/>
            <p:cNvSpPr>
              <a:spLocks noChangeArrowheads="1"/>
            </p:cNvSpPr>
            <p:nvPr/>
          </p:nvSpPr>
          <p:spPr bwMode="auto">
            <a:xfrm>
              <a:off x="2153" y="3759"/>
              <a:ext cx="85" cy="26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8" name="Rectangle 52"/>
            <p:cNvSpPr>
              <a:spLocks noChangeArrowheads="1"/>
            </p:cNvSpPr>
            <p:nvPr/>
          </p:nvSpPr>
          <p:spPr bwMode="auto">
            <a:xfrm>
              <a:off x="2285" y="3676"/>
              <a:ext cx="85" cy="350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9" name="Rectangle 53"/>
            <p:cNvSpPr>
              <a:spLocks noChangeArrowheads="1"/>
            </p:cNvSpPr>
            <p:nvPr/>
          </p:nvSpPr>
          <p:spPr bwMode="auto">
            <a:xfrm>
              <a:off x="2417" y="3612"/>
              <a:ext cx="84" cy="414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0" name="Rectangle 54"/>
            <p:cNvSpPr>
              <a:spLocks noChangeArrowheads="1"/>
            </p:cNvSpPr>
            <p:nvPr/>
          </p:nvSpPr>
          <p:spPr bwMode="auto">
            <a:xfrm>
              <a:off x="2549" y="3674"/>
              <a:ext cx="84" cy="352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1" name="Rectangle 55"/>
            <p:cNvSpPr>
              <a:spLocks noChangeArrowheads="1"/>
            </p:cNvSpPr>
            <p:nvPr/>
          </p:nvSpPr>
          <p:spPr bwMode="auto">
            <a:xfrm>
              <a:off x="2681" y="3739"/>
              <a:ext cx="84" cy="287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2" name="Rectangle 56"/>
            <p:cNvSpPr>
              <a:spLocks noChangeArrowheads="1"/>
            </p:cNvSpPr>
            <p:nvPr/>
          </p:nvSpPr>
          <p:spPr bwMode="auto">
            <a:xfrm>
              <a:off x="2812" y="3931"/>
              <a:ext cx="85" cy="95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5881" name="Group 105"/>
          <p:cNvGrpSpPr>
            <a:grpSpLocks/>
          </p:cNvGrpSpPr>
          <p:nvPr/>
        </p:nvGrpSpPr>
        <p:grpSpPr bwMode="auto">
          <a:xfrm>
            <a:off x="1284288" y="6556375"/>
            <a:ext cx="6696075" cy="214313"/>
            <a:chOff x="809" y="4033"/>
            <a:chExt cx="4218" cy="135"/>
          </a:xfrm>
        </p:grpSpPr>
        <p:grpSp>
          <p:nvGrpSpPr>
            <p:cNvPr id="31799" name="Group 21"/>
            <p:cNvGrpSpPr>
              <a:grpSpLocks/>
            </p:cNvGrpSpPr>
            <p:nvPr/>
          </p:nvGrpSpPr>
          <p:grpSpPr bwMode="auto">
            <a:xfrm>
              <a:off x="2964" y="4033"/>
              <a:ext cx="991" cy="120"/>
              <a:chOff x="3193" y="2896"/>
              <a:chExt cx="991" cy="120"/>
            </a:xfrm>
          </p:grpSpPr>
          <p:sp>
            <p:nvSpPr>
              <p:cNvPr id="31827" name="Line 22"/>
              <p:cNvSpPr>
                <a:spLocks noChangeAspect="1" noChangeShapeType="1"/>
              </p:cNvSpPr>
              <p:nvPr/>
            </p:nvSpPr>
            <p:spPr bwMode="auto">
              <a:xfrm>
                <a:off x="3193" y="2954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8" name="Line 23"/>
              <p:cNvSpPr>
                <a:spLocks noChangeAspect="1" noChangeShapeType="1"/>
              </p:cNvSpPr>
              <p:nvPr/>
            </p:nvSpPr>
            <p:spPr bwMode="auto">
              <a:xfrm flipV="1">
                <a:off x="3325" y="2930"/>
                <a:ext cx="103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9" name="Line 24"/>
              <p:cNvSpPr>
                <a:spLocks noChangeAspect="1" noChangeShapeType="1"/>
              </p:cNvSpPr>
              <p:nvPr/>
            </p:nvSpPr>
            <p:spPr bwMode="auto">
              <a:xfrm rot="-5400000">
                <a:off x="3443" y="2951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30" name="Line 2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57" y="2926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31" name="Line 2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84" y="2948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32" name="Line 27"/>
              <p:cNvSpPr>
                <a:spLocks noChangeAspect="1" noChangeShapeType="1"/>
              </p:cNvSpPr>
              <p:nvPr/>
            </p:nvSpPr>
            <p:spPr bwMode="auto">
              <a:xfrm flipH="1">
                <a:off x="3830" y="2938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33" name="Line 28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3962" y="2959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34" name="Line 29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103" y="2932"/>
                <a:ext cx="101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800" name="Group 39"/>
            <p:cNvGrpSpPr>
              <a:grpSpLocks/>
            </p:cNvGrpSpPr>
            <p:nvPr/>
          </p:nvGrpSpPr>
          <p:grpSpPr bwMode="auto">
            <a:xfrm>
              <a:off x="4036" y="4033"/>
              <a:ext cx="991" cy="120"/>
              <a:chOff x="3193" y="2896"/>
              <a:chExt cx="991" cy="120"/>
            </a:xfrm>
          </p:grpSpPr>
          <p:sp>
            <p:nvSpPr>
              <p:cNvPr id="31819" name="Line 40"/>
              <p:cNvSpPr>
                <a:spLocks noChangeAspect="1" noChangeShapeType="1"/>
              </p:cNvSpPr>
              <p:nvPr/>
            </p:nvSpPr>
            <p:spPr bwMode="auto">
              <a:xfrm>
                <a:off x="3193" y="2954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0" name="Line 41"/>
              <p:cNvSpPr>
                <a:spLocks noChangeAspect="1" noChangeShapeType="1"/>
              </p:cNvSpPr>
              <p:nvPr/>
            </p:nvSpPr>
            <p:spPr bwMode="auto">
              <a:xfrm flipV="1">
                <a:off x="3325" y="2930"/>
                <a:ext cx="103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1" name="Line 42"/>
              <p:cNvSpPr>
                <a:spLocks noChangeAspect="1" noChangeShapeType="1"/>
              </p:cNvSpPr>
              <p:nvPr/>
            </p:nvSpPr>
            <p:spPr bwMode="auto">
              <a:xfrm rot="-5400000">
                <a:off x="3443" y="2951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2" name="Line 4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57" y="2926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3" name="Line 4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84" y="2948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4" name="Line 45"/>
              <p:cNvSpPr>
                <a:spLocks noChangeAspect="1" noChangeShapeType="1"/>
              </p:cNvSpPr>
              <p:nvPr/>
            </p:nvSpPr>
            <p:spPr bwMode="auto">
              <a:xfrm flipH="1">
                <a:off x="3830" y="2938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5" name="Line 46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3962" y="2959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6" name="Line 47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103" y="2932"/>
                <a:ext cx="101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801" name="Group 57"/>
            <p:cNvGrpSpPr>
              <a:grpSpLocks/>
            </p:cNvGrpSpPr>
            <p:nvPr/>
          </p:nvGrpSpPr>
          <p:grpSpPr bwMode="auto">
            <a:xfrm>
              <a:off x="1896" y="4048"/>
              <a:ext cx="991" cy="120"/>
              <a:chOff x="3193" y="2896"/>
              <a:chExt cx="991" cy="120"/>
            </a:xfrm>
          </p:grpSpPr>
          <p:sp>
            <p:nvSpPr>
              <p:cNvPr id="31811" name="Line 58"/>
              <p:cNvSpPr>
                <a:spLocks noChangeAspect="1" noChangeShapeType="1"/>
              </p:cNvSpPr>
              <p:nvPr/>
            </p:nvSpPr>
            <p:spPr bwMode="auto">
              <a:xfrm>
                <a:off x="3193" y="2954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2" name="Line 59"/>
              <p:cNvSpPr>
                <a:spLocks noChangeAspect="1" noChangeShapeType="1"/>
              </p:cNvSpPr>
              <p:nvPr/>
            </p:nvSpPr>
            <p:spPr bwMode="auto">
              <a:xfrm flipV="1">
                <a:off x="3325" y="2930"/>
                <a:ext cx="103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3" name="Line 60"/>
              <p:cNvSpPr>
                <a:spLocks noChangeAspect="1" noChangeShapeType="1"/>
              </p:cNvSpPr>
              <p:nvPr/>
            </p:nvSpPr>
            <p:spPr bwMode="auto">
              <a:xfrm rot="-5400000">
                <a:off x="3443" y="2951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4" name="Line 6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57" y="2926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5" name="Line 6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84" y="2948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6" name="Line 63"/>
              <p:cNvSpPr>
                <a:spLocks noChangeAspect="1" noChangeShapeType="1"/>
              </p:cNvSpPr>
              <p:nvPr/>
            </p:nvSpPr>
            <p:spPr bwMode="auto">
              <a:xfrm flipH="1">
                <a:off x="3830" y="2938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7" name="Line 64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3962" y="2959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8" name="Line 65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103" y="2932"/>
                <a:ext cx="101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802" name="Group 75"/>
            <p:cNvGrpSpPr>
              <a:grpSpLocks/>
            </p:cNvGrpSpPr>
            <p:nvPr/>
          </p:nvGrpSpPr>
          <p:grpSpPr bwMode="auto">
            <a:xfrm>
              <a:off x="809" y="4048"/>
              <a:ext cx="991" cy="120"/>
              <a:chOff x="3193" y="2896"/>
              <a:chExt cx="991" cy="120"/>
            </a:xfrm>
          </p:grpSpPr>
          <p:sp>
            <p:nvSpPr>
              <p:cNvPr id="31803" name="Line 76"/>
              <p:cNvSpPr>
                <a:spLocks noChangeAspect="1" noChangeShapeType="1"/>
              </p:cNvSpPr>
              <p:nvPr/>
            </p:nvSpPr>
            <p:spPr bwMode="auto">
              <a:xfrm>
                <a:off x="3193" y="2954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4" name="Line 77"/>
              <p:cNvSpPr>
                <a:spLocks noChangeAspect="1" noChangeShapeType="1"/>
              </p:cNvSpPr>
              <p:nvPr/>
            </p:nvSpPr>
            <p:spPr bwMode="auto">
              <a:xfrm flipV="1">
                <a:off x="3325" y="2930"/>
                <a:ext cx="103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5" name="Line 78"/>
              <p:cNvSpPr>
                <a:spLocks noChangeAspect="1" noChangeShapeType="1"/>
              </p:cNvSpPr>
              <p:nvPr/>
            </p:nvSpPr>
            <p:spPr bwMode="auto">
              <a:xfrm rot="-5400000">
                <a:off x="3443" y="2951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6" name="Line 7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57" y="2926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7" name="Line 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84" y="2948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8" name="Line 81"/>
              <p:cNvSpPr>
                <a:spLocks noChangeAspect="1" noChangeShapeType="1"/>
              </p:cNvSpPr>
              <p:nvPr/>
            </p:nvSpPr>
            <p:spPr bwMode="auto">
              <a:xfrm flipH="1">
                <a:off x="3830" y="2938"/>
                <a:ext cx="103" cy="60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9" name="Line 82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3962" y="2959"/>
                <a:ext cx="112" cy="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0" name="Line 83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103" y="2932"/>
                <a:ext cx="101" cy="61"/>
              </a:xfrm>
              <a:prstGeom prst="line">
                <a:avLst/>
              </a:prstGeom>
              <a:noFill/>
              <a:ln w="38100">
                <a:solidFill>
                  <a:srgbClr val="EAEAEA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755" name="Line 84"/>
          <p:cNvSpPr>
            <a:spLocks noChangeShapeType="1"/>
          </p:cNvSpPr>
          <p:nvPr/>
        </p:nvSpPr>
        <p:spPr bwMode="auto">
          <a:xfrm>
            <a:off x="1685925" y="4913313"/>
            <a:ext cx="4183063" cy="0"/>
          </a:xfrm>
          <a:prstGeom prst="line">
            <a:avLst/>
          </a:prstGeom>
          <a:noFill/>
          <a:ln w="38100">
            <a:solidFill>
              <a:srgbClr val="EAEAE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6" name="Line 85"/>
          <p:cNvSpPr>
            <a:spLocks noChangeShapeType="1"/>
          </p:cNvSpPr>
          <p:nvPr/>
        </p:nvSpPr>
        <p:spPr bwMode="auto">
          <a:xfrm flipV="1">
            <a:off x="1706563" y="2209800"/>
            <a:ext cx="0" cy="2703513"/>
          </a:xfrm>
          <a:prstGeom prst="line">
            <a:avLst/>
          </a:prstGeom>
          <a:noFill/>
          <a:ln w="38100">
            <a:solidFill>
              <a:srgbClr val="EAEAE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7" name="Text Box 86"/>
          <p:cNvSpPr txBox="1">
            <a:spLocks noChangeArrowheads="1"/>
          </p:cNvSpPr>
          <p:nvPr/>
        </p:nvSpPr>
        <p:spPr bwMode="auto">
          <a:xfrm>
            <a:off x="2789238" y="5021263"/>
            <a:ext cx="186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EAEAEA"/>
                </a:solidFill>
                <a:latin typeface="Arial" charset="0"/>
              </a:rPr>
              <a:t>Scene Radiance</a:t>
            </a:r>
          </a:p>
        </p:txBody>
      </p:sp>
      <p:sp>
        <p:nvSpPr>
          <p:cNvPr id="31758" name="Text Box 87"/>
          <p:cNvSpPr txBox="1">
            <a:spLocks noChangeArrowheads="1"/>
          </p:cNvSpPr>
          <p:nvPr/>
        </p:nvSpPr>
        <p:spPr bwMode="auto">
          <a:xfrm rot="-5400000">
            <a:off x="491332" y="3377406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EAEAEA"/>
                </a:solidFill>
                <a:latin typeface="Arial" charset="0"/>
              </a:rPr>
              <a:t>Image Irradiance</a:t>
            </a:r>
          </a:p>
        </p:txBody>
      </p:sp>
      <p:sp>
        <p:nvSpPr>
          <p:cNvPr id="715864" name="Line 88"/>
          <p:cNvSpPr>
            <a:spLocks noChangeShapeType="1"/>
          </p:cNvSpPr>
          <p:nvPr/>
        </p:nvSpPr>
        <p:spPr bwMode="auto">
          <a:xfrm flipV="1">
            <a:off x="1697038" y="2209800"/>
            <a:ext cx="3808412" cy="26924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5867" name="Text Box 91"/>
          <p:cNvSpPr txBox="1">
            <a:spLocks noChangeArrowheads="1"/>
          </p:cNvSpPr>
          <p:nvPr/>
        </p:nvSpPr>
        <p:spPr bwMode="auto">
          <a:xfrm>
            <a:off x="2625725" y="28416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  <a:latin typeface="Arial" charset="0"/>
              </a:rPr>
              <a:t>Gain</a:t>
            </a:r>
          </a:p>
        </p:txBody>
      </p:sp>
      <p:sp>
        <p:nvSpPr>
          <p:cNvPr id="715870" name="Text Box 94"/>
          <p:cNvSpPr txBox="1">
            <a:spLocks noChangeArrowheads="1"/>
          </p:cNvSpPr>
          <p:nvPr/>
        </p:nvSpPr>
        <p:spPr bwMode="auto">
          <a:xfrm>
            <a:off x="863600" y="45100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FF00"/>
                </a:solidFill>
                <a:latin typeface="Arial" charset="0"/>
              </a:rPr>
              <a:t>Offset</a:t>
            </a:r>
          </a:p>
        </p:txBody>
      </p:sp>
      <p:sp>
        <p:nvSpPr>
          <p:cNvPr id="715871" name="Text Box 95"/>
          <p:cNvSpPr txBox="1">
            <a:spLocks noChangeArrowheads="1"/>
          </p:cNvSpPr>
          <p:nvPr/>
        </p:nvSpPr>
        <p:spPr bwMode="auto">
          <a:xfrm>
            <a:off x="5275263" y="23241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9900"/>
                </a:solidFill>
                <a:latin typeface="Arial" charset="0"/>
              </a:rPr>
              <a:t>Ideal</a:t>
            </a:r>
          </a:p>
        </p:txBody>
      </p:sp>
      <p:sp>
        <p:nvSpPr>
          <p:cNvPr id="715876" name="Line 100"/>
          <p:cNvSpPr>
            <a:spLocks noChangeShapeType="1"/>
          </p:cNvSpPr>
          <p:nvPr/>
        </p:nvSpPr>
        <p:spPr bwMode="auto">
          <a:xfrm rot="5400000">
            <a:off x="1496219" y="4720432"/>
            <a:ext cx="420687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5865" name="Line 89"/>
          <p:cNvSpPr>
            <a:spLocks noChangeShapeType="1"/>
          </p:cNvSpPr>
          <p:nvPr/>
        </p:nvSpPr>
        <p:spPr bwMode="auto">
          <a:xfrm flipV="1">
            <a:off x="1703388" y="2209800"/>
            <a:ext cx="2782887" cy="2286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715877" name="Text Box 101"/>
          <p:cNvSpPr txBox="1">
            <a:spLocks noChangeArrowheads="1"/>
          </p:cNvSpPr>
          <p:nvPr/>
        </p:nvSpPr>
        <p:spPr bwMode="auto">
          <a:xfrm>
            <a:off x="2827338" y="4479925"/>
            <a:ext cx="2889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FF00"/>
                </a:solidFill>
                <a:latin typeface="Arial" charset="0"/>
              </a:rPr>
              <a:t>Gradients remove offset</a:t>
            </a:r>
          </a:p>
        </p:txBody>
      </p:sp>
      <p:sp>
        <p:nvSpPr>
          <p:cNvPr id="715878" name="Text Box 102"/>
          <p:cNvSpPr txBox="1">
            <a:spLocks noChangeArrowheads="1"/>
          </p:cNvSpPr>
          <p:nvPr/>
        </p:nvSpPr>
        <p:spPr bwMode="auto">
          <a:xfrm>
            <a:off x="4694238" y="2841625"/>
            <a:ext cx="3332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accent2"/>
                </a:solidFill>
                <a:latin typeface="Arial" charset="0"/>
              </a:rPr>
              <a:t>Normalization removes gain</a:t>
            </a:r>
          </a:p>
        </p:txBody>
      </p:sp>
      <p:grpSp>
        <p:nvGrpSpPr>
          <p:cNvPr id="715895" name="Group 119"/>
          <p:cNvGrpSpPr>
            <a:grpSpLocks/>
          </p:cNvGrpSpPr>
          <p:nvPr/>
        </p:nvGrpSpPr>
        <p:grpSpPr bwMode="auto">
          <a:xfrm>
            <a:off x="2943225" y="5503863"/>
            <a:ext cx="3402013" cy="1266825"/>
            <a:chOff x="1854" y="3370"/>
            <a:chExt cx="2143" cy="798"/>
          </a:xfrm>
        </p:grpSpPr>
        <p:sp>
          <p:nvSpPr>
            <p:cNvPr id="31796" name="Line 109"/>
            <p:cNvSpPr>
              <a:spLocks noChangeShapeType="1"/>
            </p:cNvSpPr>
            <p:nvPr/>
          </p:nvSpPr>
          <p:spPr bwMode="auto">
            <a:xfrm rot="5400000">
              <a:off x="1455" y="3769"/>
              <a:ext cx="798" cy="0"/>
            </a:xfrm>
            <a:prstGeom prst="line">
              <a:avLst/>
            </a:prstGeom>
            <a:noFill/>
            <a:ln w="19050">
              <a:solidFill>
                <a:srgbClr val="EAEAEA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1797" name="Line 110"/>
            <p:cNvSpPr>
              <a:spLocks noChangeShapeType="1"/>
            </p:cNvSpPr>
            <p:nvPr/>
          </p:nvSpPr>
          <p:spPr bwMode="auto">
            <a:xfrm rot="5400000">
              <a:off x="2529" y="3769"/>
              <a:ext cx="798" cy="0"/>
            </a:xfrm>
            <a:prstGeom prst="line">
              <a:avLst/>
            </a:prstGeom>
            <a:noFill/>
            <a:ln w="19050">
              <a:solidFill>
                <a:srgbClr val="EAEAEA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1798" name="Line 111"/>
            <p:cNvSpPr>
              <a:spLocks noChangeShapeType="1"/>
            </p:cNvSpPr>
            <p:nvPr/>
          </p:nvSpPr>
          <p:spPr bwMode="auto">
            <a:xfrm rot="5400000">
              <a:off x="3598" y="3769"/>
              <a:ext cx="798" cy="0"/>
            </a:xfrm>
            <a:prstGeom prst="line">
              <a:avLst/>
            </a:prstGeom>
            <a:noFill/>
            <a:ln w="19050">
              <a:solidFill>
                <a:srgbClr val="EAEAEA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715903" name="Text Box 127"/>
          <p:cNvSpPr txBox="1">
            <a:spLocks noChangeArrowheads="1"/>
          </p:cNvSpPr>
          <p:nvPr/>
        </p:nvSpPr>
        <p:spPr bwMode="auto">
          <a:xfrm>
            <a:off x="77788" y="5580063"/>
            <a:ext cx="122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EAEAEA"/>
                </a:solidFill>
                <a:latin typeface="Arial" charset="0"/>
              </a:rPr>
              <a:t>Descriptor</a:t>
            </a:r>
          </a:p>
        </p:txBody>
      </p:sp>
      <p:grpSp>
        <p:nvGrpSpPr>
          <p:cNvPr id="715901" name="Group 125"/>
          <p:cNvGrpSpPr>
            <a:grpSpLocks/>
          </p:cNvGrpSpPr>
          <p:nvPr/>
        </p:nvGrpSpPr>
        <p:grpSpPr bwMode="auto">
          <a:xfrm>
            <a:off x="1295400" y="5656263"/>
            <a:ext cx="1598613" cy="889000"/>
            <a:chOff x="816" y="3466"/>
            <a:chExt cx="1007" cy="560"/>
          </a:xfrm>
        </p:grpSpPr>
        <p:sp>
          <p:nvSpPr>
            <p:cNvPr id="31780" name="Rectangle 123"/>
            <p:cNvSpPr>
              <a:spLocks noChangeArrowheads="1"/>
            </p:cNvSpPr>
            <p:nvPr/>
          </p:nvSpPr>
          <p:spPr bwMode="auto">
            <a:xfrm>
              <a:off x="947" y="3545"/>
              <a:ext cx="85" cy="481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1" name="Rectangle 124"/>
            <p:cNvSpPr>
              <a:spLocks noChangeArrowheads="1"/>
            </p:cNvSpPr>
            <p:nvPr/>
          </p:nvSpPr>
          <p:spPr bwMode="auto">
            <a:xfrm>
              <a:off x="1343" y="3466"/>
              <a:ext cx="84" cy="560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2" name="Rectangle 67"/>
            <p:cNvSpPr>
              <a:spLocks noChangeArrowheads="1"/>
            </p:cNvSpPr>
            <p:nvPr/>
          </p:nvSpPr>
          <p:spPr bwMode="auto">
            <a:xfrm>
              <a:off x="816" y="3654"/>
              <a:ext cx="85" cy="372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3" name="Rectangle 69"/>
            <p:cNvSpPr>
              <a:spLocks noChangeArrowheads="1"/>
            </p:cNvSpPr>
            <p:nvPr/>
          </p:nvSpPr>
          <p:spPr bwMode="auto">
            <a:xfrm>
              <a:off x="1079" y="3780"/>
              <a:ext cx="85" cy="246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4" name="Rectangle 70"/>
            <p:cNvSpPr>
              <a:spLocks noChangeArrowheads="1"/>
            </p:cNvSpPr>
            <p:nvPr/>
          </p:nvSpPr>
          <p:spPr bwMode="auto">
            <a:xfrm>
              <a:off x="1211" y="3711"/>
              <a:ext cx="85" cy="315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5" name="Rectangle 72"/>
            <p:cNvSpPr>
              <a:spLocks noChangeArrowheads="1"/>
            </p:cNvSpPr>
            <p:nvPr/>
          </p:nvSpPr>
          <p:spPr bwMode="auto">
            <a:xfrm>
              <a:off x="1475" y="3865"/>
              <a:ext cx="84" cy="161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6" name="Rectangle 73"/>
            <p:cNvSpPr>
              <a:spLocks noChangeArrowheads="1"/>
            </p:cNvSpPr>
            <p:nvPr/>
          </p:nvSpPr>
          <p:spPr bwMode="auto">
            <a:xfrm>
              <a:off x="1607" y="3868"/>
              <a:ext cx="84" cy="158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7" name="Rectangle 74"/>
            <p:cNvSpPr>
              <a:spLocks noChangeArrowheads="1"/>
            </p:cNvSpPr>
            <p:nvPr/>
          </p:nvSpPr>
          <p:spPr bwMode="auto">
            <a:xfrm>
              <a:off x="1738" y="3585"/>
              <a:ext cx="85" cy="441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1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864" grpId="0" animBg="1"/>
      <p:bldP spid="715867" grpId="0"/>
      <p:bldP spid="715870" grpId="0"/>
      <p:bldP spid="715871" grpId="0"/>
      <p:bldP spid="715876" grpId="0" animBg="1"/>
      <p:bldP spid="715865" grpId="0" animBg="1"/>
      <p:bldP spid="715877" grpId="0"/>
      <p:bldP spid="715878" grpId="0"/>
      <p:bldP spid="71590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3D Rotation Invariant Detector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9" t="67212" b="4043"/>
          <a:stretch/>
        </p:blipFill>
        <p:spPr bwMode="auto">
          <a:xfrm>
            <a:off x="4678680" y="1649730"/>
            <a:ext cx="3814295" cy="304038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6857972" y="6550223"/>
            <a:ext cx="228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defRPr sz="1400">
                <a:solidFill>
                  <a:schemeClr val="accent6"/>
                </a:solidFill>
                <a:ea typeface="宋体" pitchFamily="2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dirty="0"/>
              <a:t>[</a:t>
            </a:r>
            <a:r>
              <a:rPr lang="en-US" altLang="zh-CN" dirty="0" err="1" smtClean="0"/>
              <a:t>Mikolajczyk</a:t>
            </a:r>
            <a:r>
              <a:rPr lang="en-US" altLang="zh-CN" dirty="0" smtClean="0"/>
              <a:t> 2004]</a:t>
            </a:r>
            <a:endParaRPr lang="en-US" altLang="zh-CN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12" r="51494" b="4043"/>
          <a:stretch/>
        </p:blipFill>
        <p:spPr bwMode="auto">
          <a:xfrm>
            <a:off x="627061" y="1649730"/>
            <a:ext cx="3815400" cy="304038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3077" y="5168900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State of the Art Detector</a:t>
            </a:r>
            <a:r>
              <a:rPr lang="en-US" dirty="0">
                <a:solidFill>
                  <a:schemeClr val="bg1"/>
                </a:solidFill>
              </a:rPr>
              <a:t>: Uses Scale-Space,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Laplacian</a:t>
            </a:r>
            <a:r>
              <a:rPr lang="en-US" dirty="0" smtClean="0">
                <a:solidFill>
                  <a:schemeClr val="bg1"/>
                </a:solidFill>
              </a:rPr>
              <a:t>, Harris </a:t>
            </a:r>
            <a:r>
              <a:rPr lang="en-US" dirty="0">
                <a:solidFill>
                  <a:schemeClr val="bg1"/>
                </a:solidFill>
              </a:rPr>
              <a:t>Corner Detector, </a:t>
            </a:r>
            <a:r>
              <a:rPr lang="en-US" dirty="0" smtClean="0">
                <a:solidFill>
                  <a:schemeClr val="bg1"/>
                </a:solidFill>
              </a:rPr>
              <a:t>Affine Transformations, …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143000" y="3293744"/>
            <a:ext cx="4940300" cy="22415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298700" y="2544444"/>
            <a:ext cx="4287127" cy="22415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1562100" y="3850004"/>
            <a:ext cx="4702310" cy="24955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3223260" y="4215764"/>
            <a:ext cx="3764280" cy="1997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2500130" y="2204084"/>
            <a:ext cx="4085697" cy="2168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3337560" y="3061968"/>
            <a:ext cx="3596640" cy="231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55733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2" t="33776" b="39281"/>
          <a:stretch/>
        </p:blipFill>
        <p:spPr bwMode="auto">
          <a:xfrm>
            <a:off x="4693920" y="1760220"/>
            <a:ext cx="3799056" cy="302949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6" r="51398" b="39281"/>
          <a:stretch/>
        </p:blipFill>
        <p:spPr bwMode="auto">
          <a:xfrm>
            <a:off x="627061" y="1760220"/>
            <a:ext cx="3823019" cy="302949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3D Rotation Invariant Detector</a:t>
            </a: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6857972" y="6550223"/>
            <a:ext cx="228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defRPr sz="1400">
                <a:solidFill>
                  <a:schemeClr val="accent6"/>
                </a:solidFill>
                <a:ea typeface="宋体" pitchFamily="2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dirty="0"/>
              <a:t>[</a:t>
            </a:r>
            <a:r>
              <a:rPr lang="en-US" altLang="zh-CN" dirty="0" err="1" smtClean="0"/>
              <a:t>Mikolajczyk</a:t>
            </a:r>
            <a:r>
              <a:rPr lang="en-US" altLang="zh-CN" dirty="0" smtClean="0"/>
              <a:t> 2004]</a:t>
            </a:r>
            <a:endParaRPr lang="en-US" altLang="zh-CN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1562100" y="2324100"/>
            <a:ext cx="4254500" cy="3937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1828800" y="3111500"/>
            <a:ext cx="4254500" cy="5571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697480" y="2819400"/>
            <a:ext cx="3817620" cy="218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634740" y="2238286"/>
            <a:ext cx="3619500" cy="2826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500470" y="2364378"/>
            <a:ext cx="401463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558540" y="3244487"/>
            <a:ext cx="4015740" cy="30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3249713" y="3870960"/>
            <a:ext cx="3821647" cy="4073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953077" y="5168900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State of the Art Detector</a:t>
            </a:r>
            <a:r>
              <a:rPr lang="en-US" dirty="0">
                <a:solidFill>
                  <a:schemeClr val="bg1"/>
                </a:solidFill>
              </a:rPr>
              <a:t>: Uses Scale-Space,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Laplacian</a:t>
            </a:r>
            <a:r>
              <a:rPr lang="en-US" dirty="0" smtClean="0">
                <a:solidFill>
                  <a:schemeClr val="bg1"/>
                </a:solidFill>
              </a:rPr>
              <a:t>, Harris </a:t>
            </a:r>
            <a:r>
              <a:rPr lang="en-US" dirty="0">
                <a:solidFill>
                  <a:schemeClr val="bg1"/>
                </a:solidFill>
              </a:rPr>
              <a:t>Corner Detector, </a:t>
            </a:r>
            <a:r>
              <a:rPr lang="en-US" dirty="0" smtClean="0">
                <a:solidFill>
                  <a:schemeClr val="bg1"/>
                </a:solidFill>
              </a:rPr>
              <a:t>Affine Transformations, …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630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33400" y="1143000"/>
            <a:ext cx="8286750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lnSpc>
                <a:spcPct val="160000"/>
              </a:lnSpc>
            </a:pPr>
            <a:r>
              <a:rPr lang="en-US" altLang="zh-CN" sz="2400" dirty="0">
                <a:solidFill>
                  <a:srgbClr val="EAEAEA"/>
                </a:solidFill>
                <a:ea typeface="宋体" pitchFamily="2" charset="-122"/>
              </a:rPr>
              <a:t>Recognize </a:t>
            </a:r>
            <a:r>
              <a:rPr lang="en-US" altLang="zh-CN" sz="2400" dirty="0">
                <a:solidFill>
                  <a:schemeClr val="accent6"/>
                </a:solidFill>
                <a:ea typeface="宋体" pitchFamily="2" charset="-122"/>
              </a:rPr>
              <a:t>2D objects </a:t>
            </a:r>
            <a:r>
              <a:rPr lang="en-US" altLang="zh-CN" sz="2400" dirty="0">
                <a:solidFill>
                  <a:srgbClr val="EAEAEA"/>
                </a:solidFill>
                <a:ea typeface="宋体" pitchFamily="2" charset="-122"/>
              </a:rPr>
              <a:t>in real-world cluttered scenes using the </a:t>
            </a:r>
            <a:r>
              <a:rPr lang="en-US" altLang="zh-CN" sz="2400" dirty="0">
                <a:solidFill>
                  <a:schemeClr val="accent6"/>
                </a:solidFill>
                <a:ea typeface="宋体" pitchFamily="2" charset="-122"/>
              </a:rPr>
              <a:t>Scale Invariant Feature Transform </a:t>
            </a:r>
            <a:r>
              <a:rPr lang="en-US" altLang="zh-CN" sz="2400" dirty="0">
                <a:solidFill>
                  <a:srgbClr val="EAEAEA"/>
                </a:solidFill>
                <a:ea typeface="宋体" pitchFamily="2" charset="-122"/>
              </a:rPr>
              <a:t>(</a:t>
            </a:r>
            <a:r>
              <a:rPr lang="en-US" altLang="zh-CN" sz="2400" dirty="0">
                <a:solidFill>
                  <a:schemeClr val="accent6"/>
                </a:solidFill>
                <a:ea typeface="宋体" pitchFamily="2" charset="-122"/>
              </a:rPr>
              <a:t>SIFT</a:t>
            </a:r>
            <a:r>
              <a:rPr lang="en-US" altLang="zh-CN" sz="2400" dirty="0">
                <a:solidFill>
                  <a:srgbClr val="EAEAEA"/>
                </a:solidFill>
                <a:ea typeface="宋体" pitchFamily="2" charset="-122"/>
              </a:rPr>
              <a:t>).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3400" y="2590800"/>
            <a:ext cx="2133600" cy="48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altLang="zh-CN" sz="2400" dirty="0">
                <a:solidFill>
                  <a:schemeClr val="accent6"/>
                </a:solidFill>
                <a:ea typeface="宋体" pitchFamily="2" charset="-122"/>
              </a:rPr>
              <a:t>Topics: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3400" y="3048000"/>
            <a:ext cx="6553200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lnSpc>
                <a:spcPct val="200000"/>
              </a:lnSpc>
              <a:buFontTx/>
              <a:buAutoNum type="arabicParenBoth"/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Local </a:t>
            </a:r>
            <a:r>
              <a:rPr lang="en-US" altLang="zh-CN" sz="2000" dirty="0">
                <a:solidFill>
                  <a:srgbClr val="EAEAEA"/>
                </a:solidFill>
                <a:ea typeface="宋体" pitchFamily="2" charset="-122"/>
              </a:rPr>
              <a:t>Appearance </a:t>
            </a: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and </a:t>
            </a:r>
            <a:r>
              <a:rPr lang="en-US" altLang="zh-CN" sz="2000" dirty="0">
                <a:solidFill>
                  <a:srgbClr val="EAEAEA"/>
                </a:solidFill>
                <a:ea typeface="宋体" pitchFamily="2" charset="-122"/>
              </a:rPr>
              <a:t>Interest Points</a:t>
            </a:r>
          </a:p>
          <a:p>
            <a:pPr algn="l" eaLnBrk="1" hangingPunct="1">
              <a:lnSpc>
                <a:spcPct val="200000"/>
              </a:lnSpc>
              <a:buFontTx/>
              <a:buAutoNum type="arabicParenBoth"/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Blob Detection </a:t>
            </a:r>
          </a:p>
          <a:p>
            <a:pPr algn="l" eaLnBrk="1" hangingPunct="1">
              <a:lnSpc>
                <a:spcPct val="200000"/>
              </a:lnSpc>
              <a:buFontTx/>
              <a:buAutoNum type="arabicParenBoth"/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Scale-Space</a:t>
            </a:r>
            <a:endParaRPr lang="en-US" altLang="zh-CN" sz="2000" dirty="0">
              <a:solidFill>
                <a:srgbClr val="EAEAEA"/>
              </a:solidFill>
              <a:ea typeface="宋体" pitchFamily="2" charset="-122"/>
            </a:endParaRPr>
          </a:p>
          <a:p>
            <a:pPr algn="l" eaLnBrk="1" hangingPunct="1">
              <a:lnSpc>
                <a:spcPct val="200000"/>
              </a:lnSpc>
              <a:buFontTx/>
              <a:buAutoNum type="arabicParenBoth"/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The </a:t>
            </a:r>
            <a:r>
              <a:rPr lang="en-US" altLang="zh-CN" sz="2000" dirty="0">
                <a:solidFill>
                  <a:srgbClr val="EAEAEA"/>
                </a:solidFill>
                <a:ea typeface="宋体" pitchFamily="2" charset="-122"/>
              </a:rPr>
              <a:t>SIFT interest point detector</a:t>
            </a:r>
          </a:p>
          <a:p>
            <a:pPr algn="l" eaLnBrk="1" hangingPunct="1">
              <a:lnSpc>
                <a:spcPct val="200000"/>
              </a:lnSpc>
              <a:buFontTx/>
              <a:buAutoNum type="arabicParenBoth"/>
            </a:pPr>
            <a:r>
              <a:rPr lang="en-US" altLang="zh-CN" sz="2000" dirty="0" smtClean="0">
                <a:solidFill>
                  <a:srgbClr val="EAEAEA"/>
                </a:solidFill>
                <a:ea typeface="宋体" pitchFamily="2" charset="-122"/>
              </a:rPr>
              <a:t>Matching and </a:t>
            </a:r>
            <a:r>
              <a:rPr lang="en-US" altLang="zh-CN" sz="2000" dirty="0">
                <a:solidFill>
                  <a:srgbClr val="EAEAEA"/>
                </a:solidFill>
                <a:ea typeface="宋体" pitchFamily="2" charset="-122"/>
              </a:rPr>
              <a:t>Results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22250"/>
            <a:ext cx="7772400" cy="838200"/>
          </a:xfrm>
          <a:noFill/>
        </p:spPr>
        <p:txBody>
          <a:bodyPr lIns="92075" tIns="46038" rIns="92075" bIns="46038"/>
          <a:lstStyle/>
          <a:p>
            <a:r>
              <a:rPr lang="en-US" altLang="zh-CN" sz="3200" smtClean="0">
                <a:solidFill>
                  <a:srgbClr val="FFCC00"/>
                </a:solidFill>
                <a:latin typeface="Verdana" pitchFamily="34" charset="0"/>
                <a:ea typeface="宋体" pitchFamily="2" charset="-122"/>
              </a:rPr>
              <a:t>2D Recognition Using SIFT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83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9" descr="IMG_9552_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28008" r="18481" b="18837"/>
          <a:stretch>
            <a:fillRect/>
          </a:stretch>
        </p:blipFill>
        <p:spPr bwMode="auto">
          <a:xfrm>
            <a:off x="4702175" y="4059237"/>
            <a:ext cx="3878263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36613" y="1446212"/>
            <a:ext cx="3416300" cy="4746626"/>
            <a:chOff x="836613" y="1446212"/>
            <a:chExt cx="3416300" cy="4746626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" t="1293"/>
            <a:stretch/>
          </p:blipFill>
          <p:spPr bwMode="auto">
            <a:xfrm>
              <a:off x="836613" y="1446212"/>
              <a:ext cx="3416300" cy="474662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 bwMode="auto">
            <a:xfrm>
              <a:off x="3282950" y="2343150"/>
              <a:ext cx="355600" cy="355600"/>
            </a:xfrm>
            <a:prstGeom prst="ellipse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719884" name="Rectangle 12"/>
          <p:cNvSpPr>
            <a:spLocks noChangeArrowheads="1"/>
          </p:cNvSpPr>
          <p:nvPr/>
        </p:nvSpPr>
        <p:spPr bwMode="auto">
          <a:xfrm>
            <a:off x="4702175" y="4059237"/>
            <a:ext cx="3878263" cy="2133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Rectangle 2"/>
          <p:cNvSpPr>
            <a:spLocks noChangeArrowheads="1"/>
          </p:cNvSpPr>
          <p:nvPr/>
        </p:nvSpPr>
        <p:spPr bwMode="auto">
          <a:xfrm>
            <a:off x="457200" y="22225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Matching </a:t>
            </a:r>
            <a:r>
              <a:rPr lang="en-US" altLang="zh-CN" sz="3200" dirty="0" smtClean="0">
                <a:solidFill>
                  <a:srgbClr val="FFCC00"/>
                </a:solidFill>
                <a:ea typeface="宋体" pitchFamily="2" charset="-122"/>
              </a:rPr>
              <a:t>Objects Using SIFT</a:t>
            </a:r>
            <a:endParaRPr lang="en-US" altLang="zh-CN" sz="3200" dirty="0">
              <a:solidFill>
                <a:srgbClr val="FFCC00"/>
              </a:solidFill>
              <a:ea typeface="宋体" pitchFamily="2" charset="-122"/>
            </a:endParaRPr>
          </a:p>
        </p:txBody>
      </p:sp>
      <p:sp>
        <p:nvSpPr>
          <p:cNvPr id="37893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1322388" y="6192837"/>
            <a:ext cx="2219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dirty="0">
                <a:solidFill>
                  <a:srgbClr val="EAEAEA"/>
                </a:solidFill>
                <a:ea typeface="宋体" pitchFamily="2" charset="-122"/>
              </a:rPr>
              <a:t>Object</a:t>
            </a:r>
            <a:endParaRPr lang="en-US" altLang="zh-CN" i="1" dirty="0">
              <a:solidFill>
                <a:srgbClr val="EAEAEA"/>
              </a:solidFill>
              <a:latin typeface="Palatino Linotype" pitchFamily="18" charset="0"/>
              <a:ea typeface="宋体" pitchFamily="2" charset="-122"/>
            </a:endParaRPr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5530850" y="3594100"/>
            <a:ext cx="2219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>
                <a:solidFill>
                  <a:srgbClr val="EAEAEA"/>
                </a:solidFill>
                <a:ea typeface="宋体" pitchFamily="2" charset="-122"/>
              </a:rPr>
              <a:t>Scene</a:t>
            </a:r>
            <a:endParaRPr lang="en-US" altLang="zh-CN" i="1">
              <a:solidFill>
                <a:srgbClr val="EAEAEA"/>
              </a:solidFill>
              <a:latin typeface="Palatino Linotype" pitchFamily="18" charset="0"/>
              <a:ea typeface="宋体" pitchFamily="2" charset="-122"/>
            </a:endParaRPr>
          </a:p>
        </p:txBody>
      </p:sp>
      <p:sp>
        <p:nvSpPr>
          <p:cNvPr id="37896" name="Text Box 7"/>
          <p:cNvSpPr txBox="1">
            <a:spLocks noChangeArrowheads="1"/>
          </p:cNvSpPr>
          <p:nvPr/>
        </p:nvSpPr>
        <p:spPr bwMode="auto">
          <a:xfrm>
            <a:off x="4815999" y="6203951"/>
            <a:ext cx="36490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dirty="0" smtClean="0">
                <a:solidFill>
                  <a:srgbClr val="EAEAEA"/>
                </a:solidFill>
                <a:ea typeface="宋体" pitchFamily="2" charset="-122"/>
              </a:rPr>
              <a:t>Hough-like Accumulator</a:t>
            </a:r>
            <a:endParaRPr lang="en-US" altLang="zh-CN" i="1" dirty="0">
              <a:solidFill>
                <a:srgbClr val="EAEAEA"/>
              </a:solidFill>
              <a:latin typeface="Palatino Linotype" pitchFamily="18" charset="0"/>
              <a:ea typeface="宋体" pitchFamily="2" charset="-122"/>
            </a:endParaRPr>
          </a:p>
        </p:txBody>
      </p:sp>
      <p:pic>
        <p:nvPicPr>
          <p:cNvPr id="37897" name="Picture 9" descr="IMG_9552_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28008" r="18481" b="18837"/>
          <a:stretch>
            <a:fillRect/>
          </a:stretch>
        </p:blipFill>
        <p:spPr bwMode="auto">
          <a:xfrm>
            <a:off x="4702175" y="1446212"/>
            <a:ext cx="3878263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886" name="Oval 14"/>
          <p:cNvSpPr>
            <a:spLocks noChangeArrowheads="1"/>
          </p:cNvSpPr>
          <p:nvPr/>
        </p:nvSpPr>
        <p:spPr bwMode="auto">
          <a:xfrm>
            <a:off x="2355851" y="2815669"/>
            <a:ext cx="381000" cy="381000"/>
          </a:xfrm>
          <a:prstGeom prst="ellipse">
            <a:avLst/>
          </a:prstGeom>
          <a:noFill/>
          <a:ln w="38100" algn="ctr">
            <a:solidFill>
              <a:schemeClr val="accent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719887" name="Oval 15"/>
          <p:cNvSpPr>
            <a:spLocks noChangeArrowheads="1"/>
          </p:cNvSpPr>
          <p:nvPr/>
        </p:nvSpPr>
        <p:spPr bwMode="auto">
          <a:xfrm>
            <a:off x="2125663" y="5199063"/>
            <a:ext cx="230187" cy="230187"/>
          </a:xfrm>
          <a:prstGeom prst="ellips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9888" name="Oval 16"/>
          <p:cNvSpPr>
            <a:spLocks noChangeArrowheads="1"/>
          </p:cNvSpPr>
          <p:nvPr/>
        </p:nvSpPr>
        <p:spPr bwMode="auto">
          <a:xfrm>
            <a:off x="7015798" y="2545556"/>
            <a:ext cx="84137" cy="84138"/>
          </a:xfrm>
          <a:prstGeom prst="ellipse">
            <a:avLst/>
          </a:prstGeom>
          <a:noFill/>
          <a:ln w="38100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9890" name="Oval 18"/>
          <p:cNvSpPr>
            <a:spLocks noChangeArrowheads="1"/>
          </p:cNvSpPr>
          <p:nvPr/>
        </p:nvSpPr>
        <p:spPr bwMode="auto">
          <a:xfrm>
            <a:off x="1670685" y="3011884"/>
            <a:ext cx="454978" cy="45497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719891" name="Oval 19"/>
          <p:cNvSpPr>
            <a:spLocks noChangeArrowheads="1"/>
          </p:cNvSpPr>
          <p:nvPr/>
        </p:nvSpPr>
        <p:spPr bwMode="auto">
          <a:xfrm>
            <a:off x="6865938" y="2434432"/>
            <a:ext cx="137160" cy="137160"/>
          </a:xfrm>
          <a:prstGeom prst="ellips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719892" name="Oval 20"/>
          <p:cNvSpPr>
            <a:spLocks noChangeArrowheads="1"/>
          </p:cNvSpPr>
          <p:nvPr/>
        </p:nvSpPr>
        <p:spPr bwMode="auto">
          <a:xfrm>
            <a:off x="2878138" y="3172856"/>
            <a:ext cx="398462" cy="398462"/>
          </a:xfrm>
          <a:prstGeom prst="ellips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719893" name="Oval 21"/>
          <p:cNvSpPr>
            <a:spLocks noChangeArrowheads="1"/>
          </p:cNvSpPr>
          <p:nvPr/>
        </p:nvSpPr>
        <p:spPr bwMode="auto">
          <a:xfrm>
            <a:off x="6773863" y="2330450"/>
            <a:ext cx="104775" cy="104775"/>
          </a:xfrm>
          <a:prstGeom prst="ellipse">
            <a:avLst/>
          </a:prstGeom>
          <a:noFill/>
          <a:ln w="38100" algn="ctr">
            <a:solidFill>
              <a:schemeClr val="accent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9894" name="Oval 22"/>
          <p:cNvSpPr>
            <a:spLocks noChangeArrowheads="1"/>
          </p:cNvSpPr>
          <p:nvPr/>
        </p:nvSpPr>
        <p:spPr bwMode="auto">
          <a:xfrm>
            <a:off x="3418525" y="3442653"/>
            <a:ext cx="270825" cy="270826"/>
          </a:xfrm>
          <a:prstGeom prst="ellipse">
            <a:avLst/>
          </a:prstGeom>
          <a:noFill/>
          <a:ln w="38100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9" name="Oval 19"/>
          <p:cNvSpPr>
            <a:spLocks noChangeArrowheads="1"/>
          </p:cNvSpPr>
          <p:nvPr/>
        </p:nvSpPr>
        <p:spPr bwMode="auto">
          <a:xfrm>
            <a:off x="6585426" y="2389187"/>
            <a:ext cx="109728" cy="1097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3234372" y="4561284"/>
            <a:ext cx="454978" cy="45497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6867970" y="2799984"/>
            <a:ext cx="182880" cy="18288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2478726" y="4517947"/>
            <a:ext cx="270825" cy="270826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4" name="Oval 16"/>
          <p:cNvSpPr>
            <a:spLocks noChangeArrowheads="1"/>
          </p:cNvSpPr>
          <p:nvPr/>
        </p:nvSpPr>
        <p:spPr bwMode="auto">
          <a:xfrm>
            <a:off x="6723063" y="2779950"/>
            <a:ext cx="84137" cy="84138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" name="Oval 19"/>
          <p:cNvSpPr>
            <a:spLocks noChangeArrowheads="1"/>
          </p:cNvSpPr>
          <p:nvPr/>
        </p:nvSpPr>
        <p:spPr bwMode="auto">
          <a:xfrm>
            <a:off x="6560503" y="2931239"/>
            <a:ext cx="137160" cy="137160"/>
          </a:xfrm>
          <a:prstGeom prst="ellips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6" name="Oval 21"/>
          <p:cNvSpPr>
            <a:spLocks noChangeArrowheads="1"/>
          </p:cNvSpPr>
          <p:nvPr/>
        </p:nvSpPr>
        <p:spPr bwMode="auto">
          <a:xfrm>
            <a:off x="6487001" y="2847896"/>
            <a:ext cx="104775" cy="104775"/>
          </a:xfrm>
          <a:prstGeom prst="ellipse">
            <a:avLst/>
          </a:prstGeom>
          <a:noFill/>
          <a:ln w="38100" algn="ctr">
            <a:solidFill>
              <a:schemeClr val="accent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8" name="Oval 14"/>
          <p:cNvSpPr>
            <a:spLocks noChangeArrowheads="1"/>
          </p:cNvSpPr>
          <p:nvPr/>
        </p:nvSpPr>
        <p:spPr bwMode="auto">
          <a:xfrm>
            <a:off x="1670685" y="4879419"/>
            <a:ext cx="381000" cy="381000"/>
          </a:xfrm>
          <a:prstGeom prst="ellipse">
            <a:avLst/>
          </a:prstGeom>
          <a:noFill/>
          <a:ln w="38100" algn="ctr">
            <a:solidFill>
              <a:schemeClr val="accent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1" name="Oval 40"/>
          <p:cNvSpPr/>
          <p:nvPr/>
        </p:nvSpPr>
        <p:spPr bwMode="auto">
          <a:xfrm>
            <a:off x="3284061" y="2325212"/>
            <a:ext cx="355600" cy="355600"/>
          </a:xfrm>
          <a:prstGeom prst="ellipse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7028497" y="2265362"/>
            <a:ext cx="104775" cy="104775"/>
          </a:xfrm>
          <a:prstGeom prst="ellipse">
            <a:avLst/>
          </a:prstGeom>
          <a:noFill/>
          <a:ln w="38100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5" name="Oval 16"/>
          <p:cNvSpPr>
            <a:spLocks noChangeArrowheads="1"/>
          </p:cNvSpPr>
          <p:nvPr/>
        </p:nvSpPr>
        <p:spPr bwMode="auto">
          <a:xfrm>
            <a:off x="7015798" y="5158582"/>
            <a:ext cx="84137" cy="84138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6" name="Oval 19"/>
          <p:cNvSpPr>
            <a:spLocks noChangeArrowheads="1"/>
          </p:cNvSpPr>
          <p:nvPr/>
        </p:nvSpPr>
        <p:spPr bwMode="auto">
          <a:xfrm>
            <a:off x="6865938" y="5047458"/>
            <a:ext cx="137160" cy="13716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7" name="Oval 21"/>
          <p:cNvSpPr>
            <a:spLocks noChangeArrowheads="1"/>
          </p:cNvSpPr>
          <p:nvPr/>
        </p:nvSpPr>
        <p:spPr bwMode="auto">
          <a:xfrm>
            <a:off x="6773863" y="4943476"/>
            <a:ext cx="104775" cy="104775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6585426" y="5002213"/>
            <a:ext cx="109728" cy="109728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9" name="Oval 19"/>
          <p:cNvSpPr>
            <a:spLocks noChangeArrowheads="1"/>
          </p:cNvSpPr>
          <p:nvPr/>
        </p:nvSpPr>
        <p:spPr bwMode="auto">
          <a:xfrm>
            <a:off x="6867970" y="5413010"/>
            <a:ext cx="182880" cy="18288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0" name="Oval 16"/>
          <p:cNvSpPr>
            <a:spLocks noChangeArrowheads="1"/>
          </p:cNvSpPr>
          <p:nvPr/>
        </p:nvSpPr>
        <p:spPr bwMode="auto">
          <a:xfrm>
            <a:off x="6723063" y="5392976"/>
            <a:ext cx="84137" cy="84138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1" name="Oval 19"/>
          <p:cNvSpPr>
            <a:spLocks noChangeArrowheads="1"/>
          </p:cNvSpPr>
          <p:nvPr/>
        </p:nvSpPr>
        <p:spPr bwMode="auto">
          <a:xfrm>
            <a:off x="6560503" y="5544265"/>
            <a:ext cx="137160" cy="13716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2" name="Oval 21"/>
          <p:cNvSpPr>
            <a:spLocks noChangeArrowheads="1"/>
          </p:cNvSpPr>
          <p:nvPr/>
        </p:nvSpPr>
        <p:spPr bwMode="auto">
          <a:xfrm>
            <a:off x="6487001" y="5460922"/>
            <a:ext cx="104775" cy="104775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" name="Oval 21"/>
          <p:cNvSpPr>
            <a:spLocks noChangeArrowheads="1"/>
          </p:cNvSpPr>
          <p:nvPr/>
        </p:nvSpPr>
        <p:spPr bwMode="auto">
          <a:xfrm>
            <a:off x="7028497" y="4878388"/>
            <a:ext cx="104775" cy="104775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19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4" grpId="0" animBg="1"/>
      <p:bldP spid="719884" grpId="1" animBg="1"/>
      <p:bldP spid="37896" grpId="0"/>
      <p:bldP spid="719886" grpId="0" animBg="1"/>
      <p:bldP spid="719887" grpId="0" animBg="1"/>
      <p:bldP spid="719888" grpId="0" animBg="1"/>
      <p:bldP spid="719890" grpId="0" animBg="1"/>
      <p:bldP spid="719891" grpId="0" animBg="1"/>
      <p:bldP spid="719892" grpId="0" animBg="1"/>
      <p:bldP spid="719893" grpId="0" animBg="1"/>
      <p:bldP spid="719894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1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685800" y="22225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Raw Images are Hard to Match</a:t>
            </a:r>
          </a:p>
        </p:txBody>
      </p:sp>
      <p:sp>
        <p:nvSpPr>
          <p:cNvPr id="8195" name="Line 4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6" name="Picture 27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1695450"/>
            <a:ext cx="3322637" cy="327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695450"/>
            <a:ext cx="4368800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2557" name="Text Box 29"/>
          <p:cNvSpPr txBox="1">
            <a:spLocks noChangeArrowheads="1"/>
          </p:cNvSpPr>
          <p:nvPr/>
        </p:nvSpPr>
        <p:spPr bwMode="auto">
          <a:xfrm>
            <a:off x="1260022" y="5607050"/>
            <a:ext cx="648902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200" dirty="0" smtClean="0">
                <a:solidFill>
                  <a:srgbClr val="EAEAEA"/>
                </a:solidFill>
                <a:latin typeface="Arial" charset="0"/>
              </a:rPr>
              <a:t>Different </a:t>
            </a:r>
            <a:r>
              <a:rPr lang="en-US" sz="2200" dirty="0">
                <a:solidFill>
                  <a:srgbClr val="EAEAEA"/>
                </a:solidFill>
                <a:latin typeface="Arial" charset="0"/>
              </a:rPr>
              <a:t>Size, Orientation, Lighting, </a:t>
            </a:r>
            <a:r>
              <a:rPr lang="en-US" sz="2200" dirty="0" smtClean="0">
                <a:solidFill>
                  <a:srgbClr val="EAEAEA"/>
                </a:solidFill>
                <a:latin typeface="Arial" charset="0"/>
              </a:rPr>
              <a:t>Brightness, …</a:t>
            </a:r>
            <a:endParaRPr lang="en-US" sz="2200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238375" y="2971800"/>
            <a:ext cx="381000" cy="3810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15100" y="2781300"/>
            <a:ext cx="381000" cy="3810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85800" y="22225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>
                <a:solidFill>
                  <a:srgbClr val="FFCC00"/>
                </a:solidFill>
                <a:ea typeface="宋体" pitchFamily="2" charset="-122"/>
              </a:rPr>
              <a:t>Removing Sources of Variation</a:t>
            </a: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645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7" t="34319" r="48613" b="58424"/>
          <a:stretch>
            <a:fillRect/>
          </a:stretch>
        </p:blipFill>
        <p:spPr bwMode="auto">
          <a:xfrm>
            <a:off x="5314950" y="2622550"/>
            <a:ext cx="1584325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8" t="41109" r="56091" b="51047"/>
          <a:stretch>
            <a:fillRect/>
          </a:stretch>
        </p:blipFill>
        <p:spPr bwMode="auto">
          <a:xfrm>
            <a:off x="1585913" y="2444750"/>
            <a:ext cx="3055937" cy="214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743217" y="5607050"/>
            <a:ext cx="552266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200" dirty="0" smtClean="0">
                <a:solidFill>
                  <a:srgbClr val="EAEAEA"/>
                </a:solidFill>
                <a:latin typeface="Arial" charset="0"/>
              </a:rPr>
              <a:t>Matching becomes easier if we can </a:t>
            </a:r>
          </a:p>
          <a:p>
            <a:pPr eaLnBrk="1" hangingPunct="1"/>
            <a:r>
              <a:rPr lang="en-US" sz="2200" dirty="0" smtClean="0">
                <a:solidFill>
                  <a:srgbClr val="EAEAEA"/>
                </a:solidFill>
                <a:latin typeface="Arial" charset="0"/>
              </a:rPr>
              <a:t>remove variations like size and orientation.</a:t>
            </a:r>
            <a:endParaRPr lang="en-US" sz="2200" dirty="0">
              <a:solidFill>
                <a:srgbClr val="EAEAEA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645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10" dur="500" fill="hold"/>
                                        <p:tgtEl>
                                          <p:spTgt spid="664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5800" y="22225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altLang="zh-CN" sz="3200" dirty="0">
                <a:solidFill>
                  <a:srgbClr val="FFCC00"/>
                </a:solidFill>
                <a:ea typeface="宋体" pitchFamily="2" charset="-122"/>
              </a:rPr>
              <a:t>Some Patches are not “Interesting”</a:t>
            </a: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627063" y="1098550"/>
            <a:ext cx="7920037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9" b="79108"/>
          <a:stretch>
            <a:fillRect/>
          </a:stretch>
        </p:blipFill>
        <p:spPr bwMode="auto">
          <a:xfrm>
            <a:off x="4800600" y="1695450"/>
            <a:ext cx="3322638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1" b="86653"/>
          <a:stretch>
            <a:fillRect/>
          </a:stretch>
        </p:blipFill>
        <p:spPr bwMode="auto">
          <a:xfrm>
            <a:off x="981075" y="1695450"/>
            <a:ext cx="3362325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8499</TotalTime>
  <Words>2771</Words>
  <Application>Microsoft Office PowerPoint</Application>
  <PresentationFormat>On-screen Show (4:3)</PresentationFormat>
  <Paragraphs>462</Paragraphs>
  <Slides>60</Slides>
  <Notes>60</Notes>
  <HiddenSlides>6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1_Default Design</vt:lpstr>
      <vt:lpstr>3_Default Design</vt:lpstr>
      <vt:lpstr>Bitmap Image</vt:lpstr>
      <vt:lpstr>Computer Vision</vt:lpstr>
      <vt:lpstr>Scale-Invariant  Feature Transform (SIFT)</vt:lpstr>
      <vt:lpstr>A Little Quiz</vt:lpstr>
      <vt:lpstr>A Little Quiz</vt:lpstr>
      <vt:lpstr>A Little Quiz</vt:lpstr>
      <vt:lpstr>2D Recognition Using SIFT</vt:lpstr>
      <vt:lpstr>PowerPoint Presentation</vt:lpstr>
      <vt:lpstr>PowerPoint Presentation</vt:lpstr>
      <vt:lpstr>PowerPoint Presentation</vt:lpstr>
      <vt:lpstr>What is an Interesting Point/Feature?</vt:lpstr>
      <vt:lpstr>PowerPoint Presentation</vt:lpstr>
      <vt:lpstr>PowerPoint Presentation</vt:lpstr>
      <vt:lpstr>PowerPoint Presentation</vt:lpstr>
      <vt:lpstr>Review: Gaussian Filter</vt:lpstr>
      <vt:lpstr>Review: Derivative of Gaussian</vt:lpstr>
      <vt:lpstr>Review: 2nd Derivative of Gaussian</vt:lpstr>
      <vt:lpstr>1D Blobs</vt:lpstr>
      <vt:lpstr>1D Blob and 2nd Derivative of Gaussian</vt:lpstr>
      <vt:lpstr>1D Blob and 2nd Derivative of Gaussian</vt:lpstr>
      <vt:lpstr>Characteristic Scale and Blob Size</vt:lpstr>
      <vt:lpstr>PowerPoint Presentation</vt:lpstr>
      <vt:lpstr>2D Blob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Cameras: Redefining the Image</dc:title>
  <dc:creator>nayar</dc:creator>
  <cp:lastModifiedBy>srinivas</cp:lastModifiedBy>
  <cp:revision>464</cp:revision>
  <cp:lastPrinted>2011-10-06T13:19:00Z</cp:lastPrinted>
  <dcterms:created xsi:type="dcterms:W3CDTF">2009-01-20T02:12:48Z</dcterms:created>
  <dcterms:modified xsi:type="dcterms:W3CDTF">2012-04-10T14:13:32Z</dcterms:modified>
</cp:coreProperties>
</file>