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303" r:id="rId3"/>
    <p:sldId id="258" r:id="rId4"/>
    <p:sldId id="310" r:id="rId5"/>
    <p:sldId id="260" r:id="rId6"/>
    <p:sldId id="314" r:id="rId7"/>
    <p:sldId id="316" r:id="rId8"/>
    <p:sldId id="315" r:id="rId9"/>
    <p:sldId id="262" r:id="rId10"/>
    <p:sldId id="261" r:id="rId11"/>
    <p:sldId id="263" r:id="rId12"/>
    <p:sldId id="264" r:id="rId13"/>
    <p:sldId id="265" r:id="rId14"/>
    <p:sldId id="305" r:id="rId15"/>
    <p:sldId id="266" r:id="rId16"/>
    <p:sldId id="317" r:id="rId17"/>
    <p:sldId id="268" r:id="rId18"/>
    <p:sldId id="269" r:id="rId19"/>
    <p:sldId id="267" r:id="rId20"/>
    <p:sldId id="270" r:id="rId21"/>
    <p:sldId id="306" r:id="rId22"/>
    <p:sldId id="271" r:id="rId23"/>
    <p:sldId id="272" r:id="rId24"/>
    <p:sldId id="273" r:id="rId25"/>
    <p:sldId id="274" r:id="rId26"/>
    <p:sldId id="276" r:id="rId27"/>
    <p:sldId id="308" r:id="rId28"/>
    <p:sldId id="309" r:id="rId29"/>
    <p:sldId id="277" r:id="rId30"/>
    <p:sldId id="278" r:id="rId31"/>
    <p:sldId id="281" r:id="rId32"/>
    <p:sldId id="282" r:id="rId33"/>
    <p:sldId id="283" r:id="rId34"/>
    <p:sldId id="280" r:id="rId35"/>
    <p:sldId id="284" r:id="rId36"/>
    <p:sldId id="304" r:id="rId37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 autoAdjust="0"/>
    <p:restoredTop sz="90884"/>
  </p:normalViewPr>
  <p:slideViewPr>
    <p:cSldViewPr showGuides="1">
      <p:cViewPr varScale="1">
        <p:scale>
          <a:sx n="116" d="100"/>
          <a:sy n="116" d="100"/>
        </p:scale>
        <p:origin x="1792" y="192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8.xml"/><Relationship Id="rId2" Type="http://schemas.openxmlformats.org/officeDocument/2006/relationships/slide" Target="slides/slide27.xml"/><Relationship Id="rId1" Type="http://schemas.openxmlformats.org/officeDocument/2006/relationships/slide" Target="slides/slide26.xml"/><Relationship Id="rId5" Type="http://schemas.openxmlformats.org/officeDocument/2006/relationships/slide" Target="slides/slide30.xml"/><Relationship Id="rId4" Type="http://schemas.openxmlformats.org/officeDocument/2006/relationships/slide" Target="slides/slide2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15-349</a:t>
            </a:r>
          </a:p>
        </p:txBody>
      </p:sp>
    </p:spTree>
    <p:extLst>
      <p:ext uri="{BB962C8B-B14F-4D97-AF65-F5344CB8AC3E}">
        <p14:creationId xmlns:p14="http://schemas.microsoft.com/office/powerpoint/2010/main" val="286671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93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914" y="6378368"/>
            <a:ext cx="950418" cy="28967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>
                <a:solidFill>
                  <a:schemeClr val="hlink"/>
                </a:solidFill>
              </a:rPr>
              <a:t>CS:APP3e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>
                <a:solidFill>
                  <a:schemeClr val="accent1"/>
                </a:solidFill>
              </a:rPr>
              <a:t>CS:APP2e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Instruction Set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609600" y="25146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94688" cy="4419600"/>
          </a:xfrm>
        </p:spPr>
        <p:txBody>
          <a:bodyPr/>
          <a:lstStyle/>
          <a:p>
            <a:r>
              <a:rPr lang="en-US" dirty="0"/>
              <a:t>Addition Instruction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Add value in register </a:t>
            </a:r>
            <a:r>
              <a:rPr lang="en-US" dirty="0" err="1"/>
              <a:t>rA</a:t>
            </a:r>
            <a:r>
              <a:rPr lang="en-US" dirty="0"/>
              <a:t> to that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Store result in register </a:t>
            </a:r>
            <a:r>
              <a:rPr lang="en-US" dirty="0" err="1"/>
              <a:t>rB</a:t>
            </a:r>
            <a:endParaRPr lang="en-US" dirty="0"/>
          </a:p>
          <a:p>
            <a:pPr lvl="2"/>
            <a:r>
              <a:rPr lang="en-US" dirty="0"/>
              <a:t>Note that Y86-64 only allows addition to be applied to register data</a:t>
            </a:r>
          </a:p>
          <a:p>
            <a:pPr lvl="1"/>
            <a:r>
              <a:rPr lang="en-US" dirty="0"/>
              <a:t>Set condition codes based on result</a:t>
            </a:r>
          </a:p>
          <a:p>
            <a:pPr lvl="1"/>
            <a:r>
              <a:rPr lang="en-US" dirty="0"/>
              <a:t>e.g., </a:t>
            </a:r>
            <a:r>
              <a:rPr lang="en-US" dirty="0" err="1">
                <a:solidFill>
                  <a:schemeClr val="accent1"/>
                </a:solidFill>
                <a:latin typeface="Courier New" pitchFamily="49" charset="0"/>
              </a:rPr>
              <a:t>addq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 %</a:t>
            </a:r>
            <a:r>
              <a:rPr lang="en-US" dirty="0" err="1">
                <a:solidFill>
                  <a:schemeClr val="accent1"/>
                </a:solidFill>
                <a:latin typeface="Courier New" pitchFamily="49" charset="0"/>
              </a:rPr>
              <a:t>rax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,%</a:t>
            </a:r>
            <a:r>
              <a:rPr lang="en-US" dirty="0" err="1">
                <a:solidFill>
                  <a:schemeClr val="accent1"/>
                </a:solidFill>
                <a:latin typeface="Courier New" pitchFamily="49" charset="0"/>
              </a:rPr>
              <a:t>rsi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	</a:t>
            </a:r>
            <a:r>
              <a:rPr lang="en-US" dirty="0"/>
              <a:t>Encoding:</a:t>
            </a:r>
            <a:r>
              <a:rPr lang="en-US" dirty="0">
                <a:solidFill>
                  <a:schemeClr val="accent1"/>
                </a:solidFill>
                <a:latin typeface="Courier New" pitchFamily="49" charset="0"/>
              </a:rPr>
              <a:t> 60 06</a:t>
            </a:r>
          </a:p>
          <a:p>
            <a:pPr lvl="1"/>
            <a:r>
              <a:rPr lang="en-US" dirty="0"/>
              <a:t>Two-byte encoding</a:t>
            </a:r>
          </a:p>
          <a:p>
            <a:pPr lvl="2"/>
            <a:r>
              <a:rPr lang="en-US" dirty="0"/>
              <a:t>First indicates instruction type</a:t>
            </a:r>
          </a:p>
          <a:p>
            <a:pPr lvl="2"/>
            <a:r>
              <a:rPr lang="en-US" dirty="0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8200" y="2667000"/>
            <a:ext cx="3124200" cy="304800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addq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 err="1">
                  <a:solidFill>
                    <a:schemeClr val="folHlink"/>
                  </a:solidFill>
                </a:rPr>
                <a:t>rB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38600" y="2133600"/>
            <a:ext cx="3698875" cy="533400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5000" y="1600200"/>
            <a:ext cx="3622675" cy="1066800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19200"/>
            <a:ext cx="4241800" cy="5213350"/>
          </a:xfrm>
        </p:spPr>
        <p:txBody>
          <a:bodyPr/>
          <a:lstStyle/>
          <a:p>
            <a:pPr lvl="1"/>
            <a:r>
              <a:rPr lang="en-US" dirty="0"/>
              <a:t>Refer to generically as “</a:t>
            </a:r>
            <a:r>
              <a:rPr lang="en-US" dirty="0" err="1">
                <a:latin typeface="Courier New" pitchFamily="49" charset="0"/>
              </a:rPr>
              <a:t>OPq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2"/>
            <a:r>
              <a:rPr lang="en-US" dirty="0"/>
              <a:t>Low-order 4 bytes in first instruction word</a:t>
            </a:r>
          </a:p>
          <a:p>
            <a:pPr lvl="1"/>
            <a:r>
              <a:rPr lang="en-US" dirty="0"/>
              <a:t>Set condition codes as side effect</a:t>
            </a:r>
          </a:p>
          <a:p>
            <a:pPr lvl="2"/>
            <a:endParaRPr lang="en-US" dirty="0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563563" y="1676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2163" y="1828800"/>
            <a:ext cx="3124200" cy="304800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addq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 err="1">
                  <a:solidFill>
                    <a:schemeClr val="folHlink"/>
                  </a:solidFill>
                </a:rPr>
                <a:t>rB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563563" y="2819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2163" y="2971800"/>
            <a:ext cx="3124200" cy="304800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subq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 err="1">
                  <a:solidFill>
                    <a:schemeClr val="folHlink"/>
                  </a:solidFill>
                </a:rPr>
                <a:t>rB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563563" y="3962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2163" y="4114800"/>
            <a:ext cx="3124200" cy="304800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andq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 err="1">
                  <a:solidFill>
                    <a:schemeClr val="folHlink"/>
                  </a:solidFill>
                </a:rPr>
                <a:t>rB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563563" y="5105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2163" y="5257800"/>
            <a:ext cx="3124200" cy="304800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xorq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 err="1">
                  <a:solidFill>
                    <a:schemeClr val="folHlink"/>
                  </a:solidFill>
                </a:rPr>
                <a:t>rB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3563" y="1295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3563" y="2438400"/>
            <a:ext cx="237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3563" y="3581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3563" y="4724400"/>
            <a:ext cx="14859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1625" y="1049338"/>
            <a:ext cx="2395538" cy="703262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3525" y="1049338"/>
            <a:ext cx="1692275" cy="703262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403850"/>
            <a:ext cx="7696200" cy="1257300"/>
          </a:xfrm>
        </p:spPr>
        <p:txBody>
          <a:bodyPr/>
          <a:lstStyle/>
          <a:p>
            <a:pPr lvl="1"/>
            <a:r>
              <a:rPr lang="en-US" dirty="0"/>
              <a:t>Like the x86-64 </a:t>
            </a:r>
            <a:r>
              <a:rPr lang="en-US" dirty="0" err="1">
                <a:latin typeface="Courier New" pitchFamily="49" charset="0"/>
              </a:rPr>
              <a:t>movq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Simpler format for memory addresses</a:t>
            </a:r>
          </a:p>
          <a:p>
            <a:pPr lvl="1"/>
            <a:r>
              <a:rPr lang="en-US" dirty="0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4963" y="1295400"/>
            <a:ext cx="8345487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35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rrmovq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68563" y="1447800"/>
            <a:ext cx="609600" cy="304800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0838" y="2286000"/>
            <a:ext cx="8329612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394450" y="984250"/>
            <a:ext cx="2314320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Register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165850" y="1974850"/>
            <a:ext cx="2532416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Immediate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Register</a:t>
            </a:r>
          </a:p>
        </p:txBody>
      </p:sp>
      <p:sp>
        <p:nvSpPr>
          <p:cNvPr id="268316" name="Rectangle 28"/>
          <p:cNvSpPr>
            <a:spLocks noChangeArrowheads="1"/>
          </p:cNvSpPr>
          <p:nvPr/>
        </p:nvSpPr>
        <p:spPr bwMode="auto">
          <a:xfrm>
            <a:off x="503238" y="24384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irmovq</a:t>
            </a:r>
            <a:r>
              <a:rPr lang="en-US" sz="1600" dirty="0">
                <a:solidFill>
                  <a:schemeClr val="folHlink"/>
                </a:solidFill>
              </a:rPr>
              <a:t> V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grpSp>
        <p:nvGrpSpPr>
          <p:cNvPr id="268352" name="Group 64"/>
          <p:cNvGrpSpPr>
            <a:grpSpLocks/>
          </p:cNvGrpSpPr>
          <p:nvPr/>
        </p:nvGrpSpPr>
        <p:grpSpPr bwMode="auto">
          <a:xfrm>
            <a:off x="3017838" y="2438400"/>
            <a:ext cx="609600" cy="304800"/>
            <a:chOff x="2688" y="1632"/>
            <a:chExt cx="384" cy="192"/>
          </a:xfrm>
        </p:grpSpPr>
        <p:sp>
          <p:nvSpPr>
            <p:cNvPr id="268353" name="Rectangle 65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F</a:t>
              </a:r>
            </a:p>
          </p:txBody>
        </p:sp>
        <p:sp>
          <p:nvSpPr>
            <p:cNvPr id="268354" name="Rectangle 66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dirty="0" err="1"/>
                <a:t>rB</a:t>
              </a:r>
              <a:endParaRPr lang="en-US" dirty="0"/>
            </a:p>
          </p:txBody>
        </p:sp>
        <p:sp>
          <p:nvSpPr>
            <p:cNvPr id="268355" name="Rectangle 67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grpSp>
        <p:nvGrpSpPr>
          <p:cNvPr id="268348" name="Group 60"/>
          <p:cNvGrpSpPr>
            <a:grpSpLocks/>
          </p:cNvGrpSpPr>
          <p:nvPr/>
        </p:nvGrpSpPr>
        <p:grpSpPr bwMode="auto">
          <a:xfrm>
            <a:off x="2408238" y="2438400"/>
            <a:ext cx="609600" cy="304800"/>
            <a:chOff x="1296" y="2544"/>
            <a:chExt cx="384" cy="192"/>
          </a:xfrm>
        </p:grpSpPr>
        <p:sp>
          <p:nvSpPr>
            <p:cNvPr id="268349" name="Rectangle 6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3</a:t>
              </a:r>
            </a:p>
          </p:txBody>
        </p:sp>
        <p:sp>
          <p:nvSpPr>
            <p:cNvPr id="268350" name="Rectangle 6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51" name="Rectangle 6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sp>
        <p:nvSpPr>
          <p:cNvPr id="268356" name="Rectangle 68"/>
          <p:cNvSpPr>
            <a:spLocks noChangeArrowheads="1"/>
          </p:cNvSpPr>
          <p:nvPr/>
        </p:nvSpPr>
        <p:spPr bwMode="auto">
          <a:xfrm>
            <a:off x="3627438" y="2438400"/>
            <a:ext cx="4900612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/>
              <a:t>V</a:t>
            </a:r>
          </a:p>
        </p:txBody>
      </p: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0838" y="3276600"/>
            <a:ext cx="8329612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394450" y="2965450"/>
            <a:ext cx="2275773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Register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Memory</a:t>
            </a:r>
          </a:p>
        </p:txBody>
      </p:sp>
      <p:sp>
        <p:nvSpPr>
          <p:cNvPr id="268363" name="Rectangle 75"/>
          <p:cNvSpPr>
            <a:spLocks noChangeArrowheads="1"/>
          </p:cNvSpPr>
          <p:nvPr/>
        </p:nvSpPr>
        <p:spPr bwMode="auto">
          <a:xfrm>
            <a:off x="503238" y="34290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rmmovq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</a:t>
            </a:r>
            <a:r>
              <a:rPr lang="en-US" sz="1600" dirty="0">
                <a:solidFill>
                  <a:schemeClr val="folHlink"/>
                </a:solidFill>
              </a:rPr>
              <a:t> D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r>
              <a:rPr lang="en-US" sz="1600" dirty="0">
                <a:solidFill>
                  <a:schemeClr val="folHlink"/>
                </a:solidFill>
              </a:rPr>
              <a:t>)</a:t>
            </a:r>
          </a:p>
        </p:txBody>
      </p:sp>
      <p:grpSp>
        <p:nvGrpSpPr>
          <p:cNvPr id="268365" name="Group 77"/>
          <p:cNvGrpSpPr>
            <a:grpSpLocks/>
          </p:cNvGrpSpPr>
          <p:nvPr/>
        </p:nvGrpSpPr>
        <p:grpSpPr bwMode="auto">
          <a:xfrm>
            <a:off x="2408238" y="3429000"/>
            <a:ext cx="609600" cy="304800"/>
            <a:chOff x="1296" y="2544"/>
            <a:chExt cx="384" cy="192"/>
          </a:xfrm>
        </p:grpSpPr>
        <p:sp>
          <p:nvSpPr>
            <p:cNvPr id="268366" name="Rectangle 7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4</a:t>
              </a:r>
            </a:p>
          </p:txBody>
        </p:sp>
        <p:sp>
          <p:nvSpPr>
            <p:cNvPr id="268367" name="Rectangle 7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68" name="Rectangle 8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grpSp>
        <p:nvGrpSpPr>
          <p:cNvPr id="268369" name="Group 81"/>
          <p:cNvGrpSpPr>
            <a:grpSpLocks/>
          </p:cNvGrpSpPr>
          <p:nvPr/>
        </p:nvGrpSpPr>
        <p:grpSpPr bwMode="auto">
          <a:xfrm>
            <a:off x="3017838" y="3429000"/>
            <a:ext cx="609600" cy="304800"/>
            <a:chOff x="2688" y="1632"/>
            <a:chExt cx="384" cy="192"/>
          </a:xfrm>
        </p:grpSpPr>
        <p:sp>
          <p:nvSpPr>
            <p:cNvPr id="268370" name="Rectangle 82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71" name="Rectangle 83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/>
                <a:t>rB</a:t>
              </a:r>
            </a:p>
          </p:txBody>
        </p:sp>
        <p:sp>
          <p:nvSpPr>
            <p:cNvPr id="268372" name="Rectangle 84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sp>
        <p:nvSpPr>
          <p:cNvPr id="268373" name="Rectangle 85"/>
          <p:cNvSpPr>
            <a:spLocks noChangeArrowheads="1"/>
          </p:cNvSpPr>
          <p:nvPr/>
        </p:nvSpPr>
        <p:spPr bwMode="auto">
          <a:xfrm>
            <a:off x="3627438" y="3429000"/>
            <a:ext cx="4900612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/>
              <a:t>D</a:t>
            </a:r>
          </a:p>
        </p:txBody>
      </p: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0838" y="4343400"/>
            <a:ext cx="8329612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394450" y="4032250"/>
            <a:ext cx="2275773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Memory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/>
              <a:t> Register</a:t>
            </a:r>
          </a:p>
        </p:txBody>
      </p:sp>
      <p:sp>
        <p:nvSpPr>
          <p:cNvPr id="268377" name="Rectangle 89"/>
          <p:cNvSpPr>
            <a:spLocks noChangeArrowheads="1"/>
          </p:cNvSpPr>
          <p:nvPr/>
        </p:nvSpPr>
        <p:spPr bwMode="auto">
          <a:xfrm>
            <a:off x="503238" y="4495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mrmovq</a:t>
            </a:r>
            <a:r>
              <a:rPr lang="en-US" sz="1600" dirty="0">
                <a:solidFill>
                  <a:schemeClr val="folHlink"/>
                </a:solidFill>
              </a:rPr>
              <a:t> D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r>
              <a:rPr lang="en-US" sz="1600" dirty="0">
                <a:solidFill>
                  <a:schemeClr val="folHlink"/>
                </a:solidFill>
              </a:rPr>
              <a:t>),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endParaRPr lang="en-US" sz="1600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grpSp>
        <p:nvGrpSpPr>
          <p:cNvPr id="268379" name="Group 91"/>
          <p:cNvGrpSpPr>
            <a:grpSpLocks/>
          </p:cNvGrpSpPr>
          <p:nvPr/>
        </p:nvGrpSpPr>
        <p:grpSpPr bwMode="auto">
          <a:xfrm>
            <a:off x="2408238" y="4495800"/>
            <a:ext cx="609600" cy="304800"/>
            <a:chOff x="1296" y="2544"/>
            <a:chExt cx="384" cy="192"/>
          </a:xfrm>
        </p:grpSpPr>
        <p:sp>
          <p:nvSpPr>
            <p:cNvPr id="268380" name="Rectangle 92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5</a:t>
              </a:r>
            </a:p>
          </p:txBody>
        </p:sp>
        <p:sp>
          <p:nvSpPr>
            <p:cNvPr id="268381" name="Rectangle 93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68382" name="Rectangle 94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grpSp>
        <p:nvGrpSpPr>
          <p:cNvPr id="268383" name="Group 95"/>
          <p:cNvGrpSpPr>
            <a:grpSpLocks/>
          </p:cNvGrpSpPr>
          <p:nvPr/>
        </p:nvGrpSpPr>
        <p:grpSpPr bwMode="auto">
          <a:xfrm>
            <a:off x="3017838" y="4495800"/>
            <a:ext cx="609600" cy="304800"/>
            <a:chOff x="2688" y="1632"/>
            <a:chExt cx="384" cy="192"/>
          </a:xfrm>
        </p:grpSpPr>
        <p:sp>
          <p:nvSpPr>
            <p:cNvPr id="268384" name="Rectangle 96"/>
            <p:cNvSpPr>
              <a:spLocks noChangeArrowheads="1"/>
            </p:cNvSpPr>
            <p:nvPr/>
          </p:nvSpPr>
          <p:spPr bwMode="auto">
            <a:xfrm>
              <a:off x="2688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85" name="Rectangle 97"/>
            <p:cNvSpPr>
              <a:spLocks noChangeArrowheads="1"/>
            </p:cNvSpPr>
            <p:nvPr/>
          </p:nvSpPr>
          <p:spPr bwMode="auto">
            <a:xfrm>
              <a:off x="2880" y="1632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/>
                <a:t>rB</a:t>
              </a:r>
            </a:p>
          </p:txBody>
        </p:sp>
        <p:sp>
          <p:nvSpPr>
            <p:cNvPr id="268386" name="Rectangle 98"/>
            <p:cNvSpPr>
              <a:spLocks noChangeArrowheads="1"/>
            </p:cNvSpPr>
            <p:nvPr/>
          </p:nvSpPr>
          <p:spPr bwMode="auto">
            <a:xfrm>
              <a:off x="2688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>
                <a:latin typeface="Courier New" pitchFamily="49" charset="0"/>
              </a:endParaRPr>
            </a:p>
          </p:txBody>
        </p:sp>
      </p:grpSp>
      <p:sp>
        <p:nvSpPr>
          <p:cNvPr id="268387" name="Rectangle 99"/>
          <p:cNvSpPr>
            <a:spLocks noChangeArrowheads="1"/>
          </p:cNvSpPr>
          <p:nvPr/>
        </p:nvSpPr>
        <p:spPr bwMode="auto">
          <a:xfrm>
            <a:off x="3627438" y="4495800"/>
            <a:ext cx="4900612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/>
              <a:t>D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54"/>
          <p:cNvSpPr>
            <a:spLocks noChangeArrowheads="1"/>
          </p:cNvSpPr>
          <p:nvPr/>
        </p:nvSpPr>
        <p:spPr bwMode="auto">
          <a:xfrm>
            <a:off x="298450" y="2501900"/>
            <a:ext cx="29718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auto">
          <a:xfrm>
            <a:off x="298450" y="3492500"/>
            <a:ext cx="29718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7" name="Rectangle 56"/>
          <p:cNvSpPr>
            <a:spLocks noChangeArrowheads="1"/>
          </p:cNvSpPr>
          <p:nvPr/>
        </p:nvSpPr>
        <p:spPr bwMode="auto">
          <a:xfrm>
            <a:off x="298450" y="4483100"/>
            <a:ext cx="29718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" name="Rectangle 53"/>
          <p:cNvSpPr>
            <a:spLocks noChangeArrowheads="1"/>
          </p:cNvSpPr>
          <p:nvPr/>
        </p:nvSpPr>
        <p:spPr bwMode="auto">
          <a:xfrm>
            <a:off x="298450" y="1441450"/>
            <a:ext cx="29718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3651250" y="2508250"/>
            <a:ext cx="29718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3651250" y="3498850"/>
            <a:ext cx="29718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3651250" y="4489450"/>
            <a:ext cx="29718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3651250" y="1447800"/>
            <a:ext cx="29718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7338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irmovq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$0xabcd,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rdx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$0xabcd,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rdx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3575050" y="1898650"/>
            <a:ext cx="3733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30 f2 cd ab 00 00 00 00 00 00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200" y="1066800"/>
            <a:ext cx="836677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X86-64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813175" y="1066800"/>
            <a:ext cx="836677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Y86-64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2355850" y="1898650"/>
            <a:ext cx="1220684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Encoding: 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733800" y="25082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rrmovq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rsp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rbx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000" y="25082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rsp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 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rbx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3575050" y="29654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20 43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733800" y="34988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mrmovq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-12(%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rbp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),%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rcx</a:t>
            </a:r>
            <a:endParaRPr lang="en-US" sz="1600" dirty="0">
              <a:solidFill>
                <a:schemeClr val="folHlink"/>
              </a:solidFill>
              <a:latin typeface="Courier New" pitchFamily="49" charset="0"/>
            </a:endParaRP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000" y="34988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-12(%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rbp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),%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rcx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3879850" y="39560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50 15 f4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ff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733800" y="44894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rmmovq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%rsi,0x41c(%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rsp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000" y="44894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movq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 %rsi,0x41c(%</a:t>
            </a: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rsp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3879850" y="502285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40 64 1c 04 00 00 00 00 00 00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31" name="Rectangle 53"/>
          <p:cNvSpPr>
            <a:spLocks noChangeArrowheads="1"/>
          </p:cNvSpPr>
          <p:nvPr/>
        </p:nvSpPr>
        <p:spPr bwMode="auto">
          <a:xfrm>
            <a:off x="-844550" y="-69215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2355850" y="2965450"/>
            <a:ext cx="1220684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Encoding: 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2355850" y="3956050"/>
            <a:ext cx="1220684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Encoding: </a:t>
            </a: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2355850" y="5022850"/>
            <a:ext cx="1220684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solidFill>
                  <a:schemeClr val="tx2"/>
                </a:solidFill>
              </a:rPr>
              <a:t>Encoding: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Move 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 dirty="0"/>
              <a:t>Refer to generically as “</a:t>
            </a:r>
            <a:r>
              <a:rPr lang="en-US" dirty="0" err="1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codes</a:t>
            </a:r>
          </a:p>
          <a:p>
            <a:pPr lvl="1"/>
            <a:r>
              <a:rPr lang="en-US" dirty="0"/>
              <a:t>Variants of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rrmovq</a:t>
            </a:r>
            <a:r>
              <a:rPr lang="en-US" dirty="0"/>
              <a:t> instruction</a:t>
            </a:r>
          </a:p>
          <a:p>
            <a:pPr lvl="2"/>
            <a:r>
              <a:rPr lang="en-US" dirty="0"/>
              <a:t>(Conditionally) copy value from source to destination register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3" y="121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rrmovq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13106" cy="3139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3" y="198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cmovle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3" y="2743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cmovl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3" y="3505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cmove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3" y="4267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cmovne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3" y="502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cmovge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3" y="579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cmovg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rA</a:t>
            </a:r>
            <a:r>
              <a:rPr lang="en-US" sz="1600" dirty="0">
                <a:solidFill>
                  <a:schemeClr val="folHlink"/>
                </a:solidFill>
              </a:rPr>
              <a:t>, </a:t>
            </a:r>
            <a:r>
              <a:rPr lang="en-US" sz="1600" dirty="0" err="1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Move 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0250" y="1289050"/>
            <a:ext cx="609600" cy="304800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79850" y="1289050"/>
            <a:ext cx="609600" cy="304800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0250" y="2051050"/>
            <a:ext cx="609600" cy="304800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79850" y="2051050"/>
            <a:ext cx="609600" cy="304800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0250" y="2813050"/>
            <a:ext cx="609600" cy="304800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79850" y="2813050"/>
            <a:ext cx="609600" cy="304800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0250" y="3575050"/>
            <a:ext cx="609600" cy="304800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79850" y="3575050"/>
            <a:ext cx="609600" cy="304800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0250" y="4337050"/>
            <a:ext cx="609600" cy="304800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79850" y="4337050"/>
            <a:ext cx="609600" cy="304800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0250" y="5099050"/>
            <a:ext cx="609600" cy="304800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79850" y="5099050"/>
            <a:ext cx="609600" cy="304800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0250" y="5861050"/>
            <a:ext cx="609600" cy="304800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79850" y="5861050"/>
            <a:ext cx="609600" cy="304800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 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0450" y="2279650"/>
            <a:ext cx="6477000" cy="3429000"/>
          </a:xfrm>
        </p:spPr>
        <p:txBody>
          <a:bodyPr/>
          <a:lstStyle/>
          <a:p>
            <a:pPr lvl="1"/>
            <a:r>
              <a:rPr lang="en-US" dirty="0"/>
              <a:t>Refer to generically as “</a:t>
            </a:r>
            <a:r>
              <a:rPr lang="en-US" dirty="0" err="1">
                <a:latin typeface="Courier New" pitchFamily="49" charset="0"/>
              </a:rPr>
              <a:t>jXX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 </a:t>
            </a:r>
            <a:r>
              <a:rPr lang="en-US" dirty="0" err="1"/>
              <a:t>fn</a:t>
            </a:r>
            <a:endParaRPr lang="en-US" dirty="0"/>
          </a:p>
          <a:p>
            <a:pPr lvl="1"/>
            <a:r>
              <a:rPr lang="en-US" dirty="0"/>
              <a:t>Based on values of condition codes</a:t>
            </a:r>
          </a:p>
          <a:p>
            <a:pPr lvl="1"/>
            <a:r>
              <a:rPr lang="en-US" dirty="0"/>
              <a:t>Same as x86-64 counterparts</a:t>
            </a:r>
          </a:p>
          <a:p>
            <a:pPr lvl="1"/>
            <a:r>
              <a:rPr lang="en-US" dirty="0"/>
              <a:t>Encode full destination address</a:t>
            </a:r>
          </a:p>
          <a:p>
            <a:pPr lvl="2"/>
            <a:r>
              <a:rPr lang="en-US" dirty="0"/>
              <a:t>Unlike PC-relative addressing seen in x86-64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2" y="1219200"/>
            <a:ext cx="68976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>
                <a:solidFill>
                  <a:schemeClr val="folHlink"/>
                </a:solidFill>
                <a:latin typeface="Courier New" pitchFamily="49" charset="0"/>
              </a:rPr>
              <a:t>jXX</a:t>
            </a:r>
            <a:r>
              <a:rPr lang="en-US" sz="1600" dirty="0">
                <a:solidFill>
                  <a:schemeClr val="folHlink"/>
                </a:solidFill>
              </a:rPr>
              <a:t> </a:t>
            </a:r>
            <a:r>
              <a:rPr lang="en-US" sz="1600" dirty="0" err="1">
                <a:solidFill>
                  <a:schemeClr val="folHlink"/>
                </a:solidFill>
              </a:rPr>
              <a:t>Dest</a:t>
            </a:r>
            <a:endParaRPr lang="en-US" sz="1600" dirty="0">
              <a:solidFill>
                <a:schemeClr val="folHlink"/>
              </a:solidFill>
            </a:endParaRPr>
          </a:p>
        </p:txBody>
      </p:sp>
      <p:grpSp>
        <p:nvGrpSpPr>
          <p:cNvPr id="271367" name="Group 7"/>
          <p:cNvGrpSpPr>
            <a:grpSpLocks/>
          </p:cNvGrpSpPr>
          <p:nvPr/>
        </p:nvGrpSpPr>
        <p:grpSpPr bwMode="auto">
          <a:xfrm>
            <a:off x="1828800" y="1295400"/>
            <a:ext cx="609600" cy="304800"/>
            <a:chOff x="1296" y="2544"/>
            <a:chExt cx="384" cy="192"/>
          </a:xfrm>
        </p:grpSpPr>
        <p:sp>
          <p:nvSpPr>
            <p:cNvPr id="2713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3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+mn-lt"/>
                </a:rPr>
                <a:t>fn</a:t>
              </a:r>
              <a:endParaRPr lang="en-US" sz="1600" dirty="0">
                <a:solidFill>
                  <a:schemeClr val="folHlink"/>
                </a:solidFill>
                <a:latin typeface="+mn-lt"/>
              </a:endParaRPr>
            </a:p>
          </p:txBody>
        </p:sp>
        <p:sp>
          <p:nvSpPr>
            <p:cNvPr id="2713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132655" cy="318036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(Conditionally)</a:t>
            </a:r>
          </a:p>
        </p:txBody>
      </p:sp>
      <p:sp>
        <p:nvSpPr>
          <p:cNvPr id="271424" name="Rectangle 64"/>
          <p:cNvSpPr>
            <a:spLocks noChangeArrowheads="1"/>
          </p:cNvSpPr>
          <p:nvPr/>
        </p:nvSpPr>
        <p:spPr bwMode="auto">
          <a:xfrm>
            <a:off x="2438400" y="1295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Jump Instructions</a:t>
            </a: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2" y="1219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jmp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367" name="Group 7"/>
          <p:cNvGrpSpPr>
            <a:grpSpLocks/>
          </p:cNvGrpSpPr>
          <p:nvPr/>
        </p:nvGrpSpPr>
        <p:grpSpPr bwMode="auto">
          <a:xfrm>
            <a:off x="1828800" y="1295400"/>
            <a:ext cx="609600" cy="304800"/>
            <a:chOff x="1296" y="2544"/>
            <a:chExt cx="384" cy="192"/>
          </a:xfrm>
        </p:grpSpPr>
        <p:sp>
          <p:nvSpPr>
            <p:cNvPr id="2713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3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13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35200" cy="3143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Unconditionally</a:t>
            </a:r>
          </a:p>
        </p:txBody>
      </p:sp>
      <p:sp>
        <p:nvSpPr>
          <p:cNvPr id="271424" name="Rectangle 64"/>
          <p:cNvSpPr>
            <a:spLocks noChangeArrowheads="1"/>
          </p:cNvSpPr>
          <p:nvPr/>
        </p:nvSpPr>
        <p:spPr bwMode="auto">
          <a:xfrm>
            <a:off x="2438400" y="1295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2" y="1981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jle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484" name="Group 124"/>
          <p:cNvGrpSpPr>
            <a:grpSpLocks/>
          </p:cNvGrpSpPr>
          <p:nvPr/>
        </p:nvGrpSpPr>
        <p:grpSpPr bwMode="auto">
          <a:xfrm>
            <a:off x="1828800" y="2057400"/>
            <a:ext cx="609600" cy="304800"/>
            <a:chOff x="1296" y="2544"/>
            <a:chExt cx="384" cy="192"/>
          </a:xfrm>
        </p:grpSpPr>
        <p:sp>
          <p:nvSpPr>
            <p:cNvPr id="271485" name="Rectangle 125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486" name="Rectangle 126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71487" name="Rectangle 127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Less or Equal</a:t>
            </a:r>
          </a:p>
        </p:txBody>
      </p:sp>
      <p:sp>
        <p:nvSpPr>
          <p:cNvPr id="271489" name="Rectangle 129"/>
          <p:cNvSpPr>
            <a:spLocks noChangeArrowheads="1"/>
          </p:cNvSpPr>
          <p:nvPr/>
        </p:nvSpPr>
        <p:spPr bwMode="auto">
          <a:xfrm>
            <a:off x="2438400" y="2057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2" y="2743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jl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493" name="Group 133"/>
          <p:cNvGrpSpPr>
            <a:grpSpLocks/>
          </p:cNvGrpSpPr>
          <p:nvPr/>
        </p:nvGrpSpPr>
        <p:grpSpPr bwMode="auto">
          <a:xfrm>
            <a:off x="1828800" y="2819400"/>
            <a:ext cx="609600" cy="304800"/>
            <a:chOff x="1296" y="2544"/>
            <a:chExt cx="384" cy="192"/>
          </a:xfrm>
        </p:grpSpPr>
        <p:sp>
          <p:nvSpPr>
            <p:cNvPr id="271494" name="Rectangle 13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495" name="Rectangle 13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71496" name="Rectangle 13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Less</a:t>
            </a:r>
          </a:p>
        </p:txBody>
      </p:sp>
      <p:sp>
        <p:nvSpPr>
          <p:cNvPr id="271498" name="Rectangle 138"/>
          <p:cNvSpPr>
            <a:spLocks noChangeArrowheads="1"/>
          </p:cNvSpPr>
          <p:nvPr/>
        </p:nvSpPr>
        <p:spPr bwMode="auto">
          <a:xfrm>
            <a:off x="2438400" y="2819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2" y="3505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je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502" name="Group 142"/>
          <p:cNvGrpSpPr>
            <a:grpSpLocks/>
          </p:cNvGrpSpPr>
          <p:nvPr/>
        </p:nvGrpSpPr>
        <p:grpSpPr bwMode="auto">
          <a:xfrm>
            <a:off x="1828800" y="3581400"/>
            <a:ext cx="609600" cy="304800"/>
            <a:chOff x="1296" y="2544"/>
            <a:chExt cx="384" cy="192"/>
          </a:xfrm>
        </p:grpSpPr>
        <p:sp>
          <p:nvSpPr>
            <p:cNvPr id="271503" name="Rectangle 143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04" name="Rectangle 144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71505" name="Rectangle 145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Equal</a:t>
            </a:r>
          </a:p>
        </p:txBody>
      </p:sp>
      <p:sp>
        <p:nvSpPr>
          <p:cNvPr id="271507" name="Rectangle 147"/>
          <p:cNvSpPr>
            <a:spLocks noChangeArrowheads="1"/>
          </p:cNvSpPr>
          <p:nvPr/>
        </p:nvSpPr>
        <p:spPr bwMode="auto">
          <a:xfrm>
            <a:off x="2438400" y="3581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2" y="4267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jne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511" name="Group 151"/>
          <p:cNvGrpSpPr>
            <a:grpSpLocks/>
          </p:cNvGrpSpPr>
          <p:nvPr/>
        </p:nvGrpSpPr>
        <p:grpSpPr bwMode="auto">
          <a:xfrm>
            <a:off x="1828800" y="4343400"/>
            <a:ext cx="609600" cy="304800"/>
            <a:chOff x="1296" y="2544"/>
            <a:chExt cx="384" cy="192"/>
          </a:xfrm>
        </p:grpSpPr>
        <p:sp>
          <p:nvSpPr>
            <p:cNvPr id="271512" name="Rectangle 152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13" name="Rectangle 153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71514" name="Rectangle 154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Not Equal</a:t>
            </a:r>
          </a:p>
        </p:txBody>
      </p:sp>
      <p:sp>
        <p:nvSpPr>
          <p:cNvPr id="271516" name="Rectangle 156"/>
          <p:cNvSpPr>
            <a:spLocks noChangeArrowheads="1"/>
          </p:cNvSpPr>
          <p:nvPr/>
        </p:nvSpPr>
        <p:spPr bwMode="auto">
          <a:xfrm>
            <a:off x="2438400" y="4343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2" y="5029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jge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520" name="Group 160"/>
          <p:cNvGrpSpPr>
            <a:grpSpLocks/>
          </p:cNvGrpSpPr>
          <p:nvPr/>
        </p:nvGrpSpPr>
        <p:grpSpPr bwMode="auto">
          <a:xfrm>
            <a:off x="1828800" y="5105400"/>
            <a:ext cx="609600" cy="304800"/>
            <a:chOff x="1296" y="2544"/>
            <a:chExt cx="384" cy="192"/>
          </a:xfrm>
        </p:grpSpPr>
        <p:sp>
          <p:nvSpPr>
            <p:cNvPr id="271521" name="Rectangle 16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22" name="Rectangle 16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</a:p>
          </p:txBody>
        </p:sp>
        <p:sp>
          <p:nvSpPr>
            <p:cNvPr id="271523" name="Rectangle 16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Greater or Equal</a:t>
            </a:r>
          </a:p>
        </p:txBody>
      </p:sp>
      <p:sp>
        <p:nvSpPr>
          <p:cNvPr id="271525" name="Rectangle 165"/>
          <p:cNvSpPr>
            <a:spLocks noChangeArrowheads="1"/>
          </p:cNvSpPr>
          <p:nvPr/>
        </p:nvSpPr>
        <p:spPr bwMode="auto">
          <a:xfrm>
            <a:off x="2438400" y="5105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2" y="5791200"/>
            <a:ext cx="6973887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jg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1529" name="Group 169"/>
          <p:cNvGrpSpPr>
            <a:grpSpLocks/>
          </p:cNvGrpSpPr>
          <p:nvPr/>
        </p:nvGrpSpPr>
        <p:grpSpPr bwMode="auto">
          <a:xfrm>
            <a:off x="1828800" y="5867400"/>
            <a:ext cx="609600" cy="304800"/>
            <a:chOff x="1296" y="2544"/>
            <a:chExt cx="384" cy="192"/>
          </a:xfrm>
        </p:grpSpPr>
        <p:sp>
          <p:nvSpPr>
            <p:cNvPr id="271530" name="Rectangle 17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71531" name="Rectangle 17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71532" name="Rectangle 17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/>
              <a:t>Jump When Greater</a:t>
            </a:r>
          </a:p>
        </p:txBody>
      </p:sp>
      <p:sp>
        <p:nvSpPr>
          <p:cNvPr id="271534" name="Rectangle 174"/>
          <p:cNvSpPr>
            <a:spLocks noChangeArrowheads="1"/>
          </p:cNvSpPr>
          <p:nvPr/>
        </p:nvSpPr>
        <p:spPr bwMode="auto">
          <a:xfrm>
            <a:off x="2438400" y="58674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</p:spTree>
    <p:extLst>
      <p:ext uri="{BB962C8B-B14F-4D97-AF65-F5344CB8AC3E}">
        <p14:creationId xmlns:p14="http://schemas.microsoft.com/office/powerpoint/2010/main" val="2362230956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4927600" cy="5213350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Y86-64 (and x86-64) 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/>
              <a:t>Top element 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/>
              <a:t>After 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47825" y="1676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1647825" y="1981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647825" y="2286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647825" y="44196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1647825" y="4724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1647825" y="5029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1647825" y="5334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67025" y="5451475"/>
            <a:ext cx="38100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48025" y="5299075"/>
            <a:ext cx="646421" cy="346249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47825" y="2590800"/>
            <a:ext cx="1219200" cy="1828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8200" y="1828800"/>
            <a:ext cx="0" cy="3657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600" y="3200400"/>
            <a:ext cx="1371600" cy="6413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/>
              <a:t>Increasing</a:t>
            </a:r>
          </a:p>
          <a:p>
            <a:pPr algn="l">
              <a:lnSpc>
                <a:spcPct val="100000"/>
              </a:lnSpc>
            </a:pPr>
            <a:r>
              <a:rPr lang="en-US"/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1752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1600" y="1066800"/>
            <a:ext cx="1752600" cy="587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“Bottom”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Decrement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/>
              <a:t> by 8</a:t>
            </a:r>
          </a:p>
          <a:p>
            <a:pPr lvl="1"/>
            <a:r>
              <a:rPr lang="en-US" dirty="0"/>
              <a:t>Store word from </a:t>
            </a:r>
            <a:r>
              <a:rPr lang="en-US" dirty="0" err="1"/>
              <a:t>rA</a:t>
            </a:r>
            <a:r>
              <a:rPr lang="en-US" dirty="0"/>
              <a:t> to memory at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Like x86-64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Read word from memory at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Save in </a:t>
            </a:r>
            <a:r>
              <a:rPr lang="en-US" dirty="0" err="1"/>
              <a:t>rA</a:t>
            </a:r>
            <a:endParaRPr lang="en-US" dirty="0"/>
          </a:p>
          <a:p>
            <a:pPr lvl="1"/>
            <a:r>
              <a:rPr lang="en-US" dirty="0"/>
              <a:t>Increment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rsp</a:t>
            </a:r>
            <a:r>
              <a:rPr lang="en-US" dirty="0"/>
              <a:t> by 8</a:t>
            </a:r>
          </a:p>
          <a:p>
            <a:pPr lvl="1"/>
            <a:r>
              <a:rPr lang="en-US" dirty="0"/>
              <a:t>Like x86-64</a:t>
            </a:r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39763" y="1295400"/>
            <a:ext cx="3322637" cy="609600"/>
            <a:chOff x="403" y="816"/>
            <a:chExt cx="2093" cy="384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pushq</a:t>
              </a:r>
              <a:r>
                <a:rPr lang="en-US" sz="1600" dirty="0">
                  <a:solidFill>
                    <a:schemeClr val="folHlink"/>
                  </a:solidFill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39763" y="3352800"/>
            <a:ext cx="3322637" cy="609600"/>
            <a:chOff x="403" y="816"/>
            <a:chExt cx="2093" cy="384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popq</a:t>
              </a:r>
              <a:r>
                <a:rPr lang="en-US" sz="1600" dirty="0">
                  <a:solidFill>
                    <a:schemeClr val="folHlink"/>
                  </a:solidFill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x86-64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x86-64</a:t>
            </a:r>
          </a:p>
          <a:p>
            <a:pPr lvl="1"/>
            <a:endParaRPr lang="en-US" dirty="0"/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auto">
          <a:xfrm>
            <a:off x="639763" y="1295400"/>
            <a:ext cx="7766049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2390" name="Rectangle 6"/>
          <p:cNvSpPr>
            <a:spLocks noChangeArrowheads="1"/>
          </p:cNvSpPr>
          <p:nvPr/>
        </p:nvSpPr>
        <p:spPr bwMode="auto">
          <a:xfrm>
            <a:off x="8683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call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272391" name="Group 7"/>
          <p:cNvGrpSpPr>
            <a:grpSpLocks/>
          </p:cNvGrpSpPr>
          <p:nvPr/>
        </p:nvGrpSpPr>
        <p:grpSpPr bwMode="auto">
          <a:xfrm>
            <a:off x="2773363" y="1447800"/>
            <a:ext cx="609600" cy="304800"/>
            <a:chOff x="1296" y="2544"/>
            <a:chExt cx="384" cy="192"/>
          </a:xfrm>
        </p:grpSpPr>
        <p:sp>
          <p:nvSpPr>
            <p:cNvPr id="2723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8</a:t>
              </a:r>
            </a:p>
          </p:txBody>
        </p:sp>
        <p:sp>
          <p:nvSpPr>
            <p:cNvPr id="2723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23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72450" name="Rectangle 66"/>
          <p:cNvSpPr>
            <a:spLocks noChangeArrowheads="1"/>
          </p:cNvSpPr>
          <p:nvPr/>
        </p:nvSpPr>
        <p:spPr bwMode="auto">
          <a:xfrm>
            <a:off x="3352800" y="1447800"/>
            <a:ext cx="487045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sp>
        <p:nvSpPr>
          <p:cNvPr id="272451" name="Rectangle 67"/>
          <p:cNvSpPr>
            <a:spLocks noChangeArrowheads="1"/>
          </p:cNvSpPr>
          <p:nvPr/>
        </p:nvSpPr>
        <p:spPr bwMode="auto">
          <a:xfrm>
            <a:off x="609600" y="3581400"/>
            <a:ext cx="776605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2452" name="Rectangle 68"/>
          <p:cNvSpPr>
            <a:spLocks noChangeArrowheads="1"/>
          </p:cNvSpPr>
          <p:nvPr/>
        </p:nvSpPr>
        <p:spPr bwMode="auto">
          <a:xfrm>
            <a:off x="838200" y="3733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272453" name="Group 69"/>
          <p:cNvGrpSpPr>
            <a:grpSpLocks/>
          </p:cNvGrpSpPr>
          <p:nvPr/>
        </p:nvGrpSpPr>
        <p:grpSpPr bwMode="auto">
          <a:xfrm>
            <a:off x="2743200" y="3733800"/>
            <a:ext cx="609600" cy="304800"/>
            <a:chOff x="1296" y="2544"/>
            <a:chExt cx="384" cy="192"/>
          </a:xfrm>
        </p:grpSpPr>
        <p:sp>
          <p:nvSpPr>
            <p:cNvPr id="272454" name="Rectangle 70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272455" name="Rectangle 71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72456" name="Rectangle 72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Set Architecture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4891087" cy="5289550"/>
          </a:xfrm>
        </p:spPr>
        <p:txBody>
          <a:bodyPr/>
          <a:lstStyle/>
          <a:p>
            <a:r>
              <a:rPr lang="en-US" dirty="0"/>
              <a:t>Assembly Language View</a:t>
            </a:r>
          </a:p>
          <a:p>
            <a:pPr lvl="1"/>
            <a:r>
              <a:rPr lang="en-US" dirty="0"/>
              <a:t>Processor state</a:t>
            </a:r>
          </a:p>
          <a:p>
            <a:pPr lvl="2"/>
            <a:r>
              <a:rPr lang="en-US" dirty="0"/>
              <a:t>Registers, memory, …</a:t>
            </a:r>
          </a:p>
          <a:p>
            <a:pPr lvl="1"/>
            <a:r>
              <a:rPr lang="en-US" dirty="0"/>
              <a:t>Instructions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/>
              <a:t>, </a:t>
            </a:r>
            <a:r>
              <a:rPr lang="en-US" dirty="0" err="1">
                <a:latin typeface="Courier New" pitchFamily="49" charset="0"/>
              </a:rPr>
              <a:t>pushq</a:t>
            </a:r>
            <a:r>
              <a:rPr lang="en-US" dirty="0"/>
              <a:t>, </a:t>
            </a:r>
            <a:r>
              <a:rPr lang="en-US" dirty="0">
                <a:latin typeface="Courier New" pitchFamily="49" charset="0"/>
              </a:rPr>
              <a:t>ret</a:t>
            </a:r>
            <a:r>
              <a:rPr lang="en-US" dirty="0"/>
              <a:t>, …</a:t>
            </a:r>
          </a:p>
          <a:p>
            <a:pPr lvl="2"/>
            <a:r>
              <a:rPr lang="en-US" dirty="0"/>
              <a:t>How instructions are encoded as bytes</a:t>
            </a:r>
          </a:p>
          <a:p>
            <a:r>
              <a:rPr lang="en-US" dirty="0"/>
              <a:t>Layer of Abstraction</a:t>
            </a:r>
          </a:p>
          <a:p>
            <a:pPr lvl="1"/>
            <a:r>
              <a:rPr lang="en-US" dirty="0"/>
              <a:t>Above: how to program machine</a:t>
            </a:r>
          </a:p>
          <a:p>
            <a:pPr lvl="2"/>
            <a:r>
              <a:rPr lang="en-US" dirty="0"/>
              <a:t>Processor executes instructions in a sequence</a:t>
            </a:r>
          </a:p>
          <a:p>
            <a:pPr lvl="1"/>
            <a:r>
              <a:rPr lang="en-US" dirty="0"/>
              <a:t>Below: what needs to be built</a:t>
            </a:r>
          </a:p>
          <a:p>
            <a:pPr lvl="2"/>
            <a:r>
              <a:rPr lang="en-US" dirty="0"/>
              <a:t>Use variety of tricks to make it run fast</a:t>
            </a:r>
          </a:p>
          <a:p>
            <a:pPr lvl="2"/>
            <a:r>
              <a:rPr lang="en-US" dirty="0"/>
              <a:t>E.g., execute multiple instructions simultaneously</a:t>
            </a:r>
          </a:p>
        </p:txBody>
      </p:sp>
      <p:grpSp>
        <p:nvGrpSpPr>
          <p:cNvPr id="320524" name="Group 12"/>
          <p:cNvGrpSpPr>
            <a:grpSpLocks/>
          </p:cNvGrpSpPr>
          <p:nvPr/>
        </p:nvGrpSpPr>
        <p:grpSpPr bwMode="auto">
          <a:xfrm>
            <a:off x="5486400" y="1524000"/>
            <a:ext cx="2743200" cy="4168775"/>
            <a:chOff x="2160" y="864"/>
            <a:chExt cx="1728" cy="2626"/>
          </a:xfrm>
        </p:grpSpPr>
        <p:sp>
          <p:nvSpPr>
            <p:cNvPr id="320516" name="Rectangle 4"/>
            <p:cNvSpPr>
              <a:spLocks noChangeArrowheads="1"/>
            </p:cNvSpPr>
            <p:nvPr/>
          </p:nvSpPr>
          <p:spPr bwMode="auto">
            <a:xfrm>
              <a:off x="2160" y="1824"/>
              <a:ext cx="1728" cy="226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solidFill>
                    <a:srgbClr val="FFCCFF"/>
                  </a:solidFill>
                </a:rPr>
                <a:t>ISA</a:t>
              </a:r>
            </a:p>
          </p:txBody>
        </p:sp>
        <p:sp>
          <p:nvSpPr>
            <p:cNvPr id="320518" name="Rectangle 6"/>
            <p:cNvSpPr>
              <a:spLocks noChangeArrowheads="1"/>
            </p:cNvSpPr>
            <p:nvPr/>
          </p:nvSpPr>
          <p:spPr bwMode="auto">
            <a:xfrm>
              <a:off x="2400" y="1344"/>
              <a:ext cx="672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Compiler</a:t>
              </a:r>
            </a:p>
          </p:txBody>
        </p:sp>
        <p:sp>
          <p:nvSpPr>
            <p:cNvPr id="320519" name="Rectangle 7"/>
            <p:cNvSpPr>
              <a:spLocks noChangeArrowheads="1"/>
            </p:cNvSpPr>
            <p:nvPr/>
          </p:nvSpPr>
          <p:spPr bwMode="auto">
            <a:xfrm>
              <a:off x="3072" y="1344"/>
              <a:ext cx="624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OS</a:t>
              </a:r>
            </a:p>
          </p:txBody>
        </p:sp>
        <p:sp>
          <p:nvSpPr>
            <p:cNvPr id="320520" name="Rectangle 8"/>
            <p:cNvSpPr>
              <a:spLocks noChangeArrowheads="1"/>
            </p:cNvSpPr>
            <p:nvPr/>
          </p:nvSpPr>
          <p:spPr bwMode="auto">
            <a:xfrm>
              <a:off x="2400" y="206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CPU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1" name="Rectangle 9"/>
            <p:cNvSpPr>
              <a:spLocks noChangeArrowheads="1"/>
            </p:cNvSpPr>
            <p:nvPr/>
          </p:nvSpPr>
          <p:spPr bwMode="auto">
            <a:xfrm>
              <a:off x="2400" y="254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Circuit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2" name="Rectangle 10"/>
            <p:cNvSpPr>
              <a:spLocks noChangeArrowheads="1"/>
            </p:cNvSpPr>
            <p:nvPr/>
          </p:nvSpPr>
          <p:spPr bwMode="auto">
            <a:xfrm>
              <a:off x="2400" y="302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Chip</a:t>
              </a:r>
            </a:p>
            <a:p>
              <a:r>
                <a:rPr lang="en-US"/>
                <a:t>Layout</a:t>
              </a:r>
            </a:p>
          </p:txBody>
        </p:sp>
        <p:sp>
          <p:nvSpPr>
            <p:cNvPr id="320523" name="Rectangle 11"/>
            <p:cNvSpPr>
              <a:spLocks noChangeArrowheads="1"/>
            </p:cNvSpPr>
            <p:nvPr/>
          </p:nvSpPr>
          <p:spPr bwMode="auto">
            <a:xfrm>
              <a:off x="2400" y="864"/>
              <a:ext cx="1296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Application</a:t>
              </a:r>
            </a:p>
            <a:p>
              <a:r>
                <a:rPr lang="en-US"/>
                <a:t>Program</a:t>
              </a:r>
            </a:p>
          </p:txBody>
        </p:sp>
      </p:grp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/>
              <a:t>x86-64 has comparable instruction, but can’t execute it in user mode</a:t>
            </a:r>
          </a:p>
          <a:p>
            <a:pPr lvl="1"/>
            <a:r>
              <a:rPr lang="en-US" dirty="0"/>
              <a:t>We will use it to stop the simulator</a:t>
            </a:r>
          </a:p>
          <a:p>
            <a:pPr lvl="1"/>
            <a:r>
              <a:rPr lang="en-US" dirty="0"/>
              <a:t>Encoding ensures that program hitting memory initialized to zero will halt</a:t>
            </a:r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39763" y="1295400"/>
            <a:ext cx="2636837" cy="609600"/>
            <a:chOff x="403" y="816"/>
            <a:chExt cx="1661" cy="384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nop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39763" y="2743200"/>
            <a:ext cx="2636837" cy="609600"/>
            <a:chOff x="403" y="2112"/>
            <a:chExt cx="1661" cy="384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12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halt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Conditions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308292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Mnemonic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401637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Mnemonic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214757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Mnemonic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121285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Mnemonic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5850" y="1219200"/>
            <a:ext cx="6229350" cy="5213350"/>
          </a:xfrm>
        </p:spPr>
        <p:txBody>
          <a:bodyPr/>
          <a:lstStyle/>
          <a:p>
            <a:pPr lvl="1"/>
            <a:r>
              <a:rPr lang="en-US" dirty="0"/>
              <a:t>Normal operation</a:t>
            </a:r>
          </a:p>
          <a:p>
            <a:pPr lvl="1"/>
            <a:endParaRPr lang="en-US" sz="2400" dirty="0"/>
          </a:p>
          <a:p>
            <a:pPr lvl="1"/>
            <a:r>
              <a:rPr lang="en-US" dirty="0"/>
              <a:t>Halt instruction encountered</a:t>
            </a:r>
          </a:p>
          <a:p>
            <a:pPr lvl="1"/>
            <a:endParaRPr lang="en-US" sz="2400" dirty="0"/>
          </a:p>
          <a:p>
            <a:pPr lvl="1"/>
            <a:r>
              <a:rPr lang="en-US" dirty="0"/>
              <a:t>Bad address (either instruction or data) encountered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Invalid instruction encountered</a:t>
            </a:r>
          </a:p>
          <a:p>
            <a:endParaRPr lang="en-US" dirty="0"/>
          </a:p>
          <a:p>
            <a:r>
              <a:rPr lang="en-US" dirty="0"/>
              <a:t>Desired Behavior</a:t>
            </a:r>
          </a:p>
          <a:p>
            <a:pPr lvl="1"/>
            <a:r>
              <a:rPr lang="en-US" dirty="0"/>
              <a:t>If AOK, keep going</a:t>
            </a:r>
          </a:p>
          <a:p>
            <a:pPr lvl="1"/>
            <a:r>
              <a:rPr lang="en-US" dirty="0"/>
              <a:t>Otherwise, stop program execution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Y86-64 Code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243887" cy="2819400"/>
          </a:xfrm>
        </p:spPr>
        <p:txBody>
          <a:bodyPr/>
          <a:lstStyle/>
          <a:p>
            <a:r>
              <a:rPr lang="en-US" dirty="0"/>
              <a:t>Try to Use C Compiler as Much as Possible</a:t>
            </a:r>
          </a:p>
          <a:p>
            <a:pPr lvl="1"/>
            <a:r>
              <a:rPr lang="en-US" dirty="0"/>
              <a:t>Write code in C</a:t>
            </a:r>
          </a:p>
          <a:p>
            <a:pPr lvl="1"/>
            <a:r>
              <a:rPr lang="en-US" dirty="0"/>
              <a:t>Compile for x86-64 with </a:t>
            </a:r>
            <a:r>
              <a:rPr lang="en-US" dirty="0" err="1">
                <a:latin typeface="Courier New" pitchFamily="49" charset="0"/>
              </a:rPr>
              <a:t>gcc</a:t>
            </a:r>
            <a:r>
              <a:rPr lang="en-US" dirty="0">
                <a:latin typeface="Courier New" pitchFamily="49" charset="0"/>
              </a:rPr>
              <a:t> –</a:t>
            </a:r>
            <a:r>
              <a:rPr lang="en-US" dirty="0" err="1">
                <a:latin typeface="Courier New" pitchFamily="49" charset="0"/>
              </a:rPr>
              <a:t>Og</a:t>
            </a:r>
            <a:r>
              <a:rPr lang="en-US" dirty="0">
                <a:latin typeface="Courier New" pitchFamily="49" charset="0"/>
              </a:rPr>
              <a:t> –S</a:t>
            </a:r>
          </a:p>
          <a:p>
            <a:pPr lvl="1"/>
            <a:r>
              <a:rPr lang="en-US" dirty="0"/>
              <a:t>Transliterate into Y86-64</a:t>
            </a:r>
          </a:p>
          <a:p>
            <a:pPr lvl="1"/>
            <a:r>
              <a:rPr lang="en-US" i="1" dirty="0"/>
              <a:t>Modern compilers make this more difficult</a:t>
            </a:r>
          </a:p>
          <a:p>
            <a:endParaRPr lang="en-US" dirty="0"/>
          </a:p>
          <a:p>
            <a:r>
              <a:rPr lang="en-US" dirty="0"/>
              <a:t>Coding 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828800" y="4848225"/>
            <a:ext cx="2678113" cy="1470025"/>
            <a:chOff x="480" y="2592"/>
            <a:chExt cx="1687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>
                  <a:latin typeface="Courier New" pitchFamily="49" charset="0"/>
                </a:rPr>
                <a:t> 3</a:t>
              </a:r>
            </a:p>
          </p:txBody>
        </p:sp>
      </p:grp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First Try</a:t>
            </a:r>
          </a:p>
          <a:p>
            <a:pPr lvl="1"/>
            <a:r>
              <a:rPr lang="en-US" sz="1800" dirty="0"/>
              <a:t>Write typical array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err="1">
                <a:latin typeface="Courier New" pitchFamily="49" charset="0"/>
              </a:rPr>
              <a:t>gcc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Og</a:t>
            </a:r>
            <a:r>
              <a:rPr lang="en-US" sz="1800" dirty="0">
                <a:latin typeface="Courier New" pitchFamily="49" charset="0"/>
              </a:rPr>
              <a:t> -S</a:t>
            </a:r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Problem</a:t>
            </a:r>
          </a:p>
          <a:p>
            <a:pPr lvl="1"/>
            <a:r>
              <a:rPr lang="en-US" sz="1800" dirty="0"/>
              <a:t>Hard to do array indexing on Y86-64</a:t>
            </a:r>
          </a:p>
          <a:p>
            <a:pPr lvl="2"/>
            <a:r>
              <a:rPr lang="en-US" sz="1600" dirty="0"/>
              <a:t>Since don’t have scaled addressing modes</a:t>
            </a:r>
          </a:p>
          <a:p>
            <a:pPr lvl="2"/>
            <a:endParaRPr lang="en-US" sz="1600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long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(long a[])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long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for (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 a[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];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794250" y="2895600"/>
            <a:ext cx="4191000" cy="120032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>
                <a:latin typeface="Courier New" pitchFamily="49" charset="0"/>
              </a:rPr>
              <a:t>L3: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$1,%rax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i="1" dirty="0" err="1">
                <a:latin typeface="Courier New" pitchFamily="49" charset="0"/>
              </a:rPr>
              <a:t>cmpq</a:t>
            </a:r>
            <a:r>
              <a:rPr lang="en-US" i="1" dirty="0">
                <a:latin typeface="Courier New" pitchFamily="49" charset="0"/>
              </a:rPr>
              <a:t>  $0, (%rdi,%rax,8)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	L3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Second Try</a:t>
            </a:r>
          </a:p>
          <a:p>
            <a:pPr lvl="1"/>
            <a:r>
              <a:rPr lang="en-US" sz="1800" dirty="0"/>
              <a:t>Write C code that mimics expected Y86-64 code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Result</a:t>
            </a:r>
          </a:p>
          <a:p>
            <a:pPr lvl="1"/>
            <a:r>
              <a:rPr lang="en-US" sz="1800" dirty="0"/>
              <a:t>Compiler generates exact same code as before!</a:t>
            </a:r>
          </a:p>
          <a:p>
            <a:pPr lvl="1"/>
            <a:r>
              <a:rPr lang="en-US" sz="1800" dirty="0"/>
              <a:t>Compiler converts both versions into same intermediate form</a:t>
            </a:r>
            <a:endParaRPr lang="en-US" sz="1600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74650" y="2355850"/>
            <a:ext cx="4343400" cy="341632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long len2(long *a)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long </a:t>
            </a:r>
            <a:r>
              <a:rPr lang="en-US" dirty="0" err="1">
                <a:latin typeface="Courier New" pitchFamily="49" charset="0"/>
              </a:rPr>
              <a:t>ip</a:t>
            </a:r>
            <a:r>
              <a:rPr lang="en-US" dirty="0">
                <a:latin typeface="Courier New" pitchFamily="49" charset="0"/>
              </a:rPr>
              <a:t> = (long) a;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long </a:t>
            </a: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 = *(long *) </a:t>
            </a:r>
            <a:r>
              <a:rPr lang="en-US" dirty="0" err="1">
                <a:latin typeface="Courier New" pitchFamily="49" charset="0"/>
              </a:rPr>
              <a:t>ip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long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while (</a:t>
            </a: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    </a:t>
            </a:r>
            <a:r>
              <a:rPr lang="en-US" dirty="0" err="1">
                <a:latin typeface="Courier New" pitchFamily="49" charset="0"/>
              </a:rPr>
              <a:t>ip</a:t>
            </a:r>
            <a:r>
              <a:rPr lang="en-US" dirty="0">
                <a:latin typeface="Courier New" pitchFamily="49" charset="0"/>
              </a:rPr>
              <a:t> += </a:t>
            </a:r>
            <a:r>
              <a:rPr lang="en-US" dirty="0" err="1">
                <a:latin typeface="Courier New" pitchFamily="49" charset="0"/>
              </a:rPr>
              <a:t>sizeof</a:t>
            </a:r>
            <a:r>
              <a:rPr lang="en-US" dirty="0">
                <a:latin typeface="Courier New" pitchFamily="49" charset="0"/>
              </a:rPr>
              <a:t>(long);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   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    </a:t>
            </a:r>
            <a:r>
              <a:rPr lang="en-US" dirty="0" err="1">
                <a:latin typeface="Courier New" pitchFamily="49" charset="0"/>
              </a:rPr>
              <a:t>val</a:t>
            </a:r>
            <a:r>
              <a:rPr lang="en-US" dirty="0">
                <a:latin typeface="Courier New" pitchFamily="49" charset="0"/>
              </a:rPr>
              <a:t> = *(long *) </a:t>
            </a:r>
            <a:r>
              <a:rPr lang="en-US" dirty="0" err="1">
                <a:latin typeface="Courier New" pitchFamily="49" charset="0"/>
              </a:rPr>
              <a:t>ip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Code Generation Example #3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146050" y="1212850"/>
            <a:ext cx="6781800" cy="424731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len: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    	</a:t>
            </a:r>
            <a:r>
              <a:rPr lang="da-DK" dirty="0" err="1">
                <a:latin typeface="Courier New" pitchFamily="49" charset="0"/>
              </a:rPr>
              <a:t>irmovq</a:t>
            </a:r>
            <a:r>
              <a:rPr lang="da-DK" dirty="0">
                <a:latin typeface="Courier New" pitchFamily="49" charset="0"/>
              </a:rPr>
              <a:t> $1, %r8          # </a:t>
            </a:r>
            <a:r>
              <a:rPr lang="da-DK" dirty="0" err="1">
                <a:latin typeface="Courier New" pitchFamily="49" charset="0"/>
              </a:rPr>
              <a:t>Constant</a:t>
            </a:r>
            <a:r>
              <a:rPr lang="da-DK" dirty="0">
                <a:latin typeface="Courier New" pitchFamily="49" charset="0"/>
              </a:rPr>
              <a:t> 1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irmovq</a:t>
            </a:r>
            <a:r>
              <a:rPr lang="da-DK" dirty="0">
                <a:latin typeface="Courier New" pitchFamily="49" charset="0"/>
              </a:rPr>
              <a:t> $8, %r9          # </a:t>
            </a:r>
            <a:r>
              <a:rPr lang="da-DK" dirty="0" err="1">
                <a:latin typeface="Courier New" pitchFamily="49" charset="0"/>
              </a:rPr>
              <a:t>Constant</a:t>
            </a:r>
            <a:r>
              <a:rPr lang="da-DK" dirty="0">
                <a:latin typeface="Courier New" pitchFamily="49" charset="0"/>
              </a:rPr>
              <a:t> 8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irmovq</a:t>
            </a:r>
            <a:r>
              <a:rPr lang="da-DK" dirty="0">
                <a:latin typeface="Courier New" pitchFamily="49" charset="0"/>
              </a:rPr>
              <a:t> $0, %</a:t>
            </a:r>
            <a:r>
              <a:rPr lang="da-DK" dirty="0" err="1">
                <a:latin typeface="Courier New" pitchFamily="49" charset="0"/>
              </a:rPr>
              <a:t>rax</a:t>
            </a:r>
            <a:r>
              <a:rPr lang="da-DK" dirty="0">
                <a:latin typeface="Courier New" pitchFamily="49" charset="0"/>
              </a:rPr>
              <a:t>         # len = 0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mrmovq</a:t>
            </a:r>
            <a:r>
              <a:rPr lang="da-DK" dirty="0">
                <a:latin typeface="Courier New" pitchFamily="49" charset="0"/>
              </a:rPr>
              <a:t> (%</a:t>
            </a:r>
            <a:r>
              <a:rPr lang="da-DK" dirty="0" err="1">
                <a:latin typeface="Courier New" pitchFamily="49" charset="0"/>
              </a:rPr>
              <a:t>rdi</a:t>
            </a:r>
            <a:r>
              <a:rPr lang="da-DK" dirty="0">
                <a:latin typeface="Courier New" pitchFamily="49" charset="0"/>
              </a:rPr>
              <a:t>),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     # val = *a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andq</a:t>
            </a:r>
            <a:r>
              <a:rPr lang="da-DK" dirty="0">
                <a:latin typeface="Courier New" pitchFamily="49" charset="0"/>
              </a:rPr>
              <a:t>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,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         # Test val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je</a:t>
            </a:r>
            <a:r>
              <a:rPr lang="da-DK" dirty="0">
                <a:latin typeface="Courier New" pitchFamily="49" charset="0"/>
              </a:rPr>
              <a:t> Done                 # If </a:t>
            </a:r>
            <a:r>
              <a:rPr lang="da-DK" dirty="0" err="1">
                <a:latin typeface="Courier New" pitchFamily="49" charset="0"/>
              </a:rPr>
              <a:t>zero</a:t>
            </a:r>
            <a:r>
              <a:rPr lang="da-DK" dirty="0">
                <a:latin typeface="Courier New" pitchFamily="49" charset="0"/>
              </a:rPr>
              <a:t>, </a:t>
            </a:r>
            <a:r>
              <a:rPr lang="da-DK" dirty="0" err="1">
                <a:latin typeface="Courier New" pitchFamily="49" charset="0"/>
              </a:rPr>
              <a:t>goto</a:t>
            </a:r>
            <a:r>
              <a:rPr lang="da-DK" dirty="0">
                <a:latin typeface="Courier New" pitchFamily="49" charset="0"/>
              </a:rPr>
              <a:t> Done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Loop: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addq</a:t>
            </a:r>
            <a:r>
              <a:rPr lang="da-DK" dirty="0">
                <a:latin typeface="Courier New" pitchFamily="49" charset="0"/>
              </a:rPr>
              <a:t> %r8, %</a:t>
            </a:r>
            <a:r>
              <a:rPr lang="da-DK" dirty="0" err="1">
                <a:latin typeface="Courier New" pitchFamily="49" charset="0"/>
              </a:rPr>
              <a:t>rax</a:t>
            </a:r>
            <a:r>
              <a:rPr lang="da-DK" dirty="0">
                <a:latin typeface="Courier New" pitchFamily="49" charset="0"/>
              </a:rPr>
              <a:t>          # len++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addq</a:t>
            </a:r>
            <a:r>
              <a:rPr lang="da-DK" dirty="0">
                <a:latin typeface="Courier New" pitchFamily="49" charset="0"/>
              </a:rPr>
              <a:t> %r9, %</a:t>
            </a:r>
            <a:r>
              <a:rPr lang="da-DK" dirty="0" err="1">
                <a:latin typeface="Courier New" pitchFamily="49" charset="0"/>
              </a:rPr>
              <a:t>rdi</a:t>
            </a:r>
            <a:r>
              <a:rPr lang="da-DK" dirty="0">
                <a:latin typeface="Courier New" pitchFamily="49" charset="0"/>
              </a:rPr>
              <a:t>          # a++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mrmovq</a:t>
            </a:r>
            <a:r>
              <a:rPr lang="da-DK" dirty="0">
                <a:latin typeface="Courier New" pitchFamily="49" charset="0"/>
              </a:rPr>
              <a:t> (%</a:t>
            </a:r>
            <a:r>
              <a:rPr lang="da-DK" dirty="0" err="1">
                <a:latin typeface="Courier New" pitchFamily="49" charset="0"/>
              </a:rPr>
              <a:t>rdi</a:t>
            </a:r>
            <a:r>
              <a:rPr lang="da-DK" dirty="0">
                <a:latin typeface="Courier New" pitchFamily="49" charset="0"/>
              </a:rPr>
              <a:t>),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     # val = *a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andq</a:t>
            </a:r>
            <a:r>
              <a:rPr lang="da-DK" dirty="0">
                <a:latin typeface="Courier New" pitchFamily="49" charset="0"/>
              </a:rPr>
              <a:t>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, %</a:t>
            </a:r>
            <a:r>
              <a:rPr lang="da-DK" dirty="0" err="1">
                <a:latin typeface="Courier New" pitchFamily="49" charset="0"/>
              </a:rPr>
              <a:t>rdx</a:t>
            </a:r>
            <a:r>
              <a:rPr lang="da-DK" dirty="0">
                <a:latin typeface="Courier New" pitchFamily="49" charset="0"/>
              </a:rPr>
              <a:t>         # Test val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	</a:t>
            </a:r>
            <a:r>
              <a:rPr lang="da-DK" dirty="0" err="1">
                <a:latin typeface="Courier New" pitchFamily="49" charset="0"/>
              </a:rPr>
              <a:t>jne</a:t>
            </a:r>
            <a:r>
              <a:rPr lang="da-DK" dirty="0">
                <a:latin typeface="Courier New" pitchFamily="49" charset="0"/>
              </a:rPr>
              <a:t> Loop                # If !0, </a:t>
            </a:r>
            <a:r>
              <a:rPr lang="da-DK" dirty="0" err="1">
                <a:latin typeface="Courier New" pitchFamily="49" charset="0"/>
              </a:rPr>
              <a:t>goto</a:t>
            </a:r>
            <a:r>
              <a:rPr lang="da-DK" dirty="0">
                <a:latin typeface="Courier New" pitchFamily="49" charset="0"/>
              </a:rPr>
              <a:t> Loop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568325" algn="l"/>
              </a:tabLst>
            </a:pPr>
            <a:r>
              <a:rPr lang="da-DK" dirty="0">
                <a:latin typeface="Courier New" pitchFamily="49" charset="0"/>
              </a:rPr>
              <a:t>    ret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636976"/>
              </p:ext>
            </p:extLst>
          </p:nvPr>
        </p:nvGraphicFramePr>
        <p:xfrm>
          <a:off x="7080250" y="2355850"/>
          <a:ext cx="1981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len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%r8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%r9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Sample Program Structure #1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stack</a:t>
            </a:r>
          </a:p>
          <a:p>
            <a:pPr lvl="2"/>
            <a:r>
              <a:rPr lang="en-US" dirty="0"/>
              <a:t>Where located</a:t>
            </a:r>
          </a:p>
          <a:p>
            <a:pPr lvl="2"/>
            <a:r>
              <a:rPr lang="en-US" dirty="0"/>
              <a:t>Pointer values</a:t>
            </a:r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data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937250" cy="5078314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init:	# Initialization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call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halt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.align 8 	# Program data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Main:	# Main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call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  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:	# Length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.pos 0x100	# Placement of stack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Stack:	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Program Structure #2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stack</a:t>
            </a:r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452431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init</a:t>
            </a:r>
            <a:r>
              <a:rPr lang="en-US" dirty="0">
                <a:latin typeface="Courier New" pitchFamily="49" charset="0"/>
              </a:rPr>
              <a:t>: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# Set up stack pointer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Stack, %</a:t>
            </a:r>
            <a:r>
              <a:rPr lang="en-US" dirty="0" err="1">
                <a:latin typeface="Courier New" pitchFamily="49" charset="0"/>
              </a:rPr>
              <a:t>rsp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# Execute main program</a:t>
            </a:r>
          </a:p>
          <a:p>
            <a:pPr lvl="1"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call Main</a:t>
            </a:r>
          </a:p>
          <a:p>
            <a:pPr lvl="1"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# Terminate</a:t>
            </a:r>
          </a:p>
          <a:p>
            <a:pPr lvl="1"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halt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# Array of 4 elements + terminating 0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.align 8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.quad 0x000d000d000d000d</a:t>
            </a:r>
          </a:p>
          <a:p>
            <a:pPr lvl="1"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.quad 0x00c000c000c000c0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   	.quad 0x0b000b000b000b00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.quad 0xa000a000a000a000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	.quad 0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Program Structure #3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3803650"/>
            <a:ext cx="8439150" cy="2705100"/>
          </a:xfrm>
        </p:spPr>
        <p:txBody>
          <a:bodyPr/>
          <a:lstStyle/>
          <a:p>
            <a:r>
              <a:rPr lang="en-US" dirty="0"/>
              <a:t>Set up call to </a:t>
            </a:r>
            <a:r>
              <a:rPr lang="en-US" dirty="0" err="1"/>
              <a:t>len</a:t>
            </a:r>
            <a:endParaRPr lang="en-US" dirty="0"/>
          </a:p>
          <a:p>
            <a:pPr lvl="1"/>
            <a:r>
              <a:rPr lang="en-US" dirty="0"/>
              <a:t>Follow x86-64 procedure conventions</a:t>
            </a:r>
          </a:p>
          <a:p>
            <a:pPr lvl="1"/>
            <a:r>
              <a:rPr lang="en-US" dirty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1670050" y="1746250"/>
            <a:ext cx="3651250" cy="147732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Main:   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 	</a:t>
            </a:r>
            <a:r>
              <a:rPr lang="en-US" dirty="0" err="1">
                <a:latin typeface="Courier New" pitchFamily="49" charset="0"/>
              </a:rPr>
              <a:t>irmovq</a:t>
            </a:r>
            <a:r>
              <a:rPr lang="en-US" dirty="0">
                <a:latin typeface="Courier New" pitchFamily="49" charset="0"/>
              </a:rPr>
              <a:t> array,%</a:t>
            </a:r>
            <a:r>
              <a:rPr lang="en-US" dirty="0" err="1">
                <a:latin typeface="Courier New" pitchFamily="49" charset="0"/>
              </a:rPr>
              <a:t>rdi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# call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(array)</a:t>
            </a: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   	call </a:t>
            </a:r>
            <a:r>
              <a:rPr lang="en-US" dirty="0" err="1">
                <a:latin typeface="Courier New" pitchFamily="49" charset="0"/>
              </a:rPr>
              <a:t>len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741363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  	ret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Y86-64 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0" dirty="0" err="1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yas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len.ys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250" y="2971800"/>
            <a:ext cx="8686800" cy="3323987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0x054:                      | len: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0x054: 30f80100000000000000 |   </a:t>
            </a:r>
            <a:r>
              <a:rPr lang="da-DK" sz="1400" dirty="0" err="1">
                <a:latin typeface="Courier New" pitchFamily="49" charset="0"/>
              </a:rPr>
              <a:t>irmovq</a:t>
            </a:r>
            <a:r>
              <a:rPr lang="da-DK" sz="1400" dirty="0">
                <a:latin typeface="Courier New" pitchFamily="49" charset="0"/>
              </a:rPr>
              <a:t> $1, %r8          # </a:t>
            </a:r>
            <a:r>
              <a:rPr lang="da-DK" sz="1400" dirty="0" err="1">
                <a:latin typeface="Courier New" pitchFamily="49" charset="0"/>
              </a:rPr>
              <a:t>Constant</a:t>
            </a:r>
            <a:r>
              <a:rPr lang="da-DK" sz="1400" dirty="0">
                <a:latin typeface="Courier New" pitchFamily="49" charset="0"/>
              </a:rPr>
              <a:t> 1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0x05e: 30f90800000000000000 |   </a:t>
            </a:r>
            <a:r>
              <a:rPr lang="da-DK" sz="1400" dirty="0" err="1">
                <a:latin typeface="Courier New" pitchFamily="49" charset="0"/>
              </a:rPr>
              <a:t>irmovq</a:t>
            </a:r>
            <a:r>
              <a:rPr lang="da-DK" sz="1400" dirty="0">
                <a:latin typeface="Courier New" pitchFamily="49" charset="0"/>
              </a:rPr>
              <a:t> $8, %r9          # </a:t>
            </a:r>
            <a:r>
              <a:rPr lang="da-DK" sz="1400" dirty="0" err="1">
                <a:latin typeface="Courier New" pitchFamily="49" charset="0"/>
              </a:rPr>
              <a:t>Constant</a:t>
            </a:r>
            <a:r>
              <a:rPr lang="da-DK" sz="1400" dirty="0">
                <a:latin typeface="Courier New" pitchFamily="49" charset="0"/>
              </a:rPr>
              <a:t> 8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0x068: 30f00000000000000000 |   </a:t>
            </a:r>
            <a:r>
              <a:rPr lang="da-DK" sz="1400" dirty="0" err="1">
                <a:latin typeface="Courier New" pitchFamily="49" charset="0"/>
              </a:rPr>
              <a:t>irmovq</a:t>
            </a:r>
            <a:r>
              <a:rPr lang="da-DK" sz="1400" dirty="0">
                <a:latin typeface="Courier New" pitchFamily="49" charset="0"/>
              </a:rPr>
              <a:t> $0, %</a:t>
            </a:r>
            <a:r>
              <a:rPr lang="da-DK" sz="1400" dirty="0" err="1">
                <a:latin typeface="Courier New" pitchFamily="49" charset="0"/>
              </a:rPr>
              <a:t>rax</a:t>
            </a:r>
            <a:r>
              <a:rPr lang="da-DK" sz="1400" dirty="0">
                <a:latin typeface="Courier New" pitchFamily="49" charset="0"/>
              </a:rPr>
              <a:t>         # len = 0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0x072: 50270000000000000000 |   </a:t>
            </a:r>
            <a:r>
              <a:rPr lang="da-DK" sz="1400" dirty="0" err="1">
                <a:latin typeface="Courier New" pitchFamily="49" charset="0"/>
              </a:rPr>
              <a:t>mrmovq</a:t>
            </a:r>
            <a:r>
              <a:rPr lang="da-DK" sz="1400" dirty="0">
                <a:latin typeface="Courier New" pitchFamily="49" charset="0"/>
              </a:rPr>
              <a:t> (%</a:t>
            </a:r>
            <a:r>
              <a:rPr lang="da-DK" sz="1400" dirty="0" err="1">
                <a:latin typeface="Courier New" pitchFamily="49" charset="0"/>
              </a:rPr>
              <a:t>rdi</a:t>
            </a:r>
            <a:r>
              <a:rPr lang="da-DK" sz="1400" dirty="0">
                <a:latin typeface="Courier New" pitchFamily="49" charset="0"/>
              </a:rPr>
              <a:t>),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     # val = *a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0x07c: 6222                 |   </a:t>
            </a:r>
            <a:r>
              <a:rPr lang="da-DK" sz="1400" dirty="0" err="1">
                <a:latin typeface="Courier New" pitchFamily="49" charset="0"/>
              </a:rPr>
              <a:t>andq</a:t>
            </a:r>
            <a:r>
              <a:rPr lang="da-DK" sz="1400" dirty="0">
                <a:latin typeface="Courier New" pitchFamily="49" charset="0"/>
              </a:rPr>
              <a:t>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,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         # Test val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0x07e: 73a000000000000000   |   </a:t>
            </a:r>
            <a:r>
              <a:rPr lang="da-DK" sz="1400" dirty="0" err="1">
                <a:latin typeface="Courier New" pitchFamily="49" charset="0"/>
              </a:rPr>
              <a:t>je</a:t>
            </a:r>
            <a:r>
              <a:rPr lang="da-DK" sz="1400" dirty="0">
                <a:latin typeface="Courier New" pitchFamily="49" charset="0"/>
              </a:rPr>
              <a:t> Done                 # If </a:t>
            </a:r>
            <a:r>
              <a:rPr lang="da-DK" sz="1400" dirty="0" err="1">
                <a:latin typeface="Courier New" pitchFamily="49" charset="0"/>
              </a:rPr>
              <a:t>zero</a:t>
            </a:r>
            <a:r>
              <a:rPr lang="da-DK" sz="1400" dirty="0">
                <a:latin typeface="Courier New" pitchFamily="49" charset="0"/>
              </a:rPr>
              <a:t>, </a:t>
            </a:r>
            <a:r>
              <a:rPr lang="da-DK" sz="1400" dirty="0" err="1">
                <a:latin typeface="Courier New" pitchFamily="49" charset="0"/>
              </a:rPr>
              <a:t>goto</a:t>
            </a:r>
            <a:r>
              <a:rPr lang="da-DK" sz="1400" dirty="0">
                <a:latin typeface="Courier New" pitchFamily="49" charset="0"/>
              </a:rPr>
              <a:t> Done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0x087:                      | Loop: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0x087: 6080                 |   </a:t>
            </a:r>
            <a:r>
              <a:rPr lang="da-DK" sz="1400" dirty="0" err="1">
                <a:latin typeface="Courier New" pitchFamily="49" charset="0"/>
              </a:rPr>
              <a:t>addq</a:t>
            </a:r>
            <a:r>
              <a:rPr lang="da-DK" sz="1400" dirty="0">
                <a:latin typeface="Courier New" pitchFamily="49" charset="0"/>
              </a:rPr>
              <a:t> %r8, %</a:t>
            </a:r>
            <a:r>
              <a:rPr lang="da-DK" sz="1400" dirty="0" err="1">
                <a:latin typeface="Courier New" pitchFamily="49" charset="0"/>
              </a:rPr>
              <a:t>rax</a:t>
            </a:r>
            <a:r>
              <a:rPr lang="da-DK" sz="1400" dirty="0">
                <a:latin typeface="Courier New" pitchFamily="49" charset="0"/>
              </a:rPr>
              <a:t>          # len++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0x089: 6097                 |   </a:t>
            </a:r>
            <a:r>
              <a:rPr lang="da-DK" sz="1400" dirty="0" err="1">
                <a:latin typeface="Courier New" pitchFamily="49" charset="0"/>
              </a:rPr>
              <a:t>addq</a:t>
            </a:r>
            <a:r>
              <a:rPr lang="da-DK" sz="1400" dirty="0">
                <a:latin typeface="Courier New" pitchFamily="49" charset="0"/>
              </a:rPr>
              <a:t> %r9, %</a:t>
            </a:r>
            <a:r>
              <a:rPr lang="da-DK" sz="1400" dirty="0" err="1">
                <a:latin typeface="Courier New" pitchFamily="49" charset="0"/>
              </a:rPr>
              <a:t>rdi</a:t>
            </a:r>
            <a:r>
              <a:rPr lang="da-DK" sz="1400" dirty="0">
                <a:latin typeface="Courier New" pitchFamily="49" charset="0"/>
              </a:rPr>
              <a:t>          # a++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0x08b: 50270000000000000000 |   </a:t>
            </a:r>
            <a:r>
              <a:rPr lang="da-DK" sz="1400" dirty="0" err="1">
                <a:latin typeface="Courier New" pitchFamily="49" charset="0"/>
              </a:rPr>
              <a:t>mrmovq</a:t>
            </a:r>
            <a:r>
              <a:rPr lang="da-DK" sz="1400" dirty="0">
                <a:latin typeface="Courier New" pitchFamily="49" charset="0"/>
              </a:rPr>
              <a:t> (%</a:t>
            </a:r>
            <a:r>
              <a:rPr lang="da-DK" sz="1400" dirty="0" err="1">
                <a:latin typeface="Courier New" pitchFamily="49" charset="0"/>
              </a:rPr>
              <a:t>rdi</a:t>
            </a:r>
            <a:r>
              <a:rPr lang="da-DK" sz="1400" dirty="0">
                <a:latin typeface="Courier New" pitchFamily="49" charset="0"/>
              </a:rPr>
              <a:t>),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     # val = *a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0x095: 6222                 |   </a:t>
            </a:r>
            <a:r>
              <a:rPr lang="da-DK" sz="1400" dirty="0" err="1">
                <a:latin typeface="Courier New" pitchFamily="49" charset="0"/>
              </a:rPr>
              <a:t>andq</a:t>
            </a:r>
            <a:r>
              <a:rPr lang="da-DK" sz="1400" dirty="0">
                <a:latin typeface="Courier New" pitchFamily="49" charset="0"/>
              </a:rPr>
              <a:t>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, %</a:t>
            </a:r>
            <a:r>
              <a:rPr lang="da-DK" sz="1400" dirty="0" err="1">
                <a:latin typeface="Courier New" pitchFamily="49" charset="0"/>
              </a:rPr>
              <a:t>rdx</a:t>
            </a:r>
            <a:r>
              <a:rPr lang="da-DK" sz="1400" dirty="0">
                <a:latin typeface="Courier New" pitchFamily="49" charset="0"/>
              </a:rPr>
              <a:t>         # Test val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0x097: 748700000000000000   |   </a:t>
            </a:r>
            <a:r>
              <a:rPr lang="da-DK" sz="1400" dirty="0" err="1">
                <a:latin typeface="Courier New" pitchFamily="49" charset="0"/>
              </a:rPr>
              <a:t>jne</a:t>
            </a:r>
            <a:r>
              <a:rPr lang="da-DK" sz="1400" dirty="0">
                <a:latin typeface="Courier New" pitchFamily="49" charset="0"/>
              </a:rPr>
              <a:t> Loop                # If !0, </a:t>
            </a:r>
            <a:r>
              <a:rPr lang="da-DK" sz="1400" dirty="0" err="1">
                <a:latin typeface="Courier New" pitchFamily="49" charset="0"/>
              </a:rPr>
              <a:t>goto</a:t>
            </a:r>
            <a:r>
              <a:rPr lang="da-DK" sz="1400" dirty="0">
                <a:latin typeface="Courier New" pitchFamily="49" charset="0"/>
              </a:rPr>
              <a:t> Loop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0x0a0:                      | Done:</a:t>
            </a:r>
          </a:p>
          <a:p>
            <a:pPr marL="0" lvl="1" algn="l">
              <a:lnSpc>
                <a:spcPct val="100000"/>
              </a:lnSpc>
              <a:tabLst>
                <a:tab pos="3028950" algn="l"/>
              </a:tabLst>
            </a:pPr>
            <a:r>
              <a:rPr lang="da-DK" sz="1400" dirty="0">
                <a:latin typeface="Courier New" pitchFamily="49" charset="0"/>
              </a:rPr>
              <a:t>0x0a0: 90                   |   ret</a:t>
            </a:r>
            <a:endParaRPr lang="en-US" sz="40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4343400" y="1716088"/>
            <a:ext cx="6858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43434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Courier New" pitchFamily="49" charset="0"/>
              </a:rPr>
              <a:t>ZF</a:t>
            </a:r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45720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SF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48006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OF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Processor State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590800"/>
            <a:ext cx="8294687" cy="3841750"/>
          </a:xfrm>
        </p:spPr>
        <p:txBody>
          <a:bodyPr/>
          <a:lstStyle/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Registers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15 registers (omit </a:t>
            </a:r>
            <a:r>
              <a:rPr lang="en-US" dirty="0">
                <a:latin typeface="Courier New"/>
                <a:cs typeface="Courier New"/>
              </a:rPr>
              <a:t>%r15</a:t>
            </a:r>
            <a:r>
              <a:rPr lang="en-US" dirty="0"/>
              <a:t>).  Each 64 bits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Condition Codes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Single-bit flags set by arithmetic or logical instructions</a:t>
            </a:r>
          </a:p>
          <a:p>
            <a:pPr lvl="3">
              <a:tabLst>
                <a:tab pos="3314700" algn="l"/>
                <a:tab pos="4629150" algn="l"/>
              </a:tabLst>
            </a:pPr>
            <a:r>
              <a:rPr lang="en-US" dirty="0"/>
              <a:t>ZF: Zero	</a:t>
            </a:r>
            <a:r>
              <a:rPr lang="en-US" dirty="0" err="1"/>
              <a:t>SF:Negative</a:t>
            </a:r>
            <a:r>
              <a:rPr lang="en-US" dirty="0"/>
              <a:t>		OF: Overflow	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Counter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address of next instruction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Status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either normal operation or some error condition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Memory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Byte-addressable storage array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Words stored in little-endian byte order</a:t>
            </a: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2362200" y="106045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RF: Program registers</a:t>
            </a:r>
          </a:p>
        </p:txBody>
      </p:sp>
      <p:sp>
        <p:nvSpPr>
          <p:cNvPr id="64" name="Rectangle 21"/>
          <p:cNvSpPr>
            <a:spLocks noChangeArrowheads="1"/>
          </p:cNvSpPr>
          <p:nvPr/>
        </p:nvSpPr>
        <p:spPr bwMode="auto">
          <a:xfrm>
            <a:off x="4184650" y="1060450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CC: Condition codes</a:t>
            </a: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267200" y="2203450"/>
            <a:ext cx="8382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4267200" y="1974850"/>
            <a:ext cx="838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Helvetica" pitchFamily="34" charset="0"/>
              </a:rPr>
              <a:t>PC</a:t>
            </a:r>
          </a:p>
        </p:txBody>
      </p:sp>
      <p:sp>
        <p:nvSpPr>
          <p:cNvPr id="67" name="Rectangle 30"/>
          <p:cNvSpPr>
            <a:spLocks noChangeArrowheads="1"/>
          </p:cNvSpPr>
          <p:nvPr/>
        </p:nvSpPr>
        <p:spPr bwMode="auto">
          <a:xfrm>
            <a:off x="5334000" y="1974850"/>
            <a:ext cx="1676400" cy="457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5334000" y="1670050"/>
            <a:ext cx="167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DMEM: Memory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5867400" y="1441450"/>
            <a:ext cx="5334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5181600" y="113665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Stat: Program status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79450" y="1517650"/>
            <a:ext cx="3359150" cy="914400"/>
            <a:chOff x="679450" y="1517650"/>
            <a:chExt cx="3359150" cy="914400"/>
          </a:xfrm>
        </p:grpSpPr>
        <p:sp>
          <p:nvSpPr>
            <p:cNvPr id="57" name="Rectangle 10"/>
            <p:cNvSpPr>
              <a:spLocks noChangeArrowheads="1"/>
            </p:cNvSpPr>
            <p:nvPr/>
          </p:nvSpPr>
          <p:spPr bwMode="auto">
            <a:xfrm>
              <a:off x="679450" y="1517650"/>
              <a:ext cx="3359150" cy="91440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200">
                <a:latin typeface="Courier New" pitchFamily="49" charset="0"/>
              </a:endParaRPr>
            </a:p>
          </p:txBody>
        </p:sp>
        <p:sp>
          <p:nvSpPr>
            <p:cNvPr id="49" name="Rectangle 2"/>
            <p:cNvSpPr>
              <a:spLocks noChangeArrowheads="1"/>
            </p:cNvSpPr>
            <p:nvPr/>
          </p:nvSpPr>
          <p:spPr bwMode="auto">
            <a:xfrm>
              <a:off x="2362200" y="1517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%r8</a:t>
              </a:r>
            </a:p>
          </p:txBody>
        </p:sp>
        <p:sp>
          <p:nvSpPr>
            <p:cNvPr id="50" name="Rectangle 3"/>
            <p:cNvSpPr>
              <a:spLocks noChangeArrowheads="1"/>
            </p:cNvSpPr>
            <p:nvPr/>
          </p:nvSpPr>
          <p:spPr bwMode="auto">
            <a:xfrm>
              <a:off x="2362200" y="1746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%r9</a:t>
              </a:r>
            </a:p>
          </p:txBody>
        </p:sp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2362200" y="1974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%r10</a:t>
              </a:r>
            </a:p>
          </p:txBody>
        </p:sp>
        <p:sp>
          <p:nvSpPr>
            <p:cNvPr id="52" name="Rectangle 5"/>
            <p:cNvSpPr>
              <a:spLocks noChangeArrowheads="1"/>
            </p:cNvSpPr>
            <p:nvPr/>
          </p:nvSpPr>
          <p:spPr bwMode="auto">
            <a:xfrm>
              <a:off x="2362200" y="22034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%r11</a:t>
              </a:r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auto">
            <a:xfrm>
              <a:off x="3200400" y="1517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%r12</a:t>
              </a:r>
            </a:p>
          </p:txBody>
        </p:sp>
        <p:sp>
          <p:nvSpPr>
            <p:cNvPr id="54" name="Rectangle 7"/>
            <p:cNvSpPr>
              <a:spLocks noChangeArrowheads="1"/>
            </p:cNvSpPr>
            <p:nvPr/>
          </p:nvSpPr>
          <p:spPr bwMode="auto">
            <a:xfrm>
              <a:off x="3200400" y="1746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%r13</a:t>
              </a:r>
            </a:p>
          </p:txBody>
        </p:sp>
        <p:sp>
          <p:nvSpPr>
            <p:cNvPr id="55" name="Rectangle 8"/>
            <p:cNvSpPr>
              <a:spLocks noChangeArrowheads="1"/>
            </p:cNvSpPr>
            <p:nvPr/>
          </p:nvSpPr>
          <p:spPr bwMode="auto">
            <a:xfrm>
              <a:off x="3200400" y="1974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%r14</a:t>
              </a:r>
            </a:p>
          </p:txBody>
        </p:sp>
        <p:sp>
          <p:nvSpPr>
            <p:cNvPr id="56" name="Rectangle 9"/>
            <p:cNvSpPr>
              <a:spLocks noChangeArrowheads="1"/>
            </p:cNvSpPr>
            <p:nvPr/>
          </p:nvSpPr>
          <p:spPr bwMode="auto">
            <a:xfrm>
              <a:off x="3200400" y="2203450"/>
              <a:ext cx="838200" cy="2286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28" name="Rectangle 2"/>
            <p:cNvSpPr>
              <a:spLocks noChangeArrowheads="1"/>
            </p:cNvSpPr>
            <p:nvPr/>
          </p:nvSpPr>
          <p:spPr bwMode="auto">
            <a:xfrm>
              <a:off x="679450" y="1517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rax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29" name="Rectangle 3"/>
            <p:cNvSpPr>
              <a:spLocks noChangeArrowheads="1"/>
            </p:cNvSpPr>
            <p:nvPr/>
          </p:nvSpPr>
          <p:spPr bwMode="auto">
            <a:xfrm>
              <a:off x="679450" y="1746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rcx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0" name="Rectangle 4"/>
            <p:cNvSpPr>
              <a:spLocks noChangeArrowheads="1"/>
            </p:cNvSpPr>
            <p:nvPr/>
          </p:nvSpPr>
          <p:spPr bwMode="auto">
            <a:xfrm>
              <a:off x="679450" y="1974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rdx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1" name="Rectangle 5"/>
            <p:cNvSpPr>
              <a:spLocks noChangeArrowheads="1"/>
            </p:cNvSpPr>
            <p:nvPr/>
          </p:nvSpPr>
          <p:spPr bwMode="auto">
            <a:xfrm>
              <a:off x="679450" y="22034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rbx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2" name="Rectangle 6"/>
            <p:cNvSpPr>
              <a:spLocks noChangeArrowheads="1"/>
            </p:cNvSpPr>
            <p:nvPr/>
          </p:nvSpPr>
          <p:spPr bwMode="auto">
            <a:xfrm>
              <a:off x="1517650" y="1517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rsp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3" name="Rectangle 7"/>
            <p:cNvSpPr>
              <a:spLocks noChangeArrowheads="1"/>
            </p:cNvSpPr>
            <p:nvPr/>
          </p:nvSpPr>
          <p:spPr bwMode="auto">
            <a:xfrm>
              <a:off x="1517650" y="1746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rbp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1517650" y="1974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rsi</a:t>
              </a:r>
              <a:endParaRPr lang="en-US" sz="1200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1517650" y="22034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</a:t>
              </a:r>
              <a:r>
                <a:rPr lang="en-US" sz="1200" dirty="0" err="1">
                  <a:latin typeface="Courier New" pitchFamily="49" charset="0"/>
                </a:rPr>
                <a:t>rdi</a:t>
              </a:r>
              <a:endParaRPr lang="en-US" sz="1200" dirty="0"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Simulating Y86-64 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yis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len.yo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7696200" cy="246221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Stopped in 33 steps at PC = 0x13.  Status 'HLT', CC Z=1 S=0 O=0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Changes to registers: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:   0x0000000000000000      0x0000000000000004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%</a:t>
            </a:r>
            <a:r>
              <a:rPr lang="en-US" sz="1400" dirty="0" err="1">
                <a:latin typeface="Courier New" pitchFamily="49" charset="0"/>
              </a:rPr>
              <a:t>rsp</a:t>
            </a:r>
            <a:r>
              <a:rPr lang="en-US" sz="1400" dirty="0">
                <a:latin typeface="Courier New" pitchFamily="49" charset="0"/>
              </a:rPr>
              <a:t>:   0x0000000000000000      0x0000000000000100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:   0x0000000000000000      0x0000000000000038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%r8:    0x0000000000000000      0x0000000000000001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%r9:    0x0000000000000000      0x0000000000000008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endParaRPr lang="en-US" sz="1400" dirty="0">
              <a:latin typeface="Courier New" pitchFamily="49" charset="0"/>
            </a:endParaRP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Changes to memory: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0x00f0: 0x0000000000000000      0x0000000000000053</a:t>
            </a:r>
          </a:p>
          <a:p>
            <a:pPr lvl="1" indent="-457200" algn="l">
              <a:lnSpc>
                <a:spcPct val="100000"/>
              </a:lnSpc>
              <a:tabLst>
                <a:tab pos="0" algn="l"/>
                <a:tab pos="3028950" algn="l"/>
              </a:tabLst>
            </a:pPr>
            <a:r>
              <a:rPr lang="en-US" sz="1400" dirty="0">
                <a:latin typeface="Courier New" pitchFamily="49" charset="0"/>
              </a:rPr>
              <a:t>0x00f8: 0x0000000000000000      0x0000000000000013</a:t>
            </a: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 dirty="0"/>
              <a:t>Complex Instruction Set Computer</a:t>
            </a:r>
          </a:p>
          <a:p>
            <a:pPr lvl="1"/>
            <a:r>
              <a:rPr lang="en-US" dirty="0"/>
              <a:t>IA32 is example</a:t>
            </a:r>
          </a:p>
          <a:p>
            <a:r>
              <a:rPr lang="en-US" dirty="0"/>
              <a:t>Stack-oriented instruction set</a:t>
            </a:r>
          </a:p>
          <a:p>
            <a:pPr lvl="1"/>
            <a:r>
              <a:rPr lang="en-US" dirty="0"/>
              <a:t>Use stack to pass arguments, save program counter</a:t>
            </a:r>
          </a:p>
          <a:p>
            <a:pPr lvl="1"/>
            <a:r>
              <a:rPr lang="en-US" dirty="0"/>
              <a:t>Explicit push and pop instructions</a:t>
            </a:r>
          </a:p>
          <a:p>
            <a:r>
              <a:rPr lang="en-US" dirty="0"/>
              <a:t>Arithmetic instructions can access memory</a:t>
            </a:r>
          </a:p>
          <a:p>
            <a:pPr lvl="1"/>
            <a:r>
              <a:rPr lang="en-US" dirty="0"/>
              <a:t> </a:t>
            </a:r>
            <a:r>
              <a:rPr lang="en-US" dirty="0" err="1">
                <a:latin typeface="Courier New" pitchFamily="49" charset="0"/>
              </a:rPr>
              <a:t>addq</a:t>
            </a:r>
            <a:r>
              <a:rPr lang="en-US" dirty="0">
                <a:latin typeface="Courier New" pitchFamily="49" charset="0"/>
              </a:rPr>
              <a:t> %</a:t>
            </a:r>
            <a:r>
              <a:rPr lang="en-US" dirty="0" err="1">
                <a:latin typeface="Courier New" pitchFamily="49" charset="0"/>
              </a:rPr>
              <a:t>rax</a:t>
            </a:r>
            <a:r>
              <a:rPr lang="en-US" dirty="0">
                <a:latin typeface="Courier New" pitchFamily="49" charset="0"/>
              </a:rPr>
              <a:t>, 12(%rbx,%rcx,8)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requires memory read and write</a:t>
            </a:r>
          </a:p>
          <a:p>
            <a:pPr lvl="2"/>
            <a:r>
              <a:rPr lang="en-US" dirty="0"/>
              <a:t>Complex address calculation</a:t>
            </a:r>
          </a:p>
          <a:p>
            <a:r>
              <a:rPr lang="en-US" dirty="0"/>
              <a:t>Condition codes</a:t>
            </a:r>
          </a:p>
          <a:p>
            <a:pPr lvl="1"/>
            <a:r>
              <a:rPr lang="en-US" dirty="0"/>
              <a:t>Set as side effect of arithmetic and logical instructions</a:t>
            </a:r>
          </a:p>
          <a:p>
            <a:r>
              <a:rPr lang="en-US" dirty="0"/>
              <a:t>Philosophy</a:t>
            </a:r>
          </a:p>
          <a:p>
            <a:pPr lvl="1"/>
            <a:r>
              <a:rPr lang="en-US" dirty="0"/>
              <a:t>Add instructions to perform “typical” programming tasks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RISC Instruction Sets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 dirty="0"/>
              <a:t>Reduced Instruction Set Computer</a:t>
            </a:r>
          </a:p>
          <a:p>
            <a:pPr lvl="1"/>
            <a:r>
              <a:rPr lang="en-US" dirty="0"/>
              <a:t>Internal project at IBM, later popularized by Hennessy (Stanford) and Patterson (Berkeley)</a:t>
            </a:r>
          </a:p>
          <a:p>
            <a:r>
              <a:rPr lang="en-US" dirty="0"/>
              <a:t>Fewer, simpler instructions</a:t>
            </a:r>
          </a:p>
          <a:p>
            <a:pPr lvl="1"/>
            <a:r>
              <a:rPr lang="en-US" dirty="0"/>
              <a:t>Might take more to get given task done</a:t>
            </a:r>
          </a:p>
          <a:p>
            <a:pPr lvl="1"/>
            <a:r>
              <a:rPr lang="en-US" dirty="0"/>
              <a:t>Can execute them with small and fast hardware</a:t>
            </a:r>
          </a:p>
          <a:p>
            <a:r>
              <a:rPr lang="en-US" dirty="0"/>
              <a:t>Register-oriented instruction set</a:t>
            </a:r>
          </a:p>
          <a:p>
            <a:pPr lvl="1"/>
            <a:r>
              <a:rPr lang="en-US" dirty="0"/>
              <a:t>Many more (typically 32) registers</a:t>
            </a:r>
          </a:p>
          <a:p>
            <a:pPr lvl="1"/>
            <a:r>
              <a:rPr lang="en-US" dirty="0"/>
              <a:t>Use for arguments, return pointer, temporaries</a:t>
            </a:r>
          </a:p>
          <a:p>
            <a:r>
              <a:rPr lang="en-US" dirty="0"/>
              <a:t>Only load and store instructions can access memory</a:t>
            </a:r>
          </a:p>
          <a:p>
            <a:pPr lvl="1"/>
            <a:r>
              <a:rPr lang="en-US" dirty="0"/>
              <a:t>Similar to Y86-64 </a:t>
            </a:r>
            <a:r>
              <a:rPr lang="en-US" dirty="0" err="1">
                <a:latin typeface="Courier New" pitchFamily="49" charset="0"/>
              </a:rPr>
              <a:t>mrmovq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  <a:p>
            <a:r>
              <a:rPr lang="en-US" dirty="0"/>
              <a:t>No Condition codes</a:t>
            </a:r>
          </a:p>
          <a:p>
            <a:pPr lvl="1"/>
            <a:r>
              <a:rPr lang="en-US" dirty="0"/>
              <a:t>Test instructions return 0/1 in register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57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8200" y="5340350"/>
            <a:ext cx="7324725" cy="358775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8675" y="1143000"/>
            <a:ext cx="7324725" cy="665163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8200" y="2362200"/>
            <a:ext cx="7324725" cy="665163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8200" y="5029200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3000" y="2057400"/>
            <a:ext cx="7162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3000" y="32004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 3145	# Immediate add: $3 = $2+3145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19200" y="57912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lw $3,16($2)		# Load Word: $3 = M[$2+16]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8200" y="4213225"/>
            <a:ext cx="7324725" cy="358775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8200" y="3902075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19200" y="4648200"/>
            <a:ext cx="7086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beq $3,$2,dest	# Branch when $3 = $2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important</a:t>
            </a:r>
          </a:p>
          <a:p>
            <a:pPr lvl="1"/>
            <a:r>
              <a:rPr lang="en-US" dirty="0"/>
              <a:t>x86-64 adopted many RISC features</a:t>
            </a:r>
          </a:p>
          <a:p>
            <a:pPr lvl="2"/>
            <a:r>
              <a:rPr lang="en-US" dirty="0"/>
              <a:t>More registers; use them for argument passing</a:t>
            </a:r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power</a:t>
            </a:r>
          </a:p>
          <a:p>
            <a:pPr lvl="2"/>
            <a:r>
              <a:rPr lang="en-US" dirty="0"/>
              <a:t>Most cell phones use ARM processor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Y86-64 Instruction Set Architecture</a:t>
            </a:r>
          </a:p>
          <a:p>
            <a:pPr lvl="1"/>
            <a:r>
              <a:rPr lang="en-US" dirty="0"/>
              <a:t>Similar state and instructions as x86-64</a:t>
            </a:r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fast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Instruction Set #1</a:t>
            </a: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pushq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cmovXX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irmovq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rmmovq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mrmovq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9</a:t>
              </a:r>
            </a:p>
          </p:txBody>
        </p:sp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Instructions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  <a:p>
            <a:pPr lvl="1"/>
            <a:r>
              <a:rPr lang="en-US" dirty="0"/>
              <a:t>1</a:t>
            </a:r>
            <a:r>
              <a:rPr lang="en-US" dirty="0">
                <a:latin typeface="Arial Black"/>
              </a:rPr>
              <a:t>–</a:t>
            </a:r>
            <a:r>
              <a:rPr lang="en-US" dirty="0"/>
              <a:t>10 bytes of information read from memory</a:t>
            </a:r>
          </a:p>
          <a:p>
            <a:pPr lvl="2"/>
            <a:r>
              <a:rPr lang="en-US" dirty="0"/>
              <a:t>Can determine instruction length from first byte</a:t>
            </a:r>
          </a:p>
          <a:p>
            <a:pPr lvl="2"/>
            <a:r>
              <a:rPr lang="en-US" dirty="0"/>
              <a:t>Not as many instruction types, and simpler encoding than with x86-64</a:t>
            </a:r>
          </a:p>
          <a:p>
            <a:pPr lvl="1"/>
            <a:r>
              <a:rPr lang="en-US" dirty="0"/>
              <a:t>Each accesses and modifies some part(s) of the program state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9</a:t>
              </a: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318250" y="527050"/>
            <a:ext cx="2743200" cy="5105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Instruction Set #2</a:t>
            </a: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pushq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cmovXX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irmovq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rmmovq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mrmovq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115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6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rrmovq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1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23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124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25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2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127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28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129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0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1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132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3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4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5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6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8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139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0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1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14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4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14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5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6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48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49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0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51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52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53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54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10046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Instruction Set #3</a:t>
            </a: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pushq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cmovXX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irmovq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rmmovq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mrmovq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9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318250" y="3041650"/>
            <a:ext cx="2362200" cy="2057400"/>
            <a:chOff x="8680450" y="3727450"/>
            <a:chExt cx="2362200" cy="2057400"/>
          </a:xfrm>
        </p:grpSpPr>
        <p:sp>
          <p:nvSpPr>
            <p:cNvPr id="2" name="Rectangle 1"/>
            <p:cNvSpPr/>
            <p:nvPr/>
          </p:nvSpPr>
          <p:spPr bwMode="auto">
            <a:xfrm>
              <a:off x="8680450" y="3727450"/>
              <a:ext cx="2362200" cy="2057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5" name="Group 220"/>
            <p:cNvGrpSpPr>
              <a:grpSpLocks/>
            </p:cNvGrpSpPr>
            <p:nvPr/>
          </p:nvGrpSpPr>
          <p:grpSpPr bwMode="auto">
            <a:xfrm>
              <a:off x="8756650" y="3879850"/>
              <a:ext cx="2133600" cy="1752600"/>
              <a:chOff x="4368" y="816"/>
              <a:chExt cx="1344" cy="1104"/>
            </a:xfrm>
          </p:grpSpPr>
          <p:sp>
            <p:nvSpPr>
              <p:cNvPr id="116" name="Rectangle 11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>
                    <a:latin typeface="Courier New" pitchFamily="49" charset="0"/>
                  </a:rPr>
                  <a:t>addq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17" name="Group 183"/>
              <p:cNvGrpSpPr>
                <a:grpSpLocks/>
              </p:cNvGrpSpPr>
              <p:nvPr/>
            </p:nvGrpSpPr>
            <p:grpSpPr bwMode="auto">
              <a:xfrm>
                <a:off x="4944" y="864"/>
                <a:ext cx="384" cy="192"/>
                <a:chOff x="4560" y="864"/>
                <a:chExt cx="384" cy="192"/>
              </a:xfrm>
            </p:grpSpPr>
            <p:sp>
              <p:nvSpPr>
                <p:cNvPr id="13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18" name="Rectangle 123"/>
              <p:cNvSpPr>
                <a:spLocks noChangeArrowheads="1"/>
              </p:cNvSpPr>
              <p:nvPr/>
            </p:nvSpPr>
            <p:spPr bwMode="auto">
              <a:xfrm>
                <a:off x="4512" y="115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>
                    <a:latin typeface="Courier New" pitchFamily="49" charset="0"/>
                  </a:rPr>
                  <a:t>subq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3" name="Group 182"/>
              <p:cNvGrpSpPr>
                <a:grpSpLocks/>
              </p:cNvGrpSpPr>
              <p:nvPr/>
            </p:nvGrpSpPr>
            <p:grpSpPr bwMode="auto">
              <a:xfrm>
                <a:off x="4944" y="1152"/>
                <a:ext cx="384" cy="192"/>
                <a:chOff x="4560" y="1152"/>
                <a:chExt cx="384" cy="192"/>
              </a:xfrm>
            </p:grpSpPr>
            <p:sp>
              <p:nvSpPr>
                <p:cNvPr id="135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6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52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37" name="Rectangle 127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28"/>
              <p:cNvSpPr>
                <a:spLocks noChangeArrowheads="1"/>
              </p:cNvSpPr>
              <p:nvPr/>
            </p:nvSpPr>
            <p:spPr bwMode="auto">
              <a:xfrm>
                <a:off x="4512" y="144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>
                    <a:latin typeface="Courier New" pitchFamily="49" charset="0"/>
                  </a:rPr>
                  <a:t>andq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5" name="Group 181"/>
              <p:cNvGrpSpPr>
                <a:grpSpLocks/>
              </p:cNvGrpSpPr>
              <p:nvPr/>
            </p:nvGrpSpPr>
            <p:grpSpPr bwMode="auto">
              <a:xfrm>
                <a:off x="4944" y="1440"/>
                <a:ext cx="384" cy="192"/>
                <a:chOff x="4560" y="1440"/>
                <a:chExt cx="384" cy="192"/>
              </a:xfrm>
            </p:grpSpPr>
            <p:sp>
              <p:nvSpPr>
                <p:cNvPr id="132" name="Rectangle 130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4752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34" name="Rectangle 132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33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>
                    <a:latin typeface="Courier New" pitchFamily="49" charset="0"/>
                  </a:rPr>
                  <a:t>xorq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7" name="Group 180"/>
              <p:cNvGrpSpPr>
                <a:grpSpLocks/>
              </p:cNvGrpSpPr>
              <p:nvPr/>
            </p:nvGrpSpPr>
            <p:grpSpPr bwMode="auto">
              <a:xfrm>
                <a:off x="4944" y="1728"/>
                <a:ext cx="384" cy="192"/>
                <a:chOff x="4560" y="1728"/>
                <a:chExt cx="384" cy="192"/>
              </a:xfrm>
            </p:grpSpPr>
            <p:sp>
              <p:nvSpPr>
                <p:cNvPr id="129" name="Rectangle 135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0" name="Rectangle 136"/>
                <p:cNvSpPr>
                  <a:spLocks noChangeArrowheads="1"/>
                </p:cNvSpPr>
                <p:nvPr/>
              </p:nvSpPr>
              <p:spPr bwMode="auto">
                <a:xfrm>
                  <a:off x="4752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31" name="Rectangle 137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AutoShape 217"/>
              <p:cNvSpPr>
                <a:spLocks/>
              </p:cNvSpPr>
              <p:nvPr/>
            </p:nvSpPr>
            <p:spPr bwMode="auto">
              <a:xfrm>
                <a:off x="4368" y="816"/>
                <a:ext cx="144" cy="1104"/>
              </a:xfrm>
              <a:prstGeom prst="leftBrace">
                <a:avLst>
                  <a:gd name="adj1" fmla="val 63889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2" name="Straight Connector 11"/>
          <p:cNvCxnSpPr>
            <a:stCxn id="2" idx="1"/>
            <a:endCxn id="322659" idx="3"/>
          </p:cNvCxnSpPr>
          <p:nvPr/>
        </p:nvCxnSpPr>
        <p:spPr bwMode="auto">
          <a:xfrm flipH="1">
            <a:off x="3270250" y="4070350"/>
            <a:ext cx="3048000" cy="4445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06661004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Y86-64 Instruction Set #4</a:t>
            </a:r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pushq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popq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F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cmovXX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irmovq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F</a:t>
              </a: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rmmovq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>
                <a:latin typeface="Courier New" pitchFamily="49" charset="0"/>
              </a:rPr>
              <a:t>mrmovq</a:t>
            </a:r>
            <a:r>
              <a:rPr lang="en-US" sz="1400" b="0" dirty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>
                  <a:latin typeface="Courier New" pitchFamily="49" charset="0"/>
                </a:rPr>
                <a:t>OPq</a:t>
              </a:r>
              <a:r>
                <a:rPr lang="en-US" sz="1400" b="0" dirty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9</a:t>
              </a: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623050" y="755650"/>
            <a:ext cx="2209800" cy="3200400"/>
            <a:chOff x="6546850" y="3194050"/>
            <a:chExt cx="2209800" cy="3200400"/>
          </a:xfrm>
        </p:grpSpPr>
        <p:sp>
          <p:nvSpPr>
            <p:cNvPr id="116" name="Rectangle 115"/>
            <p:cNvSpPr/>
            <p:nvPr/>
          </p:nvSpPr>
          <p:spPr bwMode="auto">
            <a:xfrm>
              <a:off x="6546850" y="3194050"/>
              <a:ext cx="1676400" cy="3200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7" name="Group 219"/>
            <p:cNvGrpSpPr>
              <a:grpSpLocks/>
            </p:cNvGrpSpPr>
            <p:nvPr/>
          </p:nvGrpSpPr>
          <p:grpSpPr bwMode="auto">
            <a:xfrm>
              <a:off x="6623050" y="3270250"/>
              <a:ext cx="2133600" cy="3048000"/>
              <a:chOff x="3984" y="2160"/>
              <a:chExt cx="1344" cy="1920"/>
            </a:xfrm>
          </p:grpSpPr>
          <p:sp>
            <p:nvSpPr>
              <p:cNvPr id="118" name="Rectangle 138"/>
              <p:cNvSpPr>
                <a:spLocks noChangeArrowheads="1"/>
              </p:cNvSpPr>
              <p:nvPr/>
            </p:nvSpPr>
            <p:spPr bwMode="auto">
              <a:xfrm>
                <a:off x="4128" y="216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jmp</a:t>
                </a:r>
              </a:p>
            </p:txBody>
          </p:sp>
          <p:grpSp>
            <p:nvGrpSpPr>
              <p:cNvPr id="123" name="Group 179"/>
              <p:cNvGrpSpPr>
                <a:grpSpLocks/>
              </p:cNvGrpSpPr>
              <p:nvPr/>
            </p:nvGrpSpPr>
            <p:grpSpPr bwMode="auto">
              <a:xfrm>
                <a:off x="4560" y="2160"/>
                <a:ext cx="384" cy="192"/>
                <a:chOff x="4560" y="2160"/>
                <a:chExt cx="384" cy="192"/>
              </a:xfrm>
            </p:grpSpPr>
            <p:sp>
              <p:nvSpPr>
                <p:cNvPr id="155" name="Rectangle 1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6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57" name="Rectangle 142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43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jle</a:t>
                </a:r>
              </a:p>
            </p:txBody>
          </p:sp>
          <p:grpSp>
            <p:nvGrpSpPr>
              <p:cNvPr id="125" name="Group 178"/>
              <p:cNvGrpSpPr>
                <a:grpSpLocks/>
              </p:cNvGrpSpPr>
              <p:nvPr/>
            </p:nvGrpSpPr>
            <p:grpSpPr bwMode="auto">
              <a:xfrm>
                <a:off x="4560" y="2448"/>
                <a:ext cx="384" cy="192"/>
                <a:chOff x="4560" y="2448"/>
                <a:chExt cx="384" cy="192"/>
              </a:xfrm>
            </p:grpSpPr>
            <p:sp>
              <p:nvSpPr>
                <p:cNvPr id="152" name="Rectangle 145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3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54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48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</a:t>
                </a:r>
              </a:p>
            </p:txBody>
          </p:sp>
          <p:grpSp>
            <p:nvGrpSpPr>
              <p:cNvPr id="127" name="Group 177"/>
              <p:cNvGrpSpPr>
                <a:grpSpLocks/>
              </p:cNvGrpSpPr>
              <p:nvPr/>
            </p:nvGrpSpPr>
            <p:grpSpPr bwMode="auto">
              <a:xfrm>
                <a:off x="4560" y="2736"/>
                <a:ext cx="384" cy="192"/>
                <a:chOff x="4560" y="2736"/>
                <a:chExt cx="384" cy="192"/>
              </a:xfrm>
            </p:grpSpPr>
            <p:sp>
              <p:nvSpPr>
                <p:cNvPr id="149" name="Rectangle 150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0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51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auto">
              <a:xfrm>
                <a:off x="4128" y="302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je</a:t>
                </a:r>
              </a:p>
            </p:txBody>
          </p:sp>
          <p:grpSp>
            <p:nvGrpSpPr>
              <p:cNvPr id="129" name="Group 176"/>
              <p:cNvGrpSpPr>
                <a:grpSpLocks/>
              </p:cNvGrpSpPr>
              <p:nvPr/>
            </p:nvGrpSpPr>
            <p:grpSpPr bwMode="auto">
              <a:xfrm>
                <a:off x="4560" y="3024"/>
                <a:ext cx="384" cy="192"/>
                <a:chOff x="4560" y="3024"/>
                <a:chExt cx="384" cy="192"/>
              </a:xfrm>
            </p:grpSpPr>
            <p:sp>
              <p:nvSpPr>
                <p:cNvPr id="14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752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48" name="Rectangle 157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0" name="Rectangle 158"/>
              <p:cNvSpPr>
                <a:spLocks noChangeArrowheads="1"/>
              </p:cNvSpPr>
              <p:nvPr/>
            </p:nvSpPr>
            <p:spPr bwMode="auto">
              <a:xfrm>
                <a:off x="4128" y="331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jne</a:t>
                </a:r>
              </a:p>
            </p:txBody>
          </p:sp>
          <p:grpSp>
            <p:nvGrpSpPr>
              <p:cNvPr id="131" name="Group 173"/>
              <p:cNvGrpSpPr>
                <a:grpSpLocks/>
              </p:cNvGrpSpPr>
              <p:nvPr/>
            </p:nvGrpSpPr>
            <p:grpSpPr bwMode="auto">
              <a:xfrm>
                <a:off x="4560" y="3312"/>
                <a:ext cx="384" cy="192"/>
                <a:chOff x="4560" y="3312"/>
                <a:chExt cx="384" cy="192"/>
              </a:xfrm>
            </p:grpSpPr>
            <p:sp>
              <p:nvSpPr>
                <p:cNvPr id="143" name="Rectangle 160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4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52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145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2" name="Rectangle 163"/>
              <p:cNvSpPr>
                <a:spLocks noChangeArrowheads="1"/>
              </p:cNvSpPr>
              <p:nvPr/>
            </p:nvSpPr>
            <p:spPr bwMode="auto">
              <a:xfrm>
                <a:off x="4128" y="360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jge</a:t>
                </a:r>
              </a:p>
            </p:txBody>
          </p:sp>
          <p:grpSp>
            <p:nvGrpSpPr>
              <p:cNvPr id="133" name="Group 175"/>
              <p:cNvGrpSpPr>
                <a:grpSpLocks/>
              </p:cNvGrpSpPr>
              <p:nvPr/>
            </p:nvGrpSpPr>
            <p:grpSpPr bwMode="auto">
              <a:xfrm>
                <a:off x="4560" y="3600"/>
                <a:ext cx="384" cy="192"/>
                <a:chOff x="4560" y="3600"/>
                <a:chExt cx="384" cy="192"/>
              </a:xfrm>
            </p:grpSpPr>
            <p:sp>
              <p:nvSpPr>
                <p:cNvPr id="140" name="Rectangle 165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1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42" name="Rectangle 167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4" name="Rectangle 168"/>
              <p:cNvSpPr>
                <a:spLocks noChangeArrowheads="1"/>
              </p:cNvSpPr>
              <p:nvPr/>
            </p:nvSpPr>
            <p:spPr bwMode="auto">
              <a:xfrm>
                <a:off x="4128" y="388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</a:t>
                </a:r>
              </a:p>
            </p:txBody>
          </p:sp>
          <p:grpSp>
            <p:nvGrpSpPr>
              <p:cNvPr id="135" name="Group 174"/>
              <p:cNvGrpSpPr>
                <a:grpSpLocks/>
              </p:cNvGrpSpPr>
              <p:nvPr/>
            </p:nvGrpSpPr>
            <p:grpSpPr bwMode="auto">
              <a:xfrm>
                <a:off x="4560" y="3888"/>
                <a:ext cx="384" cy="192"/>
                <a:chOff x="4560" y="3888"/>
                <a:chExt cx="384" cy="192"/>
              </a:xfrm>
            </p:grpSpPr>
            <p:sp>
              <p:nvSpPr>
                <p:cNvPr id="1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38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72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6" name="AutoShape 218"/>
              <p:cNvSpPr>
                <a:spLocks/>
              </p:cNvSpPr>
              <p:nvPr/>
            </p:nvSpPr>
            <p:spPr bwMode="auto">
              <a:xfrm>
                <a:off x="3984" y="2208"/>
                <a:ext cx="144" cy="1872"/>
              </a:xfrm>
              <a:prstGeom prst="leftBrace">
                <a:avLst>
                  <a:gd name="adj1" fmla="val 108333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8" name="Line 223"/>
          <p:cNvSpPr>
            <a:spLocks noChangeShapeType="1"/>
          </p:cNvSpPr>
          <p:nvPr/>
        </p:nvSpPr>
        <p:spPr bwMode="auto">
          <a:xfrm flipV="1">
            <a:off x="5861050" y="2432050"/>
            <a:ext cx="762000" cy="1905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61004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650" y="106045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498475" lvl="1" indent="0">
              <a:buNone/>
            </a:pPr>
            <a:endParaRPr lang="en-US" dirty="0"/>
          </a:p>
          <a:p>
            <a:pPr lvl="1"/>
            <a:r>
              <a:rPr lang="en-US" dirty="0"/>
              <a:t>Same encoding as in x86-64</a:t>
            </a:r>
          </a:p>
          <a:p>
            <a:r>
              <a:rPr lang="en-US" dirty="0"/>
              <a:t>Register ID 15 (</a:t>
            </a:r>
            <a:r>
              <a:rPr lang="en-US" dirty="0">
                <a:latin typeface="Courier New"/>
                <a:cs typeface="Courier New"/>
              </a:rPr>
              <a:t>0xF</a:t>
            </a:r>
            <a:r>
              <a:rPr lang="en-US" dirty="0"/>
              <a:t>) 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898650" y="1670050"/>
            <a:ext cx="1143000" cy="1828800"/>
            <a:chOff x="4489450" y="1136650"/>
            <a:chExt cx="1143000" cy="1828800"/>
          </a:xfrm>
        </p:grpSpPr>
        <p:sp>
          <p:nvSpPr>
            <p:cNvPr id="21" name="Rectangle 10"/>
            <p:cNvSpPr>
              <a:spLocks noChangeArrowheads="1"/>
            </p:cNvSpPr>
            <p:nvPr/>
          </p:nvSpPr>
          <p:spPr bwMode="auto">
            <a:xfrm>
              <a:off x="4489450" y="1136650"/>
              <a:ext cx="838200" cy="182880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200">
                <a:latin typeface="Courier New" pitchFamily="49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4489450" y="1136650"/>
              <a:ext cx="838200" cy="914400"/>
              <a:chOff x="1212850" y="1670050"/>
              <a:chExt cx="838200" cy="914400"/>
            </a:xfrm>
          </p:grpSpPr>
          <p:sp>
            <p:nvSpPr>
              <p:cNvPr id="30" name="Rectangle 2"/>
              <p:cNvSpPr>
                <a:spLocks noChangeArrowheads="1"/>
              </p:cNvSpPr>
              <p:nvPr/>
            </p:nvSpPr>
            <p:spPr bwMode="auto">
              <a:xfrm>
                <a:off x="121285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rax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1" name="Rectangle 3"/>
              <p:cNvSpPr>
                <a:spLocks noChangeArrowheads="1"/>
              </p:cNvSpPr>
              <p:nvPr/>
            </p:nvSpPr>
            <p:spPr bwMode="auto">
              <a:xfrm>
                <a:off x="121285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rcx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2" name="Rectangle 4"/>
              <p:cNvSpPr>
                <a:spLocks noChangeArrowheads="1"/>
              </p:cNvSpPr>
              <p:nvPr/>
            </p:nvSpPr>
            <p:spPr bwMode="auto">
              <a:xfrm>
                <a:off x="121285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rdx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3" name="Rectangle 5"/>
              <p:cNvSpPr>
                <a:spLocks noChangeArrowheads="1"/>
              </p:cNvSpPr>
              <p:nvPr/>
            </p:nvSpPr>
            <p:spPr bwMode="auto">
              <a:xfrm>
                <a:off x="121285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rbx</a:t>
                </a:r>
                <a:endParaRPr lang="en-US" sz="1200" dirty="0">
                  <a:latin typeface="Courier New" pitchFamily="49" charset="0"/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5327650" y="1136650"/>
              <a:ext cx="304800" cy="914400"/>
              <a:chOff x="2051050" y="1670050"/>
              <a:chExt cx="304800" cy="914400"/>
            </a:xfrm>
          </p:grpSpPr>
          <p:sp>
            <p:nvSpPr>
              <p:cNvPr id="38" name="Rectangle 2"/>
              <p:cNvSpPr>
                <a:spLocks noChangeArrowheads="1"/>
              </p:cNvSpPr>
              <p:nvPr/>
            </p:nvSpPr>
            <p:spPr bwMode="auto">
              <a:xfrm>
                <a:off x="2051050" y="1670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9" name="Rectangle 2"/>
              <p:cNvSpPr>
                <a:spLocks noChangeArrowheads="1"/>
              </p:cNvSpPr>
              <p:nvPr/>
            </p:nvSpPr>
            <p:spPr bwMode="auto">
              <a:xfrm>
                <a:off x="2051050" y="1898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40" name="Rectangle 2"/>
              <p:cNvSpPr>
                <a:spLocks noChangeArrowheads="1"/>
              </p:cNvSpPr>
              <p:nvPr/>
            </p:nvSpPr>
            <p:spPr bwMode="auto">
              <a:xfrm>
                <a:off x="2051050" y="2127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41" name="Rectangle 2"/>
              <p:cNvSpPr>
                <a:spLocks noChangeArrowheads="1"/>
              </p:cNvSpPr>
              <p:nvPr/>
            </p:nvSpPr>
            <p:spPr bwMode="auto">
              <a:xfrm>
                <a:off x="2051050" y="23558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3</a:t>
                </a: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4489450" y="2051050"/>
              <a:ext cx="838200" cy="914400"/>
              <a:chOff x="2736850" y="1670050"/>
              <a:chExt cx="838200" cy="914400"/>
            </a:xfrm>
          </p:grpSpPr>
          <p:sp>
            <p:nvSpPr>
              <p:cNvPr id="34" name="Rectangle 6"/>
              <p:cNvSpPr>
                <a:spLocks noChangeArrowheads="1"/>
              </p:cNvSpPr>
              <p:nvPr/>
            </p:nvSpPr>
            <p:spPr bwMode="auto">
              <a:xfrm>
                <a:off x="273685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rsp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5" name="Rectangle 7"/>
              <p:cNvSpPr>
                <a:spLocks noChangeArrowheads="1"/>
              </p:cNvSpPr>
              <p:nvPr/>
            </p:nvSpPr>
            <p:spPr bwMode="auto">
              <a:xfrm>
                <a:off x="273685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rbp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6" name="Rectangle 8"/>
              <p:cNvSpPr>
                <a:spLocks noChangeArrowheads="1"/>
              </p:cNvSpPr>
              <p:nvPr/>
            </p:nvSpPr>
            <p:spPr bwMode="auto">
              <a:xfrm>
                <a:off x="273685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rsi</a:t>
                </a:r>
                <a:endParaRPr lang="en-US" sz="1200" dirty="0">
                  <a:latin typeface="Courier New" pitchFamily="49" charset="0"/>
                </a:endParaRPr>
              </a:p>
            </p:txBody>
          </p:sp>
          <p:sp>
            <p:nvSpPr>
              <p:cNvPr id="37" name="Rectangle 9"/>
              <p:cNvSpPr>
                <a:spLocks noChangeArrowheads="1"/>
              </p:cNvSpPr>
              <p:nvPr/>
            </p:nvSpPr>
            <p:spPr bwMode="auto">
              <a:xfrm>
                <a:off x="273685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</a:t>
                </a:r>
                <a:r>
                  <a:rPr lang="en-US" sz="1200" dirty="0" err="1">
                    <a:latin typeface="Courier New" pitchFamily="49" charset="0"/>
                  </a:rPr>
                  <a:t>rdi</a:t>
                </a:r>
                <a:endParaRPr lang="en-US" sz="1200" dirty="0">
                  <a:latin typeface="Courier New" pitchFamily="49" charset="0"/>
                </a:endParaRP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5327650" y="2051050"/>
              <a:ext cx="304800" cy="914400"/>
              <a:chOff x="2203450" y="1822450"/>
              <a:chExt cx="304800" cy="914400"/>
            </a:xfrm>
          </p:grpSpPr>
          <p:sp>
            <p:nvSpPr>
              <p:cNvPr id="42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43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44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45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7</a:t>
                </a: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3270250" y="1670050"/>
            <a:ext cx="1143000" cy="1828800"/>
            <a:chOff x="5861050" y="1136650"/>
            <a:chExt cx="1143000" cy="1828800"/>
          </a:xfrm>
        </p:grpSpPr>
        <p:sp>
          <p:nvSpPr>
            <p:cNvPr id="64" name="Rectangle 10"/>
            <p:cNvSpPr>
              <a:spLocks noChangeArrowheads="1"/>
            </p:cNvSpPr>
            <p:nvPr/>
          </p:nvSpPr>
          <p:spPr bwMode="auto">
            <a:xfrm>
              <a:off x="5861050" y="1136650"/>
              <a:ext cx="838200" cy="1600200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200">
                <a:latin typeface="Courier New" pitchFamily="49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867400" y="1136650"/>
              <a:ext cx="838200" cy="914400"/>
              <a:chOff x="4038600" y="1670050"/>
              <a:chExt cx="838200" cy="914400"/>
            </a:xfrm>
          </p:grpSpPr>
          <p:sp>
            <p:nvSpPr>
              <p:cNvPr id="22" name="Rectangle 2"/>
              <p:cNvSpPr>
                <a:spLocks noChangeArrowheads="1"/>
              </p:cNvSpPr>
              <p:nvPr/>
            </p:nvSpPr>
            <p:spPr bwMode="auto">
              <a:xfrm>
                <a:off x="4038600" y="16700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%r8</a:t>
                </a:r>
              </a:p>
            </p:txBody>
          </p:sp>
          <p:sp>
            <p:nvSpPr>
              <p:cNvPr id="23" name="Rectangle 3"/>
              <p:cNvSpPr>
                <a:spLocks noChangeArrowheads="1"/>
              </p:cNvSpPr>
              <p:nvPr/>
            </p:nvSpPr>
            <p:spPr bwMode="auto">
              <a:xfrm>
                <a:off x="4038600" y="18986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%r9</a:t>
                </a:r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auto">
              <a:xfrm>
                <a:off x="4038600" y="21272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%r10</a:t>
                </a:r>
              </a:p>
            </p:txBody>
          </p:sp>
          <p:sp>
            <p:nvSpPr>
              <p:cNvPr id="25" name="Rectangle 5"/>
              <p:cNvSpPr>
                <a:spLocks noChangeArrowheads="1"/>
              </p:cNvSpPr>
              <p:nvPr/>
            </p:nvSpPr>
            <p:spPr bwMode="auto">
              <a:xfrm>
                <a:off x="4038600" y="2355850"/>
                <a:ext cx="8382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 dirty="0">
                    <a:latin typeface="Courier New" pitchFamily="49" charset="0"/>
                  </a:rPr>
                  <a:t>%r11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6699250" y="1136650"/>
              <a:ext cx="304800" cy="914400"/>
              <a:chOff x="2203450" y="1822450"/>
              <a:chExt cx="304800" cy="914400"/>
            </a:xfrm>
          </p:grpSpPr>
          <p:sp>
            <p:nvSpPr>
              <p:cNvPr id="53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54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5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56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B</a:t>
                </a:r>
              </a:p>
            </p:txBody>
          </p:sp>
        </p:grpSp>
        <p:sp>
          <p:nvSpPr>
            <p:cNvPr id="26" name="Rectangle 6"/>
            <p:cNvSpPr>
              <a:spLocks noChangeArrowheads="1"/>
            </p:cNvSpPr>
            <p:nvPr/>
          </p:nvSpPr>
          <p:spPr bwMode="auto">
            <a:xfrm>
              <a:off x="5861050" y="20510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%r12</a:t>
              </a:r>
            </a:p>
          </p:txBody>
        </p:sp>
        <p:sp>
          <p:nvSpPr>
            <p:cNvPr id="27" name="Rectangle 7"/>
            <p:cNvSpPr>
              <a:spLocks noChangeArrowheads="1"/>
            </p:cNvSpPr>
            <p:nvPr/>
          </p:nvSpPr>
          <p:spPr bwMode="auto">
            <a:xfrm>
              <a:off x="5861050" y="22796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%r13</a:t>
              </a: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5861050" y="25082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latin typeface="Courier New" pitchFamily="49" charset="0"/>
                </a:rPr>
                <a:t>%r14</a:t>
              </a: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5861050" y="2736850"/>
              <a:ext cx="838200" cy="2286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+mn-lt"/>
                </a:rPr>
                <a:t>No Register</a:t>
              </a: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6699250" y="2051050"/>
              <a:ext cx="304800" cy="914400"/>
              <a:chOff x="2203450" y="1822450"/>
              <a:chExt cx="304800" cy="914400"/>
            </a:xfrm>
          </p:grpSpPr>
          <p:sp>
            <p:nvSpPr>
              <p:cNvPr id="58" name="Rectangle 2"/>
              <p:cNvSpPr>
                <a:spLocks noChangeArrowheads="1"/>
              </p:cNvSpPr>
              <p:nvPr/>
            </p:nvSpPr>
            <p:spPr bwMode="auto">
              <a:xfrm>
                <a:off x="2203450" y="18224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C</a:t>
                </a:r>
              </a:p>
            </p:txBody>
          </p:sp>
          <p:sp>
            <p:nvSpPr>
              <p:cNvPr id="59" name="Rectangle 2"/>
              <p:cNvSpPr>
                <a:spLocks noChangeArrowheads="1"/>
              </p:cNvSpPr>
              <p:nvPr/>
            </p:nvSpPr>
            <p:spPr bwMode="auto">
              <a:xfrm>
                <a:off x="2203450" y="20510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D</a:t>
                </a:r>
              </a:p>
            </p:txBody>
          </p:sp>
          <p:sp>
            <p:nvSpPr>
              <p:cNvPr id="60" name="Rectangle 2"/>
              <p:cNvSpPr>
                <a:spLocks noChangeArrowheads="1"/>
              </p:cNvSpPr>
              <p:nvPr/>
            </p:nvSpPr>
            <p:spPr bwMode="auto">
              <a:xfrm>
                <a:off x="2203450" y="22796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E</a:t>
                </a:r>
              </a:p>
            </p:txBody>
          </p:sp>
          <p:sp>
            <p:nvSpPr>
              <p:cNvPr id="61" name="Rectangle 2"/>
              <p:cNvSpPr>
                <a:spLocks noChangeArrowheads="1"/>
              </p:cNvSpPr>
              <p:nvPr/>
            </p:nvSpPr>
            <p:spPr bwMode="auto">
              <a:xfrm>
                <a:off x="2203450" y="2508250"/>
                <a:ext cx="304800" cy="2286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1200" dirty="0">
                    <a:latin typeface="Courier New" pitchFamily="49" charset="0"/>
                  </a:rPr>
                  <a:t>F</a:t>
                </a:r>
              </a:p>
            </p:txBody>
          </p:sp>
        </p:grp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15009</TotalTime>
  <Pages>8</Pages>
  <Words>2898</Words>
  <Application>Microsoft Macintosh PowerPoint</Application>
  <PresentationFormat>Custom</PresentationFormat>
  <Paragraphs>993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 Black</vt:lpstr>
      <vt:lpstr>Calibri</vt:lpstr>
      <vt:lpstr>Courier New</vt:lpstr>
      <vt:lpstr>Helvetica</vt:lpstr>
      <vt:lpstr>Times New Roman</vt:lpstr>
      <vt:lpstr>Wingdings</vt:lpstr>
      <vt:lpstr>fujitsu-99-02</vt:lpstr>
      <vt:lpstr>PowerPoint Presentation</vt:lpstr>
      <vt:lpstr>Instruction Set Architecture</vt:lpstr>
      <vt:lpstr>Y86-64 Processor State</vt:lpstr>
      <vt:lpstr>Y86-64 Instruction Set #1</vt:lpstr>
      <vt:lpstr>Y86-64 Instructions</vt:lpstr>
      <vt:lpstr>Y86-64 Instruction Set #2</vt:lpstr>
      <vt:lpstr>Y86-64 Instruction Set #3</vt:lpstr>
      <vt:lpstr>Y86-64 Instruction Set #4</vt:lpstr>
      <vt:lpstr>Encoding Registers</vt:lpstr>
      <vt:lpstr>Instruction Example</vt:lpstr>
      <vt:lpstr>Arithmetic and Logical Operations</vt:lpstr>
      <vt:lpstr>Move Operations</vt:lpstr>
      <vt:lpstr>Move Instruction Examples</vt:lpstr>
      <vt:lpstr>Conditional Move Instructions</vt:lpstr>
      <vt:lpstr>Jump Instructions</vt:lpstr>
      <vt:lpstr>Jump Instructions</vt:lpstr>
      <vt:lpstr>Y86-64 Program Stack</vt:lpstr>
      <vt:lpstr>Stack Operations</vt:lpstr>
      <vt:lpstr>Subroutine Call and Return</vt:lpstr>
      <vt:lpstr>Miscellaneous Instructions</vt:lpstr>
      <vt:lpstr>Status Conditions</vt:lpstr>
      <vt:lpstr>Writing Y86-64 Code</vt:lpstr>
      <vt:lpstr>Y86-64 Code Generation Example</vt:lpstr>
      <vt:lpstr>Y86-64 Code Generation Example #2</vt:lpstr>
      <vt:lpstr>Y86-64 Code Generation Example #3</vt:lpstr>
      <vt:lpstr>Y86-64 Sample Program Structure #1</vt:lpstr>
      <vt:lpstr>Y86-64 Program Structure #2</vt:lpstr>
      <vt:lpstr>Y86-64 Program Structure #3</vt:lpstr>
      <vt:lpstr>Assembling Y86-64 Program</vt:lpstr>
      <vt:lpstr>Simulating Y86-64 Program</vt:lpstr>
      <vt:lpstr>CISC Instruction Sets</vt:lpstr>
      <vt:lpstr>RISC Instruction Sets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Randal Bryant</cp:lastModifiedBy>
  <cp:revision>94</cp:revision>
  <cp:lastPrinted>1999-02-26T14:55:35Z</cp:lastPrinted>
  <dcterms:created xsi:type="dcterms:W3CDTF">1998-03-03T17:17:57Z</dcterms:created>
  <dcterms:modified xsi:type="dcterms:W3CDTF">2022-08-30T21:37:35Z</dcterms:modified>
</cp:coreProperties>
</file>