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64"/>
  </p:notesMasterIdLst>
  <p:handoutMasterIdLst>
    <p:handoutMasterId r:id="rId65"/>
  </p:handoutMasterIdLst>
  <p:sldIdLst>
    <p:sldId id="542" r:id="rId2"/>
    <p:sldId id="1710" r:id="rId3"/>
    <p:sldId id="1711" r:id="rId4"/>
    <p:sldId id="1712" r:id="rId5"/>
    <p:sldId id="1713" r:id="rId6"/>
    <p:sldId id="1714" r:id="rId7"/>
    <p:sldId id="1585" r:id="rId8"/>
    <p:sldId id="1716" r:id="rId9"/>
    <p:sldId id="1715" r:id="rId10"/>
    <p:sldId id="1717" r:id="rId11"/>
    <p:sldId id="1718" r:id="rId12"/>
    <p:sldId id="1719" r:id="rId13"/>
    <p:sldId id="1722" r:id="rId14"/>
    <p:sldId id="1587" r:id="rId15"/>
    <p:sldId id="1588" r:id="rId16"/>
    <p:sldId id="1606" r:id="rId17"/>
    <p:sldId id="1723" r:id="rId18"/>
    <p:sldId id="1724" r:id="rId19"/>
    <p:sldId id="1725" r:id="rId20"/>
    <p:sldId id="1610" r:id="rId21"/>
    <p:sldId id="1611" r:id="rId22"/>
    <p:sldId id="1612" r:id="rId23"/>
    <p:sldId id="1613" r:id="rId24"/>
    <p:sldId id="1726" r:id="rId25"/>
    <p:sldId id="1690" r:id="rId26"/>
    <p:sldId id="1706" r:id="rId27"/>
    <p:sldId id="1676" r:id="rId28"/>
    <p:sldId id="1677" r:id="rId29"/>
    <p:sldId id="1678" r:id="rId30"/>
    <p:sldId id="1679" r:id="rId31"/>
    <p:sldId id="1680" r:id="rId32"/>
    <p:sldId id="1681" r:id="rId33"/>
    <p:sldId id="1682" r:id="rId34"/>
    <p:sldId id="1683" r:id="rId35"/>
    <p:sldId id="1684" r:id="rId36"/>
    <p:sldId id="1685" r:id="rId37"/>
    <p:sldId id="1686" r:id="rId38"/>
    <p:sldId id="1687" r:id="rId39"/>
    <p:sldId id="1697" r:id="rId40"/>
    <p:sldId id="1665" r:id="rId41"/>
    <p:sldId id="1663" r:id="rId42"/>
    <p:sldId id="1694" r:id="rId43"/>
    <p:sldId id="1664" r:id="rId44"/>
    <p:sldId id="1667" r:id="rId45"/>
    <p:sldId id="1666" r:id="rId46"/>
    <p:sldId id="1668" r:id="rId47"/>
    <p:sldId id="1669" r:id="rId48"/>
    <p:sldId id="1607" r:id="rId49"/>
    <p:sldId id="1608" r:id="rId50"/>
    <p:sldId id="1728" r:id="rId51"/>
    <p:sldId id="1729" r:id="rId52"/>
    <p:sldId id="1621" r:id="rId53"/>
    <p:sldId id="1622" r:id="rId54"/>
    <p:sldId id="1623" r:id="rId55"/>
    <p:sldId id="1624" r:id="rId56"/>
    <p:sldId id="1709" r:id="rId57"/>
    <p:sldId id="1627" r:id="rId58"/>
    <p:sldId id="1630" r:id="rId59"/>
    <p:sldId id="1625" r:id="rId60"/>
    <p:sldId id="1626" r:id="rId61"/>
    <p:sldId id="1700" r:id="rId62"/>
    <p:sldId id="1730" r:id="rId63"/>
  </p:sldIdLst>
  <p:sldSz cx="9144000" cy="6858000" type="screen4x3"/>
  <p:notesSz cx="7302500" cy="9586913"/>
  <p:custDataLst>
    <p:tags r:id="rId66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C7C7"/>
    <a:srgbClr val="E8E8F6"/>
    <a:srgbClr val="A5A6DF"/>
    <a:srgbClr val="FF00FF"/>
    <a:srgbClr val="D5F1CF"/>
    <a:srgbClr val="F6F5BD"/>
    <a:srgbClr val="E6E6E6"/>
    <a:srgbClr val="D5F1D2"/>
    <a:srgbClr val="D9D9D9"/>
    <a:srgbClr val="A5A6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 autoAdjust="0"/>
    <p:restoredTop sz="94694" autoAdjust="0"/>
  </p:normalViewPr>
  <p:slideViewPr>
    <p:cSldViewPr snapToObjects="1">
      <p:cViewPr varScale="1">
        <p:scale>
          <a:sx n="113" d="100"/>
          <a:sy n="113" d="100"/>
        </p:scale>
        <p:origin x="1554" y="8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97" d="100"/>
        <a:sy n="97" d="100"/>
      </p:scale>
      <p:origin x="0" y="0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ags" Target="tags/tag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notesMaster" Target="notesMasters/notesMaster1.xml"/><Relationship Id="rId69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5280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9937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89709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Plugged in RIO functions in this diagram.  We will begin by focusing on the steps to start the server and a client, starting with </a:t>
            </a:r>
            <a:r>
              <a:rPr lang="en-US" dirty="0" err="1"/>
              <a:t>getaddrinfo</a:t>
            </a:r>
            <a:r>
              <a:rPr lang="en-US" dirty="0"/>
              <a:t>.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Step 2: socket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Protocol is usually 0.  Says what number protocol in the family to use and most have only 1.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16829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9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9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7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7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74534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2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2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3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3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6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6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7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7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8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8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0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1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1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openssl</a:t>
            </a:r>
            <a:r>
              <a:rPr lang="en-US" dirty="0"/>
              <a:t> </a:t>
            </a:r>
            <a:r>
              <a:rPr lang="en-US" dirty="0" err="1"/>
              <a:t>s_client</a:t>
            </a:r>
            <a:r>
              <a:rPr lang="en-US" dirty="0"/>
              <a:t> -connect www.somesite:443</a:t>
            </a:r>
          </a:p>
        </p:txBody>
      </p:sp>
    </p:spTree>
    <p:extLst>
      <p:ext uri="{BB962C8B-B14F-4D97-AF65-F5344CB8AC3E}">
        <p14:creationId xmlns:p14="http://schemas.microsoft.com/office/powerpoint/2010/main" val="7093935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2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2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Request header examples: brand name of the browser, domain name of the origin server</a:t>
            </a:r>
          </a:p>
          <a:p>
            <a:endParaRPr lang="en-US" dirty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5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5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1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1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openssl</a:t>
            </a:r>
            <a:r>
              <a:rPr lang="en-US" dirty="0"/>
              <a:t> </a:t>
            </a:r>
            <a:r>
              <a:rPr lang="en-US" dirty="0" err="1"/>
              <a:t>s_client</a:t>
            </a:r>
            <a:r>
              <a:rPr lang="en-US" dirty="0"/>
              <a:t> -connect www.somesite:443</a:t>
            </a: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1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1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1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1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3980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9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9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5997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9753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2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2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1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1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9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9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Sa_family</a:t>
            </a:r>
            <a:r>
              <a:rPr lang="en-US" dirty="0"/>
              <a:t> = AF_INET</a:t>
            </a:r>
          </a:p>
          <a:p>
            <a:r>
              <a:rPr lang="en-US" dirty="0"/>
              <a:t>Address data </a:t>
            </a:r>
            <a:r>
              <a:rPr lang="en-US"/>
              <a:t>is address</a:t>
            </a:r>
          </a:p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9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9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>
                <a:latin typeface="Calibri" pitchFamily="34" charset="0"/>
              </a:rPr>
              <a:t>Bryant</a:t>
            </a:r>
            <a:r>
              <a:rPr lang="en-US" sz="1000" b="0" i="0" baseline="0" dirty="0">
                <a:latin typeface="Calibri" pitchFamily="34" charset="0"/>
              </a:rPr>
              <a:t> and </a:t>
            </a:r>
            <a:r>
              <a:rPr lang="en-US" sz="1000" b="0" i="0" baseline="0" dirty="0" err="1">
                <a:latin typeface="Calibri" pitchFamily="34" charset="0"/>
              </a:rPr>
              <a:t>O’Hallaron</a:t>
            </a:r>
            <a:r>
              <a:rPr lang="en-US" sz="1000" b="0" i="0" baseline="0" dirty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s.cmu.edu/afs/cs/academic/class/15213-m22/www/activities/netprog1.pdf" TargetMode="External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etf.org/rfc/rfc2396.txt" TargetMode="Externa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cmu.edu:443/" TargetMode="Externa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s.cmu.edu/afs/cs/academic/class/15213-m22/www/activities/netprog1.pdf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2025650"/>
          </a:xfrm>
        </p:spPr>
        <p:txBody>
          <a:bodyPr/>
          <a:lstStyle/>
          <a:p>
            <a:pPr marL="0" indent="0"/>
            <a:r>
              <a:rPr lang="en-US" dirty="0"/>
              <a:t>Network Programming: Part II</a:t>
            </a:r>
            <a:br>
              <a:rPr lang="en-US" dirty="0"/>
            </a:br>
            <a:br>
              <a:rPr lang="en-US" dirty="0"/>
            </a:br>
            <a:r>
              <a:rPr lang="en-US" sz="2000" b="0" dirty="0"/>
              <a:t>15-213/14-513/15-513: Introduction to Computer Systems</a:t>
            </a:r>
            <a:br>
              <a:rPr lang="en-US" sz="2000" b="0" dirty="0"/>
            </a:br>
            <a:r>
              <a:rPr lang="en-US" sz="2000" b="0" dirty="0"/>
              <a:t>23</a:t>
            </a:r>
            <a:r>
              <a:rPr lang="en-US" sz="2000" b="0" baseline="30000" dirty="0"/>
              <a:t>rd</a:t>
            </a:r>
            <a:r>
              <a:rPr lang="en-US" sz="2000" b="0" dirty="0"/>
              <a:t> Lecture, July 27, 2022</a:t>
            </a:r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8738" cy="175260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Calibri"/>
              <a:cs typeface="Calibri"/>
              <a:sym typeface="Calibri" charset="0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8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Recall: Unbuffered RIO </a:t>
            </a:r>
            <a:r>
              <a:rPr lang="en-US" dirty="0" err="1"/>
              <a:t>Input/Output</a:t>
            </a:r>
            <a:endParaRPr lang="en-US" dirty="0"/>
          </a:p>
        </p:txBody>
      </p:sp>
      <p:sp>
        <p:nvSpPr>
          <p:cNvPr id="758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6713" y="1220788"/>
            <a:ext cx="8701087" cy="5180012"/>
          </a:xfrm>
        </p:spPr>
        <p:txBody>
          <a:bodyPr/>
          <a:lstStyle/>
          <a:p>
            <a:r>
              <a:rPr lang="en-US" dirty="0"/>
              <a:t>Same interface as Unix </a:t>
            </a:r>
            <a:r>
              <a:rPr lang="en-US" dirty="0">
                <a:latin typeface="Courier New" pitchFamily="49" charset="0"/>
              </a:rPr>
              <a:t>read</a:t>
            </a:r>
            <a:r>
              <a:rPr lang="en-US" dirty="0"/>
              <a:t> and </a:t>
            </a:r>
            <a:r>
              <a:rPr lang="en-US" dirty="0">
                <a:latin typeface="Courier New" pitchFamily="49" charset="0"/>
              </a:rPr>
              <a:t>write</a:t>
            </a:r>
          </a:p>
          <a:p>
            <a:r>
              <a:rPr lang="en-US" dirty="0"/>
              <a:t>Especially useful for transferring data on network sockets</a:t>
            </a:r>
          </a:p>
          <a:p>
            <a:pPr lvl="1"/>
            <a:endParaRPr lang="en-US" dirty="0">
              <a:latin typeface="Courier New" pitchFamily="49" charset="0"/>
            </a:endParaRPr>
          </a:p>
          <a:p>
            <a:pPr lvl="1"/>
            <a:endParaRPr lang="en-US" dirty="0">
              <a:latin typeface="Courier New" pitchFamily="49" charset="0"/>
            </a:endParaRPr>
          </a:p>
          <a:p>
            <a:pPr lvl="1"/>
            <a:endParaRPr lang="en-US" dirty="0">
              <a:latin typeface="Courier New" pitchFamily="49" charset="0"/>
            </a:endParaRPr>
          </a:p>
          <a:p>
            <a:pPr lvl="1"/>
            <a:endParaRPr lang="en-US" dirty="0">
              <a:latin typeface="Courier New" pitchFamily="49" charset="0"/>
            </a:endParaRPr>
          </a:p>
          <a:p>
            <a:pPr lvl="1"/>
            <a:endParaRPr lang="en-US" dirty="0">
              <a:latin typeface="Courier New" pitchFamily="49" charset="0"/>
            </a:endParaRPr>
          </a:p>
          <a:p>
            <a:pPr lvl="1"/>
            <a:endParaRPr lang="en-US" dirty="0">
              <a:latin typeface="Courier New" pitchFamily="49" charset="0"/>
            </a:endParaRPr>
          </a:p>
          <a:p>
            <a:pPr lvl="1"/>
            <a:r>
              <a:rPr lang="en-US" b="1" dirty="0" err="1">
                <a:latin typeface="Courier New" pitchFamily="49" charset="0"/>
              </a:rPr>
              <a:t>rio_readn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/>
              <a:t>returns short count only if it encounters EOF</a:t>
            </a:r>
          </a:p>
          <a:p>
            <a:pPr lvl="2"/>
            <a:r>
              <a:rPr lang="en-US" dirty="0"/>
              <a:t>Only use it when you know how many bytes to read</a:t>
            </a:r>
          </a:p>
          <a:p>
            <a:pPr lvl="1"/>
            <a:r>
              <a:rPr lang="en-US" b="1" dirty="0" err="1">
                <a:latin typeface="Courier New" pitchFamily="49" charset="0"/>
              </a:rPr>
              <a:t>rio_writen</a:t>
            </a:r>
            <a:r>
              <a:rPr lang="en-US" b="1" dirty="0">
                <a:latin typeface="Courier New" pitchFamily="49" charset="0"/>
              </a:rPr>
              <a:t> </a:t>
            </a:r>
            <a:r>
              <a:rPr lang="en-US" dirty="0"/>
              <a:t>never returns a short count</a:t>
            </a:r>
          </a:p>
          <a:p>
            <a:pPr lvl="1"/>
            <a:r>
              <a:rPr lang="en-US" dirty="0"/>
              <a:t>Calls to </a:t>
            </a:r>
            <a:r>
              <a:rPr lang="en-US" b="1" dirty="0" err="1">
                <a:latin typeface="Courier New" pitchFamily="49" charset="0"/>
              </a:rPr>
              <a:t>rio_readn</a:t>
            </a:r>
            <a:r>
              <a:rPr lang="en-US" b="1" dirty="0"/>
              <a:t> </a:t>
            </a:r>
            <a:r>
              <a:rPr lang="en-US" dirty="0"/>
              <a:t>and </a:t>
            </a:r>
            <a:r>
              <a:rPr lang="en-US" b="1" dirty="0" err="1">
                <a:latin typeface="Courier New" pitchFamily="49" charset="0"/>
              </a:rPr>
              <a:t>rio_writen</a:t>
            </a:r>
            <a:r>
              <a:rPr lang="en-US" b="1" dirty="0"/>
              <a:t> </a:t>
            </a:r>
            <a:r>
              <a:rPr lang="en-US" dirty="0"/>
              <a:t>can be interleaved arbitrarily on the same descriptor</a:t>
            </a:r>
          </a:p>
        </p:txBody>
      </p:sp>
      <p:sp>
        <p:nvSpPr>
          <p:cNvPr id="758788" name="Text Box 4"/>
          <p:cNvSpPr txBox="1">
            <a:spLocks noChangeArrowheads="1"/>
          </p:cNvSpPr>
          <p:nvPr/>
        </p:nvSpPr>
        <p:spPr bwMode="auto">
          <a:xfrm>
            <a:off x="818592" y="2316540"/>
            <a:ext cx="7478970" cy="156966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 sz="1600" dirty="0">
                <a:latin typeface="Courier New" pitchFamily="49" charset="0"/>
              </a:rPr>
              <a:t>#include "</a:t>
            </a:r>
            <a:r>
              <a:rPr lang="en-US" sz="1600" dirty="0" err="1">
                <a:latin typeface="Courier New" pitchFamily="49" charset="0"/>
              </a:rPr>
              <a:t>csapp.h</a:t>
            </a:r>
            <a:r>
              <a:rPr lang="en-US" sz="1600" dirty="0">
                <a:latin typeface="Courier New" pitchFamily="49" charset="0"/>
              </a:rPr>
              <a:t>"</a:t>
            </a:r>
          </a:p>
          <a:p>
            <a:pPr algn="l"/>
            <a:endParaRPr lang="en-US" sz="1600" dirty="0">
              <a:latin typeface="Courier New" pitchFamily="49" charset="0"/>
            </a:endParaRPr>
          </a:p>
          <a:p>
            <a:pPr algn="l"/>
            <a:r>
              <a:rPr lang="en-US" sz="1600" dirty="0" err="1">
                <a:latin typeface="Courier New" pitchFamily="49" charset="0"/>
              </a:rPr>
              <a:t>ssize_t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rio_readn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fd</a:t>
            </a:r>
            <a:r>
              <a:rPr lang="en-US" sz="1600" dirty="0">
                <a:latin typeface="Courier New" pitchFamily="49" charset="0"/>
              </a:rPr>
              <a:t>, void *</a:t>
            </a:r>
            <a:r>
              <a:rPr lang="en-US" sz="1600" dirty="0" err="1">
                <a:latin typeface="Courier New" pitchFamily="49" charset="0"/>
              </a:rPr>
              <a:t>usrbuf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</a:rPr>
              <a:t> n);</a:t>
            </a:r>
          </a:p>
          <a:p>
            <a:pPr algn="l"/>
            <a:r>
              <a:rPr lang="en-US" sz="1600" dirty="0" err="1">
                <a:latin typeface="Courier New" pitchFamily="49" charset="0"/>
              </a:rPr>
              <a:t>ssize_t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rio_writen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fd</a:t>
            </a:r>
            <a:r>
              <a:rPr lang="en-US" sz="1600" dirty="0">
                <a:latin typeface="Courier New" pitchFamily="49" charset="0"/>
              </a:rPr>
              <a:t>, void *</a:t>
            </a:r>
            <a:r>
              <a:rPr lang="en-US" sz="1600" dirty="0" err="1">
                <a:latin typeface="Courier New" pitchFamily="49" charset="0"/>
              </a:rPr>
              <a:t>usrbuf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</a:rPr>
              <a:t> n);</a:t>
            </a:r>
          </a:p>
          <a:p>
            <a:pPr algn="l"/>
            <a:endParaRPr lang="en-US" sz="1600" dirty="0">
              <a:latin typeface="Courier New" pitchFamily="49" charset="0"/>
            </a:endParaRPr>
          </a:p>
          <a:p>
            <a:pPr algn="l"/>
            <a:r>
              <a:rPr lang="en-US" sz="1600" dirty="0">
                <a:latin typeface="Courier New" pitchFamily="49" charset="0"/>
              </a:rPr>
              <a:t>     </a:t>
            </a:r>
            <a:r>
              <a:rPr lang="en-US" sz="1600" dirty="0">
                <a:solidFill>
                  <a:srgbClr val="990000"/>
                </a:solidFill>
                <a:latin typeface="Calibri" pitchFamily="34" charset="0"/>
              </a:rPr>
              <a:t>Return: num. bytes transferred if OK,</a:t>
            </a:r>
            <a:r>
              <a:rPr lang="en-US" sz="1600" i="1" dirty="0">
                <a:solidFill>
                  <a:srgbClr val="990000"/>
                </a:solidFill>
                <a:latin typeface="Calibri" pitchFamily="34" charset="0"/>
              </a:rPr>
              <a:t>  </a:t>
            </a:r>
            <a:r>
              <a:rPr lang="en-US" sz="1600" dirty="0">
                <a:solidFill>
                  <a:srgbClr val="990000"/>
                </a:solidFill>
                <a:latin typeface="Calibri" pitchFamily="34" charset="0"/>
              </a:rPr>
              <a:t>0 on EOF (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rio_readn</a:t>
            </a:r>
            <a:r>
              <a:rPr lang="en-US" sz="1600" dirty="0">
                <a:solidFill>
                  <a:srgbClr val="990000"/>
                </a:solidFill>
                <a:latin typeface="Calibri" pitchFamily="34" charset="0"/>
              </a:rPr>
              <a:t> only), -1 on error</a:t>
            </a:r>
            <a:r>
              <a:rPr lang="en-US" sz="1600" i="1" dirty="0">
                <a:solidFill>
                  <a:srgbClr val="990000"/>
                </a:solidFill>
                <a:latin typeface="Calibri" pitchFamily="34" charset="0"/>
              </a:rPr>
              <a:t> 	</a:t>
            </a:r>
          </a:p>
        </p:txBody>
      </p:sp>
    </p:spTree>
    <p:extLst>
      <p:ext uri="{BB962C8B-B14F-4D97-AF65-F5344CB8AC3E}">
        <p14:creationId xmlns:p14="http://schemas.microsoft.com/office/powerpoint/2010/main" val="2145424533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6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Recall: Buffered RIO Input Functions</a:t>
            </a:r>
          </a:p>
        </p:txBody>
      </p:sp>
      <p:sp>
        <p:nvSpPr>
          <p:cNvPr id="7669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2936" y="1219200"/>
            <a:ext cx="8307388" cy="5334000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dirty="0"/>
              <a:t>Efficiently read text lines and binary data from a file partially cached in an internal memory buffer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ct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ct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ct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ct val="0"/>
              </a:spcBef>
            </a:pPr>
            <a:endParaRPr lang="en-US" dirty="0"/>
          </a:p>
          <a:p>
            <a:pPr lvl="1">
              <a:spcBef>
                <a:spcPct val="0"/>
              </a:spcBef>
            </a:pPr>
            <a:endParaRPr lang="en-US" dirty="0">
              <a:latin typeface="Courier New" pitchFamily="49" charset="0"/>
            </a:endParaRPr>
          </a:p>
          <a:p>
            <a:pPr lvl="1">
              <a:spcBef>
                <a:spcPct val="0"/>
              </a:spcBef>
            </a:pPr>
            <a:r>
              <a:rPr lang="en-US" b="1" dirty="0" err="1">
                <a:solidFill>
                  <a:srgbClr val="0070C0"/>
                </a:solidFill>
                <a:latin typeface="Courier New" pitchFamily="49" charset="0"/>
              </a:rPr>
              <a:t>rio_readlineb</a:t>
            </a:r>
            <a:r>
              <a:rPr lang="en-US" dirty="0"/>
              <a:t> reads a </a:t>
            </a:r>
            <a:r>
              <a:rPr lang="en-US" b="1" i="1" dirty="0">
                <a:solidFill>
                  <a:srgbClr val="0070C0"/>
                </a:solidFill>
              </a:rPr>
              <a:t>text line</a:t>
            </a:r>
            <a:r>
              <a:rPr lang="en-US" dirty="0"/>
              <a:t> of up to </a:t>
            </a:r>
            <a:r>
              <a:rPr lang="en-US" b="1" dirty="0" err="1">
                <a:latin typeface="Courier New" pitchFamily="49" charset="0"/>
              </a:rPr>
              <a:t>maxlen</a:t>
            </a:r>
            <a:r>
              <a:rPr lang="en-US" dirty="0"/>
              <a:t> bytes from file </a:t>
            </a:r>
            <a:r>
              <a:rPr lang="en-US" b="1" dirty="0" err="1">
                <a:latin typeface="Courier New" pitchFamily="49" charset="0"/>
              </a:rPr>
              <a:t>fd</a:t>
            </a:r>
            <a:r>
              <a:rPr lang="en-US" dirty="0"/>
              <a:t> and stores the line in </a:t>
            </a:r>
            <a:r>
              <a:rPr lang="en-US" b="1" dirty="0" err="1">
                <a:latin typeface="Courier New" pitchFamily="49" charset="0"/>
              </a:rPr>
              <a:t>usrbuf</a:t>
            </a:r>
            <a:endParaRPr lang="en-US" b="1" dirty="0"/>
          </a:p>
          <a:p>
            <a:pPr lvl="2">
              <a:lnSpc>
                <a:spcPct val="100000"/>
              </a:lnSpc>
              <a:spcBef>
                <a:spcPct val="0"/>
              </a:spcBef>
            </a:pPr>
            <a:r>
              <a:rPr lang="en-US" dirty="0"/>
              <a:t>Especially useful for reading text lines from network sockets</a:t>
            </a:r>
          </a:p>
          <a:p>
            <a:pPr lvl="1">
              <a:spcBef>
                <a:spcPct val="0"/>
              </a:spcBef>
            </a:pPr>
            <a:r>
              <a:rPr lang="en-US" dirty="0"/>
              <a:t>Stopping conditions</a:t>
            </a:r>
          </a:p>
          <a:p>
            <a:pPr lvl="2">
              <a:lnSpc>
                <a:spcPct val="100000"/>
              </a:lnSpc>
              <a:spcBef>
                <a:spcPct val="0"/>
              </a:spcBef>
            </a:pPr>
            <a:r>
              <a:rPr lang="en-US" dirty="0"/>
              <a:t> </a:t>
            </a:r>
            <a:r>
              <a:rPr lang="en-US" b="1" dirty="0" err="1">
                <a:latin typeface="Courier New" pitchFamily="49" charset="0"/>
              </a:rPr>
              <a:t>maxlen</a:t>
            </a:r>
            <a:r>
              <a:rPr lang="en-US" dirty="0"/>
              <a:t> bytes read</a:t>
            </a:r>
          </a:p>
          <a:p>
            <a:pPr lvl="2">
              <a:lnSpc>
                <a:spcPct val="100000"/>
              </a:lnSpc>
              <a:spcBef>
                <a:spcPct val="0"/>
              </a:spcBef>
            </a:pPr>
            <a:r>
              <a:rPr lang="en-US" dirty="0"/>
              <a:t>EOF encountered</a:t>
            </a:r>
          </a:p>
          <a:p>
            <a:pPr lvl="2">
              <a:lnSpc>
                <a:spcPct val="100000"/>
              </a:lnSpc>
              <a:spcBef>
                <a:spcPct val="0"/>
              </a:spcBef>
            </a:pPr>
            <a:r>
              <a:rPr lang="en-US" dirty="0"/>
              <a:t>Newline (‘</a:t>
            </a:r>
            <a:r>
              <a:rPr lang="en-US" b="1" dirty="0">
                <a:latin typeface="Courier New" pitchFamily="49" charset="0"/>
              </a:rPr>
              <a:t>\n</a:t>
            </a:r>
            <a:r>
              <a:rPr lang="en-US" dirty="0"/>
              <a:t>’) encountered</a:t>
            </a:r>
          </a:p>
          <a:p>
            <a:pPr lvl="2">
              <a:lnSpc>
                <a:spcPct val="100000"/>
              </a:lnSpc>
              <a:spcBef>
                <a:spcPct val="0"/>
              </a:spcBef>
            </a:pPr>
            <a:endParaRPr lang="en-US" dirty="0"/>
          </a:p>
        </p:txBody>
      </p:sp>
      <p:sp>
        <p:nvSpPr>
          <p:cNvPr id="766980" name="Text Box 4"/>
          <p:cNvSpPr txBox="1">
            <a:spLocks noChangeArrowheads="1"/>
          </p:cNvSpPr>
          <p:nvPr/>
        </p:nvSpPr>
        <p:spPr bwMode="auto">
          <a:xfrm>
            <a:off x="106363" y="4132263"/>
            <a:ext cx="92075" cy="420687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endParaRPr lang="en-US" sz="2400">
              <a:latin typeface="Courier New" pitchFamily="49" charset="0"/>
            </a:endParaRP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481914" y="2057400"/>
            <a:ext cx="7745069" cy="206210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 sz="1600" dirty="0">
                <a:latin typeface="Courier New" pitchFamily="49" charset="0"/>
              </a:rPr>
              <a:t>#include "</a:t>
            </a:r>
            <a:r>
              <a:rPr lang="en-US" sz="1600" dirty="0" err="1">
                <a:latin typeface="Courier New" pitchFamily="49" charset="0"/>
              </a:rPr>
              <a:t>csapp.h</a:t>
            </a:r>
            <a:r>
              <a:rPr lang="en-US" sz="1600" dirty="0">
                <a:latin typeface="Courier New" pitchFamily="49" charset="0"/>
              </a:rPr>
              <a:t>"</a:t>
            </a:r>
          </a:p>
          <a:p>
            <a:pPr algn="l"/>
            <a:endParaRPr lang="en-US" sz="1600" dirty="0">
              <a:latin typeface="Courier New" pitchFamily="49" charset="0"/>
            </a:endParaRPr>
          </a:p>
          <a:p>
            <a:pPr algn="l"/>
            <a:r>
              <a:rPr lang="en-US" sz="1600" dirty="0">
                <a:latin typeface="Courier New" pitchFamily="49" charset="0"/>
              </a:rPr>
              <a:t>void </a:t>
            </a:r>
            <a:r>
              <a:rPr lang="en-US" sz="1600" dirty="0" err="1">
                <a:latin typeface="Courier New" pitchFamily="49" charset="0"/>
              </a:rPr>
              <a:t>rio_readinitb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rio_t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 err="1">
                <a:latin typeface="Courier New" pitchFamily="49" charset="0"/>
              </a:rPr>
              <a:t>rp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fd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 algn="l"/>
            <a:endParaRPr lang="en-US" sz="1600" dirty="0">
              <a:latin typeface="Courier New" pitchFamily="49" charset="0"/>
            </a:endParaRPr>
          </a:p>
          <a:p>
            <a:pPr algn="l"/>
            <a:r>
              <a:rPr lang="en-US" sz="1600" dirty="0" err="1">
                <a:latin typeface="Courier New" pitchFamily="49" charset="0"/>
              </a:rPr>
              <a:t>ssize_t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rio_readlineb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rio_t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 err="1">
                <a:latin typeface="Courier New" pitchFamily="49" charset="0"/>
              </a:rPr>
              <a:t>rp</a:t>
            </a:r>
            <a:r>
              <a:rPr lang="en-US" sz="1600" dirty="0">
                <a:latin typeface="Courier New" pitchFamily="49" charset="0"/>
              </a:rPr>
              <a:t>, void *</a:t>
            </a:r>
            <a:r>
              <a:rPr lang="en-US" sz="1600" dirty="0" err="1">
                <a:latin typeface="Courier New" pitchFamily="49" charset="0"/>
              </a:rPr>
              <a:t>usrbuf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maxlen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 algn="l"/>
            <a:r>
              <a:rPr lang="en-US" sz="1600" dirty="0" err="1">
                <a:latin typeface="Courier New" pitchFamily="49" charset="0"/>
              </a:rPr>
              <a:t>ssize_t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rio_readnb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rio_t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 err="1">
                <a:latin typeface="Courier New" pitchFamily="49" charset="0"/>
              </a:rPr>
              <a:t>rp</a:t>
            </a:r>
            <a:r>
              <a:rPr lang="en-US" sz="1600" dirty="0">
                <a:latin typeface="Courier New" pitchFamily="49" charset="0"/>
              </a:rPr>
              <a:t>, void *</a:t>
            </a:r>
            <a:r>
              <a:rPr lang="en-US" sz="1600" dirty="0" err="1">
                <a:latin typeface="Courier New" pitchFamily="49" charset="0"/>
              </a:rPr>
              <a:t>usrbuf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</a:rPr>
              <a:t> n);</a:t>
            </a:r>
          </a:p>
          <a:p>
            <a:pPr algn="l"/>
            <a:endParaRPr lang="en-US" sz="1600" dirty="0">
              <a:latin typeface="Courier New" pitchFamily="49" charset="0"/>
            </a:endParaRPr>
          </a:p>
          <a:p>
            <a:pPr algn="l"/>
            <a:r>
              <a:rPr lang="en-US" sz="1600" dirty="0">
                <a:latin typeface="Courier New" pitchFamily="49" charset="0"/>
              </a:rPr>
              <a:t>                          </a:t>
            </a:r>
            <a:r>
              <a:rPr lang="en-US" sz="1600" dirty="0">
                <a:solidFill>
                  <a:srgbClr val="990000"/>
                </a:solidFill>
                <a:latin typeface="Calibri" pitchFamily="34" charset="0"/>
              </a:rPr>
              <a:t>Return: num. bytes read if OK, 0 on EOF, -1 on error</a:t>
            </a:r>
            <a:endParaRPr lang="en-US" sz="1600" i="1" dirty="0">
              <a:solidFill>
                <a:srgbClr val="99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4118798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499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7772400" cy="573088"/>
          </a:xfrm>
        </p:spPr>
        <p:txBody>
          <a:bodyPr/>
          <a:lstStyle/>
          <a:p>
            <a:r>
              <a:rPr lang="en-US" dirty="0"/>
              <a:t>Echo Client: Main Routine</a:t>
            </a:r>
          </a:p>
        </p:txBody>
      </p:sp>
      <p:sp>
        <p:nvSpPr>
          <p:cNvPr id="724995" name="Rectangle 3"/>
          <p:cNvSpPr>
            <a:spLocks noChangeArrowheads="1"/>
          </p:cNvSpPr>
          <p:nvPr/>
        </p:nvSpPr>
        <p:spPr bwMode="auto">
          <a:xfrm>
            <a:off x="457200" y="1019621"/>
            <a:ext cx="7201156" cy="550920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926492"/>
                </a:solidFill>
                <a:latin typeface="Courier New"/>
                <a:cs typeface="Courier New"/>
              </a:rPr>
              <a:t>#include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csapp.h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argc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clientfd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>
                <a:solidFill>
                  <a:srgbClr val="C1651C"/>
                </a:solidFill>
                <a:latin typeface="Courier New"/>
                <a:cs typeface="Courier New"/>
              </a:rPr>
              <a:t>host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*</a:t>
            </a:r>
            <a:r>
              <a:rPr lang="en-US" sz="1600" dirty="0">
                <a:solidFill>
                  <a:srgbClr val="C1651C"/>
                </a:solidFill>
                <a:latin typeface="Courier New"/>
                <a:cs typeface="Courier New"/>
              </a:rPr>
              <a:t>port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buf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[MAXLINE];</a:t>
            </a:r>
          </a:p>
          <a:p>
            <a:r>
              <a:rPr lang="pt-BR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pt-BR" sz="1600" dirty="0" err="1">
                <a:solidFill>
                  <a:srgbClr val="2D961E"/>
                </a:solidFill>
                <a:latin typeface="Courier New"/>
                <a:cs typeface="Courier New"/>
              </a:rPr>
              <a:t>rio_t</a:t>
            </a:r>
            <a:r>
              <a:rPr lang="pt-BR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pt-BR" sz="1600" dirty="0">
                <a:solidFill>
                  <a:srgbClr val="C1651C"/>
                </a:solidFill>
                <a:latin typeface="Courier New"/>
                <a:cs typeface="Courier New"/>
              </a:rPr>
              <a:t>rio</a:t>
            </a:r>
            <a:r>
              <a:rPr lang="pt-BR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pt-BR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host = argv[1];</a:t>
            </a:r>
          </a:p>
          <a:p>
            <a:r>
              <a:rPr lang="es-ES_tradnl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s-ES_tradnl" sz="1600" dirty="0" err="1">
                <a:solidFill>
                  <a:srgbClr val="000000"/>
                </a:solidFill>
                <a:latin typeface="Courier New"/>
                <a:cs typeface="Courier New"/>
              </a:rPr>
              <a:t>port</a:t>
            </a:r>
            <a:r>
              <a:rPr lang="es-ES_tradnl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es-ES_tradnl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s-ES_tradnl" sz="1600" dirty="0">
                <a:solidFill>
                  <a:srgbClr val="000000"/>
                </a:solidFill>
                <a:latin typeface="Courier New"/>
                <a:cs typeface="Courier New"/>
              </a:rPr>
              <a:t>[2];</a:t>
            </a:r>
          </a:p>
          <a:p>
            <a:endParaRPr lang="es-ES_tradnl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s-ES_tradnl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s-ES_tradnl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clientfd</a:t>
            </a:r>
            <a:r>
              <a:rPr lang="es-ES_tradnl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es-ES_tradnl" sz="1600" dirty="0" err="1">
                <a:solidFill>
                  <a:srgbClr val="000000"/>
                </a:solidFill>
                <a:latin typeface="Courier New"/>
                <a:cs typeface="Courier New"/>
              </a:rPr>
              <a:t>Open_clientfd</a:t>
            </a:r>
            <a:r>
              <a:rPr lang="es-ES_tradnl" sz="1600" dirty="0">
                <a:solidFill>
                  <a:srgbClr val="000000"/>
                </a:solidFill>
                <a:latin typeface="Courier New"/>
                <a:cs typeface="Courier New"/>
              </a:rPr>
              <a:t>(host, </a:t>
            </a:r>
            <a:r>
              <a:rPr lang="es-ES_tradnl" sz="1600" dirty="0" err="1">
                <a:solidFill>
                  <a:srgbClr val="000000"/>
                </a:solidFill>
                <a:latin typeface="Courier New"/>
                <a:cs typeface="Courier New"/>
              </a:rPr>
              <a:t>port</a:t>
            </a:r>
            <a:r>
              <a:rPr lang="es-ES_tradnl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s-ES_tradnl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s-ES_tradnl" sz="1600" dirty="0" err="1">
                <a:solidFill>
                  <a:srgbClr val="000000"/>
                </a:solidFill>
                <a:latin typeface="Courier New"/>
                <a:cs typeface="Courier New"/>
              </a:rPr>
              <a:t>Rio_readinitb</a:t>
            </a:r>
            <a:r>
              <a:rPr lang="es-ES_tradnl" sz="1600" dirty="0">
                <a:solidFill>
                  <a:srgbClr val="000000"/>
                </a:solidFill>
                <a:latin typeface="Courier New"/>
                <a:cs typeface="Courier New"/>
              </a:rPr>
              <a:t>(&amp;rio, </a:t>
            </a:r>
            <a:r>
              <a:rPr lang="es-ES_tradnl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clientfd</a:t>
            </a:r>
            <a:r>
              <a:rPr lang="es-ES_tradnl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endParaRPr lang="es-ES_tradnl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s-ES_tradnl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s-ES_tradnl" sz="1600" dirty="0" err="1">
                <a:solidFill>
                  <a:srgbClr val="C200FF"/>
                </a:solidFill>
                <a:latin typeface="Courier New"/>
                <a:cs typeface="Courier New"/>
              </a:rPr>
              <a:t>while</a:t>
            </a:r>
            <a:r>
              <a:rPr lang="es-ES_tradnl" sz="16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s-ES_tradnl" sz="1600" dirty="0" err="1">
                <a:solidFill>
                  <a:srgbClr val="000000"/>
                </a:solidFill>
                <a:latin typeface="Courier New"/>
                <a:cs typeface="Courier New"/>
              </a:rPr>
              <a:t>Fgets</a:t>
            </a:r>
            <a:r>
              <a:rPr lang="es-ES_tradnl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s-ES_tradnl" sz="1600" dirty="0" err="1">
                <a:solidFill>
                  <a:srgbClr val="000000"/>
                </a:solidFill>
                <a:latin typeface="Courier New"/>
                <a:cs typeface="Courier New"/>
              </a:rPr>
              <a:t>buf</a:t>
            </a:r>
            <a:r>
              <a:rPr lang="es-ES_tradnl" sz="1600" dirty="0">
                <a:solidFill>
                  <a:srgbClr val="000000"/>
                </a:solidFill>
                <a:latin typeface="Courier New"/>
                <a:cs typeface="Courier New"/>
              </a:rPr>
              <a:t>, MAXLINE, </a:t>
            </a:r>
            <a:r>
              <a:rPr lang="es-ES_tradnl" sz="1600" dirty="0" err="1">
                <a:solidFill>
                  <a:srgbClr val="000000"/>
                </a:solidFill>
                <a:latin typeface="Courier New"/>
                <a:cs typeface="Courier New"/>
              </a:rPr>
              <a:t>stdin</a:t>
            </a:r>
            <a:r>
              <a:rPr lang="es-ES_tradnl" sz="1600" dirty="0">
                <a:solidFill>
                  <a:srgbClr val="000000"/>
                </a:solidFill>
                <a:latin typeface="Courier New"/>
                <a:cs typeface="Courier New"/>
              </a:rPr>
              <a:t>) != </a:t>
            </a:r>
            <a:r>
              <a:rPr lang="es-ES_tradnl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s-ES_tradnl" sz="1600" dirty="0">
                <a:solidFill>
                  <a:srgbClr val="000000"/>
                </a:solidFill>
                <a:latin typeface="Courier New"/>
                <a:cs typeface="Courier New"/>
              </a:rPr>
              <a:t>) {</a:t>
            </a:r>
          </a:p>
          <a:p>
            <a:r>
              <a:rPr lang="es-ES_tradnl" sz="160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es-ES_tradnl" sz="1600" dirty="0" err="1">
                <a:solidFill>
                  <a:srgbClr val="000000"/>
                </a:solidFill>
                <a:latin typeface="Courier New"/>
                <a:cs typeface="Courier New"/>
              </a:rPr>
              <a:t>Rio_writen</a:t>
            </a:r>
            <a:r>
              <a:rPr lang="es-ES_tradnl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s-ES_tradnl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clientfd</a:t>
            </a:r>
            <a:r>
              <a:rPr lang="es-ES_tradnl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s-ES_tradnl" sz="1600" dirty="0" err="1">
                <a:solidFill>
                  <a:srgbClr val="000000"/>
                </a:solidFill>
                <a:latin typeface="Courier New"/>
                <a:cs typeface="Courier New"/>
              </a:rPr>
              <a:t>buf</a:t>
            </a:r>
            <a:r>
              <a:rPr lang="es-ES_tradnl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s-ES_tradnl" sz="1600" dirty="0" err="1">
                <a:solidFill>
                  <a:srgbClr val="000000"/>
                </a:solidFill>
                <a:latin typeface="Courier New"/>
                <a:cs typeface="Courier New"/>
              </a:rPr>
              <a:t>strlen</a:t>
            </a:r>
            <a:r>
              <a:rPr lang="es-ES_tradnl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s-ES_tradnl" sz="1600" dirty="0" err="1">
                <a:solidFill>
                  <a:srgbClr val="000000"/>
                </a:solidFill>
                <a:latin typeface="Courier New"/>
                <a:cs typeface="Courier New"/>
              </a:rPr>
              <a:t>buf</a:t>
            </a:r>
            <a:r>
              <a:rPr lang="es-ES_tradnl" sz="1600" dirty="0">
                <a:solidFill>
                  <a:srgbClr val="000000"/>
                </a:solidFill>
                <a:latin typeface="Courier New"/>
                <a:cs typeface="Courier New"/>
              </a:rPr>
              <a:t>));</a:t>
            </a:r>
          </a:p>
          <a:p>
            <a:r>
              <a:rPr lang="es-ES_tradnl" sz="160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es-ES_tradnl" sz="1600" dirty="0" err="1">
                <a:solidFill>
                  <a:srgbClr val="000000"/>
                </a:solidFill>
                <a:latin typeface="Courier New"/>
                <a:cs typeface="Courier New"/>
              </a:rPr>
              <a:t>Rio_readlineb</a:t>
            </a:r>
            <a:r>
              <a:rPr lang="es-ES_tradnl" sz="1600" dirty="0">
                <a:solidFill>
                  <a:srgbClr val="000000"/>
                </a:solidFill>
                <a:latin typeface="Courier New"/>
                <a:cs typeface="Courier New"/>
              </a:rPr>
              <a:t>(&amp;rio, </a:t>
            </a:r>
            <a:r>
              <a:rPr lang="es-ES_tradnl" sz="1600" dirty="0" err="1">
                <a:solidFill>
                  <a:srgbClr val="000000"/>
                </a:solidFill>
                <a:latin typeface="Courier New"/>
                <a:cs typeface="Courier New"/>
              </a:rPr>
              <a:t>buf</a:t>
            </a:r>
            <a:r>
              <a:rPr lang="es-ES_tradnl" sz="1600" dirty="0">
                <a:solidFill>
                  <a:srgbClr val="000000"/>
                </a:solidFill>
                <a:latin typeface="Courier New"/>
                <a:cs typeface="Courier New"/>
              </a:rPr>
              <a:t>, MAXLINE);</a:t>
            </a:r>
          </a:p>
          <a:p>
            <a:r>
              <a:rPr lang="es-ES_tradnl" sz="160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es-ES_tradnl" sz="1600" dirty="0" err="1">
                <a:solidFill>
                  <a:srgbClr val="000000"/>
                </a:solidFill>
                <a:latin typeface="Courier New"/>
                <a:cs typeface="Courier New"/>
              </a:rPr>
              <a:t>Fputs</a:t>
            </a:r>
            <a:r>
              <a:rPr lang="es-ES_tradnl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s-ES_tradnl" sz="1600" dirty="0" err="1">
                <a:solidFill>
                  <a:srgbClr val="000000"/>
                </a:solidFill>
                <a:latin typeface="Courier New"/>
                <a:cs typeface="Courier New"/>
              </a:rPr>
              <a:t>buf</a:t>
            </a:r>
            <a:r>
              <a:rPr lang="es-ES_tradnl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s-ES_tradnl" sz="1600" dirty="0" err="1">
                <a:solidFill>
                  <a:srgbClr val="000000"/>
                </a:solidFill>
                <a:latin typeface="Courier New"/>
                <a:cs typeface="Courier New"/>
              </a:rPr>
              <a:t>stdout</a:t>
            </a:r>
            <a:r>
              <a:rPr lang="es-ES_tradnl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s-ES_tradnl" sz="16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Close(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exit(0);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324600" y="6159490"/>
            <a:ext cx="13337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echoclient.c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21635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240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533400"/>
            <a:ext cx="6546850" cy="573087"/>
          </a:xfrm>
        </p:spPr>
        <p:txBody>
          <a:bodyPr/>
          <a:lstStyle/>
          <a:p>
            <a:r>
              <a:rPr lang="en-US" dirty="0"/>
              <a:t>Echo Server: </a:t>
            </a:r>
            <a:r>
              <a:rPr lang="en-US" dirty="0">
                <a:latin typeface="Courier New" pitchFamily="49" charset="0"/>
              </a:rPr>
              <a:t>echo</a:t>
            </a:r>
            <a:r>
              <a:rPr lang="en-US" dirty="0">
                <a:latin typeface="+mn-lt"/>
              </a:rPr>
              <a:t> function</a:t>
            </a:r>
            <a:endParaRPr lang="en-US" dirty="0"/>
          </a:p>
        </p:txBody>
      </p:sp>
      <p:sp>
        <p:nvSpPr>
          <p:cNvPr id="742403" name="Rectangle 3"/>
          <p:cNvSpPr>
            <a:spLocks noChangeArrowheads="1"/>
          </p:cNvSpPr>
          <p:nvPr/>
        </p:nvSpPr>
        <p:spPr bwMode="auto">
          <a:xfrm>
            <a:off x="751665" y="2743200"/>
            <a:ext cx="7225957" cy="304698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echo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it-IT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it-IT" sz="1600" dirty="0" err="1">
                <a:solidFill>
                  <a:srgbClr val="2D961E"/>
                </a:solidFill>
                <a:latin typeface="Courier New"/>
                <a:cs typeface="Courier New"/>
              </a:rPr>
              <a:t>size_t</a:t>
            </a:r>
            <a:r>
              <a:rPr lang="it-IT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it-IT" sz="1600" dirty="0" err="1">
                <a:solidFill>
                  <a:srgbClr val="C1651C"/>
                </a:solidFill>
                <a:latin typeface="Courier New"/>
                <a:cs typeface="Courier New"/>
              </a:rPr>
              <a:t>n</a:t>
            </a:r>
            <a:r>
              <a:rPr lang="it-IT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it-IT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it-IT" sz="1600" dirty="0" err="1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it-IT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it-IT" sz="1600" dirty="0" err="1">
                <a:solidFill>
                  <a:srgbClr val="C1651C"/>
                </a:solidFill>
                <a:latin typeface="Courier New"/>
                <a:cs typeface="Courier New"/>
              </a:rPr>
              <a:t>buf</a:t>
            </a:r>
            <a:r>
              <a:rPr lang="it-IT" sz="1600" dirty="0">
                <a:solidFill>
                  <a:srgbClr val="000000"/>
                </a:solidFill>
                <a:latin typeface="Courier New"/>
                <a:cs typeface="Courier New"/>
              </a:rPr>
              <a:t>[MAXLINE];</a:t>
            </a:r>
          </a:p>
          <a:p>
            <a:r>
              <a:rPr lang="pt-BR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pt-BR" sz="1600" dirty="0" err="1">
                <a:solidFill>
                  <a:srgbClr val="2D961E"/>
                </a:solidFill>
                <a:latin typeface="Courier New"/>
                <a:cs typeface="Courier New"/>
              </a:rPr>
              <a:t>rio_t</a:t>
            </a:r>
            <a:r>
              <a:rPr lang="pt-BR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pt-BR" sz="1600" dirty="0">
                <a:solidFill>
                  <a:srgbClr val="C1651C"/>
                </a:solidFill>
                <a:latin typeface="Courier New"/>
                <a:cs typeface="Courier New"/>
              </a:rPr>
              <a:t>rio</a:t>
            </a:r>
            <a:r>
              <a:rPr lang="pt-BR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pt-BR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pt-BR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pt-BR" sz="1600" dirty="0" err="1">
                <a:solidFill>
                  <a:srgbClr val="000000"/>
                </a:solidFill>
                <a:latin typeface="Courier New"/>
                <a:cs typeface="Courier New"/>
              </a:rPr>
              <a:t>Rio_readinitb</a:t>
            </a:r>
            <a:r>
              <a:rPr lang="pt-BR" sz="1600" dirty="0">
                <a:solidFill>
                  <a:srgbClr val="000000"/>
                </a:solidFill>
                <a:latin typeface="Courier New"/>
                <a:cs typeface="Courier New"/>
              </a:rPr>
              <a:t>(&amp;rio, </a:t>
            </a:r>
            <a:r>
              <a:rPr lang="pt-BR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</a:t>
            </a:r>
            <a:r>
              <a:rPr lang="pt-BR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while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((n =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Rio_readlineb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rio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buf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MAXLINE)) != 0) {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"server received %d bytes\n"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(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)n);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Rio_writen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buf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n);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  <a:endParaRPr lang="en-US" sz="1600" dirty="0">
              <a:latin typeface="Courier New"/>
              <a:cs typeface="Courier New"/>
            </a:endParaRPr>
          </a:p>
        </p:txBody>
      </p:sp>
      <p:sp>
        <p:nvSpPr>
          <p:cNvPr id="74240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29153" y="1220788"/>
            <a:ext cx="8307387" cy="1293812"/>
          </a:xfrm>
          <a:noFill/>
          <a:ln/>
        </p:spPr>
        <p:txBody>
          <a:bodyPr lIns="90487" tIns="44450" rIns="90487" bIns="44450"/>
          <a:lstStyle/>
          <a:p>
            <a:r>
              <a:rPr lang="en-US" dirty="0"/>
              <a:t>The server uses RIO to read and echo text lines until EOF (end-of-file) condition is encountered.</a:t>
            </a:r>
          </a:p>
          <a:p>
            <a:pPr lvl="1"/>
            <a:r>
              <a:rPr lang="en-US" dirty="0"/>
              <a:t>EOF condition caused by client calling  </a:t>
            </a:r>
            <a:r>
              <a:rPr lang="en-US" b="1" dirty="0">
                <a:latin typeface="Courier New" pitchFamily="49" charset="0"/>
              </a:rPr>
              <a:t>close(</a:t>
            </a:r>
            <a:r>
              <a:rPr lang="en-US" b="1" dirty="0" err="1">
                <a:latin typeface="Courier New" pitchFamily="49" charset="0"/>
              </a:rPr>
              <a:t>clientfd</a:t>
            </a:r>
            <a:r>
              <a:rPr lang="en-US" b="1" dirty="0">
                <a:latin typeface="Courier New" pitchFamily="49" charset="0"/>
              </a:rPr>
              <a:t>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173946" y="5410200"/>
            <a:ext cx="8036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echo.c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66760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264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61950"/>
            <a:ext cx="8716962" cy="781050"/>
          </a:xfrm>
        </p:spPr>
        <p:txBody>
          <a:bodyPr/>
          <a:lstStyle/>
          <a:p>
            <a:r>
              <a:rPr lang="en-US"/>
              <a:t>Socket Address Structures</a:t>
            </a:r>
          </a:p>
        </p:txBody>
      </p:sp>
      <p:sp>
        <p:nvSpPr>
          <p:cNvPr id="752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716962" cy="2286000"/>
          </a:xfrm>
        </p:spPr>
        <p:txBody>
          <a:bodyPr/>
          <a:lstStyle/>
          <a:p>
            <a:r>
              <a:rPr lang="en-US" dirty="0"/>
              <a:t>Generic socket address:</a:t>
            </a:r>
          </a:p>
          <a:p>
            <a:pPr lvl="1"/>
            <a:r>
              <a:rPr lang="en-US" dirty="0"/>
              <a:t>For address arguments to </a:t>
            </a:r>
            <a:r>
              <a:rPr lang="en-US" b="1" dirty="0">
                <a:latin typeface="Courier New" pitchFamily="49" charset="0"/>
              </a:rPr>
              <a:t>connect</a:t>
            </a:r>
            <a:r>
              <a:rPr lang="en-US" dirty="0"/>
              <a:t>, </a:t>
            </a:r>
            <a:r>
              <a:rPr lang="en-US" b="1" dirty="0">
                <a:latin typeface="Courier New" pitchFamily="49" charset="0"/>
              </a:rPr>
              <a:t>bind</a:t>
            </a:r>
            <a:r>
              <a:rPr lang="en-US" dirty="0"/>
              <a:t>, and </a:t>
            </a:r>
            <a:r>
              <a:rPr lang="en-US" b="1" dirty="0">
                <a:latin typeface="Courier New" pitchFamily="49" charset="0"/>
              </a:rPr>
              <a:t>accept</a:t>
            </a:r>
            <a:r>
              <a:rPr lang="en-US" dirty="0">
                <a:cs typeface="Calibri" panose="020F0502020204030204" pitchFamily="34" charset="0"/>
              </a:rPr>
              <a:t> </a:t>
            </a:r>
            <a:r>
              <a:rPr lang="en-US" i="1" dirty="0">
                <a:cs typeface="Calibri" panose="020F0502020204030204" pitchFamily="34" charset="0"/>
              </a:rPr>
              <a:t>(next lecture)</a:t>
            </a:r>
          </a:p>
          <a:p>
            <a:pPr lvl="1"/>
            <a:r>
              <a:rPr lang="en-US" dirty="0"/>
              <a:t>In C++ this would be an abstract base class</a:t>
            </a:r>
          </a:p>
          <a:p>
            <a:pPr lvl="1"/>
            <a:r>
              <a:rPr lang="en-US" dirty="0">
                <a:latin typeface="+mn-lt"/>
              </a:rPr>
              <a:t>For casting convenience, we adopt the Stevens convention: </a:t>
            </a:r>
          </a:p>
          <a:p>
            <a:pPr marL="457200" lvl="1" indent="0">
              <a:buNone/>
            </a:pPr>
            <a:r>
              <a:rPr lang="en-US" b="1" dirty="0">
                <a:latin typeface="+mn-lt"/>
              </a:rPr>
              <a:t>     </a:t>
            </a:r>
            <a:r>
              <a:rPr lang="en-US" b="1" dirty="0" err="1">
                <a:latin typeface="Courier New" pitchFamily="49" charset="0"/>
              </a:rPr>
              <a:t>typedef</a:t>
            </a:r>
            <a:r>
              <a:rPr lang="en-US" b="1" dirty="0">
                <a:latin typeface="Courier New" pitchFamily="49" charset="0"/>
              </a:rPr>
              <a:t> </a:t>
            </a:r>
            <a:r>
              <a:rPr lang="en-US" b="1" dirty="0" err="1">
                <a:latin typeface="Courier New" pitchFamily="49" charset="0"/>
              </a:rPr>
              <a:t>struct</a:t>
            </a:r>
            <a:r>
              <a:rPr lang="en-US" b="1" dirty="0">
                <a:latin typeface="Courier New" pitchFamily="49" charset="0"/>
              </a:rPr>
              <a:t> </a:t>
            </a:r>
            <a:r>
              <a:rPr lang="en-US" b="1" dirty="0" err="1">
                <a:latin typeface="Courier New" pitchFamily="49" charset="0"/>
              </a:rPr>
              <a:t>sockaddr</a:t>
            </a:r>
            <a:r>
              <a:rPr lang="en-US" b="1" dirty="0">
                <a:latin typeface="Courier New" pitchFamily="49" charset="0"/>
              </a:rPr>
              <a:t> SA;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752646" name="Rectangle 6"/>
          <p:cNvSpPr>
            <a:spLocks noChangeArrowheads="1"/>
          </p:cNvSpPr>
          <p:nvPr/>
        </p:nvSpPr>
        <p:spPr bwMode="auto">
          <a:xfrm>
            <a:off x="846549" y="3570982"/>
            <a:ext cx="6109365" cy="107721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 err="1">
                <a:latin typeface="Courier New" pitchFamily="49" charset="0"/>
              </a:rPr>
              <a:t>struct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sockaddr</a:t>
            </a:r>
            <a:r>
              <a:rPr lang="en-US" sz="1600" dirty="0">
                <a:latin typeface="Courier New" pitchFamily="49" charset="0"/>
              </a:rPr>
              <a:t> { </a:t>
            </a:r>
          </a:p>
          <a:p>
            <a:r>
              <a:rPr lang="en-US" sz="1600" dirty="0">
                <a:latin typeface="Courier New" pitchFamily="49" charset="0"/>
              </a:rPr>
              <a:t>  uint16_t  </a:t>
            </a:r>
            <a:r>
              <a:rPr lang="en-US" sz="1600" dirty="0" err="1">
                <a:latin typeface="Courier New" pitchFamily="49" charset="0"/>
              </a:rPr>
              <a:t>sa_family</a:t>
            </a:r>
            <a:r>
              <a:rPr lang="en-US" sz="1600" dirty="0">
                <a:latin typeface="Courier New" pitchFamily="49" charset="0"/>
              </a:rPr>
              <a:t>;  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Protocol family */ </a:t>
            </a:r>
          </a:p>
          <a:p>
            <a:r>
              <a:rPr lang="en-US" sz="1600" dirty="0">
                <a:latin typeface="Courier New" pitchFamily="49" charset="0"/>
              </a:rPr>
              <a:t>  char      </a:t>
            </a:r>
            <a:r>
              <a:rPr lang="en-US" sz="1600" dirty="0" err="1">
                <a:latin typeface="Courier New" pitchFamily="49" charset="0"/>
              </a:rPr>
              <a:t>sa_data</a:t>
            </a:r>
            <a:r>
              <a:rPr lang="en-US" sz="1600" dirty="0">
                <a:latin typeface="Courier New" pitchFamily="49" charset="0"/>
              </a:rPr>
              <a:t>[14];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Address data  */ </a:t>
            </a:r>
          </a:p>
          <a:p>
            <a:r>
              <a:rPr lang="en-US" sz="1600" dirty="0">
                <a:latin typeface="Courier New" pitchFamily="49" charset="0"/>
              </a:rPr>
              <a:t>};       </a:t>
            </a:r>
          </a:p>
        </p:txBody>
      </p:sp>
      <p:grpSp>
        <p:nvGrpSpPr>
          <p:cNvPr id="3" name="Group 24"/>
          <p:cNvGrpSpPr>
            <a:grpSpLocks/>
          </p:cNvGrpSpPr>
          <p:nvPr/>
        </p:nvGrpSpPr>
        <p:grpSpPr bwMode="auto">
          <a:xfrm>
            <a:off x="304800" y="5165308"/>
            <a:ext cx="8534400" cy="457200"/>
            <a:chOff x="960" y="2784"/>
            <a:chExt cx="5376" cy="288"/>
          </a:xfrm>
        </p:grpSpPr>
        <p:sp>
          <p:nvSpPr>
            <p:cNvPr id="752648" name="Rectangle 8"/>
            <p:cNvSpPr>
              <a:spLocks noChangeArrowheads="1"/>
            </p:cNvSpPr>
            <p:nvPr/>
          </p:nvSpPr>
          <p:spPr bwMode="auto">
            <a:xfrm>
              <a:off x="960" y="2784"/>
              <a:ext cx="336" cy="288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49" name="Rectangle 9"/>
            <p:cNvSpPr>
              <a:spLocks noChangeArrowheads="1"/>
            </p:cNvSpPr>
            <p:nvPr/>
          </p:nvSpPr>
          <p:spPr bwMode="auto">
            <a:xfrm>
              <a:off x="1296" y="2784"/>
              <a:ext cx="336" cy="288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50" name="Rectangle 10"/>
            <p:cNvSpPr>
              <a:spLocks noChangeArrowheads="1"/>
            </p:cNvSpPr>
            <p:nvPr/>
          </p:nvSpPr>
          <p:spPr bwMode="auto">
            <a:xfrm>
              <a:off x="1632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51" name="Rectangle 11"/>
            <p:cNvSpPr>
              <a:spLocks noChangeArrowheads="1"/>
            </p:cNvSpPr>
            <p:nvPr/>
          </p:nvSpPr>
          <p:spPr bwMode="auto">
            <a:xfrm>
              <a:off x="1968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52" name="Rectangle 12"/>
            <p:cNvSpPr>
              <a:spLocks noChangeArrowheads="1"/>
            </p:cNvSpPr>
            <p:nvPr/>
          </p:nvSpPr>
          <p:spPr bwMode="auto">
            <a:xfrm>
              <a:off x="2304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53" name="Rectangle 13"/>
            <p:cNvSpPr>
              <a:spLocks noChangeArrowheads="1"/>
            </p:cNvSpPr>
            <p:nvPr/>
          </p:nvSpPr>
          <p:spPr bwMode="auto">
            <a:xfrm>
              <a:off x="2640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54" name="Rectangle 14"/>
            <p:cNvSpPr>
              <a:spLocks noChangeArrowheads="1"/>
            </p:cNvSpPr>
            <p:nvPr/>
          </p:nvSpPr>
          <p:spPr bwMode="auto">
            <a:xfrm>
              <a:off x="2976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55" name="Rectangle 15"/>
            <p:cNvSpPr>
              <a:spLocks noChangeArrowheads="1"/>
            </p:cNvSpPr>
            <p:nvPr/>
          </p:nvSpPr>
          <p:spPr bwMode="auto">
            <a:xfrm>
              <a:off x="3312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56" name="Rectangle 16"/>
            <p:cNvSpPr>
              <a:spLocks noChangeArrowheads="1"/>
            </p:cNvSpPr>
            <p:nvPr/>
          </p:nvSpPr>
          <p:spPr bwMode="auto">
            <a:xfrm>
              <a:off x="3648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57" name="Rectangle 17"/>
            <p:cNvSpPr>
              <a:spLocks noChangeArrowheads="1"/>
            </p:cNvSpPr>
            <p:nvPr/>
          </p:nvSpPr>
          <p:spPr bwMode="auto">
            <a:xfrm>
              <a:off x="3984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58" name="Rectangle 18"/>
            <p:cNvSpPr>
              <a:spLocks noChangeArrowheads="1"/>
            </p:cNvSpPr>
            <p:nvPr/>
          </p:nvSpPr>
          <p:spPr bwMode="auto">
            <a:xfrm>
              <a:off x="4320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59" name="Rectangle 19"/>
            <p:cNvSpPr>
              <a:spLocks noChangeArrowheads="1"/>
            </p:cNvSpPr>
            <p:nvPr/>
          </p:nvSpPr>
          <p:spPr bwMode="auto">
            <a:xfrm>
              <a:off x="4656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60" name="Rectangle 20"/>
            <p:cNvSpPr>
              <a:spLocks noChangeArrowheads="1"/>
            </p:cNvSpPr>
            <p:nvPr/>
          </p:nvSpPr>
          <p:spPr bwMode="auto">
            <a:xfrm>
              <a:off x="4992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61" name="Rectangle 21"/>
            <p:cNvSpPr>
              <a:spLocks noChangeArrowheads="1"/>
            </p:cNvSpPr>
            <p:nvPr/>
          </p:nvSpPr>
          <p:spPr bwMode="auto">
            <a:xfrm>
              <a:off x="5328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62" name="Rectangle 22"/>
            <p:cNvSpPr>
              <a:spLocks noChangeArrowheads="1"/>
            </p:cNvSpPr>
            <p:nvPr/>
          </p:nvSpPr>
          <p:spPr bwMode="auto">
            <a:xfrm>
              <a:off x="5664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63" name="Rectangle 23"/>
            <p:cNvSpPr>
              <a:spLocks noChangeArrowheads="1"/>
            </p:cNvSpPr>
            <p:nvPr/>
          </p:nvSpPr>
          <p:spPr bwMode="auto">
            <a:xfrm>
              <a:off x="6000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sp>
        <p:nvSpPr>
          <p:cNvPr id="752666" name="Text Box 26"/>
          <p:cNvSpPr txBox="1">
            <a:spLocks noChangeArrowheads="1"/>
          </p:cNvSpPr>
          <p:nvPr/>
        </p:nvSpPr>
        <p:spPr bwMode="auto">
          <a:xfrm>
            <a:off x="194792" y="4828758"/>
            <a:ext cx="128428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sa_family</a:t>
            </a:r>
          </a:p>
        </p:txBody>
      </p:sp>
      <p:sp>
        <p:nvSpPr>
          <p:cNvPr id="752670" name="Text Box 30"/>
          <p:cNvSpPr txBox="1">
            <a:spLocks noChangeArrowheads="1"/>
          </p:cNvSpPr>
          <p:nvPr/>
        </p:nvSpPr>
        <p:spPr bwMode="auto">
          <a:xfrm>
            <a:off x="4396890" y="6138446"/>
            <a:ext cx="1434174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Family Specific</a:t>
            </a:r>
          </a:p>
        </p:txBody>
      </p:sp>
      <p:sp>
        <p:nvSpPr>
          <p:cNvPr id="27" name="AutoShape 50"/>
          <p:cNvSpPr>
            <a:spLocks/>
          </p:cNvSpPr>
          <p:nvPr/>
        </p:nvSpPr>
        <p:spPr bwMode="auto">
          <a:xfrm rot="5400000">
            <a:off x="4953000" y="2193507"/>
            <a:ext cx="304800" cy="7467600"/>
          </a:xfrm>
          <a:prstGeom prst="rightBrace">
            <a:avLst>
              <a:gd name="adj1" fmla="val 95833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6413288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264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61950"/>
            <a:ext cx="8716962" cy="781050"/>
          </a:xfrm>
        </p:spPr>
        <p:txBody>
          <a:bodyPr/>
          <a:lstStyle/>
          <a:p>
            <a:r>
              <a:rPr lang="en-US" dirty="0"/>
              <a:t>Socket Address Structures</a:t>
            </a:r>
          </a:p>
        </p:txBody>
      </p:sp>
      <p:sp>
        <p:nvSpPr>
          <p:cNvPr id="752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307387" cy="1676400"/>
          </a:xfrm>
        </p:spPr>
        <p:txBody>
          <a:bodyPr/>
          <a:lstStyle/>
          <a:p>
            <a:r>
              <a:rPr lang="en-US" dirty="0"/>
              <a:t>Internet (IPv4) specific socket address:</a:t>
            </a:r>
          </a:p>
          <a:p>
            <a:pPr lvl="1"/>
            <a:r>
              <a:rPr lang="en-US" dirty="0"/>
              <a:t>Must cast (</a:t>
            </a:r>
            <a:r>
              <a:rPr lang="en-US" dirty="0" err="1">
                <a:latin typeface="Courier New"/>
                <a:cs typeface="Courier New"/>
              </a:rPr>
              <a:t>struct</a:t>
            </a:r>
            <a:r>
              <a:rPr lang="en-US" dirty="0">
                <a:latin typeface="Courier New"/>
                <a:cs typeface="Courier New"/>
              </a:rPr>
              <a:t> </a:t>
            </a:r>
            <a:r>
              <a:rPr lang="en-US" dirty="0" err="1">
                <a:latin typeface="Courier New" pitchFamily="49" charset="0"/>
              </a:rPr>
              <a:t>sockaddr_in</a:t>
            </a:r>
            <a:r>
              <a:rPr lang="en-US" dirty="0">
                <a:latin typeface="Courier New" pitchFamily="49" charset="0"/>
              </a:rPr>
              <a:t> *</a:t>
            </a:r>
            <a:r>
              <a:rPr lang="en-US" dirty="0"/>
              <a:t>) to (</a:t>
            </a:r>
            <a:r>
              <a:rPr lang="en-US" dirty="0" err="1">
                <a:latin typeface="Courier New" pitchFamily="49" charset="0"/>
              </a:rPr>
              <a:t>struct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 err="1">
                <a:latin typeface="Courier New" pitchFamily="49" charset="0"/>
              </a:rPr>
              <a:t>sockaddr</a:t>
            </a:r>
            <a:r>
              <a:rPr lang="en-US" dirty="0">
                <a:latin typeface="Courier New" pitchFamily="49" charset="0"/>
              </a:rPr>
              <a:t> *</a:t>
            </a:r>
            <a:r>
              <a:rPr lang="en-US" dirty="0"/>
              <a:t>) for functions that take socket address arguments. </a:t>
            </a:r>
          </a:p>
        </p:txBody>
      </p:sp>
      <p:sp>
        <p:nvSpPr>
          <p:cNvPr id="752648" name="Rectangle 8"/>
          <p:cNvSpPr>
            <a:spLocks noChangeArrowheads="1"/>
          </p:cNvSpPr>
          <p:nvPr/>
        </p:nvSpPr>
        <p:spPr bwMode="auto">
          <a:xfrm>
            <a:off x="304800" y="5151060"/>
            <a:ext cx="533400" cy="4572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2649" name="Rectangle 9"/>
          <p:cNvSpPr>
            <a:spLocks noChangeArrowheads="1"/>
          </p:cNvSpPr>
          <p:nvPr/>
        </p:nvSpPr>
        <p:spPr bwMode="auto">
          <a:xfrm>
            <a:off x="838200" y="5151060"/>
            <a:ext cx="533400" cy="4572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2650" name="Rectangle 10"/>
          <p:cNvSpPr>
            <a:spLocks noChangeArrowheads="1"/>
          </p:cNvSpPr>
          <p:nvPr/>
        </p:nvSpPr>
        <p:spPr bwMode="auto">
          <a:xfrm>
            <a:off x="1371600" y="5151060"/>
            <a:ext cx="533400" cy="4572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2651" name="Rectangle 11"/>
          <p:cNvSpPr>
            <a:spLocks noChangeArrowheads="1"/>
          </p:cNvSpPr>
          <p:nvPr/>
        </p:nvSpPr>
        <p:spPr bwMode="auto">
          <a:xfrm>
            <a:off x="1905000" y="5151060"/>
            <a:ext cx="533400" cy="4572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2652" name="Rectangle 12"/>
          <p:cNvSpPr>
            <a:spLocks noChangeArrowheads="1"/>
          </p:cNvSpPr>
          <p:nvPr/>
        </p:nvSpPr>
        <p:spPr bwMode="auto">
          <a:xfrm>
            <a:off x="2438400" y="5151060"/>
            <a:ext cx="533400" cy="4572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2653" name="Rectangle 13"/>
          <p:cNvSpPr>
            <a:spLocks noChangeArrowheads="1"/>
          </p:cNvSpPr>
          <p:nvPr/>
        </p:nvSpPr>
        <p:spPr bwMode="auto">
          <a:xfrm>
            <a:off x="2971800" y="5151060"/>
            <a:ext cx="533400" cy="4572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2654" name="Rectangle 14"/>
          <p:cNvSpPr>
            <a:spLocks noChangeArrowheads="1"/>
          </p:cNvSpPr>
          <p:nvPr/>
        </p:nvSpPr>
        <p:spPr bwMode="auto">
          <a:xfrm>
            <a:off x="3505200" y="5151060"/>
            <a:ext cx="533400" cy="4572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2655" name="Rectangle 15"/>
          <p:cNvSpPr>
            <a:spLocks noChangeArrowheads="1"/>
          </p:cNvSpPr>
          <p:nvPr/>
        </p:nvSpPr>
        <p:spPr bwMode="auto">
          <a:xfrm>
            <a:off x="4038600" y="5151060"/>
            <a:ext cx="533400" cy="4572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2656" name="Rectangle 16"/>
          <p:cNvSpPr>
            <a:spLocks noChangeArrowheads="1"/>
          </p:cNvSpPr>
          <p:nvPr/>
        </p:nvSpPr>
        <p:spPr bwMode="auto">
          <a:xfrm>
            <a:off x="4572000" y="515106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 anchorCtr="1">
            <a:spAutoFit/>
          </a:bodyPr>
          <a:lstStyle/>
          <a:p>
            <a:r>
              <a:rPr lang="en-US" dirty="0">
                <a:latin typeface="Courier New" pitchFamily="49" charset="0"/>
                <a:cs typeface="Courier New" pitchFamily="49" charset="0"/>
              </a:rPr>
              <a:t>0</a:t>
            </a:r>
          </a:p>
        </p:txBody>
      </p:sp>
      <p:sp>
        <p:nvSpPr>
          <p:cNvPr id="752657" name="Rectangle 17"/>
          <p:cNvSpPr>
            <a:spLocks noChangeArrowheads="1"/>
          </p:cNvSpPr>
          <p:nvPr/>
        </p:nvSpPr>
        <p:spPr bwMode="auto">
          <a:xfrm>
            <a:off x="5105400" y="515106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 anchorCtr="1">
            <a:spAutoFit/>
          </a:bodyPr>
          <a:lstStyle/>
          <a:p>
            <a:r>
              <a:rPr lang="en-US" dirty="0">
                <a:latin typeface="Courier New" pitchFamily="49" charset="0"/>
                <a:cs typeface="Courier New" pitchFamily="49" charset="0"/>
              </a:rPr>
              <a:t>0</a:t>
            </a:r>
          </a:p>
        </p:txBody>
      </p:sp>
      <p:sp>
        <p:nvSpPr>
          <p:cNvPr id="752658" name="Rectangle 18"/>
          <p:cNvSpPr>
            <a:spLocks noChangeArrowheads="1"/>
          </p:cNvSpPr>
          <p:nvPr/>
        </p:nvSpPr>
        <p:spPr bwMode="auto">
          <a:xfrm>
            <a:off x="5638800" y="515106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 anchorCtr="1">
            <a:spAutoFit/>
          </a:bodyPr>
          <a:lstStyle/>
          <a:p>
            <a:r>
              <a:rPr lang="en-US" dirty="0">
                <a:latin typeface="Courier New" pitchFamily="49" charset="0"/>
                <a:cs typeface="Courier New" pitchFamily="49" charset="0"/>
              </a:rPr>
              <a:t>0</a:t>
            </a:r>
          </a:p>
        </p:txBody>
      </p:sp>
      <p:sp>
        <p:nvSpPr>
          <p:cNvPr id="752659" name="Rectangle 19"/>
          <p:cNvSpPr>
            <a:spLocks noChangeArrowheads="1"/>
          </p:cNvSpPr>
          <p:nvPr/>
        </p:nvSpPr>
        <p:spPr bwMode="auto">
          <a:xfrm>
            <a:off x="6172200" y="515106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 anchorCtr="1">
            <a:spAutoFit/>
          </a:bodyPr>
          <a:lstStyle/>
          <a:p>
            <a:r>
              <a:rPr lang="en-US" dirty="0">
                <a:latin typeface="Courier New" pitchFamily="49" charset="0"/>
                <a:cs typeface="Courier New" pitchFamily="49" charset="0"/>
              </a:rPr>
              <a:t>0</a:t>
            </a:r>
          </a:p>
        </p:txBody>
      </p:sp>
      <p:sp>
        <p:nvSpPr>
          <p:cNvPr id="752660" name="Rectangle 20"/>
          <p:cNvSpPr>
            <a:spLocks noChangeArrowheads="1"/>
          </p:cNvSpPr>
          <p:nvPr/>
        </p:nvSpPr>
        <p:spPr bwMode="auto">
          <a:xfrm>
            <a:off x="6705600" y="515106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 anchorCtr="1">
            <a:spAutoFit/>
          </a:bodyPr>
          <a:lstStyle/>
          <a:p>
            <a:r>
              <a:rPr lang="en-US" dirty="0">
                <a:latin typeface="Courier New" pitchFamily="49" charset="0"/>
                <a:cs typeface="Courier New" pitchFamily="49" charset="0"/>
              </a:rPr>
              <a:t>0</a:t>
            </a:r>
          </a:p>
        </p:txBody>
      </p:sp>
      <p:sp>
        <p:nvSpPr>
          <p:cNvPr id="752661" name="Rectangle 21"/>
          <p:cNvSpPr>
            <a:spLocks noChangeArrowheads="1"/>
          </p:cNvSpPr>
          <p:nvPr/>
        </p:nvSpPr>
        <p:spPr bwMode="auto">
          <a:xfrm>
            <a:off x="7239000" y="515106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 anchorCtr="1">
            <a:spAutoFit/>
          </a:bodyPr>
          <a:lstStyle/>
          <a:p>
            <a:r>
              <a:rPr lang="en-US" dirty="0">
                <a:latin typeface="Courier New" pitchFamily="49" charset="0"/>
                <a:cs typeface="Courier New" pitchFamily="49" charset="0"/>
              </a:rPr>
              <a:t>0</a:t>
            </a:r>
          </a:p>
        </p:txBody>
      </p:sp>
      <p:sp>
        <p:nvSpPr>
          <p:cNvPr id="752662" name="Rectangle 22"/>
          <p:cNvSpPr>
            <a:spLocks noChangeArrowheads="1"/>
          </p:cNvSpPr>
          <p:nvPr/>
        </p:nvSpPr>
        <p:spPr bwMode="auto">
          <a:xfrm>
            <a:off x="7772400" y="515106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 anchorCtr="1">
            <a:spAutoFit/>
          </a:bodyPr>
          <a:lstStyle/>
          <a:p>
            <a:r>
              <a:rPr lang="en-US" dirty="0">
                <a:latin typeface="Courier New" pitchFamily="49" charset="0"/>
                <a:cs typeface="Courier New" pitchFamily="49" charset="0"/>
              </a:rPr>
              <a:t>0</a:t>
            </a:r>
          </a:p>
        </p:txBody>
      </p:sp>
      <p:sp>
        <p:nvSpPr>
          <p:cNvPr id="752663" name="Rectangle 23"/>
          <p:cNvSpPr>
            <a:spLocks noChangeArrowheads="1"/>
          </p:cNvSpPr>
          <p:nvPr/>
        </p:nvSpPr>
        <p:spPr bwMode="auto">
          <a:xfrm>
            <a:off x="8305800" y="515106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 anchorCtr="1">
            <a:spAutoFit/>
          </a:bodyPr>
          <a:lstStyle/>
          <a:p>
            <a:r>
              <a:rPr lang="en-US" dirty="0">
                <a:latin typeface="Courier New" pitchFamily="49" charset="0"/>
                <a:cs typeface="Courier New" pitchFamily="49" charset="0"/>
              </a:rPr>
              <a:t>0</a:t>
            </a:r>
          </a:p>
        </p:txBody>
      </p:sp>
      <p:sp>
        <p:nvSpPr>
          <p:cNvPr id="752666" name="Text Box 26"/>
          <p:cNvSpPr txBox="1">
            <a:spLocks noChangeArrowheads="1"/>
          </p:cNvSpPr>
          <p:nvPr/>
        </p:nvSpPr>
        <p:spPr bwMode="auto">
          <a:xfrm>
            <a:off x="87312" y="5608260"/>
            <a:ext cx="128428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sa_family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752670" name="Text Box 30"/>
          <p:cNvSpPr txBox="1">
            <a:spLocks noChangeArrowheads="1"/>
          </p:cNvSpPr>
          <p:nvPr/>
        </p:nvSpPr>
        <p:spPr bwMode="auto">
          <a:xfrm>
            <a:off x="4396890" y="6124198"/>
            <a:ext cx="1434174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Family Specific</a:t>
            </a:r>
          </a:p>
        </p:txBody>
      </p:sp>
      <p:sp>
        <p:nvSpPr>
          <p:cNvPr id="27" name="AutoShape 50"/>
          <p:cNvSpPr>
            <a:spLocks/>
          </p:cNvSpPr>
          <p:nvPr/>
        </p:nvSpPr>
        <p:spPr bwMode="auto">
          <a:xfrm rot="5400000">
            <a:off x="4953000" y="2179259"/>
            <a:ext cx="304800" cy="7467600"/>
          </a:xfrm>
          <a:prstGeom prst="rightBrace">
            <a:avLst>
              <a:gd name="adj1" fmla="val 95833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5" name="Rectangle 5"/>
          <p:cNvSpPr>
            <a:spLocks noChangeArrowheads="1"/>
          </p:cNvSpPr>
          <p:nvPr/>
        </p:nvSpPr>
        <p:spPr bwMode="auto">
          <a:xfrm>
            <a:off x="228600" y="2819400"/>
            <a:ext cx="8803812" cy="156966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 err="1">
                <a:latin typeface="Courier New" pitchFamily="49" charset="0"/>
              </a:rPr>
              <a:t>struct sockaddr_in  { </a:t>
            </a:r>
          </a:p>
          <a:p>
            <a:r>
              <a:rPr lang="en-US" sz="1600" dirty="0">
                <a:latin typeface="Courier New" pitchFamily="49" charset="0"/>
              </a:rPr>
              <a:t>  uint16_t        </a:t>
            </a:r>
            <a:r>
              <a:rPr lang="en-US" sz="1600" dirty="0" err="1">
                <a:latin typeface="Courier New" pitchFamily="49" charset="0"/>
              </a:rPr>
              <a:t>sin_family</a:t>
            </a:r>
            <a:r>
              <a:rPr lang="en-US" sz="1600" dirty="0">
                <a:latin typeface="Courier New" pitchFamily="49" charset="0"/>
              </a:rPr>
              <a:t>;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Protocol family (always AF_INET) */ </a:t>
            </a:r>
          </a:p>
          <a:p>
            <a:r>
              <a:rPr lang="en-US" sz="1600" dirty="0">
                <a:latin typeface="Courier New" pitchFamily="49" charset="0"/>
              </a:rPr>
              <a:t>  uint16_t        </a:t>
            </a:r>
            <a:r>
              <a:rPr lang="en-US" sz="1600" dirty="0" err="1">
                <a:latin typeface="Courier New" pitchFamily="49" charset="0"/>
              </a:rPr>
              <a:t>sin_port</a:t>
            </a:r>
            <a:r>
              <a:rPr lang="en-US" sz="1600" dirty="0">
                <a:latin typeface="Courier New" pitchFamily="49" charset="0"/>
              </a:rPr>
              <a:t>;  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Port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num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in network byte order */ </a:t>
            </a:r>
          </a:p>
          <a:p>
            <a:r>
              <a:rPr lang="en-US" sz="1600" dirty="0" err="1">
                <a:latin typeface="Courier New" pitchFamily="49" charset="0"/>
              </a:rPr>
              <a:t>  struct in_addr  sin_addr;   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/* IP addr in network byte order */ </a:t>
            </a:r>
          </a:p>
          <a:p>
            <a:r>
              <a:rPr lang="en-US" sz="1600" dirty="0">
                <a:latin typeface="Courier New" pitchFamily="49" charset="0"/>
              </a:rPr>
              <a:t>  unsigned char   </a:t>
            </a:r>
            <a:r>
              <a:rPr lang="en-US" sz="1600" dirty="0" err="1">
                <a:latin typeface="Courier New" pitchFamily="49" charset="0"/>
              </a:rPr>
              <a:t>sin_zero</a:t>
            </a:r>
            <a:r>
              <a:rPr lang="en-US" sz="1600" dirty="0">
                <a:latin typeface="Courier New" pitchFamily="49" charset="0"/>
              </a:rPr>
              <a:t>[8];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Pad to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sizeof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(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struct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sockaddr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) */ </a:t>
            </a:r>
          </a:p>
          <a:p>
            <a:r>
              <a:rPr lang="en-US" sz="1600" dirty="0" err="1">
                <a:latin typeface="Courier New" pitchFamily="49" charset="0"/>
              </a:rPr>
              <a:t>}; </a:t>
            </a:r>
          </a:p>
        </p:txBody>
      </p:sp>
      <p:sp>
        <p:nvSpPr>
          <p:cNvPr id="26" name="Text Box 26"/>
          <p:cNvSpPr txBox="1">
            <a:spLocks noChangeArrowheads="1"/>
          </p:cNvSpPr>
          <p:nvPr/>
        </p:nvSpPr>
        <p:spPr bwMode="auto">
          <a:xfrm>
            <a:off x="1330371" y="4814510"/>
            <a:ext cx="1172117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sin_port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28" name="Text Box 26"/>
          <p:cNvSpPr txBox="1">
            <a:spLocks noChangeArrowheads="1"/>
          </p:cNvSpPr>
          <p:nvPr/>
        </p:nvSpPr>
        <p:spPr bwMode="auto">
          <a:xfrm>
            <a:off x="313857" y="5215202"/>
            <a:ext cx="1048685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dirty="0">
                <a:latin typeface="Courier New" pitchFamily="49" charset="0"/>
              </a:rPr>
              <a:t>AF_INET</a:t>
            </a:r>
          </a:p>
        </p:txBody>
      </p:sp>
      <p:sp>
        <p:nvSpPr>
          <p:cNvPr id="29" name="Text Box 26"/>
          <p:cNvSpPr txBox="1">
            <a:spLocks noChangeArrowheads="1"/>
          </p:cNvSpPr>
          <p:nvPr/>
        </p:nvSpPr>
        <p:spPr bwMode="auto">
          <a:xfrm>
            <a:off x="2918459" y="4812506"/>
            <a:ext cx="1172117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sin_addr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30" name="Text Box 26"/>
          <p:cNvSpPr txBox="1">
            <a:spLocks noChangeArrowheads="1"/>
          </p:cNvSpPr>
          <p:nvPr/>
        </p:nvSpPr>
        <p:spPr bwMode="auto">
          <a:xfrm>
            <a:off x="76200" y="5957510"/>
            <a:ext cx="1418979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sin_family</a:t>
            </a:r>
            <a:endParaRPr lang="en-US" sz="1600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7701703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435678"/>
            <a:ext cx="8915400" cy="762000"/>
          </a:xfrm>
        </p:spPr>
        <p:txBody>
          <a:bodyPr/>
          <a:lstStyle/>
          <a:p>
            <a:r>
              <a:rPr lang="en-US" dirty="0"/>
              <a:t>Host and Service Conversion: </a:t>
            </a:r>
            <a:r>
              <a:rPr lang="en-US" dirty="0" err="1">
                <a:latin typeface="Courier New"/>
                <a:cs typeface="Courier New"/>
              </a:rPr>
              <a:t>getaddrinfo</a:t>
            </a:r>
            <a:endParaRPr lang="en-US" dirty="0">
              <a:latin typeface="Courier New"/>
              <a:cs typeface="Courier New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4"/>
            <a:ext cx="8442325" cy="5267325"/>
          </a:xfrm>
        </p:spPr>
        <p:txBody>
          <a:bodyPr/>
          <a:lstStyle/>
          <a:p>
            <a:r>
              <a:rPr lang="en-US" dirty="0" err="1">
                <a:latin typeface="Courier New"/>
                <a:cs typeface="Courier New"/>
              </a:rPr>
              <a:t>getaddrinfo</a:t>
            </a:r>
            <a:r>
              <a:rPr lang="en-US" dirty="0"/>
              <a:t> is the modern way to convert string representations of hostnames, host addresses, ports, and service names to socket address structures. </a:t>
            </a:r>
          </a:p>
          <a:p>
            <a:pPr lvl="1"/>
            <a:r>
              <a:rPr lang="en-US" dirty="0"/>
              <a:t>Replaces obsolete </a:t>
            </a:r>
            <a:r>
              <a:rPr lang="en-US" dirty="0" err="1">
                <a:latin typeface="Courier New"/>
                <a:cs typeface="Courier New"/>
              </a:rPr>
              <a:t>gethostbyname</a:t>
            </a:r>
            <a:r>
              <a:rPr lang="en-US" dirty="0"/>
              <a:t> and </a:t>
            </a:r>
            <a:r>
              <a:rPr lang="en-US" dirty="0" err="1">
                <a:latin typeface="Courier New"/>
                <a:cs typeface="Courier New"/>
              </a:rPr>
              <a:t>getservbyname</a:t>
            </a:r>
            <a:r>
              <a:rPr lang="en-US" dirty="0">
                <a:latin typeface="Courier New"/>
                <a:cs typeface="Courier New"/>
              </a:rPr>
              <a:t> </a:t>
            </a:r>
            <a:r>
              <a:rPr lang="en-US" dirty="0" err="1">
                <a:latin typeface="+mn-lt"/>
                <a:cs typeface="Courier New"/>
              </a:rPr>
              <a:t>funcs</a:t>
            </a:r>
            <a:r>
              <a:rPr lang="en-US" dirty="0">
                <a:latin typeface="+mn-lt"/>
                <a:cs typeface="Courier New"/>
              </a:rPr>
              <a:t>.</a:t>
            </a:r>
            <a:endParaRPr lang="en-US" dirty="0">
              <a:latin typeface="+mn-lt"/>
            </a:endParaRPr>
          </a:p>
          <a:p>
            <a:endParaRPr lang="en-US" dirty="0"/>
          </a:p>
          <a:p>
            <a:r>
              <a:rPr lang="en-US" dirty="0"/>
              <a:t>Advantages:</a:t>
            </a:r>
          </a:p>
          <a:p>
            <a:pPr lvl="1"/>
            <a:r>
              <a:rPr lang="en-US" dirty="0"/>
              <a:t>Reentrant (can be safely used by threaded programs).</a:t>
            </a:r>
          </a:p>
          <a:p>
            <a:pPr lvl="1"/>
            <a:r>
              <a:rPr lang="en-US" dirty="0"/>
              <a:t>Allows us to write portable protocol-independent code</a:t>
            </a:r>
          </a:p>
          <a:p>
            <a:pPr lvl="2"/>
            <a:r>
              <a:rPr lang="en-US" dirty="0"/>
              <a:t>Works with both IPv4 and IPv6</a:t>
            </a:r>
          </a:p>
          <a:p>
            <a:pPr lvl="2"/>
            <a:endParaRPr lang="en-US" dirty="0"/>
          </a:p>
          <a:p>
            <a:r>
              <a:rPr lang="en-US" dirty="0"/>
              <a:t>Disadvantages</a:t>
            </a:r>
          </a:p>
          <a:p>
            <a:pPr lvl="1"/>
            <a:r>
              <a:rPr lang="en-US" dirty="0"/>
              <a:t>Somewhat complex</a:t>
            </a:r>
          </a:p>
          <a:p>
            <a:pPr lvl="1"/>
            <a:r>
              <a:rPr lang="en-US" dirty="0"/>
              <a:t>Fortunately, a small number of usage patterns suffice in most cases.</a:t>
            </a:r>
          </a:p>
        </p:txBody>
      </p:sp>
    </p:spTree>
    <p:extLst>
      <p:ext uri="{BB962C8B-B14F-4D97-AF65-F5344CB8AC3E}">
        <p14:creationId xmlns:p14="http://schemas.microsoft.com/office/powerpoint/2010/main" val="13502922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435678"/>
            <a:ext cx="8991600" cy="762000"/>
          </a:xfrm>
        </p:spPr>
        <p:txBody>
          <a:bodyPr/>
          <a:lstStyle/>
          <a:p>
            <a:r>
              <a:rPr lang="en-US" dirty="0">
                <a:latin typeface="+mn-lt"/>
                <a:cs typeface="Courier New"/>
              </a:rPr>
              <a:t>Host and Service Conversion: </a:t>
            </a:r>
            <a:r>
              <a:rPr lang="en-US" dirty="0" err="1">
                <a:latin typeface="Courier New"/>
                <a:cs typeface="Courier New"/>
              </a:rPr>
              <a:t>getaddrinfo</a:t>
            </a:r>
            <a:endParaRPr lang="en-US" dirty="0">
              <a:latin typeface="Courier New"/>
              <a:cs typeface="Courier New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230194"/>
            <a:ext cx="8442325" cy="5419725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Given </a:t>
            </a:r>
            <a:r>
              <a:rPr lang="en-US" dirty="0">
                <a:latin typeface="Courier New"/>
                <a:cs typeface="Courier New"/>
              </a:rPr>
              <a:t>host</a:t>
            </a:r>
            <a:r>
              <a:rPr lang="en-US" dirty="0"/>
              <a:t> and </a:t>
            </a:r>
            <a:r>
              <a:rPr lang="en-US" dirty="0">
                <a:latin typeface="Courier New"/>
                <a:cs typeface="Courier New"/>
              </a:rPr>
              <a:t>service</a:t>
            </a:r>
            <a:r>
              <a:rPr lang="en-US" dirty="0"/>
              <a:t>, </a:t>
            </a:r>
            <a:r>
              <a:rPr lang="en-US" dirty="0" err="1">
                <a:latin typeface="Courier New"/>
                <a:cs typeface="Courier New"/>
              </a:rPr>
              <a:t>getaddrinfo</a:t>
            </a:r>
            <a:r>
              <a:rPr lang="en-US" dirty="0">
                <a:latin typeface="Courier New"/>
                <a:cs typeface="Courier New"/>
              </a:rPr>
              <a:t> </a:t>
            </a:r>
            <a:r>
              <a:rPr lang="en-US" dirty="0"/>
              <a:t>returns </a:t>
            </a:r>
            <a:r>
              <a:rPr lang="en-US" dirty="0">
                <a:latin typeface="Courier New"/>
                <a:cs typeface="Courier New"/>
              </a:rPr>
              <a:t>result</a:t>
            </a:r>
            <a:r>
              <a:rPr lang="en-US" dirty="0"/>
              <a:t> that points to a linked list of </a:t>
            </a:r>
            <a:r>
              <a:rPr lang="en-US" dirty="0" err="1">
                <a:solidFill>
                  <a:srgbClr val="FF0000"/>
                </a:solidFill>
                <a:latin typeface="Courier New"/>
                <a:cs typeface="Courier New"/>
              </a:rPr>
              <a:t>addrinfo</a:t>
            </a:r>
            <a:r>
              <a:rPr lang="en-US" dirty="0"/>
              <a:t> </a:t>
            </a:r>
            <a:r>
              <a:rPr lang="en-US" dirty="0" err="1"/>
              <a:t>structs</a:t>
            </a:r>
            <a:r>
              <a:rPr lang="en-US" dirty="0"/>
              <a:t>, each of which points to a corresponding socket address </a:t>
            </a:r>
            <a:r>
              <a:rPr lang="en-US" dirty="0" err="1"/>
              <a:t>struct</a:t>
            </a:r>
            <a:r>
              <a:rPr lang="en-US" dirty="0"/>
              <a:t>, and which contains arguments for the sockets interface functions.</a:t>
            </a:r>
          </a:p>
          <a:p>
            <a:r>
              <a:rPr lang="en-US" dirty="0"/>
              <a:t>Helper functions:</a:t>
            </a:r>
          </a:p>
          <a:p>
            <a:pPr lvl="1"/>
            <a:r>
              <a:rPr lang="en-US" dirty="0" err="1">
                <a:latin typeface="Courier New"/>
                <a:cs typeface="Courier New"/>
              </a:rPr>
              <a:t>freeadderinfo</a:t>
            </a:r>
            <a:r>
              <a:rPr lang="en-US" dirty="0"/>
              <a:t> frees the entire linked list.</a:t>
            </a:r>
          </a:p>
          <a:p>
            <a:pPr lvl="1"/>
            <a:r>
              <a:rPr lang="en-US" dirty="0" err="1">
                <a:latin typeface="Courier New"/>
                <a:cs typeface="Courier New"/>
              </a:rPr>
              <a:t>gai_strerror</a:t>
            </a:r>
            <a:r>
              <a:rPr lang="en-US" dirty="0"/>
              <a:t> converts error code to an error message.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152400" y="1595497"/>
            <a:ext cx="8915400" cy="221450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noAutofit/>
          </a:bodyPr>
          <a:lstStyle/>
          <a:p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getaddrinfo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const</a:t>
            </a:r>
            <a:r>
              <a:rPr lang="en-US" sz="1600" dirty="0">
                <a:latin typeface="Courier New" pitchFamily="49" charset="0"/>
              </a:rPr>
              <a:t> char *host,            </a:t>
            </a:r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/* Hostname or address */</a:t>
            </a:r>
          </a:p>
          <a:p>
            <a:r>
              <a:rPr lang="en-US" sz="1600" dirty="0">
                <a:latin typeface="Courier New" pitchFamily="49" charset="0"/>
              </a:rPr>
              <a:t>                </a:t>
            </a:r>
            <a:r>
              <a:rPr lang="en-US" sz="1600" dirty="0" err="1">
                <a:latin typeface="Courier New" pitchFamily="49" charset="0"/>
              </a:rPr>
              <a:t>const</a:t>
            </a:r>
            <a:r>
              <a:rPr lang="en-US" sz="1600" dirty="0">
                <a:latin typeface="Courier New" pitchFamily="49" charset="0"/>
              </a:rPr>
              <a:t> char *service,         </a:t>
            </a:r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/* Port or service name */</a:t>
            </a:r>
          </a:p>
          <a:p>
            <a:r>
              <a:rPr lang="en-US" sz="1600" dirty="0">
                <a:latin typeface="Courier New" pitchFamily="49" charset="0"/>
              </a:rPr>
              <a:t>                </a:t>
            </a:r>
            <a:r>
              <a:rPr lang="en-US" sz="1600" dirty="0" err="1">
                <a:latin typeface="Courier New" pitchFamily="49" charset="0"/>
              </a:rPr>
              <a:t>const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struct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addrinfo</a:t>
            </a:r>
            <a:r>
              <a:rPr lang="en-US" sz="1600" dirty="0">
                <a:latin typeface="Courier New" pitchFamily="49" charset="0"/>
              </a:rPr>
              <a:t> *hints,</a:t>
            </a:r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/* Input parameters */</a:t>
            </a:r>
          </a:p>
          <a:p>
            <a:r>
              <a:rPr lang="en-US" sz="1600" dirty="0">
                <a:latin typeface="Courier New" pitchFamily="49" charset="0"/>
              </a:rPr>
              <a:t>                </a:t>
            </a:r>
            <a:r>
              <a:rPr lang="en-US" sz="1600" dirty="0" err="1">
                <a:latin typeface="Courier New" pitchFamily="49" charset="0"/>
              </a:rPr>
              <a:t>struct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addrinfo</a:t>
            </a:r>
            <a:r>
              <a:rPr lang="en-US" sz="1600" dirty="0">
                <a:latin typeface="Courier New" pitchFamily="49" charset="0"/>
              </a:rPr>
              <a:t> **result);   </a:t>
            </a:r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/* Output linked list */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void </a:t>
            </a:r>
            <a:r>
              <a:rPr lang="en-US" sz="1600" dirty="0" err="1">
                <a:latin typeface="Courier New" pitchFamily="49" charset="0"/>
              </a:rPr>
              <a:t>freeaddrinfo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struct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addrinfo</a:t>
            </a:r>
            <a:r>
              <a:rPr lang="en-US" sz="1600" dirty="0">
                <a:latin typeface="Courier New" pitchFamily="49" charset="0"/>
              </a:rPr>
              <a:t> *result);  </a:t>
            </a:r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/* Free linked list */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 err="1">
                <a:latin typeface="Courier New" pitchFamily="49" charset="0"/>
              </a:rPr>
              <a:t>const</a:t>
            </a:r>
            <a:r>
              <a:rPr lang="en-US" sz="1600" dirty="0">
                <a:latin typeface="Courier New" pitchFamily="49" charset="0"/>
              </a:rPr>
              <a:t> char *</a:t>
            </a:r>
            <a:r>
              <a:rPr lang="en-US" sz="1600" dirty="0" err="1">
                <a:latin typeface="Courier New" pitchFamily="49" charset="0"/>
              </a:rPr>
              <a:t>gai_strerror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errcode</a:t>
            </a:r>
            <a:r>
              <a:rPr lang="en-US" sz="1600" dirty="0">
                <a:latin typeface="Courier New" pitchFamily="49" charset="0"/>
              </a:rPr>
              <a:t>);       </a:t>
            </a:r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/* Return error </a:t>
            </a:r>
            <a:r>
              <a:rPr lang="en-US" sz="1600" dirty="0" err="1">
                <a:solidFill>
                  <a:srgbClr val="FF0000"/>
                </a:solidFill>
                <a:latin typeface="Courier New" pitchFamily="49" charset="0"/>
              </a:rPr>
              <a:t>msg</a:t>
            </a:r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 */</a:t>
            </a:r>
          </a:p>
        </p:txBody>
      </p:sp>
    </p:spTree>
    <p:extLst>
      <p:ext uri="{BB962C8B-B14F-4D97-AF65-F5344CB8AC3E}">
        <p14:creationId xmlns:p14="http://schemas.microsoft.com/office/powerpoint/2010/main" val="39931227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253582" cy="762000"/>
          </a:xfrm>
        </p:spPr>
        <p:txBody>
          <a:bodyPr/>
          <a:lstStyle/>
          <a:p>
            <a:r>
              <a:rPr lang="en-US" dirty="0"/>
              <a:t>Linked List Returned by </a:t>
            </a:r>
            <a:r>
              <a:rPr lang="en-US" dirty="0" err="1">
                <a:latin typeface="Courier New"/>
                <a:cs typeface="Courier New"/>
              </a:rPr>
              <a:t>getaddrinfo</a:t>
            </a:r>
            <a:endParaRPr lang="en-US" dirty="0">
              <a:latin typeface="Courier New"/>
              <a:cs typeface="Courier New"/>
            </a:endParaRPr>
          </a:p>
        </p:txBody>
      </p:sp>
      <p:sp>
        <p:nvSpPr>
          <p:cNvPr id="4" name="Rectangle 379"/>
          <p:cNvSpPr>
            <a:spLocks noChangeArrowheads="1"/>
          </p:cNvSpPr>
          <p:nvPr/>
        </p:nvSpPr>
        <p:spPr bwMode="auto">
          <a:xfrm>
            <a:off x="2472274" y="1868157"/>
            <a:ext cx="1330800" cy="25348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400" dirty="0" err="1">
                <a:latin typeface="Courier New"/>
                <a:cs typeface="Courier New"/>
              </a:rPr>
              <a:t>ai_canonname</a:t>
            </a:r>
            <a:endParaRPr lang="en-US" sz="1400" dirty="0">
              <a:latin typeface="Courier New"/>
              <a:cs typeface="Courier New"/>
            </a:endParaRPr>
          </a:p>
        </p:txBody>
      </p:sp>
      <p:sp>
        <p:nvSpPr>
          <p:cNvPr id="5" name="Rectangle 379"/>
          <p:cNvSpPr>
            <a:spLocks noChangeArrowheads="1"/>
          </p:cNvSpPr>
          <p:nvPr/>
        </p:nvSpPr>
        <p:spPr bwMode="auto">
          <a:xfrm>
            <a:off x="381016" y="1361186"/>
            <a:ext cx="1330800" cy="25348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400" dirty="0">
                <a:latin typeface="Courier New"/>
                <a:cs typeface="Courier New"/>
              </a:rPr>
              <a:t>result</a:t>
            </a:r>
          </a:p>
        </p:txBody>
      </p:sp>
      <p:sp>
        <p:nvSpPr>
          <p:cNvPr id="6" name="Rectangle 379"/>
          <p:cNvSpPr>
            <a:spLocks noChangeArrowheads="1"/>
          </p:cNvSpPr>
          <p:nvPr/>
        </p:nvSpPr>
        <p:spPr bwMode="auto">
          <a:xfrm>
            <a:off x="2472274" y="2121643"/>
            <a:ext cx="1330800" cy="25348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400" dirty="0" err="1">
                <a:latin typeface="Courier New"/>
                <a:cs typeface="Courier New"/>
              </a:rPr>
              <a:t>ai_addr</a:t>
            </a:r>
            <a:endParaRPr lang="en-US" sz="1400" dirty="0">
              <a:latin typeface="Courier New"/>
              <a:cs typeface="Courier New"/>
            </a:endParaRPr>
          </a:p>
        </p:txBody>
      </p:sp>
      <p:sp>
        <p:nvSpPr>
          <p:cNvPr id="7" name="Rectangle 379"/>
          <p:cNvSpPr>
            <a:spLocks noChangeArrowheads="1"/>
          </p:cNvSpPr>
          <p:nvPr/>
        </p:nvSpPr>
        <p:spPr bwMode="auto">
          <a:xfrm>
            <a:off x="2472274" y="2375129"/>
            <a:ext cx="1330800" cy="25348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400" dirty="0" err="1">
                <a:latin typeface="Courier New"/>
                <a:cs typeface="Courier New"/>
              </a:rPr>
              <a:t>ai_next</a:t>
            </a:r>
            <a:endParaRPr lang="en-US" sz="1400" dirty="0">
              <a:latin typeface="Courier New"/>
              <a:cs typeface="Courier New"/>
            </a:endParaRPr>
          </a:p>
        </p:txBody>
      </p:sp>
      <p:sp>
        <p:nvSpPr>
          <p:cNvPr id="8" name="Rectangle 379"/>
          <p:cNvSpPr>
            <a:spLocks noChangeArrowheads="1"/>
          </p:cNvSpPr>
          <p:nvPr/>
        </p:nvSpPr>
        <p:spPr bwMode="auto">
          <a:xfrm>
            <a:off x="2472274" y="1487929"/>
            <a:ext cx="1330800" cy="380229"/>
          </a:xfrm>
          <a:prstGeom prst="rect">
            <a:avLst/>
          </a:prstGeom>
          <a:solidFill>
            <a:srgbClr val="D5F2D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400" dirty="0">
              <a:latin typeface="Courier New"/>
              <a:cs typeface="Courier New"/>
            </a:endParaRPr>
          </a:p>
        </p:txBody>
      </p:sp>
      <p:cxnSp>
        <p:nvCxnSpPr>
          <p:cNvPr id="9" name="Straight Arrow Connector 8"/>
          <p:cNvCxnSpPr>
            <a:stCxn id="6" idx="3"/>
          </p:cNvCxnSpPr>
          <p:nvPr/>
        </p:nvCxnSpPr>
        <p:spPr bwMode="auto">
          <a:xfrm>
            <a:off x="3803074" y="2248386"/>
            <a:ext cx="760457" cy="0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" name="Rectangle 379"/>
          <p:cNvSpPr>
            <a:spLocks noChangeArrowheads="1"/>
          </p:cNvSpPr>
          <p:nvPr/>
        </p:nvSpPr>
        <p:spPr bwMode="auto">
          <a:xfrm>
            <a:off x="4563532" y="1994900"/>
            <a:ext cx="1330800" cy="443600"/>
          </a:xfrm>
          <a:prstGeom prst="rect">
            <a:avLst/>
          </a:prstGeom>
          <a:solidFill>
            <a:srgbClr val="D5F2D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400" dirty="0">
              <a:latin typeface="Courier New"/>
              <a:cs typeface="Courier New"/>
            </a:endParaRPr>
          </a:p>
        </p:txBody>
      </p:sp>
      <p:cxnSp>
        <p:nvCxnSpPr>
          <p:cNvPr id="11" name="Straight Arrow Connector 10"/>
          <p:cNvCxnSpPr/>
          <p:nvPr/>
        </p:nvCxnSpPr>
        <p:spPr bwMode="auto">
          <a:xfrm>
            <a:off x="1711816" y="1487929"/>
            <a:ext cx="760457" cy="0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" name="TextBox 11"/>
          <p:cNvSpPr txBox="1"/>
          <p:nvPr/>
        </p:nvSpPr>
        <p:spPr>
          <a:xfrm>
            <a:off x="2343743" y="1143000"/>
            <a:ext cx="15360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>
                <a:latin typeface="+mn-lt"/>
                <a:cs typeface="Courier New"/>
              </a:rPr>
              <a:t>addrinfo</a:t>
            </a:r>
            <a:r>
              <a:rPr lang="en-US" sz="1600" dirty="0">
                <a:latin typeface="+mn-lt"/>
                <a:cs typeface="Courier New"/>
              </a:rPr>
              <a:t> </a:t>
            </a:r>
            <a:r>
              <a:rPr lang="en-US" sz="1600" dirty="0" err="1">
                <a:latin typeface="+mn-lt"/>
                <a:cs typeface="Courier New"/>
              </a:rPr>
              <a:t>structs</a:t>
            </a:r>
            <a:endParaRPr lang="en-US" sz="1600" dirty="0">
              <a:latin typeface="+mn-lt"/>
              <a:cs typeface="Courier New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246674" y="1678043"/>
            <a:ext cx="207981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+mn-lt"/>
                <a:cs typeface="Courier New"/>
              </a:rPr>
              <a:t>Socket address </a:t>
            </a:r>
            <a:r>
              <a:rPr lang="en-US" sz="1600" dirty="0" err="1">
                <a:latin typeface="+mn-lt"/>
                <a:cs typeface="Courier New"/>
              </a:rPr>
              <a:t>structs</a:t>
            </a:r>
            <a:endParaRPr lang="en-US" sz="1600" dirty="0">
              <a:latin typeface="+mn-lt"/>
              <a:cs typeface="Courier New"/>
            </a:endParaRPr>
          </a:p>
        </p:txBody>
      </p:sp>
      <p:cxnSp>
        <p:nvCxnSpPr>
          <p:cNvPr id="14" name="Straight Arrow Connector 13"/>
          <p:cNvCxnSpPr/>
          <p:nvPr/>
        </p:nvCxnSpPr>
        <p:spPr bwMode="auto">
          <a:xfrm flipH="1">
            <a:off x="1711816" y="1994900"/>
            <a:ext cx="760457" cy="0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" name="Rectangle 379"/>
          <p:cNvSpPr>
            <a:spLocks noChangeArrowheads="1"/>
          </p:cNvSpPr>
          <p:nvPr/>
        </p:nvSpPr>
        <p:spPr bwMode="auto">
          <a:xfrm>
            <a:off x="381016" y="1868157"/>
            <a:ext cx="1330800" cy="253486"/>
          </a:xfrm>
          <a:prstGeom prst="rect">
            <a:avLst/>
          </a:prstGeom>
          <a:solidFill>
            <a:srgbClr val="D5F2D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400" dirty="0">
              <a:latin typeface="Courier New"/>
              <a:cs typeface="Courier New"/>
            </a:endParaRPr>
          </a:p>
        </p:txBody>
      </p:sp>
      <p:cxnSp>
        <p:nvCxnSpPr>
          <p:cNvPr id="16" name="Straight Connector 15"/>
          <p:cNvCxnSpPr>
            <a:stCxn id="7" idx="1"/>
          </p:cNvCxnSpPr>
          <p:nvPr/>
        </p:nvCxnSpPr>
        <p:spPr bwMode="auto">
          <a:xfrm flipH="1">
            <a:off x="2092045" y="2501872"/>
            <a:ext cx="380229" cy="0"/>
          </a:xfrm>
          <a:prstGeom prst="line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" name="Straight Connector 16"/>
          <p:cNvCxnSpPr/>
          <p:nvPr/>
        </p:nvCxnSpPr>
        <p:spPr bwMode="auto">
          <a:xfrm>
            <a:off x="2092045" y="2501872"/>
            <a:ext cx="0" cy="253486"/>
          </a:xfrm>
          <a:prstGeom prst="line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" name="Rectangle 379"/>
          <p:cNvSpPr>
            <a:spLocks noChangeArrowheads="1"/>
          </p:cNvSpPr>
          <p:nvPr/>
        </p:nvSpPr>
        <p:spPr bwMode="auto">
          <a:xfrm>
            <a:off x="2472274" y="3135586"/>
            <a:ext cx="1330800" cy="25348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400" dirty="0">
                <a:latin typeface="Courier New"/>
                <a:cs typeface="Courier New"/>
              </a:rPr>
              <a:t>NULL</a:t>
            </a:r>
          </a:p>
        </p:txBody>
      </p:sp>
      <p:sp>
        <p:nvSpPr>
          <p:cNvPr id="19" name="Rectangle 379"/>
          <p:cNvSpPr>
            <a:spLocks noChangeArrowheads="1"/>
          </p:cNvSpPr>
          <p:nvPr/>
        </p:nvSpPr>
        <p:spPr bwMode="auto">
          <a:xfrm>
            <a:off x="2472274" y="3389072"/>
            <a:ext cx="1330800" cy="25348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400" dirty="0" err="1">
                <a:latin typeface="Courier New"/>
                <a:cs typeface="Courier New"/>
              </a:rPr>
              <a:t>ai_addr</a:t>
            </a:r>
            <a:endParaRPr lang="en-US" sz="1400" dirty="0">
              <a:latin typeface="Courier New"/>
              <a:cs typeface="Courier New"/>
            </a:endParaRPr>
          </a:p>
        </p:txBody>
      </p:sp>
      <p:sp>
        <p:nvSpPr>
          <p:cNvPr id="20" name="Rectangle 379"/>
          <p:cNvSpPr>
            <a:spLocks noChangeArrowheads="1"/>
          </p:cNvSpPr>
          <p:nvPr/>
        </p:nvSpPr>
        <p:spPr bwMode="auto">
          <a:xfrm>
            <a:off x="2472274" y="3642558"/>
            <a:ext cx="1330800" cy="25348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400" dirty="0" err="1">
                <a:latin typeface="Courier New"/>
                <a:cs typeface="Courier New"/>
              </a:rPr>
              <a:t>ai_next</a:t>
            </a:r>
            <a:endParaRPr lang="en-US" sz="1400" dirty="0">
              <a:latin typeface="Courier New"/>
              <a:cs typeface="Courier New"/>
            </a:endParaRPr>
          </a:p>
        </p:txBody>
      </p:sp>
      <p:sp>
        <p:nvSpPr>
          <p:cNvPr id="21" name="Rectangle 379"/>
          <p:cNvSpPr>
            <a:spLocks noChangeArrowheads="1"/>
          </p:cNvSpPr>
          <p:nvPr/>
        </p:nvSpPr>
        <p:spPr bwMode="auto">
          <a:xfrm>
            <a:off x="2472274" y="2755358"/>
            <a:ext cx="1330800" cy="380229"/>
          </a:xfrm>
          <a:prstGeom prst="rect">
            <a:avLst/>
          </a:prstGeom>
          <a:solidFill>
            <a:srgbClr val="D5F2D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400" dirty="0">
              <a:latin typeface="Courier New"/>
              <a:cs typeface="Courier New"/>
            </a:endParaRPr>
          </a:p>
        </p:txBody>
      </p:sp>
      <p:cxnSp>
        <p:nvCxnSpPr>
          <p:cNvPr id="22" name="Straight Arrow Connector 21"/>
          <p:cNvCxnSpPr>
            <a:stCxn id="19" idx="3"/>
          </p:cNvCxnSpPr>
          <p:nvPr/>
        </p:nvCxnSpPr>
        <p:spPr bwMode="auto">
          <a:xfrm>
            <a:off x="3803074" y="3515815"/>
            <a:ext cx="760457" cy="0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3" name="Rectangle 379"/>
          <p:cNvSpPr>
            <a:spLocks noChangeArrowheads="1"/>
          </p:cNvSpPr>
          <p:nvPr/>
        </p:nvSpPr>
        <p:spPr bwMode="auto">
          <a:xfrm>
            <a:off x="4563532" y="3262329"/>
            <a:ext cx="1330800" cy="443600"/>
          </a:xfrm>
          <a:prstGeom prst="rect">
            <a:avLst/>
          </a:prstGeom>
          <a:solidFill>
            <a:srgbClr val="D5F2D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400" dirty="0">
              <a:latin typeface="Courier New"/>
              <a:cs typeface="Courier New"/>
            </a:endParaRPr>
          </a:p>
        </p:txBody>
      </p:sp>
      <p:cxnSp>
        <p:nvCxnSpPr>
          <p:cNvPr id="24" name="Straight Arrow Connector 23"/>
          <p:cNvCxnSpPr/>
          <p:nvPr/>
        </p:nvCxnSpPr>
        <p:spPr bwMode="auto">
          <a:xfrm>
            <a:off x="2092045" y="2755358"/>
            <a:ext cx="380229" cy="0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5" name="Straight Connector 24"/>
          <p:cNvCxnSpPr/>
          <p:nvPr/>
        </p:nvCxnSpPr>
        <p:spPr bwMode="auto">
          <a:xfrm flipH="1">
            <a:off x="2092045" y="3769301"/>
            <a:ext cx="380229" cy="0"/>
          </a:xfrm>
          <a:prstGeom prst="line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6" name="Straight Connector 25"/>
          <p:cNvCxnSpPr/>
          <p:nvPr/>
        </p:nvCxnSpPr>
        <p:spPr bwMode="auto">
          <a:xfrm>
            <a:off x="2092045" y="3769301"/>
            <a:ext cx="0" cy="253486"/>
          </a:xfrm>
          <a:prstGeom prst="line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7" name="Straight Arrow Connector 26"/>
          <p:cNvCxnSpPr/>
          <p:nvPr/>
        </p:nvCxnSpPr>
        <p:spPr bwMode="auto">
          <a:xfrm>
            <a:off x="2092045" y="4022787"/>
            <a:ext cx="380229" cy="0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8" name="Rectangle 379"/>
          <p:cNvSpPr>
            <a:spLocks noChangeArrowheads="1"/>
          </p:cNvSpPr>
          <p:nvPr/>
        </p:nvSpPr>
        <p:spPr bwMode="auto">
          <a:xfrm>
            <a:off x="2472274" y="4403016"/>
            <a:ext cx="1330800" cy="25348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400">
                <a:latin typeface="Courier New"/>
                <a:cs typeface="Courier New"/>
              </a:rPr>
              <a:t>NULL</a:t>
            </a:r>
            <a:endParaRPr lang="en-US" sz="1400" dirty="0">
              <a:latin typeface="Courier New"/>
              <a:cs typeface="Courier New"/>
            </a:endParaRPr>
          </a:p>
        </p:txBody>
      </p:sp>
      <p:sp>
        <p:nvSpPr>
          <p:cNvPr id="29" name="Rectangle 379"/>
          <p:cNvSpPr>
            <a:spLocks noChangeArrowheads="1"/>
          </p:cNvSpPr>
          <p:nvPr/>
        </p:nvSpPr>
        <p:spPr bwMode="auto">
          <a:xfrm>
            <a:off x="2472274" y="4656501"/>
            <a:ext cx="1330800" cy="25348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400" dirty="0" err="1">
                <a:latin typeface="Courier New"/>
                <a:cs typeface="Courier New"/>
              </a:rPr>
              <a:t>ai_addr</a:t>
            </a:r>
            <a:endParaRPr lang="en-US" sz="1400" dirty="0">
              <a:latin typeface="Courier New"/>
              <a:cs typeface="Courier New"/>
            </a:endParaRPr>
          </a:p>
        </p:txBody>
      </p:sp>
      <p:sp>
        <p:nvSpPr>
          <p:cNvPr id="30" name="Rectangle 379"/>
          <p:cNvSpPr>
            <a:spLocks noChangeArrowheads="1"/>
          </p:cNvSpPr>
          <p:nvPr/>
        </p:nvSpPr>
        <p:spPr bwMode="auto">
          <a:xfrm>
            <a:off x="2472274" y="4909987"/>
            <a:ext cx="1330800" cy="25348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400" dirty="0">
                <a:latin typeface="Courier New"/>
                <a:cs typeface="Courier New"/>
              </a:rPr>
              <a:t>NULL</a:t>
            </a:r>
          </a:p>
        </p:txBody>
      </p:sp>
      <p:sp>
        <p:nvSpPr>
          <p:cNvPr id="31" name="Rectangle 379"/>
          <p:cNvSpPr>
            <a:spLocks noChangeArrowheads="1"/>
          </p:cNvSpPr>
          <p:nvPr/>
        </p:nvSpPr>
        <p:spPr bwMode="auto">
          <a:xfrm>
            <a:off x="2472274" y="4022787"/>
            <a:ext cx="1330800" cy="380229"/>
          </a:xfrm>
          <a:prstGeom prst="rect">
            <a:avLst/>
          </a:prstGeom>
          <a:solidFill>
            <a:srgbClr val="D5F2D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400" dirty="0">
              <a:latin typeface="Courier New"/>
              <a:cs typeface="Courier New"/>
            </a:endParaRPr>
          </a:p>
        </p:txBody>
      </p:sp>
      <p:cxnSp>
        <p:nvCxnSpPr>
          <p:cNvPr id="32" name="Straight Arrow Connector 31"/>
          <p:cNvCxnSpPr/>
          <p:nvPr/>
        </p:nvCxnSpPr>
        <p:spPr bwMode="auto">
          <a:xfrm>
            <a:off x="3803074" y="4783244"/>
            <a:ext cx="760457" cy="0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3" name="Rectangle 379"/>
          <p:cNvSpPr>
            <a:spLocks noChangeArrowheads="1"/>
          </p:cNvSpPr>
          <p:nvPr/>
        </p:nvSpPr>
        <p:spPr bwMode="auto">
          <a:xfrm>
            <a:off x="4563532" y="4529758"/>
            <a:ext cx="1330800" cy="443600"/>
          </a:xfrm>
          <a:prstGeom prst="rect">
            <a:avLst/>
          </a:prstGeom>
          <a:solidFill>
            <a:srgbClr val="D5F2D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400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3856113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Courier New"/>
                <a:cs typeface="Courier New"/>
              </a:rPr>
              <a:t>addrinfo</a:t>
            </a:r>
            <a:r>
              <a:rPr lang="en-US" dirty="0"/>
              <a:t> </a:t>
            </a:r>
            <a:r>
              <a:rPr lang="en-US" dirty="0" err="1"/>
              <a:t>Struct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323" y="4038600"/>
            <a:ext cx="8188077" cy="1752600"/>
          </a:xfrm>
        </p:spPr>
        <p:txBody>
          <a:bodyPr/>
          <a:lstStyle/>
          <a:p>
            <a:r>
              <a:rPr lang="en-US" dirty="0"/>
              <a:t>Each </a:t>
            </a:r>
            <a:r>
              <a:rPr lang="en-US" dirty="0" err="1"/>
              <a:t>addrinfo</a:t>
            </a:r>
            <a:r>
              <a:rPr lang="en-US" dirty="0"/>
              <a:t> </a:t>
            </a:r>
            <a:r>
              <a:rPr lang="en-US" dirty="0" err="1"/>
              <a:t>struct</a:t>
            </a:r>
            <a:r>
              <a:rPr lang="en-US" dirty="0"/>
              <a:t> returned by </a:t>
            </a:r>
            <a:r>
              <a:rPr lang="en-US" dirty="0" err="1"/>
              <a:t>getaddrinfo</a:t>
            </a:r>
            <a:r>
              <a:rPr lang="en-US" dirty="0"/>
              <a:t> contains arguments that can be passed directly to </a:t>
            </a:r>
            <a:r>
              <a:rPr lang="en-US" dirty="0">
                <a:latin typeface="Courier New"/>
                <a:cs typeface="Courier New"/>
              </a:rPr>
              <a:t>socket</a:t>
            </a:r>
            <a:r>
              <a:rPr lang="en-US" dirty="0"/>
              <a:t> function.</a:t>
            </a:r>
          </a:p>
          <a:p>
            <a:r>
              <a:rPr lang="en-US" dirty="0"/>
              <a:t>Also points to a socket address struct that can be passed directly to </a:t>
            </a:r>
            <a:r>
              <a:rPr lang="en-US" dirty="0">
                <a:latin typeface="Courier New"/>
                <a:cs typeface="Courier New"/>
              </a:rPr>
              <a:t>connect</a:t>
            </a:r>
            <a:r>
              <a:rPr lang="en-US" dirty="0">
                <a:latin typeface="+mn-lt"/>
                <a:cs typeface="Courier New"/>
              </a:rPr>
              <a:t> </a:t>
            </a:r>
            <a:r>
              <a:rPr lang="en-US" dirty="0">
                <a:latin typeface="+mn-lt"/>
              </a:rPr>
              <a:t>and</a:t>
            </a:r>
            <a:r>
              <a:rPr lang="en-US" dirty="0"/>
              <a:t> </a:t>
            </a:r>
            <a:r>
              <a:rPr lang="en-US" dirty="0">
                <a:latin typeface="Courier New"/>
                <a:cs typeface="Courier New"/>
              </a:rPr>
              <a:t>bind</a:t>
            </a:r>
            <a:r>
              <a:rPr lang="en-US" b="0" dirty="0">
                <a:cs typeface="Calibri" panose="020F0502020204030204" pitchFamily="34" charset="0"/>
              </a:rPr>
              <a:t> </a:t>
            </a:r>
            <a:r>
              <a:rPr lang="en-US" dirty="0">
                <a:latin typeface="+mn-lt"/>
                <a:cs typeface="Courier New"/>
              </a:rPr>
              <a:t>functions</a:t>
            </a:r>
            <a:r>
              <a:rPr lang="en-US" dirty="0">
                <a:latin typeface="Courier New"/>
                <a:cs typeface="Courier New"/>
              </a:rPr>
              <a:t>.</a:t>
            </a:r>
          </a:p>
          <a:p>
            <a:endParaRPr lang="en-US" dirty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b="0" dirty="0">
                <a:cs typeface="Calibri" panose="020F0502020204030204" pitchFamily="34" charset="0"/>
              </a:rPr>
              <a:t>(</a:t>
            </a:r>
            <a:r>
              <a:rPr lang="en-US" dirty="0">
                <a:latin typeface="Courier New"/>
                <a:cs typeface="Courier New"/>
              </a:rPr>
              <a:t>socket</a:t>
            </a:r>
            <a:r>
              <a:rPr lang="en-US" b="0" dirty="0">
                <a:cs typeface="Calibri" panose="020F0502020204030204" pitchFamily="34" charset="0"/>
              </a:rPr>
              <a:t>, </a:t>
            </a:r>
            <a:r>
              <a:rPr lang="en-US" dirty="0">
                <a:latin typeface="Courier New"/>
                <a:cs typeface="Courier New"/>
              </a:rPr>
              <a:t>connect</a:t>
            </a:r>
            <a:r>
              <a:rPr lang="en-US" b="0" dirty="0">
                <a:cs typeface="Calibri" panose="020F0502020204030204" pitchFamily="34" charset="0"/>
              </a:rPr>
              <a:t>, </a:t>
            </a:r>
            <a:r>
              <a:rPr lang="en-US" dirty="0">
                <a:latin typeface="Courier New"/>
                <a:cs typeface="Courier New"/>
              </a:rPr>
              <a:t>bind</a:t>
            </a:r>
            <a:r>
              <a:rPr lang="en-US" b="0" dirty="0">
                <a:cs typeface="Calibri" panose="020F0502020204030204" pitchFamily="34" charset="0"/>
              </a:rPr>
              <a:t> to be discussed next)</a:t>
            </a: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304800" y="1333143"/>
            <a:ext cx="8458200" cy="2400657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5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 err="1">
                <a:solidFill>
                  <a:srgbClr val="2D961E"/>
                </a:solidFill>
                <a:latin typeface="Courier New"/>
                <a:cs typeface="Courier New"/>
              </a:rPr>
              <a:t>addrinfo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{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          </a:t>
            </a:r>
            <a:r>
              <a:rPr lang="en-US" sz="1500" dirty="0" err="1">
                <a:solidFill>
                  <a:srgbClr val="C1651C"/>
                </a:solidFill>
                <a:latin typeface="Courier New"/>
                <a:cs typeface="Courier New"/>
              </a:rPr>
              <a:t>ai_flags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;     </a:t>
            </a:r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/* Hints argument flags */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          </a:t>
            </a:r>
            <a:r>
              <a:rPr lang="en-US" sz="1500" dirty="0" err="1">
                <a:solidFill>
                  <a:srgbClr val="C1651C"/>
                </a:solidFill>
                <a:latin typeface="Courier New"/>
                <a:cs typeface="Courier New"/>
              </a:rPr>
              <a:t>ai_family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;    </a:t>
            </a:r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/* First </a:t>
            </a:r>
            <a:r>
              <a:rPr lang="en-US" sz="1500" dirty="0" err="1">
                <a:solidFill>
                  <a:srgbClr val="CB2418"/>
                </a:solidFill>
                <a:latin typeface="Courier New"/>
                <a:cs typeface="Courier New"/>
              </a:rPr>
              <a:t>arg</a:t>
            </a:r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 to socket function */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          </a:t>
            </a:r>
            <a:r>
              <a:rPr lang="en-US" sz="1500" dirty="0" err="1">
                <a:solidFill>
                  <a:srgbClr val="C1651C"/>
                </a:solidFill>
                <a:latin typeface="Courier New"/>
                <a:cs typeface="Courier New"/>
              </a:rPr>
              <a:t>ai_socktype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;  </a:t>
            </a:r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/* Second </a:t>
            </a:r>
            <a:r>
              <a:rPr lang="en-US" sz="1500" dirty="0" err="1">
                <a:solidFill>
                  <a:srgbClr val="CB2418"/>
                </a:solidFill>
                <a:latin typeface="Courier New"/>
                <a:cs typeface="Courier New"/>
              </a:rPr>
              <a:t>arg</a:t>
            </a:r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 to socket function */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          </a:t>
            </a:r>
            <a:r>
              <a:rPr lang="en-US" sz="1500" dirty="0" err="1">
                <a:solidFill>
                  <a:srgbClr val="C1651C"/>
                </a:solidFill>
                <a:latin typeface="Courier New"/>
                <a:cs typeface="Courier New"/>
              </a:rPr>
              <a:t>ai_protocol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;  </a:t>
            </a:r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/* Third </a:t>
            </a:r>
            <a:r>
              <a:rPr lang="en-US" sz="1500" dirty="0" err="1">
                <a:solidFill>
                  <a:srgbClr val="CB2418"/>
                </a:solidFill>
                <a:latin typeface="Courier New"/>
                <a:cs typeface="Courier New"/>
              </a:rPr>
              <a:t>arg</a:t>
            </a:r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 to socket function  */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        *</a:t>
            </a:r>
            <a:r>
              <a:rPr lang="en-US" sz="1500" dirty="0" err="1">
                <a:solidFill>
                  <a:srgbClr val="C1651C"/>
                </a:solidFill>
                <a:latin typeface="Courier New"/>
                <a:cs typeface="Courier New"/>
              </a:rPr>
              <a:t>ai_canonname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; </a:t>
            </a:r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/* Canonical host name */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 err="1">
                <a:solidFill>
                  <a:srgbClr val="2D961E"/>
                </a:solidFill>
                <a:latin typeface="Courier New"/>
                <a:cs typeface="Courier New"/>
              </a:rPr>
              <a:t>size_t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       </a:t>
            </a:r>
            <a:r>
              <a:rPr lang="en-US" sz="1500" dirty="0" err="1">
                <a:solidFill>
                  <a:srgbClr val="C1651C"/>
                </a:solidFill>
                <a:latin typeface="Courier New"/>
                <a:cs typeface="Courier New"/>
              </a:rPr>
              <a:t>ai_addrlen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;   </a:t>
            </a:r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/* Size of </a:t>
            </a:r>
            <a:r>
              <a:rPr lang="en-US" sz="1500" dirty="0" err="1">
                <a:solidFill>
                  <a:srgbClr val="CB2418"/>
                </a:solidFill>
                <a:latin typeface="Courier New"/>
                <a:cs typeface="Courier New"/>
              </a:rPr>
              <a:t>ai_addr</a:t>
            </a:r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en-US" sz="1500" dirty="0" err="1">
                <a:solidFill>
                  <a:srgbClr val="CB2418"/>
                </a:solidFill>
                <a:latin typeface="Courier New"/>
                <a:cs typeface="Courier New"/>
              </a:rPr>
              <a:t>struct</a:t>
            </a:r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 err="1">
                <a:solidFill>
                  <a:srgbClr val="2D961E"/>
                </a:solidFill>
                <a:latin typeface="Courier New"/>
                <a:cs typeface="Courier New"/>
              </a:rPr>
              <a:t>sockaddr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500" dirty="0" err="1">
                <a:solidFill>
                  <a:srgbClr val="C1651C"/>
                </a:solidFill>
                <a:latin typeface="Courier New"/>
                <a:cs typeface="Courier New"/>
              </a:rPr>
              <a:t>ai_addr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;      </a:t>
            </a:r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/* </a:t>
            </a:r>
            <a:r>
              <a:rPr lang="en-US" sz="1500" dirty="0" err="1">
                <a:solidFill>
                  <a:srgbClr val="CB2418"/>
                </a:solidFill>
                <a:latin typeface="Courier New"/>
                <a:cs typeface="Courier New"/>
              </a:rPr>
              <a:t>Ptr</a:t>
            </a:r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 to socket address structure */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 err="1">
                <a:solidFill>
                  <a:srgbClr val="2D961E"/>
                </a:solidFill>
                <a:latin typeface="Courier New"/>
                <a:cs typeface="Courier New"/>
              </a:rPr>
              <a:t>addrinfo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500" dirty="0" err="1">
                <a:solidFill>
                  <a:srgbClr val="C1651C"/>
                </a:solidFill>
                <a:latin typeface="Courier New"/>
                <a:cs typeface="Courier New"/>
              </a:rPr>
              <a:t>ai_next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;      </a:t>
            </a:r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/* </a:t>
            </a:r>
            <a:r>
              <a:rPr lang="en-US" sz="1500" dirty="0" err="1">
                <a:solidFill>
                  <a:srgbClr val="CB2418"/>
                </a:solidFill>
                <a:latin typeface="Courier New"/>
                <a:cs typeface="Courier New"/>
              </a:rPr>
              <a:t>Ptr</a:t>
            </a:r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 to next item in linked list */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};</a:t>
            </a:r>
            <a:endParaRPr lang="is-IS" sz="15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40566202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40253E-116A-47FA-8310-4BDA55625B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74C24B-4E35-4E10-A130-58C74C4688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4972050"/>
          </a:xfrm>
        </p:spPr>
        <p:txBody>
          <a:bodyPr/>
          <a:lstStyle/>
          <a:p>
            <a:r>
              <a:rPr lang="en-US" dirty="0"/>
              <a:t>Questions from yesterday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Material we didn’t get to yesterday</a:t>
            </a:r>
          </a:p>
          <a:p>
            <a:pPr lvl="1"/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Transmitting data using sockets</a:t>
            </a:r>
          </a:p>
          <a:p>
            <a:pPr lvl="1"/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Socket addresses</a:t>
            </a:r>
          </a:p>
          <a:p>
            <a:pPr lvl="1"/>
            <a:r>
              <a:rPr lang="en-US" b="1" dirty="0" err="1">
                <a:solidFill>
                  <a:schemeClr val="bg1">
                    <a:lumMod val="6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getaddrinfo</a:t>
            </a:r>
            <a:endParaRPr lang="en-US" b="1" dirty="0">
              <a:solidFill>
                <a:schemeClr val="bg1">
                  <a:lumMod val="6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Setting up connections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Application protocol example: HTTP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146278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435678"/>
            <a:ext cx="8915400" cy="762000"/>
          </a:xfrm>
        </p:spPr>
        <p:txBody>
          <a:bodyPr/>
          <a:lstStyle/>
          <a:p>
            <a:r>
              <a:rPr lang="en-US" dirty="0"/>
              <a:t>Host and Service Conversion: </a:t>
            </a:r>
            <a:r>
              <a:rPr lang="en-US" dirty="0" err="1">
                <a:latin typeface="Courier New"/>
                <a:cs typeface="Courier New"/>
              </a:rPr>
              <a:t>getnameinfo</a:t>
            </a:r>
            <a:endParaRPr lang="en-US" dirty="0">
              <a:latin typeface="Courier New"/>
              <a:cs typeface="Courier New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442325" cy="1835868"/>
          </a:xfrm>
        </p:spPr>
        <p:txBody>
          <a:bodyPr/>
          <a:lstStyle/>
          <a:p>
            <a:r>
              <a:rPr lang="en-US" dirty="0" err="1">
                <a:latin typeface="Courier New"/>
                <a:cs typeface="Courier New"/>
              </a:rPr>
              <a:t>getnameinfo</a:t>
            </a:r>
            <a:r>
              <a:rPr lang="en-US" dirty="0"/>
              <a:t> is the inverse of </a:t>
            </a:r>
            <a:r>
              <a:rPr lang="en-US" dirty="0" err="1"/>
              <a:t>getaddrinfo</a:t>
            </a:r>
            <a:r>
              <a:rPr lang="en-US" dirty="0"/>
              <a:t>, converting a socket address to the corresponding host and service. </a:t>
            </a:r>
          </a:p>
          <a:p>
            <a:pPr lvl="1"/>
            <a:r>
              <a:rPr lang="en-US" dirty="0"/>
              <a:t>Replaces obsolete </a:t>
            </a:r>
            <a:r>
              <a:rPr lang="en-US" dirty="0" err="1">
                <a:latin typeface="Courier New"/>
                <a:cs typeface="Courier New"/>
              </a:rPr>
              <a:t>gethostbyaddr</a:t>
            </a:r>
            <a:r>
              <a:rPr lang="en-US" dirty="0"/>
              <a:t> and </a:t>
            </a:r>
            <a:r>
              <a:rPr lang="en-US" dirty="0" err="1">
                <a:latin typeface="Courier New"/>
                <a:cs typeface="Courier New"/>
              </a:rPr>
              <a:t>getservbyport</a:t>
            </a:r>
            <a:r>
              <a:rPr lang="en-US" dirty="0">
                <a:latin typeface="Courier New"/>
                <a:cs typeface="Courier New"/>
              </a:rPr>
              <a:t> </a:t>
            </a:r>
            <a:r>
              <a:rPr lang="en-US" dirty="0" err="1">
                <a:latin typeface="+mn-lt"/>
                <a:cs typeface="Courier New"/>
              </a:rPr>
              <a:t>funcs</a:t>
            </a:r>
            <a:r>
              <a:rPr lang="en-US" dirty="0">
                <a:latin typeface="+mn-lt"/>
                <a:cs typeface="Courier New"/>
              </a:rPr>
              <a:t>.</a:t>
            </a:r>
          </a:p>
          <a:p>
            <a:pPr lvl="1"/>
            <a:r>
              <a:rPr lang="en-US" dirty="0">
                <a:latin typeface="+mn-lt"/>
                <a:cs typeface="Courier New"/>
              </a:rPr>
              <a:t>Reentrant and protocol independent. </a:t>
            </a:r>
            <a:endParaRPr lang="en-US" dirty="0">
              <a:latin typeface="+mn-lt"/>
            </a:endParaRPr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228600" y="3570982"/>
            <a:ext cx="8610600" cy="107721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getnameinfo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const</a:t>
            </a:r>
            <a:r>
              <a:rPr lang="en-US" sz="1600" dirty="0">
                <a:latin typeface="Courier New" pitchFamily="49" charset="0"/>
              </a:rPr>
              <a:t> SA *</a:t>
            </a:r>
            <a:r>
              <a:rPr lang="en-US" sz="1600" dirty="0" err="1">
                <a:latin typeface="Courier New" pitchFamily="49" charset="0"/>
              </a:rPr>
              <a:t>sa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socklen_t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salen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/* In: socket </a:t>
            </a:r>
            <a:r>
              <a:rPr lang="en-US" sz="1600" dirty="0" err="1">
                <a:solidFill>
                  <a:srgbClr val="FF0000"/>
                </a:solidFill>
                <a:latin typeface="Courier New" pitchFamily="49" charset="0"/>
              </a:rPr>
              <a:t>addr</a:t>
            </a:r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 */</a:t>
            </a:r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                char *host, </a:t>
            </a:r>
            <a:r>
              <a:rPr lang="en-US" sz="1600" dirty="0" err="1">
                <a:latin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hostlen</a:t>
            </a:r>
            <a:r>
              <a:rPr lang="en-US" sz="1600" dirty="0">
                <a:latin typeface="Courier New" pitchFamily="49" charset="0"/>
              </a:rPr>
              <a:t>,    </a:t>
            </a:r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/* Out: host */</a:t>
            </a:r>
          </a:p>
          <a:p>
            <a:r>
              <a:rPr lang="en-US" sz="1600" dirty="0">
                <a:latin typeface="Courier New" pitchFamily="49" charset="0"/>
              </a:rPr>
              <a:t>                char *</a:t>
            </a:r>
            <a:r>
              <a:rPr lang="en-US" sz="1600" dirty="0" err="1">
                <a:latin typeface="Courier New" pitchFamily="49" charset="0"/>
              </a:rPr>
              <a:t>serv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servlen</a:t>
            </a:r>
            <a:r>
              <a:rPr lang="en-US" sz="1600" dirty="0">
                <a:latin typeface="Courier New" pitchFamily="49" charset="0"/>
              </a:rPr>
              <a:t>,    </a:t>
            </a:r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/* Out: service */</a:t>
            </a:r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               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flags);                    </a:t>
            </a:r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/* optional flags */</a:t>
            </a:r>
            <a:endParaRPr lang="en-US" sz="1600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464354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Conversion Example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07066" y="1817906"/>
            <a:ext cx="8708334" cy="427809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rgbClr val="926492"/>
                </a:solidFill>
                <a:latin typeface="Courier New"/>
                <a:cs typeface="Courier New"/>
              </a:rPr>
              <a:t>#include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csapp.h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argc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addrinfo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>
                <a:solidFill>
                  <a:srgbClr val="C1651C"/>
                </a:solidFill>
                <a:latin typeface="Courier New"/>
                <a:cs typeface="Courier New"/>
              </a:rPr>
              <a:t>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listp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C1651C"/>
                </a:solidFill>
                <a:latin typeface="Courier New"/>
                <a:cs typeface="Courier New"/>
              </a:rPr>
              <a:t>hints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buf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[MAXLINE];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rc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C1651C"/>
                </a:solidFill>
                <a:latin typeface="Courier New"/>
                <a:cs typeface="Courier New"/>
              </a:rPr>
              <a:t>flags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Get a list of </a:t>
            </a:r>
            <a:r>
              <a:rPr lang="en-US" sz="1600" dirty="0" err="1">
                <a:solidFill>
                  <a:srgbClr val="CB2418"/>
                </a:solidFill>
                <a:latin typeface="Courier New"/>
                <a:cs typeface="Courier New"/>
              </a:rPr>
              <a:t>addrinfo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 records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memset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(&amp;hints, 0, 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sizeof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addrinfo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</a:t>
            </a:r>
            <a:r>
              <a:rPr lang="en-US" sz="1600" dirty="0">
                <a:solidFill>
                  <a:srgbClr val="FF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hints.ai_family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AF_INET;    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IPv4 only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hints.ai_socktype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SOCK_STREAM;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Connections only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rc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getaddrinfo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[1], </a:t>
            </a:r>
            <a:r>
              <a:rPr lang="en-US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&amp;hints, 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listp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)) != 0)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fprintf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stderr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getaddrinfo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 error: %s\n"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gai_strerror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rc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exit(1);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776296" y="5721188"/>
            <a:ext cx="11391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hostinfo.c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639998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Conversion Example (</a:t>
            </a:r>
            <a:r>
              <a:rPr lang="en-US" dirty="0" err="1"/>
              <a:t>cont</a:t>
            </a:r>
            <a:r>
              <a:rPr lang="en-US" dirty="0"/>
              <a:t>)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396392" y="2133600"/>
            <a:ext cx="8214208" cy="329320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Walk the list and display each IP address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flags = NI_NUMERICHOST;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Display address instead of name */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600" dirty="0">
                <a:solidFill>
                  <a:srgbClr val="C200FF"/>
                </a:solidFill>
                <a:latin typeface="Courier New"/>
                <a:cs typeface="Courier New"/>
              </a:rPr>
              <a:t>for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(p = 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listp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; p; p = p-&gt;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ai_next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) {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Getnameinfo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(p-&gt;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ai_addr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, p-&gt;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ai_addrlen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     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buf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, MAXLINE, </a:t>
            </a:r>
            <a:r>
              <a:rPr lang="da-DK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, 0, flags);</a:t>
            </a: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    printf(</a:t>
            </a:r>
            <a:r>
              <a:rPr lang="ro-RO" sz="1600" dirty="0">
                <a:solidFill>
                  <a:srgbClr val="9D206F"/>
                </a:solidFill>
                <a:latin typeface="Courier New"/>
                <a:cs typeface="Courier New"/>
              </a:rPr>
              <a:t>"%s\n"</a:t>
            </a:r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, buf);</a:t>
            </a: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endParaRPr lang="ro-RO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Clean up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Freeaddrinfo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listp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exit(0);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440749" y="5057477"/>
            <a:ext cx="11391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hostinfo.c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551811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Running </a:t>
            </a:r>
            <a:r>
              <a:rPr lang="en-US" dirty="0" err="1"/>
              <a:t>hostinfo</a:t>
            </a:r>
            <a:endParaRPr lang="en-US" dirty="0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475882" y="1542634"/>
            <a:ext cx="6686918" cy="4278094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dirty="0" err="1">
                <a:solidFill>
                  <a:srgbClr val="3913A8"/>
                </a:solidFill>
                <a:latin typeface="Courier New"/>
                <a:cs typeface="Courier New"/>
              </a:rPr>
              <a:t>whaleshark</a:t>
            </a:r>
            <a:r>
              <a:rPr lang="en-US" sz="1600" dirty="0">
                <a:solidFill>
                  <a:srgbClr val="3913A8"/>
                </a:solidFill>
                <a:latin typeface="Courier New"/>
                <a:cs typeface="Courier New"/>
              </a:rPr>
              <a:t>&gt; 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./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hostinfo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localhost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127.0.0.1</a:t>
            </a:r>
          </a:p>
          <a:p>
            <a:endParaRPr lang="en-US" sz="1600" dirty="0">
              <a:solidFill>
                <a:srgbClr val="3913A8"/>
              </a:solidFill>
              <a:latin typeface="Courier New"/>
              <a:cs typeface="Courier New"/>
            </a:endParaRPr>
          </a:p>
          <a:p>
            <a:r>
              <a:rPr lang="en-US" sz="1600" dirty="0" err="1">
                <a:solidFill>
                  <a:srgbClr val="3913A8"/>
                </a:solidFill>
                <a:latin typeface="Courier New"/>
                <a:cs typeface="Courier New"/>
              </a:rPr>
              <a:t>whaleshark</a:t>
            </a:r>
            <a:r>
              <a:rPr lang="en-US" sz="1600" dirty="0">
                <a:solidFill>
                  <a:srgbClr val="3913A8"/>
                </a:solidFill>
                <a:latin typeface="Courier New"/>
                <a:cs typeface="Courier New"/>
              </a:rPr>
              <a:t>&gt; 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./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hostinfo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whaleshark.ics.cs.cmu.edu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128.2.210.175</a:t>
            </a:r>
          </a:p>
          <a:p>
            <a:endParaRPr lang="en-US" sz="1600" dirty="0">
              <a:solidFill>
                <a:srgbClr val="3913A8"/>
              </a:solidFill>
              <a:latin typeface="Courier New"/>
              <a:cs typeface="Courier New"/>
            </a:endParaRPr>
          </a:p>
          <a:p>
            <a:r>
              <a:rPr lang="en-US" sz="1600" dirty="0" err="1">
                <a:solidFill>
                  <a:srgbClr val="3913A8"/>
                </a:solidFill>
                <a:latin typeface="Courier New"/>
                <a:cs typeface="Courier New"/>
              </a:rPr>
              <a:t>whaleshark</a:t>
            </a:r>
            <a:r>
              <a:rPr lang="en-US" sz="1600" dirty="0">
                <a:solidFill>
                  <a:srgbClr val="3913A8"/>
                </a:solidFill>
                <a:latin typeface="Courier New"/>
                <a:cs typeface="Courier New"/>
              </a:rPr>
              <a:t>&gt; 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./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hostinfo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twitter.com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199.16.156.230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199.16.156.38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199.16.156.102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199.16.156.198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 err="1">
                <a:solidFill>
                  <a:srgbClr val="3913A8"/>
                </a:solidFill>
                <a:latin typeface="Courier New"/>
                <a:cs typeface="Courier New"/>
              </a:rPr>
              <a:t>whaleshark</a:t>
            </a:r>
            <a:r>
              <a:rPr lang="en-US" sz="1600" dirty="0">
                <a:solidFill>
                  <a:srgbClr val="3913A8"/>
                </a:solidFill>
                <a:latin typeface="Courier New"/>
                <a:cs typeface="Courier New"/>
              </a:rPr>
              <a:t>&gt; 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./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hostinfo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google.com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172.217.15.110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2607:f8b0:4004:802::200e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539396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40253E-116A-47FA-8310-4BDA55625B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74C24B-4E35-4E10-A130-58C74C4688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4972050"/>
          </a:xfrm>
        </p:spPr>
        <p:txBody>
          <a:bodyPr/>
          <a:lstStyle/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Questions from yesterday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Material we didn’t get to yesterday</a:t>
            </a:r>
          </a:p>
          <a:p>
            <a:pPr lvl="1"/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Transmitting data using sockets</a:t>
            </a:r>
          </a:p>
          <a:p>
            <a:pPr lvl="1"/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Socket addresses</a:t>
            </a:r>
          </a:p>
          <a:p>
            <a:pPr lvl="1"/>
            <a:r>
              <a:rPr lang="en-US" b="1" dirty="0" err="1">
                <a:solidFill>
                  <a:schemeClr val="bg1">
                    <a:lumMod val="6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getaddrinfo</a:t>
            </a:r>
            <a:endParaRPr lang="en-US" b="1" dirty="0">
              <a:solidFill>
                <a:schemeClr val="bg1">
                  <a:lumMod val="6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/>
              <a:t>Setting up connections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Application protocol example: HTTP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903386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2">
            <a:extLst>
              <a:ext uri="{FF2B5EF4-FFF2-40B4-BE49-F238E27FC236}">
                <a16:creationId xmlns:a16="http://schemas.microsoft.com/office/drawing/2014/main" id="{335EB8A7-1F85-4E96-BBD9-79E3A0FD852B}"/>
              </a:ext>
            </a:extLst>
          </p:cNvPr>
          <p:cNvSpPr/>
          <p:nvPr/>
        </p:nvSpPr>
        <p:spPr bwMode="auto">
          <a:xfrm>
            <a:off x="1752600" y="161572"/>
            <a:ext cx="2057400" cy="3951723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tIns="0" rtlCol="0" anchor="t" anchorCtr="0"/>
          <a:lstStyle/>
          <a:p>
            <a:pPr algn="ctr"/>
            <a:r>
              <a:rPr lang="en-US" sz="1800" i="1" dirty="0"/>
              <a:t>Start client</a:t>
            </a:r>
          </a:p>
        </p:txBody>
      </p:sp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9F00DBD4-55A6-474E-A4AB-7A46CDFF18F7}"/>
              </a:ext>
            </a:extLst>
          </p:cNvPr>
          <p:cNvSpPr/>
          <p:nvPr/>
        </p:nvSpPr>
        <p:spPr bwMode="auto">
          <a:xfrm>
            <a:off x="4572000" y="161572"/>
            <a:ext cx="2057400" cy="4018751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tIns="0" rtlCol="0" anchor="t" anchorCtr="0"/>
          <a:lstStyle/>
          <a:p>
            <a:pPr algn="ctr"/>
            <a:r>
              <a:rPr lang="en-US" sz="1800" i="1" dirty="0"/>
              <a:t>Start server</a:t>
            </a:r>
          </a:p>
        </p:txBody>
      </p:sp>
      <p:grpSp>
        <p:nvGrpSpPr>
          <p:cNvPr id="57" name="Group 56"/>
          <p:cNvGrpSpPr/>
          <p:nvPr/>
        </p:nvGrpSpPr>
        <p:grpSpPr>
          <a:xfrm>
            <a:off x="457200" y="4180323"/>
            <a:ext cx="6400800" cy="1371600"/>
            <a:chOff x="457200" y="4132968"/>
            <a:chExt cx="6400800" cy="1371600"/>
          </a:xfrm>
        </p:grpSpPr>
        <p:sp>
          <p:nvSpPr>
            <p:cNvPr id="56" name="Rectangle 55"/>
            <p:cNvSpPr/>
            <p:nvPr/>
          </p:nvSpPr>
          <p:spPr bwMode="auto">
            <a:xfrm>
              <a:off x="1447800" y="4132968"/>
              <a:ext cx="5410200" cy="13716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6324600" y="4507795"/>
              <a:ext cx="381000" cy="685800"/>
              <a:chOff x="3984" y="3264"/>
              <a:chExt cx="240" cy="432"/>
            </a:xfrm>
          </p:grpSpPr>
          <p:sp>
            <p:nvSpPr>
              <p:cNvPr id="759813" name="Line 5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4" name="Line 6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5" name="Line 7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grpSp>
          <p:nvGrpSpPr>
            <p:cNvPr id="4" name="Group 8"/>
            <p:cNvGrpSpPr>
              <a:grpSpLocks/>
            </p:cNvGrpSpPr>
            <p:nvPr/>
          </p:nvGrpSpPr>
          <p:grpSpPr bwMode="auto">
            <a:xfrm rot="10800000" flipV="1">
              <a:off x="1676400" y="4507795"/>
              <a:ext cx="381000" cy="685800"/>
              <a:chOff x="3984" y="3264"/>
              <a:chExt cx="240" cy="432"/>
            </a:xfrm>
          </p:grpSpPr>
          <p:sp>
            <p:nvSpPr>
              <p:cNvPr id="759817" name="Line 9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8" name="Line 10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9" name="Line 11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sp>
          <p:nvSpPr>
            <p:cNvPr id="759820" name="Text Box 12"/>
            <p:cNvSpPr txBox="1">
              <a:spLocks noChangeArrowheads="1"/>
            </p:cNvSpPr>
            <p:nvPr/>
          </p:nvSpPr>
          <p:spPr bwMode="auto">
            <a:xfrm>
              <a:off x="457200" y="4401432"/>
              <a:ext cx="838200" cy="8255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Client / Server</a:t>
              </a:r>
            </a:p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Session</a:t>
              </a:r>
            </a:p>
          </p:txBody>
        </p:sp>
      </p:grpSp>
      <p:sp>
        <p:nvSpPr>
          <p:cNvPr id="759822" name="Text Box 14"/>
          <p:cNvSpPr txBox="1">
            <a:spLocks noChangeArrowheads="1"/>
          </p:cNvSpPr>
          <p:nvPr/>
        </p:nvSpPr>
        <p:spPr bwMode="auto">
          <a:xfrm>
            <a:off x="2363026" y="459730"/>
            <a:ext cx="91275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Client</a:t>
            </a:r>
          </a:p>
        </p:txBody>
      </p:sp>
      <p:sp>
        <p:nvSpPr>
          <p:cNvPr id="759823" name="Text Box 15"/>
          <p:cNvSpPr txBox="1">
            <a:spLocks noChangeArrowheads="1"/>
          </p:cNvSpPr>
          <p:nvPr/>
        </p:nvSpPr>
        <p:spPr bwMode="auto">
          <a:xfrm>
            <a:off x="5136138" y="452735"/>
            <a:ext cx="99367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Server</a:t>
            </a:r>
          </a:p>
        </p:txBody>
      </p:sp>
      <p:sp>
        <p:nvSpPr>
          <p:cNvPr id="759824" name="Line 16"/>
          <p:cNvSpPr>
            <a:spLocks noChangeShapeType="1"/>
          </p:cNvSpPr>
          <p:nvPr/>
        </p:nvSpPr>
        <p:spPr bwMode="auto">
          <a:xfrm>
            <a:off x="2819400" y="2028555"/>
            <a:ext cx="0" cy="1676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5" name="Line 17"/>
          <p:cNvSpPr>
            <a:spLocks noChangeShapeType="1"/>
          </p:cNvSpPr>
          <p:nvPr/>
        </p:nvSpPr>
        <p:spPr bwMode="auto">
          <a:xfrm>
            <a:off x="5638800" y="19682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6" name="Line 18"/>
          <p:cNvSpPr>
            <a:spLocks noChangeShapeType="1"/>
          </p:cNvSpPr>
          <p:nvPr/>
        </p:nvSpPr>
        <p:spPr bwMode="auto">
          <a:xfrm>
            <a:off x="5638800" y="26540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7" name="Line 19"/>
          <p:cNvSpPr>
            <a:spLocks noChangeShapeType="1"/>
          </p:cNvSpPr>
          <p:nvPr/>
        </p:nvSpPr>
        <p:spPr bwMode="auto">
          <a:xfrm>
            <a:off x="5638800" y="33398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8" name="Line 20"/>
          <p:cNvSpPr>
            <a:spLocks noChangeShapeType="1"/>
          </p:cNvSpPr>
          <p:nvPr/>
        </p:nvSpPr>
        <p:spPr bwMode="auto">
          <a:xfrm>
            <a:off x="3048000" y="3857355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9" name="Rectangle 21"/>
          <p:cNvSpPr>
            <a:spLocks noChangeArrowheads="1"/>
          </p:cNvSpPr>
          <p:nvPr/>
        </p:nvSpPr>
        <p:spPr bwMode="auto">
          <a:xfrm>
            <a:off x="2057400" y="1630093"/>
            <a:ext cx="1524000" cy="381000"/>
          </a:xfrm>
          <a:prstGeom prst="rect">
            <a:avLst/>
          </a:prstGeom>
          <a:solidFill>
            <a:srgbClr val="D5F1D2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>
                <a:latin typeface="Courier New" pitchFamily="49" charset="0"/>
              </a:rPr>
              <a:t>socket</a:t>
            </a:r>
          </a:p>
        </p:txBody>
      </p:sp>
      <p:sp>
        <p:nvSpPr>
          <p:cNvPr id="759830" name="Rectangle 22"/>
          <p:cNvSpPr>
            <a:spLocks noChangeArrowheads="1"/>
          </p:cNvSpPr>
          <p:nvPr/>
        </p:nvSpPr>
        <p:spPr bwMode="auto">
          <a:xfrm>
            <a:off x="4876800" y="1630093"/>
            <a:ext cx="1447800" cy="381000"/>
          </a:xfrm>
          <a:prstGeom prst="rect">
            <a:avLst/>
          </a:prstGeom>
          <a:solidFill>
            <a:srgbClr val="D5F1D2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socket</a:t>
            </a:r>
          </a:p>
        </p:txBody>
      </p:sp>
      <p:sp>
        <p:nvSpPr>
          <p:cNvPr id="759831" name="Rectangle 23"/>
          <p:cNvSpPr>
            <a:spLocks noChangeArrowheads="1"/>
          </p:cNvSpPr>
          <p:nvPr/>
        </p:nvSpPr>
        <p:spPr bwMode="auto">
          <a:xfrm>
            <a:off x="4876800" y="2304780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bind</a:t>
            </a:r>
          </a:p>
        </p:txBody>
      </p:sp>
      <p:sp>
        <p:nvSpPr>
          <p:cNvPr id="759832" name="Rectangle 24"/>
          <p:cNvSpPr>
            <a:spLocks noChangeArrowheads="1"/>
          </p:cNvSpPr>
          <p:nvPr/>
        </p:nvSpPr>
        <p:spPr bwMode="auto">
          <a:xfrm>
            <a:off x="4876800" y="2979468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listen</a:t>
            </a:r>
          </a:p>
        </p:txBody>
      </p:sp>
      <p:grpSp>
        <p:nvGrpSpPr>
          <p:cNvPr id="5" name="Group 25"/>
          <p:cNvGrpSpPr>
            <a:grpSpLocks/>
          </p:cNvGrpSpPr>
          <p:nvPr/>
        </p:nvGrpSpPr>
        <p:grpSpPr bwMode="auto">
          <a:xfrm>
            <a:off x="2057400" y="4025630"/>
            <a:ext cx="4267200" cy="1392238"/>
            <a:chOff x="1296" y="2506"/>
            <a:chExt cx="2688" cy="877"/>
          </a:xfrm>
        </p:grpSpPr>
        <p:sp>
          <p:nvSpPr>
            <p:cNvPr id="759834" name="Line 26"/>
            <p:cNvSpPr>
              <a:spLocks noChangeShapeType="1"/>
            </p:cNvSpPr>
            <p:nvPr/>
          </p:nvSpPr>
          <p:spPr bwMode="auto">
            <a:xfrm>
              <a:off x="1776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5" name="Line 27"/>
            <p:cNvSpPr>
              <a:spLocks noChangeShapeType="1"/>
            </p:cNvSpPr>
            <p:nvPr/>
          </p:nvSpPr>
          <p:spPr bwMode="auto">
            <a:xfrm>
              <a:off x="1776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6" name="Line 28"/>
            <p:cNvSpPr>
              <a:spLocks noChangeShapeType="1"/>
            </p:cNvSpPr>
            <p:nvPr/>
          </p:nvSpPr>
          <p:spPr bwMode="auto">
            <a:xfrm>
              <a:off x="3552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7" name="Line 29"/>
            <p:cNvSpPr>
              <a:spLocks noChangeShapeType="1"/>
            </p:cNvSpPr>
            <p:nvPr/>
          </p:nvSpPr>
          <p:spPr bwMode="auto">
            <a:xfrm>
              <a:off x="3552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8" name="Line 30"/>
            <p:cNvSpPr>
              <a:spLocks noChangeShapeType="1"/>
            </p:cNvSpPr>
            <p:nvPr/>
          </p:nvSpPr>
          <p:spPr bwMode="auto">
            <a:xfrm flipV="1">
              <a:off x="2256" y="2832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9" name="Line 31"/>
            <p:cNvSpPr>
              <a:spLocks noChangeShapeType="1"/>
            </p:cNvSpPr>
            <p:nvPr/>
          </p:nvSpPr>
          <p:spPr bwMode="auto">
            <a:xfrm flipH="1">
              <a:off x="2256" y="3264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0" name="Rectangle 32"/>
            <p:cNvSpPr>
              <a:spLocks noChangeArrowheads="1"/>
            </p:cNvSpPr>
            <p:nvPr/>
          </p:nvSpPr>
          <p:spPr bwMode="auto">
            <a:xfrm>
              <a:off x="3072" y="271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1" name="Rectangle 33"/>
            <p:cNvSpPr>
              <a:spLocks noChangeArrowheads="1"/>
            </p:cNvSpPr>
            <p:nvPr/>
          </p:nvSpPr>
          <p:spPr bwMode="auto">
            <a:xfrm>
              <a:off x="3072" y="3143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rio_writen</a:t>
              </a:r>
            </a:p>
          </p:txBody>
        </p:sp>
        <p:sp>
          <p:nvSpPr>
            <p:cNvPr id="759842" name="Rectangle 34"/>
            <p:cNvSpPr>
              <a:spLocks noChangeArrowheads="1"/>
            </p:cNvSpPr>
            <p:nvPr/>
          </p:nvSpPr>
          <p:spPr bwMode="auto">
            <a:xfrm>
              <a:off x="1296" y="3143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3" name="Rectangle 35"/>
            <p:cNvSpPr>
              <a:spLocks noChangeArrowheads="1"/>
            </p:cNvSpPr>
            <p:nvPr/>
          </p:nvSpPr>
          <p:spPr bwMode="auto">
            <a:xfrm>
              <a:off x="1296" y="2718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 err="1">
                  <a:latin typeface="Courier New" pitchFamily="49" charset="0"/>
                </a:rPr>
                <a:t>rio_writen</a:t>
              </a:r>
              <a:endParaRPr lang="en-US" sz="1400" dirty="0">
                <a:latin typeface="Courier New" pitchFamily="49" charset="0"/>
              </a:endParaRPr>
            </a:p>
          </p:txBody>
        </p:sp>
      </p:grpSp>
      <p:sp>
        <p:nvSpPr>
          <p:cNvPr id="759844" name="Text Box 36"/>
          <p:cNvSpPr txBox="1">
            <a:spLocks noChangeArrowheads="1"/>
          </p:cNvSpPr>
          <p:nvPr/>
        </p:nvSpPr>
        <p:spPr bwMode="auto">
          <a:xfrm>
            <a:off x="3632402" y="3247755"/>
            <a:ext cx="1156086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Connection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request</a:t>
            </a:r>
          </a:p>
        </p:txBody>
      </p:sp>
      <p:grpSp>
        <p:nvGrpSpPr>
          <p:cNvPr id="6" name="Group 37"/>
          <p:cNvGrpSpPr>
            <a:grpSpLocks/>
          </p:cNvGrpSpPr>
          <p:nvPr/>
        </p:nvGrpSpPr>
        <p:grpSpPr bwMode="auto">
          <a:xfrm>
            <a:off x="2057400" y="3870325"/>
            <a:ext cx="5105400" cy="2911475"/>
            <a:chOff x="1296" y="2400"/>
            <a:chExt cx="3216" cy="1834"/>
          </a:xfrm>
        </p:grpSpPr>
        <p:sp>
          <p:nvSpPr>
            <p:cNvPr id="759846" name="Line 38"/>
            <p:cNvSpPr>
              <a:spLocks noChangeShapeType="1"/>
            </p:cNvSpPr>
            <p:nvPr/>
          </p:nvSpPr>
          <p:spPr bwMode="auto">
            <a:xfrm>
              <a:off x="1776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7" name="Line 39"/>
            <p:cNvSpPr>
              <a:spLocks noChangeShapeType="1"/>
            </p:cNvSpPr>
            <p:nvPr/>
          </p:nvSpPr>
          <p:spPr bwMode="auto">
            <a:xfrm>
              <a:off x="3552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8" name="Line 40"/>
            <p:cNvSpPr>
              <a:spLocks noChangeShapeType="1"/>
            </p:cNvSpPr>
            <p:nvPr/>
          </p:nvSpPr>
          <p:spPr bwMode="auto">
            <a:xfrm>
              <a:off x="3552" y="3802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9" name="Line 41"/>
            <p:cNvSpPr>
              <a:spLocks noChangeShapeType="1"/>
            </p:cNvSpPr>
            <p:nvPr/>
          </p:nvSpPr>
          <p:spPr bwMode="auto">
            <a:xfrm flipV="1">
              <a:off x="1920" y="3696"/>
              <a:ext cx="115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0" name="Rectangle 42"/>
            <p:cNvSpPr>
              <a:spLocks noChangeArrowheads="1"/>
            </p:cNvSpPr>
            <p:nvPr/>
          </p:nvSpPr>
          <p:spPr bwMode="auto">
            <a:xfrm>
              <a:off x="3072" y="356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51" name="Rectangle 43"/>
            <p:cNvSpPr>
              <a:spLocks noChangeArrowheads="1"/>
            </p:cNvSpPr>
            <p:nvPr/>
          </p:nvSpPr>
          <p:spPr bwMode="auto">
            <a:xfrm>
              <a:off x="3072" y="3994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2" name="Rectangle 44"/>
            <p:cNvSpPr>
              <a:spLocks noChangeArrowheads="1"/>
            </p:cNvSpPr>
            <p:nvPr/>
          </p:nvSpPr>
          <p:spPr bwMode="auto">
            <a:xfrm>
              <a:off x="1296" y="3569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3" name="Text Box 45"/>
            <p:cNvSpPr txBox="1">
              <a:spLocks noChangeArrowheads="1"/>
            </p:cNvSpPr>
            <p:nvPr/>
          </p:nvSpPr>
          <p:spPr bwMode="auto">
            <a:xfrm>
              <a:off x="2496" y="3524"/>
              <a:ext cx="298" cy="19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EOF</a:t>
              </a:r>
            </a:p>
          </p:txBody>
        </p:sp>
        <p:sp>
          <p:nvSpPr>
            <p:cNvPr id="759854" name="Line 46"/>
            <p:cNvSpPr>
              <a:spLocks noChangeShapeType="1"/>
            </p:cNvSpPr>
            <p:nvPr/>
          </p:nvSpPr>
          <p:spPr bwMode="auto">
            <a:xfrm>
              <a:off x="3984" y="4128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5" name="Line 47"/>
            <p:cNvSpPr>
              <a:spLocks noChangeShapeType="1"/>
            </p:cNvSpPr>
            <p:nvPr/>
          </p:nvSpPr>
          <p:spPr bwMode="auto">
            <a:xfrm flipV="1">
              <a:off x="4512" y="2400"/>
              <a:ext cx="0" cy="17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6" name="Line 48"/>
            <p:cNvSpPr>
              <a:spLocks noChangeShapeType="1"/>
            </p:cNvSpPr>
            <p:nvPr/>
          </p:nvSpPr>
          <p:spPr bwMode="auto">
            <a:xfrm flipH="1">
              <a:off x="3984" y="2400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sp>
        <p:nvSpPr>
          <p:cNvPr id="759857" name="Text Box 49"/>
          <p:cNvSpPr txBox="1">
            <a:spLocks noChangeArrowheads="1"/>
          </p:cNvSpPr>
          <p:nvPr/>
        </p:nvSpPr>
        <p:spPr bwMode="auto">
          <a:xfrm>
            <a:off x="7239941" y="4847955"/>
            <a:ext cx="1675459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Calibri" pitchFamily="34" charset="0"/>
              </a:rPr>
              <a:t>Await connection</a:t>
            </a:r>
          </a:p>
          <a:p>
            <a:r>
              <a:rPr lang="en-US" sz="1600" dirty="0">
                <a:latin typeface="Calibri" pitchFamily="34" charset="0"/>
              </a:rPr>
              <a:t>request from</a:t>
            </a:r>
          </a:p>
          <a:p>
            <a:r>
              <a:rPr lang="en-US" sz="1600" dirty="0">
                <a:latin typeface="Calibri" pitchFamily="34" charset="0"/>
              </a:rPr>
              <a:t>next client</a:t>
            </a:r>
          </a:p>
        </p:txBody>
      </p:sp>
      <p:sp>
        <p:nvSpPr>
          <p:cNvPr id="759858" name="AutoShape 50"/>
          <p:cNvSpPr>
            <a:spLocks/>
          </p:cNvSpPr>
          <p:nvPr/>
        </p:nvSpPr>
        <p:spPr bwMode="auto">
          <a:xfrm>
            <a:off x="6477000" y="952500"/>
            <a:ext cx="152400" cy="2447655"/>
          </a:xfrm>
          <a:prstGeom prst="rightBrace">
            <a:avLst>
              <a:gd name="adj1" fmla="val 958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59" name="Text Box 51"/>
          <p:cNvSpPr txBox="1">
            <a:spLocks noChangeArrowheads="1"/>
          </p:cNvSpPr>
          <p:nvPr/>
        </p:nvSpPr>
        <p:spPr bwMode="auto">
          <a:xfrm>
            <a:off x="6629400" y="194945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open_listenfd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759860" name="AutoShape 52"/>
          <p:cNvSpPr>
            <a:spLocks/>
          </p:cNvSpPr>
          <p:nvPr/>
        </p:nvSpPr>
        <p:spPr bwMode="auto">
          <a:xfrm>
            <a:off x="1752600" y="952500"/>
            <a:ext cx="152400" cy="3133455"/>
          </a:xfrm>
          <a:prstGeom prst="leftBrace">
            <a:avLst>
              <a:gd name="adj1" fmla="val 1333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61" name="Text Box 53"/>
          <p:cNvSpPr txBox="1">
            <a:spLocks noChangeArrowheads="1"/>
          </p:cNvSpPr>
          <p:nvPr/>
        </p:nvSpPr>
        <p:spPr bwMode="auto">
          <a:xfrm>
            <a:off x="0" y="228600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open_clientfd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759862" name="Rectangle 54"/>
          <p:cNvSpPr>
            <a:spLocks noChangeArrowheads="1"/>
          </p:cNvSpPr>
          <p:nvPr/>
        </p:nvSpPr>
        <p:spPr bwMode="auto">
          <a:xfrm>
            <a:off x="4876800" y="3687493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accept</a:t>
            </a:r>
          </a:p>
        </p:txBody>
      </p:sp>
      <p:sp>
        <p:nvSpPr>
          <p:cNvPr id="759863" name="Rectangle 55"/>
          <p:cNvSpPr>
            <a:spLocks noChangeArrowheads="1"/>
          </p:cNvSpPr>
          <p:nvPr/>
        </p:nvSpPr>
        <p:spPr bwMode="auto">
          <a:xfrm>
            <a:off x="2057400" y="3687493"/>
            <a:ext cx="15240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connect</a:t>
            </a:r>
          </a:p>
        </p:txBody>
      </p:sp>
      <p:sp>
        <p:nvSpPr>
          <p:cNvPr id="58" name="Line 17"/>
          <p:cNvSpPr>
            <a:spLocks noChangeShapeType="1"/>
          </p:cNvSpPr>
          <p:nvPr/>
        </p:nvSpPr>
        <p:spPr bwMode="auto">
          <a:xfrm>
            <a:off x="5638800" y="1290637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9" name="Rectangle 22"/>
          <p:cNvSpPr>
            <a:spLocks noChangeArrowheads="1"/>
          </p:cNvSpPr>
          <p:nvPr/>
        </p:nvSpPr>
        <p:spPr bwMode="auto">
          <a:xfrm>
            <a:off x="4876800" y="952500"/>
            <a:ext cx="1447800" cy="381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 err="1">
                <a:latin typeface="Courier New" pitchFamily="49" charset="0"/>
              </a:rPr>
              <a:t>getaddrinfo</a:t>
            </a:r>
            <a:endParaRPr lang="en-US" sz="1400" dirty="0">
              <a:latin typeface="Courier New" pitchFamily="49" charset="0"/>
            </a:endParaRPr>
          </a:p>
        </p:txBody>
      </p:sp>
      <p:sp>
        <p:nvSpPr>
          <p:cNvPr id="61" name="Line 17"/>
          <p:cNvSpPr>
            <a:spLocks noChangeShapeType="1"/>
          </p:cNvSpPr>
          <p:nvPr/>
        </p:nvSpPr>
        <p:spPr bwMode="auto">
          <a:xfrm>
            <a:off x="2819401" y="1290637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2" name="Rectangle 22"/>
          <p:cNvSpPr>
            <a:spLocks noChangeArrowheads="1"/>
          </p:cNvSpPr>
          <p:nvPr/>
        </p:nvSpPr>
        <p:spPr bwMode="auto">
          <a:xfrm>
            <a:off x="2057401" y="952500"/>
            <a:ext cx="1447800" cy="381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 err="1">
                <a:latin typeface="Courier New" pitchFamily="49" charset="0"/>
              </a:rPr>
              <a:t>getaddrinfo</a:t>
            </a:r>
            <a:endParaRPr lang="en-US" sz="1400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2694395"/>
      </p:ext>
    </p:extLst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253582" cy="762000"/>
          </a:xfrm>
        </p:spPr>
        <p:txBody>
          <a:bodyPr/>
          <a:lstStyle/>
          <a:p>
            <a:r>
              <a:rPr lang="en-US" dirty="0"/>
              <a:t>Review: </a:t>
            </a:r>
            <a:r>
              <a:rPr lang="en-US" dirty="0" err="1">
                <a:latin typeface="Courier New"/>
                <a:cs typeface="Courier New"/>
              </a:rPr>
              <a:t>getaddrinfo</a:t>
            </a:r>
            <a:endParaRPr lang="en-US" dirty="0">
              <a:latin typeface="Courier New"/>
              <a:cs typeface="Courier New"/>
            </a:endParaRPr>
          </a:p>
        </p:txBody>
      </p:sp>
      <p:sp>
        <p:nvSpPr>
          <p:cNvPr id="4" name="Rectangle 379"/>
          <p:cNvSpPr>
            <a:spLocks noChangeArrowheads="1"/>
          </p:cNvSpPr>
          <p:nvPr/>
        </p:nvSpPr>
        <p:spPr bwMode="auto">
          <a:xfrm>
            <a:off x="3308584" y="3029284"/>
            <a:ext cx="1330800" cy="25348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400" dirty="0" err="1">
                <a:latin typeface="Courier New"/>
                <a:cs typeface="Courier New"/>
              </a:rPr>
              <a:t>ai_canonname</a:t>
            </a:r>
            <a:endParaRPr lang="en-US" sz="1400" dirty="0">
              <a:latin typeface="Courier New"/>
              <a:cs typeface="Courier New"/>
            </a:endParaRPr>
          </a:p>
        </p:txBody>
      </p:sp>
      <p:sp>
        <p:nvSpPr>
          <p:cNvPr id="5" name="Rectangle 379"/>
          <p:cNvSpPr>
            <a:spLocks noChangeArrowheads="1"/>
          </p:cNvSpPr>
          <p:nvPr/>
        </p:nvSpPr>
        <p:spPr bwMode="auto">
          <a:xfrm>
            <a:off x="1217326" y="2522313"/>
            <a:ext cx="1330800" cy="25348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400" dirty="0">
                <a:latin typeface="Courier New"/>
                <a:cs typeface="Courier New"/>
              </a:rPr>
              <a:t>result</a:t>
            </a:r>
          </a:p>
        </p:txBody>
      </p:sp>
      <p:sp>
        <p:nvSpPr>
          <p:cNvPr id="6" name="Rectangle 379"/>
          <p:cNvSpPr>
            <a:spLocks noChangeArrowheads="1"/>
          </p:cNvSpPr>
          <p:nvPr/>
        </p:nvSpPr>
        <p:spPr bwMode="auto">
          <a:xfrm>
            <a:off x="3308584" y="3282770"/>
            <a:ext cx="1330800" cy="25348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400" dirty="0" err="1">
                <a:latin typeface="Courier New"/>
                <a:cs typeface="Courier New"/>
              </a:rPr>
              <a:t>ai_addr</a:t>
            </a:r>
            <a:endParaRPr lang="en-US" sz="1400" dirty="0">
              <a:latin typeface="Courier New"/>
              <a:cs typeface="Courier New"/>
            </a:endParaRPr>
          </a:p>
        </p:txBody>
      </p:sp>
      <p:sp>
        <p:nvSpPr>
          <p:cNvPr id="7" name="Rectangle 379"/>
          <p:cNvSpPr>
            <a:spLocks noChangeArrowheads="1"/>
          </p:cNvSpPr>
          <p:nvPr/>
        </p:nvSpPr>
        <p:spPr bwMode="auto">
          <a:xfrm>
            <a:off x="3308584" y="3536256"/>
            <a:ext cx="1330800" cy="25348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400" dirty="0" err="1">
                <a:latin typeface="Courier New"/>
                <a:cs typeface="Courier New"/>
              </a:rPr>
              <a:t>ai_next</a:t>
            </a:r>
            <a:endParaRPr lang="en-US" sz="1400" dirty="0">
              <a:latin typeface="Courier New"/>
              <a:cs typeface="Courier New"/>
            </a:endParaRPr>
          </a:p>
        </p:txBody>
      </p:sp>
      <p:sp>
        <p:nvSpPr>
          <p:cNvPr id="8" name="Rectangle 379"/>
          <p:cNvSpPr>
            <a:spLocks noChangeArrowheads="1"/>
          </p:cNvSpPr>
          <p:nvPr/>
        </p:nvSpPr>
        <p:spPr bwMode="auto">
          <a:xfrm>
            <a:off x="3308584" y="2649056"/>
            <a:ext cx="1330800" cy="380229"/>
          </a:xfrm>
          <a:prstGeom prst="rect">
            <a:avLst/>
          </a:prstGeom>
          <a:solidFill>
            <a:srgbClr val="D5F2D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400" dirty="0">
              <a:latin typeface="Courier New"/>
              <a:cs typeface="Courier New"/>
            </a:endParaRPr>
          </a:p>
        </p:txBody>
      </p:sp>
      <p:cxnSp>
        <p:nvCxnSpPr>
          <p:cNvPr id="9" name="Straight Arrow Connector 8"/>
          <p:cNvCxnSpPr>
            <a:stCxn id="6" idx="3"/>
          </p:cNvCxnSpPr>
          <p:nvPr/>
        </p:nvCxnSpPr>
        <p:spPr bwMode="auto">
          <a:xfrm>
            <a:off x="4639384" y="3409513"/>
            <a:ext cx="760457" cy="0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" name="Rectangle 379"/>
          <p:cNvSpPr>
            <a:spLocks noChangeArrowheads="1"/>
          </p:cNvSpPr>
          <p:nvPr/>
        </p:nvSpPr>
        <p:spPr bwMode="auto">
          <a:xfrm>
            <a:off x="5399842" y="3156027"/>
            <a:ext cx="1330800" cy="443600"/>
          </a:xfrm>
          <a:prstGeom prst="rect">
            <a:avLst/>
          </a:prstGeom>
          <a:solidFill>
            <a:srgbClr val="D5F2D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400" dirty="0">
              <a:latin typeface="Courier New"/>
              <a:cs typeface="Courier New"/>
            </a:endParaRPr>
          </a:p>
        </p:txBody>
      </p:sp>
      <p:cxnSp>
        <p:nvCxnSpPr>
          <p:cNvPr id="11" name="Straight Arrow Connector 10"/>
          <p:cNvCxnSpPr/>
          <p:nvPr/>
        </p:nvCxnSpPr>
        <p:spPr bwMode="auto">
          <a:xfrm>
            <a:off x="2548126" y="2649056"/>
            <a:ext cx="760457" cy="0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" name="TextBox 11"/>
          <p:cNvSpPr txBox="1"/>
          <p:nvPr/>
        </p:nvSpPr>
        <p:spPr>
          <a:xfrm>
            <a:off x="3180053" y="2304127"/>
            <a:ext cx="15360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>
                <a:latin typeface="+mn-lt"/>
                <a:cs typeface="Courier New"/>
              </a:rPr>
              <a:t>addrinfo</a:t>
            </a:r>
            <a:r>
              <a:rPr lang="en-US" sz="1600" dirty="0">
                <a:latin typeface="+mn-lt"/>
                <a:cs typeface="Courier New"/>
              </a:rPr>
              <a:t> </a:t>
            </a:r>
            <a:r>
              <a:rPr lang="en-US" sz="1600" dirty="0" err="1">
                <a:latin typeface="+mn-lt"/>
                <a:cs typeface="Courier New"/>
              </a:rPr>
              <a:t>structs</a:t>
            </a:r>
            <a:endParaRPr lang="en-US" sz="1600" dirty="0">
              <a:latin typeface="+mn-lt"/>
              <a:cs typeface="Courier New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082984" y="2839170"/>
            <a:ext cx="207981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+mn-lt"/>
                <a:cs typeface="Courier New"/>
              </a:rPr>
              <a:t>Socket address </a:t>
            </a:r>
            <a:r>
              <a:rPr lang="en-US" sz="1600" dirty="0" err="1">
                <a:latin typeface="+mn-lt"/>
                <a:cs typeface="Courier New"/>
              </a:rPr>
              <a:t>structs</a:t>
            </a:r>
            <a:endParaRPr lang="en-US" sz="1600" dirty="0">
              <a:latin typeface="+mn-lt"/>
              <a:cs typeface="Courier New"/>
            </a:endParaRPr>
          </a:p>
        </p:txBody>
      </p:sp>
      <p:cxnSp>
        <p:nvCxnSpPr>
          <p:cNvPr id="14" name="Straight Arrow Connector 13"/>
          <p:cNvCxnSpPr/>
          <p:nvPr/>
        </p:nvCxnSpPr>
        <p:spPr bwMode="auto">
          <a:xfrm flipH="1">
            <a:off x="2548126" y="3156027"/>
            <a:ext cx="760457" cy="0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" name="Rectangle 379"/>
          <p:cNvSpPr>
            <a:spLocks noChangeArrowheads="1"/>
          </p:cNvSpPr>
          <p:nvPr/>
        </p:nvSpPr>
        <p:spPr bwMode="auto">
          <a:xfrm>
            <a:off x="1217326" y="3029284"/>
            <a:ext cx="1330800" cy="253486"/>
          </a:xfrm>
          <a:prstGeom prst="rect">
            <a:avLst/>
          </a:prstGeom>
          <a:solidFill>
            <a:srgbClr val="D5F2D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400" dirty="0">
              <a:latin typeface="Courier New"/>
              <a:cs typeface="Courier New"/>
            </a:endParaRPr>
          </a:p>
        </p:txBody>
      </p:sp>
      <p:cxnSp>
        <p:nvCxnSpPr>
          <p:cNvPr id="16" name="Straight Connector 15"/>
          <p:cNvCxnSpPr>
            <a:stCxn id="7" idx="1"/>
          </p:cNvCxnSpPr>
          <p:nvPr/>
        </p:nvCxnSpPr>
        <p:spPr bwMode="auto">
          <a:xfrm flipH="1">
            <a:off x="2928355" y="3662999"/>
            <a:ext cx="380229" cy="0"/>
          </a:xfrm>
          <a:prstGeom prst="line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" name="Straight Connector 16"/>
          <p:cNvCxnSpPr/>
          <p:nvPr/>
        </p:nvCxnSpPr>
        <p:spPr bwMode="auto">
          <a:xfrm>
            <a:off x="2928355" y="3662999"/>
            <a:ext cx="0" cy="253486"/>
          </a:xfrm>
          <a:prstGeom prst="line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" name="Rectangle 379"/>
          <p:cNvSpPr>
            <a:spLocks noChangeArrowheads="1"/>
          </p:cNvSpPr>
          <p:nvPr/>
        </p:nvSpPr>
        <p:spPr bwMode="auto">
          <a:xfrm>
            <a:off x="3308584" y="4296713"/>
            <a:ext cx="1330800" cy="25348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400" dirty="0">
                <a:latin typeface="Courier New"/>
                <a:cs typeface="Courier New"/>
              </a:rPr>
              <a:t>NULL</a:t>
            </a:r>
          </a:p>
        </p:txBody>
      </p:sp>
      <p:sp>
        <p:nvSpPr>
          <p:cNvPr id="19" name="Rectangle 379"/>
          <p:cNvSpPr>
            <a:spLocks noChangeArrowheads="1"/>
          </p:cNvSpPr>
          <p:nvPr/>
        </p:nvSpPr>
        <p:spPr bwMode="auto">
          <a:xfrm>
            <a:off x="3308584" y="4550199"/>
            <a:ext cx="1330800" cy="25348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400" dirty="0" err="1">
                <a:latin typeface="Courier New"/>
                <a:cs typeface="Courier New"/>
              </a:rPr>
              <a:t>ai_addr</a:t>
            </a:r>
            <a:endParaRPr lang="en-US" sz="1400" dirty="0">
              <a:latin typeface="Courier New"/>
              <a:cs typeface="Courier New"/>
            </a:endParaRPr>
          </a:p>
        </p:txBody>
      </p:sp>
      <p:sp>
        <p:nvSpPr>
          <p:cNvPr id="20" name="Rectangle 379"/>
          <p:cNvSpPr>
            <a:spLocks noChangeArrowheads="1"/>
          </p:cNvSpPr>
          <p:nvPr/>
        </p:nvSpPr>
        <p:spPr bwMode="auto">
          <a:xfrm>
            <a:off x="3308584" y="4803685"/>
            <a:ext cx="1330800" cy="25348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400" dirty="0" err="1">
                <a:latin typeface="Courier New"/>
                <a:cs typeface="Courier New"/>
              </a:rPr>
              <a:t>ai_next</a:t>
            </a:r>
            <a:endParaRPr lang="en-US" sz="1400" dirty="0">
              <a:latin typeface="Courier New"/>
              <a:cs typeface="Courier New"/>
            </a:endParaRPr>
          </a:p>
        </p:txBody>
      </p:sp>
      <p:sp>
        <p:nvSpPr>
          <p:cNvPr id="21" name="Rectangle 379"/>
          <p:cNvSpPr>
            <a:spLocks noChangeArrowheads="1"/>
          </p:cNvSpPr>
          <p:nvPr/>
        </p:nvSpPr>
        <p:spPr bwMode="auto">
          <a:xfrm>
            <a:off x="3308584" y="3916485"/>
            <a:ext cx="1330800" cy="380229"/>
          </a:xfrm>
          <a:prstGeom prst="rect">
            <a:avLst/>
          </a:prstGeom>
          <a:solidFill>
            <a:srgbClr val="D5F2D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400" dirty="0">
              <a:latin typeface="Courier New"/>
              <a:cs typeface="Courier New"/>
            </a:endParaRPr>
          </a:p>
        </p:txBody>
      </p:sp>
      <p:cxnSp>
        <p:nvCxnSpPr>
          <p:cNvPr id="22" name="Straight Arrow Connector 21"/>
          <p:cNvCxnSpPr>
            <a:stCxn id="19" idx="3"/>
          </p:cNvCxnSpPr>
          <p:nvPr/>
        </p:nvCxnSpPr>
        <p:spPr bwMode="auto">
          <a:xfrm>
            <a:off x="4639384" y="4676942"/>
            <a:ext cx="760457" cy="0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3" name="Rectangle 379"/>
          <p:cNvSpPr>
            <a:spLocks noChangeArrowheads="1"/>
          </p:cNvSpPr>
          <p:nvPr/>
        </p:nvSpPr>
        <p:spPr bwMode="auto">
          <a:xfrm>
            <a:off x="5399842" y="4423456"/>
            <a:ext cx="1330800" cy="443600"/>
          </a:xfrm>
          <a:prstGeom prst="rect">
            <a:avLst/>
          </a:prstGeom>
          <a:solidFill>
            <a:srgbClr val="D5F2D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400" dirty="0">
              <a:latin typeface="Courier New"/>
              <a:cs typeface="Courier New"/>
            </a:endParaRPr>
          </a:p>
        </p:txBody>
      </p:sp>
      <p:cxnSp>
        <p:nvCxnSpPr>
          <p:cNvPr id="24" name="Straight Arrow Connector 23"/>
          <p:cNvCxnSpPr/>
          <p:nvPr/>
        </p:nvCxnSpPr>
        <p:spPr bwMode="auto">
          <a:xfrm>
            <a:off x="2928355" y="3916485"/>
            <a:ext cx="380229" cy="0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5" name="Straight Connector 24"/>
          <p:cNvCxnSpPr/>
          <p:nvPr/>
        </p:nvCxnSpPr>
        <p:spPr bwMode="auto">
          <a:xfrm flipH="1">
            <a:off x="2928355" y="4930428"/>
            <a:ext cx="380229" cy="0"/>
          </a:xfrm>
          <a:prstGeom prst="line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6" name="Straight Connector 25"/>
          <p:cNvCxnSpPr/>
          <p:nvPr/>
        </p:nvCxnSpPr>
        <p:spPr bwMode="auto">
          <a:xfrm>
            <a:off x="2928355" y="4930428"/>
            <a:ext cx="0" cy="253486"/>
          </a:xfrm>
          <a:prstGeom prst="line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7" name="Straight Arrow Connector 26"/>
          <p:cNvCxnSpPr/>
          <p:nvPr/>
        </p:nvCxnSpPr>
        <p:spPr bwMode="auto">
          <a:xfrm>
            <a:off x="2928355" y="5183914"/>
            <a:ext cx="380229" cy="0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8" name="Rectangle 379"/>
          <p:cNvSpPr>
            <a:spLocks noChangeArrowheads="1"/>
          </p:cNvSpPr>
          <p:nvPr/>
        </p:nvSpPr>
        <p:spPr bwMode="auto">
          <a:xfrm>
            <a:off x="3308584" y="5564143"/>
            <a:ext cx="1330800" cy="25348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400">
                <a:latin typeface="Courier New"/>
                <a:cs typeface="Courier New"/>
              </a:rPr>
              <a:t>NULL</a:t>
            </a:r>
            <a:endParaRPr lang="en-US" sz="1400" dirty="0">
              <a:latin typeface="Courier New"/>
              <a:cs typeface="Courier New"/>
            </a:endParaRPr>
          </a:p>
        </p:txBody>
      </p:sp>
      <p:sp>
        <p:nvSpPr>
          <p:cNvPr id="29" name="Rectangle 379"/>
          <p:cNvSpPr>
            <a:spLocks noChangeArrowheads="1"/>
          </p:cNvSpPr>
          <p:nvPr/>
        </p:nvSpPr>
        <p:spPr bwMode="auto">
          <a:xfrm>
            <a:off x="3308584" y="5817628"/>
            <a:ext cx="1330800" cy="25348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400" dirty="0" err="1">
                <a:latin typeface="Courier New"/>
                <a:cs typeface="Courier New"/>
              </a:rPr>
              <a:t>ai_addr</a:t>
            </a:r>
            <a:endParaRPr lang="en-US" sz="1400" dirty="0">
              <a:latin typeface="Courier New"/>
              <a:cs typeface="Courier New"/>
            </a:endParaRPr>
          </a:p>
        </p:txBody>
      </p:sp>
      <p:sp>
        <p:nvSpPr>
          <p:cNvPr id="30" name="Rectangle 379"/>
          <p:cNvSpPr>
            <a:spLocks noChangeArrowheads="1"/>
          </p:cNvSpPr>
          <p:nvPr/>
        </p:nvSpPr>
        <p:spPr bwMode="auto">
          <a:xfrm>
            <a:off x="3308584" y="6071114"/>
            <a:ext cx="1330800" cy="25348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400" dirty="0">
                <a:latin typeface="Courier New"/>
                <a:cs typeface="Courier New"/>
              </a:rPr>
              <a:t>NULL</a:t>
            </a:r>
          </a:p>
        </p:txBody>
      </p:sp>
      <p:sp>
        <p:nvSpPr>
          <p:cNvPr id="31" name="Rectangle 379"/>
          <p:cNvSpPr>
            <a:spLocks noChangeArrowheads="1"/>
          </p:cNvSpPr>
          <p:nvPr/>
        </p:nvSpPr>
        <p:spPr bwMode="auto">
          <a:xfrm>
            <a:off x="3308584" y="5183914"/>
            <a:ext cx="1330800" cy="380229"/>
          </a:xfrm>
          <a:prstGeom prst="rect">
            <a:avLst/>
          </a:prstGeom>
          <a:solidFill>
            <a:srgbClr val="D5F2D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400" dirty="0">
              <a:latin typeface="Courier New"/>
              <a:cs typeface="Courier New"/>
            </a:endParaRPr>
          </a:p>
        </p:txBody>
      </p:sp>
      <p:cxnSp>
        <p:nvCxnSpPr>
          <p:cNvPr id="32" name="Straight Arrow Connector 31"/>
          <p:cNvCxnSpPr/>
          <p:nvPr/>
        </p:nvCxnSpPr>
        <p:spPr bwMode="auto">
          <a:xfrm>
            <a:off x="4639384" y="5944371"/>
            <a:ext cx="760457" cy="0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3" name="Rectangle 379"/>
          <p:cNvSpPr>
            <a:spLocks noChangeArrowheads="1"/>
          </p:cNvSpPr>
          <p:nvPr/>
        </p:nvSpPr>
        <p:spPr bwMode="auto">
          <a:xfrm>
            <a:off x="5399842" y="5690885"/>
            <a:ext cx="1330800" cy="443600"/>
          </a:xfrm>
          <a:prstGeom prst="rect">
            <a:avLst/>
          </a:prstGeom>
          <a:solidFill>
            <a:srgbClr val="D5F2D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400" dirty="0">
              <a:latin typeface="Courier New"/>
              <a:cs typeface="Courier New"/>
            </a:endParaRPr>
          </a:p>
        </p:txBody>
      </p:sp>
      <p:sp>
        <p:nvSpPr>
          <p:cNvPr id="34" name="Rectangle 3">
            <a:extLst>
              <a:ext uri="{FF2B5EF4-FFF2-40B4-BE49-F238E27FC236}">
                <a16:creationId xmlns:a16="http://schemas.microsoft.com/office/drawing/2014/main" id="{6E166EFD-5FCA-4EEC-9C90-BD02D2B09D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236209"/>
            <a:ext cx="8716962" cy="1120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defRPr sz="2400" b="1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400050"/>
            <a:r>
              <a:rPr lang="en-US" sz="2000" kern="0" dirty="0" err="1">
                <a:latin typeface="Courier New"/>
                <a:cs typeface="Courier New"/>
              </a:rPr>
              <a:t>getaddrinfo</a:t>
            </a:r>
            <a:r>
              <a:rPr lang="en-US" sz="2000" kern="0" dirty="0">
                <a:latin typeface="Courier New"/>
                <a:cs typeface="Courier New"/>
              </a:rPr>
              <a:t> </a:t>
            </a:r>
            <a:r>
              <a:rPr lang="en-US" b="0" kern="0" dirty="0">
                <a:cs typeface="Calibri" panose="020F0502020204030204" pitchFamily="34" charset="0"/>
              </a:rPr>
              <a:t>converts string representations of hostnames, host addresses, ports, service names to socket address structures</a:t>
            </a:r>
            <a:endParaRPr lang="en-US" sz="2000" b="0" kern="0" dirty="0">
              <a:cs typeface="Calibri" panose="020F0502020204030204" pitchFamily="34" charset="0"/>
            </a:endParaRPr>
          </a:p>
          <a:p>
            <a:pPr marL="400050"/>
            <a:endParaRPr lang="en-US" kern="0" dirty="0"/>
          </a:p>
          <a:p>
            <a:pPr lvl="1"/>
            <a:endParaRPr lang="en-US" b="0" kern="0" dirty="0"/>
          </a:p>
          <a:p>
            <a:pPr lvl="1"/>
            <a:endParaRPr lang="en-US" b="0" kern="0" dirty="0"/>
          </a:p>
          <a:p>
            <a:pPr lvl="1"/>
            <a:endParaRPr lang="en-US" b="0" kern="0" dirty="0"/>
          </a:p>
          <a:p>
            <a:endParaRPr lang="en-US" kern="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FEAE155-0848-4AA4-9B1F-907ACF3CD880}"/>
              </a:ext>
            </a:extLst>
          </p:cNvPr>
          <p:cNvSpPr txBox="1"/>
          <p:nvPr/>
        </p:nvSpPr>
        <p:spPr>
          <a:xfrm>
            <a:off x="336361" y="2476314"/>
            <a:ext cx="764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SA list</a:t>
            </a:r>
          </a:p>
        </p:txBody>
      </p:sp>
    </p:spTree>
    <p:extLst>
      <p:ext uri="{BB962C8B-B14F-4D97-AF65-F5344CB8AC3E}">
        <p14:creationId xmlns:p14="http://schemas.microsoft.com/office/powerpoint/2010/main" val="349880312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62">
            <a:extLst>
              <a:ext uri="{FF2B5EF4-FFF2-40B4-BE49-F238E27FC236}">
                <a16:creationId xmlns:a16="http://schemas.microsoft.com/office/drawing/2014/main" id="{DA2DA967-D7F5-4812-A187-F122A658AC5A}"/>
              </a:ext>
            </a:extLst>
          </p:cNvPr>
          <p:cNvSpPr/>
          <p:nvPr/>
        </p:nvSpPr>
        <p:spPr bwMode="auto">
          <a:xfrm>
            <a:off x="1752599" y="152408"/>
            <a:ext cx="2283265" cy="4027915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tIns="0" rtlCol="0" anchor="t" anchorCtr="0"/>
          <a:lstStyle/>
          <a:p>
            <a:pPr algn="ctr"/>
            <a:r>
              <a:rPr lang="en-US" sz="1800" i="1" dirty="0"/>
              <a:t>Start client</a:t>
            </a:r>
          </a:p>
        </p:txBody>
      </p:sp>
      <p:sp>
        <p:nvSpPr>
          <p:cNvPr id="7" name="Rounded Rectangle 1">
            <a:extLst>
              <a:ext uri="{FF2B5EF4-FFF2-40B4-BE49-F238E27FC236}">
                <a16:creationId xmlns:a16="http://schemas.microsoft.com/office/drawing/2014/main" id="{5BE92BD4-5BD9-469E-B457-C12699BD92E0}"/>
              </a:ext>
            </a:extLst>
          </p:cNvPr>
          <p:cNvSpPr/>
          <p:nvPr/>
        </p:nvSpPr>
        <p:spPr bwMode="auto">
          <a:xfrm>
            <a:off x="4496158" y="152408"/>
            <a:ext cx="2133242" cy="4027916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tIns="0" rtlCol="0" anchor="t" anchorCtr="0"/>
          <a:lstStyle/>
          <a:p>
            <a:pPr algn="ctr"/>
            <a:r>
              <a:rPr lang="en-US" sz="1800" i="1" dirty="0"/>
              <a:t> Start server</a:t>
            </a:r>
          </a:p>
        </p:txBody>
      </p:sp>
      <p:grpSp>
        <p:nvGrpSpPr>
          <p:cNvPr id="57" name="Group 56"/>
          <p:cNvGrpSpPr/>
          <p:nvPr/>
        </p:nvGrpSpPr>
        <p:grpSpPr>
          <a:xfrm>
            <a:off x="457200" y="4180323"/>
            <a:ext cx="6400800" cy="1371600"/>
            <a:chOff x="457200" y="4132968"/>
            <a:chExt cx="6400800" cy="1371600"/>
          </a:xfrm>
        </p:grpSpPr>
        <p:sp>
          <p:nvSpPr>
            <p:cNvPr id="56" name="Rectangle 55"/>
            <p:cNvSpPr/>
            <p:nvPr/>
          </p:nvSpPr>
          <p:spPr bwMode="auto">
            <a:xfrm>
              <a:off x="1447800" y="4132968"/>
              <a:ext cx="5410200" cy="13716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6324600" y="4507795"/>
              <a:ext cx="381000" cy="685800"/>
              <a:chOff x="3984" y="3264"/>
              <a:chExt cx="240" cy="432"/>
            </a:xfrm>
          </p:grpSpPr>
          <p:sp>
            <p:nvSpPr>
              <p:cNvPr id="759813" name="Line 5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4" name="Line 6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5" name="Line 7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grpSp>
          <p:nvGrpSpPr>
            <p:cNvPr id="4" name="Group 8"/>
            <p:cNvGrpSpPr>
              <a:grpSpLocks/>
            </p:cNvGrpSpPr>
            <p:nvPr/>
          </p:nvGrpSpPr>
          <p:grpSpPr bwMode="auto">
            <a:xfrm rot="10800000" flipV="1">
              <a:off x="1676400" y="4507795"/>
              <a:ext cx="381000" cy="685800"/>
              <a:chOff x="3984" y="3264"/>
              <a:chExt cx="240" cy="432"/>
            </a:xfrm>
          </p:grpSpPr>
          <p:sp>
            <p:nvSpPr>
              <p:cNvPr id="759817" name="Line 9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8" name="Line 10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9" name="Line 11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sp>
          <p:nvSpPr>
            <p:cNvPr id="759820" name="Text Box 12"/>
            <p:cNvSpPr txBox="1">
              <a:spLocks noChangeArrowheads="1"/>
            </p:cNvSpPr>
            <p:nvPr/>
          </p:nvSpPr>
          <p:spPr bwMode="auto">
            <a:xfrm>
              <a:off x="457200" y="4401432"/>
              <a:ext cx="838200" cy="8255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Client / Server</a:t>
              </a:r>
            </a:p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Session</a:t>
              </a:r>
            </a:p>
          </p:txBody>
        </p:sp>
      </p:grpSp>
      <p:sp>
        <p:nvSpPr>
          <p:cNvPr id="759822" name="Text Box 14"/>
          <p:cNvSpPr txBox="1">
            <a:spLocks noChangeArrowheads="1"/>
          </p:cNvSpPr>
          <p:nvPr/>
        </p:nvSpPr>
        <p:spPr bwMode="auto">
          <a:xfrm>
            <a:off x="2362200" y="452735"/>
            <a:ext cx="91275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Client</a:t>
            </a:r>
          </a:p>
        </p:txBody>
      </p:sp>
      <p:sp>
        <p:nvSpPr>
          <p:cNvPr id="759823" name="Text Box 15"/>
          <p:cNvSpPr txBox="1">
            <a:spLocks noChangeArrowheads="1"/>
          </p:cNvSpPr>
          <p:nvPr/>
        </p:nvSpPr>
        <p:spPr bwMode="auto">
          <a:xfrm>
            <a:off x="5136138" y="452735"/>
            <a:ext cx="99367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Server</a:t>
            </a:r>
          </a:p>
        </p:txBody>
      </p:sp>
      <p:sp>
        <p:nvSpPr>
          <p:cNvPr id="759824" name="Line 16"/>
          <p:cNvSpPr>
            <a:spLocks noChangeShapeType="1"/>
          </p:cNvSpPr>
          <p:nvPr/>
        </p:nvSpPr>
        <p:spPr bwMode="auto">
          <a:xfrm>
            <a:off x="2819400" y="2028555"/>
            <a:ext cx="0" cy="1676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5" name="Line 17"/>
          <p:cNvSpPr>
            <a:spLocks noChangeShapeType="1"/>
          </p:cNvSpPr>
          <p:nvPr/>
        </p:nvSpPr>
        <p:spPr bwMode="auto">
          <a:xfrm>
            <a:off x="5638800" y="19682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6" name="Line 18"/>
          <p:cNvSpPr>
            <a:spLocks noChangeShapeType="1"/>
          </p:cNvSpPr>
          <p:nvPr/>
        </p:nvSpPr>
        <p:spPr bwMode="auto">
          <a:xfrm>
            <a:off x="5638800" y="26540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7" name="Line 19"/>
          <p:cNvSpPr>
            <a:spLocks noChangeShapeType="1"/>
          </p:cNvSpPr>
          <p:nvPr/>
        </p:nvSpPr>
        <p:spPr bwMode="auto">
          <a:xfrm>
            <a:off x="5638800" y="33398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8" name="Line 20"/>
          <p:cNvSpPr>
            <a:spLocks noChangeShapeType="1"/>
          </p:cNvSpPr>
          <p:nvPr/>
        </p:nvSpPr>
        <p:spPr bwMode="auto">
          <a:xfrm>
            <a:off x="3048000" y="3857355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9" name="Rectangle 21"/>
          <p:cNvSpPr>
            <a:spLocks noChangeArrowheads="1"/>
          </p:cNvSpPr>
          <p:nvPr/>
        </p:nvSpPr>
        <p:spPr bwMode="auto">
          <a:xfrm>
            <a:off x="2057400" y="1630093"/>
            <a:ext cx="1524000" cy="381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>
                <a:latin typeface="Courier New" pitchFamily="49" charset="0"/>
              </a:rPr>
              <a:t>socket</a:t>
            </a:r>
          </a:p>
        </p:txBody>
      </p:sp>
      <p:sp>
        <p:nvSpPr>
          <p:cNvPr id="759830" name="Rectangle 22"/>
          <p:cNvSpPr>
            <a:spLocks noChangeArrowheads="1"/>
          </p:cNvSpPr>
          <p:nvPr/>
        </p:nvSpPr>
        <p:spPr bwMode="auto">
          <a:xfrm>
            <a:off x="4876800" y="1630093"/>
            <a:ext cx="1447800" cy="381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socket</a:t>
            </a:r>
          </a:p>
        </p:txBody>
      </p:sp>
      <p:sp>
        <p:nvSpPr>
          <p:cNvPr id="759831" name="Rectangle 23"/>
          <p:cNvSpPr>
            <a:spLocks noChangeArrowheads="1"/>
          </p:cNvSpPr>
          <p:nvPr/>
        </p:nvSpPr>
        <p:spPr bwMode="auto">
          <a:xfrm>
            <a:off x="4876800" y="2304780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bind</a:t>
            </a:r>
          </a:p>
        </p:txBody>
      </p:sp>
      <p:sp>
        <p:nvSpPr>
          <p:cNvPr id="759832" name="Rectangle 24"/>
          <p:cNvSpPr>
            <a:spLocks noChangeArrowheads="1"/>
          </p:cNvSpPr>
          <p:nvPr/>
        </p:nvSpPr>
        <p:spPr bwMode="auto">
          <a:xfrm>
            <a:off x="4876800" y="2979468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listen</a:t>
            </a:r>
          </a:p>
        </p:txBody>
      </p:sp>
      <p:grpSp>
        <p:nvGrpSpPr>
          <p:cNvPr id="5" name="Group 25"/>
          <p:cNvGrpSpPr>
            <a:grpSpLocks/>
          </p:cNvGrpSpPr>
          <p:nvPr/>
        </p:nvGrpSpPr>
        <p:grpSpPr bwMode="auto">
          <a:xfrm>
            <a:off x="2057400" y="4025630"/>
            <a:ext cx="4267200" cy="1392238"/>
            <a:chOff x="1296" y="2506"/>
            <a:chExt cx="2688" cy="877"/>
          </a:xfrm>
        </p:grpSpPr>
        <p:sp>
          <p:nvSpPr>
            <p:cNvPr id="759834" name="Line 26"/>
            <p:cNvSpPr>
              <a:spLocks noChangeShapeType="1"/>
            </p:cNvSpPr>
            <p:nvPr/>
          </p:nvSpPr>
          <p:spPr bwMode="auto">
            <a:xfrm>
              <a:off x="1776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5" name="Line 27"/>
            <p:cNvSpPr>
              <a:spLocks noChangeShapeType="1"/>
            </p:cNvSpPr>
            <p:nvPr/>
          </p:nvSpPr>
          <p:spPr bwMode="auto">
            <a:xfrm>
              <a:off x="1776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6" name="Line 28"/>
            <p:cNvSpPr>
              <a:spLocks noChangeShapeType="1"/>
            </p:cNvSpPr>
            <p:nvPr/>
          </p:nvSpPr>
          <p:spPr bwMode="auto">
            <a:xfrm>
              <a:off x="3552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7" name="Line 29"/>
            <p:cNvSpPr>
              <a:spLocks noChangeShapeType="1"/>
            </p:cNvSpPr>
            <p:nvPr/>
          </p:nvSpPr>
          <p:spPr bwMode="auto">
            <a:xfrm>
              <a:off x="3552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8" name="Line 30"/>
            <p:cNvSpPr>
              <a:spLocks noChangeShapeType="1"/>
            </p:cNvSpPr>
            <p:nvPr/>
          </p:nvSpPr>
          <p:spPr bwMode="auto">
            <a:xfrm flipV="1">
              <a:off x="2256" y="2832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9" name="Line 31"/>
            <p:cNvSpPr>
              <a:spLocks noChangeShapeType="1"/>
            </p:cNvSpPr>
            <p:nvPr/>
          </p:nvSpPr>
          <p:spPr bwMode="auto">
            <a:xfrm flipH="1">
              <a:off x="2256" y="3264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0" name="Rectangle 32"/>
            <p:cNvSpPr>
              <a:spLocks noChangeArrowheads="1"/>
            </p:cNvSpPr>
            <p:nvPr/>
          </p:nvSpPr>
          <p:spPr bwMode="auto">
            <a:xfrm>
              <a:off x="3072" y="271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1" name="Rectangle 33"/>
            <p:cNvSpPr>
              <a:spLocks noChangeArrowheads="1"/>
            </p:cNvSpPr>
            <p:nvPr/>
          </p:nvSpPr>
          <p:spPr bwMode="auto">
            <a:xfrm>
              <a:off x="3072" y="3143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rio_writen</a:t>
              </a:r>
            </a:p>
          </p:txBody>
        </p:sp>
        <p:sp>
          <p:nvSpPr>
            <p:cNvPr id="759842" name="Rectangle 34"/>
            <p:cNvSpPr>
              <a:spLocks noChangeArrowheads="1"/>
            </p:cNvSpPr>
            <p:nvPr/>
          </p:nvSpPr>
          <p:spPr bwMode="auto">
            <a:xfrm>
              <a:off x="1296" y="3143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3" name="Rectangle 35"/>
            <p:cNvSpPr>
              <a:spLocks noChangeArrowheads="1"/>
            </p:cNvSpPr>
            <p:nvPr/>
          </p:nvSpPr>
          <p:spPr bwMode="auto">
            <a:xfrm>
              <a:off x="1296" y="2718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 err="1">
                  <a:latin typeface="Courier New" pitchFamily="49" charset="0"/>
                </a:rPr>
                <a:t>rio_writen</a:t>
              </a:r>
              <a:endParaRPr lang="en-US" sz="1400" dirty="0">
                <a:latin typeface="Courier New" pitchFamily="49" charset="0"/>
              </a:endParaRPr>
            </a:p>
          </p:txBody>
        </p:sp>
      </p:grpSp>
      <p:sp>
        <p:nvSpPr>
          <p:cNvPr id="759844" name="Text Box 36"/>
          <p:cNvSpPr txBox="1">
            <a:spLocks noChangeArrowheads="1"/>
          </p:cNvSpPr>
          <p:nvPr/>
        </p:nvSpPr>
        <p:spPr bwMode="auto">
          <a:xfrm>
            <a:off x="3632402" y="3247755"/>
            <a:ext cx="1156086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Connection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request</a:t>
            </a:r>
          </a:p>
        </p:txBody>
      </p:sp>
      <p:grpSp>
        <p:nvGrpSpPr>
          <p:cNvPr id="6" name="Group 37"/>
          <p:cNvGrpSpPr>
            <a:grpSpLocks/>
          </p:cNvGrpSpPr>
          <p:nvPr/>
        </p:nvGrpSpPr>
        <p:grpSpPr bwMode="auto">
          <a:xfrm>
            <a:off x="2057400" y="3870325"/>
            <a:ext cx="5105400" cy="2911475"/>
            <a:chOff x="1296" y="2400"/>
            <a:chExt cx="3216" cy="1834"/>
          </a:xfrm>
        </p:grpSpPr>
        <p:sp>
          <p:nvSpPr>
            <p:cNvPr id="759846" name="Line 38"/>
            <p:cNvSpPr>
              <a:spLocks noChangeShapeType="1"/>
            </p:cNvSpPr>
            <p:nvPr/>
          </p:nvSpPr>
          <p:spPr bwMode="auto">
            <a:xfrm>
              <a:off x="1776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7" name="Line 39"/>
            <p:cNvSpPr>
              <a:spLocks noChangeShapeType="1"/>
            </p:cNvSpPr>
            <p:nvPr/>
          </p:nvSpPr>
          <p:spPr bwMode="auto">
            <a:xfrm>
              <a:off x="3552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8" name="Line 40"/>
            <p:cNvSpPr>
              <a:spLocks noChangeShapeType="1"/>
            </p:cNvSpPr>
            <p:nvPr/>
          </p:nvSpPr>
          <p:spPr bwMode="auto">
            <a:xfrm>
              <a:off x="3552" y="3802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9" name="Line 41"/>
            <p:cNvSpPr>
              <a:spLocks noChangeShapeType="1"/>
            </p:cNvSpPr>
            <p:nvPr/>
          </p:nvSpPr>
          <p:spPr bwMode="auto">
            <a:xfrm flipV="1">
              <a:off x="1920" y="3696"/>
              <a:ext cx="115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0" name="Rectangle 42"/>
            <p:cNvSpPr>
              <a:spLocks noChangeArrowheads="1"/>
            </p:cNvSpPr>
            <p:nvPr/>
          </p:nvSpPr>
          <p:spPr bwMode="auto">
            <a:xfrm>
              <a:off x="3072" y="356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51" name="Rectangle 43"/>
            <p:cNvSpPr>
              <a:spLocks noChangeArrowheads="1"/>
            </p:cNvSpPr>
            <p:nvPr/>
          </p:nvSpPr>
          <p:spPr bwMode="auto">
            <a:xfrm>
              <a:off x="3072" y="3994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2" name="Rectangle 44"/>
            <p:cNvSpPr>
              <a:spLocks noChangeArrowheads="1"/>
            </p:cNvSpPr>
            <p:nvPr/>
          </p:nvSpPr>
          <p:spPr bwMode="auto">
            <a:xfrm>
              <a:off x="1296" y="3569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3" name="Text Box 45"/>
            <p:cNvSpPr txBox="1">
              <a:spLocks noChangeArrowheads="1"/>
            </p:cNvSpPr>
            <p:nvPr/>
          </p:nvSpPr>
          <p:spPr bwMode="auto">
            <a:xfrm>
              <a:off x="2496" y="3524"/>
              <a:ext cx="298" cy="19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EOF</a:t>
              </a:r>
            </a:p>
          </p:txBody>
        </p:sp>
        <p:sp>
          <p:nvSpPr>
            <p:cNvPr id="759854" name="Line 46"/>
            <p:cNvSpPr>
              <a:spLocks noChangeShapeType="1"/>
            </p:cNvSpPr>
            <p:nvPr/>
          </p:nvSpPr>
          <p:spPr bwMode="auto">
            <a:xfrm>
              <a:off x="3984" y="4128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5" name="Line 47"/>
            <p:cNvSpPr>
              <a:spLocks noChangeShapeType="1"/>
            </p:cNvSpPr>
            <p:nvPr/>
          </p:nvSpPr>
          <p:spPr bwMode="auto">
            <a:xfrm flipV="1">
              <a:off x="4512" y="2400"/>
              <a:ext cx="0" cy="17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6" name="Line 48"/>
            <p:cNvSpPr>
              <a:spLocks noChangeShapeType="1"/>
            </p:cNvSpPr>
            <p:nvPr/>
          </p:nvSpPr>
          <p:spPr bwMode="auto">
            <a:xfrm flipH="1">
              <a:off x="3984" y="2400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sp>
        <p:nvSpPr>
          <p:cNvPr id="759857" name="Text Box 49"/>
          <p:cNvSpPr txBox="1">
            <a:spLocks noChangeArrowheads="1"/>
          </p:cNvSpPr>
          <p:nvPr/>
        </p:nvSpPr>
        <p:spPr bwMode="auto">
          <a:xfrm>
            <a:off x="7239941" y="4847955"/>
            <a:ext cx="1675459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Calibri" pitchFamily="34" charset="0"/>
              </a:rPr>
              <a:t>Await connection</a:t>
            </a:r>
          </a:p>
          <a:p>
            <a:r>
              <a:rPr lang="en-US" sz="1600" dirty="0">
                <a:latin typeface="Calibri" pitchFamily="34" charset="0"/>
              </a:rPr>
              <a:t>request from</a:t>
            </a:r>
          </a:p>
          <a:p>
            <a:r>
              <a:rPr lang="en-US" sz="1600" dirty="0">
                <a:latin typeface="Calibri" pitchFamily="34" charset="0"/>
              </a:rPr>
              <a:t>next client</a:t>
            </a:r>
          </a:p>
        </p:txBody>
      </p:sp>
      <p:sp>
        <p:nvSpPr>
          <p:cNvPr id="759858" name="AutoShape 50"/>
          <p:cNvSpPr>
            <a:spLocks/>
          </p:cNvSpPr>
          <p:nvPr/>
        </p:nvSpPr>
        <p:spPr bwMode="auto">
          <a:xfrm>
            <a:off x="6477000" y="952500"/>
            <a:ext cx="152400" cy="2447655"/>
          </a:xfrm>
          <a:prstGeom prst="rightBrace">
            <a:avLst>
              <a:gd name="adj1" fmla="val 958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59" name="Text Box 51"/>
          <p:cNvSpPr txBox="1">
            <a:spLocks noChangeArrowheads="1"/>
          </p:cNvSpPr>
          <p:nvPr/>
        </p:nvSpPr>
        <p:spPr bwMode="auto">
          <a:xfrm>
            <a:off x="6629400" y="194945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open_listenfd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759860" name="AutoShape 52"/>
          <p:cNvSpPr>
            <a:spLocks/>
          </p:cNvSpPr>
          <p:nvPr/>
        </p:nvSpPr>
        <p:spPr bwMode="auto">
          <a:xfrm>
            <a:off x="1752600" y="952500"/>
            <a:ext cx="152400" cy="3133455"/>
          </a:xfrm>
          <a:prstGeom prst="leftBrace">
            <a:avLst>
              <a:gd name="adj1" fmla="val 1333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61" name="Text Box 53"/>
          <p:cNvSpPr txBox="1">
            <a:spLocks noChangeArrowheads="1"/>
          </p:cNvSpPr>
          <p:nvPr/>
        </p:nvSpPr>
        <p:spPr bwMode="auto">
          <a:xfrm>
            <a:off x="0" y="228600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open_clientfd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759862" name="Rectangle 54"/>
          <p:cNvSpPr>
            <a:spLocks noChangeArrowheads="1"/>
          </p:cNvSpPr>
          <p:nvPr/>
        </p:nvSpPr>
        <p:spPr bwMode="auto">
          <a:xfrm>
            <a:off x="4876800" y="3687493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accept</a:t>
            </a:r>
          </a:p>
        </p:txBody>
      </p:sp>
      <p:sp>
        <p:nvSpPr>
          <p:cNvPr id="759863" name="Rectangle 55"/>
          <p:cNvSpPr>
            <a:spLocks noChangeArrowheads="1"/>
          </p:cNvSpPr>
          <p:nvPr/>
        </p:nvSpPr>
        <p:spPr bwMode="auto">
          <a:xfrm>
            <a:off x="2057400" y="3687493"/>
            <a:ext cx="15240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connect</a:t>
            </a:r>
          </a:p>
        </p:txBody>
      </p:sp>
      <p:sp>
        <p:nvSpPr>
          <p:cNvPr id="58" name="Line 17"/>
          <p:cNvSpPr>
            <a:spLocks noChangeShapeType="1"/>
          </p:cNvSpPr>
          <p:nvPr/>
        </p:nvSpPr>
        <p:spPr bwMode="auto">
          <a:xfrm>
            <a:off x="5638800" y="1290637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9" name="Rectangle 22"/>
          <p:cNvSpPr>
            <a:spLocks noChangeArrowheads="1"/>
          </p:cNvSpPr>
          <p:nvPr/>
        </p:nvSpPr>
        <p:spPr bwMode="auto">
          <a:xfrm>
            <a:off x="4876800" y="952500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 err="1">
                <a:latin typeface="Courier New" pitchFamily="49" charset="0"/>
              </a:rPr>
              <a:t>getaddrinfo</a:t>
            </a:r>
            <a:endParaRPr lang="en-US" sz="1400" dirty="0">
              <a:latin typeface="Courier New" pitchFamily="49" charset="0"/>
            </a:endParaRPr>
          </a:p>
        </p:txBody>
      </p:sp>
      <p:sp>
        <p:nvSpPr>
          <p:cNvPr id="61" name="Line 17"/>
          <p:cNvSpPr>
            <a:spLocks noChangeShapeType="1"/>
          </p:cNvSpPr>
          <p:nvPr/>
        </p:nvSpPr>
        <p:spPr bwMode="auto">
          <a:xfrm>
            <a:off x="2819401" y="1290637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2" name="Rectangle 22"/>
          <p:cNvSpPr>
            <a:spLocks noChangeArrowheads="1"/>
          </p:cNvSpPr>
          <p:nvPr/>
        </p:nvSpPr>
        <p:spPr bwMode="auto">
          <a:xfrm>
            <a:off x="2057401" y="952500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 err="1">
                <a:latin typeface="Courier New" pitchFamily="49" charset="0"/>
              </a:rPr>
              <a:t>getaddrinfo</a:t>
            </a:r>
            <a:endParaRPr lang="en-US" sz="1400" dirty="0">
              <a:latin typeface="Courier New" pitchFamily="49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128D1CE-A1A1-4868-9D04-1CF8EE627A4B}"/>
              </a:ext>
            </a:extLst>
          </p:cNvPr>
          <p:cNvSpPr txBox="1"/>
          <p:nvPr/>
        </p:nvSpPr>
        <p:spPr>
          <a:xfrm>
            <a:off x="4496158" y="1287135"/>
            <a:ext cx="764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SA list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DA6D8D91-374B-48E5-9D80-B9CDAF8B4B61}"/>
              </a:ext>
            </a:extLst>
          </p:cNvPr>
          <p:cNvSpPr txBox="1"/>
          <p:nvPr/>
        </p:nvSpPr>
        <p:spPr>
          <a:xfrm>
            <a:off x="3271492" y="1274501"/>
            <a:ext cx="764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SA list</a:t>
            </a:r>
          </a:p>
        </p:txBody>
      </p:sp>
    </p:spTree>
    <p:extLst>
      <p:ext uri="{BB962C8B-B14F-4D97-AF65-F5344CB8AC3E}">
        <p14:creationId xmlns:p14="http://schemas.microsoft.com/office/powerpoint/2010/main" val="2885903521"/>
      </p:ext>
    </p:extLst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Sockets Interface: </a:t>
            </a:r>
            <a:r>
              <a:rPr lang="en-US" dirty="0">
                <a:latin typeface="Courier New"/>
                <a:cs typeface="Courier New"/>
              </a:rPr>
              <a:t>socket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771525"/>
          </a:xfrm>
        </p:spPr>
        <p:txBody>
          <a:bodyPr/>
          <a:lstStyle/>
          <a:p>
            <a:r>
              <a:rPr lang="en-US" dirty="0"/>
              <a:t>Clients and servers use the </a:t>
            </a:r>
            <a:r>
              <a:rPr lang="en-US" dirty="0">
                <a:latin typeface="Courier New"/>
                <a:cs typeface="Courier New"/>
              </a:rPr>
              <a:t>socket</a:t>
            </a:r>
            <a:r>
              <a:rPr lang="en-US" dirty="0"/>
              <a:t> function to create a </a:t>
            </a:r>
            <a:r>
              <a:rPr lang="en-US" i="1" dirty="0"/>
              <a:t>socket descriptor</a:t>
            </a:r>
            <a:r>
              <a:rPr lang="en-US" dirty="0"/>
              <a:t>:</a:t>
            </a:r>
          </a:p>
          <a:p>
            <a:endParaRPr lang="en-US" dirty="0"/>
          </a:p>
          <a:p>
            <a:r>
              <a:rPr lang="en-US" dirty="0"/>
              <a:t>Example: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Example:</a:t>
            </a:r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628323" y="2209800"/>
            <a:ext cx="5848677" cy="33855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socket(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domain,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type,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protocol)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628323" y="3124200"/>
            <a:ext cx="5971807" cy="33855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clientfd</a:t>
            </a:r>
            <a:r>
              <a:rPr lang="en-US" sz="1600" dirty="0">
                <a:latin typeface="Courier New" pitchFamily="49" charset="0"/>
              </a:rPr>
              <a:t> = socket(AF_INET, SOCK_STREAM, 0);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90601" y="3886200"/>
            <a:ext cx="28193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Indicates that we are using 32-bit IPV4 addresses</a:t>
            </a:r>
          </a:p>
        </p:txBody>
      </p:sp>
      <p:cxnSp>
        <p:nvCxnSpPr>
          <p:cNvPr id="10" name="Straight Arrow Connector 9"/>
          <p:cNvCxnSpPr>
            <a:stCxn id="8" idx="0"/>
            <a:endCxn id="7" idx="2"/>
          </p:cNvCxnSpPr>
          <p:nvPr/>
        </p:nvCxnSpPr>
        <p:spPr bwMode="auto">
          <a:xfrm flipV="1">
            <a:off x="2400301" y="3462754"/>
            <a:ext cx="1213926" cy="423446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  <p:sp>
        <p:nvSpPr>
          <p:cNvPr id="15" name="TextBox 14"/>
          <p:cNvSpPr txBox="1"/>
          <p:nvPr/>
        </p:nvSpPr>
        <p:spPr>
          <a:xfrm>
            <a:off x="4724400" y="3886200"/>
            <a:ext cx="28193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Indicates that the socket will be the end point of a reliable (TCP) connection</a:t>
            </a:r>
          </a:p>
        </p:txBody>
      </p:sp>
      <p:cxnSp>
        <p:nvCxnSpPr>
          <p:cNvPr id="17" name="Straight Arrow Connector 16"/>
          <p:cNvCxnSpPr>
            <a:stCxn id="15" idx="0"/>
          </p:cNvCxnSpPr>
          <p:nvPr/>
        </p:nvCxnSpPr>
        <p:spPr bwMode="auto">
          <a:xfrm flipH="1" flipV="1">
            <a:off x="5257800" y="3462754"/>
            <a:ext cx="876300" cy="423446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F3B026A5-274B-47F2-9AF3-1385843E234D}"/>
              </a:ext>
            </a:extLst>
          </p:cNvPr>
          <p:cNvSpPr txBox="1"/>
          <p:nvPr/>
        </p:nvSpPr>
        <p:spPr>
          <a:xfrm>
            <a:off x="6781800" y="3048000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Protocol specific!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2F4E0DA-C737-43C1-BF5B-40C19613E4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4096" y="5326648"/>
            <a:ext cx="6726521" cy="58477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int </a:t>
            </a:r>
            <a:r>
              <a:rPr lang="en-US" sz="1600" dirty="0" err="1">
                <a:latin typeface="Courier New" pitchFamily="49" charset="0"/>
              </a:rPr>
              <a:t>clientfd</a:t>
            </a:r>
            <a:r>
              <a:rPr lang="en-US" sz="1600" dirty="0">
                <a:latin typeface="Courier New" pitchFamily="49" charset="0"/>
              </a:rPr>
              <a:t> = socket(ai-&gt;</a:t>
            </a:r>
            <a:r>
              <a:rPr lang="en-US" sz="1600" dirty="0" err="1">
                <a:latin typeface="Courier New" pitchFamily="49" charset="0"/>
              </a:rPr>
              <a:t>ai_family</a:t>
            </a:r>
            <a:r>
              <a:rPr lang="en-US" sz="1600" dirty="0">
                <a:latin typeface="Courier New" pitchFamily="49" charset="0"/>
              </a:rPr>
              <a:t>, ai-&gt;</a:t>
            </a:r>
            <a:r>
              <a:rPr lang="en-US" sz="1600" dirty="0" err="1">
                <a:latin typeface="Courier New" pitchFamily="49" charset="0"/>
              </a:rPr>
              <a:t>ai_socktype</a:t>
            </a:r>
            <a:r>
              <a:rPr lang="en-US" sz="1600" dirty="0">
                <a:latin typeface="Courier New" pitchFamily="49" charset="0"/>
              </a:rPr>
              <a:t>,</a:t>
            </a:r>
          </a:p>
          <a:p>
            <a:r>
              <a:rPr lang="en-US" sz="1600" dirty="0">
                <a:latin typeface="Courier New" pitchFamily="49" charset="0"/>
              </a:rPr>
              <a:t>                      ai-&gt;</a:t>
            </a:r>
            <a:r>
              <a:rPr lang="en-US" sz="1600" dirty="0" err="1">
                <a:latin typeface="Courier New" pitchFamily="49" charset="0"/>
              </a:rPr>
              <a:t>ai_protocol</a:t>
            </a:r>
            <a:r>
              <a:rPr lang="en-US" sz="1600" dirty="0">
                <a:latin typeface="Courier New" pitchFamily="49" charset="0"/>
              </a:rPr>
              <a:t>);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73171BD-8392-452A-A049-203A617CCCCC}"/>
              </a:ext>
            </a:extLst>
          </p:cNvPr>
          <p:cNvSpPr txBox="1"/>
          <p:nvPr/>
        </p:nvSpPr>
        <p:spPr>
          <a:xfrm>
            <a:off x="4961466" y="5930882"/>
            <a:ext cx="36406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Use </a:t>
            </a:r>
            <a:r>
              <a:rPr lang="en-US" sz="1800" i="1" dirty="0" err="1">
                <a:solidFill>
                  <a:srgbClr val="C00000"/>
                </a:solidFill>
                <a:latin typeface="Calibri" pitchFamily="34" charset="0"/>
              </a:rPr>
              <a:t>getaddrinfo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 and you don’t have to know or care which protocol!</a:t>
            </a:r>
          </a:p>
        </p:txBody>
      </p:sp>
    </p:spTree>
    <p:extLst>
      <p:ext uri="{BB962C8B-B14F-4D97-AF65-F5344CB8AC3E}">
        <p14:creationId xmlns:p14="http://schemas.microsoft.com/office/powerpoint/2010/main" val="6646761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1">
            <a:extLst>
              <a:ext uri="{FF2B5EF4-FFF2-40B4-BE49-F238E27FC236}">
                <a16:creationId xmlns:a16="http://schemas.microsoft.com/office/drawing/2014/main" id="{18667032-8B5B-4D47-BEBA-68675874C80B}"/>
              </a:ext>
            </a:extLst>
          </p:cNvPr>
          <p:cNvSpPr/>
          <p:nvPr/>
        </p:nvSpPr>
        <p:spPr bwMode="auto">
          <a:xfrm>
            <a:off x="4435475" y="152414"/>
            <a:ext cx="2193925" cy="402791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tIns="0" rtlCol="0" anchor="t" anchorCtr="0"/>
          <a:lstStyle/>
          <a:p>
            <a:pPr algn="ctr"/>
            <a:r>
              <a:rPr lang="en-US" sz="1800" i="1" dirty="0"/>
              <a:t>  Start server</a:t>
            </a:r>
          </a:p>
        </p:txBody>
      </p:sp>
      <p:grpSp>
        <p:nvGrpSpPr>
          <p:cNvPr id="57" name="Group 56"/>
          <p:cNvGrpSpPr/>
          <p:nvPr/>
        </p:nvGrpSpPr>
        <p:grpSpPr>
          <a:xfrm>
            <a:off x="457200" y="4180323"/>
            <a:ext cx="6400800" cy="1371600"/>
            <a:chOff x="457200" y="4132968"/>
            <a:chExt cx="6400800" cy="1371600"/>
          </a:xfrm>
        </p:grpSpPr>
        <p:sp>
          <p:nvSpPr>
            <p:cNvPr id="56" name="Rectangle 55"/>
            <p:cNvSpPr/>
            <p:nvPr/>
          </p:nvSpPr>
          <p:spPr bwMode="auto">
            <a:xfrm>
              <a:off x="1447800" y="4132968"/>
              <a:ext cx="5410200" cy="13716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6324600" y="4507795"/>
              <a:ext cx="381000" cy="685800"/>
              <a:chOff x="3984" y="3264"/>
              <a:chExt cx="240" cy="432"/>
            </a:xfrm>
          </p:grpSpPr>
          <p:sp>
            <p:nvSpPr>
              <p:cNvPr id="759813" name="Line 5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4" name="Line 6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5" name="Line 7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grpSp>
          <p:nvGrpSpPr>
            <p:cNvPr id="4" name="Group 8"/>
            <p:cNvGrpSpPr>
              <a:grpSpLocks/>
            </p:cNvGrpSpPr>
            <p:nvPr/>
          </p:nvGrpSpPr>
          <p:grpSpPr bwMode="auto">
            <a:xfrm rot="10800000" flipV="1">
              <a:off x="1676400" y="4507795"/>
              <a:ext cx="381000" cy="685800"/>
              <a:chOff x="3984" y="3264"/>
              <a:chExt cx="240" cy="432"/>
            </a:xfrm>
          </p:grpSpPr>
          <p:sp>
            <p:nvSpPr>
              <p:cNvPr id="759817" name="Line 9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8" name="Line 10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9" name="Line 11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sp>
          <p:nvSpPr>
            <p:cNvPr id="759820" name="Text Box 12"/>
            <p:cNvSpPr txBox="1">
              <a:spLocks noChangeArrowheads="1"/>
            </p:cNvSpPr>
            <p:nvPr/>
          </p:nvSpPr>
          <p:spPr bwMode="auto">
            <a:xfrm>
              <a:off x="457200" y="4401432"/>
              <a:ext cx="838200" cy="8255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Client / Server</a:t>
              </a:r>
            </a:p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Session</a:t>
              </a:r>
            </a:p>
          </p:txBody>
        </p:sp>
      </p:grpSp>
      <p:sp>
        <p:nvSpPr>
          <p:cNvPr id="759821" name="Rectangle 13"/>
          <p:cNvSpPr>
            <a:spLocks noGrp="1" noChangeArrowheads="1"/>
          </p:cNvSpPr>
          <p:nvPr>
            <p:ph type="title"/>
          </p:nvPr>
        </p:nvSpPr>
        <p:spPr>
          <a:xfrm>
            <a:off x="6934200" y="228600"/>
            <a:ext cx="2133600" cy="1194820"/>
          </a:xfrm>
        </p:spPr>
        <p:txBody>
          <a:bodyPr/>
          <a:lstStyle/>
          <a:p>
            <a:pPr algn="ctr"/>
            <a:r>
              <a:rPr lang="en-US" dirty="0"/>
              <a:t>Sockets Interface</a:t>
            </a:r>
          </a:p>
        </p:txBody>
      </p:sp>
      <p:sp>
        <p:nvSpPr>
          <p:cNvPr id="759822" name="Text Box 14"/>
          <p:cNvSpPr txBox="1">
            <a:spLocks noChangeArrowheads="1"/>
          </p:cNvSpPr>
          <p:nvPr/>
        </p:nvSpPr>
        <p:spPr bwMode="auto">
          <a:xfrm>
            <a:off x="2362200" y="452735"/>
            <a:ext cx="91275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Client</a:t>
            </a:r>
          </a:p>
        </p:txBody>
      </p:sp>
      <p:sp>
        <p:nvSpPr>
          <p:cNvPr id="759823" name="Text Box 15"/>
          <p:cNvSpPr txBox="1">
            <a:spLocks noChangeArrowheads="1"/>
          </p:cNvSpPr>
          <p:nvPr/>
        </p:nvSpPr>
        <p:spPr bwMode="auto">
          <a:xfrm>
            <a:off x="5136138" y="452735"/>
            <a:ext cx="99367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Server</a:t>
            </a:r>
          </a:p>
        </p:txBody>
      </p:sp>
      <p:sp>
        <p:nvSpPr>
          <p:cNvPr id="759824" name="Line 16"/>
          <p:cNvSpPr>
            <a:spLocks noChangeShapeType="1"/>
          </p:cNvSpPr>
          <p:nvPr/>
        </p:nvSpPr>
        <p:spPr bwMode="auto">
          <a:xfrm>
            <a:off x="2819400" y="2028555"/>
            <a:ext cx="0" cy="1676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5" name="Line 17"/>
          <p:cNvSpPr>
            <a:spLocks noChangeShapeType="1"/>
          </p:cNvSpPr>
          <p:nvPr/>
        </p:nvSpPr>
        <p:spPr bwMode="auto">
          <a:xfrm>
            <a:off x="5638800" y="19682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6" name="Line 18"/>
          <p:cNvSpPr>
            <a:spLocks noChangeShapeType="1"/>
          </p:cNvSpPr>
          <p:nvPr/>
        </p:nvSpPr>
        <p:spPr bwMode="auto">
          <a:xfrm>
            <a:off x="5638800" y="26540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7" name="Line 19"/>
          <p:cNvSpPr>
            <a:spLocks noChangeShapeType="1"/>
          </p:cNvSpPr>
          <p:nvPr/>
        </p:nvSpPr>
        <p:spPr bwMode="auto">
          <a:xfrm>
            <a:off x="5638800" y="33398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8" name="Line 20"/>
          <p:cNvSpPr>
            <a:spLocks noChangeShapeType="1"/>
          </p:cNvSpPr>
          <p:nvPr/>
        </p:nvSpPr>
        <p:spPr bwMode="auto">
          <a:xfrm>
            <a:off x="3048000" y="3857355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9" name="Rectangle 21"/>
          <p:cNvSpPr>
            <a:spLocks noChangeArrowheads="1"/>
          </p:cNvSpPr>
          <p:nvPr/>
        </p:nvSpPr>
        <p:spPr bwMode="auto">
          <a:xfrm>
            <a:off x="2057400" y="1630093"/>
            <a:ext cx="15240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socket</a:t>
            </a:r>
          </a:p>
        </p:txBody>
      </p:sp>
      <p:sp>
        <p:nvSpPr>
          <p:cNvPr id="759830" name="Rectangle 22"/>
          <p:cNvSpPr>
            <a:spLocks noChangeArrowheads="1"/>
          </p:cNvSpPr>
          <p:nvPr/>
        </p:nvSpPr>
        <p:spPr bwMode="auto">
          <a:xfrm>
            <a:off x="4876800" y="1630093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socket</a:t>
            </a:r>
          </a:p>
        </p:txBody>
      </p:sp>
      <p:sp>
        <p:nvSpPr>
          <p:cNvPr id="759831" name="Rectangle 23"/>
          <p:cNvSpPr>
            <a:spLocks noChangeArrowheads="1"/>
          </p:cNvSpPr>
          <p:nvPr/>
        </p:nvSpPr>
        <p:spPr bwMode="auto">
          <a:xfrm>
            <a:off x="4876800" y="2304780"/>
            <a:ext cx="1447800" cy="381000"/>
          </a:xfrm>
          <a:prstGeom prst="rect">
            <a:avLst/>
          </a:prstGeom>
          <a:solidFill>
            <a:srgbClr val="8585E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bind</a:t>
            </a:r>
          </a:p>
        </p:txBody>
      </p:sp>
      <p:sp>
        <p:nvSpPr>
          <p:cNvPr id="759832" name="Rectangle 24"/>
          <p:cNvSpPr>
            <a:spLocks noChangeArrowheads="1"/>
          </p:cNvSpPr>
          <p:nvPr/>
        </p:nvSpPr>
        <p:spPr bwMode="auto">
          <a:xfrm>
            <a:off x="4876800" y="2979468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listen</a:t>
            </a:r>
          </a:p>
        </p:txBody>
      </p:sp>
      <p:grpSp>
        <p:nvGrpSpPr>
          <p:cNvPr id="5" name="Group 25"/>
          <p:cNvGrpSpPr>
            <a:grpSpLocks/>
          </p:cNvGrpSpPr>
          <p:nvPr/>
        </p:nvGrpSpPr>
        <p:grpSpPr bwMode="auto">
          <a:xfrm>
            <a:off x="2057400" y="4025630"/>
            <a:ext cx="4267200" cy="1392238"/>
            <a:chOff x="1296" y="2506"/>
            <a:chExt cx="2688" cy="877"/>
          </a:xfrm>
        </p:grpSpPr>
        <p:sp>
          <p:nvSpPr>
            <p:cNvPr id="759834" name="Line 26"/>
            <p:cNvSpPr>
              <a:spLocks noChangeShapeType="1"/>
            </p:cNvSpPr>
            <p:nvPr/>
          </p:nvSpPr>
          <p:spPr bwMode="auto">
            <a:xfrm>
              <a:off x="1776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5" name="Line 27"/>
            <p:cNvSpPr>
              <a:spLocks noChangeShapeType="1"/>
            </p:cNvSpPr>
            <p:nvPr/>
          </p:nvSpPr>
          <p:spPr bwMode="auto">
            <a:xfrm>
              <a:off x="1776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6" name="Line 28"/>
            <p:cNvSpPr>
              <a:spLocks noChangeShapeType="1"/>
            </p:cNvSpPr>
            <p:nvPr/>
          </p:nvSpPr>
          <p:spPr bwMode="auto">
            <a:xfrm>
              <a:off x="3552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7" name="Line 29"/>
            <p:cNvSpPr>
              <a:spLocks noChangeShapeType="1"/>
            </p:cNvSpPr>
            <p:nvPr/>
          </p:nvSpPr>
          <p:spPr bwMode="auto">
            <a:xfrm>
              <a:off x="3552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8" name="Line 30"/>
            <p:cNvSpPr>
              <a:spLocks noChangeShapeType="1"/>
            </p:cNvSpPr>
            <p:nvPr/>
          </p:nvSpPr>
          <p:spPr bwMode="auto">
            <a:xfrm flipV="1">
              <a:off x="2256" y="2832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9" name="Line 31"/>
            <p:cNvSpPr>
              <a:spLocks noChangeShapeType="1"/>
            </p:cNvSpPr>
            <p:nvPr/>
          </p:nvSpPr>
          <p:spPr bwMode="auto">
            <a:xfrm flipH="1">
              <a:off x="2256" y="3264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0" name="Rectangle 32"/>
            <p:cNvSpPr>
              <a:spLocks noChangeArrowheads="1"/>
            </p:cNvSpPr>
            <p:nvPr/>
          </p:nvSpPr>
          <p:spPr bwMode="auto">
            <a:xfrm>
              <a:off x="3072" y="271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1" name="Rectangle 33"/>
            <p:cNvSpPr>
              <a:spLocks noChangeArrowheads="1"/>
            </p:cNvSpPr>
            <p:nvPr/>
          </p:nvSpPr>
          <p:spPr bwMode="auto">
            <a:xfrm>
              <a:off x="3072" y="3143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rio_writen</a:t>
              </a:r>
            </a:p>
          </p:txBody>
        </p:sp>
        <p:sp>
          <p:nvSpPr>
            <p:cNvPr id="759842" name="Rectangle 34"/>
            <p:cNvSpPr>
              <a:spLocks noChangeArrowheads="1"/>
            </p:cNvSpPr>
            <p:nvPr/>
          </p:nvSpPr>
          <p:spPr bwMode="auto">
            <a:xfrm>
              <a:off x="1296" y="3143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3" name="Rectangle 35"/>
            <p:cNvSpPr>
              <a:spLocks noChangeArrowheads="1"/>
            </p:cNvSpPr>
            <p:nvPr/>
          </p:nvSpPr>
          <p:spPr bwMode="auto">
            <a:xfrm>
              <a:off x="1296" y="2718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 err="1">
                  <a:latin typeface="Courier New" pitchFamily="49" charset="0"/>
                </a:rPr>
                <a:t>rio_writen</a:t>
              </a:r>
              <a:endParaRPr lang="en-US" sz="1400" dirty="0">
                <a:latin typeface="Courier New" pitchFamily="49" charset="0"/>
              </a:endParaRPr>
            </a:p>
          </p:txBody>
        </p:sp>
      </p:grpSp>
      <p:sp>
        <p:nvSpPr>
          <p:cNvPr id="759844" name="Text Box 36"/>
          <p:cNvSpPr txBox="1">
            <a:spLocks noChangeArrowheads="1"/>
          </p:cNvSpPr>
          <p:nvPr/>
        </p:nvSpPr>
        <p:spPr bwMode="auto">
          <a:xfrm>
            <a:off x="3632402" y="3247755"/>
            <a:ext cx="1156086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Connection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request</a:t>
            </a:r>
          </a:p>
        </p:txBody>
      </p:sp>
      <p:grpSp>
        <p:nvGrpSpPr>
          <p:cNvPr id="6" name="Group 37"/>
          <p:cNvGrpSpPr>
            <a:grpSpLocks/>
          </p:cNvGrpSpPr>
          <p:nvPr/>
        </p:nvGrpSpPr>
        <p:grpSpPr bwMode="auto">
          <a:xfrm>
            <a:off x="2057400" y="3870325"/>
            <a:ext cx="5105400" cy="2911475"/>
            <a:chOff x="1296" y="2400"/>
            <a:chExt cx="3216" cy="1834"/>
          </a:xfrm>
        </p:grpSpPr>
        <p:sp>
          <p:nvSpPr>
            <p:cNvPr id="759846" name="Line 38"/>
            <p:cNvSpPr>
              <a:spLocks noChangeShapeType="1"/>
            </p:cNvSpPr>
            <p:nvPr/>
          </p:nvSpPr>
          <p:spPr bwMode="auto">
            <a:xfrm>
              <a:off x="1776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7" name="Line 39"/>
            <p:cNvSpPr>
              <a:spLocks noChangeShapeType="1"/>
            </p:cNvSpPr>
            <p:nvPr/>
          </p:nvSpPr>
          <p:spPr bwMode="auto">
            <a:xfrm>
              <a:off x="3552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8" name="Line 40"/>
            <p:cNvSpPr>
              <a:spLocks noChangeShapeType="1"/>
            </p:cNvSpPr>
            <p:nvPr/>
          </p:nvSpPr>
          <p:spPr bwMode="auto">
            <a:xfrm>
              <a:off x="3552" y="3802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9" name="Line 41"/>
            <p:cNvSpPr>
              <a:spLocks noChangeShapeType="1"/>
            </p:cNvSpPr>
            <p:nvPr/>
          </p:nvSpPr>
          <p:spPr bwMode="auto">
            <a:xfrm flipV="1">
              <a:off x="1920" y="3696"/>
              <a:ext cx="115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0" name="Rectangle 42"/>
            <p:cNvSpPr>
              <a:spLocks noChangeArrowheads="1"/>
            </p:cNvSpPr>
            <p:nvPr/>
          </p:nvSpPr>
          <p:spPr bwMode="auto">
            <a:xfrm>
              <a:off x="3072" y="356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51" name="Rectangle 43"/>
            <p:cNvSpPr>
              <a:spLocks noChangeArrowheads="1"/>
            </p:cNvSpPr>
            <p:nvPr/>
          </p:nvSpPr>
          <p:spPr bwMode="auto">
            <a:xfrm>
              <a:off x="3072" y="3994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2" name="Rectangle 44"/>
            <p:cNvSpPr>
              <a:spLocks noChangeArrowheads="1"/>
            </p:cNvSpPr>
            <p:nvPr/>
          </p:nvSpPr>
          <p:spPr bwMode="auto">
            <a:xfrm>
              <a:off x="1296" y="3569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3" name="Text Box 45"/>
            <p:cNvSpPr txBox="1">
              <a:spLocks noChangeArrowheads="1"/>
            </p:cNvSpPr>
            <p:nvPr/>
          </p:nvSpPr>
          <p:spPr bwMode="auto">
            <a:xfrm>
              <a:off x="2496" y="3524"/>
              <a:ext cx="298" cy="19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EOF</a:t>
              </a:r>
            </a:p>
          </p:txBody>
        </p:sp>
        <p:sp>
          <p:nvSpPr>
            <p:cNvPr id="759854" name="Line 46"/>
            <p:cNvSpPr>
              <a:spLocks noChangeShapeType="1"/>
            </p:cNvSpPr>
            <p:nvPr/>
          </p:nvSpPr>
          <p:spPr bwMode="auto">
            <a:xfrm>
              <a:off x="3984" y="4128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5" name="Line 47"/>
            <p:cNvSpPr>
              <a:spLocks noChangeShapeType="1"/>
            </p:cNvSpPr>
            <p:nvPr/>
          </p:nvSpPr>
          <p:spPr bwMode="auto">
            <a:xfrm flipV="1">
              <a:off x="4512" y="2400"/>
              <a:ext cx="0" cy="17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6" name="Line 48"/>
            <p:cNvSpPr>
              <a:spLocks noChangeShapeType="1"/>
            </p:cNvSpPr>
            <p:nvPr/>
          </p:nvSpPr>
          <p:spPr bwMode="auto">
            <a:xfrm flipH="1">
              <a:off x="3984" y="2400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sp>
        <p:nvSpPr>
          <p:cNvPr id="759857" name="Text Box 49"/>
          <p:cNvSpPr txBox="1">
            <a:spLocks noChangeArrowheads="1"/>
          </p:cNvSpPr>
          <p:nvPr/>
        </p:nvSpPr>
        <p:spPr bwMode="auto">
          <a:xfrm>
            <a:off x="7239941" y="4847955"/>
            <a:ext cx="1675459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Calibri" pitchFamily="34" charset="0"/>
              </a:rPr>
              <a:t>Await connection</a:t>
            </a:r>
          </a:p>
          <a:p>
            <a:r>
              <a:rPr lang="en-US" sz="1600" dirty="0">
                <a:latin typeface="Calibri" pitchFamily="34" charset="0"/>
              </a:rPr>
              <a:t>request from</a:t>
            </a:r>
          </a:p>
          <a:p>
            <a:r>
              <a:rPr lang="en-US" sz="1600" dirty="0">
                <a:latin typeface="Calibri" pitchFamily="34" charset="0"/>
              </a:rPr>
              <a:t>next client</a:t>
            </a:r>
          </a:p>
        </p:txBody>
      </p:sp>
      <p:sp>
        <p:nvSpPr>
          <p:cNvPr id="759858" name="AutoShape 50"/>
          <p:cNvSpPr>
            <a:spLocks/>
          </p:cNvSpPr>
          <p:nvPr/>
        </p:nvSpPr>
        <p:spPr bwMode="auto">
          <a:xfrm>
            <a:off x="6477000" y="952500"/>
            <a:ext cx="152400" cy="2447655"/>
          </a:xfrm>
          <a:prstGeom prst="rightBrace">
            <a:avLst>
              <a:gd name="adj1" fmla="val 958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59" name="Text Box 51"/>
          <p:cNvSpPr txBox="1">
            <a:spLocks noChangeArrowheads="1"/>
          </p:cNvSpPr>
          <p:nvPr/>
        </p:nvSpPr>
        <p:spPr bwMode="auto">
          <a:xfrm>
            <a:off x="6629400" y="194945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open_listenfd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759860" name="AutoShape 52"/>
          <p:cNvSpPr>
            <a:spLocks/>
          </p:cNvSpPr>
          <p:nvPr/>
        </p:nvSpPr>
        <p:spPr bwMode="auto">
          <a:xfrm>
            <a:off x="1752600" y="952500"/>
            <a:ext cx="152400" cy="3133455"/>
          </a:xfrm>
          <a:prstGeom prst="leftBrace">
            <a:avLst>
              <a:gd name="adj1" fmla="val 1333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61" name="Text Box 53"/>
          <p:cNvSpPr txBox="1">
            <a:spLocks noChangeArrowheads="1"/>
          </p:cNvSpPr>
          <p:nvPr/>
        </p:nvSpPr>
        <p:spPr bwMode="auto">
          <a:xfrm>
            <a:off x="0" y="228600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open_clientfd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759862" name="Rectangle 54"/>
          <p:cNvSpPr>
            <a:spLocks noChangeArrowheads="1"/>
          </p:cNvSpPr>
          <p:nvPr/>
        </p:nvSpPr>
        <p:spPr bwMode="auto">
          <a:xfrm>
            <a:off x="4876800" y="3687493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accept</a:t>
            </a:r>
          </a:p>
        </p:txBody>
      </p:sp>
      <p:sp>
        <p:nvSpPr>
          <p:cNvPr id="759863" name="Rectangle 55"/>
          <p:cNvSpPr>
            <a:spLocks noChangeArrowheads="1"/>
          </p:cNvSpPr>
          <p:nvPr/>
        </p:nvSpPr>
        <p:spPr bwMode="auto">
          <a:xfrm>
            <a:off x="2057400" y="3687493"/>
            <a:ext cx="15240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connect</a:t>
            </a:r>
          </a:p>
        </p:txBody>
      </p:sp>
      <p:sp>
        <p:nvSpPr>
          <p:cNvPr id="58" name="Line 17"/>
          <p:cNvSpPr>
            <a:spLocks noChangeShapeType="1"/>
          </p:cNvSpPr>
          <p:nvPr/>
        </p:nvSpPr>
        <p:spPr bwMode="auto">
          <a:xfrm>
            <a:off x="5638800" y="1290637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9" name="Rectangle 22"/>
          <p:cNvSpPr>
            <a:spLocks noChangeArrowheads="1"/>
          </p:cNvSpPr>
          <p:nvPr/>
        </p:nvSpPr>
        <p:spPr bwMode="auto">
          <a:xfrm>
            <a:off x="4876800" y="952500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 err="1">
                <a:latin typeface="Courier New" pitchFamily="49" charset="0"/>
              </a:rPr>
              <a:t>getaddrinfo</a:t>
            </a:r>
            <a:endParaRPr lang="en-US" sz="1400" dirty="0">
              <a:latin typeface="Courier New" pitchFamily="49" charset="0"/>
            </a:endParaRPr>
          </a:p>
        </p:txBody>
      </p:sp>
      <p:sp>
        <p:nvSpPr>
          <p:cNvPr id="61" name="Line 17"/>
          <p:cNvSpPr>
            <a:spLocks noChangeShapeType="1"/>
          </p:cNvSpPr>
          <p:nvPr/>
        </p:nvSpPr>
        <p:spPr bwMode="auto">
          <a:xfrm>
            <a:off x="2819401" y="1290637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2" name="Rectangle 22"/>
          <p:cNvSpPr>
            <a:spLocks noChangeArrowheads="1"/>
          </p:cNvSpPr>
          <p:nvPr/>
        </p:nvSpPr>
        <p:spPr bwMode="auto">
          <a:xfrm>
            <a:off x="2057401" y="952500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 err="1">
                <a:latin typeface="Courier New" pitchFamily="49" charset="0"/>
              </a:rPr>
              <a:t>getaddrinfo</a:t>
            </a:r>
            <a:endParaRPr lang="en-US" sz="1400" dirty="0">
              <a:latin typeface="Courier New" pitchFamily="49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6829FDF-FA01-4A00-8E6F-70300793A766}"/>
              </a:ext>
            </a:extLst>
          </p:cNvPr>
          <p:cNvSpPr txBox="1"/>
          <p:nvPr/>
        </p:nvSpPr>
        <p:spPr>
          <a:xfrm>
            <a:off x="4402853" y="1966300"/>
            <a:ext cx="8936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C00000"/>
                </a:solidFill>
                <a:latin typeface="Calibri" pitchFamily="34" charset="0"/>
              </a:rPr>
              <a:t>listenfd</a:t>
            </a:r>
            <a:endParaRPr lang="en-US" sz="1800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C3531E52-A675-4E20-87E6-1287B78241B2}"/>
              </a:ext>
            </a:extLst>
          </p:cNvPr>
          <p:cNvSpPr txBox="1"/>
          <p:nvPr/>
        </p:nvSpPr>
        <p:spPr>
          <a:xfrm>
            <a:off x="3174239" y="1968230"/>
            <a:ext cx="9029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C00000"/>
                </a:solidFill>
                <a:latin typeface="Calibri" pitchFamily="34" charset="0"/>
              </a:rPr>
              <a:t>clientfd</a:t>
            </a:r>
            <a:endParaRPr lang="en-US" sz="1800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4020DB4F-39CD-4117-A979-B03818B83DA9}"/>
              </a:ext>
            </a:extLst>
          </p:cNvPr>
          <p:cNvSpPr txBox="1"/>
          <p:nvPr/>
        </p:nvSpPr>
        <p:spPr>
          <a:xfrm>
            <a:off x="3325703" y="1269316"/>
            <a:ext cx="7446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solidFill>
                  <a:srgbClr val="C00000"/>
                </a:solidFill>
                <a:latin typeface="Calibri" pitchFamily="34" charset="0"/>
              </a:rPr>
              <a:t>SA list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A40D58F0-1EA6-4CA5-B9F1-88775A92F96D}"/>
              </a:ext>
            </a:extLst>
          </p:cNvPr>
          <p:cNvSpPr txBox="1"/>
          <p:nvPr/>
        </p:nvSpPr>
        <p:spPr>
          <a:xfrm>
            <a:off x="4481317" y="1290846"/>
            <a:ext cx="7446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solidFill>
                  <a:srgbClr val="C00000"/>
                </a:solidFill>
                <a:latin typeface="Calibri" pitchFamily="34" charset="0"/>
              </a:rPr>
              <a:t>SA list</a:t>
            </a:r>
          </a:p>
        </p:txBody>
      </p:sp>
    </p:spTree>
    <p:extLst>
      <p:ext uri="{BB962C8B-B14F-4D97-AF65-F5344CB8AC3E}">
        <p14:creationId xmlns:p14="http://schemas.microsoft.com/office/powerpoint/2010/main" val="1962779765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FF80AA-BF21-41AB-96CC-5A15E1C1ED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Protocol Stacks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97B08D9-192A-433D-849B-96300F9CDB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2667000" cy="639762"/>
          </a:xfrm>
        </p:spPr>
        <p:txBody>
          <a:bodyPr/>
          <a:lstStyle/>
          <a:p>
            <a:pPr algn="ctr"/>
            <a:r>
              <a:rPr lang="en-US" dirty="0"/>
              <a:t>OSI Model</a:t>
            </a:r>
          </a:p>
        </p:txBody>
      </p:sp>
      <p:graphicFrame>
        <p:nvGraphicFramePr>
          <p:cNvPr id="9" name="Table 9">
            <a:extLst>
              <a:ext uri="{FF2B5EF4-FFF2-40B4-BE49-F238E27FC236}">
                <a16:creationId xmlns:a16="http://schemas.microsoft.com/office/drawing/2014/main" id="{35FF4A31-B0C9-4E6D-80C6-0B24C35388CE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943581353"/>
              </p:ext>
            </p:extLst>
          </p:nvPr>
        </p:nvGraphicFramePr>
        <p:xfrm>
          <a:off x="780653" y="2667000"/>
          <a:ext cx="2020094" cy="2595880"/>
        </p:xfrm>
        <a:graphic>
          <a:graphicData uri="http://schemas.openxmlformats.org/drawingml/2006/table">
            <a:tbl>
              <a:tblPr>
                <a:tableStyleId>{21E4AEA4-8DFA-4A89-87EB-49C32662AFE0}</a:tableStyleId>
              </a:tblPr>
              <a:tblGrid>
                <a:gridCol w="2020094">
                  <a:extLst>
                    <a:ext uri="{9D8B030D-6E8A-4147-A177-3AD203B41FA5}">
                      <a16:colId xmlns:a16="http://schemas.microsoft.com/office/drawing/2014/main" val="82855844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Application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034283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Presentation</a:t>
                      </a:r>
                    </a:p>
                  </a:txBody>
                  <a:tcPr anchor="ctr">
                    <a:pattFill prst="ltDnDiag">
                      <a:fgClr>
                        <a:srgbClr val="FF00FF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34744903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Session</a:t>
                      </a:r>
                    </a:p>
                  </a:txBody>
                  <a:tcPr anchor="ctr">
                    <a:pattFill prst="ltDnDiag">
                      <a:fgClr>
                        <a:srgbClr val="FF00FF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2051536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Transport</a:t>
                      </a:r>
                    </a:p>
                  </a:txBody>
                  <a:tcPr anchor="ctr">
                    <a:solidFill>
                      <a:srgbClr val="D5F1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3096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Network</a:t>
                      </a:r>
                    </a:p>
                  </a:txBody>
                  <a:tcPr anchor="ctr">
                    <a:solidFill>
                      <a:srgbClr val="F6F5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37783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Data Link</a:t>
                      </a:r>
                    </a:p>
                  </a:txBody>
                  <a:tcPr anchor="ctr"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15244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Physical</a:t>
                      </a:r>
                    </a:p>
                  </a:txBody>
                  <a:tcPr anchor="ctr"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7528790"/>
                  </a:ext>
                </a:extLst>
              </a:tr>
            </a:tbl>
          </a:graphicData>
        </a:graphic>
      </p:graphicFrame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59B3BAB-359B-496E-B9FB-0EFB13EA3F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456113" y="1535113"/>
            <a:ext cx="4041775" cy="639762"/>
          </a:xfrm>
        </p:spPr>
        <p:txBody>
          <a:bodyPr/>
          <a:lstStyle/>
          <a:p>
            <a:pPr algn="ctr"/>
            <a:r>
              <a:rPr lang="en-US" dirty="0"/>
              <a:t>Internet Model</a:t>
            </a:r>
          </a:p>
        </p:txBody>
      </p:sp>
      <p:graphicFrame>
        <p:nvGraphicFramePr>
          <p:cNvPr id="10" name="Table 10">
            <a:extLst>
              <a:ext uri="{FF2B5EF4-FFF2-40B4-BE49-F238E27FC236}">
                <a16:creationId xmlns:a16="http://schemas.microsoft.com/office/drawing/2014/main" id="{6BF7E0EB-0940-4DCD-B883-6D111459F7AB}"/>
              </a:ext>
            </a:extLst>
          </p:cNvPr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3387332289"/>
              </p:ext>
            </p:extLst>
          </p:nvPr>
        </p:nvGraphicFramePr>
        <p:xfrm>
          <a:off x="3943746" y="2667000"/>
          <a:ext cx="4895453" cy="2123440"/>
        </p:xfrm>
        <a:graphic>
          <a:graphicData uri="http://schemas.openxmlformats.org/drawingml/2006/table">
            <a:tbl>
              <a:tblPr>
                <a:tableStyleId>{21E4AEA4-8DFA-4A89-87EB-49C32662AFE0}</a:tableStyleId>
              </a:tblPr>
              <a:tblGrid>
                <a:gridCol w="1237854">
                  <a:extLst>
                    <a:ext uri="{9D8B030D-6E8A-4147-A177-3AD203B41FA5}">
                      <a16:colId xmlns:a16="http://schemas.microsoft.com/office/drawing/2014/main" val="320207166"/>
                    </a:ext>
                  </a:extLst>
                </a:gridCol>
                <a:gridCol w="720327">
                  <a:extLst>
                    <a:ext uri="{9D8B030D-6E8A-4147-A177-3AD203B41FA5}">
                      <a16:colId xmlns:a16="http://schemas.microsoft.com/office/drawing/2014/main" val="3083256176"/>
                    </a:ext>
                  </a:extLst>
                </a:gridCol>
                <a:gridCol w="498873">
                  <a:extLst>
                    <a:ext uri="{9D8B030D-6E8A-4147-A177-3AD203B41FA5}">
                      <a16:colId xmlns:a16="http://schemas.microsoft.com/office/drawing/2014/main" val="1750404983"/>
                    </a:ext>
                  </a:extLst>
                </a:gridCol>
                <a:gridCol w="480217">
                  <a:extLst>
                    <a:ext uri="{9D8B030D-6E8A-4147-A177-3AD203B41FA5}">
                      <a16:colId xmlns:a16="http://schemas.microsoft.com/office/drawing/2014/main" val="3921692306"/>
                    </a:ext>
                  </a:extLst>
                </a:gridCol>
                <a:gridCol w="738982">
                  <a:extLst>
                    <a:ext uri="{9D8B030D-6E8A-4147-A177-3AD203B41FA5}">
                      <a16:colId xmlns:a16="http://schemas.microsoft.com/office/drawing/2014/main" val="2261439961"/>
                    </a:ext>
                  </a:extLst>
                </a:gridCol>
                <a:gridCol w="240109">
                  <a:extLst>
                    <a:ext uri="{9D8B030D-6E8A-4147-A177-3AD203B41FA5}">
                      <a16:colId xmlns:a16="http://schemas.microsoft.com/office/drawing/2014/main" val="161892210"/>
                    </a:ext>
                  </a:extLst>
                </a:gridCol>
                <a:gridCol w="979091">
                  <a:extLst>
                    <a:ext uri="{9D8B030D-6E8A-4147-A177-3AD203B41FA5}">
                      <a16:colId xmlns:a16="http://schemas.microsoft.com/office/drawing/2014/main" val="307788649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Application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HTTP</a:t>
                      </a: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SMTP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SSH</a:t>
                      </a:r>
                    </a:p>
                  </a:txBody>
                  <a:tcPr anchor="ctr">
                    <a:gradFill flip="none" rotWithShape="1">
                      <a:gsLst>
                        <a:gs pos="0">
                          <a:srgbClr val="F1C7C7"/>
                        </a:gs>
                        <a:gs pos="100000">
                          <a:srgbClr val="E8E8F6"/>
                        </a:gs>
                      </a:gsLst>
                      <a:lin ang="16200000" scaled="1"/>
                      <a:tileRect/>
                    </a:gradFill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DNS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588855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Security</a:t>
                      </a:r>
                    </a:p>
                  </a:txBody>
                  <a:tcPr anchor="ctr">
                    <a:solidFill>
                      <a:srgbClr val="F1C7C7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/>
                        <a:t>TLS</a:t>
                      </a:r>
                    </a:p>
                  </a:txBody>
                  <a:tcPr anchor="ctr"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788984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Transport</a:t>
                      </a:r>
                    </a:p>
                  </a:txBody>
                  <a:tcPr anchor="ctr">
                    <a:solidFill>
                      <a:srgbClr val="D5F1D2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n-US" dirty="0"/>
                        <a:t>TCP</a:t>
                      </a:r>
                    </a:p>
                  </a:txBody>
                  <a:tcPr anchor="ctr">
                    <a:solidFill>
                      <a:srgbClr val="D5F1D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r>
                        <a:rPr lang="en-US" dirty="0"/>
                        <a:t>QUIC</a:t>
                      </a:r>
                    </a:p>
                  </a:txBody>
                  <a:tcPr anchor="ctr">
                    <a:solidFill>
                      <a:srgbClr val="D5F1D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UDP</a:t>
                      </a:r>
                    </a:p>
                  </a:txBody>
                  <a:tcPr anchor="ctr">
                    <a:solidFill>
                      <a:srgbClr val="D5F1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53951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Addressing</a:t>
                      </a:r>
                    </a:p>
                  </a:txBody>
                  <a:tcPr anchor="ctr">
                    <a:solidFill>
                      <a:srgbClr val="F6F5BD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en-US" dirty="0"/>
                        <a:t>IP</a:t>
                      </a:r>
                    </a:p>
                  </a:txBody>
                  <a:tcPr anchor="ctr">
                    <a:solidFill>
                      <a:srgbClr val="F6F5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solidFill>
                      <a:srgbClr val="F6F5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572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Physical Link</a:t>
                      </a:r>
                    </a:p>
                  </a:txBody>
                  <a:tcPr anchor="ctr">
                    <a:solidFill>
                      <a:srgbClr val="E6E6E6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Ethernet</a:t>
                      </a:r>
                    </a:p>
                  </a:txBody>
                  <a:tcPr anchor="ctr">
                    <a:solidFill>
                      <a:srgbClr val="E6E6E6"/>
                    </a:solidFill>
                  </a:tcPr>
                </a:tc>
                <a:tc hMerge="1">
                  <a:txBody>
                    <a:bodyPr/>
                    <a:lstStyle/>
                    <a:p>
                      <a:r>
                        <a:rPr lang="en-US" dirty="0" err="1"/>
                        <a:t>WiFi</a:t>
                      </a:r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WiFi</a:t>
                      </a:r>
                      <a:endParaRPr lang="en-US" dirty="0"/>
                    </a:p>
                  </a:txBody>
                  <a:tcPr anchor="ctr">
                    <a:solidFill>
                      <a:srgbClr val="E6E6E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US" dirty="0"/>
                        <a:t>SDH</a:t>
                      </a:r>
                    </a:p>
                  </a:txBody>
                  <a:tcPr anchor="ctr">
                    <a:solidFill>
                      <a:srgbClr val="E6E6E6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SDH</a:t>
                      </a:r>
                    </a:p>
                  </a:txBody>
                  <a:tcPr anchor="ctr">
                    <a:solidFill>
                      <a:srgbClr val="E6E6E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93668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130865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Sockets Interface: </a:t>
            </a:r>
            <a:r>
              <a:rPr lang="en-US" dirty="0">
                <a:latin typeface="Courier New"/>
                <a:cs typeface="Courier New"/>
              </a:rPr>
              <a:t>bind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213725" cy="771525"/>
          </a:xfrm>
        </p:spPr>
        <p:txBody>
          <a:bodyPr/>
          <a:lstStyle/>
          <a:p>
            <a:r>
              <a:rPr lang="en-US" dirty="0"/>
              <a:t>A server uses  </a:t>
            </a:r>
            <a:r>
              <a:rPr lang="en-US" dirty="0">
                <a:latin typeface="Courier New"/>
                <a:cs typeface="Courier New"/>
              </a:rPr>
              <a:t>bind</a:t>
            </a:r>
            <a:r>
              <a:rPr lang="en-US" dirty="0"/>
              <a:t> to ask the kernel to associate the server’s socket address with a socket descriptor: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>
                <a:latin typeface="Courier New" pitchFamily="49" charset="0"/>
              </a:rPr>
              <a:t>      </a:t>
            </a:r>
            <a:r>
              <a:rPr lang="en-US" sz="2000" dirty="0">
                <a:latin typeface="+mn-lt"/>
                <a:cs typeface="Calibri" panose="020F0502020204030204" pitchFamily="34" charset="0"/>
              </a:rPr>
              <a:t>Our convention:</a:t>
            </a:r>
            <a:r>
              <a:rPr lang="en-US" dirty="0">
                <a:latin typeface="+mn-lt"/>
              </a:rPr>
              <a:t> </a:t>
            </a:r>
            <a:r>
              <a:rPr lang="en-US" sz="1600" dirty="0">
                <a:latin typeface="Courier New" pitchFamily="49" charset="0"/>
              </a:rPr>
              <a:t>typedef struct </a:t>
            </a:r>
            <a:r>
              <a:rPr lang="en-US" sz="1600" dirty="0" err="1">
                <a:latin typeface="Courier New" pitchFamily="49" charset="0"/>
              </a:rPr>
              <a:t>sockaddr</a:t>
            </a:r>
            <a:r>
              <a:rPr lang="en-US" sz="1600" dirty="0">
                <a:latin typeface="Courier New" pitchFamily="49" charset="0"/>
              </a:rPr>
              <a:t> SA;</a:t>
            </a:r>
            <a:endParaRPr lang="en-US" dirty="0"/>
          </a:p>
          <a:p>
            <a:r>
              <a:rPr lang="en-US" dirty="0"/>
              <a:t>Process can read bytes that arrive on the connection whose endpoint is  </a:t>
            </a:r>
            <a:r>
              <a:rPr lang="en-US" dirty="0" err="1">
                <a:latin typeface="Courier New"/>
                <a:cs typeface="Courier New"/>
              </a:rPr>
              <a:t>addr</a:t>
            </a:r>
            <a:r>
              <a:rPr lang="en-US" dirty="0">
                <a:latin typeface="Courier New"/>
                <a:cs typeface="Courier New"/>
              </a:rPr>
              <a:t> </a:t>
            </a:r>
            <a:r>
              <a:rPr lang="en-US" dirty="0"/>
              <a:t>by reading from descriptor </a:t>
            </a:r>
            <a:r>
              <a:rPr lang="en-US" dirty="0" err="1">
                <a:latin typeface="Courier New"/>
                <a:cs typeface="Courier New"/>
              </a:rPr>
              <a:t>sockfd</a:t>
            </a:r>
            <a:endParaRPr lang="en-US" dirty="0"/>
          </a:p>
          <a:p>
            <a:r>
              <a:rPr lang="en-US" dirty="0"/>
              <a:t>Similarly, writes to </a:t>
            </a:r>
            <a:r>
              <a:rPr lang="en-US" dirty="0" err="1">
                <a:latin typeface="Courier New"/>
                <a:cs typeface="Courier New"/>
              </a:rPr>
              <a:t>sockfd</a:t>
            </a:r>
            <a:r>
              <a:rPr lang="en-US" dirty="0"/>
              <a:t> are transferred along connection whose endpoint is </a:t>
            </a:r>
            <a:r>
              <a:rPr lang="en-US" dirty="0" err="1">
                <a:latin typeface="Courier New"/>
                <a:cs typeface="Courier New"/>
              </a:rPr>
              <a:t>addr</a:t>
            </a:r>
            <a:endParaRPr lang="en-US" dirty="0"/>
          </a:p>
          <a:p>
            <a:r>
              <a:rPr lang="en-US" dirty="0">
                <a:latin typeface="+mn-lt"/>
                <a:cs typeface="Courier New"/>
              </a:rPr>
              <a:t>Best practice is to use  </a:t>
            </a:r>
            <a:r>
              <a:rPr lang="en-US" dirty="0" err="1">
                <a:latin typeface="Courier New"/>
                <a:cs typeface="Courier New"/>
              </a:rPr>
              <a:t>getaddrinfo</a:t>
            </a:r>
            <a:r>
              <a:rPr lang="en-US" dirty="0">
                <a:latin typeface="+mn-lt"/>
                <a:cs typeface="Courier New"/>
              </a:rPr>
              <a:t>  to supply the arguments </a:t>
            </a:r>
            <a:r>
              <a:rPr lang="en-US" dirty="0" err="1">
                <a:latin typeface="Courier New"/>
                <a:cs typeface="Courier New"/>
              </a:rPr>
              <a:t>addr</a:t>
            </a:r>
            <a:r>
              <a:rPr lang="en-US" dirty="0">
                <a:latin typeface="+mn-lt"/>
                <a:cs typeface="Courier New"/>
              </a:rPr>
              <a:t> and </a:t>
            </a:r>
            <a:r>
              <a:rPr lang="en-US" dirty="0" err="1">
                <a:latin typeface="Courier New"/>
                <a:cs typeface="Courier New"/>
              </a:rPr>
              <a:t>addrlen</a:t>
            </a:r>
            <a:r>
              <a:rPr lang="en-US" dirty="0">
                <a:latin typeface="+mn-lt"/>
                <a:cs typeface="Courier New"/>
              </a:rPr>
              <a:t>.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1143000" y="2248972"/>
            <a:ext cx="6341199" cy="33855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bind(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sockfd</a:t>
            </a:r>
            <a:r>
              <a:rPr lang="en-US" sz="1600" dirty="0">
                <a:latin typeface="Courier New" pitchFamily="49" charset="0"/>
              </a:rPr>
              <a:t>, SA *</a:t>
            </a:r>
            <a:r>
              <a:rPr lang="en-US" sz="1600" dirty="0" err="1">
                <a:latin typeface="Courier New" pitchFamily="49" charset="0"/>
              </a:rPr>
              <a:t>addr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socklen_t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addrlen</a:t>
            </a:r>
            <a:r>
              <a:rPr lang="en-US" sz="1600" dirty="0">
                <a:latin typeface="Courier New" pitchFamily="49" charset="0"/>
              </a:rPr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161970955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Group 56"/>
          <p:cNvGrpSpPr/>
          <p:nvPr/>
        </p:nvGrpSpPr>
        <p:grpSpPr>
          <a:xfrm>
            <a:off x="457200" y="4180323"/>
            <a:ext cx="6400800" cy="1371600"/>
            <a:chOff x="457200" y="4132968"/>
            <a:chExt cx="6400800" cy="1371600"/>
          </a:xfrm>
        </p:grpSpPr>
        <p:sp>
          <p:nvSpPr>
            <p:cNvPr id="56" name="Rectangle 55"/>
            <p:cNvSpPr/>
            <p:nvPr/>
          </p:nvSpPr>
          <p:spPr bwMode="auto">
            <a:xfrm>
              <a:off x="1447800" y="4132968"/>
              <a:ext cx="5410200" cy="13716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6324600" y="4507795"/>
              <a:ext cx="381000" cy="685800"/>
              <a:chOff x="3984" y="3264"/>
              <a:chExt cx="240" cy="432"/>
            </a:xfrm>
          </p:grpSpPr>
          <p:sp>
            <p:nvSpPr>
              <p:cNvPr id="759813" name="Line 5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4" name="Line 6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5" name="Line 7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grpSp>
          <p:nvGrpSpPr>
            <p:cNvPr id="4" name="Group 8"/>
            <p:cNvGrpSpPr>
              <a:grpSpLocks/>
            </p:cNvGrpSpPr>
            <p:nvPr/>
          </p:nvGrpSpPr>
          <p:grpSpPr bwMode="auto">
            <a:xfrm rot="10800000" flipV="1">
              <a:off x="1676400" y="4507795"/>
              <a:ext cx="381000" cy="685800"/>
              <a:chOff x="3984" y="3264"/>
              <a:chExt cx="240" cy="432"/>
            </a:xfrm>
          </p:grpSpPr>
          <p:sp>
            <p:nvSpPr>
              <p:cNvPr id="759817" name="Line 9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8" name="Line 10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9" name="Line 11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sp>
          <p:nvSpPr>
            <p:cNvPr id="759820" name="Text Box 12"/>
            <p:cNvSpPr txBox="1">
              <a:spLocks noChangeArrowheads="1"/>
            </p:cNvSpPr>
            <p:nvPr/>
          </p:nvSpPr>
          <p:spPr bwMode="auto">
            <a:xfrm>
              <a:off x="457200" y="4401432"/>
              <a:ext cx="838200" cy="8255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Client / Server</a:t>
              </a:r>
            </a:p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Session</a:t>
              </a:r>
            </a:p>
          </p:txBody>
        </p:sp>
      </p:grpSp>
      <p:sp>
        <p:nvSpPr>
          <p:cNvPr id="759821" name="Rectangle 13"/>
          <p:cNvSpPr>
            <a:spLocks noGrp="1" noChangeArrowheads="1"/>
          </p:cNvSpPr>
          <p:nvPr>
            <p:ph type="title"/>
          </p:nvPr>
        </p:nvSpPr>
        <p:spPr>
          <a:xfrm>
            <a:off x="6934200" y="228600"/>
            <a:ext cx="2133600" cy="1194820"/>
          </a:xfrm>
        </p:spPr>
        <p:txBody>
          <a:bodyPr/>
          <a:lstStyle/>
          <a:p>
            <a:pPr algn="ctr"/>
            <a:r>
              <a:rPr lang="en-US" dirty="0"/>
              <a:t>Sockets Interface</a:t>
            </a:r>
          </a:p>
        </p:txBody>
      </p:sp>
      <p:sp>
        <p:nvSpPr>
          <p:cNvPr id="759822" name="Text Box 14"/>
          <p:cNvSpPr txBox="1">
            <a:spLocks noChangeArrowheads="1"/>
          </p:cNvSpPr>
          <p:nvPr/>
        </p:nvSpPr>
        <p:spPr bwMode="auto">
          <a:xfrm>
            <a:off x="2362200" y="452735"/>
            <a:ext cx="91275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Client</a:t>
            </a:r>
          </a:p>
        </p:txBody>
      </p:sp>
      <p:sp>
        <p:nvSpPr>
          <p:cNvPr id="759823" name="Text Box 15"/>
          <p:cNvSpPr txBox="1">
            <a:spLocks noChangeArrowheads="1"/>
          </p:cNvSpPr>
          <p:nvPr/>
        </p:nvSpPr>
        <p:spPr bwMode="auto">
          <a:xfrm>
            <a:off x="5136138" y="452735"/>
            <a:ext cx="99367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Server</a:t>
            </a:r>
          </a:p>
        </p:txBody>
      </p:sp>
      <p:sp>
        <p:nvSpPr>
          <p:cNvPr id="759824" name="Line 16"/>
          <p:cNvSpPr>
            <a:spLocks noChangeShapeType="1"/>
          </p:cNvSpPr>
          <p:nvPr/>
        </p:nvSpPr>
        <p:spPr bwMode="auto">
          <a:xfrm>
            <a:off x="2819400" y="2028555"/>
            <a:ext cx="0" cy="1676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5" name="Line 17"/>
          <p:cNvSpPr>
            <a:spLocks noChangeShapeType="1"/>
          </p:cNvSpPr>
          <p:nvPr/>
        </p:nvSpPr>
        <p:spPr bwMode="auto">
          <a:xfrm>
            <a:off x="5638800" y="19682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6" name="Line 18"/>
          <p:cNvSpPr>
            <a:spLocks noChangeShapeType="1"/>
          </p:cNvSpPr>
          <p:nvPr/>
        </p:nvSpPr>
        <p:spPr bwMode="auto">
          <a:xfrm>
            <a:off x="5638800" y="26540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7" name="Line 19"/>
          <p:cNvSpPr>
            <a:spLocks noChangeShapeType="1"/>
          </p:cNvSpPr>
          <p:nvPr/>
        </p:nvSpPr>
        <p:spPr bwMode="auto">
          <a:xfrm>
            <a:off x="5638800" y="33398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8" name="Line 20"/>
          <p:cNvSpPr>
            <a:spLocks noChangeShapeType="1"/>
          </p:cNvSpPr>
          <p:nvPr/>
        </p:nvSpPr>
        <p:spPr bwMode="auto">
          <a:xfrm>
            <a:off x="3048000" y="3857355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9" name="Rectangle 21"/>
          <p:cNvSpPr>
            <a:spLocks noChangeArrowheads="1"/>
          </p:cNvSpPr>
          <p:nvPr/>
        </p:nvSpPr>
        <p:spPr bwMode="auto">
          <a:xfrm>
            <a:off x="2057400" y="1630093"/>
            <a:ext cx="15240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socket</a:t>
            </a:r>
          </a:p>
        </p:txBody>
      </p:sp>
      <p:sp>
        <p:nvSpPr>
          <p:cNvPr id="759830" name="Rectangle 22"/>
          <p:cNvSpPr>
            <a:spLocks noChangeArrowheads="1"/>
          </p:cNvSpPr>
          <p:nvPr/>
        </p:nvSpPr>
        <p:spPr bwMode="auto">
          <a:xfrm>
            <a:off x="4876800" y="1630093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socket</a:t>
            </a:r>
          </a:p>
        </p:txBody>
      </p:sp>
      <p:sp>
        <p:nvSpPr>
          <p:cNvPr id="759831" name="Rectangle 23"/>
          <p:cNvSpPr>
            <a:spLocks noChangeArrowheads="1"/>
          </p:cNvSpPr>
          <p:nvPr/>
        </p:nvSpPr>
        <p:spPr bwMode="auto">
          <a:xfrm>
            <a:off x="4876800" y="2304780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bind</a:t>
            </a:r>
          </a:p>
        </p:txBody>
      </p:sp>
      <p:sp>
        <p:nvSpPr>
          <p:cNvPr id="759832" name="Rectangle 24"/>
          <p:cNvSpPr>
            <a:spLocks noChangeArrowheads="1"/>
          </p:cNvSpPr>
          <p:nvPr/>
        </p:nvSpPr>
        <p:spPr bwMode="auto">
          <a:xfrm>
            <a:off x="4876800" y="2979468"/>
            <a:ext cx="1447800" cy="381000"/>
          </a:xfrm>
          <a:prstGeom prst="rect">
            <a:avLst/>
          </a:prstGeom>
          <a:solidFill>
            <a:srgbClr val="8585E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listen</a:t>
            </a:r>
          </a:p>
        </p:txBody>
      </p:sp>
      <p:grpSp>
        <p:nvGrpSpPr>
          <p:cNvPr id="5" name="Group 25"/>
          <p:cNvGrpSpPr>
            <a:grpSpLocks/>
          </p:cNvGrpSpPr>
          <p:nvPr/>
        </p:nvGrpSpPr>
        <p:grpSpPr bwMode="auto">
          <a:xfrm>
            <a:off x="2057400" y="4025630"/>
            <a:ext cx="4267200" cy="1392238"/>
            <a:chOff x="1296" y="2506"/>
            <a:chExt cx="2688" cy="877"/>
          </a:xfrm>
        </p:grpSpPr>
        <p:sp>
          <p:nvSpPr>
            <p:cNvPr id="759834" name="Line 26"/>
            <p:cNvSpPr>
              <a:spLocks noChangeShapeType="1"/>
            </p:cNvSpPr>
            <p:nvPr/>
          </p:nvSpPr>
          <p:spPr bwMode="auto">
            <a:xfrm>
              <a:off x="1776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5" name="Line 27"/>
            <p:cNvSpPr>
              <a:spLocks noChangeShapeType="1"/>
            </p:cNvSpPr>
            <p:nvPr/>
          </p:nvSpPr>
          <p:spPr bwMode="auto">
            <a:xfrm>
              <a:off x="1776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6" name="Line 28"/>
            <p:cNvSpPr>
              <a:spLocks noChangeShapeType="1"/>
            </p:cNvSpPr>
            <p:nvPr/>
          </p:nvSpPr>
          <p:spPr bwMode="auto">
            <a:xfrm>
              <a:off x="3552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7" name="Line 29"/>
            <p:cNvSpPr>
              <a:spLocks noChangeShapeType="1"/>
            </p:cNvSpPr>
            <p:nvPr/>
          </p:nvSpPr>
          <p:spPr bwMode="auto">
            <a:xfrm>
              <a:off x="3552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8" name="Line 30"/>
            <p:cNvSpPr>
              <a:spLocks noChangeShapeType="1"/>
            </p:cNvSpPr>
            <p:nvPr/>
          </p:nvSpPr>
          <p:spPr bwMode="auto">
            <a:xfrm flipV="1">
              <a:off x="2256" y="2832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9" name="Line 31"/>
            <p:cNvSpPr>
              <a:spLocks noChangeShapeType="1"/>
            </p:cNvSpPr>
            <p:nvPr/>
          </p:nvSpPr>
          <p:spPr bwMode="auto">
            <a:xfrm flipH="1">
              <a:off x="2256" y="3264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0" name="Rectangle 32"/>
            <p:cNvSpPr>
              <a:spLocks noChangeArrowheads="1"/>
            </p:cNvSpPr>
            <p:nvPr/>
          </p:nvSpPr>
          <p:spPr bwMode="auto">
            <a:xfrm>
              <a:off x="3072" y="271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1" name="Rectangle 33"/>
            <p:cNvSpPr>
              <a:spLocks noChangeArrowheads="1"/>
            </p:cNvSpPr>
            <p:nvPr/>
          </p:nvSpPr>
          <p:spPr bwMode="auto">
            <a:xfrm>
              <a:off x="3072" y="3143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rio_writen</a:t>
              </a:r>
            </a:p>
          </p:txBody>
        </p:sp>
        <p:sp>
          <p:nvSpPr>
            <p:cNvPr id="759842" name="Rectangle 34"/>
            <p:cNvSpPr>
              <a:spLocks noChangeArrowheads="1"/>
            </p:cNvSpPr>
            <p:nvPr/>
          </p:nvSpPr>
          <p:spPr bwMode="auto">
            <a:xfrm>
              <a:off x="1296" y="3143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3" name="Rectangle 35"/>
            <p:cNvSpPr>
              <a:spLocks noChangeArrowheads="1"/>
            </p:cNvSpPr>
            <p:nvPr/>
          </p:nvSpPr>
          <p:spPr bwMode="auto">
            <a:xfrm>
              <a:off x="1296" y="2718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 err="1">
                  <a:latin typeface="Courier New" pitchFamily="49" charset="0"/>
                </a:rPr>
                <a:t>rio_writen</a:t>
              </a:r>
              <a:endParaRPr lang="en-US" sz="1400" dirty="0">
                <a:latin typeface="Courier New" pitchFamily="49" charset="0"/>
              </a:endParaRPr>
            </a:p>
          </p:txBody>
        </p:sp>
      </p:grpSp>
      <p:sp>
        <p:nvSpPr>
          <p:cNvPr id="759844" name="Text Box 36"/>
          <p:cNvSpPr txBox="1">
            <a:spLocks noChangeArrowheads="1"/>
          </p:cNvSpPr>
          <p:nvPr/>
        </p:nvSpPr>
        <p:spPr bwMode="auto">
          <a:xfrm>
            <a:off x="3632402" y="3247755"/>
            <a:ext cx="1156086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Connection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request</a:t>
            </a:r>
          </a:p>
        </p:txBody>
      </p:sp>
      <p:grpSp>
        <p:nvGrpSpPr>
          <p:cNvPr id="6" name="Group 37"/>
          <p:cNvGrpSpPr>
            <a:grpSpLocks/>
          </p:cNvGrpSpPr>
          <p:nvPr/>
        </p:nvGrpSpPr>
        <p:grpSpPr bwMode="auto">
          <a:xfrm>
            <a:off x="2057400" y="3870325"/>
            <a:ext cx="5105400" cy="2911475"/>
            <a:chOff x="1296" y="2400"/>
            <a:chExt cx="3216" cy="1834"/>
          </a:xfrm>
        </p:grpSpPr>
        <p:sp>
          <p:nvSpPr>
            <p:cNvPr id="759846" name="Line 38"/>
            <p:cNvSpPr>
              <a:spLocks noChangeShapeType="1"/>
            </p:cNvSpPr>
            <p:nvPr/>
          </p:nvSpPr>
          <p:spPr bwMode="auto">
            <a:xfrm>
              <a:off x="1776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7" name="Line 39"/>
            <p:cNvSpPr>
              <a:spLocks noChangeShapeType="1"/>
            </p:cNvSpPr>
            <p:nvPr/>
          </p:nvSpPr>
          <p:spPr bwMode="auto">
            <a:xfrm>
              <a:off x="3552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8" name="Line 40"/>
            <p:cNvSpPr>
              <a:spLocks noChangeShapeType="1"/>
            </p:cNvSpPr>
            <p:nvPr/>
          </p:nvSpPr>
          <p:spPr bwMode="auto">
            <a:xfrm>
              <a:off x="3552" y="3802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9" name="Line 41"/>
            <p:cNvSpPr>
              <a:spLocks noChangeShapeType="1"/>
            </p:cNvSpPr>
            <p:nvPr/>
          </p:nvSpPr>
          <p:spPr bwMode="auto">
            <a:xfrm flipV="1">
              <a:off x="1920" y="3696"/>
              <a:ext cx="115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0" name="Rectangle 42"/>
            <p:cNvSpPr>
              <a:spLocks noChangeArrowheads="1"/>
            </p:cNvSpPr>
            <p:nvPr/>
          </p:nvSpPr>
          <p:spPr bwMode="auto">
            <a:xfrm>
              <a:off x="3072" y="356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51" name="Rectangle 43"/>
            <p:cNvSpPr>
              <a:spLocks noChangeArrowheads="1"/>
            </p:cNvSpPr>
            <p:nvPr/>
          </p:nvSpPr>
          <p:spPr bwMode="auto">
            <a:xfrm>
              <a:off x="3072" y="3994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2" name="Rectangle 44"/>
            <p:cNvSpPr>
              <a:spLocks noChangeArrowheads="1"/>
            </p:cNvSpPr>
            <p:nvPr/>
          </p:nvSpPr>
          <p:spPr bwMode="auto">
            <a:xfrm>
              <a:off x="1296" y="3569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3" name="Text Box 45"/>
            <p:cNvSpPr txBox="1">
              <a:spLocks noChangeArrowheads="1"/>
            </p:cNvSpPr>
            <p:nvPr/>
          </p:nvSpPr>
          <p:spPr bwMode="auto">
            <a:xfrm>
              <a:off x="2496" y="3524"/>
              <a:ext cx="298" cy="19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EOF</a:t>
              </a:r>
            </a:p>
          </p:txBody>
        </p:sp>
        <p:sp>
          <p:nvSpPr>
            <p:cNvPr id="759854" name="Line 46"/>
            <p:cNvSpPr>
              <a:spLocks noChangeShapeType="1"/>
            </p:cNvSpPr>
            <p:nvPr/>
          </p:nvSpPr>
          <p:spPr bwMode="auto">
            <a:xfrm>
              <a:off x="3984" y="4128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5" name="Line 47"/>
            <p:cNvSpPr>
              <a:spLocks noChangeShapeType="1"/>
            </p:cNvSpPr>
            <p:nvPr/>
          </p:nvSpPr>
          <p:spPr bwMode="auto">
            <a:xfrm flipV="1">
              <a:off x="4512" y="2400"/>
              <a:ext cx="0" cy="17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6" name="Line 48"/>
            <p:cNvSpPr>
              <a:spLocks noChangeShapeType="1"/>
            </p:cNvSpPr>
            <p:nvPr/>
          </p:nvSpPr>
          <p:spPr bwMode="auto">
            <a:xfrm flipH="1">
              <a:off x="3984" y="2400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sp>
        <p:nvSpPr>
          <p:cNvPr id="759857" name="Text Box 49"/>
          <p:cNvSpPr txBox="1">
            <a:spLocks noChangeArrowheads="1"/>
          </p:cNvSpPr>
          <p:nvPr/>
        </p:nvSpPr>
        <p:spPr bwMode="auto">
          <a:xfrm>
            <a:off x="7239941" y="4847955"/>
            <a:ext cx="1675459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Calibri" pitchFamily="34" charset="0"/>
              </a:rPr>
              <a:t>Await connection</a:t>
            </a:r>
          </a:p>
          <a:p>
            <a:r>
              <a:rPr lang="en-US" sz="1600" dirty="0">
                <a:latin typeface="Calibri" pitchFamily="34" charset="0"/>
              </a:rPr>
              <a:t>request from</a:t>
            </a:r>
          </a:p>
          <a:p>
            <a:r>
              <a:rPr lang="en-US" sz="1600" dirty="0">
                <a:latin typeface="Calibri" pitchFamily="34" charset="0"/>
              </a:rPr>
              <a:t>next client</a:t>
            </a:r>
          </a:p>
        </p:txBody>
      </p:sp>
      <p:sp>
        <p:nvSpPr>
          <p:cNvPr id="759858" name="AutoShape 50"/>
          <p:cNvSpPr>
            <a:spLocks/>
          </p:cNvSpPr>
          <p:nvPr/>
        </p:nvSpPr>
        <p:spPr bwMode="auto">
          <a:xfrm>
            <a:off x="6477000" y="952500"/>
            <a:ext cx="152400" cy="2447655"/>
          </a:xfrm>
          <a:prstGeom prst="rightBrace">
            <a:avLst>
              <a:gd name="adj1" fmla="val 958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59" name="Text Box 51"/>
          <p:cNvSpPr txBox="1">
            <a:spLocks noChangeArrowheads="1"/>
          </p:cNvSpPr>
          <p:nvPr/>
        </p:nvSpPr>
        <p:spPr bwMode="auto">
          <a:xfrm>
            <a:off x="6629400" y="194945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open_listenfd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759860" name="AutoShape 52"/>
          <p:cNvSpPr>
            <a:spLocks/>
          </p:cNvSpPr>
          <p:nvPr/>
        </p:nvSpPr>
        <p:spPr bwMode="auto">
          <a:xfrm>
            <a:off x="1752600" y="952500"/>
            <a:ext cx="152400" cy="3133455"/>
          </a:xfrm>
          <a:prstGeom prst="leftBrace">
            <a:avLst>
              <a:gd name="adj1" fmla="val 1333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61" name="Text Box 53"/>
          <p:cNvSpPr txBox="1">
            <a:spLocks noChangeArrowheads="1"/>
          </p:cNvSpPr>
          <p:nvPr/>
        </p:nvSpPr>
        <p:spPr bwMode="auto">
          <a:xfrm>
            <a:off x="0" y="228600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open_clientfd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759862" name="Rectangle 54"/>
          <p:cNvSpPr>
            <a:spLocks noChangeArrowheads="1"/>
          </p:cNvSpPr>
          <p:nvPr/>
        </p:nvSpPr>
        <p:spPr bwMode="auto">
          <a:xfrm>
            <a:off x="4876800" y="3687493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accept</a:t>
            </a:r>
          </a:p>
        </p:txBody>
      </p:sp>
      <p:sp>
        <p:nvSpPr>
          <p:cNvPr id="759863" name="Rectangle 55"/>
          <p:cNvSpPr>
            <a:spLocks noChangeArrowheads="1"/>
          </p:cNvSpPr>
          <p:nvPr/>
        </p:nvSpPr>
        <p:spPr bwMode="auto">
          <a:xfrm>
            <a:off x="2057400" y="3687493"/>
            <a:ext cx="15240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connect</a:t>
            </a:r>
          </a:p>
        </p:txBody>
      </p:sp>
      <p:sp>
        <p:nvSpPr>
          <p:cNvPr id="58" name="Line 17"/>
          <p:cNvSpPr>
            <a:spLocks noChangeShapeType="1"/>
          </p:cNvSpPr>
          <p:nvPr/>
        </p:nvSpPr>
        <p:spPr bwMode="auto">
          <a:xfrm>
            <a:off x="5638800" y="1290637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9" name="Rectangle 22"/>
          <p:cNvSpPr>
            <a:spLocks noChangeArrowheads="1"/>
          </p:cNvSpPr>
          <p:nvPr/>
        </p:nvSpPr>
        <p:spPr bwMode="auto">
          <a:xfrm>
            <a:off x="4876800" y="952500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 err="1">
                <a:latin typeface="Courier New" pitchFamily="49" charset="0"/>
              </a:rPr>
              <a:t>getaddrinfo</a:t>
            </a:r>
            <a:endParaRPr lang="en-US" sz="1400" dirty="0">
              <a:latin typeface="Courier New" pitchFamily="49" charset="0"/>
            </a:endParaRPr>
          </a:p>
        </p:txBody>
      </p:sp>
      <p:sp>
        <p:nvSpPr>
          <p:cNvPr id="61" name="Line 17"/>
          <p:cNvSpPr>
            <a:spLocks noChangeShapeType="1"/>
          </p:cNvSpPr>
          <p:nvPr/>
        </p:nvSpPr>
        <p:spPr bwMode="auto">
          <a:xfrm>
            <a:off x="2819401" y="1290637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2" name="Rectangle 22"/>
          <p:cNvSpPr>
            <a:spLocks noChangeArrowheads="1"/>
          </p:cNvSpPr>
          <p:nvPr/>
        </p:nvSpPr>
        <p:spPr bwMode="auto">
          <a:xfrm>
            <a:off x="2057400" y="952500"/>
            <a:ext cx="1523999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 err="1">
                <a:latin typeface="Courier New" pitchFamily="49" charset="0"/>
              </a:rPr>
              <a:t>getaddrinfo</a:t>
            </a:r>
            <a:endParaRPr lang="en-US" sz="1400" dirty="0">
              <a:latin typeface="Courier New" pitchFamily="49" charset="0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A11B7502-79D7-473E-B60E-F03C706E6664}"/>
              </a:ext>
            </a:extLst>
          </p:cNvPr>
          <p:cNvSpPr txBox="1"/>
          <p:nvPr/>
        </p:nvSpPr>
        <p:spPr>
          <a:xfrm>
            <a:off x="4460147" y="1298215"/>
            <a:ext cx="7446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solidFill>
                  <a:srgbClr val="C00000"/>
                </a:solidFill>
                <a:latin typeface="Calibri" pitchFamily="34" charset="0"/>
              </a:rPr>
              <a:t>SA list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F6DE22D8-D0F5-4C7A-A275-9E7DC29C114E}"/>
              </a:ext>
            </a:extLst>
          </p:cNvPr>
          <p:cNvSpPr txBox="1"/>
          <p:nvPr/>
        </p:nvSpPr>
        <p:spPr>
          <a:xfrm>
            <a:off x="4402853" y="1966300"/>
            <a:ext cx="8744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 err="1">
                <a:solidFill>
                  <a:srgbClr val="C00000"/>
                </a:solidFill>
                <a:latin typeface="Calibri" pitchFamily="34" charset="0"/>
              </a:rPr>
              <a:t>listenfd</a:t>
            </a:r>
            <a:endParaRPr lang="en-US" sz="1800" b="0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F9EC9257-6CC8-4F3E-AC34-4A1EEF2AAC69}"/>
              </a:ext>
            </a:extLst>
          </p:cNvPr>
          <p:cNvSpPr txBox="1"/>
          <p:nvPr/>
        </p:nvSpPr>
        <p:spPr>
          <a:xfrm>
            <a:off x="3998367" y="2639652"/>
            <a:ext cx="15464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C00000"/>
                </a:solidFill>
                <a:latin typeface="Calibri" pitchFamily="34" charset="0"/>
              </a:rPr>
              <a:t>listenfd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&lt;-&gt; SA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B3B6828D-518C-4A69-B891-1C673125AB3F}"/>
              </a:ext>
            </a:extLst>
          </p:cNvPr>
          <p:cNvSpPr txBox="1"/>
          <p:nvPr/>
        </p:nvSpPr>
        <p:spPr>
          <a:xfrm>
            <a:off x="3253362" y="1291127"/>
            <a:ext cx="7446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solidFill>
                  <a:srgbClr val="C00000"/>
                </a:solidFill>
                <a:latin typeface="Calibri" pitchFamily="34" charset="0"/>
              </a:rPr>
              <a:t>SA list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69E760A8-A3B3-4E14-969C-811AB2330F73}"/>
              </a:ext>
            </a:extLst>
          </p:cNvPr>
          <p:cNvSpPr txBox="1"/>
          <p:nvPr/>
        </p:nvSpPr>
        <p:spPr>
          <a:xfrm>
            <a:off x="3174239" y="1968230"/>
            <a:ext cx="9029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 err="1">
                <a:solidFill>
                  <a:srgbClr val="C00000"/>
                </a:solidFill>
                <a:latin typeface="Calibri" pitchFamily="34" charset="0"/>
              </a:rPr>
              <a:t>clientfd</a:t>
            </a:r>
            <a:endParaRPr lang="en-US" sz="1800" b="0" dirty="0">
              <a:solidFill>
                <a:srgbClr val="C0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9919135"/>
      </p:ext>
    </p:extLst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Sockets Interface: </a:t>
            </a:r>
            <a:r>
              <a:rPr lang="en-US" dirty="0">
                <a:latin typeface="Courier New"/>
                <a:cs typeface="Courier New"/>
              </a:rPr>
              <a:t>listen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5267325"/>
          </a:xfrm>
        </p:spPr>
        <p:txBody>
          <a:bodyPr/>
          <a:lstStyle/>
          <a:p>
            <a:r>
              <a:rPr lang="en-US" dirty="0"/>
              <a:t>Kernel assumes that descriptor from socket function is an </a:t>
            </a:r>
            <a:r>
              <a:rPr lang="en-US" i="1" dirty="0">
                <a:solidFill>
                  <a:srgbClr val="FF0000"/>
                </a:solidFill>
              </a:rPr>
              <a:t>active socket </a:t>
            </a:r>
            <a:r>
              <a:rPr lang="en-US" dirty="0"/>
              <a:t>that will be on the client end</a:t>
            </a:r>
          </a:p>
          <a:p>
            <a:r>
              <a:rPr lang="en-US" dirty="0"/>
              <a:t>A server calls the listen function to tell the kernel that a descriptor will be used by a server rather than a client: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Converts </a:t>
            </a:r>
            <a:r>
              <a:rPr lang="en-US" dirty="0" err="1">
                <a:latin typeface="Courier New"/>
                <a:cs typeface="Courier New"/>
              </a:rPr>
              <a:t>sockfd</a:t>
            </a:r>
            <a:r>
              <a:rPr lang="en-US" dirty="0"/>
              <a:t> from an active socket to a </a:t>
            </a:r>
            <a:r>
              <a:rPr lang="en-US" i="1" dirty="0">
                <a:solidFill>
                  <a:srgbClr val="FF0000"/>
                </a:solidFill>
              </a:rPr>
              <a:t>listening socket</a:t>
            </a:r>
            <a:r>
              <a:rPr lang="en-US" dirty="0"/>
              <a:t> that can accept connection requests from clients. </a:t>
            </a:r>
          </a:p>
          <a:p>
            <a:pPr lvl="1"/>
            <a:endParaRPr lang="en-US" dirty="0">
              <a:latin typeface="Courier New"/>
              <a:cs typeface="Courier New"/>
            </a:endParaRPr>
          </a:p>
          <a:p>
            <a:r>
              <a:rPr lang="en-US" dirty="0">
                <a:latin typeface="Courier New"/>
                <a:cs typeface="Courier New"/>
              </a:rPr>
              <a:t>backlog </a:t>
            </a:r>
            <a:r>
              <a:rPr lang="en-US" dirty="0">
                <a:latin typeface="+mn-lt"/>
                <a:cs typeface="Courier New"/>
              </a:rPr>
              <a:t>is a hint about the number of outstanding connection requests that the kernel should queue up before starting to refuse requests (128-ish by default)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1905000" y="3200725"/>
            <a:ext cx="4617370" cy="33855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listen(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sockfd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backlog);</a:t>
            </a:r>
          </a:p>
        </p:txBody>
      </p:sp>
    </p:spTree>
    <p:extLst>
      <p:ext uri="{BB962C8B-B14F-4D97-AF65-F5344CB8AC3E}">
        <p14:creationId xmlns:p14="http://schemas.microsoft.com/office/powerpoint/2010/main" val="131131172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Group 56"/>
          <p:cNvGrpSpPr/>
          <p:nvPr/>
        </p:nvGrpSpPr>
        <p:grpSpPr>
          <a:xfrm>
            <a:off x="457200" y="4180323"/>
            <a:ext cx="6400800" cy="1371600"/>
            <a:chOff x="457200" y="4132968"/>
            <a:chExt cx="6400800" cy="1371600"/>
          </a:xfrm>
        </p:grpSpPr>
        <p:sp>
          <p:nvSpPr>
            <p:cNvPr id="56" name="Rectangle 55"/>
            <p:cNvSpPr/>
            <p:nvPr/>
          </p:nvSpPr>
          <p:spPr bwMode="auto">
            <a:xfrm>
              <a:off x="1447800" y="4132968"/>
              <a:ext cx="5410200" cy="13716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6324600" y="4507795"/>
              <a:ext cx="381000" cy="685800"/>
              <a:chOff x="3984" y="3264"/>
              <a:chExt cx="240" cy="432"/>
            </a:xfrm>
          </p:grpSpPr>
          <p:sp>
            <p:nvSpPr>
              <p:cNvPr id="759813" name="Line 5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4" name="Line 6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5" name="Line 7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grpSp>
          <p:nvGrpSpPr>
            <p:cNvPr id="4" name="Group 8"/>
            <p:cNvGrpSpPr>
              <a:grpSpLocks/>
            </p:cNvGrpSpPr>
            <p:nvPr/>
          </p:nvGrpSpPr>
          <p:grpSpPr bwMode="auto">
            <a:xfrm rot="10800000" flipV="1">
              <a:off x="1676400" y="4507795"/>
              <a:ext cx="381000" cy="685800"/>
              <a:chOff x="3984" y="3264"/>
              <a:chExt cx="240" cy="432"/>
            </a:xfrm>
          </p:grpSpPr>
          <p:sp>
            <p:nvSpPr>
              <p:cNvPr id="759817" name="Line 9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8" name="Line 10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9" name="Line 11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sp>
          <p:nvSpPr>
            <p:cNvPr id="759820" name="Text Box 12"/>
            <p:cNvSpPr txBox="1">
              <a:spLocks noChangeArrowheads="1"/>
            </p:cNvSpPr>
            <p:nvPr/>
          </p:nvSpPr>
          <p:spPr bwMode="auto">
            <a:xfrm>
              <a:off x="457200" y="4401432"/>
              <a:ext cx="838200" cy="8255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Client / Server</a:t>
              </a:r>
            </a:p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Session</a:t>
              </a:r>
            </a:p>
          </p:txBody>
        </p:sp>
      </p:grpSp>
      <p:sp>
        <p:nvSpPr>
          <p:cNvPr id="759821" name="Rectangle 13"/>
          <p:cNvSpPr>
            <a:spLocks noGrp="1" noChangeArrowheads="1"/>
          </p:cNvSpPr>
          <p:nvPr>
            <p:ph type="title"/>
          </p:nvPr>
        </p:nvSpPr>
        <p:spPr>
          <a:xfrm>
            <a:off x="6934200" y="228600"/>
            <a:ext cx="2133600" cy="1194820"/>
          </a:xfrm>
        </p:spPr>
        <p:txBody>
          <a:bodyPr/>
          <a:lstStyle/>
          <a:p>
            <a:pPr algn="ctr"/>
            <a:r>
              <a:rPr lang="en-US" dirty="0"/>
              <a:t>Sockets Interface</a:t>
            </a:r>
          </a:p>
        </p:txBody>
      </p:sp>
      <p:sp>
        <p:nvSpPr>
          <p:cNvPr id="759822" name="Text Box 14"/>
          <p:cNvSpPr txBox="1">
            <a:spLocks noChangeArrowheads="1"/>
          </p:cNvSpPr>
          <p:nvPr/>
        </p:nvSpPr>
        <p:spPr bwMode="auto">
          <a:xfrm>
            <a:off x="2362200" y="452735"/>
            <a:ext cx="91275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Client</a:t>
            </a:r>
          </a:p>
        </p:txBody>
      </p:sp>
      <p:sp>
        <p:nvSpPr>
          <p:cNvPr id="759823" name="Text Box 15"/>
          <p:cNvSpPr txBox="1">
            <a:spLocks noChangeArrowheads="1"/>
          </p:cNvSpPr>
          <p:nvPr/>
        </p:nvSpPr>
        <p:spPr bwMode="auto">
          <a:xfrm>
            <a:off x="5136138" y="452735"/>
            <a:ext cx="99367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Server</a:t>
            </a:r>
          </a:p>
        </p:txBody>
      </p:sp>
      <p:sp>
        <p:nvSpPr>
          <p:cNvPr id="759824" name="Line 16"/>
          <p:cNvSpPr>
            <a:spLocks noChangeShapeType="1"/>
          </p:cNvSpPr>
          <p:nvPr/>
        </p:nvSpPr>
        <p:spPr bwMode="auto">
          <a:xfrm>
            <a:off x="2819400" y="2028555"/>
            <a:ext cx="0" cy="1676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5" name="Line 17"/>
          <p:cNvSpPr>
            <a:spLocks noChangeShapeType="1"/>
          </p:cNvSpPr>
          <p:nvPr/>
        </p:nvSpPr>
        <p:spPr bwMode="auto">
          <a:xfrm>
            <a:off x="5638800" y="19682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6" name="Line 18"/>
          <p:cNvSpPr>
            <a:spLocks noChangeShapeType="1"/>
          </p:cNvSpPr>
          <p:nvPr/>
        </p:nvSpPr>
        <p:spPr bwMode="auto">
          <a:xfrm>
            <a:off x="5638800" y="26540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7" name="Line 19"/>
          <p:cNvSpPr>
            <a:spLocks noChangeShapeType="1"/>
          </p:cNvSpPr>
          <p:nvPr/>
        </p:nvSpPr>
        <p:spPr bwMode="auto">
          <a:xfrm>
            <a:off x="5638800" y="33398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8" name="Line 20"/>
          <p:cNvSpPr>
            <a:spLocks noChangeShapeType="1"/>
          </p:cNvSpPr>
          <p:nvPr/>
        </p:nvSpPr>
        <p:spPr bwMode="auto">
          <a:xfrm>
            <a:off x="3048000" y="3857355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9" name="Rectangle 21"/>
          <p:cNvSpPr>
            <a:spLocks noChangeArrowheads="1"/>
          </p:cNvSpPr>
          <p:nvPr/>
        </p:nvSpPr>
        <p:spPr bwMode="auto">
          <a:xfrm>
            <a:off x="2057400" y="1630093"/>
            <a:ext cx="15240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socket</a:t>
            </a:r>
          </a:p>
        </p:txBody>
      </p:sp>
      <p:sp>
        <p:nvSpPr>
          <p:cNvPr id="759830" name="Rectangle 22"/>
          <p:cNvSpPr>
            <a:spLocks noChangeArrowheads="1"/>
          </p:cNvSpPr>
          <p:nvPr/>
        </p:nvSpPr>
        <p:spPr bwMode="auto">
          <a:xfrm>
            <a:off x="4876800" y="1630093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socket</a:t>
            </a:r>
          </a:p>
        </p:txBody>
      </p:sp>
      <p:sp>
        <p:nvSpPr>
          <p:cNvPr id="759831" name="Rectangle 23"/>
          <p:cNvSpPr>
            <a:spLocks noChangeArrowheads="1"/>
          </p:cNvSpPr>
          <p:nvPr/>
        </p:nvSpPr>
        <p:spPr bwMode="auto">
          <a:xfrm>
            <a:off x="4876800" y="2304780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bind</a:t>
            </a:r>
          </a:p>
        </p:txBody>
      </p:sp>
      <p:sp>
        <p:nvSpPr>
          <p:cNvPr id="759832" name="Rectangle 24"/>
          <p:cNvSpPr>
            <a:spLocks noChangeArrowheads="1"/>
          </p:cNvSpPr>
          <p:nvPr/>
        </p:nvSpPr>
        <p:spPr bwMode="auto">
          <a:xfrm>
            <a:off x="4876800" y="2979468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listen</a:t>
            </a:r>
          </a:p>
        </p:txBody>
      </p:sp>
      <p:grpSp>
        <p:nvGrpSpPr>
          <p:cNvPr id="5" name="Group 25"/>
          <p:cNvGrpSpPr>
            <a:grpSpLocks/>
          </p:cNvGrpSpPr>
          <p:nvPr/>
        </p:nvGrpSpPr>
        <p:grpSpPr bwMode="auto">
          <a:xfrm>
            <a:off x="2057400" y="4025630"/>
            <a:ext cx="4267200" cy="1392238"/>
            <a:chOff x="1296" y="2506"/>
            <a:chExt cx="2688" cy="877"/>
          </a:xfrm>
        </p:grpSpPr>
        <p:sp>
          <p:nvSpPr>
            <p:cNvPr id="759834" name="Line 26"/>
            <p:cNvSpPr>
              <a:spLocks noChangeShapeType="1"/>
            </p:cNvSpPr>
            <p:nvPr/>
          </p:nvSpPr>
          <p:spPr bwMode="auto">
            <a:xfrm>
              <a:off x="1776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5" name="Line 27"/>
            <p:cNvSpPr>
              <a:spLocks noChangeShapeType="1"/>
            </p:cNvSpPr>
            <p:nvPr/>
          </p:nvSpPr>
          <p:spPr bwMode="auto">
            <a:xfrm>
              <a:off x="1776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6" name="Line 28"/>
            <p:cNvSpPr>
              <a:spLocks noChangeShapeType="1"/>
            </p:cNvSpPr>
            <p:nvPr/>
          </p:nvSpPr>
          <p:spPr bwMode="auto">
            <a:xfrm>
              <a:off x="3552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7" name="Line 29"/>
            <p:cNvSpPr>
              <a:spLocks noChangeShapeType="1"/>
            </p:cNvSpPr>
            <p:nvPr/>
          </p:nvSpPr>
          <p:spPr bwMode="auto">
            <a:xfrm>
              <a:off x="3552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8" name="Line 30"/>
            <p:cNvSpPr>
              <a:spLocks noChangeShapeType="1"/>
            </p:cNvSpPr>
            <p:nvPr/>
          </p:nvSpPr>
          <p:spPr bwMode="auto">
            <a:xfrm flipV="1">
              <a:off x="2256" y="2832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9" name="Line 31"/>
            <p:cNvSpPr>
              <a:spLocks noChangeShapeType="1"/>
            </p:cNvSpPr>
            <p:nvPr/>
          </p:nvSpPr>
          <p:spPr bwMode="auto">
            <a:xfrm flipH="1">
              <a:off x="2256" y="3264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0" name="Rectangle 32"/>
            <p:cNvSpPr>
              <a:spLocks noChangeArrowheads="1"/>
            </p:cNvSpPr>
            <p:nvPr/>
          </p:nvSpPr>
          <p:spPr bwMode="auto">
            <a:xfrm>
              <a:off x="3072" y="271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1" name="Rectangle 33"/>
            <p:cNvSpPr>
              <a:spLocks noChangeArrowheads="1"/>
            </p:cNvSpPr>
            <p:nvPr/>
          </p:nvSpPr>
          <p:spPr bwMode="auto">
            <a:xfrm>
              <a:off x="3072" y="3143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rio_writen</a:t>
              </a:r>
            </a:p>
          </p:txBody>
        </p:sp>
        <p:sp>
          <p:nvSpPr>
            <p:cNvPr id="759842" name="Rectangle 34"/>
            <p:cNvSpPr>
              <a:spLocks noChangeArrowheads="1"/>
            </p:cNvSpPr>
            <p:nvPr/>
          </p:nvSpPr>
          <p:spPr bwMode="auto">
            <a:xfrm>
              <a:off x="1296" y="3143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3" name="Rectangle 35"/>
            <p:cNvSpPr>
              <a:spLocks noChangeArrowheads="1"/>
            </p:cNvSpPr>
            <p:nvPr/>
          </p:nvSpPr>
          <p:spPr bwMode="auto">
            <a:xfrm>
              <a:off x="1296" y="2718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 err="1">
                  <a:latin typeface="Courier New" pitchFamily="49" charset="0"/>
                </a:rPr>
                <a:t>rio_writen</a:t>
              </a:r>
              <a:endParaRPr lang="en-US" sz="1400" dirty="0">
                <a:latin typeface="Courier New" pitchFamily="49" charset="0"/>
              </a:endParaRPr>
            </a:p>
          </p:txBody>
        </p:sp>
      </p:grpSp>
      <p:sp>
        <p:nvSpPr>
          <p:cNvPr id="759844" name="Text Box 36"/>
          <p:cNvSpPr txBox="1">
            <a:spLocks noChangeArrowheads="1"/>
          </p:cNvSpPr>
          <p:nvPr/>
        </p:nvSpPr>
        <p:spPr bwMode="auto">
          <a:xfrm>
            <a:off x="3632402" y="3247755"/>
            <a:ext cx="1156086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Connection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request</a:t>
            </a:r>
          </a:p>
        </p:txBody>
      </p:sp>
      <p:grpSp>
        <p:nvGrpSpPr>
          <p:cNvPr id="6" name="Group 37"/>
          <p:cNvGrpSpPr>
            <a:grpSpLocks/>
          </p:cNvGrpSpPr>
          <p:nvPr/>
        </p:nvGrpSpPr>
        <p:grpSpPr bwMode="auto">
          <a:xfrm>
            <a:off x="2057400" y="3870325"/>
            <a:ext cx="5105400" cy="2911475"/>
            <a:chOff x="1296" y="2400"/>
            <a:chExt cx="3216" cy="1834"/>
          </a:xfrm>
        </p:grpSpPr>
        <p:sp>
          <p:nvSpPr>
            <p:cNvPr id="759846" name="Line 38"/>
            <p:cNvSpPr>
              <a:spLocks noChangeShapeType="1"/>
            </p:cNvSpPr>
            <p:nvPr/>
          </p:nvSpPr>
          <p:spPr bwMode="auto">
            <a:xfrm>
              <a:off x="1776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7" name="Line 39"/>
            <p:cNvSpPr>
              <a:spLocks noChangeShapeType="1"/>
            </p:cNvSpPr>
            <p:nvPr/>
          </p:nvSpPr>
          <p:spPr bwMode="auto">
            <a:xfrm>
              <a:off x="3552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8" name="Line 40"/>
            <p:cNvSpPr>
              <a:spLocks noChangeShapeType="1"/>
            </p:cNvSpPr>
            <p:nvPr/>
          </p:nvSpPr>
          <p:spPr bwMode="auto">
            <a:xfrm>
              <a:off x="3552" y="3802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9" name="Line 41"/>
            <p:cNvSpPr>
              <a:spLocks noChangeShapeType="1"/>
            </p:cNvSpPr>
            <p:nvPr/>
          </p:nvSpPr>
          <p:spPr bwMode="auto">
            <a:xfrm flipV="1">
              <a:off x="1920" y="3696"/>
              <a:ext cx="115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0" name="Rectangle 42"/>
            <p:cNvSpPr>
              <a:spLocks noChangeArrowheads="1"/>
            </p:cNvSpPr>
            <p:nvPr/>
          </p:nvSpPr>
          <p:spPr bwMode="auto">
            <a:xfrm>
              <a:off x="3072" y="356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51" name="Rectangle 43"/>
            <p:cNvSpPr>
              <a:spLocks noChangeArrowheads="1"/>
            </p:cNvSpPr>
            <p:nvPr/>
          </p:nvSpPr>
          <p:spPr bwMode="auto">
            <a:xfrm>
              <a:off x="3072" y="3994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2" name="Rectangle 44"/>
            <p:cNvSpPr>
              <a:spLocks noChangeArrowheads="1"/>
            </p:cNvSpPr>
            <p:nvPr/>
          </p:nvSpPr>
          <p:spPr bwMode="auto">
            <a:xfrm>
              <a:off x="1296" y="3569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3" name="Text Box 45"/>
            <p:cNvSpPr txBox="1">
              <a:spLocks noChangeArrowheads="1"/>
            </p:cNvSpPr>
            <p:nvPr/>
          </p:nvSpPr>
          <p:spPr bwMode="auto">
            <a:xfrm>
              <a:off x="2496" y="3524"/>
              <a:ext cx="298" cy="19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EOF</a:t>
              </a:r>
            </a:p>
          </p:txBody>
        </p:sp>
        <p:sp>
          <p:nvSpPr>
            <p:cNvPr id="759854" name="Line 46"/>
            <p:cNvSpPr>
              <a:spLocks noChangeShapeType="1"/>
            </p:cNvSpPr>
            <p:nvPr/>
          </p:nvSpPr>
          <p:spPr bwMode="auto">
            <a:xfrm>
              <a:off x="3984" y="4128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5" name="Line 47"/>
            <p:cNvSpPr>
              <a:spLocks noChangeShapeType="1"/>
            </p:cNvSpPr>
            <p:nvPr/>
          </p:nvSpPr>
          <p:spPr bwMode="auto">
            <a:xfrm flipV="1">
              <a:off x="4512" y="2400"/>
              <a:ext cx="0" cy="17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6" name="Line 48"/>
            <p:cNvSpPr>
              <a:spLocks noChangeShapeType="1"/>
            </p:cNvSpPr>
            <p:nvPr/>
          </p:nvSpPr>
          <p:spPr bwMode="auto">
            <a:xfrm flipH="1">
              <a:off x="3984" y="2400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sp>
        <p:nvSpPr>
          <p:cNvPr id="759857" name="Text Box 49"/>
          <p:cNvSpPr txBox="1">
            <a:spLocks noChangeArrowheads="1"/>
          </p:cNvSpPr>
          <p:nvPr/>
        </p:nvSpPr>
        <p:spPr bwMode="auto">
          <a:xfrm>
            <a:off x="7239941" y="4847955"/>
            <a:ext cx="1675459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Calibri" pitchFamily="34" charset="0"/>
              </a:rPr>
              <a:t>Await connection</a:t>
            </a:r>
          </a:p>
          <a:p>
            <a:r>
              <a:rPr lang="en-US" sz="1600" dirty="0">
                <a:latin typeface="Calibri" pitchFamily="34" charset="0"/>
              </a:rPr>
              <a:t>request from</a:t>
            </a:r>
          </a:p>
          <a:p>
            <a:r>
              <a:rPr lang="en-US" sz="1600" dirty="0">
                <a:latin typeface="Calibri" pitchFamily="34" charset="0"/>
              </a:rPr>
              <a:t>next client</a:t>
            </a:r>
          </a:p>
        </p:txBody>
      </p:sp>
      <p:sp>
        <p:nvSpPr>
          <p:cNvPr id="759858" name="AutoShape 50"/>
          <p:cNvSpPr>
            <a:spLocks/>
          </p:cNvSpPr>
          <p:nvPr/>
        </p:nvSpPr>
        <p:spPr bwMode="auto">
          <a:xfrm>
            <a:off x="6477000" y="952500"/>
            <a:ext cx="152400" cy="2447655"/>
          </a:xfrm>
          <a:prstGeom prst="rightBrace">
            <a:avLst>
              <a:gd name="adj1" fmla="val 958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59" name="Text Box 51"/>
          <p:cNvSpPr txBox="1">
            <a:spLocks noChangeArrowheads="1"/>
          </p:cNvSpPr>
          <p:nvPr/>
        </p:nvSpPr>
        <p:spPr bwMode="auto">
          <a:xfrm>
            <a:off x="6629400" y="194945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open_listenfd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759860" name="AutoShape 52"/>
          <p:cNvSpPr>
            <a:spLocks/>
          </p:cNvSpPr>
          <p:nvPr/>
        </p:nvSpPr>
        <p:spPr bwMode="auto">
          <a:xfrm>
            <a:off x="1752600" y="952500"/>
            <a:ext cx="152400" cy="3133455"/>
          </a:xfrm>
          <a:prstGeom prst="leftBrace">
            <a:avLst>
              <a:gd name="adj1" fmla="val 1333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61" name="Text Box 53"/>
          <p:cNvSpPr txBox="1">
            <a:spLocks noChangeArrowheads="1"/>
          </p:cNvSpPr>
          <p:nvPr/>
        </p:nvSpPr>
        <p:spPr bwMode="auto">
          <a:xfrm>
            <a:off x="0" y="228600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open_clientfd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759862" name="Rectangle 54"/>
          <p:cNvSpPr>
            <a:spLocks noChangeArrowheads="1"/>
          </p:cNvSpPr>
          <p:nvPr/>
        </p:nvSpPr>
        <p:spPr bwMode="auto">
          <a:xfrm>
            <a:off x="4876800" y="3687493"/>
            <a:ext cx="1447800" cy="381000"/>
          </a:xfrm>
          <a:prstGeom prst="rect">
            <a:avLst/>
          </a:prstGeom>
          <a:solidFill>
            <a:srgbClr val="8585E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accept</a:t>
            </a:r>
          </a:p>
        </p:txBody>
      </p:sp>
      <p:sp>
        <p:nvSpPr>
          <p:cNvPr id="759863" name="Rectangle 55"/>
          <p:cNvSpPr>
            <a:spLocks noChangeArrowheads="1"/>
          </p:cNvSpPr>
          <p:nvPr/>
        </p:nvSpPr>
        <p:spPr bwMode="auto">
          <a:xfrm>
            <a:off x="2057400" y="3687493"/>
            <a:ext cx="15240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connect</a:t>
            </a:r>
          </a:p>
        </p:txBody>
      </p:sp>
      <p:sp>
        <p:nvSpPr>
          <p:cNvPr id="58" name="Line 17"/>
          <p:cNvSpPr>
            <a:spLocks noChangeShapeType="1"/>
          </p:cNvSpPr>
          <p:nvPr/>
        </p:nvSpPr>
        <p:spPr bwMode="auto">
          <a:xfrm>
            <a:off x="5638800" y="1290637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9" name="Rectangle 22"/>
          <p:cNvSpPr>
            <a:spLocks noChangeArrowheads="1"/>
          </p:cNvSpPr>
          <p:nvPr/>
        </p:nvSpPr>
        <p:spPr bwMode="auto">
          <a:xfrm>
            <a:off x="4876800" y="952500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 err="1">
                <a:latin typeface="Courier New" pitchFamily="49" charset="0"/>
              </a:rPr>
              <a:t>getaddrinfo</a:t>
            </a:r>
            <a:endParaRPr lang="en-US" sz="1400" dirty="0">
              <a:latin typeface="Courier New" pitchFamily="49" charset="0"/>
            </a:endParaRPr>
          </a:p>
        </p:txBody>
      </p:sp>
      <p:sp>
        <p:nvSpPr>
          <p:cNvPr id="61" name="Line 17"/>
          <p:cNvSpPr>
            <a:spLocks noChangeShapeType="1"/>
          </p:cNvSpPr>
          <p:nvPr/>
        </p:nvSpPr>
        <p:spPr bwMode="auto">
          <a:xfrm>
            <a:off x="2819401" y="1290637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2" name="Rectangle 22"/>
          <p:cNvSpPr>
            <a:spLocks noChangeArrowheads="1"/>
          </p:cNvSpPr>
          <p:nvPr/>
        </p:nvSpPr>
        <p:spPr bwMode="auto">
          <a:xfrm>
            <a:off x="2057400" y="952500"/>
            <a:ext cx="1523997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 err="1">
                <a:latin typeface="Courier New" pitchFamily="49" charset="0"/>
              </a:rPr>
              <a:t>getaddrinfo</a:t>
            </a:r>
            <a:endParaRPr lang="en-US" sz="1400" dirty="0">
              <a:latin typeface="Courier New" pitchFamily="49" charset="0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8B9A24AF-089D-40D3-879F-BA334380BCBA}"/>
              </a:ext>
            </a:extLst>
          </p:cNvPr>
          <p:cNvSpPr txBox="1"/>
          <p:nvPr/>
        </p:nvSpPr>
        <p:spPr>
          <a:xfrm>
            <a:off x="3159894" y="1287135"/>
            <a:ext cx="7446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solidFill>
                  <a:srgbClr val="C00000"/>
                </a:solidFill>
                <a:latin typeface="Calibri" pitchFamily="34" charset="0"/>
              </a:rPr>
              <a:t>SA list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2369183C-E367-420F-B022-6CF7DF735CB1}"/>
              </a:ext>
            </a:extLst>
          </p:cNvPr>
          <p:cNvSpPr txBox="1"/>
          <p:nvPr/>
        </p:nvSpPr>
        <p:spPr>
          <a:xfrm>
            <a:off x="3174239" y="1968230"/>
            <a:ext cx="9029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 err="1">
                <a:solidFill>
                  <a:srgbClr val="C00000"/>
                </a:solidFill>
                <a:latin typeface="Calibri" pitchFamily="34" charset="0"/>
              </a:rPr>
              <a:t>clientfd</a:t>
            </a:r>
            <a:endParaRPr lang="en-US" sz="1800" b="0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88798754-7918-4205-8102-650AE86D983E}"/>
              </a:ext>
            </a:extLst>
          </p:cNvPr>
          <p:cNvSpPr txBox="1"/>
          <p:nvPr/>
        </p:nvSpPr>
        <p:spPr>
          <a:xfrm>
            <a:off x="4435475" y="1287135"/>
            <a:ext cx="7446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solidFill>
                  <a:srgbClr val="C00000"/>
                </a:solidFill>
                <a:latin typeface="Calibri" pitchFamily="34" charset="0"/>
              </a:rPr>
              <a:t>SA list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31114D17-B209-4772-94B1-A64BF5A69909}"/>
              </a:ext>
            </a:extLst>
          </p:cNvPr>
          <p:cNvSpPr txBox="1"/>
          <p:nvPr/>
        </p:nvSpPr>
        <p:spPr>
          <a:xfrm>
            <a:off x="4402853" y="1966300"/>
            <a:ext cx="8744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 err="1">
                <a:solidFill>
                  <a:srgbClr val="C00000"/>
                </a:solidFill>
                <a:latin typeface="Calibri" pitchFamily="34" charset="0"/>
              </a:rPr>
              <a:t>listenfd</a:t>
            </a:r>
            <a:endParaRPr lang="en-US" sz="1800" b="0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4501BA6D-FB28-4AA5-B7C5-5CD1C8E2488D}"/>
              </a:ext>
            </a:extLst>
          </p:cNvPr>
          <p:cNvSpPr txBox="1"/>
          <p:nvPr/>
        </p:nvSpPr>
        <p:spPr>
          <a:xfrm>
            <a:off x="3998367" y="2639652"/>
            <a:ext cx="15187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 err="1">
                <a:solidFill>
                  <a:srgbClr val="C00000"/>
                </a:solidFill>
                <a:latin typeface="Calibri" pitchFamily="34" charset="0"/>
              </a:rPr>
              <a:t>listenfd</a:t>
            </a:r>
            <a:r>
              <a:rPr lang="en-US" sz="1800" b="0" dirty="0">
                <a:solidFill>
                  <a:srgbClr val="C00000"/>
                </a:solidFill>
                <a:latin typeface="Calibri" pitchFamily="34" charset="0"/>
              </a:rPr>
              <a:t> &lt;-&gt; SA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E4828761-455A-402B-905C-C00320E7B7FE}"/>
              </a:ext>
            </a:extLst>
          </p:cNvPr>
          <p:cNvSpPr txBox="1"/>
          <p:nvPr/>
        </p:nvSpPr>
        <p:spPr>
          <a:xfrm>
            <a:off x="5789068" y="3300452"/>
            <a:ext cx="1752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listening </a:t>
            </a:r>
            <a:r>
              <a:rPr lang="en-US" sz="1800" dirty="0" err="1">
                <a:solidFill>
                  <a:srgbClr val="C00000"/>
                </a:solidFill>
                <a:latin typeface="Calibri" pitchFamily="34" charset="0"/>
              </a:rPr>
              <a:t>listenfd</a:t>
            </a:r>
            <a:endParaRPr lang="en-US" sz="1800" dirty="0">
              <a:solidFill>
                <a:srgbClr val="C0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9820973"/>
      </p:ext>
    </p:extLst>
  </p:cSld>
  <p:clrMapOvr>
    <a:masterClrMapping/>
  </p:clrMapOvr>
  <p:transition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Sockets Interface: </a:t>
            </a:r>
            <a:r>
              <a:rPr lang="en-US" dirty="0">
                <a:latin typeface="Courier New"/>
                <a:cs typeface="Courier New"/>
              </a:rPr>
              <a:t>accept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5267325"/>
          </a:xfrm>
        </p:spPr>
        <p:txBody>
          <a:bodyPr/>
          <a:lstStyle/>
          <a:p>
            <a:r>
              <a:rPr lang="en-US" dirty="0"/>
              <a:t>Servers wait for connection requests from clients by calling </a:t>
            </a:r>
            <a:r>
              <a:rPr lang="en-US" dirty="0">
                <a:latin typeface="Courier New"/>
                <a:cs typeface="Courier New"/>
              </a:rPr>
              <a:t>accept</a:t>
            </a:r>
            <a:r>
              <a:rPr lang="en-US" dirty="0"/>
              <a:t>: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r>
              <a:rPr lang="en-US" dirty="0"/>
              <a:t>Waits for connection request to arrive on the connection bound to </a:t>
            </a:r>
            <a:r>
              <a:rPr lang="en-US" dirty="0" err="1">
                <a:latin typeface="Courier New"/>
                <a:cs typeface="Courier New"/>
              </a:rPr>
              <a:t>listenfd</a:t>
            </a:r>
            <a:r>
              <a:rPr lang="en-US" dirty="0"/>
              <a:t>, then fills in client’s socket address in </a:t>
            </a:r>
            <a:r>
              <a:rPr lang="en-US" dirty="0" err="1">
                <a:latin typeface="Courier New"/>
                <a:cs typeface="Courier New"/>
              </a:rPr>
              <a:t>addr</a:t>
            </a:r>
            <a:r>
              <a:rPr lang="en-US" dirty="0"/>
              <a:t> and size of the socket address in </a:t>
            </a:r>
            <a:r>
              <a:rPr lang="en-US" dirty="0" err="1">
                <a:latin typeface="Courier New"/>
                <a:cs typeface="Courier New"/>
              </a:rPr>
              <a:t>addrlen</a:t>
            </a:r>
            <a:r>
              <a:rPr lang="en-US" dirty="0"/>
              <a:t>. </a:t>
            </a:r>
          </a:p>
          <a:p>
            <a:endParaRPr lang="en-US" dirty="0"/>
          </a:p>
          <a:p>
            <a:r>
              <a:rPr lang="en-US" dirty="0"/>
              <a:t>Returns a </a:t>
            </a:r>
            <a:r>
              <a:rPr lang="en-US" i="1" dirty="0">
                <a:solidFill>
                  <a:srgbClr val="FF0000"/>
                </a:solidFill>
              </a:rPr>
              <a:t>connected descriptor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connfd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dirty="0"/>
              <a:t>that can be used to communicate with the client via Unix I/O routines. </a:t>
            </a:r>
            <a:endParaRPr lang="en-US" i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1143000" y="2266604"/>
            <a:ext cx="6218069" cy="33855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accept(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listenfd</a:t>
            </a:r>
            <a:r>
              <a:rPr lang="en-US" sz="1600" dirty="0">
                <a:latin typeface="Courier New" pitchFamily="49" charset="0"/>
              </a:rPr>
              <a:t>, SA *</a:t>
            </a:r>
            <a:r>
              <a:rPr lang="en-US" sz="1600" dirty="0" err="1">
                <a:latin typeface="Courier New" pitchFamily="49" charset="0"/>
              </a:rPr>
              <a:t>addr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 err="1">
                <a:latin typeface="Courier New" pitchFamily="49" charset="0"/>
              </a:rPr>
              <a:t>addrlen</a:t>
            </a:r>
            <a:r>
              <a:rPr lang="en-US" sz="1600" dirty="0">
                <a:latin typeface="Courier New" pitchFamily="49" charset="0"/>
              </a:rPr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362758719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Group 56"/>
          <p:cNvGrpSpPr/>
          <p:nvPr/>
        </p:nvGrpSpPr>
        <p:grpSpPr>
          <a:xfrm>
            <a:off x="457200" y="4268787"/>
            <a:ext cx="6400800" cy="1283136"/>
            <a:chOff x="457200" y="4132968"/>
            <a:chExt cx="6400800" cy="1371600"/>
          </a:xfrm>
        </p:grpSpPr>
        <p:sp>
          <p:nvSpPr>
            <p:cNvPr id="56" name="Rectangle 55"/>
            <p:cNvSpPr/>
            <p:nvPr/>
          </p:nvSpPr>
          <p:spPr bwMode="auto">
            <a:xfrm>
              <a:off x="1447800" y="4132968"/>
              <a:ext cx="5410200" cy="13716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6324600" y="4507795"/>
              <a:ext cx="381000" cy="685800"/>
              <a:chOff x="3984" y="3264"/>
              <a:chExt cx="240" cy="432"/>
            </a:xfrm>
          </p:grpSpPr>
          <p:sp>
            <p:nvSpPr>
              <p:cNvPr id="759813" name="Line 5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4" name="Line 6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5" name="Line 7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grpSp>
          <p:nvGrpSpPr>
            <p:cNvPr id="4" name="Group 8"/>
            <p:cNvGrpSpPr>
              <a:grpSpLocks/>
            </p:cNvGrpSpPr>
            <p:nvPr/>
          </p:nvGrpSpPr>
          <p:grpSpPr bwMode="auto">
            <a:xfrm rot="10800000" flipV="1">
              <a:off x="1676400" y="4507795"/>
              <a:ext cx="381000" cy="685800"/>
              <a:chOff x="3984" y="3264"/>
              <a:chExt cx="240" cy="432"/>
            </a:xfrm>
          </p:grpSpPr>
          <p:sp>
            <p:nvSpPr>
              <p:cNvPr id="759817" name="Line 9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8" name="Line 10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9" name="Line 11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sp>
          <p:nvSpPr>
            <p:cNvPr id="759820" name="Text Box 12"/>
            <p:cNvSpPr txBox="1">
              <a:spLocks noChangeArrowheads="1"/>
            </p:cNvSpPr>
            <p:nvPr/>
          </p:nvSpPr>
          <p:spPr bwMode="auto">
            <a:xfrm>
              <a:off x="457200" y="4401432"/>
              <a:ext cx="838200" cy="8255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Client / Server</a:t>
              </a:r>
            </a:p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Session</a:t>
              </a:r>
            </a:p>
          </p:txBody>
        </p:sp>
      </p:grpSp>
      <p:sp>
        <p:nvSpPr>
          <p:cNvPr id="759821" name="Rectangle 13"/>
          <p:cNvSpPr>
            <a:spLocks noGrp="1" noChangeArrowheads="1"/>
          </p:cNvSpPr>
          <p:nvPr>
            <p:ph type="title"/>
          </p:nvPr>
        </p:nvSpPr>
        <p:spPr>
          <a:xfrm>
            <a:off x="6934200" y="228600"/>
            <a:ext cx="2133600" cy="1194820"/>
          </a:xfrm>
        </p:spPr>
        <p:txBody>
          <a:bodyPr/>
          <a:lstStyle/>
          <a:p>
            <a:pPr algn="ctr"/>
            <a:r>
              <a:rPr lang="en-US" dirty="0"/>
              <a:t>Sockets Interface</a:t>
            </a:r>
          </a:p>
        </p:txBody>
      </p:sp>
      <p:sp>
        <p:nvSpPr>
          <p:cNvPr id="759822" name="Text Box 14"/>
          <p:cNvSpPr txBox="1">
            <a:spLocks noChangeArrowheads="1"/>
          </p:cNvSpPr>
          <p:nvPr/>
        </p:nvSpPr>
        <p:spPr bwMode="auto">
          <a:xfrm>
            <a:off x="2362200" y="452735"/>
            <a:ext cx="91275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Client</a:t>
            </a:r>
          </a:p>
        </p:txBody>
      </p:sp>
      <p:sp>
        <p:nvSpPr>
          <p:cNvPr id="759823" name="Text Box 15"/>
          <p:cNvSpPr txBox="1">
            <a:spLocks noChangeArrowheads="1"/>
          </p:cNvSpPr>
          <p:nvPr/>
        </p:nvSpPr>
        <p:spPr bwMode="auto">
          <a:xfrm>
            <a:off x="5136138" y="452735"/>
            <a:ext cx="99367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Server</a:t>
            </a:r>
          </a:p>
        </p:txBody>
      </p:sp>
      <p:sp>
        <p:nvSpPr>
          <p:cNvPr id="759824" name="Line 16"/>
          <p:cNvSpPr>
            <a:spLocks noChangeShapeType="1"/>
          </p:cNvSpPr>
          <p:nvPr/>
        </p:nvSpPr>
        <p:spPr bwMode="auto">
          <a:xfrm>
            <a:off x="2819400" y="2028555"/>
            <a:ext cx="0" cy="1676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5" name="Line 17"/>
          <p:cNvSpPr>
            <a:spLocks noChangeShapeType="1"/>
          </p:cNvSpPr>
          <p:nvPr/>
        </p:nvSpPr>
        <p:spPr bwMode="auto">
          <a:xfrm>
            <a:off x="5638800" y="19682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6" name="Line 18"/>
          <p:cNvSpPr>
            <a:spLocks noChangeShapeType="1"/>
          </p:cNvSpPr>
          <p:nvPr/>
        </p:nvSpPr>
        <p:spPr bwMode="auto">
          <a:xfrm>
            <a:off x="5638800" y="26540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7" name="Line 19"/>
          <p:cNvSpPr>
            <a:spLocks noChangeShapeType="1"/>
          </p:cNvSpPr>
          <p:nvPr/>
        </p:nvSpPr>
        <p:spPr bwMode="auto">
          <a:xfrm>
            <a:off x="5638800" y="33398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8" name="Line 20"/>
          <p:cNvSpPr>
            <a:spLocks noChangeShapeType="1"/>
          </p:cNvSpPr>
          <p:nvPr/>
        </p:nvSpPr>
        <p:spPr bwMode="auto">
          <a:xfrm>
            <a:off x="3048000" y="3857355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9" name="Rectangle 21"/>
          <p:cNvSpPr>
            <a:spLocks noChangeArrowheads="1"/>
          </p:cNvSpPr>
          <p:nvPr/>
        </p:nvSpPr>
        <p:spPr bwMode="auto">
          <a:xfrm>
            <a:off x="2057400" y="1630093"/>
            <a:ext cx="15240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socket</a:t>
            </a:r>
          </a:p>
        </p:txBody>
      </p:sp>
      <p:sp>
        <p:nvSpPr>
          <p:cNvPr id="759830" name="Rectangle 22"/>
          <p:cNvSpPr>
            <a:spLocks noChangeArrowheads="1"/>
          </p:cNvSpPr>
          <p:nvPr/>
        </p:nvSpPr>
        <p:spPr bwMode="auto">
          <a:xfrm>
            <a:off x="4876800" y="1630093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socket</a:t>
            </a:r>
          </a:p>
        </p:txBody>
      </p:sp>
      <p:sp>
        <p:nvSpPr>
          <p:cNvPr id="759831" name="Rectangle 23"/>
          <p:cNvSpPr>
            <a:spLocks noChangeArrowheads="1"/>
          </p:cNvSpPr>
          <p:nvPr/>
        </p:nvSpPr>
        <p:spPr bwMode="auto">
          <a:xfrm>
            <a:off x="4876800" y="2304780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bind</a:t>
            </a:r>
          </a:p>
        </p:txBody>
      </p:sp>
      <p:sp>
        <p:nvSpPr>
          <p:cNvPr id="759832" name="Rectangle 24"/>
          <p:cNvSpPr>
            <a:spLocks noChangeArrowheads="1"/>
          </p:cNvSpPr>
          <p:nvPr/>
        </p:nvSpPr>
        <p:spPr bwMode="auto">
          <a:xfrm>
            <a:off x="4876800" y="2979468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listen</a:t>
            </a:r>
          </a:p>
        </p:txBody>
      </p:sp>
      <p:grpSp>
        <p:nvGrpSpPr>
          <p:cNvPr id="5" name="Group 25"/>
          <p:cNvGrpSpPr>
            <a:grpSpLocks/>
          </p:cNvGrpSpPr>
          <p:nvPr/>
        </p:nvGrpSpPr>
        <p:grpSpPr bwMode="auto">
          <a:xfrm>
            <a:off x="2057400" y="4025630"/>
            <a:ext cx="4267200" cy="1392238"/>
            <a:chOff x="1296" y="2506"/>
            <a:chExt cx="2688" cy="877"/>
          </a:xfrm>
        </p:grpSpPr>
        <p:sp>
          <p:nvSpPr>
            <p:cNvPr id="759834" name="Line 26"/>
            <p:cNvSpPr>
              <a:spLocks noChangeShapeType="1"/>
            </p:cNvSpPr>
            <p:nvPr/>
          </p:nvSpPr>
          <p:spPr bwMode="auto">
            <a:xfrm>
              <a:off x="1776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5" name="Line 27"/>
            <p:cNvSpPr>
              <a:spLocks noChangeShapeType="1"/>
            </p:cNvSpPr>
            <p:nvPr/>
          </p:nvSpPr>
          <p:spPr bwMode="auto">
            <a:xfrm>
              <a:off x="1776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6" name="Line 28"/>
            <p:cNvSpPr>
              <a:spLocks noChangeShapeType="1"/>
            </p:cNvSpPr>
            <p:nvPr/>
          </p:nvSpPr>
          <p:spPr bwMode="auto">
            <a:xfrm>
              <a:off x="3552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7" name="Line 29"/>
            <p:cNvSpPr>
              <a:spLocks noChangeShapeType="1"/>
            </p:cNvSpPr>
            <p:nvPr/>
          </p:nvSpPr>
          <p:spPr bwMode="auto">
            <a:xfrm>
              <a:off x="3552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8" name="Line 30"/>
            <p:cNvSpPr>
              <a:spLocks noChangeShapeType="1"/>
            </p:cNvSpPr>
            <p:nvPr/>
          </p:nvSpPr>
          <p:spPr bwMode="auto">
            <a:xfrm flipV="1">
              <a:off x="2256" y="2832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9" name="Line 31"/>
            <p:cNvSpPr>
              <a:spLocks noChangeShapeType="1"/>
            </p:cNvSpPr>
            <p:nvPr/>
          </p:nvSpPr>
          <p:spPr bwMode="auto">
            <a:xfrm flipH="1">
              <a:off x="2256" y="3264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0" name="Rectangle 32"/>
            <p:cNvSpPr>
              <a:spLocks noChangeArrowheads="1"/>
            </p:cNvSpPr>
            <p:nvPr/>
          </p:nvSpPr>
          <p:spPr bwMode="auto">
            <a:xfrm>
              <a:off x="3072" y="271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1" name="Rectangle 33"/>
            <p:cNvSpPr>
              <a:spLocks noChangeArrowheads="1"/>
            </p:cNvSpPr>
            <p:nvPr/>
          </p:nvSpPr>
          <p:spPr bwMode="auto">
            <a:xfrm>
              <a:off x="3072" y="3143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rio_writen</a:t>
              </a:r>
            </a:p>
          </p:txBody>
        </p:sp>
        <p:sp>
          <p:nvSpPr>
            <p:cNvPr id="759842" name="Rectangle 34"/>
            <p:cNvSpPr>
              <a:spLocks noChangeArrowheads="1"/>
            </p:cNvSpPr>
            <p:nvPr/>
          </p:nvSpPr>
          <p:spPr bwMode="auto">
            <a:xfrm>
              <a:off x="1296" y="3143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3" name="Rectangle 35"/>
            <p:cNvSpPr>
              <a:spLocks noChangeArrowheads="1"/>
            </p:cNvSpPr>
            <p:nvPr/>
          </p:nvSpPr>
          <p:spPr bwMode="auto">
            <a:xfrm>
              <a:off x="1296" y="2718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 err="1">
                  <a:latin typeface="Courier New" pitchFamily="49" charset="0"/>
                </a:rPr>
                <a:t>rio_writen</a:t>
              </a:r>
              <a:endParaRPr lang="en-US" sz="1400" dirty="0">
                <a:latin typeface="Courier New" pitchFamily="49" charset="0"/>
              </a:endParaRPr>
            </a:p>
          </p:txBody>
        </p:sp>
      </p:grpSp>
      <p:sp>
        <p:nvSpPr>
          <p:cNvPr id="759844" name="Text Box 36"/>
          <p:cNvSpPr txBox="1">
            <a:spLocks noChangeArrowheads="1"/>
          </p:cNvSpPr>
          <p:nvPr/>
        </p:nvSpPr>
        <p:spPr bwMode="auto">
          <a:xfrm>
            <a:off x="3632402" y="3247755"/>
            <a:ext cx="1156086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Connection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request</a:t>
            </a:r>
          </a:p>
        </p:txBody>
      </p:sp>
      <p:grpSp>
        <p:nvGrpSpPr>
          <p:cNvPr id="6" name="Group 37"/>
          <p:cNvGrpSpPr>
            <a:grpSpLocks/>
          </p:cNvGrpSpPr>
          <p:nvPr/>
        </p:nvGrpSpPr>
        <p:grpSpPr bwMode="auto">
          <a:xfrm>
            <a:off x="2057400" y="3870325"/>
            <a:ext cx="5105400" cy="2911475"/>
            <a:chOff x="1296" y="2400"/>
            <a:chExt cx="3216" cy="1834"/>
          </a:xfrm>
        </p:grpSpPr>
        <p:sp>
          <p:nvSpPr>
            <p:cNvPr id="759846" name="Line 38"/>
            <p:cNvSpPr>
              <a:spLocks noChangeShapeType="1"/>
            </p:cNvSpPr>
            <p:nvPr/>
          </p:nvSpPr>
          <p:spPr bwMode="auto">
            <a:xfrm>
              <a:off x="1776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7" name="Line 39"/>
            <p:cNvSpPr>
              <a:spLocks noChangeShapeType="1"/>
            </p:cNvSpPr>
            <p:nvPr/>
          </p:nvSpPr>
          <p:spPr bwMode="auto">
            <a:xfrm>
              <a:off x="3552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8" name="Line 40"/>
            <p:cNvSpPr>
              <a:spLocks noChangeShapeType="1"/>
            </p:cNvSpPr>
            <p:nvPr/>
          </p:nvSpPr>
          <p:spPr bwMode="auto">
            <a:xfrm>
              <a:off x="3552" y="3802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9" name="Line 41"/>
            <p:cNvSpPr>
              <a:spLocks noChangeShapeType="1"/>
            </p:cNvSpPr>
            <p:nvPr/>
          </p:nvSpPr>
          <p:spPr bwMode="auto">
            <a:xfrm flipV="1">
              <a:off x="1920" y="3696"/>
              <a:ext cx="115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0" name="Rectangle 42"/>
            <p:cNvSpPr>
              <a:spLocks noChangeArrowheads="1"/>
            </p:cNvSpPr>
            <p:nvPr/>
          </p:nvSpPr>
          <p:spPr bwMode="auto">
            <a:xfrm>
              <a:off x="3072" y="356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51" name="Rectangle 43"/>
            <p:cNvSpPr>
              <a:spLocks noChangeArrowheads="1"/>
            </p:cNvSpPr>
            <p:nvPr/>
          </p:nvSpPr>
          <p:spPr bwMode="auto">
            <a:xfrm>
              <a:off x="3072" y="3994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2" name="Rectangle 44"/>
            <p:cNvSpPr>
              <a:spLocks noChangeArrowheads="1"/>
            </p:cNvSpPr>
            <p:nvPr/>
          </p:nvSpPr>
          <p:spPr bwMode="auto">
            <a:xfrm>
              <a:off x="1296" y="3569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3" name="Text Box 45"/>
            <p:cNvSpPr txBox="1">
              <a:spLocks noChangeArrowheads="1"/>
            </p:cNvSpPr>
            <p:nvPr/>
          </p:nvSpPr>
          <p:spPr bwMode="auto">
            <a:xfrm>
              <a:off x="2496" y="3524"/>
              <a:ext cx="298" cy="19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EOF</a:t>
              </a:r>
            </a:p>
          </p:txBody>
        </p:sp>
        <p:sp>
          <p:nvSpPr>
            <p:cNvPr id="759854" name="Line 46"/>
            <p:cNvSpPr>
              <a:spLocks noChangeShapeType="1"/>
            </p:cNvSpPr>
            <p:nvPr/>
          </p:nvSpPr>
          <p:spPr bwMode="auto">
            <a:xfrm>
              <a:off x="3984" y="4128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5" name="Line 47"/>
            <p:cNvSpPr>
              <a:spLocks noChangeShapeType="1"/>
            </p:cNvSpPr>
            <p:nvPr/>
          </p:nvSpPr>
          <p:spPr bwMode="auto">
            <a:xfrm flipV="1">
              <a:off x="4512" y="2400"/>
              <a:ext cx="0" cy="17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6" name="Line 48"/>
            <p:cNvSpPr>
              <a:spLocks noChangeShapeType="1"/>
            </p:cNvSpPr>
            <p:nvPr/>
          </p:nvSpPr>
          <p:spPr bwMode="auto">
            <a:xfrm flipH="1">
              <a:off x="3984" y="2400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sp>
        <p:nvSpPr>
          <p:cNvPr id="759857" name="Text Box 49"/>
          <p:cNvSpPr txBox="1">
            <a:spLocks noChangeArrowheads="1"/>
          </p:cNvSpPr>
          <p:nvPr/>
        </p:nvSpPr>
        <p:spPr bwMode="auto">
          <a:xfrm>
            <a:off x="7239941" y="4847955"/>
            <a:ext cx="1675459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Calibri" pitchFamily="34" charset="0"/>
              </a:rPr>
              <a:t>Await connection</a:t>
            </a:r>
          </a:p>
          <a:p>
            <a:r>
              <a:rPr lang="en-US" sz="1600" dirty="0">
                <a:latin typeface="Calibri" pitchFamily="34" charset="0"/>
              </a:rPr>
              <a:t>request from</a:t>
            </a:r>
          </a:p>
          <a:p>
            <a:r>
              <a:rPr lang="en-US" sz="1600" dirty="0">
                <a:latin typeface="Calibri" pitchFamily="34" charset="0"/>
              </a:rPr>
              <a:t>next client</a:t>
            </a:r>
          </a:p>
        </p:txBody>
      </p:sp>
      <p:sp>
        <p:nvSpPr>
          <p:cNvPr id="759858" name="AutoShape 50"/>
          <p:cNvSpPr>
            <a:spLocks/>
          </p:cNvSpPr>
          <p:nvPr/>
        </p:nvSpPr>
        <p:spPr bwMode="auto">
          <a:xfrm>
            <a:off x="6477000" y="952500"/>
            <a:ext cx="152400" cy="2447655"/>
          </a:xfrm>
          <a:prstGeom prst="rightBrace">
            <a:avLst>
              <a:gd name="adj1" fmla="val 958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59" name="Text Box 51"/>
          <p:cNvSpPr txBox="1">
            <a:spLocks noChangeArrowheads="1"/>
          </p:cNvSpPr>
          <p:nvPr/>
        </p:nvSpPr>
        <p:spPr bwMode="auto">
          <a:xfrm>
            <a:off x="6629400" y="194945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open_listenfd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759860" name="AutoShape 52"/>
          <p:cNvSpPr>
            <a:spLocks/>
          </p:cNvSpPr>
          <p:nvPr/>
        </p:nvSpPr>
        <p:spPr bwMode="auto">
          <a:xfrm>
            <a:off x="1752600" y="952500"/>
            <a:ext cx="152400" cy="3133455"/>
          </a:xfrm>
          <a:prstGeom prst="leftBrace">
            <a:avLst>
              <a:gd name="adj1" fmla="val 1333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61" name="Text Box 53"/>
          <p:cNvSpPr txBox="1">
            <a:spLocks noChangeArrowheads="1"/>
          </p:cNvSpPr>
          <p:nvPr/>
        </p:nvSpPr>
        <p:spPr bwMode="auto">
          <a:xfrm>
            <a:off x="0" y="228600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open_clientfd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759862" name="Rectangle 54"/>
          <p:cNvSpPr>
            <a:spLocks noChangeArrowheads="1"/>
          </p:cNvSpPr>
          <p:nvPr/>
        </p:nvSpPr>
        <p:spPr bwMode="auto">
          <a:xfrm>
            <a:off x="4876800" y="3687493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accept</a:t>
            </a:r>
          </a:p>
        </p:txBody>
      </p:sp>
      <p:sp>
        <p:nvSpPr>
          <p:cNvPr id="759863" name="Rectangle 55"/>
          <p:cNvSpPr>
            <a:spLocks noChangeArrowheads="1"/>
          </p:cNvSpPr>
          <p:nvPr/>
        </p:nvSpPr>
        <p:spPr bwMode="auto">
          <a:xfrm>
            <a:off x="2057400" y="3687493"/>
            <a:ext cx="1524000" cy="381000"/>
          </a:xfrm>
          <a:prstGeom prst="rect">
            <a:avLst/>
          </a:prstGeom>
          <a:solidFill>
            <a:srgbClr val="8585E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connect</a:t>
            </a:r>
          </a:p>
        </p:txBody>
      </p:sp>
      <p:sp>
        <p:nvSpPr>
          <p:cNvPr id="58" name="Line 17"/>
          <p:cNvSpPr>
            <a:spLocks noChangeShapeType="1"/>
          </p:cNvSpPr>
          <p:nvPr/>
        </p:nvSpPr>
        <p:spPr bwMode="auto">
          <a:xfrm>
            <a:off x="5638800" y="1290637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9" name="Rectangle 22"/>
          <p:cNvSpPr>
            <a:spLocks noChangeArrowheads="1"/>
          </p:cNvSpPr>
          <p:nvPr/>
        </p:nvSpPr>
        <p:spPr bwMode="auto">
          <a:xfrm>
            <a:off x="4876800" y="952500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 err="1">
                <a:latin typeface="Courier New" pitchFamily="49" charset="0"/>
              </a:rPr>
              <a:t>getaddrinfo</a:t>
            </a:r>
            <a:endParaRPr lang="en-US" sz="1400" dirty="0">
              <a:latin typeface="Courier New" pitchFamily="49" charset="0"/>
            </a:endParaRPr>
          </a:p>
        </p:txBody>
      </p:sp>
      <p:sp>
        <p:nvSpPr>
          <p:cNvPr id="61" name="Line 17"/>
          <p:cNvSpPr>
            <a:spLocks noChangeShapeType="1"/>
          </p:cNvSpPr>
          <p:nvPr/>
        </p:nvSpPr>
        <p:spPr bwMode="auto">
          <a:xfrm>
            <a:off x="2819401" y="1290637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2" name="Rectangle 22"/>
          <p:cNvSpPr>
            <a:spLocks noChangeArrowheads="1"/>
          </p:cNvSpPr>
          <p:nvPr/>
        </p:nvSpPr>
        <p:spPr bwMode="auto">
          <a:xfrm>
            <a:off x="2057400" y="952500"/>
            <a:ext cx="1523997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 err="1">
                <a:latin typeface="Courier New" pitchFamily="49" charset="0"/>
              </a:rPr>
              <a:t>getaddrinfo</a:t>
            </a:r>
            <a:endParaRPr lang="en-US" sz="1400" dirty="0">
              <a:latin typeface="Courier New" pitchFamily="49" charset="0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70CD9B02-6C3E-4CA9-8657-D84D796BDEED}"/>
              </a:ext>
            </a:extLst>
          </p:cNvPr>
          <p:cNvSpPr txBox="1"/>
          <p:nvPr/>
        </p:nvSpPr>
        <p:spPr>
          <a:xfrm>
            <a:off x="5789068" y="3300452"/>
            <a:ext cx="1752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solidFill>
                  <a:srgbClr val="C00000"/>
                </a:solidFill>
                <a:latin typeface="Calibri" pitchFamily="34" charset="0"/>
              </a:rPr>
              <a:t>listening </a:t>
            </a:r>
            <a:r>
              <a:rPr lang="en-US" sz="1800" b="0" dirty="0" err="1">
                <a:solidFill>
                  <a:srgbClr val="C00000"/>
                </a:solidFill>
                <a:latin typeface="Calibri" pitchFamily="34" charset="0"/>
              </a:rPr>
              <a:t>listenfd</a:t>
            </a:r>
            <a:endParaRPr lang="en-US" sz="1800" b="0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0DFA895E-FAA6-495C-8610-1ADD6904498F}"/>
              </a:ext>
            </a:extLst>
          </p:cNvPr>
          <p:cNvSpPr txBox="1"/>
          <p:nvPr/>
        </p:nvSpPr>
        <p:spPr>
          <a:xfrm>
            <a:off x="3198747" y="1270858"/>
            <a:ext cx="7446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solidFill>
                  <a:srgbClr val="C00000"/>
                </a:solidFill>
                <a:latin typeface="Calibri" pitchFamily="34" charset="0"/>
              </a:rPr>
              <a:t>SA list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01E19494-E2E2-4155-B76C-7E37C79303E7}"/>
              </a:ext>
            </a:extLst>
          </p:cNvPr>
          <p:cNvSpPr txBox="1"/>
          <p:nvPr/>
        </p:nvSpPr>
        <p:spPr>
          <a:xfrm>
            <a:off x="4435475" y="1292810"/>
            <a:ext cx="7446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solidFill>
                  <a:srgbClr val="C00000"/>
                </a:solidFill>
                <a:latin typeface="Calibri" pitchFamily="34" charset="0"/>
              </a:rPr>
              <a:t>SA list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833EF733-DA29-4B07-9856-A35CBAF0656B}"/>
              </a:ext>
            </a:extLst>
          </p:cNvPr>
          <p:cNvSpPr txBox="1"/>
          <p:nvPr/>
        </p:nvSpPr>
        <p:spPr>
          <a:xfrm>
            <a:off x="3174239" y="1968230"/>
            <a:ext cx="9029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 err="1">
                <a:solidFill>
                  <a:srgbClr val="C00000"/>
                </a:solidFill>
                <a:latin typeface="Calibri" pitchFamily="34" charset="0"/>
              </a:rPr>
              <a:t>clientfd</a:t>
            </a:r>
            <a:endParaRPr lang="en-US" sz="1800" b="0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4F66432F-8D31-4E0E-818D-B56FF61DD59D}"/>
              </a:ext>
            </a:extLst>
          </p:cNvPr>
          <p:cNvSpPr txBox="1"/>
          <p:nvPr/>
        </p:nvSpPr>
        <p:spPr>
          <a:xfrm>
            <a:off x="4402853" y="1966300"/>
            <a:ext cx="8744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 err="1">
                <a:solidFill>
                  <a:srgbClr val="C00000"/>
                </a:solidFill>
                <a:latin typeface="Calibri" pitchFamily="34" charset="0"/>
              </a:rPr>
              <a:t>listenfd</a:t>
            </a:r>
            <a:endParaRPr lang="en-US" sz="1800" b="0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A6EE6385-EE1B-4A6F-9D17-2A97C6F7996D}"/>
              </a:ext>
            </a:extLst>
          </p:cNvPr>
          <p:cNvSpPr txBox="1"/>
          <p:nvPr/>
        </p:nvSpPr>
        <p:spPr>
          <a:xfrm>
            <a:off x="3998367" y="2639652"/>
            <a:ext cx="15187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 err="1">
                <a:solidFill>
                  <a:srgbClr val="C00000"/>
                </a:solidFill>
                <a:latin typeface="Calibri" pitchFamily="34" charset="0"/>
              </a:rPr>
              <a:t>listenfd</a:t>
            </a:r>
            <a:r>
              <a:rPr lang="en-US" sz="1800" b="0" dirty="0">
                <a:solidFill>
                  <a:srgbClr val="C00000"/>
                </a:solidFill>
                <a:latin typeface="Calibri" pitchFamily="34" charset="0"/>
              </a:rPr>
              <a:t> &lt;-&gt; SA</a:t>
            </a:r>
          </a:p>
        </p:txBody>
      </p:sp>
    </p:spTree>
    <p:extLst>
      <p:ext uri="{BB962C8B-B14F-4D97-AF65-F5344CB8AC3E}">
        <p14:creationId xmlns:p14="http://schemas.microsoft.com/office/powerpoint/2010/main" val="2080892418"/>
      </p:ext>
    </p:extLst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Sockets Interface: </a:t>
            </a:r>
            <a:r>
              <a:rPr lang="en-US" dirty="0">
                <a:latin typeface="Courier New"/>
                <a:cs typeface="Courier New"/>
              </a:rPr>
              <a:t>connect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061325" cy="771525"/>
          </a:xfrm>
        </p:spPr>
        <p:txBody>
          <a:bodyPr/>
          <a:lstStyle/>
          <a:p>
            <a:r>
              <a:rPr lang="en-US" dirty="0"/>
              <a:t>A client establishes a connection with a server by calling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connect</a:t>
            </a:r>
            <a:r>
              <a:rPr lang="en-US" dirty="0"/>
              <a:t>:</a:t>
            </a:r>
          </a:p>
          <a:p>
            <a:endParaRPr lang="en-US" dirty="0"/>
          </a:p>
          <a:p>
            <a:r>
              <a:rPr lang="en-US" dirty="0"/>
              <a:t>Attempts to establish a connection with server at socket address </a:t>
            </a:r>
            <a:r>
              <a:rPr lang="en-US" dirty="0" err="1">
                <a:latin typeface="Courier New"/>
                <a:cs typeface="Courier New"/>
              </a:rPr>
              <a:t>addr</a:t>
            </a:r>
            <a:endParaRPr lang="en-US" dirty="0">
              <a:latin typeface="Courier New"/>
              <a:cs typeface="Courier New"/>
            </a:endParaRPr>
          </a:p>
          <a:p>
            <a:pPr lvl="1"/>
            <a:r>
              <a:rPr lang="en-US" dirty="0">
                <a:latin typeface="+mn-lt"/>
                <a:cs typeface="Courier New"/>
              </a:rPr>
              <a:t>If successful, then </a:t>
            </a:r>
            <a:r>
              <a:rPr lang="en-US" b="1" dirty="0" err="1">
                <a:latin typeface="Courier New"/>
                <a:cs typeface="Courier New"/>
              </a:rPr>
              <a:t>clientfd</a:t>
            </a:r>
            <a:r>
              <a:rPr lang="en-US" dirty="0">
                <a:latin typeface="+mn-lt"/>
                <a:cs typeface="Courier New"/>
              </a:rPr>
              <a:t> is now ready for reading and writing. </a:t>
            </a:r>
          </a:p>
          <a:p>
            <a:pPr lvl="1"/>
            <a:r>
              <a:rPr lang="en-US" dirty="0">
                <a:latin typeface="+mn-lt"/>
                <a:cs typeface="Courier New"/>
              </a:rPr>
              <a:t>Resulting connection is  characterized by socket pair</a:t>
            </a:r>
          </a:p>
          <a:p>
            <a:pPr marL="457200" lvl="1" indent="0">
              <a:buNone/>
            </a:pPr>
            <a:r>
              <a:rPr lang="en-US" dirty="0">
                <a:latin typeface="+mn-lt"/>
                <a:cs typeface="Courier New"/>
              </a:rPr>
              <a:t>	</a:t>
            </a:r>
            <a:r>
              <a:rPr lang="en-US" dirty="0">
                <a:latin typeface="Courier New"/>
                <a:cs typeface="Courier New"/>
              </a:rPr>
              <a:t>(</a:t>
            </a:r>
            <a:r>
              <a:rPr lang="en-US" b="1" dirty="0" err="1">
                <a:latin typeface="Courier New"/>
                <a:cs typeface="Courier New"/>
              </a:rPr>
              <a:t>x:y</a:t>
            </a:r>
            <a:r>
              <a:rPr lang="en-US" dirty="0">
                <a:latin typeface="Courier New"/>
                <a:cs typeface="Courier New"/>
              </a:rPr>
              <a:t>, </a:t>
            </a:r>
            <a:r>
              <a:rPr lang="en-US" b="1" dirty="0" err="1">
                <a:latin typeface="Courier New"/>
                <a:cs typeface="Courier New"/>
              </a:rPr>
              <a:t>addr.sin_addr:addr.sin_port</a:t>
            </a:r>
            <a:r>
              <a:rPr lang="en-US" dirty="0">
                <a:latin typeface="Courier New"/>
                <a:cs typeface="Courier New"/>
              </a:rPr>
              <a:t>)</a:t>
            </a:r>
          </a:p>
          <a:p>
            <a:pPr lvl="2"/>
            <a:r>
              <a:rPr lang="en-US" b="1" dirty="0">
                <a:latin typeface="Courier New"/>
                <a:cs typeface="Courier New"/>
              </a:rPr>
              <a:t>x</a:t>
            </a:r>
            <a:r>
              <a:rPr lang="en-US" dirty="0">
                <a:latin typeface="+mn-lt"/>
                <a:cs typeface="Courier New"/>
              </a:rPr>
              <a:t> is client address</a:t>
            </a:r>
          </a:p>
          <a:p>
            <a:pPr lvl="2"/>
            <a:r>
              <a:rPr lang="en-US" b="1" dirty="0">
                <a:latin typeface="Courier New"/>
                <a:cs typeface="Courier New"/>
              </a:rPr>
              <a:t>y</a:t>
            </a:r>
            <a:r>
              <a:rPr lang="en-US" dirty="0">
                <a:latin typeface="+mn-lt"/>
                <a:cs typeface="Courier New"/>
              </a:rPr>
              <a:t> is ephemeral port that uniquely identifies client process on client host</a:t>
            </a:r>
          </a:p>
          <a:p>
            <a:r>
              <a:rPr lang="en-US" dirty="0">
                <a:latin typeface="+mn-lt"/>
                <a:cs typeface="Courier New"/>
              </a:rPr>
              <a:t>Best practice is to use  </a:t>
            </a:r>
            <a:r>
              <a:rPr lang="en-US" dirty="0" err="1">
                <a:latin typeface="Courier New"/>
                <a:cs typeface="Courier New"/>
              </a:rPr>
              <a:t>getaddrinfo</a:t>
            </a:r>
            <a:r>
              <a:rPr lang="en-US" dirty="0">
                <a:latin typeface="+mn-lt"/>
                <a:cs typeface="Courier New"/>
              </a:rPr>
              <a:t>  to supply the arguments </a:t>
            </a:r>
            <a:r>
              <a:rPr lang="en-US" dirty="0" err="1">
                <a:latin typeface="Courier New"/>
                <a:cs typeface="Courier New"/>
              </a:rPr>
              <a:t>addr</a:t>
            </a:r>
            <a:r>
              <a:rPr lang="en-US" dirty="0">
                <a:latin typeface="+mn-lt"/>
                <a:cs typeface="Courier New"/>
              </a:rPr>
              <a:t> and </a:t>
            </a:r>
            <a:r>
              <a:rPr lang="en-US" dirty="0" err="1">
                <a:latin typeface="Courier New"/>
                <a:cs typeface="Courier New"/>
              </a:rPr>
              <a:t>addrlen</a:t>
            </a:r>
            <a:r>
              <a:rPr lang="en-US" dirty="0">
                <a:latin typeface="+mn-lt"/>
                <a:cs typeface="Courier New"/>
              </a:rPr>
              <a:t>. 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1066800" y="2209800"/>
            <a:ext cx="6956852" cy="33855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connect(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clientfd</a:t>
            </a:r>
            <a:r>
              <a:rPr lang="en-US" sz="1600" dirty="0">
                <a:latin typeface="Courier New" pitchFamily="49" charset="0"/>
              </a:rPr>
              <a:t>, SA *</a:t>
            </a:r>
            <a:r>
              <a:rPr lang="en-US" sz="1600" dirty="0" err="1">
                <a:latin typeface="Courier New" pitchFamily="49" charset="0"/>
              </a:rPr>
              <a:t>addr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socklen_t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addrlen</a:t>
            </a:r>
            <a:r>
              <a:rPr lang="en-US" sz="1600" dirty="0">
                <a:latin typeface="Courier New" pitchFamily="49" charset="0"/>
              </a:rPr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410362867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0354" name="Rectangle 2"/>
          <p:cNvSpPr>
            <a:spLocks noGrp="1" noChangeArrowheads="1"/>
          </p:cNvSpPr>
          <p:nvPr>
            <p:ph type="title"/>
          </p:nvPr>
        </p:nvSpPr>
        <p:spPr>
          <a:xfrm>
            <a:off x="329120" y="476655"/>
            <a:ext cx="8382000" cy="573087"/>
          </a:xfrm>
        </p:spPr>
        <p:txBody>
          <a:bodyPr/>
          <a:lstStyle/>
          <a:p>
            <a:r>
              <a:rPr lang="en-US" dirty="0">
                <a:latin typeface="Courier New" pitchFamily="49" charset="0"/>
              </a:rPr>
              <a:t>connect/accept</a:t>
            </a:r>
            <a:r>
              <a:rPr lang="en-US" dirty="0"/>
              <a:t> Illustrated</a:t>
            </a:r>
          </a:p>
        </p:txBody>
      </p:sp>
      <p:sp>
        <p:nvSpPr>
          <p:cNvPr id="740356" name="Text Box 4"/>
          <p:cNvSpPr txBox="1">
            <a:spLocks noChangeArrowheads="1"/>
          </p:cNvSpPr>
          <p:nvPr/>
        </p:nvSpPr>
        <p:spPr bwMode="auto">
          <a:xfrm>
            <a:off x="3145359" y="1238836"/>
            <a:ext cx="1172117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listenfd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740358" name="Rectangle 6"/>
          <p:cNvSpPr>
            <a:spLocks noChangeArrowheads="1"/>
          </p:cNvSpPr>
          <p:nvPr/>
        </p:nvSpPr>
        <p:spPr bwMode="auto">
          <a:xfrm>
            <a:off x="469900" y="1576388"/>
            <a:ext cx="1058863" cy="58102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Client</a:t>
            </a:r>
          </a:p>
        </p:txBody>
      </p:sp>
      <p:sp>
        <p:nvSpPr>
          <p:cNvPr id="740359" name="Text Box 7"/>
          <p:cNvSpPr txBox="1">
            <a:spLocks noChangeArrowheads="1"/>
          </p:cNvSpPr>
          <p:nvPr/>
        </p:nvSpPr>
        <p:spPr bwMode="auto">
          <a:xfrm>
            <a:off x="5011738" y="1456920"/>
            <a:ext cx="3294062" cy="1190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sz="1800" i="1" dirty="0">
                <a:latin typeface="Calibri" pitchFamily="34" charset="0"/>
              </a:rPr>
              <a:t>1. Server blocks in </a:t>
            </a:r>
            <a:r>
              <a:rPr lang="en-US" sz="1800" i="1" dirty="0">
                <a:latin typeface="Courier New" pitchFamily="49" charset="0"/>
              </a:rPr>
              <a:t>accept</a:t>
            </a:r>
            <a:r>
              <a:rPr lang="en-US" sz="1800" i="1" dirty="0">
                <a:latin typeface="Calibri" pitchFamily="34" charset="0"/>
              </a:rPr>
              <a:t>, waiting for connection request on listening descriptor </a:t>
            </a:r>
            <a:r>
              <a:rPr lang="en-US" sz="1800" i="1" dirty="0" err="1">
                <a:latin typeface="Courier New" pitchFamily="49" charset="0"/>
              </a:rPr>
              <a:t>listenfd</a:t>
            </a:r>
            <a:endParaRPr lang="en-US" sz="1800" i="1" dirty="0">
              <a:latin typeface="Calibri" pitchFamily="34" charset="0"/>
            </a:endParaRPr>
          </a:p>
        </p:txBody>
      </p:sp>
      <p:sp>
        <p:nvSpPr>
          <p:cNvPr id="740360" name="Text Box 8"/>
          <p:cNvSpPr txBox="1">
            <a:spLocks noChangeArrowheads="1"/>
          </p:cNvSpPr>
          <p:nvPr/>
        </p:nvSpPr>
        <p:spPr bwMode="auto">
          <a:xfrm>
            <a:off x="1003300" y="2106613"/>
            <a:ext cx="116205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clientfd</a:t>
            </a:r>
          </a:p>
        </p:txBody>
      </p:sp>
      <p:sp>
        <p:nvSpPr>
          <p:cNvPr id="740361" name="Rectangle 9"/>
          <p:cNvSpPr>
            <a:spLocks noChangeArrowheads="1"/>
          </p:cNvSpPr>
          <p:nvPr/>
        </p:nvSpPr>
        <p:spPr bwMode="auto">
          <a:xfrm>
            <a:off x="3449638" y="1576388"/>
            <a:ext cx="1058862" cy="58102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Server</a:t>
            </a:r>
          </a:p>
        </p:txBody>
      </p:sp>
      <p:sp>
        <p:nvSpPr>
          <p:cNvPr id="740363" name="Text Box 11"/>
          <p:cNvSpPr txBox="1">
            <a:spLocks noChangeArrowheads="1"/>
          </p:cNvSpPr>
          <p:nvPr/>
        </p:nvSpPr>
        <p:spPr bwMode="auto">
          <a:xfrm>
            <a:off x="3145360" y="3107323"/>
            <a:ext cx="1172116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listenfd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740365" name="Rectangle 13"/>
          <p:cNvSpPr>
            <a:spLocks noChangeArrowheads="1"/>
          </p:cNvSpPr>
          <p:nvPr/>
        </p:nvSpPr>
        <p:spPr bwMode="auto">
          <a:xfrm>
            <a:off x="469900" y="3444875"/>
            <a:ext cx="1058863" cy="58102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Client</a:t>
            </a:r>
          </a:p>
        </p:txBody>
      </p:sp>
      <p:sp>
        <p:nvSpPr>
          <p:cNvPr id="740366" name="Text Box 14"/>
          <p:cNvSpPr txBox="1">
            <a:spLocks noChangeArrowheads="1"/>
          </p:cNvSpPr>
          <p:nvPr/>
        </p:nvSpPr>
        <p:spPr bwMode="auto">
          <a:xfrm>
            <a:off x="1003300" y="3975100"/>
            <a:ext cx="116205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clientfd</a:t>
            </a:r>
          </a:p>
        </p:txBody>
      </p:sp>
      <p:sp>
        <p:nvSpPr>
          <p:cNvPr id="740367" name="Rectangle 15"/>
          <p:cNvSpPr>
            <a:spLocks noChangeArrowheads="1"/>
          </p:cNvSpPr>
          <p:nvPr/>
        </p:nvSpPr>
        <p:spPr bwMode="auto">
          <a:xfrm>
            <a:off x="3449638" y="3444875"/>
            <a:ext cx="1058862" cy="58102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Server</a:t>
            </a:r>
          </a:p>
        </p:txBody>
      </p:sp>
      <p:sp>
        <p:nvSpPr>
          <p:cNvPr id="740368" name="Line 16"/>
          <p:cNvSpPr>
            <a:spLocks noChangeShapeType="1"/>
          </p:cNvSpPr>
          <p:nvPr/>
        </p:nvSpPr>
        <p:spPr bwMode="auto">
          <a:xfrm>
            <a:off x="1536700" y="3575050"/>
            <a:ext cx="17526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40369" name="Text Box 17"/>
          <p:cNvSpPr txBox="1">
            <a:spLocks noChangeArrowheads="1"/>
          </p:cNvSpPr>
          <p:nvPr/>
        </p:nvSpPr>
        <p:spPr bwMode="auto">
          <a:xfrm>
            <a:off x="5048250" y="3308350"/>
            <a:ext cx="3867150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sz="1800" i="1" dirty="0">
                <a:latin typeface="Calibri" pitchFamily="34" charset="0"/>
              </a:rPr>
              <a:t>2. Client makes connection request by calling and blocking in </a:t>
            </a:r>
            <a:r>
              <a:rPr lang="en-US" sz="1800" i="1" dirty="0">
                <a:latin typeface="Courier New" pitchFamily="49" charset="0"/>
              </a:rPr>
              <a:t>connect</a:t>
            </a:r>
          </a:p>
        </p:txBody>
      </p:sp>
      <p:sp>
        <p:nvSpPr>
          <p:cNvPr id="740377" name="Text Box 25"/>
          <p:cNvSpPr txBox="1">
            <a:spLocks noChangeArrowheads="1"/>
          </p:cNvSpPr>
          <p:nvPr/>
        </p:nvSpPr>
        <p:spPr bwMode="auto">
          <a:xfrm>
            <a:off x="1358514" y="2990850"/>
            <a:ext cx="1156086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Connection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request</a:t>
            </a:r>
          </a:p>
        </p:txBody>
      </p:sp>
      <p:sp>
        <p:nvSpPr>
          <p:cNvPr id="740371" name="Text Box 19"/>
          <p:cNvSpPr txBox="1">
            <a:spLocks noChangeArrowheads="1"/>
          </p:cNvSpPr>
          <p:nvPr/>
        </p:nvSpPr>
        <p:spPr bwMode="auto">
          <a:xfrm>
            <a:off x="3132660" y="4937711"/>
            <a:ext cx="1172116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listenfd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740373" name="Rectangle 21"/>
          <p:cNvSpPr>
            <a:spLocks noChangeArrowheads="1"/>
          </p:cNvSpPr>
          <p:nvPr/>
        </p:nvSpPr>
        <p:spPr bwMode="auto">
          <a:xfrm>
            <a:off x="457200" y="5275263"/>
            <a:ext cx="1058863" cy="58102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Client</a:t>
            </a:r>
          </a:p>
        </p:txBody>
      </p:sp>
      <p:sp>
        <p:nvSpPr>
          <p:cNvPr id="740374" name="Text Box 22"/>
          <p:cNvSpPr txBox="1">
            <a:spLocks noChangeArrowheads="1"/>
          </p:cNvSpPr>
          <p:nvPr/>
        </p:nvSpPr>
        <p:spPr bwMode="auto">
          <a:xfrm>
            <a:off x="990600" y="5805488"/>
            <a:ext cx="116205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clientfd</a:t>
            </a:r>
          </a:p>
        </p:txBody>
      </p:sp>
      <p:sp>
        <p:nvSpPr>
          <p:cNvPr id="740375" name="Rectangle 23"/>
          <p:cNvSpPr>
            <a:spLocks noChangeArrowheads="1"/>
          </p:cNvSpPr>
          <p:nvPr/>
        </p:nvSpPr>
        <p:spPr bwMode="auto">
          <a:xfrm>
            <a:off x="3436938" y="5275263"/>
            <a:ext cx="1058862" cy="58102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Server</a:t>
            </a:r>
          </a:p>
        </p:txBody>
      </p:sp>
      <p:sp>
        <p:nvSpPr>
          <p:cNvPr id="740376" name="Text Box 24"/>
          <p:cNvSpPr txBox="1">
            <a:spLocks noChangeArrowheads="1"/>
          </p:cNvSpPr>
          <p:nvPr/>
        </p:nvSpPr>
        <p:spPr bwMode="auto">
          <a:xfrm>
            <a:off x="5057775" y="5137241"/>
            <a:ext cx="4010025" cy="120032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sz="1800" i="1" dirty="0">
                <a:latin typeface="Calibri" pitchFamily="34" charset="0"/>
              </a:rPr>
              <a:t>3. Server returns </a:t>
            </a:r>
            <a:r>
              <a:rPr lang="en-US" sz="1800" i="1" dirty="0" err="1">
                <a:latin typeface="Courier New" pitchFamily="49" charset="0"/>
              </a:rPr>
              <a:t>connfd</a:t>
            </a:r>
            <a:r>
              <a:rPr lang="en-US" sz="1800" i="1" dirty="0">
                <a:latin typeface="Calibri" pitchFamily="34" charset="0"/>
              </a:rPr>
              <a:t> from </a:t>
            </a:r>
            <a:r>
              <a:rPr lang="en-US" sz="1800" i="1" dirty="0">
                <a:latin typeface="Courier New" pitchFamily="49" charset="0"/>
              </a:rPr>
              <a:t>accept</a:t>
            </a:r>
            <a:r>
              <a:rPr lang="en-US" sz="1800" i="1" dirty="0">
                <a:latin typeface="Calibri" pitchFamily="34" charset="0"/>
              </a:rPr>
              <a:t>. Client returns from </a:t>
            </a:r>
            <a:r>
              <a:rPr lang="en-US" sz="1800" i="1" dirty="0">
                <a:latin typeface="Courier New" pitchFamily="49" charset="0"/>
              </a:rPr>
              <a:t>connect</a:t>
            </a:r>
            <a:r>
              <a:rPr lang="en-US" sz="1800" i="1" dirty="0">
                <a:latin typeface="Calibri" pitchFamily="34" charset="0"/>
              </a:rPr>
              <a:t>. Connection is now established between </a:t>
            </a:r>
            <a:r>
              <a:rPr lang="en-US" sz="1800" i="1" dirty="0" err="1">
                <a:latin typeface="Courier New" pitchFamily="49" charset="0"/>
              </a:rPr>
              <a:t>clientfd</a:t>
            </a:r>
            <a:r>
              <a:rPr lang="en-US" sz="1800" i="1" dirty="0">
                <a:latin typeface="Calibri" pitchFamily="34" charset="0"/>
              </a:rPr>
              <a:t>  and  </a:t>
            </a:r>
            <a:r>
              <a:rPr lang="en-US" sz="1800" i="1" dirty="0" err="1">
                <a:latin typeface="Courier New" pitchFamily="49" charset="0"/>
              </a:rPr>
              <a:t>connfd</a:t>
            </a:r>
            <a:endParaRPr lang="en-US" sz="1800" i="1" dirty="0">
              <a:latin typeface="Calibri" pitchFamily="34" charset="0"/>
            </a:endParaRPr>
          </a:p>
        </p:txBody>
      </p:sp>
      <p:sp>
        <p:nvSpPr>
          <p:cNvPr id="740378" name="Oval 26"/>
          <p:cNvSpPr>
            <a:spLocks noChangeAspect="1" noChangeArrowheads="1"/>
          </p:cNvSpPr>
          <p:nvPr/>
        </p:nvSpPr>
        <p:spPr bwMode="auto">
          <a:xfrm>
            <a:off x="3388804" y="5664200"/>
            <a:ext cx="128588" cy="128588"/>
          </a:xfrm>
          <a:prstGeom prst="ellipse">
            <a:avLst/>
          </a:prstGeom>
          <a:solidFill>
            <a:srgbClr val="C00000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990000"/>
              </a:solidFill>
              <a:latin typeface="Calibri" pitchFamily="34" charset="0"/>
            </a:endParaRPr>
          </a:p>
        </p:txBody>
      </p:sp>
      <p:sp>
        <p:nvSpPr>
          <p:cNvPr id="740379" name="Text Box 27"/>
          <p:cNvSpPr txBox="1">
            <a:spLocks noChangeArrowheads="1"/>
          </p:cNvSpPr>
          <p:nvPr/>
        </p:nvSpPr>
        <p:spPr bwMode="auto">
          <a:xfrm>
            <a:off x="3246567" y="5817186"/>
            <a:ext cx="925253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connfd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740380" name="Line 28"/>
          <p:cNvSpPr>
            <a:spLocks noChangeShapeType="1"/>
          </p:cNvSpPr>
          <p:nvPr/>
        </p:nvSpPr>
        <p:spPr bwMode="auto">
          <a:xfrm>
            <a:off x="1651000" y="5722938"/>
            <a:ext cx="1676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40357" name="Oval 5"/>
          <p:cNvSpPr>
            <a:spLocks noChangeAspect="1" noChangeArrowheads="1"/>
          </p:cNvSpPr>
          <p:nvPr/>
        </p:nvSpPr>
        <p:spPr bwMode="auto">
          <a:xfrm>
            <a:off x="1459285" y="1952625"/>
            <a:ext cx="128588" cy="128588"/>
          </a:xfrm>
          <a:prstGeom prst="ellipse">
            <a:avLst/>
          </a:prstGeom>
          <a:solidFill>
            <a:srgbClr val="C00000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990000"/>
              </a:solidFill>
              <a:latin typeface="Calibri" pitchFamily="34" charset="0"/>
            </a:endParaRPr>
          </a:p>
        </p:txBody>
      </p:sp>
      <p:sp>
        <p:nvSpPr>
          <p:cNvPr id="740364" name="Oval 12"/>
          <p:cNvSpPr>
            <a:spLocks noChangeAspect="1" noChangeArrowheads="1"/>
          </p:cNvSpPr>
          <p:nvPr/>
        </p:nvSpPr>
        <p:spPr bwMode="auto">
          <a:xfrm>
            <a:off x="1459285" y="3821113"/>
            <a:ext cx="128588" cy="128587"/>
          </a:xfrm>
          <a:prstGeom prst="ellipse">
            <a:avLst/>
          </a:prstGeom>
          <a:solidFill>
            <a:srgbClr val="C00000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990000"/>
              </a:solidFill>
              <a:latin typeface="Calibri" pitchFamily="34" charset="0"/>
            </a:endParaRPr>
          </a:p>
        </p:txBody>
      </p:sp>
      <p:sp>
        <p:nvSpPr>
          <p:cNvPr id="740372" name="Oval 20"/>
          <p:cNvSpPr>
            <a:spLocks noChangeAspect="1" noChangeArrowheads="1"/>
          </p:cNvSpPr>
          <p:nvPr/>
        </p:nvSpPr>
        <p:spPr bwMode="auto">
          <a:xfrm>
            <a:off x="1459285" y="5651500"/>
            <a:ext cx="128588" cy="128588"/>
          </a:xfrm>
          <a:prstGeom prst="ellipse">
            <a:avLst/>
          </a:prstGeom>
          <a:solidFill>
            <a:srgbClr val="C00000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990000"/>
              </a:solidFill>
              <a:latin typeface="Calibri" pitchFamily="34" charset="0"/>
            </a:endParaRPr>
          </a:p>
        </p:txBody>
      </p:sp>
      <p:sp>
        <p:nvSpPr>
          <p:cNvPr id="740355" name="Oval 3"/>
          <p:cNvSpPr>
            <a:spLocks noChangeAspect="1" noChangeArrowheads="1"/>
          </p:cNvSpPr>
          <p:nvPr/>
        </p:nvSpPr>
        <p:spPr bwMode="auto">
          <a:xfrm>
            <a:off x="3388805" y="1635125"/>
            <a:ext cx="128587" cy="128588"/>
          </a:xfrm>
          <a:prstGeom prst="ellipse">
            <a:avLst/>
          </a:prstGeom>
          <a:solidFill>
            <a:schemeClr val="tx1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40362" name="Oval 10"/>
          <p:cNvSpPr>
            <a:spLocks noChangeAspect="1" noChangeArrowheads="1"/>
          </p:cNvSpPr>
          <p:nvPr/>
        </p:nvSpPr>
        <p:spPr bwMode="auto">
          <a:xfrm>
            <a:off x="3388805" y="3503613"/>
            <a:ext cx="128587" cy="128587"/>
          </a:xfrm>
          <a:prstGeom prst="ellipse">
            <a:avLst/>
          </a:prstGeom>
          <a:solidFill>
            <a:schemeClr val="tx1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40370" name="Oval 18"/>
          <p:cNvSpPr>
            <a:spLocks noChangeAspect="1" noChangeArrowheads="1"/>
          </p:cNvSpPr>
          <p:nvPr/>
        </p:nvSpPr>
        <p:spPr bwMode="auto">
          <a:xfrm>
            <a:off x="3388805" y="5334000"/>
            <a:ext cx="128587" cy="128588"/>
          </a:xfrm>
          <a:prstGeom prst="ellipse">
            <a:avLst/>
          </a:prstGeom>
          <a:solidFill>
            <a:schemeClr val="tx1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8054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0363" grpId="0"/>
      <p:bldP spid="740365" grpId="0" animBg="1"/>
      <p:bldP spid="740366" grpId="0"/>
      <p:bldP spid="740367" grpId="0" animBg="1"/>
      <p:bldP spid="740368" grpId="0" animBg="1"/>
      <p:bldP spid="740369" grpId="0"/>
      <p:bldP spid="740377" grpId="0"/>
      <p:bldP spid="740371" grpId="0"/>
      <p:bldP spid="740373" grpId="0" animBg="1"/>
      <p:bldP spid="740374" grpId="0"/>
      <p:bldP spid="740375" grpId="0" animBg="1"/>
      <p:bldP spid="740376" grpId="0"/>
      <p:bldP spid="740378" grpId="0" animBg="1"/>
      <p:bldP spid="740379" grpId="0"/>
      <p:bldP spid="740380" grpId="0" animBg="1"/>
      <p:bldP spid="740364" grpId="0" animBg="1"/>
      <p:bldP spid="740372" grpId="0" animBg="1"/>
      <p:bldP spid="740362" grpId="0" animBg="1"/>
      <p:bldP spid="740370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366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Connected vs. Listening Descriptors</a:t>
            </a:r>
          </a:p>
        </p:txBody>
      </p:sp>
      <p:sp>
        <p:nvSpPr>
          <p:cNvPr id="753667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364450" y="1362074"/>
            <a:ext cx="7896225" cy="5191125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dirty="0"/>
              <a:t>Listening descriptor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End point for client connection </a:t>
            </a:r>
            <a:r>
              <a:rPr lang="en-US" u="sng" dirty="0"/>
              <a:t>requests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Created once and exists for lifetime of the server</a:t>
            </a:r>
          </a:p>
          <a:p>
            <a:pPr>
              <a:lnSpc>
                <a:spcPct val="85000"/>
              </a:lnSpc>
            </a:pPr>
            <a:endParaRPr lang="en-US" dirty="0"/>
          </a:p>
          <a:p>
            <a:pPr>
              <a:lnSpc>
                <a:spcPct val="85000"/>
              </a:lnSpc>
            </a:pPr>
            <a:r>
              <a:rPr lang="en-US" dirty="0"/>
              <a:t>Connected descriptor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End point of the </a:t>
            </a:r>
            <a:r>
              <a:rPr lang="en-US" u="sng" dirty="0"/>
              <a:t>connection</a:t>
            </a:r>
            <a:r>
              <a:rPr lang="en-US" dirty="0"/>
              <a:t> between client and server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A new descriptor is created each time the server accepts a connection request from a client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Exists only as long as it takes to service client</a:t>
            </a:r>
          </a:p>
          <a:p>
            <a:pPr>
              <a:lnSpc>
                <a:spcPct val="85000"/>
              </a:lnSpc>
            </a:pPr>
            <a:endParaRPr lang="en-US" dirty="0"/>
          </a:p>
          <a:p>
            <a:pPr>
              <a:lnSpc>
                <a:spcPct val="85000"/>
              </a:lnSpc>
            </a:pPr>
            <a:r>
              <a:rPr lang="en-US" dirty="0"/>
              <a:t>Why the distinction?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Allows for concurrent servers that can communicate over many client connections simultaneously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E.g., Each time we receive a new request, we fork a child to handle the request</a:t>
            </a:r>
          </a:p>
          <a:p>
            <a:pPr>
              <a:lnSpc>
                <a:spcPct val="85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314704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36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366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Group 56"/>
          <p:cNvGrpSpPr/>
          <p:nvPr/>
        </p:nvGrpSpPr>
        <p:grpSpPr>
          <a:xfrm>
            <a:off x="457200" y="4268787"/>
            <a:ext cx="6400800" cy="1283136"/>
            <a:chOff x="457200" y="4132968"/>
            <a:chExt cx="6400800" cy="1371600"/>
          </a:xfrm>
        </p:grpSpPr>
        <p:sp>
          <p:nvSpPr>
            <p:cNvPr id="56" name="Rectangle 55"/>
            <p:cNvSpPr/>
            <p:nvPr/>
          </p:nvSpPr>
          <p:spPr bwMode="auto">
            <a:xfrm>
              <a:off x="1447800" y="4132968"/>
              <a:ext cx="5410200" cy="13716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6324600" y="4507795"/>
              <a:ext cx="381000" cy="685800"/>
              <a:chOff x="3984" y="3264"/>
              <a:chExt cx="240" cy="432"/>
            </a:xfrm>
          </p:grpSpPr>
          <p:sp>
            <p:nvSpPr>
              <p:cNvPr id="759813" name="Line 5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4" name="Line 6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5" name="Line 7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grpSp>
          <p:nvGrpSpPr>
            <p:cNvPr id="4" name="Group 8"/>
            <p:cNvGrpSpPr>
              <a:grpSpLocks/>
            </p:cNvGrpSpPr>
            <p:nvPr/>
          </p:nvGrpSpPr>
          <p:grpSpPr bwMode="auto">
            <a:xfrm rot="10800000" flipV="1">
              <a:off x="1676400" y="4507795"/>
              <a:ext cx="381000" cy="685800"/>
              <a:chOff x="3984" y="3264"/>
              <a:chExt cx="240" cy="432"/>
            </a:xfrm>
          </p:grpSpPr>
          <p:sp>
            <p:nvSpPr>
              <p:cNvPr id="759817" name="Line 9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8" name="Line 10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9" name="Line 11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sp>
          <p:nvSpPr>
            <p:cNvPr id="759820" name="Text Box 12"/>
            <p:cNvSpPr txBox="1">
              <a:spLocks noChangeArrowheads="1"/>
            </p:cNvSpPr>
            <p:nvPr/>
          </p:nvSpPr>
          <p:spPr bwMode="auto">
            <a:xfrm>
              <a:off x="457200" y="4401432"/>
              <a:ext cx="838200" cy="8255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Client / Server</a:t>
              </a:r>
            </a:p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Session</a:t>
              </a:r>
            </a:p>
          </p:txBody>
        </p:sp>
      </p:grpSp>
      <p:sp>
        <p:nvSpPr>
          <p:cNvPr id="759822" name="Text Box 14"/>
          <p:cNvSpPr txBox="1">
            <a:spLocks noChangeArrowheads="1"/>
          </p:cNvSpPr>
          <p:nvPr/>
        </p:nvSpPr>
        <p:spPr bwMode="auto">
          <a:xfrm>
            <a:off x="2362200" y="452735"/>
            <a:ext cx="91275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Client</a:t>
            </a:r>
          </a:p>
        </p:txBody>
      </p:sp>
      <p:sp>
        <p:nvSpPr>
          <p:cNvPr id="759823" name="Text Box 15"/>
          <p:cNvSpPr txBox="1">
            <a:spLocks noChangeArrowheads="1"/>
          </p:cNvSpPr>
          <p:nvPr/>
        </p:nvSpPr>
        <p:spPr bwMode="auto">
          <a:xfrm>
            <a:off x="5136138" y="452735"/>
            <a:ext cx="99367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Server</a:t>
            </a:r>
          </a:p>
        </p:txBody>
      </p:sp>
      <p:sp>
        <p:nvSpPr>
          <p:cNvPr id="759824" name="Line 16"/>
          <p:cNvSpPr>
            <a:spLocks noChangeShapeType="1"/>
          </p:cNvSpPr>
          <p:nvPr/>
        </p:nvSpPr>
        <p:spPr bwMode="auto">
          <a:xfrm>
            <a:off x="2819400" y="2028555"/>
            <a:ext cx="0" cy="1676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5" name="Line 17"/>
          <p:cNvSpPr>
            <a:spLocks noChangeShapeType="1"/>
          </p:cNvSpPr>
          <p:nvPr/>
        </p:nvSpPr>
        <p:spPr bwMode="auto">
          <a:xfrm>
            <a:off x="5638800" y="19682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6" name="Line 18"/>
          <p:cNvSpPr>
            <a:spLocks noChangeShapeType="1"/>
          </p:cNvSpPr>
          <p:nvPr/>
        </p:nvSpPr>
        <p:spPr bwMode="auto">
          <a:xfrm>
            <a:off x="5638800" y="26540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7" name="Line 19"/>
          <p:cNvSpPr>
            <a:spLocks noChangeShapeType="1"/>
          </p:cNvSpPr>
          <p:nvPr/>
        </p:nvSpPr>
        <p:spPr bwMode="auto">
          <a:xfrm>
            <a:off x="5638800" y="33398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8" name="Line 20"/>
          <p:cNvSpPr>
            <a:spLocks noChangeShapeType="1"/>
          </p:cNvSpPr>
          <p:nvPr/>
        </p:nvSpPr>
        <p:spPr bwMode="auto">
          <a:xfrm>
            <a:off x="3048000" y="3857355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9" name="Rectangle 21"/>
          <p:cNvSpPr>
            <a:spLocks noChangeArrowheads="1"/>
          </p:cNvSpPr>
          <p:nvPr/>
        </p:nvSpPr>
        <p:spPr bwMode="auto">
          <a:xfrm>
            <a:off x="2057400" y="1630093"/>
            <a:ext cx="15240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socket</a:t>
            </a:r>
          </a:p>
        </p:txBody>
      </p:sp>
      <p:sp>
        <p:nvSpPr>
          <p:cNvPr id="759830" name="Rectangle 22"/>
          <p:cNvSpPr>
            <a:spLocks noChangeArrowheads="1"/>
          </p:cNvSpPr>
          <p:nvPr/>
        </p:nvSpPr>
        <p:spPr bwMode="auto">
          <a:xfrm>
            <a:off x="4876800" y="1630093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socket</a:t>
            </a:r>
          </a:p>
        </p:txBody>
      </p:sp>
      <p:sp>
        <p:nvSpPr>
          <p:cNvPr id="759831" name="Rectangle 23"/>
          <p:cNvSpPr>
            <a:spLocks noChangeArrowheads="1"/>
          </p:cNvSpPr>
          <p:nvPr/>
        </p:nvSpPr>
        <p:spPr bwMode="auto">
          <a:xfrm>
            <a:off x="4876800" y="2304780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bind</a:t>
            </a:r>
          </a:p>
        </p:txBody>
      </p:sp>
      <p:sp>
        <p:nvSpPr>
          <p:cNvPr id="759832" name="Rectangle 24"/>
          <p:cNvSpPr>
            <a:spLocks noChangeArrowheads="1"/>
          </p:cNvSpPr>
          <p:nvPr/>
        </p:nvSpPr>
        <p:spPr bwMode="auto">
          <a:xfrm>
            <a:off x="4876800" y="2979468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listen</a:t>
            </a:r>
          </a:p>
        </p:txBody>
      </p:sp>
      <p:grpSp>
        <p:nvGrpSpPr>
          <p:cNvPr id="5" name="Group 25"/>
          <p:cNvGrpSpPr>
            <a:grpSpLocks/>
          </p:cNvGrpSpPr>
          <p:nvPr/>
        </p:nvGrpSpPr>
        <p:grpSpPr bwMode="auto">
          <a:xfrm>
            <a:off x="2057400" y="4025630"/>
            <a:ext cx="4267200" cy="1392238"/>
            <a:chOff x="1296" y="2506"/>
            <a:chExt cx="2688" cy="877"/>
          </a:xfrm>
        </p:grpSpPr>
        <p:sp>
          <p:nvSpPr>
            <p:cNvPr id="759834" name="Line 26"/>
            <p:cNvSpPr>
              <a:spLocks noChangeShapeType="1"/>
            </p:cNvSpPr>
            <p:nvPr/>
          </p:nvSpPr>
          <p:spPr bwMode="auto">
            <a:xfrm>
              <a:off x="1776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5" name="Line 27"/>
            <p:cNvSpPr>
              <a:spLocks noChangeShapeType="1"/>
            </p:cNvSpPr>
            <p:nvPr/>
          </p:nvSpPr>
          <p:spPr bwMode="auto">
            <a:xfrm>
              <a:off x="1776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6" name="Line 28"/>
            <p:cNvSpPr>
              <a:spLocks noChangeShapeType="1"/>
            </p:cNvSpPr>
            <p:nvPr/>
          </p:nvSpPr>
          <p:spPr bwMode="auto">
            <a:xfrm>
              <a:off x="3552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7" name="Line 29"/>
            <p:cNvSpPr>
              <a:spLocks noChangeShapeType="1"/>
            </p:cNvSpPr>
            <p:nvPr/>
          </p:nvSpPr>
          <p:spPr bwMode="auto">
            <a:xfrm>
              <a:off x="3552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8" name="Line 30"/>
            <p:cNvSpPr>
              <a:spLocks noChangeShapeType="1"/>
            </p:cNvSpPr>
            <p:nvPr/>
          </p:nvSpPr>
          <p:spPr bwMode="auto">
            <a:xfrm flipV="1">
              <a:off x="2256" y="2832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9" name="Line 31"/>
            <p:cNvSpPr>
              <a:spLocks noChangeShapeType="1"/>
            </p:cNvSpPr>
            <p:nvPr/>
          </p:nvSpPr>
          <p:spPr bwMode="auto">
            <a:xfrm flipH="1">
              <a:off x="2256" y="3264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0" name="Rectangle 32"/>
            <p:cNvSpPr>
              <a:spLocks noChangeArrowheads="1"/>
            </p:cNvSpPr>
            <p:nvPr/>
          </p:nvSpPr>
          <p:spPr bwMode="auto">
            <a:xfrm>
              <a:off x="3072" y="271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1" name="Rectangle 33"/>
            <p:cNvSpPr>
              <a:spLocks noChangeArrowheads="1"/>
            </p:cNvSpPr>
            <p:nvPr/>
          </p:nvSpPr>
          <p:spPr bwMode="auto">
            <a:xfrm>
              <a:off x="3072" y="3143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rio_writen</a:t>
              </a:r>
            </a:p>
          </p:txBody>
        </p:sp>
        <p:sp>
          <p:nvSpPr>
            <p:cNvPr id="759842" name="Rectangle 34"/>
            <p:cNvSpPr>
              <a:spLocks noChangeArrowheads="1"/>
            </p:cNvSpPr>
            <p:nvPr/>
          </p:nvSpPr>
          <p:spPr bwMode="auto">
            <a:xfrm>
              <a:off x="1296" y="3143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3" name="Rectangle 35"/>
            <p:cNvSpPr>
              <a:spLocks noChangeArrowheads="1"/>
            </p:cNvSpPr>
            <p:nvPr/>
          </p:nvSpPr>
          <p:spPr bwMode="auto">
            <a:xfrm>
              <a:off x="1296" y="2718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 err="1">
                  <a:latin typeface="Courier New" pitchFamily="49" charset="0"/>
                </a:rPr>
                <a:t>rio_writen</a:t>
              </a:r>
              <a:endParaRPr lang="en-US" sz="1400" dirty="0">
                <a:latin typeface="Courier New" pitchFamily="49" charset="0"/>
              </a:endParaRPr>
            </a:p>
          </p:txBody>
        </p:sp>
      </p:grpSp>
      <p:sp>
        <p:nvSpPr>
          <p:cNvPr id="759844" name="Text Box 36"/>
          <p:cNvSpPr txBox="1">
            <a:spLocks noChangeArrowheads="1"/>
          </p:cNvSpPr>
          <p:nvPr/>
        </p:nvSpPr>
        <p:spPr bwMode="auto">
          <a:xfrm>
            <a:off x="3632402" y="3247755"/>
            <a:ext cx="1156086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Connection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request</a:t>
            </a:r>
          </a:p>
        </p:txBody>
      </p:sp>
      <p:grpSp>
        <p:nvGrpSpPr>
          <p:cNvPr id="6" name="Group 37"/>
          <p:cNvGrpSpPr>
            <a:grpSpLocks/>
          </p:cNvGrpSpPr>
          <p:nvPr/>
        </p:nvGrpSpPr>
        <p:grpSpPr bwMode="auto">
          <a:xfrm>
            <a:off x="2057400" y="3870325"/>
            <a:ext cx="5105400" cy="2911475"/>
            <a:chOff x="1296" y="2400"/>
            <a:chExt cx="3216" cy="1834"/>
          </a:xfrm>
        </p:grpSpPr>
        <p:sp>
          <p:nvSpPr>
            <p:cNvPr id="759846" name="Line 38"/>
            <p:cNvSpPr>
              <a:spLocks noChangeShapeType="1"/>
            </p:cNvSpPr>
            <p:nvPr/>
          </p:nvSpPr>
          <p:spPr bwMode="auto">
            <a:xfrm>
              <a:off x="1776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7" name="Line 39"/>
            <p:cNvSpPr>
              <a:spLocks noChangeShapeType="1"/>
            </p:cNvSpPr>
            <p:nvPr/>
          </p:nvSpPr>
          <p:spPr bwMode="auto">
            <a:xfrm>
              <a:off x="3552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8" name="Line 40"/>
            <p:cNvSpPr>
              <a:spLocks noChangeShapeType="1"/>
            </p:cNvSpPr>
            <p:nvPr/>
          </p:nvSpPr>
          <p:spPr bwMode="auto">
            <a:xfrm>
              <a:off x="3552" y="3802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9" name="Line 41"/>
            <p:cNvSpPr>
              <a:spLocks noChangeShapeType="1"/>
            </p:cNvSpPr>
            <p:nvPr/>
          </p:nvSpPr>
          <p:spPr bwMode="auto">
            <a:xfrm flipV="1">
              <a:off x="1920" y="3696"/>
              <a:ext cx="115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0" name="Rectangle 42"/>
            <p:cNvSpPr>
              <a:spLocks noChangeArrowheads="1"/>
            </p:cNvSpPr>
            <p:nvPr/>
          </p:nvSpPr>
          <p:spPr bwMode="auto">
            <a:xfrm>
              <a:off x="3072" y="356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51" name="Rectangle 43"/>
            <p:cNvSpPr>
              <a:spLocks noChangeArrowheads="1"/>
            </p:cNvSpPr>
            <p:nvPr/>
          </p:nvSpPr>
          <p:spPr bwMode="auto">
            <a:xfrm>
              <a:off x="3072" y="3994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2" name="Rectangle 44"/>
            <p:cNvSpPr>
              <a:spLocks noChangeArrowheads="1"/>
            </p:cNvSpPr>
            <p:nvPr/>
          </p:nvSpPr>
          <p:spPr bwMode="auto">
            <a:xfrm>
              <a:off x="1296" y="3569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3" name="Text Box 45"/>
            <p:cNvSpPr txBox="1">
              <a:spLocks noChangeArrowheads="1"/>
            </p:cNvSpPr>
            <p:nvPr/>
          </p:nvSpPr>
          <p:spPr bwMode="auto">
            <a:xfrm>
              <a:off x="2496" y="3524"/>
              <a:ext cx="298" cy="19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EOF</a:t>
              </a:r>
            </a:p>
          </p:txBody>
        </p:sp>
        <p:sp>
          <p:nvSpPr>
            <p:cNvPr id="759854" name="Line 46"/>
            <p:cNvSpPr>
              <a:spLocks noChangeShapeType="1"/>
            </p:cNvSpPr>
            <p:nvPr/>
          </p:nvSpPr>
          <p:spPr bwMode="auto">
            <a:xfrm>
              <a:off x="3984" y="4128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5" name="Line 47"/>
            <p:cNvSpPr>
              <a:spLocks noChangeShapeType="1"/>
            </p:cNvSpPr>
            <p:nvPr/>
          </p:nvSpPr>
          <p:spPr bwMode="auto">
            <a:xfrm flipV="1">
              <a:off x="4512" y="2400"/>
              <a:ext cx="0" cy="17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6" name="Line 48"/>
            <p:cNvSpPr>
              <a:spLocks noChangeShapeType="1"/>
            </p:cNvSpPr>
            <p:nvPr/>
          </p:nvSpPr>
          <p:spPr bwMode="auto">
            <a:xfrm flipH="1">
              <a:off x="3984" y="2400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sp>
        <p:nvSpPr>
          <p:cNvPr id="759857" name="Text Box 49"/>
          <p:cNvSpPr txBox="1">
            <a:spLocks noChangeArrowheads="1"/>
          </p:cNvSpPr>
          <p:nvPr/>
        </p:nvSpPr>
        <p:spPr bwMode="auto">
          <a:xfrm>
            <a:off x="7239941" y="4847955"/>
            <a:ext cx="1675459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Calibri" pitchFamily="34" charset="0"/>
              </a:rPr>
              <a:t>Await connection</a:t>
            </a:r>
          </a:p>
          <a:p>
            <a:r>
              <a:rPr lang="en-US" sz="1600" dirty="0">
                <a:latin typeface="Calibri" pitchFamily="34" charset="0"/>
              </a:rPr>
              <a:t>request from</a:t>
            </a:r>
          </a:p>
          <a:p>
            <a:r>
              <a:rPr lang="en-US" sz="1600" dirty="0">
                <a:latin typeface="Calibri" pitchFamily="34" charset="0"/>
              </a:rPr>
              <a:t>next client</a:t>
            </a:r>
          </a:p>
        </p:txBody>
      </p:sp>
      <p:sp>
        <p:nvSpPr>
          <p:cNvPr id="759858" name="AutoShape 50"/>
          <p:cNvSpPr>
            <a:spLocks/>
          </p:cNvSpPr>
          <p:nvPr/>
        </p:nvSpPr>
        <p:spPr bwMode="auto">
          <a:xfrm>
            <a:off x="6477000" y="952500"/>
            <a:ext cx="152400" cy="2447655"/>
          </a:xfrm>
          <a:prstGeom prst="rightBrace">
            <a:avLst>
              <a:gd name="adj1" fmla="val 958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59" name="Text Box 51"/>
          <p:cNvSpPr txBox="1">
            <a:spLocks noChangeArrowheads="1"/>
          </p:cNvSpPr>
          <p:nvPr/>
        </p:nvSpPr>
        <p:spPr bwMode="auto">
          <a:xfrm>
            <a:off x="6629400" y="194945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open_listenfd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759860" name="AutoShape 52"/>
          <p:cNvSpPr>
            <a:spLocks/>
          </p:cNvSpPr>
          <p:nvPr/>
        </p:nvSpPr>
        <p:spPr bwMode="auto">
          <a:xfrm>
            <a:off x="1752600" y="952500"/>
            <a:ext cx="152400" cy="3133455"/>
          </a:xfrm>
          <a:prstGeom prst="leftBrace">
            <a:avLst>
              <a:gd name="adj1" fmla="val 1333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61" name="Text Box 53"/>
          <p:cNvSpPr txBox="1">
            <a:spLocks noChangeArrowheads="1"/>
          </p:cNvSpPr>
          <p:nvPr/>
        </p:nvSpPr>
        <p:spPr bwMode="auto">
          <a:xfrm>
            <a:off x="0" y="228600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open_clientfd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759862" name="Rectangle 54"/>
          <p:cNvSpPr>
            <a:spLocks noChangeArrowheads="1"/>
          </p:cNvSpPr>
          <p:nvPr/>
        </p:nvSpPr>
        <p:spPr bwMode="auto">
          <a:xfrm>
            <a:off x="4876800" y="3687493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accept</a:t>
            </a:r>
          </a:p>
        </p:txBody>
      </p:sp>
      <p:sp>
        <p:nvSpPr>
          <p:cNvPr id="759863" name="Rectangle 55"/>
          <p:cNvSpPr>
            <a:spLocks noChangeArrowheads="1"/>
          </p:cNvSpPr>
          <p:nvPr/>
        </p:nvSpPr>
        <p:spPr bwMode="auto">
          <a:xfrm>
            <a:off x="2057400" y="3687493"/>
            <a:ext cx="15240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connect</a:t>
            </a:r>
          </a:p>
        </p:txBody>
      </p:sp>
      <p:sp>
        <p:nvSpPr>
          <p:cNvPr id="58" name="Line 17"/>
          <p:cNvSpPr>
            <a:spLocks noChangeShapeType="1"/>
          </p:cNvSpPr>
          <p:nvPr/>
        </p:nvSpPr>
        <p:spPr bwMode="auto">
          <a:xfrm>
            <a:off x="5638800" y="1290637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9" name="Rectangle 22"/>
          <p:cNvSpPr>
            <a:spLocks noChangeArrowheads="1"/>
          </p:cNvSpPr>
          <p:nvPr/>
        </p:nvSpPr>
        <p:spPr bwMode="auto">
          <a:xfrm>
            <a:off x="4876800" y="952500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 err="1">
                <a:latin typeface="Courier New" pitchFamily="49" charset="0"/>
              </a:rPr>
              <a:t>getaddrinfo</a:t>
            </a:r>
            <a:endParaRPr lang="en-US" sz="1400" dirty="0">
              <a:latin typeface="Courier New" pitchFamily="49" charset="0"/>
            </a:endParaRPr>
          </a:p>
        </p:txBody>
      </p:sp>
      <p:sp>
        <p:nvSpPr>
          <p:cNvPr id="61" name="Line 17"/>
          <p:cNvSpPr>
            <a:spLocks noChangeShapeType="1"/>
          </p:cNvSpPr>
          <p:nvPr/>
        </p:nvSpPr>
        <p:spPr bwMode="auto">
          <a:xfrm>
            <a:off x="2819401" y="1290637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2" name="Rectangle 22"/>
          <p:cNvSpPr>
            <a:spLocks noChangeArrowheads="1"/>
          </p:cNvSpPr>
          <p:nvPr/>
        </p:nvSpPr>
        <p:spPr bwMode="auto">
          <a:xfrm>
            <a:off x="2057400" y="952500"/>
            <a:ext cx="1523999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 err="1">
                <a:latin typeface="Courier New" pitchFamily="49" charset="0"/>
              </a:rPr>
              <a:t>getaddrinfo</a:t>
            </a:r>
            <a:endParaRPr lang="en-US" sz="1400" dirty="0">
              <a:latin typeface="Courier New" pitchFamily="49" charset="0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70CD9B02-6C3E-4CA9-8657-D84D796BDEED}"/>
              </a:ext>
            </a:extLst>
          </p:cNvPr>
          <p:cNvSpPr txBox="1"/>
          <p:nvPr/>
        </p:nvSpPr>
        <p:spPr>
          <a:xfrm>
            <a:off x="5789068" y="3300452"/>
            <a:ext cx="1752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solidFill>
                  <a:srgbClr val="C00000"/>
                </a:solidFill>
                <a:latin typeface="Calibri" pitchFamily="34" charset="0"/>
              </a:rPr>
              <a:t>listening </a:t>
            </a:r>
            <a:r>
              <a:rPr lang="en-US" sz="1800" b="0" dirty="0" err="1">
                <a:solidFill>
                  <a:srgbClr val="C00000"/>
                </a:solidFill>
                <a:latin typeface="Calibri" pitchFamily="34" charset="0"/>
              </a:rPr>
              <a:t>listenfd</a:t>
            </a:r>
            <a:endParaRPr lang="en-US" sz="1800" b="0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DB8C37F7-3721-4CC0-9720-EDE45DAFC591}"/>
              </a:ext>
            </a:extLst>
          </p:cNvPr>
          <p:cNvSpPr txBox="1"/>
          <p:nvPr/>
        </p:nvSpPr>
        <p:spPr>
          <a:xfrm>
            <a:off x="6052653" y="3970303"/>
            <a:ext cx="19582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connected </a:t>
            </a:r>
            <a:r>
              <a:rPr lang="en-US" sz="1800" dirty="0" err="1">
                <a:solidFill>
                  <a:srgbClr val="C00000"/>
                </a:solidFill>
                <a:latin typeface="Calibri" pitchFamily="34" charset="0"/>
              </a:rPr>
              <a:t>connfd</a:t>
            </a:r>
            <a:endParaRPr lang="en-US" sz="1800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7AC974AF-B15D-46DA-9D4A-9632368BD0E9}"/>
              </a:ext>
            </a:extLst>
          </p:cNvPr>
          <p:cNvSpPr txBox="1"/>
          <p:nvPr/>
        </p:nvSpPr>
        <p:spPr>
          <a:xfrm>
            <a:off x="2770111" y="3970303"/>
            <a:ext cx="26636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connected (to SA) </a:t>
            </a:r>
            <a:r>
              <a:rPr lang="en-US" sz="1800" dirty="0" err="1">
                <a:solidFill>
                  <a:srgbClr val="C00000"/>
                </a:solidFill>
                <a:latin typeface="Calibri" pitchFamily="34" charset="0"/>
              </a:rPr>
              <a:t>clientfd</a:t>
            </a:r>
            <a:endParaRPr lang="en-US" sz="1800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0DFA895E-FAA6-495C-8610-1ADD6904498F}"/>
              </a:ext>
            </a:extLst>
          </p:cNvPr>
          <p:cNvSpPr txBox="1"/>
          <p:nvPr/>
        </p:nvSpPr>
        <p:spPr>
          <a:xfrm>
            <a:off x="3266503" y="1296384"/>
            <a:ext cx="7446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solidFill>
                  <a:srgbClr val="C00000"/>
                </a:solidFill>
                <a:latin typeface="Calibri" pitchFamily="34" charset="0"/>
              </a:rPr>
              <a:t>SA list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01E19494-E2E2-4155-B76C-7E37C79303E7}"/>
              </a:ext>
            </a:extLst>
          </p:cNvPr>
          <p:cNvSpPr txBox="1"/>
          <p:nvPr/>
        </p:nvSpPr>
        <p:spPr>
          <a:xfrm>
            <a:off x="4485141" y="1302276"/>
            <a:ext cx="7945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0" dirty="0">
                <a:solidFill>
                  <a:srgbClr val="C00000"/>
                </a:solidFill>
                <a:latin typeface="Calibri" pitchFamily="34" charset="0"/>
              </a:rPr>
              <a:t>SA list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833EF733-DA29-4B07-9856-A35CBAF0656B}"/>
              </a:ext>
            </a:extLst>
          </p:cNvPr>
          <p:cNvSpPr txBox="1"/>
          <p:nvPr/>
        </p:nvSpPr>
        <p:spPr>
          <a:xfrm>
            <a:off x="3174239" y="1968230"/>
            <a:ext cx="9029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 err="1">
                <a:solidFill>
                  <a:srgbClr val="C00000"/>
                </a:solidFill>
                <a:latin typeface="Calibri" pitchFamily="34" charset="0"/>
              </a:rPr>
              <a:t>clientfd</a:t>
            </a:r>
            <a:endParaRPr lang="en-US" sz="1800" b="0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4F66432F-8D31-4E0E-818D-B56FF61DD59D}"/>
              </a:ext>
            </a:extLst>
          </p:cNvPr>
          <p:cNvSpPr txBox="1"/>
          <p:nvPr/>
        </p:nvSpPr>
        <p:spPr>
          <a:xfrm>
            <a:off x="4402853" y="1966300"/>
            <a:ext cx="8744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 err="1">
                <a:solidFill>
                  <a:srgbClr val="C00000"/>
                </a:solidFill>
                <a:latin typeface="Calibri" pitchFamily="34" charset="0"/>
              </a:rPr>
              <a:t>listenfd</a:t>
            </a:r>
            <a:endParaRPr lang="en-US" sz="1800" b="0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A6EE6385-EE1B-4A6F-9D17-2A97C6F7996D}"/>
              </a:ext>
            </a:extLst>
          </p:cNvPr>
          <p:cNvSpPr txBox="1"/>
          <p:nvPr/>
        </p:nvSpPr>
        <p:spPr>
          <a:xfrm>
            <a:off x="3998367" y="2639652"/>
            <a:ext cx="15187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 err="1">
                <a:solidFill>
                  <a:srgbClr val="C00000"/>
                </a:solidFill>
                <a:latin typeface="Calibri" pitchFamily="34" charset="0"/>
              </a:rPr>
              <a:t>listenfd</a:t>
            </a:r>
            <a:r>
              <a:rPr lang="en-US" sz="1800" b="0" dirty="0">
                <a:solidFill>
                  <a:srgbClr val="C00000"/>
                </a:solidFill>
                <a:latin typeface="Calibri" pitchFamily="34" charset="0"/>
              </a:rPr>
              <a:t> &lt;-&gt; SA</a:t>
            </a:r>
          </a:p>
        </p:txBody>
      </p:sp>
    </p:spTree>
    <p:extLst>
      <p:ext uri="{BB962C8B-B14F-4D97-AF65-F5344CB8AC3E}">
        <p14:creationId xmlns:p14="http://schemas.microsoft.com/office/powerpoint/2010/main" val="2101845529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1F4052-C43C-4E67-B265-1A6578CB8F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Onion sites aka “the dark web”</a:t>
            </a:r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48EB0B0C-AA1A-4E13-8E2F-0AFC6B2CC70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04850" y="2209800"/>
            <a:ext cx="7372350" cy="3295650"/>
          </a:xfr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A5C04CB9-7F01-42E7-8D2E-C052F0883036}"/>
              </a:ext>
            </a:extLst>
          </p:cNvPr>
          <p:cNvSpPr txBox="1"/>
          <p:nvPr/>
        </p:nvSpPr>
        <p:spPr>
          <a:xfrm>
            <a:off x="3276600" y="5620434"/>
            <a:ext cx="55435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This isn’t the dark web.</a:t>
            </a:r>
          </a:p>
          <a:p>
            <a:r>
              <a:rPr lang="en-US" sz="1800" dirty="0">
                <a:latin typeface="Calibri" pitchFamily="34" charset="0"/>
              </a:rPr>
              <a:t>This is just using Tor to protect regular use of the ‘net.</a:t>
            </a:r>
          </a:p>
        </p:txBody>
      </p:sp>
    </p:spTree>
    <p:extLst>
      <p:ext uri="{BB962C8B-B14F-4D97-AF65-F5344CB8AC3E}">
        <p14:creationId xmlns:p14="http://schemas.microsoft.com/office/powerpoint/2010/main" val="251123311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Group 56"/>
          <p:cNvGrpSpPr/>
          <p:nvPr/>
        </p:nvGrpSpPr>
        <p:grpSpPr>
          <a:xfrm>
            <a:off x="457200" y="4180323"/>
            <a:ext cx="6400800" cy="1371600"/>
            <a:chOff x="457200" y="4132968"/>
            <a:chExt cx="6400800" cy="1371600"/>
          </a:xfrm>
        </p:grpSpPr>
        <p:sp>
          <p:nvSpPr>
            <p:cNvPr id="56" name="Rectangle 55"/>
            <p:cNvSpPr/>
            <p:nvPr/>
          </p:nvSpPr>
          <p:spPr bwMode="auto">
            <a:xfrm>
              <a:off x="1447800" y="4132968"/>
              <a:ext cx="5410200" cy="13716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6324600" y="4507795"/>
              <a:ext cx="381000" cy="685800"/>
              <a:chOff x="3984" y="3264"/>
              <a:chExt cx="240" cy="432"/>
            </a:xfrm>
          </p:grpSpPr>
          <p:sp>
            <p:nvSpPr>
              <p:cNvPr id="759813" name="Line 5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4" name="Line 6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5" name="Line 7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grpSp>
          <p:nvGrpSpPr>
            <p:cNvPr id="4" name="Group 8"/>
            <p:cNvGrpSpPr>
              <a:grpSpLocks/>
            </p:cNvGrpSpPr>
            <p:nvPr/>
          </p:nvGrpSpPr>
          <p:grpSpPr bwMode="auto">
            <a:xfrm rot="10800000" flipV="1">
              <a:off x="1676400" y="4507795"/>
              <a:ext cx="381000" cy="685800"/>
              <a:chOff x="3984" y="3264"/>
              <a:chExt cx="240" cy="432"/>
            </a:xfrm>
          </p:grpSpPr>
          <p:sp>
            <p:nvSpPr>
              <p:cNvPr id="759817" name="Line 9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8" name="Line 10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9" name="Line 11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sp>
          <p:nvSpPr>
            <p:cNvPr id="759820" name="Text Box 12"/>
            <p:cNvSpPr txBox="1">
              <a:spLocks noChangeArrowheads="1"/>
            </p:cNvSpPr>
            <p:nvPr/>
          </p:nvSpPr>
          <p:spPr bwMode="auto">
            <a:xfrm>
              <a:off x="457200" y="4401432"/>
              <a:ext cx="838200" cy="8255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Client / Server</a:t>
              </a:r>
            </a:p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Session</a:t>
              </a:r>
            </a:p>
          </p:txBody>
        </p:sp>
      </p:grpSp>
      <p:sp>
        <p:nvSpPr>
          <p:cNvPr id="759822" name="Text Box 14"/>
          <p:cNvSpPr txBox="1">
            <a:spLocks noChangeArrowheads="1"/>
          </p:cNvSpPr>
          <p:nvPr/>
        </p:nvSpPr>
        <p:spPr bwMode="auto">
          <a:xfrm>
            <a:off x="2362200" y="452735"/>
            <a:ext cx="91275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Client</a:t>
            </a:r>
          </a:p>
        </p:txBody>
      </p:sp>
      <p:sp>
        <p:nvSpPr>
          <p:cNvPr id="759823" name="Text Box 15"/>
          <p:cNvSpPr txBox="1">
            <a:spLocks noChangeArrowheads="1"/>
          </p:cNvSpPr>
          <p:nvPr/>
        </p:nvSpPr>
        <p:spPr bwMode="auto">
          <a:xfrm>
            <a:off x="5136138" y="452735"/>
            <a:ext cx="99367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Server</a:t>
            </a:r>
          </a:p>
        </p:txBody>
      </p:sp>
      <p:sp>
        <p:nvSpPr>
          <p:cNvPr id="759824" name="Line 16"/>
          <p:cNvSpPr>
            <a:spLocks noChangeShapeType="1"/>
          </p:cNvSpPr>
          <p:nvPr/>
        </p:nvSpPr>
        <p:spPr bwMode="auto">
          <a:xfrm>
            <a:off x="2819400" y="2028555"/>
            <a:ext cx="0" cy="1676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5" name="Line 17"/>
          <p:cNvSpPr>
            <a:spLocks noChangeShapeType="1"/>
          </p:cNvSpPr>
          <p:nvPr/>
        </p:nvSpPr>
        <p:spPr bwMode="auto">
          <a:xfrm>
            <a:off x="5638800" y="19682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6" name="Line 18"/>
          <p:cNvSpPr>
            <a:spLocks noChangeShapeType="1"/>
          </p:cNvSpPr>
          <p:nvPr/>
        </p:nvSpPr>
        <p:spPr bwMode="auto">
          <a:xfrm>
            <a:off x="5638800" y="26540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7" name="Line 19"/>
          <p:cNvSpPr>
            <a:spLocks noChangeShapeType="1"/>
          </p:cNvSpPr>
          <p:nvPr/>
        </p:nvSpPr>
        <p:spPr bwMode="auto">
          <a:xfrm>
            <a:off x="5638800" y="33398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8" name="Line 20"/>
          <p:cNvSpPr>
            <a:spLocks noChangeShapeType="1"/>
          </p:cNvSpPr>
          <p:nvPr/>
        </p:nvSpPr>
        <p:spPr bwMode="auto">
          <a:xfrm>
            <a:off x="3048000" y="3857355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9" name="Rectangle 21"/>
          <p:cNvSpPr>
            <a:spLocks noChangeArrowheads="1"/>
          </p:cNvSpPr>
          <p:nvPr/>
        </p:nvSpPr>
        <p:spPr bwMode="auto">
          <a:xfrm>
            <a:off x="2057400" y="1630093"/>
            <a:ext cx="1524000" cy="381000"/>
          </a:xfrm>
          <a:prstGeom prst="rect">
            <a:avLst/>
          </a:prstGeom>
          <a:solidFill>
            <a:srgbClr val="A5A6E4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>
                <a:latin typeface="Courier New" pitchFamily="49" charset="0"/>
              </a:rPr>
              <a:t>socket</a:t>
            </a:r>
          </a:p>
        </p:txBody>
      </p:sp>
      <p:sp>
        <p:nvSpPr>
          <p:cNvPr id="759830" name="Rectangle 22"/>
          <p:cNvSpPr>
            <a:spLocks noChangeArrowheads="1"/>
          </p:cNvSpPr>
          <p:nvPr/>
        </p:nvSpPr>
        <p:spPr bwMode="auto">
          <a:xfrm>
            <a:off x="4876800" y="1630093"/>
            <a:ext cx="1447800" cy="381000"/>
          </a:xfrm>
          <a:prstGeom prst="rect">
            <a:avLst/>
          </a:prstGeom>
          <a:solidFill>
            <a:srgbClr val="D5F1D2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socket</a:t>
            </a:r>
          </a:p>
        </p:txBody>
      </p:sp>
      <p:sp>
        <p:nvSpPr>
          <p:cNvPr id="759831" name="Rectangle 23"/>
          <p:cNvSpPr>
            <a:spLocks noChangeArrowheads="1"/>
          </p:cNvSpPr>
          <p:nvPr/>
        </p:nvSpPr>
        <p:spPr bwMode="auto">
          <a:xfrm>
            <a:off x="4876800" y="2304780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bind</a:t>
            </a:r>
          </a:p>
        </p:txBody>
      </p:sp>
      <p:sp>
        <p:nvSpPr>
          <p:cNvPr id="759832" name="Rectangle 24"/>
          <p:cNvSpPr>
            <a:spLocks noChangeArrowheads="1"/>
          </p:cNvSpPr>
          <p:nvPr/>
        </p:nvSpPr>
        <p:spPr bwMode="auto">
          <a:xfrm>
            <a:off x="4876800" y="2979468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listen</a:t>
            </a:r>
          </a:p>
        </p:txBody>
      </p:sp>
      <p:grpSp>
        <p:nvGrpSpPr>
          <p:cNvPr id="5" name="Group 25"/>
          <p:cNvGrpSpPr>
            <a:grpSpLocks/>
          </p:cNvGrpSpPr>
          <p:nvPr/>
        </p:nvGrpSpPr>
        <p:grpSpPr bwMode="auto">
          <a:xfrm>
            <a:off x="2057400" y="4025630"/>
            <a:ext cx="4267200" cy="1392238"/>
            <a:chOff x="1296" y="2506"/>
            <a:chExt cx="2688" cy="877"/>
          </a:xfrm>
        </p:grpSpPr>
        <p:sp>
          <p:nvSpPr>
            <p:cNvPr id="759834" name="Line 26"/>
            <p:cNvSpPr>
              <a:spLocks noChangeShapeType="1"/>
            </p:cNvSpPr>
            <p:nvPr/>
          </p:nvSpPr>
          <p:spPr bwMode="auto">
            <a:xfrm>
              <a:off x="1776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5" name="Line 27"/>
            <p:cNvSpPr>
              <a:spLocks noChangeShapeType="1"/>
            </p:cNvSpPr>
            <p:nvPr/>
          </p:nvSpPr>
          <p:spPr bwMode="auto">
            <a:xfrm>
              <a:off x="1776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6" name="Line 28"/>
            <p:cNvSpPr>
              <a:spLocks noChangeShapeType="1"/>
            </p:cNvSpPr>
            <p:nvPr/>
          </p:nvSpPr>
          <p:spPr bwMode="auto">
            <a:xfrm>
              <a:off x="3552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7" name="Line 29"/>
            <p:cNvSpPr>
              <a:spLocks noChangeShapeType="1"/>
            </p:cNvSpPr>
            <p:nvPr/>
          </p:nvSpPr>
          <p:spPr bwMode="auto">
            <a:xfrm>
              <a:off x="3552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8" name="Line 30"/>
            <p:cNvSpPr>
              <a:spLocks noChangeShapeType="1"/>
            </p:cNvSpPr>
            <p:nvPr/>
          </p:nvSpPr>
          <p:spPr bwMode="auto">
            <a:xfrm flipV="1">
              <a:off x="2256" y="2832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9" name="Line 31"/>
            <p:cNvSpPr>
              <a:spLocks noChangeShapeType="1"/>
            </p:cNvSpPr>
            <p:nvPr/>
          </p:nvSpPr>
          <p:spPr bwMode="auto">
            <a:xfrm flipH="1">
              <a:off x="2256" y="3264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0" name="Rectangle 32"/>
            <p:cNvSpPr>
              <a:spLocks noChangeArrowheads="1"/>
            </p:cNvSpPr>
            <p:nvPr/>
          </p:nvSpPr>
          <p:spPr bwMode="auto">
            <a:xfrm>
              <a:off x="3072" y="271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1" name="Rectangle 33"/>
            <p:cNvSpPr>
              <a:spLocks noChangeArrowheads="1"/>
            </p:cNvSpPr>
            <p:nvPr/>
          </p:nvSpPr>
          <p:spPr bwMode="auto">
            <a:xfrm>
              <a:off x="3072" y="3143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rio_writen</a:t>
              </a:r>
            </a:p>
          </p:txBody>
        </p:sp>
        <p:sp>
          <p:nvSpPr>
            <p:cNvPr id="759842" name="Rectangle 34"/>
            <p:cNvSpPr>
              <a:spLocks noChangeArrowheads="1"/>
            </p:cNvSpPr>
            <p:nvPr/>
          </p:nvSpPr>
          <p:spPr bwMode="auto">
            <a:xfrm>
              <a:off x="1296" y="3143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3" name="Rectangle 35"/>
            <p:cNvSpPr>
              <a:spLocks noChangeArrowheads="1"/>
            </p:cNvSpPr>
            <p:nvPr/>
          </p:nvSpPr>
          <p:spPr bwMode="auto">
            <a:xfrm>
              <a:off x="1296" y="2718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 err="1">
                  <a:latin typeface="Courier New" pitchFamily="49" charset="0"/>
                </a:rPr>
                <a:t>rio_writen</a:t>
              </a:r>
              <a:endParaRPr lang="en-US" sz="1400" dirty="0">
                <a:latin typeface="Courier New" pitchFamily="49" charset="0"/>
              </a:endParaRPr>
            </a:p>
          </p:txBody>
        </p:sp>
      </p:grpSp>
      <p:sp>
        <p:nvSpPr>
          <p:cNvPr id="759844" name="Text Box 36"/>
          <p:cNvSpPr txBox="1">
            <a:spLocks noChangeArrowheads="1"/>
          </p:cNvSpPr>
          <p:nvPr/>
        </p:nvSpPr>
        <p:spPr bwMode="auto">
          <a:xfrm>
            <a:off x="3632402" y="3247755"/>
            <a:ext cx="1156086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Connection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request</a:t>
            </a:r>
          </a:p>
        </p:txBody>
      </p:sp>
      <p:grpSp>
        <p:nvGrpSpPr>
          <p:cNvPr id="6" name="Group 37"/>
          <p:cNvGrpSpPr>
            <a:grpSpLocks/>
          </p:cNvGrpSpPr>
          <p:nvPr/>
        </p:nvGrpSpPr>
        <p:grpSpPr bwMode="auto">
          <a:xfrm>
            <a:off x="2057400" y="3870325"/>
            <a:ext cx="5105400" cy="2911475"/>
            <a:chOff x="1296" y="2400"/>
            <a:chExt cx="3216" cy="1834"/>
          </a:xfrm>
        </p:grpSpPr>
        <p:sp>
          <p:nvSpPr>
            <p:cNvPr id="759846" name="Line 38"/>
            <p:cNvSpPr>
              <a:spLocks noChangeShapeType="1"/>
            </p:cNvSpPr>
            <p:nvPr/>
          </p:nvSpPr>
          <p:spPr bwMode="auto">
            <a:xfrm>
              <a:off x="1776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7" name="Line 39"/>
            <p:cNvSpPr>
              <a:spLocks noChangeShapeType="1"/>
            </p:cNvSpPr>
            <p:nvPr/>
          </p:nvSpPr>
          <p:spPr bwMode="auto">
            <a:xfrm>
              <a:off x="3552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8" name="Line 40"/>
            <p:cNvSpPr>
              <a:spLocks noChangeShapeType="1"/>
            </p:cNvSpPr>
            <p:nvPr/>
          </p:nvSpPr>
          <p:spPr bwMode="auto">
            <a:xfrm>
              <a:off x="3552" y="3802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9" name="Line 41"/>
            <p:cNvSpPr>
              <a:spLocks noChangeShapeType="1"/>
            </p:cNvSpPr>
            <p:nvPr/>
          </p:nvSpPr>
          <p:spPr bwMode="auto">
            <a:xfrm flipV="1">
              <a:off x="1920" y="3696"/>
              <a:ext cx="115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0" name="Rectangle 42"/>
            <p:cNvSpPr>
              <a:spLocks noChangeArrowheads="1"/>
            </p:cNvSpPr>
            <p:nvPr/>
          </p:nvSpPr>
          <p:spPr bwMode="auto">
            <a:xfrm>
              <a:off x="3072" y="356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51" name="Rectangle 43"/>
            <p:cNvSpPr>
              <a:spLocks noChangeArrowheads="1"/>
            </p:cNvSpPr>
            <p:nvPr/>
          </p:nvSpPr>
          <p:spPr bwMode="auto">
            <a:xfrm>
              <a:off x="3072" y="3994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2" name="Rectangle 44"/>
            <p:cNvSpPr>
              <a:spLocks noChangeArrowheads="1"/>
            </p:cNvSpPr>
            <p:nvPr/>
          </p:nvSpPr>
          <p:spPr bwMode="auto">
            <a:xfrm>
              <a:off x="1296" y="3569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3" name="Text Box 45"/>
            <p:cNvSpPr txBox="1">
              <a:spLocks noChangeArrowheads="1"/>
            </p:cNvSpPr>
            <p:nvPr/>
          </p:nvSpPr>
          <p:spPr bwMode="auto">
            <a:xfrm>
              <a:off x="2496" y="3524"/>
              <a:ext cx="298" cy="19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EOF</a:t>
              </a:r>
            </a:p>
          </p:txBody>
        </p:sp>
        <p:sp>
          <p:nvSpPr>
            <p:cNvPr id="759854" name="Line 46"/>
            <p:cNvSpPr>
              <a:spLocks noChangeShapeType="1"/>
            </p:cNvSpPr>
            <p:nvPr/>
          </p:nvSpPr>
          <p:spPr bwMode="auto">
            <a:xfrm>
              <a:off x="3984" y="4128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5" name="Line 47"/>
            <p:cNvSpPr>
              <a:spLocks noChangeShapeType="1"/>
            </p:cNvSpPr>
            <p:nvPr/>
          </p:nvSpPr>
          <p:spPr bwMode="auto">
            <a:xfrm flipV="1">
              <a:off x="4512" y="2400"/>
              <a:ext cx="0" cy="17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6" name="Line 48"/>
            <p:cNvSpPr>
              <a:spLocks noChangeShapeType="1"/>
            </p:cNvSpPr>
            <p:nvPr/>
          </p:nvSpPr>
          <p:spPr bwMode="auto">
            <a:xfrm flipH="1">
              <a:off x="3984" y="2400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sp>
        <p:nvSpPr>
          <p:cNvPr id="759857" name="Text Box 49"/>
          <p:cNvSpPr txBox="1">
            <a:spLocks noChangeArrowheads="1"/>
          </p:cNvSpPr>
          <p:nvPr/>
        </p:nvSpPr>
        <p:spPr bwMode="auto">
          <a:xfrm>
            <a:off x="7239941" y="4847955"/>
            <a:ext cx="1675459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Calibri" pitchFamily="34" charset="0"/>
              </a:rPr>
              <a:t>Await connection</a:t>
            </a:r>
          </a:p>
          <a:p>
            <a:r>
              <a:rPr lang="en-US" sz="1600" dirty="0">
                <a:latin typeface="Calibri" pitchFamily="34" charset="0"/>
              </a:rPr>
              <a:t>request from</a:t>
            </a:r>
          </a:p>
          <a:p>
            <a:r>
              <a:rPr lang="en-US" sz="1600" dirty="0">
                <a:latin typeface="Calibri" pitchFamily="34" charset="0"/>
              </a:rPr>
              <a:t>next client</a:t>
            </a:r>
          </a:p>
        </p:txBody>
      </p:sp>
      <p:sp>
        <p:nvSpPr>
          <p:cNvPr id="759858" name="AutoShape 50"/>
          <p:cNvSpPr>
            <a:spLocks/>
          </p:cNvSpPr>
          <p:nvPr/>
        </p:nvSpPr>
        <p:spPr bwMode="auto">
          <a:xfrm>
            <a:off x="6477000" y="952500"/>
            <a:ext cx="152400" cy="2447655"/>
          </a:xfrm>
          <a:prstGeom prst="rightBrace">
            <a:avLst>
              <a:gd name="adj1" fmla="val 958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59" name="Text Box 51"/>
          <p:cNvSpPr txBox="1">
            <a:spLocks noChangeArrowheads="1"/>
          </p:cNvSpPr>
          <p:nvPr/>
        </p:nvSpPr>
        <p:spPr bwMode="auto">
          <a:xfrm>
            <a:off x="6629400" y="194945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open_listenfd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759860" name="AutoShape 52"/>
          <p:cNvSpPr>
            <a:spLocks/>
          </p:cNvSpPr>
          <p:nvPr/>
        </p:nvSpPr>
        <p:spPr bwMode="auto">
          <a:xfrm>
            <a:off x="1752600" y="952500"/>
            <a:ext cx="152400" cy="3133455"/>
          </a:xfrm>
          <a:prstGeom prst="leftBrace">
            <a:avLst>
              <a:gd name="adj1" fmla="val 1333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61" name="Text Box 53"/>
          <p:cNvSpPr txBox="1">
            <a:spLocks noChangeArrowheads="1"/>
          </p:cNvSpPr>
          <p:nvPr/>
        </p:nvSpPr>
        <p:spPr bwMode="auto">
          <a:xfrm>
            <a:off x="0" y="228600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open_clientfd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759862" name="Rectangle 54"/>
          <p:cNvSpPr>
            <a:spLocks noChangeArrowheads="1"/>
          </p:cNvSpPr>
          <p:nvPr/>
        </p:nvSpPr>
        <p:spPr bwMode="auto">
          <a:xfrm>
            <a:off x="4876800" y="3687493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accept</a:t>
            </a:r>
          </a:p>
        </p:txBody>
      </p:sp>
      <p:sp>
        <p:nvSpPr>
          <p:cNvPr id="759863" name="Rectangle 55"/>
          <p:cNvSpPr>
            <a:spLocks noChangeArrowheads="1"/>
          </p:cNvSpPr>
          <p:nvPr/>
        </p:nvSpPr>
        <p:spPr bwMode="auto">
          <a:xfrm>
            <a:off x="2057400" y="3687493"/>
            <a:ext cx="1524000" cy="381000"/>
          </a:xfrm>
          <a:prstGeom prst="rect">
            <a:avLst/>
          </a:prstGeom>
          <a:solidFill>
            <a:srgbClr val="A5A6E4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connect</a:t>
            </a:r>
          </a:p>
        </p:txBody>
      </p:sp>
      <p:sp>
        <p:nvSpPr>
          <p:cNvPr id="58" name="Line 17"/>
          <p:cNvSpPr>
            <a:spLocks noChangeShapeType="1"/>
          </p:cNvSpPr>
          <p:nvPr/>
        </p:nvSpPr>
        <p:spPr bwMode="auto">
          <a:xfrm>
            <a:off x="5638800" y="1290637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9" name="Rectangle 22"/>
          <p:cNvSpPr>
            <a:spLocks noChangeArrowheads="1"/>
          </p:cNvSpPr>
          <p:nvPr/>
        </p:nvSpPr>
        <p:spPr bwMode="auto">
          <a:xfrm>
            <a:off x="4876800" y="952500"/>
            <a:ext cx="1447800" cy="381000"/>
          </a:xfrm>
          <a:prstGeom prst="rect">
            <a:avLst/>
          </a:prstGeom>
          <a:solidFill>
            <a:srgbClr val="D5F1D2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 err="1">
                <a:latin typeface="Courier New" pitchFamily="49" charset="0"/>
              </a:rPr>
              <a:t>getaddrinfo</a:t>
            </a:r>
            <a:endParaRPr lang="en-US" sz="1400" dirty="0">
              <a:latin typeface="Courier New" pitchFamily="49" charset="0"/>
            </a:endParaRPr>
          </a:p>
        </p:txBody>
      </p:sp>
      <p:sp>
        <p:nvSpPr>
          <p:cNvPr id="61" name="Line 17"/>
          <p:cNvSpPr>
            <a:spLocks noChangeShapeType="1"/>
          </p:cNvSpPr>
          <p:nvPr/>
        </p:nvSpPr>
        <p:spPr bwMode="auto">
          <a:xfrm>
            <a:off x="2819401" y="1290637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2" name="Rectangle 22"/>
          <p:cNvSpPr>
            <a:spLocks noChangeArrowheads="1"/>
          </p:cNvSpPr>
          <p:nvPr/>
        </p:nvSpPr>
        <p:spPr bwMode="auto">
          <a:xfrm>
            <a:off x="2057400" y="952500"/>
            <a:ext cx="1523999" cy="381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 err="1">
                <a:latin typeface="Courier New" pitchFamily="49" charset="0"/>
              </a:rPr>
              <a:t>getaddrinfo</a:t>
            </a:r>
            <a:endParaRPr lang="en-US" sz="1400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1229773"/>
      </p:ext>
    </p:extLst>
  </p:cSld>
  <p:clrMapOvr>
    <a:masterClrMapping/>
  </p:clrMapOvr>
  <p:transition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Sockets Helper: </a:t>
            </a:r>
            <a:r>
              <a:rPr lang="en-US" dirty="0" err="1">
                <a:latin typeface="Courier New"/>
                <a:cs typeface="Courier New"/>
              </a:rPr>
              <a:t>open_clientfd</a:t>
            </a:r>
            <a:endParaRPr lang="en-US" dirty="0">
              <a:latin typeface="Courier New"/>
              <a:cs typeface="Courier New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52400" y="1981200"/>
            <a:ext cx="8831865" cy="280076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4A00FF"/>
                </a:solidFill>
                <a:latin typeface="Courier New"/>
                <a:cs typeface="Courier New"/>
              </a:rPr>
              <a:t>open_clientfd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>
                <a:solidFill>
                  <a:srgbClr val="C1651C"/>
                </a:solidFill>
                <a:latin typeface="Courier New"/>
                <a:cs typeface="Courier New"/>
              </a:rPr>
              <a:t>hostname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>
                <a:solidFill>
                  <a:srgbClr val="C1651C"/>
                </a:solidFill>
                <a:latin typeface="Courier New"/>
                <a:cs typeface="Courier New"/>
              </a:rPr>
              <a:t>port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clientfd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addrinfo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C1651C"/>
                </a:solidFill>
                <a:latin typeface="Courier New"/>
                <a:cs typeface="Courier New"/>
              </a:rPr>
              <a:t>hints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listp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*</a:t>
            </a:r>
            <a:r>
              <a:rPr lang="en-US" sz="1600" dirty="0">
                <a:solidFill>
                  <a:srgbClr val="C1651C"/>
                </a:solidFill>
                <a:latin typeface="Courier New"/>
                <a:cs typeface="Courier New"/>
              </a:rPr>
              <a:t>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Get a list of potential server addresses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memset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(&amp;hints, 0, 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sizeof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addrinfo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hints.ai_socktype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SOCK_STREAM;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Open a connection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hints.ai_flags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AI_NUMERICSERV;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…using numeric port arg.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hints.ai_flags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|= AI_ADDRCONFIG;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Recommended for connections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Getaddrinfo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(hostname, port, &amp;hints, 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listp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077200" y="4431268"/>
            <a:ext cx="8932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csapp.c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466725"/>
          </a:xfrm>
        </p:spPr>
        <p:txBody>
          <a:bodyPr/>
          <a:lstStyle/>
          <a:p>
            <a:r>
              <a:rPr lang="en-US" dirty="0"/>
              <a:t>Establish a connection with a server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A492EAA-5181-4872-9ACE-60F78C0CBF06}"/>
              </a:ext>
            </a:extLst>
          </p:cNvPr>
          <p:cNvSpPr/>
          <p:nvPr/>
        </p:nvSpPr>
        <p:spPr>
          <a:xfrm>
            <a:off x="304801" y="5257800"/>
            <a:ext cx="8458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Courier New"/>
                <a:cs typeface="Courier New"/>
              </a:rPr>
              <a:t>AI_ADDRCONFIG</a:t>
            </a:r>
            <a:r>
              <a:rPr lang="en-US" dirty="0">
                <a:solidFill>
                  <a:srgbClr val="000000"/>
                </a:solidFill>
                <a:latin typeface="+mn-lt"/>
                <a:cs typeface="Courier New"/>
              </a:rPr>
              <a:t> means “use whichever of IPv4 and IPv6 works on this computer”.</a:t>
            </a:r>
            <a:r>
              <a:rPr lang="en-US" dirty="0">
                <a:latin typeface="+mn-lt"/>
              </a:rPr>
              <a:t>  Good practice for clients, not for servers.</a:t>
            </a:r>
          </a:p>
        </p:txBody>
      </p:sp>
    </p:spTree>
    <p:extLst>
      <p:ext uri="{BB962C8B-B14F-4D97-AF65-F5344CB8AC3E}">
        <p14:creationId xmlns:p14="http://schemas.microsoft.com/office/powerpoint/2010/main" val="421752026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35678"/>
            <a:ext cx="8839200" cy="762000"/>
          </a:xfrm>
        </p:spPr>
        <p:txBody>
          <a:bodyPr/>
          <a:lstStyle/>
          <a:p>
            <a:r>
              <a:rPr lang="en-US" dirty="0" err="1">
                <a:latin typeface="Courier New"/>
                <a:cs typeface="Courier New"/>
              </a:rPr>
              <a:t>getaddrinfo</a:t>
            </a:r>
            <a:endParaRPr lang="en-US" dirty="0">
              <a:latin typeface="Courier New"/>
              <a:cs typeface="Courier New"/>
            </a:endParaRPr>
          </a:p>
        </p:txBody>
      </p:sp>
      <p:sp>
        <p:nvSpPr>
          <p:cNvPr id="4" name="Rectangle 379"/>
          <p:cNvSpPr>
            <a:spLocks noChangeArrowheads="1"/>
          </p:cNvSpPr>
          <p:nvPr/>
        </p:nvSpPr>
        <p:spPr bwMode="auto">
          <a:xfrm>
            <a:off x="2472274" y="1868157"/>
            <a:ext cx="1330800" cy="25348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400" dirty="0" err="1">
                <a:latin typeface="Courier New"/>
                <a:cs typeface="Courier New"/>
              </a:rPr>
              <a:t>ai_canonname</a:t>
            </a:r>
            <a:endParaRPr lang="en-US" sz="1400" dirty="0">
              <a:latin typeface="Courier New"/>
              <a:cs typeface="Courier New"/>
            </a:endParaRPr>
          </a:p>
        </p:txBody>
      </p:sp>
      <p:sp>
        <p:nvSpPr>
          <p:cNvPr id="5" name="Rectangle 379"/>
          <p:cNvSpPr>
            <a:spLocks noChangeArrowheads="1"/>
          </p:cNvSpPr>
          <p:nvPr/>
        </p:nvSpPr>
        <p:spPr bwMode="auto">
          <a:xfrm>
            <a:off x="381016" y="1361186"/>
            <a:ext cx="1330800" cy="25348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400" dirty="0">
                <a:latin typeface="Courier New"/>
                <a:cs typeface="Courier New"/>
              </a:rPr>
              <a:t>result</a:t>
            </a:r>
          </a:p>
        </p:txBody>
      </p:sp>
      <p:sp>
        <p:nvSpPr>
          <p:cNvPr id="6" name="Rectangle 379"/>
          <p:cNvSpPr>
            <a:spLocks noChangeArrowheads="1"/>
          </p:cNvSpPr>
          <p:nvPr/>
        </p:nvSpPr>
        <p:spPr bwMode="auto">
          <a:xfrm>
            <a:off x="2472274" y="2121643"/>
            <a:ext cx="1330800" cy="25348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400" dirty="0" err="1">
                <a:latin typeface="Courier New"/>
                <a:cs typeface="Courier New"/>
              </a:rPr>
              <a:t>ai_addr</a:t>
            </a:r>
            <a:endParaRPr lang="en-US" sz="1400" dirty="0">
              <a:latin typeface="Courier New"/>
              <a:cs typeface="Courier New"/>
            </a:endParaRPr>
          </a:p>
        </p:txBody>
      </p:sp>
      <p:sp>
        <p:nvSpPr>
          <p:cNvPr id="7" name="Rectangle 379"/>
          <p:cNvSpPr>
            <a:spLocks noChangeArrowheads="1"/>
          </p:cNvSpPr>
          <p:nvPr/>
        </p:nvSpPr>
        <p:spPr bwMode="auto">
          <a:xfrm>
            <a:off x="2472274" y="2375129"/>
            <a:ext cx="1330800" cy="25348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400" dirty="0" err="1">
                <a:latin typeface="Courier New"/>
                <a:cs typeface="Courier New"/>
              </a:rPr>
              <a:t>ai_next</a:t>
            </a:r>
            <a:endParaRPr lang="en-US" sz="1400" dirty="0">
              <a:latin typeface="Courier New"/>
              <a:cs typeface="Courier New"/>
            </a:endParaRPr>
          </a:p>
        </p:txBody>
      </p:sp>
      <p:sp>
        <p:nvSpPr>
          <p:cNvPr id="8" name="Rectangle 379"/>
          <p:cNvSpPr>
            <a:spLocks noChangeArrowheads="1"/>
          </p:cNvSpPr>
          <p:nvPr/>
        </p:nvSpPr>
        <p:spPr bwMode="auto">
          <a:xfrm>
            <a:off x="2472274" y="1487929"/>
            <a:ext cx="1330800" cy="380229"/>
          </a:xfrm>
          <a:prstGeom prst="rect">
            <a:avLst/>
          </a:prstGeom>
          <a:solidFill>
            <a:srgbClr val="D5F2D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400" dirty="0">
              <a:latin typeface="Courier New"/>
              <a:cs typeface="Courier New"/>
            </a:endParaRPr>
          </a:p>
        </p:txBody>
      </p:sp>
      <p:cxnSp>
        <p:nvCxnSpPr>
          <p:cNvPr id="9" name="Straight Arrow Connector 8"/>
          <p:cNvCxnSpPr>
            <a:stCxn id="6" idx="3"/>
          </p:cNvCxnSpPr>
          <p:nvPr/>
        </p:nvCxnSpPr>
        <p:spPr bwMode="auto">
          <a:xfrm>
            <a:off x="3803074" y="2248386"/>
            <a:ext cx="760457" cy="0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" name="Rectangle 379"/>
          <p:cNvSpPr>
            <a:spLocks noChangeArrowheads="1"/>
          </p:cNvSpPr>
          <p:nvPr/>
        </p:nvSpPr>
        <p:spPr bwMode="auto">
          <a:xfrm>
            <a:off x="4563532" y="1994900"/>
            <a:ext cx="1330800" cy="443600"/>
          </a:xfrm>
          <a:prstGeom prst="rect">
            <a:avLst/>
          </a:prstGeom>
          <a:solidFill>
            <a:srgbClr val="D5F2D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400" dirty="0">
              <a:latin typeface="Courier New"/>
              <a:cs typeface="Courier New"/>
            </a:endParaRPr>
          </a:p>
        </p:txBody>
      </p:sp>
      <p:cxnSp>
        <p:nvCxnSpPr>
          <p:cNvPr id="11" name="Straight Arrow Connector 10"/>
          <p:cNvCxnSpPr/>
          <p:nvPr/>
        </p:nvCxnSpPr>
        <p:spPr bwMode="auto">
          <a:xfrm>
            <a:off x="1711816" y="1487929"/>
            <a:ext cx="760457" cy="0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" name="TextBox 11"/>
          <p:cNvSpPr txBox="1"/>
          <p:nvPr/>
        </p:nvSpPr>
        <p:spPr>
          <a:xfrm>
            <a:off x="2343743" y="1143000"/>
            <a:ext cx="15360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>
                <a:latin typeface="+mn-lt"/>
                <a:cs typeface="Courier New"/>
              </a:rPr>
              <a:t>addrinfo</a:t>
            </a:r>
            <a:r>
              <a:rPr lang="en-US" sz="1600" dirty="0">
                <a:latin typeface="+mn-lt"/>
                <a:cs typeface="Courier New"/>
              </a:rPr>
              <a:t> </a:t>
            </a:r>
            <a:r>
              <a:rPr lang="en-US" sz="1600" dirty="0" err="1">
                <a:latin typeface="+mn-lt"/>
                <a:cs typeface="Courier New"/>
              </a:rPr>
              <a:t>structs</a:t>
            </a:r>
            <a:endParaRPr lang="en-US" sz="1600" dirty="0">
              <a:latin typeface="+mn-lt"/>
              <a:cs typeface="Courier New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246674" y="1678043"/>
            <a:ext cx="207981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+mn-lt"/>
                <a:cs typeface="Courier New"/>
              </a:rPr>
              <a:t>Socket address </a:t>
            </a:r>
            <a:r>
              <a:rPr lang="en-US" sz="1600" dirty="0" err="1">
                <a:latin typeface="+mn-lt"/>
                <a:cs typeface="Courier New"/>
              </a:rPr>
              <a:t>structs</a:t>
            </a:r>
            <a:endParaRPr lang="en-US" sz="1600" dirty="0">
              <a:latin typeface="+mn-lt"/>
              <a:cs typeface="Courier New"/>
            </a:endParaRPr>
          </a:p>
        </p:txBody>
      </p:sp>
      <p:cxnSp>
        <p:nvCxnSpPr>
          <p:cNvPr id="14" name="Straight Arrow Connector 13"/>
          <p:cNvCxnSpPr/>
          <p:nvPr/>
        </p:nvCxnSpPr>
        <p:spPr bwMode="auto">
          <a:xfrm flipH="1">
            <a:off x="1711816" y="1994900"/>
            <a:ext cx="760457" cy="0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" name="Rectangle 379"/>
          <p:cNvSpPr>
            <a:spLocks noChangeArrowheads="1"/>
          </p:cNvSpPr>
          <p:nvPr/>
        </p:nvSpPr>
        <p:spPr bwMode="auto">
          <a:xfrm>
            <a:off x="381016" y="1868157"/>
            <a:ext cx="1330800" cy="253486"/>
          </a:xfrm>
          <a:prstGeom prst="rect">
            <a:avLst/>
          </a:prstGeom>
          <a:solidFill>
            <a:srgbClr val="D5F2D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400" dirty="0">
              <a:latin typeface="Courier New"/>
              <a:cs typeface="Courier New"/>
            </a:endParaRPr>
          </a:p>
        </p:txBody>
      </p:sp>
      <p:cxnSp>
        <p:nvCxnSpPr>
          <p:cNvPr id="16" name="Straight Connector 15"/>
          <p:cNvCxnSpPr>
            <a:stCxn id="7" idx="1"/>
          </p:cNvCxnSpPr>
          <p:nvPr/>
        </p:nvCxnSpPr>
        <p:spPr bwMode="auto">
          <a:xfrm flipH="1">
            <a:off x="2092045" y="2501872"/>
            <a:ext cx="380229" cy="0"/>
          </a:xfrm>
          <a:prstGeom prst="line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" name="Straight Connector 16"/>
          <p:cNvCxnSpPr/>
          <p:nvPr/>
        </p:nvCxnSpPr>
        <p:spPr bwMode="auto">
          <a:xfrm>
            <a:off x="2092045" y="2501872"/>
            <a:ext cx="0" cy="253486"/>
          </a:xfrm>
          <a:prstGeom prst="line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" name="Rectangle 379"/>
          <p:cNvSpPr>
            <a:spLocks noChangeArrowheads="1"/>
          </p:cNvSpPr>
          <p:nvPr/>
        </p:nvSpPr>
        <p:spPr bwMode="auto">
          <a:xfrm>
            <a:off x="2472274" y="3135586"/>
            <a:ext cx="1330800" cy="25348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400" dirty="0">
                <a:latin typeface="Courier New"/>
                <a:cs typeface="Courier New"/>
              </a:rPr>
              <a:t>NULL</a:t>
            </a:r>
          </a:p>
        </p:txBody>
      </p:sp>
      <p:sp>
        <p:nvSpPr>
          <p:cNvPr id="19" name="Rectangle 379"/>
          <p:cNvSpPr>
            <a:spLocks noChangeArrowheads="1"/>
          </p:cNvSpPr>
          <p:nvPr/>
        </p:nvSpPr>
        <p:spPr bwMode="auto">
          <a:xfrm>
            <a:off x="2472274" y="3389072"/>
            <a:ext cx="1330800" cy="25348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400" dirty="0" err="1">
                <a:latin typeface="Courier New"/>
                <a:cs typeface="Courier New"/>
              </a:rPr>
              <a:t>ai_addr</a:t>
            </a:r>
            <a:endParaRPr lang="en-US" sz="1400" dirty="0">
              <a:latin typeface="Courier New"/>
              <a:cs typeface="Courier New"/>
            </a:endParaRPr>
          </a:p>
        </p:txBody>
      </p:sp>
      <p:sp>
        <p:nvSpPr>
          <p:cNvPr id="20" name="Rectangle 379"/>
          <p:cNvSpPr>
            <a:spLocks noChangeArrowheads="1"/>
          </p:cNvSpPr>
          <p:nvPr/>
        </p:nvSpPr>
        <p:spPr bwMode="auto">
          <a:xfrm>
            <a:off x="2472274" y="3642558"/>
            <a:ext cx="1330800" cy="25348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400" dirty="0" err="1">
                <a:latin typeface="Courier New"/>
                <a:cs typeface="Courier New"/>
              </a:rPr>
              <a:t>ai_next</a:t>
            </a:r>
            <a:endParaRPr lang="en-US" sz="1400" dirty="0">
              <a:latin typeface="Courier New"/>
              <a:cs typeface="Courier New"/>
            </a:endParaRPr>
          </a:p>
        </p:txBody>
      </p:sp>
      <p:sp>
        <p:nvSpPr>
          <p:cNvPr id="21" name="Rectangle 379"/>
          <p:cNvSpPr>
            <a:spLocks noChangeArrowheads="1"/>
          </p:cNvSpPr>
          <p:nvPr/>
        </p:nvSpPr>
        <p:spPr bwMode="auto">
          <a:xfrm>
            <a:off x="2472274" y="2755358"/>
            <a:ext cx="1330800" cy="380229"/>
          </a:xfrm>
          <a:prstGeom prst="rect">
            <a:avLst/>
          </a:prstGeom>
          <a:solidFill>
            <a:srgbClr val="D5F2D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400" dirty="0">
              <a:latin typeface="Courier New"/>
              <a:cs typeface="Courier New"/>
            </a:endParaRPr>
          </a:p>
        </p:txBody>
      </p:sp>
      <p:cxnSp>
        <p:nvCxnSpPr>
          <p:cNvPr id="22" name="Straight Arrow Connector 21"/>
          <p:cNvCxnSpPr>
            <a:stCxn id="19" idx="3"/>
          </p:cNvCxnSpPr>
          <p:nvPr/>
        </p:nvCxnSpPr>
        <p:spPr bwMode="auto">
          <a:xfrm>
            <a:off x="3803074" y="3515815"/>
            <a:ext cx="760457" cy="0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3" name="Rectangle 379"/>
          <p:cNvSpPr>
            <a:spLocks noChangeArrowheads="1"/>
          </p:cNvSpPr>
          <p:nvPr/>
        </p:nvSpPr>
        <p:spPr bwMode="auto">
          <a:xfrm>
            <a:off x="4563532" y="3262329"/>
            <a:ext cx="1330800" cy="443600"/>
          </a:xfrm>
          <a:prstGeom prst="rect">
            <a:avLst/>
          </a:prstGeom>
          <a:solidFill>
            <a:srgbClr val="D5F2D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400" dirty="0">
              <a:latin typeface="Courier New"/>
              <a:cs typeface="Courier New"/>
            </a:endParaRPr>
          </a:p>
        </p:txBody>
      </p:sp>
      <p:cxnSp>
        <p:nvCxnSpPr>
          <p:cNvPr id="24" name="Straight Arrow Connector 23"/>
          <p:cNvCxnSpPr/>
          <p:nvPr/>
        </p:nvCxnSpPr>
        <p:spPr bwMode="auto">
          <a:xfrm>
            <a:off x="2092045" y="2755358"/>
            <a:ext cx="380229" cy="0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5" name="Straight Connector 24"/>
          <p:cNvCxnSpPr/>
          <p:nvPr/>
        </p:nvCxnSpPr>
        <p:spPr bwMode="auto">
          <a:xfrm flipH="1">
            <a:off x="2092045" y="3769301"/>
            <a:ext cx="380229" cy="0"/>
          </a:xfrm>
          <a:prstGeom prst="line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6" name="Straight Connector 25"/>
          <p:cNvCxnSpPr/>
          <p:nvPr/>
        </p:nvCxnSpPr>
        <p:spPr bwMode="auto">
          <a:xfrm>
            <a:off x="2092045" y="3769301"/>
            <a:ext cx="0" cy="253486"/>
          </a:xfrm>
          <a:prstGeom prst="line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7" name="Straight Arrow Connector 26"/>
          <p:cNvCxnSpPr/>
          <p:nvPr/>
        </p:nvCxnSpPr>
        <p:spPr bwMode="auto">
          <a:xfrm>
            <a:off x="2092045" y="4022787"/>
            <a:ext cx="380229" cy="0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8" name="Rectangle 379"/>
          <p:cNvSpPr>
            <a:spLocks noChangeArrowheads="1"/>
          </p:cNvSpPr>
          <p:nvPr/>
        </p:nvSpPr>
        <p:spPr bwMode="auto">
          <a:xfrm>
            <a:off x="2472274" y="4403016"/>
            <a:ext cx="1330800" cy="25348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400">
                <a:latin typeface="Courier New"/>
                <a:cs typeface="Courier New"/>
              </a:rPr>
              <a:t>NULL</a:t>
            </a:r>
            <a:endParaRPr lang="en-US" sz="1400" dirty="0">
              <a:latin typeface="Courier New"/>
              <a:cs typeface="Courier New"/>
            </a:endParaRPr>
          </a:p>
        </p:txBody>
      </p:sp>
      <p:sp>
        <p:nvSpPr>
          <p:cNvPr id="29" name="Rectangle 379"/>
          <p:cNvSpPr>
            <a:spLocks noChangeArrowheads="1"/>
          </p:cNvSpPr>
          <p:nvPr/>
        </p:nvSpPr>
        <p:spPr bwMode="auto">
          <a:xfrm>
            <a:off x="2472274" y="4656501"/>
            <a:ext cx="1330800" cy="25348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400" dirty="0" err="1">
                <a:latin typeface="Courier New"/>
                <a:cs typeface="Courier New"/>
              </a:rPr>
              <a:t>ai_addr</a:t>
            </a:r>
            <a:endParaRPr lang="en-US" sz="1400" dirty="0">
              <a:latin typeface="Courier New"/>
              <a:cs typeface="Courier New"/>
            </a:endParaRPr>
          </a:p>
        </p:txBody>
      </p:sp>
      <p:sp>
        <p:nvSpPr>
          <p:cNvPr id="30" name="Rectangle 379"/>
          <p:cNvSpPr>
            <a:spLocks noChangeArrowheads="1"/>
          </p:cNvSpPr>
          <p:nvPr/>
        </p:nvSpPr>
        <p:spPr bwMode="auto">
          <a:xfrm>
            <a:off x="2472274" y="4909987"/>
            <a:ext cx="1330800" cy="25348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400" dirty="0">
                <a:latin typeface="Courier New"/>
                <a:cs typeface="Courier New"/>
              </a:rPr>
              <a:t>NULL</a:t>
            </a:r>
          </a:p>
        </p:txBody>
      </p:sp>
      <p:sp>
        <p:nvSpPr>
          <p:cNvPr id="31" name="Rectangle 379"/>
          <p:cNvSpPr>
            <a:spLocks noChangeArrowheads="1"/>
          </p:cNvSpPr>
          <p:nvPr/>
        </p:nvSpPr>
        <p:spPr bwMode="auto">
          <a:xfrm>
            <a:off x="2472274" y="4022787"/>
            <a:ext cx="1330800" cy="380229"/>
          </a:xfrm>
          <a:prstGeom prst="rect">
            <a:avLst/>
          </a:prstGeom>
          <a:solidFill>
            <a:srgbClr val="D5F2D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400" dirty="0">
              <a:latin typeface="Courier New"/>
              <a:cs typeface="Courier New"/>
            </a:endParaRPr>
          </a:p>
        </p:txBody>
      </p:sp>
      <p:cxnSp>
        <p:nvCxnSpPr>
          <p:cNvPr id="32" name="Straight Arrow Connector 31"/>
          <p:cNvCxnSpPr/>
          <p:nvPr/>
        </p:nvCxnSpPr>
        <p:spPr bwMode="auto">
          <a:xfrm>
            <a:off x="3803074" y="4783244"/>
            <a:ext cx="760457" cy="0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3" name="Rectangle 379"/>
          <p:cNvSpPr>
            <a:spLocks noChangeArrowheads="1"/>
          </p:cNvSpPr>
          <p:nvPr/>
        </p:nvSpPr>
        <p:spPr bwMode="auto">
          <a:xfrm>
            <a:off x="4563532" y="4529758"/>
            <a:ext cx="1330800" cy="443600"/>
          </a:xfrm>
          <a:prstGeom prst="rect">
            <a:avLst/>
          </a:prstGeom>
          <a:solidFill>
            <a:srgbClr val="D5F2D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400" dirty="0">
              <a:latin typeface="Courier New"/>
              <a:cs typeface="Courier New"/>
            </a:endParaRPr>
          </a:p>
        </p:txBody>
      </p:sp>
      <p:sp>
        <p:nvSpPr>
          <p:cNvPr id="35" name="Content Placeholder 2"/>
          <p:cNvSpPr>
            <a:spLocks noGrp="1"/>
          </p:cNvSpPr>
          <p:nvPr>
            <p:ph idx="1"/>
          </p:nvPr>
        </p:nvSpPr>
        <p:spPr>
          <a:xfrm>
            <a:off x="188328" y="5413529"/>
            <a:ext cx="8442325" cy="1144116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Clients: walk this list, trying each socket address in turn, until the calls to </a:t>
            </a:r>
            <a:r>
              <a:rPr lang="en-US" dirty="0">
                <a:latin typeface="Courier New"/>
                <a:cs typeface="Courier New"/>
              </a:rPr>
              <a:t>socket</a:t>
            </a:r>
            <a:r>
              <a:rPr lang="en-US" dirty="0"/>
              <a:t> and </a:t>
            </a:r>
            <a:r>
              <a:rPr lang="en-US" dirty="0">
                <a:latin typeface="Courier New"/>
                <a:cs typeface="Courier New"/>
              </a:rPr>
              <a:t>connect</a:t>
            </a:r>
            <a:r>
              <a:rPr lang="en-US" dirty="0"/>
              <a:t> succeed.</a:t>
            </a:r>
          </a:p>
          <a:p>
            <a:r>
              <a:rPr lang="en-US" dirty="0"/>
              <a:t>Servers: walk the list calling </a:t>
            </a:r>
            <a:r>
              <a:rPr lang="en-US" dirty="0">
                <a:latin typeface="Courier New"/>
                <a:cs typeface="Courier New"/>
              </a:rPr>
              <a:t>socket</a:t>
            </a:r>
            <a:r>
              <a:rPr lang="en-US" dirty="0"/>
              <a:t>,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listen</a:t>
            </a:r>
            <a:r>
              <a:rPr lang="en-US" dirty="0"/>
              <a:t>, </a:t>
            </a:r>
            <a:r>
              <a:rPr lang="en-US" dirty="0">
                <a:latin typeface="Courier New"/>
                <a:cs typeface="Courier New"/>
              </a:rPr>
              <a:t>bind</a:t>
            </a:r>
            <a:r>
              <a:rPr lang="en-US" dirty="0"/>
              <a:t> for </a:t>
            </a:r>
            <a:r>
              <a:rPr lang="en-US" i="1" dirty="0"/>
              <a:t>all</a:t>
            </a:r>
            <a:r>
              <a:rPr lang="en-US" dirty="0"/>
              <a:t> addresses, then use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select</a:t>
            </a:r>
            <a:r>
              <a:rPr lang="en-US" dirty="0"/>
              <a:t> to accept connections on any of them (beyond our scope)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677858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634582" cy="762000"/>
          </a:xfrm>
        </p:spPr>
        <p:txBody>
          <a:bodyPr/>
          <a:lstStyle/>
          <a:p>
            <a:r>
              <a:rPr lang="en-US" dirty="0"/>
              <a:t>Sockets Helper: </a:t>
            </a:r>
            <a:r>
              <a:rPr lang="en-US" dirty="0" err="1">
                <a:latin typeface="Courier New"/>
                <a:cs typeface="Courier New"/>
              </a:rPr>
              <a:t>open_clientfd</a:t>
            </a:r>
            <a:r>
              <a:rPr lang="en-US" dirty="0">
                <a:latin typeface="+mn-lt"/>
                <a:cs typeface="Courier New"/>
              </a:rPr>
              <a:t> (</a:t>
            </a:r>
            <a:r>
              <a:rPr lang="en-US" dirty="0" err="1">
                <a:latin typeface="+mn-lt"/>
                <a:cs typeface="Courier New"/>
              </a:rPr>
              <a:t>cont</a:t>
            </a:r>
            <a:r>
              <a:rPr lang="en-US" dirty="0">
                <a:latin typeface="+mn-lt"/>
                <a:cs typeface="Courier New"/>
              </a:rPr>
              <a:t>)</a:t>
            </a:r>
            <a:endParaRPr lang="en-US" dirty="0">
              <a:latin typeface="Courier New"/>
              <a:cs typeface="Courier New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04800" y="1524000"/>
            <a:ext cx="8461270" cy="501675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Walk the list for one that we can successfully connect to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600" dirty="0">
                <a:solidFill>
                  <a:srgbClr val="C200FF"/>
                </a:solidFill>
                <a:latin typeface="Courier New"/>
                <a:cs typeface="Courier New"/>
              </a:rPr>
              <a:t>for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(p = 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listp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; p; p = p-&gt;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ai_next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) {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da-DK" sz="1600" dirty="0">
                <a:solidFill>
                  <a:srgbClr val="CB2418"/>
                </a:solidFill>
                <a:latin typeface="Courier New"/>
                <a:cs typeface="Courier New"/>
              </a:rPr>
              <a:t>/* </a:t>
            </a:r>
            <a:r>
              <a:rPr lang="da-DK" sz="1600" dirty="0" err="1">
                <a:solidFill>
                  <a:srgbClr val="CB2418"/>
                </a:solidFill>
                <a:latin typeface="Courier New"/>
                <a:cs typeface="Courier New"/>
              </a:rPr>
              <a:t>Create</a:t>
            </a:r>
            <a:r>
              <a:rPr lang="da-DK" sz="1600" dirty="0">
                <a:solidFill>
                  <a:srgbClr val="CB2418"/>
                </a:solidFill>
                <a:latin typeface="Courier New"/>
                <a:cs typeface="Courier New"/>
              </a:rPr>
              <a:t> a </a:t>
            </a:r>
            <a:r>
              <a:rPr lang="da-DK" sz="1600" dirty="0" err="1">
                <a:solidFill>
                  <a:srgbClr val="CB2418"/>
                </a:solidFill>
                <a:latin typeface="Courier New"/>
                <a:cs typeface="Courier New"/>
              </a:rPr>
              <a:t>socket</a:t>
            </a:r>
            <a:r>
              <a:rPr lang="da-DK" sz="1600" dirty="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da-DK" sz="1600" dirty="0" err="1">
                <a:solidFill>
                  <a:srgbClr val="CB2418"/>
                </a:solidFill>
                <a:latin typeface="Courier New"/>
                <a:cs typeface="Courier New"/>
              </a:rPr>
              <a:t>descriptor</a:t>
            </a:r>
            <a:r>
              <a:rPr lang="da-DK" sz="16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da-DK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da-DK" sz="1600" dirty="0" err="1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((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clientfd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socket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(p-&gt;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ai_family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, p-&gt;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ai_socktype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                p-&gt;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ai_protocol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)) &lt; 0)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da-DK" sz="1600" dirty="0" err="1">
                <a:solidFill>
                  <a:srgbClr val="C200FF"/>
                </a:solidFill>
                <a:latin typeface="Courier New"/>
                <a:cs typeface="Courier New"/>
              </a:rPr>
              <a:t>continue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; </a:t>
            </a:r>
            <a:r>
              <a:rPr lang="da-DK" sz="1600" dirty="0">
                <a:solidFill>
                  <a:srgbClr val="CB2418"/>
                </a:solidFill>
                <a:latin typeface="Courier New"/>
                <a:cs typeface="Courier New"/>
              </a:rPr>
              <a:t>/* </a:t>
            </a:r>
            <a:r>
              <a:rPr lang="da-DK" sz="1600" dirty="0" err="1">
                <a:solidFill>
                  <a:srgbClr val="CB2418"/>
                </a:solidFill>
                <a:latin typeface="Courier New"/>
                <a:cs typeface="Courier New"/>
              </a:rPr>
              <a:t>Socket</a:t>
            </a:r>
            <a:r>
              <a:rPr lang="da-DK" sz="1600" dirty="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da-DK" sz="1600" dirty="0" err="1">
                <a:solidFill>
                  <a:srgbClr val="CB2418"/>
                </a:solidFill>
                <a:latin typeface="Courier New"/>
                <a:cs typeface="Courier New"/>
              </a:rPr>
              <a:t>failed</a:t>
            </a:r>
            <a:r>
              <a:rPr lang="da-DK" sz="1600" dirty="0">
                <a:solidFill>
                  <a:srgbClr val="CB2418"/>
                </a:solidFill>
                <a:latin typeface="Courier New"/>
                <a:cs typeface="Courier New"/>
              </a:rPr>
              <a:t>, </a:t>
            </a:r>
            <a:r>
              <a:rPr lang="da-DK" sz="1600" dirty="0" err="1">
                <a:solidFill>
                  <a:srgbClr val="CB2418"/>
                </a:solidFill>
                <a:latin typeface="Courier New"/>
                <a:cs typeface="Courier New"/>
              </a:rPr>
              <a:t>try</a:t>
            </a:r>
            <a:r>
              <a:rPr lang="da-DK" sz="1600" dirty="0">
                <a:solidFill>
                  <a:srgbClr val="CB2418"/>
                </a:solidFill>
                <a:latin typeface="Courier New"/>
                <a:cs typeface="Courier New"/>
              </a:rPr>
              <a:t> the </a:t>
            </a:r>
            <a:r>
              <a:rPr lang="da-DK" sz="1600" dirty="0" err="1">
                <a:solidFill>
                  <a:srgbClr val="CB2418"/>
                </a:solidFill>
                <a:latin typeface="Courier New"/>
                <a:cs typeface="Courier New"/>
              </a:rPr>
              <a:t>next</a:t>
            </a:r>
            <a:r>
              <a:rPr lang="da-DK" sz="16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da-DK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da-DK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Connect to the server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(connect(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p-&gt;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ai_addr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p-&gt;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ai_addrlen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 != -1)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break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Success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Close(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Connect failed, try another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Clean up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Freeaddrinfo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listp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(!p)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All connects failed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is-IS" sz="1600" dirty="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 -1;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else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The last connect succeeded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872789" y="6171427"/>
            <a:ext cx="8932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csapp.c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062174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Group 56"/>
          <p:cNvGrpSpPr/>
          <p:nvPr/>
        </p:nvGrpSpPr>
        <p:grpSpPr>
          <a:xfrm>
            <a:off x="457200" y="4180323"/>
            <a:ext cx="6400800" cy="1371600"/>
            <a:chOff x="457200" y="4132968"/>
            <a:chExt cx="6400800" cy="1371600"/>
          </a:xfrm>
        </p:grpSpPr>
        <p:sp>
          <p:nvSpPr>
            <p:cNvPr id="56" name="Rectangle 55"/>
            <p:cNvSpPr/>
            <p:nvPr/>
          </p:nvSpPr>
          <p:spPr bwMode="auto">
            <a:xfrm>
              <a:off x="1447800" y="4132968"/>
              <a:ext cx="5410200" cy="13716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6324600" y="4507795"/>
              <a:ext cx="381000" cy="685800"/>
              <a:chOff x="3984" y="3264"/>
              <a:chExt cx="240" cy="432"/>
            </a:xfrm>
          </p:grpSpPr>
          <p:sp>
            <p:nvSpPr>
              <p:cNvPr id="759813" name="Line 5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4" name="Line 6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5" name="Line 7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grpSp>
          <p:nvGrpSpPr>
            <p:cNvPr id="4" name="Group 8"/>
            <p:cNvGrpSpPr>
              <a:grpSpLocks/>
            </p:cNvGrpSpPr>
            <p:nvPr/>
          </p:nvGrpSpPr>
          <p:grpSpPr bwMode="auto">
            <a:xfrm rot="10800000" flipV="1">
              <a:off x="1676400" y="4507795"/>
              <a:ext cx="381000" cy="685800"/>
              <a:chOff x="3984" y="3264"/>
              <a:chExt cx="240" cy="432"/>
            </a:xfrm>
          </p:grpSpPr>
          <p:sp>
            <p:nvSpPr>
              <p:cNvPr id="759817" name="Line 9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8" name="Line 10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9" name="Line 11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sp>
          <p:nvSpPr>
            <p:cNvPr id="759820" name="Text Box 12"/>
            <p:cNvSpPr txBox="1">
              <a:spLocks noChangeArrowheads="1"/>
            </p:cNvSpPr>
            <p:nvPr/>
          </p:nvSpPr>
          <p:spPr bwMode="auto">
            <a:xfrm>
              <a:off x="457200" y="4401432"/>
              <a:ext cx="838200" cy="8255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Client / Server</a:t>
              </a:r>
            </a:p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Session</a:t>
              </a:r>
            </a:p>
          </p:txBody>
        </p:sp>
      </p:grpSp>
      <p:sp>
        <p:nvSpPr>
          <p:cNvPr id="759822" name="Text Box 14"/>
          <p:cNvSpPr txBox="1">
            <a:spLocks noChangeArrowheads="1"/>
          </p:cNvSpPr>
          <p:nvPr/>
        </p:nvSpPr>
        <p:spPr bwMode="auto">
          <a:xfrm>
            <a:off x="2362200" y="452735"/>
            <a:ext cx="91275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Client</a:t>
            </a:r>
          </a:p>
        </p:txBody>
      </p:sp>
      <p:sp>
        <p:nvSpPr>
          <p:cNvPr id="759823" name="Text Box 15"/>
          <p:cNvSpPr txBox="1">
            <a:spLocks noChangeArrowheads="1"/>
          </p:cNvSpPr>
          <p:nvPr/>
        </p:nvSpPr>
        <p:spPr bwMode="auto">
          <a:xfrm>
            <a:off x="5136138" y="452735"/>
            <a:ext cx="99367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Server</a:t>
            </a:r>
          </a:p>
        </p:txBody>
      </p:sp>
      <p:sp>
        <p:nvSpPr>
          <p:cNvPr id="759824" name="Line 16"/>
          <p:cNvSpPr>
            <a:spLocks noChangeShapeType="1"/>
          </p:cNvSpPr>
          <p:nvPr/>
        </p:nvSpPr>
        <p:spPr bwMode="auto">
          <a:xfrm>
            <a:off x="2819400" y="2028555"/>
            <a:ext cx="0" cy="1676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5" name="Line 17"/>
          <p:cNvSpPr>
            <a:spLocks noChangeShapeType="1"/>
          </p:cNvSpPr>
          <p:nvPr/>
        </p:nvSpPr>
        <p:spPr bwMode="auto">
          <a:xfrm>
            <a:off x="5638800" y="19682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6" name="Line 18"/>
          <p:cNvSpPr>
            <a:spLocks noChangeShapeType="1"/>
          </p:cNvSpPr>
          <p:nvPr/>
        </p:nvSpPr>
        <p:spPr bwMode="auto">
          <a:xfrm>
            <a:off x="5638800" y="26540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7" name="Line 19"/>
          <p:cNvSpPr>
            <a:spLocks noChangeShapeType="1"/>
          </p:cNvSpPr>
          <p:nvPr/>
        </p:nvSpPr>
        <p:spPr bwMode="auto">
          <a:xfrm>
            <a:off x="5638800" y="33398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8" name="Line 20"/>
          <p:cNvSpPr>
            <a:spLocks noChangeShapeType="1"/>
          </p:cNvSpPr>
          <p:nvPr/>
        </p:nvSpPr>
        <p:spPr bwMode="auto">
          <a:xfrm>
            <a:off x="3048000" y="3857355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9" name="Rectangle 21"/>
          <p:cNvSpPr>
            <a:spLocks noChangeArrowheads="1"/>
          </p:cNvSpPr>
          <p:nvPr/>
        </p:nvSpPr>
        <p:spPr bwMode="auto">
          <a:xfrm>
            <a:off x="2057400" y="1630093"/>
            <a:ext cx="1524000" cy="381000"/>
          </a:xfrm>
          <a:prstGeom prst="rect">
            <a:avLst/>
          </a:prstGeom>
          <a:solidFill>
            <a:srgbClr val="D5F1D2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>
                <a:latin typeface="Courier New" pitchFamily="49" charset="0"/>
              </a:rPr>
              <a:t>socket</a:t>
            </a:r>
          </a:p>
        </p:txBody>
      </p:sp>
      <p:sp>
        <p:nvSpPr>
          <p:cNvPr id="759830" name="Rectangle 22"/>
          <p:cNvSpPr>
            <a:spLocks noChangeArrowheads="1"/>
          </p:cNvSpPr>
          <p:nvPr/>
        </p:nvSpPr>
        <p:spPr bwMode="auto">
          <a:xfrm>
            <a:off x="4876800" y="1630093"/>
            <a:ext cx="1447800" cy="381000"/>
          </a:xfrm>
          <a:prstGeom prst="rect">
            <a:avLst/>
          </a:prstGeom>
          <a:solidFill>
            <a:srgbClr val="A5A6D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socket</a:t>
            </a:r>
          </a:p>
        </p:txBody>
      </p:sp>
      <p:sp>
        <p:nvSpPr>
          <p:cNvPr id="759831" name="Rectangle 23"/>
          <p:cNvSpPr>
            <a:spLocks noChangeArrowheads="1"/>
          </p:cNvSpPr>
          <p:nvPr/>
        </p:nvSpPr>
        <p:spPr bwMode="auto">
          <a:xfrm>
            <a:off x="4876800" y="2304780"/>
            <a:ext cx="1447800" cy="381000"/>
          </a:xfrm>
          <a:prstGeom prst="rect">
            <a:avLst/>
          </a:prstGeom>
          <a:solidFill>
            <a:srgbClr val="A5A6D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bind</a:t>
            </a:r>
          </a:p>
        </p:txBody>
      </p:sp>
      <p:sp>
        <p:nvSpPr>
          <p:cNvPr id="759832" name="Rectangle 24"/>
          <p:cNvSpPr>
            <a:spLocks noChangeArrowheads="1"/>
          </p:cNvSpPr>
          <p:nvPr/>
        </p:nvSpPr>
        <p:spPr bwMode="auto">
          <a:xfrm>
            <a:off x="4876800" y="2979468"/>
            <a:ext cx="1447800" cy="381000"/>
          </a:xfrm>
          <a:prstGeom prst="rect">
            <a:avLst/>
          </a:prstGeom>
          <a:solidFill>
            <a:srgbClr val="A5A6D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listen</a:t>
            </a:r>
          </a:p>
        </p:txBody>
      </p:sp>
      <p:grpSp>
        <p:nvGrpSpPr>
          <p:cNvPr id="5" name="Group 25"/>
          <p:cNvGrpSpPr>
            <a:grpSpLocks/>
          </p:cNvGrpSpPr>
          <p:nvPr/>
        </p:nvGrpSpPr>
        <p:grpSpPr bwMode="auto">
          <a:xfrm>
            <a:off x="2057400" y="4025630"/>
            <a:ext cx="4267200" cy="1392238"/>
            <a:chOff x="1296" y="2506"/>
            <a:chExt cx="2688" cy="877"/>
          </a:xfrm>
        </p:grpSpPr>
        <p:sp>
          <p:nvSpPr>
            <p:cNvPr id="759834" name="Line 26"/>
            <p:cNvSpPr>
              <a:spLocks noChangeShapeType="1"/>
            </p:cNvSpPr>
            <p:nvPr/>
          </p:nvSpPr>
          <p:spPr bwMode="auto">
            <a:xfrm>
              <a:off x="1776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5" name="Line 27"/>
            <p:cNvSpPr>
              <a:spLocks noChangeShapeType="1"/>
            </p:cNvSpPr>
            <p:nvPr/>
          </p:nvSpPr>
          <p:spPr bwMode="auto">
            <a:xfrm>
              <a:off x="1776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6" name="Line 28"/>
            <p:cNvSpPr>
              <a:spLocks noChangeShapeType="1"/>
            </p:cNvSpPr>
            <p:nvPr/>
          </p:nvSpPr>
          <p:spPr bwMode="auto">
            <a:xfrm>
              <a:off x="3552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7" name="Line 29"/>
            <p:cNvSpPr>
              <a:spLocks noChangeShapeType="1"/>
            </p:cNvSpPr>
            <p:nvPr/>
          </p:nvSpPr>
          <p:spPr bwMode="auto">
            <a:xfrm>
              <a:off x="3552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8" name="Line 30"/>
            <p:cNvSpPr>
              <a:spLocks noChangeShapeType="1"/>
            </p:cNvSpPr>
            <p:nvPr/>
          </p:nvSpPr>
          <p:spPr bwMode="auto">
            <a:xfrm flipV="1">
              <a:off x="2256" y="2832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9" name="Line 31"/>
            <p:cNvSpPr>
              <a:spLocks noChangeShapeType="1"/>
            </p:cNvSpPr>
            <p:nvPr/>
          </p:nvSpPr>
          <p:spPr bwMode="auto">
            <a:xfrm flipH="1">
              <a:off x="2256" y="3264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0" name="Rectangle 32"/>
            <p:cNvSpPr>
              <a:spLocks noChangeArrowheads="1"/>
            </p:cNvSpPr>
            <p:nvPr/>
          </p:nvSpPr>
          <p:spPr bwMode="auto">
            <a:xfrm>
              <a:off x="3072" y="271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1" name="Rectangle 33"/>
            <p:cNvSpPr>
              <a:spLocks noChangeArrowheads="1"/>
            </p:cNvSpPr>
            <p:nvPr/>
          </p:nvSpPr>
          <p:spPr bwMode="auto">
            <a:xfrm>
              <a:off x="3072" y="3143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rio_writen</a:t>
              </a:r>
            </a:p>
          </p:txBody>
        </p:sp>
        <p:sp>
          <p:nvSpPr>
            <p:cNvPr id="759842" name="Rectangle 34"/>
            <p:cNvSpPr>
              <a:spLocks noChangeArrowheads="1"/>
            </p:cNvSpPr>
            <p:nvPr/>
          </p:nvSpPr>
          <p:spPr bwMode="auto">
            <a:xfrm>
              <a:off x="1296" y="3143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3" name="Rectangle 35"/>
            <p:cNvSpPr>
              <a:spLocks noChangeArrowheads="1"/>
            </p:cNvSpPr>
            <p:nvPr/>
          </p:nvSpPr>
          <p:spPr bwMode="auto">
            <a:xfrm>
              <a:off x="1296" y="2718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 err="1">
                  <a:latin typeface="Courier New" pitchFamily="49" charset="0"/>
                </a:rPr>
                <a:t>rio_writen</a:t>
              </a:r>
              <a:endParaRPr lang="en-US" sz="1400" dirty="0">
                <a:latin typeface="Courier New" pitchFamily="49" charset="0"/>
              </a:endParaRPr>
            </a:p>
          </p:txBody>
        </p:sp>
      </p:grpSp>
      <p:sp>
        <p:nvSpPr>
          <p:cNvPr id="759844" name="Text Box 36"/>
          <p:cNvSpPr txBox="1">
            <a:spLocks noChangeArrowheads="1"/>
          </p:cNvSpPr>
          <p:nvPr/>
        </p:nvSpPr>
        <p:spPr bwMode="auto">
          <a:xfrm>
            <a:off x="3632402" y="3247755"/>
            <a:ext cx="1156086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Connection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request</a:t>
            </a:r>
          </a:p>
        </p:txBody>
      </p:sp>
      <p:grpSp>
        <p:nvGrpSpPr>
          <p:cNvPr id="6" name="Group 37"/>
          <p:cNvGrpSpPr>
            <a:grpSpLocks/>
          </p:cNvGrpSpPr>
          <p:nvPr/>
        </p:nvGrpSpPr>
        <p:grpSpPr bwMode="auto">
          <a:xfrm>
            <a:off x="2057400" y="3870325"/>
            <a:ext cx="5105400" cy="2911475"/>
            <a:chOff x="1296" y="2400"/>
            <a:chExt cx="3216" cy="1834"/>
          </a:xfrm>
        </p:grpSpPr>
        <p:sp>
          <p:nvSpPr>
            <p:cNvPr id="759846" name="Line 38"/>
            <p:cNvSpPr>
              <a:spLocks noChangeShapeType="1"/>
            </p:cNvSpPr>
            <p:nvPr/>
          </p:nvSpPr>
          <p:spPr bwMode="auto">
            <a:xfrm>
              <a:off x="1776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7" name="Line 39"/>
            <p:cNvSpPr>
              <a:spLocks noChangeShapeType="1"/>
            </p:cNvSpPr>
            <p:nvPr/>
          </p:nvSpPr>
          <p:spPr bwMode="auto">
            <a:xfrm>
              <a:off x="3552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8" name="Line 40"/>
            <p:cNvSpPr>
              <a:spLocks noChangeShapeType="1"/>
            </p:cNvSpPr>
            <p:nvPr/>
          </p:nvSpPr>
          <p:spPr bwMode="auto">
            <a:xfrm>
              <a:off x="3552" y="3802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9" name="Line 41"/>
            <p:cNvSpPr>
              <a:spLocks noChangeShapeType="1"/>
            </p:cNvSpPr>
            <p:nvPr/>
          </p:nvSpPr>
          <p:spPr bwMode="auto">
            <a:xfrm flipV="1">
              <a:off x="1920" y="3696"/>
              <a:ext cx="115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0" name="Rectangle 42"/>
            <p:cNvSpPr>
              <a:spLocks noChangeArrowheads="1"/>
            </p:cNvSpPr>
            <p:nvPr/>
          </p:nvSpPr>
          <p:spPr bwMode="auto">
            <a:xfrm>
              <a:off x="3072" y="356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51" name="Rectangle 43"/>
            <p:cNvSpPr>
              <a:spLocks noChangeArrowheads="1"/>
            </p:cNvSpPr>
            <p:nvPr/>
          </p:nvSpPr>
          <p:spPr bwMode="auto">
            <a:xfrm>
              <a:off x="3072" y="3994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2" name="Rectangle 44"/>
            <p:cNvSpPr>
              <a:spLocks noChangeArrowheads="1"/>
            </p:cNvSpPr>
            <p:nvPr/>
          </p:nvSpPr>
          <p:spPr bwMode="auto">
            <a:xfrm>
              <a:off x="1296" y="3569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3" name="Text Box 45"/>
            <p:cNvSpPr txBox="1">
              <a:spLocks noChangeArrowheads="1"/>
            </p:cNvSpPr>
            <p:nvPr/>
          </p:nvSpPr>
          <p:spPr bwMode="auto">
            <a:xfrm>
              <a:off x="2496" y="3524"/>
              <a:ext cx="298" cy="19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EOF</a:t>
              </a:r>
            </a:p>
          </p:txBody>
        </p:sp>
        <p:sp>
          <p:nvSpPr>
            <p:cNvPr id="759854" name="Line 46"/>
            <p:cNvSpPr>
              <a:spLocks noChangeShapeType="1"/>
            </p:cNvSpPr>
            <p:nvPr/>
          </p:nvSpPr>
          <p:spPr bwMode="auto">
            <a:xfrm>
              <a:off x="3984" y="4128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5" name="Line 47"/>
            <p:cNvSpPr>
              <a:spLocks noChangeShapeType="1"/>
            </p:cNvSpPr>
            <p:nvPr/>
          </p:nvSpPr>
          <p:spPr bwMode="auto">
            <a:xfrm flipV="1">
              <a:off x="4512" y="2400"/>
              <a:ext cx="0" cy="17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6" name="Line 48"/>
            <p:cNvSpPr>
              <a:spLocks noChangeShapeType="1"/>
            </p:cNvSpPr>
            <p:nvPr/>
          </p:nvSpPr>
          <p:spPr bwMode="auto">
            <a:xfrm flipH="1">
              <a:off x="3984" y="2400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sp>
        <p:nvSpPr>
          <p:cNvPr id="759857" name="Text Box 49"/>
          <p:cNvSpPr txBox="1">
            <a:spLocks noChangeArrowheads="1"/>
          </p:cNvSpPr>
          <p:nvPr/>
        </p:nvSpPr>
        <p:spPr bwMode="auto">
          <a:xfrm>
            <a:off x="7239941" y="4847955"/>
            <a:ext cx="1675459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Calibri" pitchFamily="34" charset="0"/>
              </a:rPr>
              <a:t>Await connection</a:t>
            </a:r>
          </a:p>
          <a:p>
            <a:r>
              <a:rPr lang="en-US" sz="1600" dirty="0">
                <a:latin typeface="Calibri" pitchFamily="34" charset="0"/>
              </a:rPr>
              <a:t>request from</a:t>
            </a:r>
          </a:p>
          <a:p>
            <a:r>
              <a:rPr lang="en-US" sz="1600" dirty="0">
                <a:latin typeface="Calibri" pitchFamily="34" charset="0"/>
              </a:rPr>
              <a:t>next client</a:t>
            </a:r>
          </a:p>
        </p:txBody>
      </p:sp>
      <p:sp>
        <p:nvSpPr>
          <p:cNvPr id="759858" name="AutoShape 50"/>
          <p:cNvSpPr>
            <a:spLocks/>
          </p:cNvSpPr>
          <p:nvPr/>
        </p:nvSpPr>
        <p:spPr bwMode="auto">
          <a:xfrm>
            <a:off x="6477000" y="952500"/>
            <a:ext cx="152400" cy="2447655"/>
          </a:xfrm>
          <a:prstGeom prst="rightBrace">
            <a:avLst>
              <a:gd name="adj1" fmla="val 958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59" name="Text Box 51"/>
          <p:cNvSpPr txBox="1">
            <a:spLocks noChangeArrowheads="1"/>
          </p:cNvSpPr>
          <p:nvPr/>
        </p:nvSpPr>
        <p:spPr bwMode="auto">
          <a:xfrm>
            <a:off x="6629400" y="194945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open_listenfd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759860" name="AutoShape 52"/>
          <p:cNvSpPr>
            <a:spLocks/>
          </p:cNvSpPr>
          <p:nvPr/>
        </p:nvSpPr>
        <p:spPr bwMode="auto">
          <a:xfrm>
            <a:off x="1752600" y="952500"/>
            <a:ext cx="152400" cy="3133455"/>
          </a:xfrm>
          <a:prstGeom prst="leftBrace">
            <a:avLst>
              <a:gd name="adj1" fmla="val 1333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61" name="Text Box 53"/>
          <p:cNvSpPr txBox="1">
            <a:spLocks noChangeArrowheads="1"/>
          </p:cNvSpPr>
          <p:nvPr/>
        </p:nvSpPr>
        <p:spPr bwMode="auto">
          <a:xfrm>
            <a:off x="0" y="228600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open_clientfd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759862" name="Rectangle 54"/>
          <p:cNvSpPr>
            <a:spLocks noChangeArrowheads="1"/>
          </p:cNvSpPr>
          <p:nvPr/>
        </p:nvSpPr>
        <p:spPr bwMode="auto">
          <a:xfrm>
            <a:off x="4876800" y="3687493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accept</a:t>
            </a:r>
          </a:p>
        </p:txBody>
      </p:sp>
      <p:sp>
        <p:nvSpPr>
          <p:cNvPr id="759863" name="Rectangle 55"/>
          <p:cNvSpPr>
            <a:spLocks noChangeArrowheads="1"/>
          </p:cNvSpPr>
          <p:nvPr/>
        </p:nvSpPr>
        <p:spPr bwMode="auto">
          <a:xfrm>
            <a:off x="2057400" y="3687493"/>
            <a:ext cx="1524000" cy="381000"/>
          </a:xfrm>
          <a:prstGeom prst="rect">
            <a:avLst/>
          </a:prstGeom>
          <a:solidFill>
            <a:srgbClr val="D5F1D2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connect</a:t>
            </a:r>
          </a:p>
        </p:txBody>
      </p:sp>
      <p:sp>
        <p:nvSpPr>
          <p:cNvPr id="58" name="Line 17"/>
          <p:cNvSpPr>
            <a:spLocks noChangeShapeType="1"/>
          </p:cNvSpPr>
          <p:nvPr/>
        </p:nvSpPr>
        <p:spPr bwMode="auto">
          <a:xfrm>
            <a:off x="5638800" y="1290637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9" name="Rectangle 22"/>
          <p:cNvSpPr>
            <a:spLocks noChangeArrowheads="1"/>
          </p:cNvSpPr>
          <p:nvPr/>
        </p:nvSpPr>
        <p:spPr bwMode="auto">
          <a:xfrm>
            <a:off x="4876800" y="952500"/>
            <a:ext cx="1447800" cy="381000"/>
          </a:xfrm>
          <a:prstGeom prst="rect">
            <a:avLst/>
          </a:prstGeom>
          <a:solidFill>
            <a:srgbClr val="A5A6D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 err="1">
                <a:latin typeface="Courier New" pitchFamily="49" charset="0"/>
              </a:rPr>
              <a:t>getaddrinfo</a:t>
            </a:r>
            <a:endParaRPr lang="en-US" sz="1400" dirty="0">
              <a:latin typeface="Courier New" pitchFamily="49" charset="0"/>
            </a:endParaRPr>
          </a:p>
        </p:txBody>
      </p:sp>
      <p:sp>
        <p:nvSpPr>
          <p:cNvPr id="61" name="Line 17"/>
          <p:cNvSpPr>
            <a:spLocks noChangeShapeType="1"/>
          </p:cNvSpPr>
          <p:nvPr/>
        </p:nvSpPr>
        <p:spPr bwMode="auto">
          <a:xfrm>
            <a:off x="2819401" y="1290637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2" name="Rectangle 22"/>
          <p:cNvSpPr>
            <a:spLocks noChangeArrowheads="1"/>
          </p:cNvSpPr>
          <p:nvPr/>
        </p:nvSpPr>
        <p:spPr bwMode="auto">
          <a:xfrm>
            <a:off x="2057400" y="952500"/>
            <a:ext cx="1523999" cy="381000"/>
          </a:xfrm>
          <a:prstGeom prst="rect">
            <a:avLst/>
          </a:prstGeom>
          <a:solidFill>
            <a:srgbClr val="D5F1D2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 err="1">
                <a:latin typeface="Courier New" pitchFamily="49" charset="0"/>
              </a:rPr>
              <a:t>getaddrinfo</a:t>
            </a:r>
            <a:endParaRPr lang="en-US" sz="1400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384647"/>
      </p:ext>
    </p:extLst>
  </p:cSld>
  <p:clrMapOvr>
    <a:masterClrMapping/>
  </p:clrMapOvr>
  <p:transition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35678"/>
            <a:ext cx="8915400" cy="762000"/>
          </a:xfrm>
        </p:spPr>
        <p:txBody>
          <a:bodyPr/>
          <a:lstStyle/>
          <a:p>
            <a:r>
              <a:rPr lang="en-US" dirty="0"/>
              <a:t>Sockets </a:t>
            </a:r>
            <a:r>
              <a:rPr lang="en-US" dirty="0">
                <a:latin typeface="+mn-lt"/>
              </a:rPr>
              <a:t>Helper</a:t>
            </a:r>
            <a:r>
              <a:rPr lang="en-US" dirty="0">
                <a:latin typeface="+mn-lt"/>
                <a:cs typeface="Courier New"/>
              </a:rPr>
              <a:t>: </a:t>
            </a:r>
            <a:r>
              <a:rPr lang="en-US" dirty="0" err="1">
                <a:latin typeface="Courier New"/>
                <a:cs typeface="Courier New"/>
              </a:rPr>
              <a:t>open_listenfd</a:t>
            </a:r>
            <a:endParaRPr lang="en-US" dirty="0">
              <a:latin typeface="Courier New"/>
              <a:cs typeface="Courier New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59735" y="2362200"/>
            <a:ext cx="8831865" cy="329320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4A00FF"/>
                </a:solidFill>
                <a:latin typeface="Courier New"/>
                <a:cs typeface="Courier New"/>
              </a:rPr>
              <a:t>open_listenfd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>
                <a:solidFill>
                  <a:srgbClr val="C1651C"/>
                </a:solidFill>
                <a:latin typeface="Courier New"/>
                <a:cs typeface="Courier New"/>
              </a:rPr>
              <a:t>port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addrinfo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C1651C"/>
                </a:solidFill>
                <a:latin typeface="Courier New"/>
                <a:cs typeface="Courier New"/>
              </a:rPr>
              <a:t>hints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listp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*</a:t>
            </a:r>
            <a:r>
              <a:rPr lang="en-US" sz="1600" dirty="0">
                <a:solidFill>
                  <a:srgbClr val="C1651C"/>
                </a:solidFill>
                <a:latin typeface="Courier New"/>
                <a:cs typeface="Courier New"/>
              </a:rPr>
              <a:t>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optval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=1;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Get a list of potential server addresses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memset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(&amp;hints, 0, 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sizeof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addrinfo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hints.ai_socktype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SOCK_STREAM;          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Accept connect.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hints.ai_flags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AI_PASSIVE | AI_ADDRCONFIG;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…on any IP </a:t>
            </a:r>
            <a:r>
              <a:rPr lang="en-US" sz="1600" dirty="0" err="1">
                <a:solidFill>
                  <a:srgbClr val="CB2418"/>
                </a:solidFill>
                <a:latin typeface="Courier New"/>
                <a:cs typeface="Courier New"/>
              </a:rPr>
              <a:t>addr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hints.ai_flags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|= AI_NUMERICSERV;         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…using port no.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Getaddrinfo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port, &amp;hints, 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listp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098319" y="5345668"/>
            <a:ext cx="8932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csapp.c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4972050"/>
          </a:xfrm>
        </p:spPr>
        <p:txBody>
          <a:bodyPr/>
          <a:lstStyle/>
          <a:p>
            <a:r>
              <a:rPr lang="en-US" dirty="0"/>
              <a:t>Create a listening descriptor that can be used to accept connection requests from clients.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77D20BF-0508-4F38-B845-1DF82FF3B627}"/>
              </a:ext>
            </a:extLst>
          </p:cNvPr>
          <p:cNvSpPr txBox="1"/>
          <p:nvPr/>
        </p:nvSpPr>
        <p:spPr>
          <a:xfrm>
            <a:off x="232267" y="5866751"/>
            <a:ext cx="86794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AI_PASSIVE </a:t>
            </a:r>
            <a:r>
              <a:rPr lang="en-US" sz="1800" dirty="0">
                <a:latin typeface="Calibri" pitchFamily="34" charset="0"/>
              </a:rPr>
              <a:t>means “I plan to listen on this socket.”</a:t>
            </a:r>
            <a:br>
              <a:rPr lang="en-US" sz="1800" dirty="0">
                <a:latin typeface="Calibri" pitchFamily="34" charset="0"/>
              </a:rPr>
            </a:b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AI_ADDRCONFIG </a:t>
            </a:r>
            <a:r>
              <a:rPr lang="en-US" sz="1800" dirty="0">
                <a:latin typeface="Calibri" pitchFamily="34" charset="0"/>
              </a:rPr>
              <a:t>normally not used for servers, but we use it for convenience</a:t>
            </a:r>
          </a:p>
        </p:txBody>
      </p:sp>
    </p:spTree>
    <p:extLst>
      <p:ext uri="{BB962C8B-B14F-4D97-AF65-F5344CB8AC3E}">
        <p14:creationId xmlns:p14="http://schemas.microsoft.com/office/powerpoint/2010/main" val="385643925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177382" cy="762000"/>
          </a:xfrm>
        </p:spPr>
        <p:txBody>
          <a:bodyPr/>
          <a:lstStyle/>
          <a:p>
            <a:r>
              <a:rPr lang="en-US" dirty="0"/>
              <a:t>Sockets Helper: </a:t>
            </a:r>
            <a:r>
              <a:rPr lang="en-US" dirty="0" err="1">
                <a:latin typeface="Courier New"/>
                <a:cs typeface="Courier New"/>
              </a:rPr>
              <a:t>open_listenfd</a:t>
            </a:r>
            <a:r>
              <a:rPr lang="en-US" dirty="0"/>
              <a:t> (</a:t>
            </a:r>
            <a:r>
              <a:rPr lang="en-US" dirty="0" err="1"/>
              <a:t>cont</a:t>
            </a:r>
            <a:r>
              <a:rPr lang="en-US" dirty="0"/>
              <a:t>)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59735" y="1524000"/>
            <a:ext cx="8214208" cy="403187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Walk the list for one that we can bind to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600" dirty="0">
                <a:solidFill>
                  <a:srgbClr val="C200FF"/>
                </a:solidFill>
                <a:latin typeface="Courier New"/>
                <a:cs typeface="Courier New"/>
              </a:rPr>
              <a:t>for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(p = 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listp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; p; p = p-&gt;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ai_next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) {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da-DK" sz="1600" dirty="0">
                <a:solidFill>
                  <a:srgbClr val="CB2418"/>
                </a:solidFill>
                <a:latin typeface="Courier New"/>
                <a:cs typeface="Courier New"/>
              </a:rPr>
              <a:t>/* </a:t>
            </a:r>
            <a:r>
              <a:rPr lang="da-DK" sz="1600" dirty="0" err="1">
                <a:solidFill>
                  <a:srgbClr val="CB2418"/>
                </a:solidFill>
                <a:latin typeface="Courier New"/>
                <a:cs typeface="Courier New"/>
              </a:rPr>
              <a:t>Create</a:t>
            </a:r>
            <a:r>
              <a:rPr lang="da-DK" sz="1600" dirty="0">
                <a:solidFill>
                  <a:srgbClr val="CB2418"/>
                </a:solidFill>
                <a:latin typeface="Courier New"/>
                <a:cs typeface="Courier New"/>
              </a:rPr>
              <a:t> a </a:t>
            </a:r>
            <a:r>
              <a:rPr lang="da-DK" sz="1600" dirty="0" err="1">
                <a:solidFill>
                  <a:srgbClr val="CB2418"/>
                </a:solidFill>
                <a:latin typeface="Courier New"/>
                <a:cs typeface="Courier New"/>
              </a:rPr>
              <a:t>socket</a:t>
            </a:r>
            <a:r>
              <a:rPr lang="da-DK" sz="1600" dirty="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da-DK" sz="1600" dirty="0" err="1">
                <a:solidFill>
                  <a:srgbClr val="CB2418"/>
                </a:solidFill>
                <a:latin typeface="Courier New"/>
                <a:cs typeface="Courier New"/>
              </a:rPr>
              <a:t>descriptor</a:t>
            </a:r>
            <a:r>
              <a:rPr lang="da-DK" sz="16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da-DK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da-DK" sz="1600" dirty="0" err="1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((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listenfd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socket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(p-&gt;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ai_family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, p-&gt;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ai_socktype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                p-&gt;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ai_protocol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)) &lt; 0)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da-DK" sz="1600" dirty="0" err="1">
                <a:solidFill>
                  <a:srgbClr val="C200FF"/>
                </a:solidFill>
                <a:latin typeface="Courier New"/>
                <a:cs typeface="Courier New"/>
              </a:rPr>
              <a:t>continue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;  </a:t>
            </a:r>
            <a:r>
              <a:rPr lang="da-DK" sz="1600" dirty="0">
                <a:solidFill>
                  <a:srgbClr val="CB2418"/>
                </a:solidFill>
                <a:latin typeface="Courier New"/>
                <a:cs typeface="Courier New"/>
              </a:rPr>
              <a:t>/* </a:t>
            </a:r>
            <a:r>
              <a:rPr lang="da-DK" sz="1600" dirty="0" err="1">
                <a:solidFill>
                  <a:srgbClr val="CB2418"/>
                </a:solidFill>
                <a:latin typeface="Courier New"/>
                <a:cs typeface="Courier New"/>
              </a:rPr>
              <a:t>Socket</a:t>
            </a:r>
            <a:r>
              <a:rPr lang="da-DK" sz="1600" dirty="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da-DK" sz="1600" dirty="0" err="1">
                <a:solidFill>
                  <a:srgbClr val="CB2418"/>
                </a:solidFill>
                <a:latin typeface="Courier New"/>
                <a:cs typeface="Courier New"/>
              </a:rPr>
              <a:t>failed</a:t>
            </a:r>
            <a:r>
              <a:rPr lang="da-DK" sz="1600" dirty="0">
                <a:solidFill>
                  <a:srgbClr val="CB2418"/>
                </a:solidFill>
                <a:latin typeface="Courier New"/>
                <a:cs typeface="Courier New"/>
              </a:rPr>
              <a:t>, </a:t>
            </a:r>
            <a:r>
              <a:rPr lang="da-DK" sz="1600" dirty="0" err="1">
                <a:solidFill>
                  <a:srgbClr val="CB2418"/>
                </a:solidFill>
                <a:latin typeface="Courier New"/>
                <a:cs typeface="Courier New"/>
              </a:rPr>
              <a:t>try</a:t>
            </a:r>
            <a:r>
              <a:rPr lang="da-DK" sz="1600" dirty="0">
                <a:solidFill>
                  <a:srgbClr val="CB2418"/>
                </a:solidFill>
                <a:latin typeface="Courier New"/>
                <a:cs typeface="Courier New"/>
              </a:rPr>
              <a:t> the </a:t>
            </a:r>
            <a:r>
              <a:rPr lang="da-DK" sz="1600" dirty="0" err="1">
                <a:solidFill>
                  <a:srgbClr val="CB2418"/>
                </a:solidFill>
                <a:latin typeface="Courier New"/>
                <a:cs typeface="Courier New"/>
              </a:rPr>
              <a:t>next</a:t>
            </a:r>
            <a:r>
              <a:rPr lang="da-DK" sz="16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da-DK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da-DK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da-DK" sz="1600" dirty="0">
                <a:solidFill>
                  <a:srgbClr val="CB2418"/>
                </a:solidFill>
                <a:latin typeface="Courier New"/>
                <a:cs typeface="Courier New"/>
              </a:rPr>
              <a:t>/* </a:t>
            </a:r>
            <a:r>
              <a:rPr lang="da-DK" sz="1600" dirty="0" err="1">
                <a:solidFill>
                  <a:srgbClr val="CB2418"/>
                </a:solidFill>
                <a:latin typeface="Courier New"/>
                <a:cs typeface="Courier New"/>
              </a:rPr>
              <a:t>Eliminates</a:t>
            </a:r>
            <a:r>
              <a:rPr lang="da-DK" sz="1600" dirty="0">
                <a:solidFill>
                  <a:srgbClr val="CB2418"/>
                </a:solidFill>
                <a:latin typeface="Courier New"/>
                <a:cs typeface="Courier New"/>
              </a:rPr>
              <a:t> "Address </a:t>
            </a:r>
            <a:r>
              <a:rPr lang="da-DK" sz="1600" dirty="0" err="1">
                <a:solidFill>
                  <a:srgbClr val="CB2418"/>
                </a:solidFill>
                <a:latin typeface="Courier New"/>
                <a:cs typeface="Courier New"/>
              </a:rPr>
              <a:t>already</a:t>
            </a:r>
            <a:r>
              <a:rPr lang="da-DK" sz="1600" dirty="0">
                <a:solidFill>
                  <a:srgbClr val="CB2418"/>
                </a:solidFill>
                <a:latin typeface="Courier New"/>
                <a:cs typeface="Courier New"/>
              </a:rPr>
              <a:t> in </a:t>
            </a:r>
            <a:r>
              <a:rPr lang="da-DK" sz="1600" dirty="0" err="1">
                <a:solidFill>
                  <a:srgbClr val="CB2418"/>
                </a:solidFill>
                <a:latin typeface="Courier New"/>
                <a:cs typeface="Courier New"/>
              </a:rPr>
              <a:t>use</a:t>
            </a:r>
            <a:r>
              <a:rPr lang="da-DK" sz="1600" dirty="0">
                <a:solidFill>
                  <a:srgbClr val="CB2418"/>
                </a:solidFill>
                <a:latin typeface="Courier New"/>
                <a:cs typeface="Courier New"/>
              </a:rPr>
              <a:t>" </a:t>
            </a:r>
            <a:r>
              <a:rPr lang="da-DK" sz="1600" dirty="0" err="1">
                <a:solidFill>
                  <a:srgbClr val="CB2418"/>
                </a:solidFill>
                <a:latin typeface="Courier New"/>
                <a:cs typeface="Courier New"/>
              </a:rPr>
              <a:t>error</a:t>
            </a:r>
            <a:r>
              <a:rPr lang="da-DK" sz="1600" dirty="0">
                <a:solidFill>
                  <a:srgbClr val="CB2418"/>
                </a:solidFill>
                <a:latin typeface="Courier New"/>
                <a:cs typeface="Courier New"/>
              </a:rPr>
              <a:t> from bind */</a:t>
            </a:r>
            <a:endParaRPr lang="da-DK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Setsockopt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listenfd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, SOL_SOCKET, SO_REUSEADDR, </a:t>
            </a: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    (</a:t>
            </a:r>
            <a:r>
              <a:rPr lang="fi-FI" sz="1600" dirty="0" err="1">
                <a:solidFill>
                  <a:srgbClr val="C200FF"/>
                </a:solidFill>
                <a:latin typeface="Courier New"/>
                <a:cs typeface="Courier New"/>
              </a:rPr>
              <a:t>const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i-FI" sz="1600" dirty="0" err="1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*)&amp;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optval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, </a:t>
            </a:r>
            <a:r>
              <a:rPr lang="fi-FI" sz="1600" dirty="0" err="1">
                <a:solidFill>
                  <a:srgbClr val="C200FF"/>
                </a:solidFill>
                <a:latin typeface="Courier New"/>
                <a:cs typeface="Courier New"/>
              </a:rPr>
              <a:t>sizeof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fi-FI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));</a:t>
            </a:r>
          </a:p>
          <a:p>
            <a:endParaRPr lang="fi-FI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fi-FI" sz="1600" dirty="0">
                <a:solidFill>
                  <a:srgbClr val="CB2418"/>
                </a:solidFill>
                <a:latin typeface="Courier New"/>
                <a:cs typeface="Courier New"/>
              </a:rPr>
              <a:t>/* </a:t>
            </a:r>
            <a:r>
              <a:rPr lang="fi-FI" sz="1600" dirty="0" err="1">
                <a:solidFill>
                  <a:srgbClr val="CB2418"/>
                </a:solidFill>
                <a:latin typeface="Courier New"/>
                <a:cs typeface="Courier New"/>
              </a:rPr>
              <a:t>Bind</a:t>
            </a:r>
            <a:r>
              <a:rPr lang="fi-FI" sz="1600" dirty="0">
                <a:solidFill>
                  <a:srgbClr val="CB2418"/>
                </a:solidFill>
                <a:latin typeface="Courier New"/>
                <a:cs typeface="Courier New"/>
              </a:rPr>
              <a:t> the </a:t>
            </a:r>
            <a:r>
              <a:rPr lang="fi-FI" sz="1600" dirty="0" err="1">
                <a:solidFill>
                  <a:srgbClr val="CB2418"/>
                </a:solidFill>
                <a:latin typeface="Courier New"/>
                <a:cs typeface="Courier New"/>
              </a:rPr>
              <a:t>descriptor</a:t>
            </a:r>
            <a:r>
              <a:rPr lang="fi-FI" sz="1600" dirty="0">
                <a:solidFill>
                  <a:srgbClr val="CB2418"/>
                </a:solidFill>
                <a:latin typeface="Courier New"/>
                <a:cs typeface="Courier New"/>
              </a:rPr>
              <a:t> to the </a:t>
            </a:r>
            <a:r>
              <a:rPr lang="fi-FI" sz="1600" dirty="0" err="1">
                <a:solidFill>
                  <a:srgbClr val="CB2418"/>
                </a:solidFill>
                <a:latin typeface="Courier New"/>
                <a:cs typeface="Courier New"/>
              </a:rPr>
              <a:t>address</a:t>
            </a:r>
            <a:r>
              <a:rPr lang="fi-FI" sz="16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fi-FI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fi-FI" sz="1600" dirty="0" err="1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bind(listenfd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, p-&gt;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ai_addr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, p-&gt;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ai_addrlen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) == 0)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break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Success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Close(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Bind failed, try the next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543800" y="5193268"/>
            <a:ext cx="8932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csapp.c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9670811-33A1-4D2E-A88F-038B8DF4FA4D}"/>
              </a:ext>
            </a:extLst>
          </p:cNvPr>
          <p:cNvSpPr txBox="1"/>
          <p:nvPr/>
        </p:nvSpPr>
        <p:spPr>
          <a:xfrm>
            <a:off x="357018" y="5791200"/>
            <a:ext cx="77963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A production server would not break out of the loop on the first success.</a:t>
            </a:r>
          </a:p>
          <a:p>
            <a:r>
              <a:rPr lang="en-US" sz="1800" dirty="0">
                <a:latin typeface="Calibri" pitchFamily="34" charset="0"/>
              </a:rPr>
              <a:t>We do that for simplicity only.</a:t>
            </a:r>
          </a:p>
        </p:txBody>
      </p:sp>
    </p:spTree>
    <p:extLst>
      <p:ext uri="{BB962C8B-B14F-4D97-AF65-F5344CB8AC3E}">
        <p14:creationId xmlns:p14="http://schemas.microsoft.com/office/powerpoint/2010/main" val="81317971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177382" cy="762000"/>
          </a:xfrm>
        </p:spPr>
        <p:txBody>
          <a:bodyPr/>
          <a:lstStyle/>
          <a:p>
            <a:r>
              <a:rPr lang="en-US" dirty="0"/>
              <a:t>Sockets Helper: </a:t>
            </a:r>
            <a:r>
              <a:rPr lang="en-US" dirty="0" err="1">
                <a:latin typeface="Courier New"/>
                <a:cs typeface="Courier New"/>
              </a:rPr>
              <a:t>open_listenfd</a:t>
            </a:r>
            <a:r>
              <a:rPr lang="en-US" dirty="0"/>
              <a:t> (</a:t>
            </a:r>
            <a:r>
              <a:rPr lang="en-US" dirty="0" err="1"/>
              <a:t>cont</a:t>
            </a:r>
            <a:r>
              <a:rPr lang="en-US" dirty="0"/>
              <a:t>)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59735" y="1524000"/>
            <a:ext cx="8461270" cy="304698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Clean up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Freeaddrinfo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listp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(!p)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No address worked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is-IS" sz="1600" dirty="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 -1;</a:t>
            </a:r>
          </a:p>
          <a:p>
            <a:endParaRPr lang="is-I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Make it a listening socket ready to accept conn. requests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(listen(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LISTENQ) &lt; 0)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Close(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is-IS" sz="1600" dirty="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 -1;</a:t>
            </a:r>
          </a:p>
          <a:p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717319" y="4202668"/>
            <a:ext cx="8932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csapp.c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  <p:sp>
        <p:nvSpPr>
          <p:cNvPr id="6" name="Rectangle 4"/>
          <p:cNvSpPr txBox="1">
            <a:spLocks noChangeArrowheads="1"/>
          </p:cNvSpPr>
          <p:nvPr/>
        </p:nvSpPr>
        <p:spPr bwMode="auto">
          <a:xfrm>
            <a:off x="329153" y="5684972"/>
            <a:ext cx="8307387" cy="86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defRPr sz="2400" b="1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dirty="0">
                <a:solidFill>
                  <a:srgbClr val="FF0000"/>
                </a:solidFill>
              </a:rPr>
              <a:t>Key point: </a:t>
            </a:r>
            <a:r>
              <a:rPr lang="en-US" dirty="0" err="1">
                <a:latin typeface="Courier New"/>
                <a:cs typeface="Courier New"/>
              </a:rPr>
              <a:t>open_clientfd</a:t>
            </a:r>
            <a:r>
              <a:rPr lang="en-US" dirty="0">
                <a:latin typeface="Courier New"/>
                <a:cs typeface="Courier New"/>
              </a:rPr>
              <a:t> </a:t>
            </a:r>
            <a:r>
              <a:rPr lang="en-US" dirty="0"/>
              <a:t>and </a:t>
            </a:r>
            <a:r>
              <a:rPr lang="en-US" dirty="0" err="1">
                <a:latin typeface="Courier New"/>
                <a:cs typeface="Courier New"/>
              </a:rPr>
              <a:t>open_listenfd</a:t>
            </a:r>
            <a:r>
              <a:rPr lang="en-US" dirty="0"/>
              <a:t> are both independent of any particular version of IP.</a:t>
            </a:r>
            <a:endParaRPr lang="en-US" b="1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6591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342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69913"/>
            <a:ext cx="7524750" cy="573087"/>
          </a:xfrm>
        </p:spPr>
        <p:txBody>
          <a:bodyPr/>
          <a:lstStyle/>
          <a:p>
            <a:r>
              <a:rPr lang="en-US"/>
              <a:t>Testing Servers Using </a:t>
            </a:r>
            <a:r>
              <a:rPr lang="en-US">
                <a:latin typeface="Courier New" pitchFamily="49" charset="0"/>
              </a:rPr>
              <a:t>telnet</a:t>
            </a:r>
            <a:endParaRPr lang="en-US"/>
          </a:p>
        </p:txBody>
      </p:sp>
      <p:sp>
        <p:nvSpPr>
          <p:cNvPr id="743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dirty="0">
                <a:latin typeface="Courier New" pitchFamily="49" charset="0"/>
              </a:rPr>
              <a:t>telnet </a:t>
            </a:r>
            <a:r>
              <a:rPr lang="en-US" dirty="0"/>
              <a:t>program is invaluable for testing servers that transmit ASCII strings over Internet connections</a:t>
            </a:r>
          </a:p>
          <a:p>
            <a:pPr lvl="1"/>
            <a:r>
              <a:rPr lang="en-US" dirty="0"/>
              <a:t>Our simple echo server</a:t>
            </a:r>
          </a:p>
          <a:p>
            <a:pPr lvl="1"/>
            <a:r>
              <a:rPr lang="en-US" dirty="0"/>
              <a:t>Web servers</a:t>
            </a:r>
          </a:p>
          <a:p>
            <a:pPr lvl="1"/>
            <a:r>
              <a:rPr lang="en-US" dirty="0"/>
              <a:t>Mail servers</a:t>
            </a:r>
          </a:p>
          <a:p>
            <a:endParaRPr lang="en-US" dirty="0"/>
          </a:p>
          <a:p>
            <a:r>
              <a:rPr lang="en-US" dirty="0"/>
              <a:t>Usage: </a:t>
            </a:r>
          </a:p>
          <a:p>
            <a:pPr lvl="1"/>
            <a:r>
              <a:rPr lang="en-US" b="1" dirty="0" err="1">
                <a:latin typeface="Courier New" pitchFamily="49" charset="0"/>
              </a:rPr>
              <a:t>linux</a:t>
            </a:r>
            <a:r>
              <a:rPr lang="en-US" b="1" dirty="0">
                <a:latin typeface="Courier New" pitchFamily="49" charset="0"/>
              </a:rPr>
              <a:t>&gt; </a:t>
            </a:r>
            <a:r>
              <a:rPr lang="en-US" b="1" i="1" dirty="0">
                <a:latin typeface="Courier New" pitchFamily="49" charset="0"/>
              </a:rPr>
              <a:t>telnet &lt;host&gt; &lt;</a:t>
            </a:r>
            <a:r>
              <a:rPr lang="en-US" b="1" i="1" dirty="0" err="1">
                <a:latin typeface="Courier New" pitchFamily="49" charset="0"/>
              </a:rPr>
              <a:t>portnumber</a:t>
            </a:r>
            <a:r>
              <a:rPr lang="en-US" b="1" i="1" dirty="0">
                <a:latin typeface="Courier New" pitchFamily="49" charset="0"/>
              </a:rPr>
              <a:t>&gt;</a:t>
            </a:r>
          </a:p>
          <a:p>
            <a:pPr lvl="1"/>
            <a:r>
              <a:rPr lang="en-US" dirty="0"/>
              <a:t>Creates a connection with a server running on </a:t>
            </a:r>
            <a:r>
              <a:rPr lang="en-US" b="1" i="1" dirty="0">
                <a:latin typeface="Courier New" pitchFamily="49" charset="0"/>
              </a:rPr>
              <a:t>&lt;host&gt;</a:t>
            </a:r>
            <a:r>
              <a:rPr lang="en-US" b="1" dirty="0"/>
              <a:t> </a:t>
            </a:r>
            <a:r>
              <a:rPr lang="en-US" dirty="0"/>
              <a:t>and  listening on port </a:t>
            </a:r>
            <a:r>
              <a:rPr lang="en-US" b="1" i="1" dirty="0">
                <a:latin typeface="Courier New" pitchFamily="49" charset="0"/>
              </a:rPr>
              <a:t>&lt;</a:t>
            </a:r>
            <a:r>
              <a:rPr lang="en-US" b="1" i="1" dirty="0" err="1">
                <a:latin typeface="Courier New" pitchFamily="49" charset="0"/>
              </a:rPr>
              <a:t>portnumber</a:t>
            </a:r>
            <a:r>
              <a:rPr lang="en-US" b="1" i="1" dirty="0">
                <a:latin typeface="Courier New" pitchFamily="49" charset="0"/>
              </a:rPr>
              <a:t>&gt;</a:t>
            </a:r>
            <a:endParaRPr lang="en-US" b="1" dirty="0">
              <a:latin typeface="Courier New" pitchFamily="49" charset="0"/>
            </a:endParaRPr>
          </a:p>
          <a:p>
            <a:endParaRPr lang="en-US" dirty="0">
              <a:latin typeface="Courier New" pitchFamily="49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4450" name="Rectangle 2"/>
          <p:cNvSpPr>
            <a:spLocks noGrp="1" noChangeArrowheads="1"/>
          </p:cNvSpPr>
          <p:nvPr>
            <p:ph type="title"/>
          </p:nvPr>
        </p:nvSpPr>
        <p:spPr>
          <a:xfrm>
            <a:off x="348575" y="436967"/>
            <a:ext cx="8588375" cy="573088"/>
          </a:xfrm>
        </p:spPr>
        <p:txBody>
          <a:bodyPr/>
          <a:lstStyle/>
          <a:p>
            <a:r>
              <a:rPr lang="en-US"/>
              <a:t>Testing the Echo Server With </a:t>
            </a:r>
            <a:r>
              <a:rPr lang="en-US">
                <a:latin typeface="Courier New" pitchFamily="49" charset="0"/>
              </a:rPr>
              <a:t>telnet</a:t>
            </a:r>
            <a:endParaRPr lang="en-US"/>
          </a:p>
        </p:txBody>
      </p:sp>
      <p:sp>
        <p:nvSpPr>
          <p:cNvPr id="744451" name="Text Box 3"/>
          <p:cNvSpPr txBox="1">
            <a:spLocks noChangeArrowheads="1"/>
          </p:cNvSpPr>
          <p:nvPr/>
        </p:nvSpPr>
        <p:spPr bwMode="auto">
          <a:xfrm>
            <a:off x="475882" y="1219200"/>
            <a:ext cx="6991718" cy="4770537"/>
          </a:xfrm>
          <a:prstGeom prst="rect">
            <a:avLst/>
          </a:prstGeom>
          <a:solidFill>
            <a:srgbClr val="D9D9D9"/>
          </a:solidFill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whaleshark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&gt; ./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echoserveri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15213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Connected to (MAKOSHARK.ICS.CS.CMU.EDU, 50280)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server received 11 bytes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server received 8 bytes</a:t>
            </a:r>
            <a:endParaRPr lang="en-US" sz="1600" dirty="0">
              <a:latin typeface="Courier New"/>
              <a:cs typeface="Courier New"/>
            </a:endParaRPr>
          </a:p>
          <a:p>
            <a:endParaRPr lang="en-US" sz="1600" dirty="0">
              <a:latin typeface="Courier New"/>
              <a:cs typeface="Courier New"/>
            </a:endParaRP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makoshark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&gt; telnet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whaleshark.ics.cs.cmu.edu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15213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Trying 128.2.210.175...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Connected to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whaleshark.ics.cs.cmu.edu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(128.2.210.175).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Escape character is '^]'.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Hi there!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Hi there!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Howdy!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Howdy!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^]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telnet&gt; quit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Connection closed.</a:t>
            </a:r>
          </a:p>
          <a:p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makoshark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&gt;</a:t>
            </a:r>
            <a:endParaRPr lang="en-US" sz="1600" dirty="0">
              <a:latin typeface="Courier New"/>
              <a:cs typeface="Courier Ne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4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4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4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4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45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4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45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45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4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45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45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451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451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451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1F4052-C43C-4E67-B265-1A6578CB8F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Onion sites aka “the dark web”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0658ACB8-804A-4073-A025-B56E59CB70A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58812" y="2200275"/>
            <a:ext cx="7372350" cy="3295650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D1B1D76-1087-4959-BCA1-2CEE7DE8E392}"/>
              </a:ext>
            </a:extLst>
          </p:cNvPr>
          <p:cNvSpPr txBox="1"/>
          <p:nvPr/>
        </p:nvSpPr>
        <p:spPr>
          <a:xfrm>
            <a:off x="6400800" y="3733800"/>
            <a:ext cx="2286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The “dark web” consists of web sites and other services that are accessible </a:t>
            </a:r>
            <a:r>
              <a:rPr lang="en-US" sz="1800" i="1" dirty="0">
                <a:latin typeface="Calibri" pitchFamily="34" charset="0"/>
              </a:rPr>
              <a:t>only</a:t>
            </a:r>
            <a:r>
              <a:rPr lang="en-US" sz="1800" dirty="0">
                <a:latin typeface="Calibri" pitchFamily="34" charset="0"/>
              </a:rPr>
              <a:t> when using Tor and similar protocols.</a:t>
            </a:r>
          </a:p>
        </p:txBody>
      </p:sp>
    </p:spTree>
    <p:extLst>
      <p:ext uri="{BB962C8B-B14F-4D97-AF65-F5344CB8AC3E}">
        <p14:creationId xmlns:p14="http://schemas.microsoft.com/office/powerpoint/2010/main" val="3491284919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05AB49D-E51D-495D-8A91-37234D2BD24B}"/>
              </a:ext>
            </a:extLst>
          </p:cNvPr>
          <p:cNvSpPr txBox="1"/>
          <p:nvPr/>
        </p:nvSpPr>
        <p:spPr>
          <a:xfrm>
            <a:off x="914400" y="2819400"/>
            <a:ext cx="6705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5 Minutes for Activity 5</a:t>
            </a:r>
          </a:p>
          <a:p>
            <a:r>
              <a:rPr lang="en-US" sz="1400" b="0" dirty="0">
                <a:latin typeface="Calibri" pitchFamily="34" charset="0"/>
                <a:hlinkClick r:id="rId2"/>
              </a:rPr>
              <a:t>https://www.cs.cmu.edu/afs/cs/academic/class/15213-m22/www/activities/netprog1.pdf</a:t>
            </a:r>
            <a:r>
              <a:rPr lang="en-US" sz="1400" b="0" dirty="0">
                <a:latin typeface="Calibri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02149315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40253E-116A-47FA-8310-4BDA55625B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74C24B-4E35-4E10-A130-58C74C4688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4972050"/>
          </a:xfrm>
        </p:spPr>
        <p:txBody>
          <a:bodyPr/>
          <a:lstStyle/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Questions from yesterday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Material we didn’t get to yesterday</a:t>
            </a:r>
          </a:p>
          <a:p>
            <a:pPr lvl="1"/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Transmitting data using sockets</a:t>
            </a:r>
          </a:p>
          <a:p>
            <a:pPr lvl="1"/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Socket addresses</a:t>
            </a:r>
          </a:p>
          <a:p>
            <a:pPr lvl="1"/>
            <a:r>
              <a:rPr lang="en-US" b="1" dirty="0" err="1">
                <a:solidFill>
                  <a:schemeClr val="bg1">
                    <a:lumMod val="6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getaddrinfo</a:t>
            </a:r>
            <a:endParaRPr lang="en-US" b="1" dirty="0">
              <a:solidFill>
                <a:schemeClr val="bg1">
                  <a:lumMod val="6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Setting up connections</a:t>
            </a:r>
          </a:p>
          <a:p>
            <a:r>
              <a:rPr lang="en-US" dirty="0"/>
              <a:t>Application protocol example: HTTP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7075418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878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3733800" cy="573087"/>
          </a:xfrm>
        </p:spPr>
        <p:txBody>
          <a:bodyPr lIns="91294" tIns="45647" rIns="91294" bIns="45647" anchor="t"/>
          <a:lstStyle/>
          <a:p>
            <a:r>
              <a:rPr lang="en-US" dirty="0"/>
              <a:t>Web Server Basics</a:t>
            </a:r>
          </a:p>
        </p:txBody>
      </p:sp>
      <p:sp>
        <p:nvSpPr>
          <p:cNvPr id="758787" name="Oval 3"/>
          <p:cNvSpPr>
            <a:spLocks noChangeArrowheads="1"/>
          </p:cNvSpPr>
          <p:nvPr/>
        </p:nvSpPr>
        <p:spPr bwMode="auto">
          <a:xfrm>
            <a:off x="7546975" y="1676400"/>
            <a:ext cx="1368425" cy="1287463"/>
          </a:xfrm>
          <a:prstGeom prst="ellipse">
            <a:avLst/>
          </a:prstGeom>
          <a:solidFill>
            <a:srgbClr val="F1C7C7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800">
                <a:latin typeface="+mn-lt"/>
              </a:rPr>
              <a:t>Web</a:t>
            </a:r>
          </a:p>
          <a:p>
            <a:pPr algn="ctr" defTabSz="912813"/>
            <a:r>
              <a:rPr lang="en-US" sz="1800">
                <a:latin typeface="+mn-lt"/>
              </a:rPr>
              <a:t>server</a:t>
            </a:r>
          </a:p>
        </p:txBody>
      </p:sp>
      <p:sp>
        <p:nvSpPr>
          <p:cNvPr id="758788" name="Line 4"/>
          <p:cNvSpPr>
            <a:spLocks noChangeShapeType="1"/>
          </p:cNvSpPr>
          <p:nvPr/>
        </p:nvSpPr>
        <p:spPr bwMode="auto">
          <a:xfrm>
            <a:off x="5859463" y="1976438"/>
            <a:ext cx="17494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lIns="91577" tIns="45789" rIns="91577" bIns="45789" anchor="ctr"/>
          <a:lstStyle/>
          <a:p>
            <a:endParaRPr lang="en-US"/>
          </a:p>
        </p:txBody>
      </p:sp>
      <p:sp>
        <p:nvSpPr>
          <p:cNvPr id="758789" name="Text Box 5"/>
          <p:cNvSpPr txBox="1">
            <a:spLocks noChangeArrowheads="1"/>
          </p:cNvSpPr>
          <p:nvPr/>
        </p:nvSpPr>
        <p:spPr bwMode="auto">
          <a:xfrm>
            <a:off x="5781675" y="1594132"/>
            <a:ext cx="1611569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defTabSz="912813"/>
            <a:r>
              <a:rPr lang="en-US" sz="1800" dirty="0">
                <a:latin typeface="Courier New" pitchFamily="49" charset="0"/>
              </a:rPr>
              <a:t>HTTP </a:t>
            </a:r>
            <a:r>
              <a:rPr lang="en-US" sz="1800" dirty="0">
                <a:latin typeface="+mn-lt"/>
              </a:rPr>
              <a:t>request</a:t>
            </a:r>
          </a:p>
        </p:txBody>
      </p:sp>
      <p:sp>
        <p:nvSpPr>
          <p:cNvPr id="758790" name="Line 6"/>
          <p:cNvSpPr>
            <a:spLocks noChangeShapeType="1"/>
          </p:cNvSpPr>
          <p:nvPr/>
        </p:nvSpPr>
        <p:spPr bwMode="auto">
          <a:xfrm>
            <a:off x="6011863" y="2584450"/>
            <a:ext cx="14462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lIns="91577" tIns="45789" rIns="91577" bIns="45789" anchor="ctr"/>
          <a:lstStyle/>
          <a:p>
            <a:endParaRPr lang="en-US"/>
          </a:p>
        </p:txBody>
      </p:sp>
      <p:sp>
        <p:nvSpPr>
          <p:cNvPr id="758791" name="Text Box 7"/>
          <p:cNvSpPr txBox="1">
            <a:spLocks noChangeArrowheads="1"/>
          </p:cNvSpPr>
          <p:nvPr/>
        </p:nvSpPr>
        <p:spPr bwMode="auto">
          <a:xfrm>
            <a:off x="5789613" y="2708964"/>
            <a:ext cx="1749177" cy="64632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defTabSz="912813"/>
            <a:r>
              <a:rPr lang="en-US" sz="1800" dirty="0">
                <a:latin typeface="Courier New" pitchFamily="49" charset="0"/>
              </a:rPr>
              <a:t>HTTP </a:t>
            </a:r>
            <a:r>
              <a:rPr lang="en-US" sz="1800" dirty="0">
                <a:latin typeface="+mn-lt"/>
              </a:rPr>
              <a:t>response</a:t>
            </a:r>
          </a:p>
          <a:p>
            <a:pPr defTabSz="912813"/>
            <a:r>
              <a:rPr lang="en-US" sz="1800" dirty="0">
                <a:latin typeface="+mn-lt"/>
              </a:rPr>
              <a:t>(content)</a:t>
            </a:r>
          </a:p>
        </p:txBody>
      </p:sp>
      <p:sp>
        <p:nvSpPr>
          <p:cNvPr id="75879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303212" y="1598613"/>
            <a:ext cx="4186238" cy="4687887"/>
          </a:xfrm>
          <a:noFill/>
          <a:ln/>
        </p:spPr>
        <p:txBody>
          <a:bodyPr lIns="90343" tIns="44379" rIns="90343" bIns="44379"/>
          <a:lstStyle/>
          <a:p>
            <a:r>
              <a:rPr lang="en-US" sz="2000" dirty="0"/>
              <a:t>Clients and servers communicate using  the </a:t>
            </a:r>
            <a:r>
              <a:rPr lang="en-US" sz="2000" dirty="0" err="1"/>
              <a:t>HyperText</a:t>
            </a:r>
            <a:r>
              <a:rPr lang="en-US" sz="2000" dirty="0"/>
              <a:t> Transfer Protocol (HTTP)</a:t>
            </a:r>
          </a:p>
          <a:p>
            <a:pPr lvl="1"/>
            <a:r>
              <a:rPr lang="en-US" sz="1800" dirty="0"/>
              <a:t>Client and server establish TCP connection</a:t>
            </a:r>
          </a:p>
          <a:p>
            <a:pPr lvl="1"/>
            <a:r>
              <a:rPr lang="en-US" sz="1800" dirty="0"/>
              <a:t>Client requests content</a:t>
            </a:r>
          </a:p>
          <a:p>
            <a:pPr lvl="1"/>
            <a:r>
              <a:rPr lang="en-US" sz="1800" dirty="0"/>
              <a:t>Server responds with requested content</a:t>
            </a:r>
          </a:p>
          <a:p>
            <a:pPr lvl="1"/>
            <a:r>
              <a:rPr lang="en-US" sz="1800" dirty="0"/>
              <a:t>Client and server close connection (eventually)</a:t>
            </a:r>
          </a:p>
          <a:p>
            <a:r>
              <a:rPr lang="en-US" sz="2000" dirty="0"/>
              <a:t>Current version is HTTP/2.0</a:t>
            </a:r>
            <a:br>
              <a:rPr lang="en-US" sz="2000" dirty="0"/>
            </a:br>
            <a:r>
              <a:rPr lang="en-US" sz="2000" dirty="0"/>
              <a:t>but HTTP/1.1 widely used still</a:t>
            </a:r>
          </a:p>
          <a:p>
            <a:pPr lvl="1"/>
            <a:r>
              <a:rPr lang="en-US" sz="1800" dirty="0"/>
              <a:t>RFC 2616, June, 1999. </a:t>
            </a:r>
          </a:p>
        </p:txBody>
      </p:sp>
      <p:sp>
        <p:nvSpPr>
          <p:cNvPr id="758793" name="Oval 9"/>
          <p:cNvSpPr>
            <a:spLocks noChangeArrowheads="1"/>
          </p:cNvSpPr>
          <p:nvPr/>
        </p:nvSpPr>
        <p:spPr bwMode="auto">
          <a:xfrm>
            <a:off x="4641850" y="1676400"/>
            <a:ext cx="1370013" cy="1287463"/>
          </a:xfrm>
          <a:prstGeom prst="ellipse">
            <a:avLst/>
          </a:prstGeom>
          <a:solidFill>
            <a:srgbClr val="F1C7C7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800" dirty="0">
                <a:latin typeface="+mn-lt"/>
              </a:rPr>
              <a:t>Web</a:t>
            </a:r>
          </a:p>
          <a:p>
            <a:pPr algn="ctr" defTabSz="912813"/>
            <a:r>
              <a:rPr lang="en-US" sz="1800" dirty="0">
                <a:latin typeface="+mn-lt"/>
              </a:rPr>
              <a:t>client</a:t>
            </a:r>
          </a:p>
          <a:p>
            <a:pPr algn="ctr" defTabSz="912813"/>
            <a:r>
              <a:rPr lang="en-US" sz="1800" dirty="0">
                <a:latin typeface="+mn-lt"/>
              </a:rPr>
              <a:t>(browser) </a:t>
            </a:r>
          </a:p>
        </p:txBody>
      </p:sp>
      <p:sp>
        <p:nvSpPr>
          <p:cNvPr id="763908" name="Text Box 1028"/>
          <p:cNvSpPr txBox="1">
            <a:spLocks noChangeArrowheads="1"/>
          </p:cNvSpPr>
          <p:nvPr/>
        </p:nvSpPr>
        <p:spPr bwMode="auto">
          <a:xfrm>
            <a:off x="303213" y="5949950"/>
            <a:ext cx="7571303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tx2"/>
                </a:solidFill>
                <a:latin typeface="Courier New" pitchFamily="49" charset="0"/>
              </a:rPr>
              <a:t>http://www.w3.org/Protocols/rfc2616/rfc2616.html</a:t>
            </a:r>
          </a:p>
        </p:txBody>
      </p:sp>
      <p:sp>
        <p:nvSpPr>
          <p:cNvPr id="11" name="Rectangle 10"/>
          <p:cNvSpPr/>
          <p:nvPr/>
        </p:nvSpPr>
        <p:spPr bwMode="auto">
          <a:xfrm>
            <a:off x="4572000" y="4953000"/>
            <a:ext cx="1828800" cy="609600"/>
          </a:xfrm>
          <a:prstGeom prst="rect">
            <a:avLst/>
          </a:prstGeom>
          <a:solidFill>
            <a:srgbClr val="D5F1CF"/>
          </a:solidFill>
          <a:ln w="28575">
            <a:solidFill>
              <a:srgbClr val="C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>
                <a:latin typeface="+mn-lt"/>
              </a:rPr>
              <a:t>IP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4572000" y="4343400"/>
            <a:ext cx="1828800" cy="609600"/>
          </a:xfrm>
          <a:prstGeom prst="rect">
            <a:avLst/>
          </a:prstGeom>
          <a:solidFill>
            <a:srgbClr val="F6F5BD"/>
          </a:solidFill>
          <a:ln w="28575">
            <a:solidFill>
              <a:srgbClr val="C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>
                <a:latin typeface="+mn-lt"/>
              </a:rPr>
              <a:t>TCP</a:t>
            </a:r>
          </a:p>
        </p:txBody>
      </p:sp>
      <p:sp>
        <p:nvSpPr>
          <p:cNvPr id="13" name="Rectangle 12"/>
          <p:cNvSpPr/>
          <p:nvPr/>
        </p:nvSpPr>
        <p:spPr bwMode="auto">
          <a:xfrm>
            <a:off x="4572000" y="3733800"/>
            <a:ext cx="1828800" cy="609600"/>
          </a:xfrm>
          <a:prstGeom prst="rect">
            <a:avLst/>
          </a:prstGeom>
          <a:solidFill>
            <a:srgbClr val="F1C7C7"/>
          </a:solidFill>
          <a:ln w="28575">
            <a:solidFill>
              <a:srgbClr val="C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>
                <a:latin typeface="+mn-lt"/>
              </a:rPr>
              <a:t>HTTP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00800" y="5149334"/>
            <a:ext cx="12123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alibri" pitchFamily="34" charset="0"/>
              </a:rPr>
              <a:t>Datagrams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400800" y="4507468"/>
            <a:ext cx="9611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Streams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00800" y="3865602"/>
            <a:ext cx="14121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Web content</a:t>
            </a:r>
          </a:p>
        </p:txBody>
      </p:sp>
    </p:spTree>
    <p:extLst>
      <p:ext uri="{BB962C8B-B14F-4D97-AF65-F5344CB8AC3E}">
        <p14:creationId xmlns:p14="http://schemas.microsoft.com/office/powerpoint/2010/main" val="2629038952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981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5646738" cy="573087"/>
          </a:xfrm>
        </p:spPr>
        <p:txBody>
          <a:bodyPr/>
          <a:lstStyle/>
          <a:p>
            <a:r>
              <a:rPr lang="en-US"/>
              <a:t>Web Content</a:t>
            </a:r>
          </a:p>
        </p:txBody>
      </p:sp>
      <p:sp>
        <p:nvSpPr>
          <p:cNvPr id="759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853487" cy="5224462"/>
          </a:xfrm>
        </p:spPr>
        <p:txBody>
          <a:bodyPr/>
          <a:lstStyle/>
          <a:p>
            <a:pPr>
              <a:tabLst>
                <a:tab pos="4403725" algn="l"/>
              </a:tabLst>
            </a:pPr>
            <a:r>
              <a:rPr lang="en-US" dirty="0"/>
              <a:t>Web servers return </a:t>
            </a:r>
            <a:r>
              <a:rPr lang="en-US" i="1" dirty="0">
                <a:solidFill>
                  <a:srgbClr val="FF0000"/>
                </a:solidFill>
              </a:rPr>
              <a:t>content</a:t>
            </a:r>
            <a:r>
              <a:rPr lang="en-US" dirty="0"/>
              <a:t> to clients</a:t>
            </a:r>
          </a:p>
          <a:p>
            <a:pPr lvl="1">
              <a:tabLst>
                <a:tab pos="4403725" algn="l"/>
              </a:tabLst>
            </a:pPr>
            <a:r>
              <a:rPr lang="en-US" i="1" dirty="0"/>
              <a:t>content: </a:t>
            </a:r>
            <a:r>
              <a:rPr lang="en-US" dirty="0"/>
              <a:t>a sequence of bytes with an associated MIME (Multipurpose Internet Mail Extensions) type</a:t>
            </a:r>
          </a:p>
          <a:p>
            <a:pPr>
              <a:tabLst>
                <a:tab pos="4403725" algn="l"/>
              </a:tabLst>
            </a:pPr>
            <a:endParaRPr lang="en-US" dirty="0"/>
          </a:p>
          <a:p>
            <a:pPr>
              <a:tabLst>
                <a:tab pos="4403725" algn="l"/>
              </a:tabLst>
            </a:pPr>
            <a:r>
              <a:rPr lang="en-US" dirty="0"/>
              <a:t>Example MIME types</a:t>
            </a:r>
          </a:p>
          <a:p>
            <a:pPr lvl="1">
              <a:tabLst>
                <a:tab pos="4403725" algn="l"/>
              </a:tabLst>
            </a:pPr>
            <a:r>
              <a:rPr lang="en-US" b="1" dirty="0">
                <a:latin typeface="Courier New" pitchFamily="49" charset="0"/>
              </a:rPr>
              <a:t>text/html</a:t>
            </a:r>
            <a:r>
              <a:rPr lang="en-US" dirty="0">
                <a:latin typeface="Courier New" pitchFamily="49" charset="0"/>
              </a:rPr>
              <a:t>	</a:t>
            </a:r>
            <a:r>
              <a:rPr lang="en-US" dirty="0" err="1"/>
              <a:t>HTML</a:t>
            </a:r>
            <a:r>
              <a:rPr lang="en-US" dirty="0"/>
              <a:t> document</a:t>
            </a:r>
          </a:p>
          <a:p>
            <a:pPr lvl="1">
              <a:tabLst>
                <a:tab pos="4403725" algn="l"/>
              </a:tabLst>
            </a:pPr>
            <a:r>
              <a:rPr lang="en-US" b="1" dirty="0">
                <a:latin typeface="Courier New" pitchFamily="49" charset="0"/>
              </a:rPr>
              <a:t>text/plain</a:t>
            </a:r>
            <a:r>
              <a:rPr lang="en-US" dirty="0">
                <a:latin typeface="Courier New" pitchFamily="49" charset="0"/>
              </a:rPr>
              <a:t>	</a:t>
            </a:r>
            <a:r>
              <a:rPr lang="en-US" dirty="0"/>
              <a:t>Unformatted text</a:t>
            </a:r>
          </a:p>
          <a:p>
            <a:pPr lvl="1">
              <a:tabLst>
                <a:tab pos="4403725" algn="l"/>
              </a:tabLst>
            </a:pPr>
            <a:r>
              <a:rPr lang="en-US" b="1" dirty="0">
                <a:latin typeface="Courier New" pitchFamily="49" charset="0"/>
              </a:rPr>
              <a:t>image/gif</a:t>
            </a:r>
            <a:r>
              <a:rPr lang="en-US" dirty="0">
                <a:latin typeface="Courier New" pitchFamily="49" charset="0"/>
              </a:rPr>
              <a:t>	</a:t>
            </a:r>
            <a:r>
              <a:rPr lang="en-US" dirty="0"/>
              <a:t>Binary image encoded in GIF format</a:t>
            </a:r>
          </a:p>
          <a:p>
            <a:pPr lvl="1">
              <a:tabLst>
                <a:tab pos="4403725" algn="l"/>
              </a:tabLst>
            </a:pPr>
            <a:r>
              <a:rPr lang="en-US" b="1" dirty="0">
                <a:latin typeface="Courier New"/>
                <a:cs typeface="Courier New"/>
              </a:rPr>
              <a:t>image/</a:t>
            </a:r>
            <a:r>
              <a:rPr lang="en-US" b="1" dirty="0" err="1">
                <a:latin typeface="Courier New"/>
                <a:cs typeface="Courier New"/>
              </a:rPr>
              <a:t>png</a:t>
            </a:r>
            <a:r>
              <a:rPr lang="en-US" dirty="0"/>
              <a:t>	Binary image encoded in PNG format</a:t>
            </a:r>
          </a:p>
          <a:p>
            <a:pPr lvl="1">
              <a:tabLst>
                <a:tab pos="4403725" algn="l"/>
              </a:tabLst>
            </a:pPr>
            <a:r>
              <a:rPr lang="en-US" b="1" dirty="0">
                <a:latin typeface="Courier New" pitchFamily="49" charset="0"/>
              </a:rPr>
              <a:t>image/jpeg</a:t>
            </a:r>
            <a:r>
              <a:rPr lang="en-US" dirty="0"/>
              <a:t>	Binary image encoded in JPEG format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381000" y="5832939"/>
            <a:ext cx="863450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latin typeface="+mn-lt"/>
                <a:cs typeface="Courier New"/>
              </a:rPr>
              <a:t>You can find the complete list of MIME types at:</a:t>
            </a:r>
          </a:p>
          <a:p>
            <a:r>
              <a:rPr lang="en-US" sz="1800" dirty="0">
                <a:latin typeface="Courier New"/>
                <a:cs typeface="Courier New"/>
              </a:rPr>
              <a:t>http://</a:t>
            </a:r>
            <a:r>
              <a:rPr lang="en-US" sz="1800" dirty="0" err="1">
                <a:latin typeface="Courier New"/>
                <a:cs typeface="Courier New"/>
              </a:rPr>
              <a:t>www.iana.org</a:t>
            </a:r>
            <a:r>
              <a:rPr lang="en-US" sz="1800" dirty="0">
                <a:latin typeface="Courier New"/>
                <a:cs typeface="Courier New"/>
              </a:rPr>
              <a:t>/assignments/media-types/media-</a:t>
            </a:r>
            <a:r>
              <a:rPr lang="en-US" sz="1800" dirty="0" err="1">
                <a:latin typeface="Courier New"/>
                <a:cs typeface="Courier New"/>
              </a:rPr>
              <a:t>types.xhtml</a:t>
            </a:r>
            <a:endParaRPr lang="en-US" sz="1800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368042444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083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8077200" cy="573087"/>
          </a:xfrm>
        </p:spPr>
        <p:txBody>
          <a:bodyPr lIns="91294" tIns="45647" rIns="91294" bIns="45647" anchor="t"/>
          <a:lstStyle/>
          <a:p>
            <a:r>
              <a:rPr lang="en-US"/>
              <a:t>Static and Dynamic Content</a:t>
            </a:r>
          </a:p>
        </p:txBody>
      </p:sp>
      <p:sp>
        <p:nvSpPr>
          <p:cNvPr id="7608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0337" y="1362075"/>
            <a:ext cx="8823325" cy="4972050"/>
          </a:xfrm>
        </p:spPr>
        <p:txBody>
          <a:bodyPr lIns="91294" tIns="45647" rIns="91294" bIns="45647"/>
          <a:lstStyle/>
          <a:p>
            <a:r>
              <a:rPr lang="en-US" dirty="0"/>
              <a:t>The content returned in HTTP responses can be either </a:t>
            </a:r>
            <a:r>
              <a:rPr lang="en-US" i="1" dirty="0">
                <a:solidFill>
                  <a:srgbClr val="FF0000"/>
                </a:solidFill>
              </a:rPr>
              <a:t>static</a:t>
            </a:r>
            <a:r>
              <a:rPr lang="en-US" dirty="0"/>
              <a:t> or </a:t>
            </a:r>
            <a:r>
              <a:rPr lang="en-US" i="1" dirty="0">
                <a:solidFill>
                  <a:srgbClr val="FF0000"/>
                </a:solidFill>
              </a:rPr>
              <a:t>dynamic</a:t>
            </a:r>
            <a:endParaRPr lang="en-US" dirty="0"/>
          </a:p>
          <a:p>
            <a:pPr lvl="1"/>
            <a:r>
              <a:rPr lang="en-US" i="1" dirty="0"/>
              <a:t>Static content</a:t>
            </a:r>
            <a:r>
              <a:rPr lang="en-US" dirty="0"/>
              <a:t>: content stored in files and retrieved in response to an HTTP request</a:t>
            </a:r>
          </a:p>
          <a:p>
            <a:pPr lvl="2"/>
            <a:r>
              <a:rPr lang="en-US" dirty="0"/>
              <a:t>Examples: HTML files, images, audio clips, </a:t>
            </a:r>
            <a:r>
              <a:rPr lang="en-US" dirty="0" err="1"/>
              <a:t>Javascript</a:t>
            </a:r>
            <a:r>
              <a:rPr lang="en-US" dirty="0"/>
              <a:t> programs</a:t>
            </a:r>
          </a:p>
          <a:p>
            <a:pPr lvl="2"/>
            <a:r>
              <a:rPr lang="en-US" dirty="0"/>
              <a:t>Request identifies which content file</a:t>
            </a:r>
          </a:p>
          <a:p>
            <a:pPr lvl="1"/>
            <a:r>
              <a:rPr lang="en-US" i="1" dirty="0"/>
              <a:t>Dynamic content</a:t>
            </a:r>
            <a:r>
              <a:rPr lang="en-US" dirty="0"/>
              <a:t>: content produced on-the-fly in response to an HTTP request</a:t>
            </a:r>
          </a:p>
          <a:p>
            <a:pPr lvl="2"/>
            <a:r>
              <a:rPr lang="en-US" dirty="0"/>
              <a:t>Example: content produced by a program executed by the server on behalf of the client</a:t>
            </a:r>
          </a:p>
          <a:p>
            <a:pPr lvl="2"/>
            <a:r>
              <a:rPr lang="en-US" dirty="0"/>
              <a:t>Request identifies file containing executable code</a:t>
            </a:r>
          </a:p>
          <a:p>
            <a:r>
              <a:rPr lang="en-US" i="1" dirty="0"/>
              <a:t>Web content associated with a file that is managed by the server</a:t>
            </a:r>
          </a:p>
        </p:txBody>
      </p:sp>
    </p:spTree>
    <p:extLst>
      <p:ext uri="{BB962C8B-B14F-4D97-AF65-F5344CB8AC3E}">
        <p14:creationId xmlns:p14="http://schemas.microsoft.com/office/powerpoint/2010/main" val="376365862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288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8382000" cy="573087"/>
          </a:xfrm>
        </p:spPr>
        <p:txBody>
          <a:bodyPr/>
          <a:lstStyle/>
          <a:p>
            <a:r>
              <a:rPr lang="en-US" dirty="0"/>
              <a:t>URLs and how clients and servers use them</a:t>
            </a:r>
          </a:p>
        </p:txBody>
      </p:sp>
      <p:sp>
        <p:nvSpPr>
          <p:cNvPr id="762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5408612"/>
          </a:xfrm>
        </p:spPr>
        <p:txBody>
          <a:bodyPr/>
          <a:lstStyle/>
          <a:p>
            <a:r>
              <a:rPr lang="en-US" dirty="0"/>
              <a:t>Unique name for a file: URL (Universal Resource Locator)</a:t>
            </a:r>
          </a:p>
          <a:p>
            <a:r>
              <a:rPr lang="en-US" dirty="0"/>
              <a:t>Example URL: </a:t>
            </a:r>
            <a:r>
              <a:rPr lang="en-US" dirty="0">
                <a:solidFill>
                  <a:srgbClr val="FF0000"/>
                </a:solidFill>
                <a:latin typeface="Courier New" pitchFamily="49" charset="0"/>
              </a:rPr>
              <a:t>http://www.cmu.edu:80</a:t>
            </a:r>
            <a:r>
              <a:rPr lang="en-US" dirty="0">
                <a:solidFill>
                  <a:srgbClr val="00CC66"/>
                </a:solidFill>
                <a:latin typeface="Courier New" pitchFamily="49" charset="0"/>
              </a:rPr>
              <a:t>/index.html</a:t>
            </a:r>
          </a:p>
          <a:p>
            <a:r>
              <a:rPr lang="en-US" dirty="0"/>
              <a:t>Clients use </a:t>
            </a:r>
            <a:r>
              <a:rPr lang="en-US" i="1" dirty="0">
                <a:solidFill>
                  <a:srgbClr val="000000"/>
                </a:solidFill>
              </a:rPr>
              <a:t>prefix</a:t>
            </a:r>
            <a:r>
              <a:rPr lang="en-US" i="1" dirty="0"/>
              <a:t> </a:t>
            </a:r>
            <a:r>
              <a:rPr lang="en-US" dirty="0"/>
              <a:t>(</a:t>
            </a:r>
            <a:r>
              <a:rPr lang="en-US" dirty="0">
                <a:solidFill>
                  <a:srgbClr val="FF0000"/>
                </a:solidFill>
                <a:latin typeface="Courier New" pitchFamily="49" charset="0"/>
              </a:rPr>
              <a:t>http://www.cmu.edu:80</a:t>
            </a:r>
            <a:r>
              <a:rPr lang="en-US" dirty="0"/>
              <a:t>) to infer:</a:t>
            </a:r>
          </a:p>
          <a:p>
            <a:pPr lvl="1"/>
            <a:r>
              <a:rPr lang="en-US" dirty="0"/>
              <a:t>What kind (protocol) of server to contact (HTTP)</a:t>
            </a:r>
          </a:p>
          <a:p>
            <a:pPr lvl="1"/>
            <a:r>
              <a:rPr lang="en-US" dirty="0"/>
              <a:t>Where the server is (</a:t>
            </a:r>
            <a:r>
              <a:rPr lang="en-US" b="1" dirty="0">
                <a:latin typeface="Courier New" pitchFamily="49" charset="0"/>
              </a:rPr>
              <a:t>www.cmu.edu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What port it is listening on (80)</a:t>
            </a:r>
          </a:p>
          <a:p>
            <a:r>
              <a:rPr lang="en-US" dirty="0"/>
              <a:t>Servers use </a:t>
            </a:r>
            <a:r>
              <a:rPr lang="en-US" i="1" dirty="0">
                <a:solidFill>
                  <a:srgbClr val="000000"/>
                </a:solidFill>
              </a:rPr>
              <a:t>suffix</a:t>
            </a:r>
            <a:r>
              <a:rPr lang="en-US" dirty="0"/>
              <a:t> (</a:t>
            </a:r>
            <a:r>
              <a:rPr lang="en-US" dirty="0">
                <a:solidFill>
                  <a:srgbClr val="00CC66"/>
                </a:solidFill>
                <a:latin typeface="Courier New" pitchFamily="49" charset="0"/>
              </a:rPr>
              <a:t>/index.html</a:t>
            </a:r>
            <a:r>
              <a:rPr lang="en-US" dirty="0"/>
              <a:t>) to:</a:t>
            </a:r>
          </a:p>
          <a:p>
            <a:pPr lvl="1"/>
            <a:r>
              <a:rPr lang="en-US" dirty="0"/>
              <a:t>Determine if request is for static or dynamic content.</a:t>
            </a:r>
          </a:p>
          <a:p>
            <a:pPr lvl="2"/>
            <a:r>
              <a:rPr lang="en-US" dirty="0"/>
              <a:t>No hard and fast rules for this</a:t>
            </a:r>
          </a:p>
          <a:p>
            <a:pPr lvl="2"/>
            <a:r>
              <a:rPr lang="en-US" dirty="0"/>
              <a:t>One convention: executables reside in </a:t>
            </a:r>
            <a:r>
              <a:rPr lang="en-US" b="1" dirty="0" err="1">
                <a:latin typeface="Courier New" pitchFamily="49" charset="0"/>
              </a:rPr>
              <a:t>cgi</a:t>
            </a:r>
            <a:r>
              <a:rPr lang="en-US" b="1" dirty="0">
                <a:latin typeface="Courier New" pitchFamily="49" charset="0"/>
              </a:rPr>
              <a:t>-bin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/>
              <a:t>directory</a:t>
            </a:r>
          </a:p>
          <a:p>
            <a:pPr lvl="1"/>
            <a:r>
              <a:rPr lang="en-US" dirty="0"/>
              <a:t>Find file on file system</a:t>
            </a:r>
          </a:p>
          <a:p>
            <a:pPr lvl="2"/>
            <a:r>
              <a:rPr lang="en-US" dirty="0"/>
              <a:t>Initial “</a:t>
            </a:r>
            <a:r>
              <a:rPr lang="en-US" b="1" dirty="0">
                <a:latin typeface="Courier New" pitchFamily="49" charset="0"/>
              </a:rPr>
              <a:t>/</a:t>
            </a:r>
            <a:r>
              <a:rPr lang="en-US" dirty="0"/>
              <a:t>” in suffix denotes home directory for requested content.</a:t>
            </a:r>
          </a:p>
          <a:p>
            <a:pPr lvl="2"/>
            <a:r>
              <a:rPr lang="en-US" dirty="0"/>
              <a:t>Minimal suffix is “</a:t>
            </a:r>
            <a:r>
              <a:rPr lang="en-US" b="1" dirty="0">
                <a:latin typeface="Courier New" pitchFamily="49" charset="0"/>
              </a:rPr>
              <a:t>/</a:t>
            </a:r>
            <a:r>
              <a:rPr lang="en-US" dirty="0"/>
              <a:t>”, which server expands to configured default filename (usually, </a:t>
            </a:r>
            <a:r>
              <a:rPr lang="en-US" b="1" dirty="0" err="1">
                <a:latin typeface="Courier New" pitchFamily="49" charset="0"/>
              </a:rPr>
              <a:t>index.html</a:t>
            </a:r>
            <a:r>
              <a:rPr lang="en-US" dirty="0"/>
              <a:t>)	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973662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390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747501" cy="914401"/>
          </a:xfrm>
        </p:spPr>
        <p:txBody>
          <a:bodyPr/>
          <a:lstStyle/>
          <a:p>
            <a:r>
              <a:rPr lang="en-US" dirty="0"/>
              <a:t>HTTP Request Example</a:t>
            </a:r>
          </a:p>
        </p:txBody>
      </p:sp>
      <p:sp>
        <p:nvSpPr>
          <p:cNvPr id="763907" name="Rectangle 3"/>
          <p:cNvSpPr>
            <a:spLocks noChangeArrowheads="1"/>
          </p:cNvSpPr>
          <p:nvPr/>
        </p:nvSpPr>
        <p:spPr bwMode="auto">
          <a:xfrm>
            <a:off x="-1" y="806708"/>
            <a:ext cx="9144001" cy="784830"/>
          </a:xfrm>
          <a:prstGeom prst="rect">
            <a:avLst/>
          </a:prstGeom>
          <a:solidFill>
            <a:srgbClr val="D9D9D9"/>
          </a:solidFill>
          <a:ln w="254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500" dirty="0">
                <a:solidFill>
                  <a:srgbClr val="000000"/>
                </a:solidFill>
                <a:highlight>
                  <a:srgbClr val="FFFF00"/>
                </a:highlight>
                <a:latin typeface="Courier New"/>
                <a:cs typeface="Courier New"/>
              </a:rPr>
              <a:t>GET /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HTTP/1.1                          </a:t>
            </a:r>
            <a:r>
              <a:rPr lang="en-US" sz="1500" dirty="0">
                <a:solidFill>
                  <a:srgbClr val="FF0000"/>
                </a:solidFill>
                <a:latin typeface="Courier New"/>
                <a:cs typeface="Courier New"/>
              </a:rPr>
              <a:t>Client: request line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Host: </a:t>
            </a:r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www.cmu.edu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                   </a:t>
            </a:r>
            <a:r>
              <a:rPr lang="en-US" sz="1500" dirty="0">
                <a:solidFill>
                  <a:srgbClr val="FF0000"/>
                </a:solidFill>
                <a:latin typeface="Courier New"/>
                <a:cs typeface="Courier New"/>
              </a:rPr>
              <a:t>Client: required HTTP/1.1 header</a:t>
            </a:r>
          </a:p>
          <a:p>
            <a:r>
              <a:rPr lang="en-US" sz="1500" dirty="0">
                <a:solidFill>
                  <a:srgbClr val="FF0000"/>
                </a:solidFill>
                <a:latin typeface="Courier New"/>
                <a:cs typeface="Courier New"/>
              </a:rPr>
              <a:t>                                        Client: blank line terminates headers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304800" y="5867400"/>
            <a:ext cx="88392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defRPr sz="2400" b="1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dirty="0"/>
              <a:t>HTTP standard requires that each text line end with </a:t>
            </a:r>
            <a:r>
              <a:rPr lang="en-US" dirty="0">
                <a:latin typeface="Courier New"/>
                <a:cs typeface="Courier New"/>
              </a:rPr>
              <a:t>“\r\n”</a:t>
            </a:r>
          </a:p>
          <a:p>
            <a:r>
              <a:rPr lang="en-US" dirty="0"/>
              <a:t>Blank line (</a:t>
            </a:r>
            <a:r>
              <a:rPr lang="en-US" dirty="0">
                <a:latin typeface="Courier New"/>
                <a:cs typeface="Courier New"/>
              </a:rPr>
              <a:t>“\r\n”</a:t>
            </a:r>
            <a:r>
              <a:rPr lang="en-US" dirty="0"/>
              <a:t>) terminates request and response headers</a:t>
            </a:r>
          </a:p>
        </p:txBody>
      </p:sp>
    </p:spTree>
    <p:extLst>
      <p:ext uri="{BB962C8B-B14F-4D97-AF65-F5344CB8AC3E}">
        <p14:creationId xmlns:p14="http://schemas.microsoft.com/office/powerpoint/2010/main" val="3761233734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493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81000"/>
            <a:ext cx="5888038" cy="573088"/>
          </a:xfrm>
        </p:spPr>
        <p:txBody>
          <a:bodyPr/>
          <a:lstStyle/>
          <a:p>
            <a:r>
              <a:rPr lang="en-US"/>
              <a:t>HTTP Requests</a:t>
            </a:r>
          </a:p>
        </p:txBody>
      </p:sp>
      <p:sp>
        <p:nvSpPr>
          <p:cNvPr id="7649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4"/>
            <a:ext cx="8289925" cy="5191125"/>
          </a:xfrm>
          <a:ln/>
        </p:spPr>
        <p:txBody>
          <a:bodyPr/>
          <a:lstStyle/>
          <a:p>
            <a:r>
              <a:rPr lang="en-US" dirty="0"/>
              <a:t>HTTP request is a </a:t>
            </a:r>
            <a:r>
              <a:rPr lang="en-US" i="1" dirty="0">
                <a:solidFill>
                  <a:srgbClr val="FF0000"/>
                </a:solidFill>
              </a:rPr>
              <a:t>request line</a:t>
            </a:r>
            <a:r>
              <a:rPr lang="en-US" dirty="0"/>
              <a:t>, followed by zero or more </a:t>
            </a:r>
            <a:r>
              <a:rPr lang="en-US" i="1" dirty="0">
                <a:solidFill>
                  <a:srgbClr val="FF0000"/>
                </a:solidFill>
              </a:rPr>
              <a:t>request headers</a:t>
            </a:r>
          </a:p>
          <a:p>
            <a:endParaRPr lang="en-US" dirty="0"/>
          </a:p>
          <a:p>
            <a:r>
              <a:rPr lang="en-US" dirty="0"/>
              <a:t>Request line: </a:t>
            </a:r>
            <a:r>
              <a:rPr lang="en-US" dirty="0">
                <a:latin typeface="Courier New" pitchFamily="49" charset="0"/>
              </a:rPr>
              <a:t>&lt;method&gt; &lt;</a:t>
            </a:r>
            <a:r>
              <a:rPr lang="en-US" dirty="0" err="1">
                <a:latin typeface="Courier New" pitchFamily="49" charset="0"/>
              </a:rPr>
              <a:t>uri</a:t>
            </a:r>
            <a:r>
              <a:rPr lang="en-US" dirty="0">
                <a:latin typeface="Courier New" pitchFamily="49" charset="0"/>
              </a:rPr>
              <a:t>&gt; &lt;version&gt;</a:t>
            </a:r>
          </a:p>
          <a:p>
            <a:pPr lvl="1"/>
            <a:r>
              <a:rPr lang="en-US" b="1" dirty="0">
                <a:latin typeface="Courier New" pitchFamily="49" charset="0"/>
              </a:rPr>
              <a:t>&lt;method&gt; </a:t>
            </a:r>
            <a:r>
              <a:rPr lang="en-US" dirty="0"/>
              <a:t>is one of  </a:t>
            </a:r>
            <a:r>
              <a:rPr lang="en-US" b="1" dirty="0">
                <a:latin typeface="Courier New" pitchFamily="49" charset="0"/>
              </a:rPr>
              <a:t>GET</a:t>
            </a:r>
            <a:r>
              <a:rPr lang="en-US" dirty="0">
                <a:latin typeface="Courier New" pitchFamily="49" charset="0"/>
              </a:rPr>
              <a:t>, </a:t>
            </a:r>
            <a:r>
              <a:rPr lang="en-US" b="1" dirty="0">
                <a:latin typeface="Courier New" pitchFamily="49" charset="0"/>
              </a:rPr>
              <a:t>POST</a:t>
            </a:r>
            <a:r>
              <a:rPr lang="en-US" dirty="0">
                <a:latin typeface="Courier New" pitchFamily="49" charset="0"/>
              </a:rPr>
              <a:t>, </a:t>
            </a:r>
            <a:r>
              <a:rPr lang="en-US" b="1" dirty="0">
                <a:latin typeface="Courier New" pitchFamily="49" charset="0"/>
              </a:rPr>
              <a:t>OPTIONS</a:t>
            </a:r>
            <a:r>
              <a:rPr lang="en-US" dirty="0">
                <a:latin typeface="Courier New" pitchFamily="49" charset="0"/>
              </a:rPr>
              <a:t>, </a:t>
            </a:r>
            <a:r>
              <a:rPr lang="en-US" b="1" dirty="0">
                <a:latin typeface="Courier New" pitchFamily="49" charset="0"/>
              </a:rPr>
              <a:t>HEAD</a:t>
            </a:r>
            <a:r>
              <a:rPr lang="en-US" dirty="0">
                <a:latin typeface="Courier New" pitchFamily="49" charset="0"/>
              </a:rPr>
              <a:t>, </a:t>
            </a:r>
            <a:r>
              <a:rPr lang="en-US" b="1" dirty="0">
                <a:latin typeface="Courier New" pitchFamily="49" charset="0"/>
              </a:rPr>
              <a:t>PUT</a:t>
            </a:r>
            <a:r>
              <a:rPr lang="en-US" dirty="0">
                <a:latin typeface="Courier New" pitchFamily="49" charset="0"/>
              </a:rPr>
              <a:t>, </a:t>
            </a:r>
            <a:r>
              <a:rPr lang="en-US" b="1" dirty="0">
                <a:latin typeface="Courier New" pitchFamily="49" charset="0"/>
              </a:rPr>
              <a:t>DELETE</a:t>
            </a:r>
            <a:r>
              <a:rPr lang="en-US" dirty="0">
                <a:latin typeface="Courier New" pitchFamily="49" charset="0"/>
              </a:rPr>
              <a:t>, </a:t>
            </a:r>
            <a:r>
              <a:rPr lang="en-US" dirty="0"/>
              <a:t>or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b="1" dirty="0">
                <a:latin typeface="Courier New" pitchFamily="49" charset="0"/>
              </a:rPr>
              <a:t>TRACE</a:t>
            </a:r>
          </a:p>
          <a:p>
            <a:pPr lvl="1"/>
            <a:r>
              <a:rPr lang="en-US" b="1" dirty="0">
                <a:latin typeface="Courier New" pitchFamily="49" charset="0"/>
              </a:rPr>
              <a:t>&lt;</a:t>
            </a:r>
            <a:r>
              <a:rPr lang="en-US" b="1" dirty="0" err="1">
                <a:latin typeface="Courier New" pitchFamily="49" charset="0"/>
              </a:rPr>
              <a:t>uri</a:t>
            </a:r>
            <a:r>
              <a:rPr lang="en-US" b="1" dirty="0">
                <a:latin typeface="Courier New" pitchFamily="49" charset="0"/>
              </a:rPr>
              <a:t>&gt;</a:t>
            </a:r>
            <a:r>
              <a:rPr lang="en-US" b="1" dirty="0"/>
              <a:t> </a:t>
            </a:r>
            <a:r>
              <a:rPr lang="en-US" dirty="0"/>
              <a:t>is typically URL for proxies, URL suffix for servers</a:t>
            </a:r>
          </a:p>
          <a:p>
            <a:pPr lvl="2"/>
            <a:r>
              <a:rPr lang="en-US" dirty="0"/>
              <a:t>A URL is a type of URI (Uniform Resource Identifier)</a:t>
            </a:r>
          </a:p>
          <a:p>
            <a:pPr lvl="2"/>
            <a:r>
              <a:rPr lang="en-US" dirty="0"/>
              <a:t>See </a:t>
            </a:r>
            <a:r>
              <a:rPr lang="en-US" dirty="0">
                <a:hlinkClick r:id="rId3"/>
              </a:rPr>
              <a:t>http://www.ietf.org/rfc/rfc2396.txt</a:t>
            </a:r>
            <a:endParaRPr lang="en-US" dirty="0"/>
          </a:p>
          <a:p>
            <a:pPr lvl="1"/>
            <a:r>
              <a:rPr lang="en-US" b="1" dirty="0">
                <a:latin typeface="Courier New" pitchFamily="49" charset="0"/>
              </a:rPr>
              <a:t>&lt;version&gt;</a:t>
            </a:r>
            <a:r>
              <a:rPr lang="en-US" b="1" dirty="0"/>
              <a:t> </a:t>
            </a:r>
            <a:r>
              <a:rPr lang="en-US" dirty="0"/>
              <a:t>is HTTP version of request (</a:t>
            </a:r>
            <a:r>
              <a:rPr lang="en-US" b="1" dirty="0">
                <a:latin typeface="Courier New" pitchFamily="49" charset="0"/>
              </a:rPr>
              <a:t>HTTP/1.0</a:t>
            </a:r>
            <a:r>
              <a:rPr lang="en-US" dirty="0"/>
              <a:t> or </a:t>
            </a:r>
            <a:r>
              <a:rPr lang="en-US" b="1" dirty="0">
                <a:latin typeface="Courier New" pitchFamily="49" charset="0"/>
              </a:rPr>
              <a:t>HTTP/1.1</a:t>
            </a:r>
            <a:r>
              <a:rPr lang="en-US" dirty="0"/>
              <a:t>)</a:t>
            </a:r>
          </a:p>
          <a:p>
            <a:endParaRPr lang="en-US" dirty="0"/>
          </a:p>
          <a:p>
            <a:r>
              <a:rPr lang="en-US" dirty="0"/>
              <a:t>Request headers: </a:t>
            </a:r>
            <a:r>
              <a:rPr lang="en-US" dirty="0">
                <a:latin typeface="Courier New" pitchFamily="49" charset="0"/>
              </a:rPr>
              <a:t>&lt;header name&gt;: &lt;header data</a:t>
            </a:r>
            <a:r>
              <a:rPr lang="en-US" dirty="0"/>
              <a:t>&gt;</a:t>
            </a:r>
          </a:p>
          <a:p>
            <a:pPr lvl="1"/>
            <a:r>
              <a:rPr lang="en-US" dirty="0"/>
              <a:t>Provide additional information to the server</a:t>
            </a:r>
          </a:p>
          <a:p>
            <a:pPr lvl="1"/>
            <a:endParaRPr lang="en-US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7209596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0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6154738" cy="573087"/>
          </a:xfrm>
        </p:spPr>
        <p:txBody>
          <a:bodyPr/>
          <a:lstStyle/>
          <a:p>
            <a:r>
              <a:rPr lang="en-US"/>
              <a:t>HTTP Responses</a:t>
            </a:r>
          </a:p>
        </p:txBody>
      </p:sp>
      <p:sp>
        <p:nvSpPr>
          <p:cNvPr id="7680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4500" y="1066800"/>
            <a:ext cx="8699500" cy="557033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dirty="0"/>
              <a:t>HTTP response is a </a:t>
            </a:r>
            <a:r>
              <a:rPr lang="en-US" i="1" dirty="0">
                <a:solidFill>
                  <a:srgbClr val="FF0000"/>
                </a:solidFill>
              </a:rPr>
              <a:t>response line</a:t>
            </a:r>
            <a:r>
              <a:rPr lang="en-US" dirty="0"/>
              <a:t> followed by zero or more </a:t>
            </a:r>
            <a:r>
              <a:rPr lang="en-US" i="1" dirty="0">
                <a:solidFill>
                  <a:srgbClr val="FF0000"/>
                </a:solidFill>
              </a:rPr>
              <a:t>response headers</a:t>
            </a:r>
            <a:r>
              <a:rPr lang="en-US" dirty="0"/>
              <a:t>, possibly followed by </a:t>
            </a:r>
            <a:r>
              <a:rPr lang="en-US" i="1" dirty="0">
                <a:solidFill>
                  <a:srgbClr val="FF0000"/>
                </a:solidFill>
              </a:rPr>
              <a:t>content</a:t>
            </a:r>
            <a:r>
              <a:rPr lang="en-US" dirty="0"/>
              <a:t>, with blank line (“</a:t>
            </a:r>
            <a:r>
              <a:rPr lang="en-US" dirty="0">
                <a:latin typeface="Courier New"/>
                <a:cs typeface="Courier New"/>
              </a:rPr>
              <a:t>\r\n</a:t>
            </a:r>
            <a:r>
              <a:rPr lang="en-US" dirty="0"/>
              <a:t>”) separating headers from content. </a:t>
            </a:r>
          </a:p>
          <a:p>
            <a:pPr>
              <a:lnSpc>
                <a:spcPct val="85000"/>
              </a:lnSpc>
            </a:pPr>
            <a:endParaRPr lang="en-US" dirty="0"/>
          </a:p>
          <a:p>
            <a:pPr>
              <a:lnSpc>
                <a:spcPct val="85000"/>
              </a:lnSpc>
            </a:pPr>
            <a:r>
              <a:rPr lang="en-US" dirty="0"/>
              <a:t>Response line: </a:t>
            </a:r>
          </a:p>
          <a:p>
            <a:pPr>
              <a:lnSpc>
                <a:spcPct val="85000"/>
              </a:lnSpc>
              <a:buNone/>
            </a:pPr>
            <a:r>
              <a:rPr lang="en-US" dirty="0"/>
              <a:t>		</a:t>
            </a:r>
            <a:r>
              <a:rPr lang="en-US" dirty="0">
                <a:latin typeface="Courier New" pitchFamily="49" charset="0"/>
              </a:rPr>
              <a:t>&lt;version&gt; &lt;status code&gt; &lt;status </a:t>
            </a:r>
            <a:r>
              <a:rPr lang="en-US" dirty="0" err="1">
                <a:latin typeface="Courier New" pitchFamily="49" charset="0"/>
              </a:rPr>
              <a:t>msg</a:t>
            </a:r>
            <a:r>
              <a:rPr lang="en-US" dirty="0">
                <a:latin typeface="Courier New" pitchFamily="49" charset="0"/>
              </a:rPr>
              <a:t>&gt;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&lt;version&gt; is HTTP version of the response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&lt;status code&gt; is numeric status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&lt;status </a:t>
            </a:r>
            <a:r>
              <a:rPr lang="en-US" dirty="0" err="1"/>
              <a:t>msg</a:t>
            </a:r>
            <a:r>
              <a:rPr lang="en-US" dirty="0"/>
              <a:t>&gt; is corresponding English text</a:t>
            </a:r>
          </a:p>
          <a:p>
            <a:pPr lvl="2">
              <a:lnSpc>
                <a:spcPct val="97000"/>
              </a:lnSpc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200 	OK</a:t>
            </a:r>
            <a:r>
              <a:rPr lang="en-US" dirty="0"/>
              <a:t>		Request was handled without error</a:t>
            </a:r>
          </a:p>
          <a:p>
            <a:pPr lvl="2">
              <a:lnSpc>
                <a:spcPct val="97000"/>
              </a:lnSpc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301	Moved</a:t>
            </a:r>
            <a:r>
              <a:rPr lang="en-US" dirty="0"/>
              <a:t>		Provide alternate URL</a:t>
            </a:r>
          </a:p>
          <a:p>
            <a:pPr lvl="2">
              <a:lnSpc>
                <a:spcPct val="97000"/>
              </a:lnSpc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404	Not found</a:t>
            </a:r>
            <a:r>
              <a:rPr lang="en-US" dirty="0"/>
              <a:t>	Server couldn’t find the file</a:t>
            </a:r>
          </a:p>
          <a:p>
            <a:pPr>
              <a:lnSpc>
                <a:spcPct val="85000"/>
              </a:lnSpc>
            </a:pPr>
            <a:r>
              <a:rPr lang="en-US" dirty="0"/>
              <a:t>Response headers: </a:t>
            </a:r>
            <a:r>
              <a:rPr lang="en-US" dirty="0">
                <a:latin typeface="Courier New" pitchFamily="49" charset="0"/>
              </a:rPr>
              <a:t>&lt;header name&gt;: &lt;header data&gt;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Provide additional information about response</a:t>
            </a:r>
          </a:p>
          <a:p>
            <a:pPr lvl="1">
              <a:lnSpc>
                <a:spcPct val="90000"/>
              </a:lnSpc>
            </a:pPr>
            <a:r>
              <a:rPr lang="en-US" b="1" dirty="0">
                <a:latin typeface="Courier New" pitchFamily="49" charset="0"/>
              </a:rPr>
              <a:t>Content-Type</a:t>
            </a:r>
            <a:r>
              <a:rPr lang="en-US" dirty="0">
                <a:latin typeface="Courier New" pitchFamily="49" charset="0"/>
              </a:rPr>
              <a:t>: </a:t>
            </a:r>
            <a:r>
              <a:rPr lang="en-US" dirty="0"/>
              <a:t>MIME type of content in response body</a:t>
            </a:r>
          </a:p>
          <a:p>
            <a:pPr lvl="1">
              <a:lnSpc>
                <a:spcPct val="90000"/>
              </a:lnSpc>
            </a:pPr>
            <a:r>
              <a:rPr lang="en-US" b="1" dirty="0">
                <a:latin typeface="Courier New" pitchFamily="49" charset="0"/>
              </a:rPr>
              <a:t>Content-Length</a:t>
            </a:r>
            <a:r>
              <a:rPr lang="en-US" dirty="0">
                <a:latin typeface="Courier New" pitchFamily="49" charset="0"/>
              </a:rPr>
              <a:t>: </a:t>
            </a:r>
            <a:r>
              <a:rPr lang="en-US" dirty="0"/>
              <a:t>Length of content in response body</a:t>
            </a:r>
          </a:p>
          <a:p>
            <a:pPr>
              <a:lnSpc>
                <a:spcPct val="85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4058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0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0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0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0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390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747501" cy="914401"/>
          </a:xfrm>
        </p:spPr>
        <p:txBody>
          <a:bodyPr/>
          <a:lstStyle/>
          <a:p>
            <a:r>
              <a:rPr lang="en-US" dirty="0"/>
              <a:t>Example HTTP Transaction</a:t>
            </a:r>
          </a:p>
        </p:txBody>
      </p:sp>
      <p:sp>
        <p:nvSpPr>
          <p:cNvPr id="763907" name="Rectangle 3"/>
          <p:cNvSpPr>
            <a:spLocks noChangeArrowheads="1"/>
          </p:cNvSpPr>
          <p:nvPr/>
        </p:nvSpPr>
        <p:spPr bwMode="auto">
          <a:xfrm>
            <a:off x="-1" y="806708"/>
            <a:ext cx="9144001" cy="4708981"/>
          </a:xfrm>
          <a:prstGeom prst="rect">
            <a:avLst/>
          </a:prstGeom>
          <a:solidFill>
            <a:srgbClr val="D9D9D9"/>
          </a:solidFill>
          <a:ln w="254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whaleshark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&gt; telnet </a:t>
            </a:r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www.cmu.edu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80       </a:t>
            </a:r>
            <a:r>
              <a:rPr lang="en-US" sz="1500" dirty="0">
                <a:solidFill>
                  <a:srgbClr val="FF0000"/>
                </a:solidFill>
                <a:latin typeface="Courier New"/>
                <a:cs typeface="Courier New"/>
              </a:rPr>
              <a:t>Client: open connection to server 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Trying 128.2.42.52...                   </a:t>
            </a:r>
            <a:r>
              <a:rPr lang="en-US" sz="1500" dirty="0">
                <a:solidFill>
                  <a:srgbClr val="FF0000"/>
                </a:solidFill>
                <a:latin typeface="Courier New"/>
                <a:cs typeface="Courier New"/>
              </a:rPr>
              <a:t>Telnet prints 3 lines to terminal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Connected to WWW-CMU-PROD-</a:t>
            </a:r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VIP.ANDREW.cmu.edu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.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Escape character is '^]'.</a:t>
            </a:r>
          </a:p>
          <a:p>
            <a:r>
              <a:rPr lang="en-US" sz="1500" dirty="0">
                <a:solidFill>
                  <a:srgbClr val="000000"/>
                </a:solidFill>
                <a:highlight>
                  <a:srgbClr val="FFFF00"/>
                </a:highlight>
                <a:latin typeface="Courier New"/>
                <a:cs typeface="Courier New"/>
              </a:rPr>
              <a:t>GET /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HTTP/1.1                          </a:t>
            </a:r>
            <a:r>
              <a:rPr lang="en-US" sz="1500" dirty="0">
                <a:solidFill>
                  <a:srgbClr val="FF0000"/>
                </a:solidFill>
                <a:latin typeface="Courier New"/>
                <a:cs typeface="Courier New"/>
              </a:rPr>
              <a:t>Client: request line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Host: </a:t>
            </a:r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www.cmu.edu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                   </a:t>
            </a:r>
            <a:r>
              <a:rPr lang="en-US" sz="1500" dirty="0">
                <a:solidFill>
                  <a:srgbClr val="FF0000"/>
                </a:solidFill>
                <a:latin typeface="Courier New"/>
                <a:cs typeface="Courier New"/>
              </a:rPr>
              <a:t>Client: required HTTP/1.1 header</a:t>
            </a:r>
          </a:p>
          <a:p>
            <a:r>
              <a:rPr lang="en-US" sz="1500" dirty="0">
                <a:solidFill>
                  <a:srgbClr val="FF0000"/>
                </a:solidFill>
                <a:latin typeface="Courier New"/>
                <a:cs typeface="Courier New"/>
              </a:rPr>
              <a:t>                                        Client: blank line terminates headers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HTTP/1.1 </a:t>
            </a:r>
            <a:r>
              <a:rPr lang="en-US" sz="1500" dirty="0">
                <a:solidFill>
                  <a:srgbClr val="000000"/>
                </a:solidFill>
                <a:highlight>
                  <a:srgbClr val="FFFF00"/>
                </a:highlight>
                <a:latin typeface="Courier New"/>
                <a:cs typeface="Courier New"/>
              </a:rPr>
              <a:t>301 Moved Permanently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      </a:t>
            </a:r>
            <a:r>
              <a:rPr lang="en-US" sz="1500" dirty="0">
                <a:solidFill>
                  <a:srgbClr val="0000FF"/>
                </a:solidFill>
                <a:latin typeface="Courier New"/>
                <a:cs typeface="Courier New"/>
              </a:rPr>
              <a:t>Server: response line</a:t>
            </a:r>
          </a:p>
          <a:p>
            <a:r>
              <a:rPr lang="sk-SK" sz="1500" dirty="0">
                <a:solidFill>
                  <a:srgbClr val="000000"/>
                </a:solidFill>
                <a:latin typeface="Courier New"/>
                <a:cs typeface="Courier New"/>
              </a:rPr>
              <a:t>Date: Wed, 05 Nov 2014 17:05:11 GMT     </a:t>
            </a:r>
            <a:r>
              <a:rPr lang="sk-SK" sz="1500" dirty="0">
                <a:solidFill>
                  <a:srgbClr val="0000FF"/>
                </a:solidFill>
                <a:latin typeface="Courier New"/>
                <a:cs typeface="Courier New"/>
              </a:rPr>
              <a:t>Server: followed by 5 response headers</a:t>
            </a:r>
          </a:p>
          <a:p>
            <a:r>
              <a:rPr lang="sk-SK" sz="1500" dirty="0">
                <a:solidFill>
                  <a:srgbClr val="000000"/>
                </a:solidFill>
                <a:latin typeface="Courier New"/>
                <a:cs typeface="Courier New"/>
              </a:rPr>
              <a:t>Server: Apache/1.3.42 (Unix)            </a:t>
            </a:r>
            <a:r>
              <a:rPr lang="sk-SK" sz="1500" dirty="0">
                <a:solidFill>
                  <a:srgbClr val="0000FF"/>
                </a:solidFill>
                <a:latin typeface="Courier New"/>
                <a:cs typeface="Courier New"/>
              </a:rPr>
              <a:t>Server: this is an Apache server</a:t>
            </a:r>
          </a:p>
          <a:p>
            <a:r>
              <a:rPr lang="sk-SK" sz="1500" dirty="0">
                <a:solidFill>
                  <a:srgbClr val="000000"/>
                </a:solidFill>
                <a:latin typeface="Courier New"/>
                <a:cs typeface="Courier New"/>
              </a:rPr>
              <a:t>Location: </a:t>
            </a:r>
            <a:r>
              <a:rPr lang="sk-SK" sz="1500" dirty="0">
                <a:solidFill>
                  <a:srgbClr val="000000"/>
                </a:solidFill>
                <a:highlight>
                  <a:srgbClr val="FFFF00"/>
                </a:highlight>
                <a:latin typeface="Courier New"/>
                <a:cs typeface="Courier New"/>
              </a:rPr>
              <a:t>http://www.cmu.edu/index.shtml </a:t>
            </a:r>
            <a:r>
              <a:rPr lang="sk-SK" sz="1500" dirty="0">
                <a:solidFill>
                  <a:srgbClr val="0000FF"/>
                </a:solidFill>
                <a:latin typeface="Courier New"/>
                <a:cs typeface="Courier New"/>
              </a:rPr>
              <a:t>Server: page has moved here</a:t>
            </a:r>
          </a:p>
          <a:p>
            <a:r>
              <a:rPr lang="sk-SK" sz="1500" dirty="0">
                <a:solidFill>
                  <a:srgbClr val="000000"/>
                </a:solidFill>
                <a:latin typeface="Courier New"/>
                <a:cs typeface="Courier New"/>
              </a:rPr>
              <a:t>Transfer-Encoding: chunked              </a:t>
            </a:r>
            <a:r>
              <a:rPr lang="sk-SK" sz="1500" dirty="0">
                <a:solidFill>
                  <a:srgbClr val="0000FF"/>
                </a:solidFill>
                <a:latin typeface="Courier New"/>
                <a:cs typeface="Courier New"/>
              </a:rPr>
              <a:t>Server: response body will be chunked</a:t>
            </a:r>
          </a:p>
          <a:p>
            <a:r>
              <a:rPr lang="sk-SK" sz="1500" dirty="0">
                <a:solidFill>
                  <a:srgbClr val="000000"/>
                </a:solidFill>
                <a:latin typeface="Courier New"/>
                <a:cs typeface="Courier New"/>
              </a:rPr>
              <a:t>Content-Type: text/html; charset=...    </a:t>
            </a:r>
            <a:r>
              <a:rPr lang="sk-SK" sz="1500" dirty="0">
                <a:solidFill>
                  <a:srgbClr val="0000FF"/>
                </a:solidFill>
                <a:latin typeface="Courier New"/>
                <a:cs typeface="Courier New"/>
              </a:rPr>
              <a:t>Server: expect HTML in response body</a:t>
            </a:r>
          </a:p>
          <a:p>
            <a:r>
              <a:rPr lang="sk-SK" sz="1500" dirty="0">
                <a:solidFill>
                  <a:srgbClr val="0000FF"/>
                </a:solidFill>
                <a:latin typeface="Courier New"/>
                <a:cs typeface="Courier New"/>
              </a:rPr>
              <a:t>                                        Server: empty line terminates headers</a:t>
            </a:r>
          </a:p>
          <a:p>
            <a:r>
              <a:rPr lang="sk-SK" sz="1500" dirty="0">
                <a:solidFill>
                  <a:srgbClr val="000000"/>
                </a:solidFill>
                <a:latin typeface="Courier New"/>
                <a:cs typeface="Courier New"/>
              </a:rPr>
              <a:t>15c                                     </a:t>
            </a:r>
            <a:r>
              <a:rPr lang="sk-SK" sz="1500" dirty="0">
                <a:solidFill>
                  <a:srgbClr val="0000FF"/>
                </a:solidFill>
                <a:latin typeface="Courier New"/>
                <a:cs typeface="Courier New"/>
              </a:rPr>
              <a:t>Server: first line in response body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&lt;HTML&gt;&lt;HEAD&gt;                            </a:t>
            </a:r>
            <a:r>
              <a:rPr lang="en-US" sz="1500" dirty="0">
                <a:solidFill>
                  <a:srgbClr val="0000FF"/>
                </a:solidFill>
                <a:latin typeface="Courier New"/>
                <a:cs typeface="Courier New"/>
              </a:rPr>
              <a:t>Server: start of HTML content</a:t>
            </a:r>
          </a:p>
          <a:p>
            <a:r>
              <a:rPr lang="en-US" sz="1500" dirty="0">
                <a:solidFill>
                  <a:srgbClr val="0000FF"/>
                </a:solidFill>
                <a:latin typeface="Courier New"/>
                <a:cs typeface="Courier New"/>
              </a:rPr>
              <a:t>…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&lt;/BODY&gt;&lt;/HTML&gt;                          </a:t>
            </a:r>
            <a:r>
              <a:rPr lang="en-US" sz="1500" dirty="0">
                <a:solidFill>
                  <a:srgbClr val="0000FF"/>
                </a:solidFill>
                <a:latin typeface="Courier New"/>
                <a:cs typeface="Courier New"/>
              </a:rPr>
              <a:t>Server: end of HTML content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0                                       </a:t>
            </a:r>
            <a:r>
              <a:rPr lang="en-US" sz="1500" dirty="0">
                <a:solidFill>
                  <a:srgbClr val="0000FF"/>
                </a:solidFill>
                <a:latin typeface="Courier New"/>
                <a:cs typeface="Courier New"/>
              </a:rPr>
              <a:t>Server: last line in response body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Connection closed by foreign host.      </a:t>
            </a:r>
            <a:r>
              <a:rPr lang="en-US" sz="1500" dirty="0">
                <a:solidFill>
                  <a:srgbClr val="0000FF"/>
                </a:solidFill>
                <a:latin typeface="Courier New"/>
                <a:cs typeface="Courier New"/>
              </a:rPr>
              <a:t>Server: closes connection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304800" y="5867400"/>
            <a:ext cx="88392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defRPr sz="2400" b="1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dirty="0"/>
              <a:t>HTTP standard requires that each text line end with </a:t>
            </a:r>
            <a:r>
              <a:rPr lang="en-US" dirty="0">
                <a:latin typeface="Courier New"/>
                <a:cs typeface="Courier New"/>
              </a:rPr>
              <a:t>“\r\n”</a:t>
            </a:r>
          </a:p>
          <a:p>
            <a:r>
              <a:rPr lang="en-US" dirty="0"/>
              <a:t>Blank line (</a:t>
            </a:r>
            <a:r>
              <a:rPr lang="en-US" dirty="0">
                <a:latin typeface="Courier New"/>
                <a:cs typeface="Courier New"/>
              </a:rPr>
              <a:t>“\r\n”</a:t>
            </a:r>
            <a:r>
              <a:rPr lang="en-US" dirty="0"/>
              <a:t>) terminates request and response headers</a:t>
            </a:r>
          </a:p>
        </p:txBody>
      </p:sp>
    </p:spTree>
    <p:extLst>
      <p:ext uri="{BB962C8B-B14F-4D97-AF65-F5344CB8AC3E}">
        <p14:creationId xmlns:p14="http://schemas.microsoft.com/office/powerpoint/2010/main" val="11160323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40253E-116A-47FA-8310-4BDA55625B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74C24B-4E35-4E10-A130-58C74C4688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4972050"/>
          </a:xfrm>
        </p:spPr>
        <p:txBody>
          <a:bodyPr/>
          <a:lstStyle/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Questions from yesterday</a:t>
            </a:r>
          </a:p>
          <a:p>
            <a:r>
              <a:rPr lang="en-US" dirty="0"/>
              <a:t>Material we didn’t get to yesterday</a:t>
            </a:r>
          </a:p>
          <a:p>
            <a:pPr lvl="1"/>
            <a:r>
              <a:rPr lang="en-US" dirty="0"/>
              <a:t>Transmitting data using sockets</a:t>
            </a:r>
          </a:p>
          <a:p>
            <a:pPr lvl="1"/>
            <a:r>
              <a:rPr lang="en-US" dirty="0"/>
              <a:t>Socket addresses</a:t>
            </a:r>
          </a:p>
          <a:p>
            <a:pPr lvl="1"/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getaddrinfo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Setting up connections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Application protocol example: HTTP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176477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390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8477630" cy="573087"/>
          </a:xfrm>
        </p:spPr>
        <p:txBody>
          <a:bodyPr/>
          <a:lstStyle/>
          <a:p>
            <a:r>
              <a:rPr lang="en-US" dirty="0"/>
              <a:t>Example HTTP Transaction, Take 2</a:t>
            </a:r>
          </a:p>
        </p:txBody>
      </p:sp>
      <p:sp>
        <p:nvSpPr>
          <p:cNvPr id="763907" name="Rectangle 3"/>
          <p:cNvSpPr>
            <a:spLocks noChangeArrowheads="1"/>
          </p:cNvSpPr>
          <p:nvPr/>
        </p:nvSpPr>
        <p:spPr bwMode="auto">
          <a:xfrm>
            <a:off x="0" y="1206500"/>
            <a:ext cx="9144000" cy="4478149"/>
          </a:xfrm>
          <a:prstGeom prst="rect">
            <a:avLst/>
          </a:prstGeom>
          <a:solidFill>
            <a:srgbClr val="D9D9D9"/>
          </a:solidFill>
          <a:ln w="254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whaleshark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&gt; telnet </a:t>
            </a:r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www.cmu.edu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80       </a:t>
            </a:r>
            <a:r>
              <a:rPr lang="en-US" sz="1500" dirty="0">
                <a:solidFill>
                  <a:srgbClr val="FF0000"/>
                </a:solidFill>
                <a:latin typeface="Courier New"/>
                <a:cs typeface="Courier New"/>
              </a:rPr>
              <a:t>Client: open connection to server 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Trying 128.2.42.52...</a:t>
            </a:r>
            <a:r>
              <a:rPr lang="en-US" sz="1500" dirty="0">
                <a:solidFill>
                  <a:srgbClr val="FF0000"/>
                </a:solidFill>
                <a:latin typeface="Courier New"/>
                <a:cs typeface="Courier New"/>
              </a:rPr>
              <a:t>                   Telnet prints 3 lines to terminal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Connected to WWW-CMU-PROD-</a:t>
            </a:r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VIP.ANDREW.cmu.edu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.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Escape character is '^]'.</a:t>
            </a:r>
          </a:p>
          <a:p>
            <a:r>
              <a:rPr lang="en-US" sz="1500" dirty="0">
                <a:solidFill>
                  <a:srgbClr val="000000"/>
                </a:solidFill>
                <a:highlight>
                  <a:srgbClr val="FFFF00"/>
                </a:highlight>
                <a:latin typeface="Courier New"/>
                <a:cs typeface="Courier New"/>
              </a:rPr>
              <a:t>GET /</a:t>
            </a:r>
            <a:r>
              <a:rPr lang="en-US" sz="1500" dirty="0" err="1">
                <a:solidFill>
                  <a:srgbClr val="000000"/>
                </a:solidFill>
                <a:highlight>
                  <a:srgbClr val="FFFF00"/>
                </a:highlight>
                <a:latin typeface="Courier New"/>
                <a:cs typeface="Courier New"/>
              </a:rPr>
              <a:t>index.shtml</a:t>
            </a:r>
            <a:r>
              <a:rPr lang="en-US" sz="1500" dirty="0">
                <a:solidFill>
                  <a:srgbClr val="000000"/>
                </a:solidFill>
                <a:highlight>
                  <a:srgbClr val="FFFF00"/>
                </a:highlight>
                <a:latin typeface="Courier New"/>
                <a:cs typeface="Courier New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HTTP/1.1               </a:t>
            </a:r>
            <a:r>
              <a:rPr lang="en-US" sz="1500" dirty="0">
                <a:solidFill>
                  <a:srgbClr val="FF0000"/>
                </a:solidFill>
                <a:latin typeface="Courier New"/>
                <a:cs typeface="Courier New"/>
              </a:rPr>
              <a:t>Client: request line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Host: www.cmu.edu                       </a:t>
            </a:r>
            <a:r>
              <a:rPr lang="en-US" sz="1500" dirty="0">
                <a:solidFill>
                  <a:srgbClr val="FF0000"/>
                </a:solidFill>
                <a:latin typeface="Courier New"/>
                <a:cs typeface="Courier New"/>
              </a:rPr>
              <a:t>Client: required HTTP/1.1 header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FF0000"/>
                </a:solidFill>
                <a:latin typeface="Courier New"/>
                <a:cs typeface="Courier New"/>
              </a:rPr>
              <a:t>                                        Client: blank line terminates headers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HTTP/1.1 </a:t>
            </a:r>
            <a:r>
              <a:rPr lang="en-US" sz="1500" dirty="0">
                <a:solidFill>
                  <a:srgbClr val="000000"/>
                </a:solidFill>
                <a:highlight>
                  <a:srgbClr val="FFFF00"/>
                </a:highlight>
                <a:latin typeface="Courier New"/>
                <a:cs typeface="Courier New"/>
              </a:rPr>
              <a:t>200 OK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                     </a:t>
            </a:r>
            <a:r>
              <a:rPr lang="en-US" sz="1500" dirty="0">
                <a:solidFill>
                  <a:srgbClr val="0000FF"/>
                </a:solidFill>
                <a:latin typeface="Courier New"/>
                <a:cs typeface="Courier New"/>
              </a:rPr>
              <a:t>Server: response line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sk-SK" sz="1500" dirty="0">
                <a:solidFill>
                  <a:srgbClr val="000000"/>
                </a:solidFill>
                <a:latin typeface="Courier New"/>
                <a:cs typeface="Courier New"/>
              </a:rPr>
              <a:t>Date: Wed, 05 Nov 2014 17:37:26 GMT     </a:t>
            </a:r>
            <a:r>
              <a:rPr lang="sk-SK" sz="1500" dirty="0">
                <a:solidFill>
                  <a:srgbClr val="0000FF"/>
                </a:solidFill>
                <a:latin typeface="Courier New"/>
                <a:cs typeface="Courier New"/>
              </a:rPr>
              <a:t>Server: followed by 4 response headers</a:t>
            </a:r>
            <a:endParaRPr lang="sk-SK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sk-SK" sz="1500" dirty="0">
                <a:solidFill>
                  <a:srgbClr val="000000"/>
                </a:solidFill>
                <a:latin typeface="Courier New"/>
                <a:cs typeface="Courier New"/>
              </a:rPr>
              <a:t>Server: Apache/1.3.42 (Unix)</a:t>
            </a:r>
          </a:p>
          <a:p>
            <a:r>
              <a:rPr lang="sk-SK" sz="1500" dirty="0">
                <a:solidFill>
                  <a:srgbClr val="000000"/>
                </a:solidFill>
                <a:latin typeface="Courier New"/>
                <a:cs typeface="Courier New"/>
              </a:rPr>
              <a:t>Transfer-Encoding: chunked</a:t>
            </a:r>
          </a:p>
          <a:p>
            <a:r>
              <a:rPr lang="sk-SK" sz="1500" dirty="0">
                <a:solidFill>
                  <a:srgbClr val="000000"/>
                </a:solidFill>
                <a:latin typeface="Courier New"/>
                <a:cs typeface="Courier New"/>
              </a:rPr>
              <a:t>Content-Type: text/html; charset=... </a:t>
            </a:r>
          </a:p>
          <a:p>
            <a:r>
              <a:rPr lang="sk-SK" sz="1500" dirty="0">
                <a:solidFill>
                  <a:srgbClr val="0000FF"/>
                </a:solidFill>
                <a:latin typeface="Courier New"/>
                <a:cs typeface="Courier New"/>
              </a:rPr>
              <a:t>                                        Server: empty line terminates headers</a:t>
            </a:r>
            <a:endParaRPr lang="sk-SK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sk-SK" sz="1500" dirty="0">
                <a:solidFill>
                  <a:srgbClr val="000000"/>
                </a:solidFill>
                <a:latin typeface="Courier New"/>
                <a:cs typeface="Courier New"/>
              </a:rPr>
              <a:t>1000                                    </a:t>
            </a:r>
            <a:r>
              <a:rPr lang="sk-SK" sz="1500" dirty="0">
                <a:solidFill>
                  <a:srgbClr val="0000FF"/>
                </a:solidFill>
                <a:latin typeface="Courier New"/>
                <a:cs typeface="Courier New"/>
              </a:rPr>
              <a:t>Server: begin response body</a:t>
            </a:r>
            <a:endParaRPr lang="sk-SK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sk-SK" sz="1500" dirty="0">
                <a:solidFill>
                  <a:srgbClr val="000000"/>
                </a:solidFill>
                <a:latin typeface="Courier New"/>
                <a:cs typeface="Courier New"/>
              </a:rPr>
              <a:t>&lt;html ..&gt;                               </a:t>
            </a:r>
            <a:r>
              <a:rPr lang="sk-SK" sz="1500" dirty="0">
                <a:solidFill>
                  <a:srgbClr val="0000FF"/>
                </a:solidFill>
                <a:latin typeface="Courier New"/>
                <a:cs typeface="Courier New"/>
              </a:rPr>
              <a:t>Server: first line of HTML content</a:t>
            </a:r>
            <a:endParaRPr lang="sk-SK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sk-SK" sz="1500" dirty="0">
                <a:solidFill>
                  <a:srgbClr val="000000"/>
                </a:solidFill>
                <a:latin typeface="Courier New"/>
                <a:cs typeface="Courier New"/>
              </a:rPr>
              <a:t>…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&lt;/html&gt;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0                                       </a:t>
            </a:r>
            <a:r>
              <a:rPr lang="sk-SK" sz="1500" dirty="0">
                <a:solidFill>
                  <a:srgbClr val="0000FF"/>
                </a:solidFill>
                <a:latin typeface="Courier New"/>
                <a:cs typeface="Courier New"/>
              </a:rPr>
              <a:t>Server: end response body</a:t>
            </a:r>
            <a:endParaRPr lang="sk-SK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Connection closed by foreign host.      </a:t>
            </a:r>
            <a:r>
              <a:rPr lang="sk-SK" sz="1500" dirty="0">
                <a:solidFill>
                  <a:srgbClr val="0000FF"/>
                </a:solidFill>
                <a:latin typeface="Courier New"/>
                <a:cs typeface="Courier New"/>
              </a:rPr>
              <a:t>Server: close connection</a:t>
            </a:r>
            <a:endParaRPr lang="sk-SK" sz="15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400683642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3906" name="Rectangle 2"/>
          <p:cNvSpPr>
            <a:spLocks noGrp="1" noChangeArrowheads="1"/>
          </p:cNvSpPr>
          <p:nvPr>
            <p:ph type="title"/>
          </p:nvPr>
        </p:nvSpPr>
        <p:spPr>
          <a:xfrm>
            <a:off x="333185" y="152400"/>
            <a:ext cx="8477630" cy="573087"/>
          </a:xfrm>
        </p:spPr>
        <p:txBody>
          <a:bodyPr/>
          <a:lstStyle/>
          <a:p>
            <a:r>
              <a:rPr lang="en-US" dirty="0"/>
              <a:t>Example HTTP(S) Transaction, Take 3</a:t>
            </a:r>
          </a:p>
        </p:txBody>
      </p:sp>
      <p:sp>
        <p:nvSpPr>
          <p:cNvPr id="763907" name="Rectangle 3"/>
          <p:cNvSpPr>
            <a:spLocks noChangeArrowheads="1"/>
          </p:cNvSpPr>
          <p:nvPr/>
        </p:nvSpPr>
        <p:spPr bwMode="auto">
          <a:xfrm>
            <a:off x="0" y="685800"/>
            <a:ext cx="9144000" cy="6555641"/>
          </a:xfrm>
          <a:prstGeom prst="rect">
            <a:avLst/>
          </a:prstGeom>
          <a:solidFill>
            <a:srgbClr val="D9D9D9"/>
          </a:solidFill>
          <a:ln w="254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whaleshark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&gt; </a:t>
            </a:r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openssl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s_client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  <a:hlinkClick r:id="rId3"/>
              </a:rPr>
              <a:t>www.cs.cmu.edu:443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sk-SK" sz="1500" dirty="0">
                <a:solidFill>
                  <a:srgbClr val="000000"/>
                </a:solidFill>
                <a:latin typeface="Courier New"/>
                <a:cs typeface="Courier New"/>
              </a:rPr>
              <a:t>CONNECTED(00000005) 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…</a:t>
            </a:r>
          </a:p>
          <a:p>
            <a:r>
              <a:rPr lang="sk-SK" sz="1500" dirty="0">
                <a:solidFill>
                  <a:srgbClr val="000000"/>
                </a:solidFill>
                <a:latin typeface="Courier New"/>
                <a:cs typeface="Courier New"/>
              </a:rPr>
              <a:t>Certificate chain                                                               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…</a:t>
            </a:r>
          </a:p>
          <a:p>
            <a:r>
              <a:rPr lang="sk-SK" sz="1500" dirty="0">
                <a:solidFill>
                  <a:srgbClr val="000000"/>
                </a:solidFill>
                <a:latin typeface="Courier New"/>
                <a:cs typeface="Courier New"/>
              </a:rPr>
              <a:t>-                                                                            Server certificate</a:t>
            </a:r>
            <a:b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</a:br>
            <a:r>
              <a:rPr lang="sk-SK" sz="1500" dirty="0">
                <a:solidFill>
                  <a:srgbClr val="000000"/>
                </a:solidFill>
                <a:latin typeface="Courier New"/>
                <a:cs typeface="Courier New"/>
              </a:rPr>
              <a:t>-----BEGIN CERTIFICATE-----</a:t>
            </a:r>
            <a:b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</a:br>
            <a:r>
              <a:rPr lang="sk-SK" sz="1500" dirty="0">
                <a:solidFill>
                  <a:srgbClr val="000000"/>
                </a:solidFill>
                <a:latin typeface="Courier New"/>
                <a:cs typeface="Courier New"/>
              </a:rPr>
              <a:t>MIIGDjCCBPagAwIBAgIRAMiF7LBPDoySilnNoU+mp+gwDQYJKoZIhvcNAQELBQAw</a:t>
            </a:r>
            <a:b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</a:br>
            <a:r>
              <a:rPr lang="sk-SK" sz="1500" dirty="0">
                <a:solidFill>
                  <a:srgbClr val="000000"/>
                </a:solidFill>
                <a:latin typeface="Courier New"/>
                <a:cs typeface="Courier New"/>
              </a:rPr>
              <a:t>djELMAkGA1UEBhMCVVMxCzAJBgNVBAgTAk1JMRIwEAYDVQQHEwlBbm4gQXJib3Ix</a:t>
            </a:r>
            <a:b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</a:br>
            <a:r>
              <a:rPr lang="sk-SK" sz="1500" dirty="0">
                <a:solidFill>
                  <a:srgbClr val="000000"/>
                </a:solidFill>
                <a:latin typeface="Courier New"/>
                <a:cs typeface="Courier New"/>
              </a:rPr>
              <a:t>EjAQBgNVBAoTCUludGVybmV0MjERMA8GA1UECxMISW5Db21tb24xHzAdBgNVBAMT</a:t>
            </a:r>
            <a:b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</a:br>
            <a:r>
              <a:rPr lang="sk-SK" sz="1500" dirty="0">
                <a:solidFill>
                  <a:srgbClr val="000000"/>
                </a:solidFill>
                <a:latin typeface="Courier New"/>
                <a:cs typeface="Courier New"/>
              </a:rPr>
              <a:t>wkWkvDVBBCwKXrShVxQNsj6J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…</a:t>
            </a:r>
          </a:p>
          <a:p>
            <a:r>
              <a:rPr lang="sk-SK" sz="1500" dirty="0">
                <a:solidFill>
                  <a:srgbClr val="000000"/>
                </a:solidFill>
                <a:latin typeface="Courier New"/>
                <a:cs typeface="Courier New"/>
              </a:rPr>
              <a:t>-----END CERTIFICATE-----</a:t>
            </a:r>
            <a:b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</a:br>
            <a:r>
              <a:rPr lang="sk-SK" sz="1500" dirty="0">
                <a:solidFill>
                  <a:srgbClr val="000000"/>
                </a:solidFill>
                <a:latin typeface="Courier New"/>
                <a:cs typeface="Courier New"/>
              </a:rPr>
              <a:t>subject=/C=US/postalCode=15213/ST=PA/L=Pittsburgh/street=5000 Forbes Ave/O=Carnegie Mellon University/OU=School of Computer Science/CN=www.cs.cmu.edu         issuer=/C=US/ST=MI/L=Ann Arbor/O=Internet2/OU=InCommon/CN=InCommon RSA Server CA</a:t>
            </a:r>
            <a:b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</a:br>
            <a:r>
              <a:rPr lang="sk-SK" sz="1500" dirty="0">
                <a:solidFill>
                  <a:srgbClr val="000000"/>
                </a:solidFill>
                <a:latin typeface="Courier New"/>
                <a:cs typeface="Courier New"/>
              </a:rPr>
              <a:t>SSL handshake has read 6274 bytes and written 483 bytes</a:t>
            </a:r>
            <a:b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</a:b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…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&gt;</a:t>
            </a:r>
            <a:r>
              <a:rPr lang="sk-SK" sz="1500" dirty="0">
                <a:solidFill>
                  <a:srgbClr val="000000"/>
                </a:solidFill>
                <a:latin typeface="Courier New"/>
                <a:cs typeface="Courier New"/>
              </a:rPr>
              <a:t>GET / HTTP/1.0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sk-SK" sz="1500" dirty="0">
                <a:solidFill>
                  <a:srgbClr val="000000"/>
                </a:solidFill>
                <a:latin typeface="Courier New"/>
                <a:cs typeface="Courier New"/>
              </a:rPr>
              <a:t>HTTP/1.1 200 OK </a:t>
            </a:r>
            <a:b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</a:br>
            <a:r>
              <a:rPr lang="sk-SK" sz="1500" dirty="0">
                <a:solidFill>
                  <a:srgbClr val="000000"/>
                </a:solidFill>
                <a:latin typeface="Courier New"/>
                <a:cs typeface="Courier New"/>
              </a:rPr>
              <a:t>Date: Tue, 12 Nov 2019 04:22:15 GMT    </a:t>
            </a:r>
            <a:b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</a:br>
            <a:r>
              <a:rPr lang="sk-SK" sz="1500" dirty="0">
                <a:solidFill>
                  <a:srgbClr val="000000"/>
                </a:solidFill>
                <a:latin typeface="Courier New"/>
                <a:cs typeface="Courier New"/>
              </a:rPr>
              <a:t>Server: Apache/2.4.10 (Ubuntu)        </a:t>
            </a:r>
            <a:b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</a:br>
            <a:r>
              <a:rPr lang="sk-SK" sz="1500" dirty="0">
                <a:solidFill>
                  <a:srgbClr val="000000"/>
                </a:solidFill>
                <a:latin typeface="Courier New"/>
                <a:cs typeface="Courier New"/>
              </a:rPr>
              <a:t>Set-Cookie: SHIBLOCATION=scsweb; path=/; domain=.cs.cmu.edu 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... HTML Content Continues Below ...</a:t>
            </a:r>
          </a:p>
        </p:txBody>
      </p:sp>
    </p:spTree>
    <p:extLst>
      <p:ext uri="{BB962C8B-B14F-4D97-AF65-F5344CB8AC3E}">
        <p14:creationId xmlns:p14="http://schemas.microsoft.com/office/powerpoint/2010/main" val="2931158062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05AB49D-E51D-495D-8A91-37234D2BD24B}"/>
              </a:ext>
            </a:extLst>
          </p:cNvPr>
          <p:cNvSpPr txBox="1"/>
          <p:nvPr/>
        </p:nvSpPr>
        <p:spPr>
          <a:xfrm>
            <a:off x="914400" y="2819400"/>
            <a:ext cx="6705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Activity 6 (and then we’re done!)</a:t>
            </a:r>
          </a:p>
          <a:p>
            <a:r>
              <a:rPr lang="en-US" sz="1400" b="0" dirty="0">
                <a:latin typeface="Calibri" pitchFamily="34" charset="0"/>
                <a:hlinkClick r:id="rId2"/>
              </a:rPr>
              <a:t>https://www.cs.cmu.edu/afs/cs/academic/class/15213-m22/www/activities/netprog1.pdf</a:t>
            </a:r>
            <a:r>
              <a:rPr lang="en-US" sz="1400" b="0" dirty="0">
                <a:latin typeface="Calibri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859434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val 3"/>
          <p:cNvSpPr>
            <a:spLocks noChangeArrowheads="1"/>
          </p:cNvSpPr>
          <p:nvPr/>
        </p:nvSpPr>
        <p:spPr bwMode="auto">
          <a:xfrm>
            <a:off x="2251442" y="4553140"/>
            <a:ext cx="948958" cy="476060"/>
          </a:xfrm>
          <a:prstGeom prst="ellipse">
            <a:avLst/>
          </a:prstGeom>
          <a:solidFill>
            <a:srgbClr val="D5F1CF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Client</a:t>
            </a:r>
          </a:p>
        </p:txBody>
      </p:sp>
      <p:sp>
        <p:nvSpPr>
          <p:cNvPr id="13" name="Oval 3"/>
          <p:cNvSpPr>
            <a:spLocks noChangeArrowheads="1"/>
          </p:cNvSpPr>
          <p:nvPr/>
        </p:nvSpPr>
        <p:spPr bwMode="auto">
          <a:xfrm>
            <a:off x="5014997" y="4553140"/>
            <a:ext cx="1028163" cy="476060"/>
          </a:xfrm>
          <a:prstGeom prst="ellipse">
            <a:avLst/>
          </a:prstGeom>
          <a:solidFill>
            <a:srgbClr val="D5F1CF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Server</a:t>
            </a:r>
          </a:p>
        </p:txBody>
      </p:sp>
      <p:sp>
        <p:nvSpPr>
          <p:cNvPr id="72090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Sockets</a:t>
            </a:r>
          </a:p>
        </p:txBody>
      </p:sp>
      <p:sp>
        <p:nvSpPr>
          <p:cNvPr id="72090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33375" y="1219200"/>
            <a:ext cx="7896225" cy="1524000"/>
          </a:xfrm>
        </p:spPr>
        <p:txBody>
          <a:bodyPr/>
          <a:lstStyle/>
          <a:p>
            <a:r>
              <a:rPr lang="en-US" dirty="0"/>
              <a:t>What is a socket?</a:t>
            </a:r>
          </a:p>
          <a:p>
            <a:pPr lvl="1"/>
            <a:r>
              <a:rPr lang="en-US" dirty="0"/>
              <a:t>To the kernel, a socket is an endpoint of communication</a:t>
            </a:r>
          </a:p>
          <a:p>
            <a:pPr lvl="1"/>
            <a:r>
              <a:rPr lang="en-US" dirty="0"/>
              <a:t>To an application, a socket is a file descriptor that lets the application read/write from/to the network</a:t>
            </a:r>
          </a:p>
          <a:p>
            <a:pPr lvl="1"/>
            <a:r>
              <a:rPr lang="en-US" dirty="0"/>
              <a:t>Using the FD abstraction lets you reuse code &amp; interfaces</a:t>
            </a:r>
          </a:p>
          <a:p>
            <a:r>
              <a:rPr lang="en-US" dirty="0"/>
              <a:t>Clients and servers communicate with each other by reading from and writing to socket descriptors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r>
              <a:rPr lang="en-US" dirty="0"/>
              <a:t>The main distinction between regular file I/O and socket I/O is how the application “opens” the socket descriptors</a:t>
            </a:r>
          </a:p>
        </p:txBody>
      </p:sp>
      <p:sp>
        <p:nvSpPr>
          <p:cNvPr id="6" name="Text Box 22"/>
          <p:cNvSpPr txBox="1">
            <a:spLocks noChangeArrowheads="1"/>
          </p:cNvSpPr>
          <p:nvPr/>
        </p:nvSpPr>
        <p:spPr bwMode="auto">
          <a:xfrm>
            <a:off x="2692401" y="5043070"/>
            <a:ext cx="116205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clientfd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8" name="Oval 26"/>
          <p:cNvSpPr>
            <a:spLocks noChangeAspect="1" noChangeArrowheads="1"/>
          </p:cNvSpPr>
          <p:nvPr/>
        </p:nvSpPr>
        <p:spPr bwMode="auto">
          <a:xfrm>
            <a:off x="4953000" y="4726876"/>
            <a:ext cx="128588" cy="128588"/>
          </a:xfrm>
          <a:prstGeom prst="ellipse">
            <a:avLst/>
          </a:prstGeom>
          <a:solidFill>
            <a:srgbClr val="C00000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990000"/>
              </a:solidFill>
              <a:latin typeface="Calibri" pitchFamily="34" charset="0"/>
            </a:endParaRPr>
          </a:p>
        </p:txBody>
      </p:sp>
      <p:sp>
        <p:nvSpPr>
          <p:cNvPr id="9" name="Text Box 27"/>
          <p:cNvSpPr txBox="1">
            <a:spLocks noChangeArrowheads="1"/>
          </p:cNvSpPr>
          <p:nvPr/>
        </p:nvSpPr>
        <p:spPr bwMode="auto">
          <a:xfrm>
            <a:off x="4619083" y="5055770"/>
            <a:ext cx="1172117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serverfd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10" name="Line 28"/>
          <p:cNvSpPr>
            <a:spLocks noChangeShapeType="1"/>
          </p:cNvSpPr>
          <p:nvPr/>
        </p:nvSpPr>
        <p:spPr bwMode="auto">
          <a:xfrm>
            <a:off x="3276600" y="4791170"/>
            <a:ext cx="1676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" name="Oval 20"/>
          <p:cNvSpPr>
            <a:spLocks noChangeAspect="1" noChangeArrowheads="1"/>
          </p:cNvSpPr>
          <p:nvPr/>
        </p:nvSpPr>
        <p:spPr bwMode="auto">
          <a:xfrm>
            <a:off x="3124200" y="4726876"/>
            <a:ext cx="128588" cy="128588"/>
          </a:xfrm>
          <a:prstGeom prst="ellipse">
            <a:avLst/>
          </a:prstGeom>
          <a:solidFill>
            <a:srgbClr val="C00000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99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9254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90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Socket Programming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Echo server and client</a:t>
            </a:r>
          </a:p>
          <a:p>
            <a:r>
              <a:rPr lang="en-US" dirty="0"/>
              <a:t>Server</a:t>
            </a:r>
          </a:p>
          <a:p>
            <a:pPr lvl="1"/>
            <a:r>
              <a:rPr lang="en-US" dirty="0"/>
              <a:t>Accepts connection request</a:t>
            </a:r>
          </a:p>
          <a:p>
            <a:pPr lvl="1"/>
            <a:r>
              <a:rPr lang="en-US" dirty="0"/>
              <a:t>Repeats back lines as they are typed</a:t>
            </a:r>
          </a:p>
          <a:p>
            <a:r>
              <a:rPr lang="en-US" dirty="0"/>
              <a:t>Client</a:t>
            </a:r>
          </a:p>
          <a:p>
            <a:pPr lvl="1"/>
            <a:r>
              <a:rPr lang="en-US" dirty="0"/>
              <a:t>Requests connection to server</a:t>
            </a:r>
          </a:p>
          <a:p>
            <a:pPr lvl="1"/>
            <a:r>
              <a:rPr lang="en-US" dirty="0"/>
              <a:t>Repeatedly:</a:t>
            </a:r>
          </a:p>
          <a:p>
            <a:pPr lvl="2"/>
            <a:r>
              <a:rPr lang="en-US" dirty="0"/>
              <a:t>Read line from terminal</a:t>
            </a:r>
          </a:p>
          <a:p>
            <a:pPr lvl="2"/>
            <a:r>
              <a:rPr lang="en-US" dirty="0"/>
              <a:t>Send to server</a:t>
            </a:r>
          </a:p>
          <a:p>
            <a:pPr lvl="2"/>
            <a:r>
              <a:rPr lang="en-US" dirty="0"/>
              <a:t>Read reply from server</a:t>
            </a:r>
          </a:p>
          <a:p>
            <a:pPr lvl="2"/>
            <a:r>
              <a:rPr lang="en-US" dirty="0"/>
              <a:t>Print line to terminal</a:t>
            </a:r>
          </a:p>
        </p:txBody>
      </p:sp>
    </p:spTree>
    <p:extLst>
      <p:ext uri="{BB962C8B-B14F-4D97-AF65-F5344CB8AC3E}">
        <p14:creationId xmlns:p14="http://schemas.microsoft.com/office/powerpoint/2010/main" val="10404298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Rounded Rectangle 65"/>
          <p:cNvSpPr/>
          <p:nvPr/>
        </p:nvSpPr>
        <p:spPr bwMode="auto">
          <a:xfrm>
            <a:off x="4761308" y="5678952"/>
            <a:ext cx="4001692" cy="1179048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tIns="0" bIns="0" rtlCol="0" anchor="ctr" anchorCtr="0"/>
          <a:lstStyle/>
          <a:p>
            <a:pPr algn="r"/>
            <a:r>
              <a:rPr lang="en-US" sz="1800" dirty="0"/>
              <a:t>5</a:t>
            </a:r>
            <a:r>
              <a:rPr lang="en-US" sz="1800" i="1" dirty="0"/>
              <a:t>. Drop client</a:t>
            </a:r>
          </a:p>
        </p:txBody>
      </p:sp>
      <p:sp>
        <p:nvSpPr>
          <p:cNvPr id="65" name="Rounded Rectangle 64"/>
          <p:cNvSpPr/>
          <p:nvPr/>
        </p:nvSpPr>
        <p:spPr bwMode="auto">
          <a:xfrm>
            <a:off x="1676400" y="5662094"/>
            <a:ext cx="2308256" cy="951431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tIns="0" bIns="0" rtlCol="0" anchor="b" anchorCtr="0"/>
          <a:lstStyle/>
          <a:p>
            <a:pPr algn="ctr"/>
            <a:r>
              <a:rPr lang="en-US" sz="1800" dirty="0"/>
              <a:t>4</a:t>
            </a:r>
            <a:r>
              <a:rPr lang="en-US" sz="1800" i="1" dirty="0"/>
              <a:t>. Disconnect client</a:t>
            </a:r>
          </a:p>
        </p:txBody>
      </p:sp>
      <p:sp>
        <p:nvSpPr>
          <p:cNvPr id="64" name="Rounded Rectangle 63"/>
          <p:cNvSpPr/>
          <p:nvPr/>
        </p:nvSpPr>
        <p:spPr bwMode="auto">
          <a:xfrm>
            <a:off x="1249104" y="4068494"/>
            <a:ext cx="7153533" cy="1586182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tIns="0" rtlCol="0" anchor="t" anchorCtr="0"/>
          <a:lstStyle/>
          <a:p>
            <a:pPr algn="r"/>
            <a:r>
              <a:rPr lang="en-US" sz="1800" dirty="0"/>
              <a:t>3</a:t>
            </a:r>
            <a:r>
              <a:rPr lang="en-US" sz="1800" i="1" dirty="0"/>
              <a:t>. Exchange</a:t>
            </a:r>
          </a:p>
          <a:p>
            <a:pPr algn="r"/>
            <a:r>
              <a:rPr lang="en-US" sz="1800" i="1" dirty="0"/>
              <a:t>data</a:t>
            </a:r>
          </a:p>
        </p:txBody>
      </p:sp>
      <p:sp>
        <p:nvSpPr>
          <p:cNvPr id="63" name="Rounded Rectangle 62"/>
          <p:cNvSpPr/>
          <p:nvPr/>
        </p:nvSpPr>
        <p:spPr bwMode="auto">
          <a:xfrm>
            <a:off x="1752600" y="152400"/>
            <a:ext cx="2057400" cy="4027923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tIns="0" rtlCol="0" anchor="t" anchorCtr="0"/>
          <a:lstStyle/>
          <a:p>
            <a:pPr algn="ctr"/>
            <a:r>
              <a:rPr lang="en-US" sz="1800" dirty="0"/>
              <a:t>2</a:t>
            </a:r>
            <a:r>
              <a:rPr lang="en-US" sz="1800" i="1" dirty="0"/>
              <a:t>. Start client</a:t>
            </a:r>
          </a:p>
        </p:txBody>
      </p:sp>
      <p:sp>
        <p:nvSpPr>
          <p:cNvPr id="2" name="Rounded Rectangle 1"/>
          <p:cNvSpPr/>
          <p:nvPr/>
        </p:nvSpPr>
        <p:spPr bwMode="auto">
          <a:xfrm>
            <a:off x="4572000" y="152400"/>
            <a:ext cx="2057400" cy="4027923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tIns="0" rtlCol="0" anchor="t" anchorCtr="0"/>
          <a:lstStyle/>
          <a:p>
            <a:pPr algn="ctr"/>
            <a:r>
              <a:rPr lang="en-US" sz="1800" dirty="0"/>
              <a:t>1</a:t>
            </a:r>
            <a:r>
              <a:rPr lang="en-US" sz="1800" i="1" dirty="0"/>
              <a:t>. Start server</a:t>
            </a:r>
          </a:p>
        </p:txBody>
      </p:sp>
      <p:grpSp>
        <p:nvGrpSpPr>
          <p:cNvPr id="57" name="Group 56"/>
          <p:cNvGrpSpPr/>
          <p:nvPr/>
        </p:nvGrpSpPr>
        <p:grpSpPr>
          <a:xfrm>
            <a:off x="457200" y="4180323"/>
            <a:ext cx="6400800" cy="1371600"/>
            <a:chOff x="457200" y="4132968"/>
            <a:chExt cx="6400800" cy="1371600"/>
          </a:xfrm>
        </p:grpSpPr>
        <p:sp>
          <p:nvSpPr>
            <p:cNvPr id="56" name="Rectangle 55"/>
            <p:cNvSpPr/>
            <p:nvPr/>
          </p:nvSpPr>
          <p:spPr bwMode="auto">
            <a:xfrm>
              <a:off x="1447800" y="4132968"/>
              <a:ext cx="5410200" cy="13716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6324600" y="4507795"/>
              <a:ext cx="381000" cy="685800"/>
              <a:chOff x="3984" y="3264"/>
              <a:chExt cx="240" cy="432"/>
            </a:xfrm>
          </p:grpSpPr>
          <p:sp>
            <p:nvSpPr>
              <p:cNvPr id="759813" name="Line 5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4" name="Line 6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5" name="Line 7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grpSp>
          <p:nvGrpSpPr>
            <p:cNvPr id="4" name="Group 8"/>
            <p:cNvGrpSpPr>
              <a:grpSpLocks/>
            </p:cNvGrpSpPr>
            <p:nvPr/>
          </p:nvGrpSpPr>
          <p:grpSpPr bwMode="auto">
            <a:xfrm rot="10800000" flipV="1">
              <a:off x="1676400" y="4507795"/>
              <a:ext cx="381000" cy="685800"/>
              <a:chOff x="3984" y="3264"/>
              <a:chExt cx="240" cy="432"/>
            </a:xfrm>
          </p:grpSpPr>
          <p:sp>
            <p:nvSpPr>
              <p:cNvPr id="759817" name="Line 9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8" name="Line 10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9" name="Line 11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sp>
          <p:nvSpPr>
            <p:cNvPr id="759820" name="Text Box 12"/>
            <p:cNvSpPr txBox="1">
              <a:spLocks noChangeArrowheads="1"/>
            </p:cNvSpPr>
            <p:nvPr/>
          </p:nvSpPr>
          <p:spPr bwMode="auto">
            <a:xfrm>
              <a:off x="457200" y="4401432"/>
              <a:ext cx="838200" cy="8255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Client / Server</a:t>
              </a:r>
            </a:p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Session</a:t>
              </a:r>
            </a:p>
          </p:txBody>
        </p:sp>
      </p:grpSp>
      <p:sp>
        <p:nvSpPr>
          <p:cNvPr id="759821" name="Rectangle 13"/>
          <p:cNvSpPr>
            <a:spLocks noGrp="1" noChangeArrowheads="1"/>
          </p:cNvSpPr>
          <p:nvPr>
            <p:ph type="title"/>
          </p:nvPr>
        </p:nvSpPr>
        <p:spPr>
          <a:xfrm>
            <a:off x="6848366" y="950310"/>
            <a:ext cx="2133600" cy="1194820"/>
          </a:xfrm>
        </p:spPr>
        <p:txBody>
          <a:bodyPr/>
          <a:lstStyle/>
          <a:p>
            <a:pPr algn="ctr"/>
            <a:r>
              <a:rPr lang="en-US" dirty="0"/>
              <a:t>Echo</a:t>
            </a:r>
            <a:br>
              <a:rPr lang="en-US" dirty="0"/>
            </a:br>
            <a:r>
              <a:rPr lang="en-US" dirty="0"/>
              <a:t>Server</a:t>
            </a:r>
            <a:br>
              <a:rPr lang="en-US" dirty="0"/>
            </a:br>
            <a:r>
              <a:rPr lang="en-US" dirty="0"/>
              <a:t>+ Client</a:t>
            </a:r>
            <a:br>
              <a:rPr lang="en-US" dirty="0"/>
            </a:br>
            <a:r>
              <a:rPr lang="en-US" dirty="0"/>
              <a:t>Structure</a:t>
            </a:r>
          </a:p>
        </p:txBody>
      </p:sp>
      <p:sp>
        <p:nvSpPr>
          <p:cNvPr id="759822" name="Text Box 14"/>
          <p:cNvSpPr txBox="1">
            <a:spLocks noChangeArrowheads="1"/>
          </p:cNvSpPr>
          <p:nvPr/>
        </p:nvSpPr>
        <p:spPr bwMode="auto">
          <a:xfrm>
            <a:off x="2362200" y="452735"/>
            <a:ext cx="91275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Client</a:t>
            </a:r>
          </a:p>
        </p:txBody>
      </p:sp>
      <p:sp>
        <p:nvSpPr>
          <p:cNvPr id="759823" name="Text Box 15"/>
          <p:cNvSpPr txBox="1">
            <a:spLocks noChangeArrowheads="1"/>
          </p:cNvSpPr>
          <p:nvPr/>
        </p:nvSpPr>
        <p:spPr bwMode="auto">
          <a:xfrm>
            <a:off x="5136138" y="452735"/>
            <a:ext cx="99367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Server</a:t>
            </a:r>
          </a:p>
        </p:txBody>
      </p:sp>
      <p:sp>
        <p:nvSpPr>
          <p:cNvPr id="759827" name="Line 19"/>
          <p:cNvSpPr>
            <a:spLocks noChangeShapeType="1"/>
          </p:cNvSpPr>
          <p:nvPr/>
        </p:nvSpPr>
        <p:spPr bwMode="auto">
          <a:xfrm>
            <a:off x="5638800" y="33398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8" name="Line 20"/>
          <p:cNvSpPr>
            <a:spLocks noChangeShapeType="1"/>
          </p:cNvSpPr>
          <p:nvPr/>
        </p:nvSpPr>
        <p:spPr bwMode="auto">
          <a:xfrm>
            <a:off x="3048000" y="3857355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grpSp>
        <p:nvGrpSpPr>
          <p:cNvPr id="5" name="Group 25"/>
          <p:cNvGrpSpPr>
            <a:grpSpLocks/>
          </p:cNvGrpSpPr>
          <p:nvPr/>
        </p:nvGrpSpPr>
        <p:grpSpPr bwMode="auto">
          <a:xfrm>
            <a:off x="2057400" y="4025630"/>
            <a:ext cx="4267200" cy="1392238"/>
            <a:chOff x="1296" y="2506"/>
            <a:chExt cx="2688" cy="877"/>
          </a:xfrm>
        </p:grpSpPr>
        <p:sp>
          <p:nvSpPr>
            <p:cNvPr id="759834" name="Line 26"/>
            <p:cNvSpPr>
              <a:spLocks noChangeShapeType="1"/>
            </p:cNvSpPr>
            <p:nvPr/>
          </p:nvSpPr>
          <p:spPr bwMode="auto">
            <a:xfrm>
              <a:off x="1776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5" name="Line 27"/>
            <p:cNvSpPr>
              <a:spLocks noChangeShapeType="1"/>
            </p:cNvSpPr>
            <p:nvPr/>
          </p:nvSpPr>
          <p:spPr bwMode="auto">
            <a:xfrm>
              <a:off x="1776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6" name="Line 28"/>
            <p:cNvSpPr>
              <a:spLocks noChangeShapeType="1"/>
            </p:cNvSpPr>
            <p:nvPr/>
          </p:nvSpPr>
          <p:spPr bwMode="auto">
            <a:xfrm>
              <a:off x="3552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7" name="Line 29"/>
            <p:cNvSpPr>
              <a:spLocks noChangeShapeType="1"/>
            </p:cNvSpPr>
            <p:nvPr/>
          </p:nvSpPr>
          <p:spPr bwMode="auto">
            <a:xfrm>
              <a:off x="3552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8" name="Line 30"/>
            <p:cNvSpPr>
              <a:spLocks noChangeShapeType="1"/>
            </p:cNvSpPr>
            <p:nvPr/>
          </p:nvSpPr>
          <p:spPr bwMode="auto">
            <a:xfrm flipV="1">
              <a:off x="2256" y="2832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9" name="Line 31"/>
            <p:cNvSpPr>
              <a:spLocks noChangeShapeType="1"/>
            </p:cNvSpPr>
            <p:nvPr/>
          </p:nvSpPr>
          <p:spPr bwMode="auto">
            <a:xfrm flipH="1">
              <a:off x="2256" y="3264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0" name="Rectangle 32"/>
            <p:cNvSpPr>
              <a:spLocks noChangeArrowheads="1"/>
            </p:cNvSpPr>
            <p:nvPr/>
          </p:nvSpPr>
          <p:spPr bwMode="auto">
            <a:xfrm>
              <a:off x="3072" y="271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ourier New" pitchFamily="49" charset="0"/>
                </a:rPr>
                <a:t>socket read</a:t>
              </a:r>
            </a:p>
          </p:txBody>
        </p:sp>
        <p:sp>
          <p:nvSpPr>
            <p:cNvPr id="759841" name="Rectangle 33"/>
            <p:cNvSpPr>
              <a:spLocks noChangeArrowheads="1"/>
            </p:cNvSpPr>
            <p:nvPr/>
          </p:nvSpPr>
          <p:spPr bwMode="auto">
            <a:xfrm>
              <a:off x="3072" y="3143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ourier New" pitchFamily="49" charset="0"/>
                </a:rPr>
                <a:t>socket write</a:t>
              </a:r>
            </a:p>
          </p:txBody>
        </p:sp>
        <p:sp>
          <p:nvSpPr>
            <p:cNvPr id="759842" name="Rectangle 34"/>
            <p:cNvSpPr>
              <a:spLocks noChangeArrowheads="1"/>
            </p:cNvSpPr>
            <p:nvPr/>
          </p:nvSpPr>
          <p:spPr bwMode="auto">
            <a:xfrm>
              <a:off x="1296" y="3143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ourier New" pitchFamily="49" charset="0"/>
                </a:rPr>
                <a:t>socket read</a:t>
              </a:r>
            </a:p>
            <a:p>
              <a:pPr algn="ctr"/>
              <a:r>
                <a:rPr lang="en-US" sz="1400" dirty="0">
                  <a:latin typeface="Courier New" pitchFamily="49" charset="0"/>
                </a:rPr>
                <a:t>terminal write</a:t>
              </a:r>
            </a:p>
          </p:txBody>
        </p:sp>
        <p:sp>
          <p:nvSpPr>
            <p:cNvPr id="759843" name="Rectangle 35"/>
            <p:cNvSpPr>
              <a:spLocks noChangeArrowheads="1"/>
            </p:cNvSpPr>
            <p:nvPr/>
          </p:nvSpPr>
          <p:spPr bwMode="auto">
            <a:xfrm>
              <a:off x="1296" y="2718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ourier New" pitchFamily="49" charset="0"/>
                </a:rPr>
                <a:t>terminal read</a:t>
              </a:r>
            </a:p>
            <a:p>
              <a:pPr algn="ctr"/>
              <a:r>
                <a:rPr lang="en-US" sz="1400" dirty="0">
                  <a:latin typeface="Courier New" pitchFamily="49" charset="0"/>
                </a:rPr>
                <a:t>socket write</a:t>
              </a:r>
            </a:p>
          </p:txBody>
        </p:sp>
      </p:grpSp>
      <p:sp>
        <p:nvSpPr>
          <p:cNvPr id="759844" name="Text Box 36"/>
          <p:cNvSpPr txBox="1">
            <a:spLocks noChangeArrowheads="1"/>
          </p:cNvSpPr>
          <p:nvPr/>
        </p:nvSpPr>
        <p:spPr bwMode="auto">
          <a:xfrm>
            <a:off x="3632402" y="3247755"/>
            <a:ext cx="1156086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Connection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request</a:t>
            </a:r>
          </a:p>
        </p:txBody>
      </p:sp>
      <p:grpSp>
        <p:nvGrpSpPr>
          <p:cNvPr id="6" name="Group 37"/>
          <p:cNvGrpSpPr>
            <a:grpSpLocks/>
          </p:cNvGrpSpPr>
          <p:nvPr/>
        </p:nvGrpSpPr>
        <p:grpSpPr bwMode="auto">
          <a:xfrm>
            <a:off x="2057400" y="3870325"/>
            <a:ext cx="5105400" cy="2911475"/>
            <a:chOff x="1296" y="2400"/>
            <a:chExt cx="3216" cy="1834"/>
          </a:xfrm>
        </p:grpSpPr>
        <p:sp>
          <p:nvSpPr>
            <p:cNvPr id="759846" name="Line 38"/>
            <p:cNvSpPr>
              <a:spLocks noChangeShapeType="1"/>
            </p:cNvSpPr>
            <p:nvPr/>
          </p:nvSpPr>
          <p:spPr bwMode="auto">
            <a:xfrm>
              <a:off x="1776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7" name="Line 39"/>
            <p:cNvSpPr>
              <a:spLocks noChangeShapeType="1"/>
            </p:cNvSpPr>
            <p:nvPr/>
          </p:nvSpPr>
          <p:spPr bwMode="auto">
            <a:xfrm>
              <a:off x="3552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8" name="Line 40"/>
            <p:cNvSpPr>
              <a:spLocks noChangeShapeType="1"/>
            </p:cNvSpPr>
            <p:nvPr/>
          </p:nvSpPr>
          <p:spPr bwMode="auto">
            <a:xfrm>
              <a:off x="3552" y="3802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9" name="Line 41"/>
            <p:cNvSpPr>
              <a:spLocks noChangeShapeType="1"/>
            </p:cNvSpPr>
            <p:nvPr/>
          </p:nvSpPr>
          <p:spPr bwMode="auto">
            <a:xfrm flipV="1">
              <a:off x="1920" y="3696"/>
              <a:ext cx="115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0" name="Rectangle 42"/>
            <p:cNvSpPr>
              <a:spLocks noChangeArrowheads="1"/>
            </p:cNvSpPr>
            <p:nvPr/>
          </p:nvSpPr>
          <p:spPr bwMode="auto">
            <a:xfrm>
              <a:off x="3072" y="356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ourier New" pitchFamily="49" charset="0"/>
                </a:rPr>
                <a:t>socket read</a:t>
              </a:r>
            </a:p>
          </p:txBody>
        </p:sp>
        <p:sp>
          <p:nvSpPr>
            <p:cNvPr id="759851" name="Rectangle 43"/>
            <p:cNvSpPr>
              <a:spLocks noChangeArrowheads="1"/>
            </p:cNvSpPr>
            <p:nvPr/>
          </p:nvSpPr>
          <p:spPr bwMode="auto">
            <a:xfrm>
              <a:off x="3072" y="3994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2" name="Rectangle 44"/>
            <p:cNvSpPr>
              <a:spLocks noChangeArrowheads="1"/>
            </p:cNvSpPr>
            <p:nvPr/>
          </p:nvSpPr>
          <p:spPr bwMode="auto">
            <a:xfrm>
              <a:off x="1296" y="3569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3" name="Text Box 45"/>
            <p:cNvSpPr txBox="1">
              <a:spLocks noChangeArrowheads="1"/>
            </p:cNvSpPr>
            <p:nvPr/>
          </p:nvSpPr>
          <p:spPr bwMode="auto">
            <a:xfrm>
              <a:off x="2496" y="3524"/>
              <a:ext cx="298" cy="19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EOF</a:t>
              </a:r>
            </a:p>
          </p:txBody>
        </p:sp>
        <p:sp>
          <p:nvSpPr>
            <p:cNvPr id="759854" name="Line 46"/>
            <p:cNvSpPr>
              <a:spLocks noChangeShapeType="1"/>
            </p:cNvSpPr>
            <p:nvPr/>
          </p:nvSpPr>
          <p:spPr bwMode="auto">
            <a:xfrm>
              <a:off x="3984" y="4128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5" name="Line 47"/>
            <p:cNvSpPr>
              <a:spLocks noChangeShapeType="1"/>
            </p:cNvSpPr>
            <p:nvPr/>
          </p:nvSpPr>
          <p:spPr bwMode="auto">
            <a:xfrm flipV="1">
              <a:off x="4512" y="2400"/>
              <a:ext cx="0" cy="17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6" name="Line 48"/>
            <p:cNvSpPr>
              <a:spLocks noChangeShapeType="1"/>
            </p:cNvSpPr>
            <p:nvPr/>
          </p:nvSpPr>
          <p:spPr bwMode="auto">
            <a:xfrm flipH="1">
              <a:off x="3984" y="2400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sp>
        <p:nvSpPr>
          <p:cNvPr id="759862" name="Rectangle 54"/>
          <p:cNvSpPr>
            <a:spLocks noChangeArrowheads="1"/>
          </p:cNvSpPr>
          <p:nvPr/>
        </p:nvSpPr>
        <p:spPr bwMode="auto">
          <a:xfrm>
            <a:off x="4876800" y="3687493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accept</a:t>
            </a:r>
          </a:p>
        </p:txBody>
      </p:sp>
      <p:sp>
        <p:nvSpPr>
          <p:cNvPr id="59" name="Rectangle 22"/>
          <p:cNvSpPr>
            <a:spLocks noChangeArrowheads="1"/>
          </p:cNvSpPr>
          <p:nvPr/>
        </p:nvSpPr>
        <p:spPr bwMode="auto">
          <a:xfrm>
            <a:off x="4876800" y="952499"/>
            <a:ext cx="1447800" cy="2387331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 err="1">
                <a:latin typeface="Courier New" pitchFamily="49" charset="0"/>
              </a:rPr>
              <a:t>open_listenfd</a:t>
            </a:r>
            <a:endParaRPr lang="en-US" sz="1400" dirty="0">
              <a:latin typeface="Courier New" pitchFamily="49" charset="0"/>
            </a:endParaRPr>
          </a:p>
        </p:txBody>
      </p:sp>
      <p:sp>
        <p:nvSpPr>
          <p:cNvPr id="62" name="Rectangle 22"/>
          <p:cNvSpPr>
            <a:spLocks noChangeArrowheads="1"/>
          </p:cNvSpPr>
          <p:nvPr/>
        </p:nvSpPr>
        <p:spPr bwMode="auto">
          <a:xfrm>
            <a:off x="2057401" y="952500"/>
            <a:ext cx="1447800" cy="307313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 err="1">
                <a:latin typeface="Courier New" pitchFamily="49" charset="0"/>
              </a:rPr>
              <a:t>open_clientfd</a:t>
            </a:r>
            <a:endParaRPr lang="en-US" sz="1400" dirty="0">
              <a:latin typeface="Courier New" pitchFamily="49" charset="0"/>
            </a:endParaRPr>
          </a:p>
        </p:txBody>
      </p:sp>
      <p:sp>
        <p:nvSpPr>
          <p:cNvPr id="67" name="Text Box 49"/>
          <p:cNvSpPr txBox="1">
            <a:spLocks noChangeArrowheads="1"/>
          </p:cNvSpPr>
          <p:nvPr/>
        </p:nvSpPr>
        <p:spPr bwMode="auto">
          <a:xfrm>
            <a:off x="6705600" y="3247754"/>
            <a:ext cx="1829247" cy="58477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Calibri" pitchFamily="34" charset="0"/>
              </a:rPr>
              <a:t>Await connection</a:t>
            </a:r>
          </a:p>
          <a:p>
            <a:r>
              <a:rPr lang="en-US" sz="1600" dirty="0">
                <a:latin typeface="Calibri" pitchFamily="34" charset="0"/>
              </a:rPr>
              <a:t>request from client</a:t>
            </a:r>
          </a:p>
        </p:txBody>
      </p:sp>
    </p:spTree>
    <p:extLst>
      <p:ext uri="{BB962C8B-B14F-4D97-AF65-F5344CB8AC3E}">
        <p14:creationId xmlns:p14="http://schemas.microsoft.com/office/powerpoint/2010/main" val="158054858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 animBg="1"/>
      <p:bldP spid="65" grpId="0" animBg="1"/>
      <p:bldP spid="64" grpId="0" animBg="1"/>
      <p:bldP spid="63" grpId="0" animBg="1"/>
      <p:bldP spid="2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8575">
          <a:solidFill>
            <a:srgbClr val="C00000"/>
          </a:solidFill>
          <a:miter lim="800000"/>
          <a:headEnd type="none" w="med" len="med"/>
          <a:tailEnd type="none" w="med" len="med"/>
        </a:ln>
        <a:effectLst/>
      </a:spPr>
      <a:bodyPr rtlCol="0" anchor="ctr"/>
      <a:lstStyle>
        <a:defPPr algn="ctr">
          <a:defRPr/>
        </a:defPPr>
      </a:lstStyle>
    </a:spDef>
    <a:lnDef>
      <a:spPr bwMode="auto">
        <a:noFill/>
        <a:ln w="12700">
          <a:solidFill>
            <a:srgbClr val="000000"/>
          </a:solidFill>
          <a:miter lim="800000"/>
          <a:headEnd type="none" w="med" len="med"/>
          <a:tailEnd type="triangl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26994</TotalTime>
  <Words>5730</Words>
  <Application>Microsoft Office PowerPoint</Application>
  <PresentationFormat>On-screen Show (4:3)</PresentationFormat>
  <Paragraphs>1060</Paragraphs>
  <Slides>62</Slides>
  <Notes>34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62</vt:i4>
      </vt:variant>
    </vt:vector>
  </HeadingPairs>
  <TitlesOfParts>
    <vt:vector size="70" baseType="lpstr">
      <vt:lpstr>Arial</vt:lpstr>
      <vt:lpstr>Arial Narrow</vt:lpstr>
      <vt:lpstr>Calibri</vt:lpstr>
      <vt:lpstr>Courier New</vt:lpstr>
      <vt:lpstr>Times New Roman</vt:lpstr>
      <vt:lpstr>Wingdings</vt:lpstr>
      <vt:lpstr>Wingdings 2</vt:lpstr>
      <vt:lpstr>template2007</vt:lpstr>
      <vt:lpstr>Network Programming: Part II  15-213/14-513/15-513: Introduction to Computer Systems 23rd Lecture, July 27, 2022</vt:lpstr>
      <vt:lpstr>Today</vt:lpstr>
      <vt:lpstr>Protocol Stacks</vt:lpstr>
      <vt:lpstr>Onion sites aka “the dark web”</vt:lpstr>
      <vt:lpstr>Onion sites aka “the dark web”</vt:lpstr>
      <vt:lpstr>Today</vt:lpstr>
      <vt:lpstr>Sockets</vt:lpstr>
      <vt:lpstr>Socket Programming Example</vt:lpstr>
      <vt:lpstr>Echo Server + Client Structure</vt:lpstr>
      <vt:lpstr>Recall: Unbuffered RIO Input/Output</vt:lpstr>
      <vt:lpstr>Recall: Buffered RIO Input Functions</vt:lpstr>
      <vt:lpstr>Echo Client: Main Routine</vt:lpstr>
      <vt:lpstr>Echo Server: echo function</vt:lpstr>
      <vt:lpstr>Socket Address Structures</vt:lpstr>
      <vt:lpstr>Socket Address Structures</vt:lpstr>
      <vt:lpstr>Host and Service Conversion: getaddrinfo</vt:lpstr>
      <vt:lpstr>Host and Service Conversion: getaddrinfo</vt:lpstr>
      <vt:lpstr>Linked List Returned by getaddrinfo</vt:lpstr>
      <vt:lpstr>addrinfo Struct</vt:lpstr>
      <vt:lpstr>Host and Service Conversion: getnameinfo</vt:lpstr>
      <vt:lpstr>Conversion Example</vt:lpstr>
      <vt:lpstr>Conversion Example (cont)</vt:lpstr>
      <vt:lpstr>Running hostinfo</vt:lpstr>
      <vt:lpstr>Today</vt:lpstr>
      <vt:lpstr>PowerPoint Presentation</vt:lpstr>
      <vt:lpstr>Review: getaddrinfo</vt:lpstr>
      <vt:lpstr>PowerPoint Presentation</vt:lpstr>
      <vt:lpstr>Sockets Interface: socket</vt:lpstr>
      <vt:lpstr>Sockets Interface</vt:lpstr>
      <vt:lpstr>Sockets Interface: bind</vt:lpstr>
      <vt:lpstr>Sockets Interface</vt:lpstr>
      <vt:lpstr>Sockets Interface: listen</vt:lpstr>
      <vt:lpstr>Sockets Interface</vt:lpstr>
      <vt:lpstr>Sockets Interface: accept</vt:lpstr>
      <vt:lpstr>Sockets Interface</vt:lpstr>
      <vt:lpstr>Sockets Interface: connect</vt:lpstr>
      <vt:lpstr>connect/accept Illustrated</vt:lpstr>
      <vt:lpstr>Connected vs. Listening Descriptors</vt:lpstr>
      <vt:lpstr>PowerPoint Presentation</vt:lpstr>
      <vt:lpstr>PowerPoint Presentation</vt:lpstr>
      <vt:lpstr>Sockets Helper: open_clientfd</vt:lpstr>
      <vt:lpstr>getaddrinfo</vt:lpstr>
      <vt:lpstr>Sockets Helper: open_clientfd (cont)</vt:lpstr>
      <vt:lpstr>PowerPoint Presentation</vt:lpstr>
      <vt:lpstr>Sockets Helper: open_listenfd</vt:lpstr>
      <vt:lpstr>Sockets Helper: open_listenfd (cont)</vt:lpstr>
      <vt:lpstr>Sockets Helper: open_listenfd (cont)</vt:lpstr>
      <vt:lpstr>Testing Servers Using telnet</vt:lpstr>
      <vt:lpstr>Testing the Echo Server With telnet</vt:lpstr>
      <vt:lpstr>PowerPoint Presentation</vt:lpstr>
      <vt:lpstr>Today</vt:lpstr>
      <vt:lpstr>Web Server Basics</vt:lpstr>
      <vt:lpstr>Web Content</vt:lpstr>
      <vt:lpstr>Static and Dynamic Content</vt:lpstr>
      <vt:lpstr>URLs and how clients and servers use them</vt:lpstr>
      <vt:lpstr>HTTP Request Example</vt:lpstr>
      <vt:lpstr>HTTP Requests</vt:lpstr>
      <vt:lpstr>HTTP Responses</vt:lpstr>
      <vt:lpstr>Example HTTP Transaction</vt:lpstr>
      <vt:lpstr>Example HTTP Transaction, Take 2</vt:lpstr>
      <vt:lpstr>Example HTTP(S) Transaction, Take 3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</dc:title>
  <dc:subject/>
  <dc:creator>Markus Pueschel</dc:creator>
  <cp:keywords/>
  <dc:description>Redesign of slides created by Randal E. Bryant and David R. O'Hallaron</dc:description>
  <cp:lastModifiedBy>Zack Weinberg</cp:lastModifiedBy>
  <cp:revision>976</cp:revision>
  <cp:lastPrinted>2012-11-08T08:32:40Z</cp:lastPrinted>
  <dcterms:created xsi:type="dcterms:W3CDTF">2012-11-08T08:32:21Z</dcterms:created>
  <dcterms:modified xsi:type="dcterms:W3CDTF">2022-07-27T15:30:20Z</dcterms:modified>
  <cp:category/>
</cp:coreProperties>
</file>