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55"/>
  </p:notesMasterIdLst>
  <p:handoutMasterIdLst>
    <p:handoutMasterId r:id="rId56"/>
  </p:handoutMasterIdLst>
  <p:sldIdLst>
    <p:sldId id="542" r:id="rId4"/>
    <p:sldId id="730" r:id="rId5"/>
    <p:sldId id="737" r:id="rId6"/>
    <p:sldId id="736" r:id="rId7"/>
    <p:sldId id="687" r:id="rId8"/>
    <p:sldId id="728" r:id="rId9"/>
    <p:sldId id="724" r:id="rId10"/>
    <p:sldId id="725" r:id="rId11"/>
    <p:sldId id="732" r:id="rId12"/>
    <p:sldId id="733" r:id="rId13"/>
    <p:sldId id="711" r:id="rId14"/>
    <p:sldId id="611" r:id="rId15"/>
    <p:sldId id="734" r:id="rId16"/>
    <p:sldId id="612" r:id="rId17"/>
    <p:sldId id="613" r:id="rId18"/>
    <p:sldId id="615" r:id="rId19"/>
    <p:sldId id="616" r:id="rId20"/>
    <p:sldId id="617" r:id="rId21"/>
    <p:sldId id="727" r:id="rId22"/>
    <p:sldId id="735" r:id="rId23"/>
    <p:sldId id="621" r:id="rId24"/>
    <p:sldId id="625" r:id="rId25"/>
    <p:sldId id="626" r:id="rId26"/>
    <p:sldId id="620" r:id="rId27"/>
    <p:sldId id="628" r:id="rId28"/>
    <p:sldId id="715" r:id="rId29"/>
    <p:sldId id="716" r:id="rId30"/>
    <p:sldId id="717" r:id="rId31"/>
    <p:sldId id="718" r:id="rId32"/>
    <p:sldId id="719" r:id="rId33"/>
    <p:sldId id="689" r:id="rId34"/>
    <p:sldId id="651" r:id="rId35"/>
    <p:sldId id="650" r:id="rId36"/>
    <p:sldId id="707" r:id="rId37"/>
    <p:sldId id="708" r:id="rId38"/>
    <p:sldId id="731" r:id="rId39"/>
    <p:sldId id="688" r:id="rId40"/>
    <p:sldId id="659" r:id="rId41"/>
    <p:sldId id="703" r:id="rId42"/>
    <p:sldId id="661" r:id="rId43"/>
    <p:sldId id="709" r:id="rId44"/>
    <p:sldId id="704" r:id="rId45"/>
    <p:sldId id="664" r:id="rId46"/>
    <p:sldId id="668" r:id="rId47"/>
    <p:sldId id="666" r:id="rId48"/>
    <p:sldId id="667" r:id="rId49"/>
    <p:sldId id="669" r:id="rId50"/>
    <p:sldId id="705" r:id="rId51"/>
    <p:sldId id="665" r:id="rId52"/>
    <p:sldId id="713" r:id="rId53"/>
    <p:sldId id="636" r:id="rId54"/>
  </p:sldIdLst>
  <p:sldSz cx="9144000" cy="6858000" type="screen4x3"/>
  <p:notesSz cx="7302500" cy="9586913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99"/>
    <a:srgbClr val="E0F4E3"/>
    <a:srgbClr val="E0E0E0"/>
    <a:srgbClr val="E3E4E6"/>
    <a:srgbClr val="FFFF99"/>
    <a:srgbClr val="EFBFBF"/>
    <a:srgbClr val="A8E799"/>
    <a:srgbClr val="CDF1C5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0915" autoAdjust="0"/>
    <p:restoredTop sz="86408" autoAdjust="0"/>
  </p:normalViewPr>
  <p:slideViewPr>
    <p:cSldViewPr snapToObjects="1">
      <p:cViewPr varScale="1">
        <p:scale>
          <a:sx n="62" d="100"/>
          <a:sy n="62" d="100"/>
        </p:scale>
        <p:origin x="11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358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8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8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6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andrew.cmu.edu/courses/15213-s19" TargetMode="External"/><Relationship Id="rId2" Type="http://schemas.openxmlformats.org/officeDocument/2006/relationships/hyperlink" Target="https://autolab.andrew.cmu.edu/courses/15213-f2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213/schedule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28101/quizzes/77029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mu.zoom.us/j/96556340854?pwd=K0dFMFNXU0txUkdNVWtLZ3ZseDBNZz0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Bytes, and Integers – Part 2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 January 25, 2022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he moon&#10;&#10;Description automatically generated">
            <a:extLst>
              <a:ext uri="{FF2B5EF4-FFF2-40B4-BE49-F238E27FC236}">
                <a16:creationId xmlns:a16="http://schemas.microsoft.com/office/drawing/2014/main" id="{FF057865-B7C6-48DA-9C00-88C0F18F0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0"/>
            <a:ext cx="9144000" cy="60864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4F3DD-4925-44EB-A229-04829A13F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4800"/>
            <a:ext cx="8839199" cy="1609725"/>
          </a:xfrm>
        </p:spPr>
        <p:txBody>
          <a:bodyPr/>
          <a:lstStyle/>
          <a:p>
            <a:r>
              <a:rPr lang="en-US" dirty="0" err="1"/>
              <a:t>Kruschev</a:t>
            </a:r>
            <a:r>
              <a:rPr lang="en-US" dirty="0"/>
              <a:t> was in NYC 10/5/60 (weird time to attack)</a:t>
            </a:r>
          </a:p>
          <a:p>
            <a:pPr lvl="1"/>
            <a:r>
              <a:rPr lang="en-US" dirty="0"/>
              <a:t>someone in Qaanaaq said “why not go check outside?”</a:t>
            </a:r>
          </a:p>
          <a:p>
            <a:r>
              <a:rPr lang="en-US" dirty="0"/>
              <a:t>“Missiles” were actually THE MOON RISING OVER NORWAY</a:t>
            </a:r>
          </a:p>
          <a:p>
            <a:r>
              <a:rPr lang="en-US" dirty="0"/>
              <a:t>Expected max distance: 3000 mi;  Moon distance: .25M miles!</a:t>
            </a:r>
          </a:p>
          <a:p>
            <a:r>
              <a:rPr lang="en-US" dirty="0"/>
              <a:t>.25M miles % </a:t>
            </a:r>
            <a:r>
              <a:rPr lang="en-US" dirty="0" err="1"/>
              <a:t>sizeof</a:t>
            </a:r>
            <a:r>
              <a:rPr lang="en-US" dirty="0"/>
              <a:t>(distance) = 2200mi.</a:t>
            </a:r>
          </a:p>
          <a:p>
            <a:r>
              <a:rPr lang="en-US" dirty="0"/>
              <a:t>Overflow of distance nearly caused nuclear apocalypse!!</a:t>
            </a:r>
          </a:p>
          <a:p>
            <a:endParaRPr lang="en-US" dirty="0"/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1FE97672-CD08-4BD1-918D-D3FA06C3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37044"/>
            <a:ext cx="2186609" cy="31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7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341B23-1C61-448A-804B-70EA5E92F276}"/>
              </a:ext>
            </a:extLst>
          </p:cNvPr>
          <p:cNvCxnSpPr/>
          <p:nvPr/>
        </p:nvCxnSpPr>
        <p:spPr bwMode="auto">
          <a:xfrm>
            <a:off x="762000" y="3810000"/>
            <a:ext cx="718711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3AAED4-3AE9-4EF0-AC1D-4CC7BAB5A09C}"/>
              </a:ext>
            </a:extLst>
          </p:cNvPr>
          <p:cNvSpPr txBox="1"/>
          <p:nvPr/>
        </p:nvSpPr>
        <p:spPr>
          <a:xfrm>
            <a:off x="6516802" y="3462867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previous lecture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8D922-A7DD-4753-88FC-83C9253A5B60}"/>
              </a:ext>
            </a:extLst>
          </p:cNvPr>
          <p:cNvSpPr txBox="1"/>
          <p:nvPr/>
        </p:nvSpPr>
        <p:spPr>
          <a:xfrm>
            <a:off x="7391400" y="3818580"/>
            <a:ext cx="654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latin typeface="Calibri" pitchFamily="34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3" grpId="0" animBg="1"/>
      <p:bldP spid="59" grpId="0"/>
      <p:bldP spid="60" grpId="0" animBg="1"/>
      <p:bldP spid="63" grpId="0" animBg="1"/>
      <p:bldP spid="216" grpId="0"/>
      <p:bldP spid="217" grpId="0" animBg="1"/>
      <p:bldP spid="220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  <p:extLst>
      <p:ext uri="{BB962C8B-B14F-4D97-AF65-F5344CB8AC3E}">
        <p14:creationId xmlns:p14="http://schemas.microsoft.com/office/powerpoint/2010/main" val="4880255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Characterizing </a:t>
            </a:r>
            <a:r>
              <a:rPr lang="en-US" dirty="0" err="1"/>
              <a:t>TAdd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NegOver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PosOver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Negative Overflow</a:t>
              </a: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Positive Overflow</a:t>
              </a: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394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Assignment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available via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today Tuesday, January 25, 11:59pm ET</a:t>
            </a:r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endParaRPr lang="en-US" dirty="0"/>
          </a:p>
          <a:p>
            <a:r>
              <a:rPr lang="en-US" dirty="0"/>
              <a:t>Lab 1 available via </a:t>
            </a:r>
            <a:r>
              <a:rPr lang="en-US" dirty="0">
                <a:hlinkClick r:id="rId2"/>
              </a:rPr>
              <a:t>Autolab</a:t>
            </a:r>
            <a:r>
              <a:rPr lang="en-US" dirty="0">
                <a:hlinkClick r:id="rId3"/>
              </a:rPr>
              <a:t> </a:t>
            </a:r>
            <a:endParaRPr lang="en-US" dirty="0"/>
          </a:p>
          <a:p>
            <a:pPr lvl="1"/>
            <a:r>
              <a:rPr lang="en-US" dirty="0"/>
              <a:t>Released</a:t>
            </a:r>
          </a:p>
          <a:p>
            <a:pPr lvl="1"/>
            <a:r>
              <a:rPr lang="en-US" dirty="0"/>
              <a:t>Due Thursday, February 3, 11:59pm</a:t>
            </a:r>
          </a:p>
          <a:p>
            <a:pPr lvl="1"/>
            <a:r>
              <a:rPr lang="en-US" dirty="0"/>
              <a:t>Read instructions carefully: </a:t>
            </a:r>
            <a:r>
              <a:rPr lang="en-US" dirty="0" err="1"/>
              <a:t>writeup</a:t>
            </a:r>
            <a:r>
              <a:rPr lang="en-US" dirty="0"/>
              <a:t>, </a:t>
            </a:r>
            <a:r>
              <a:rPr lang="en-US" dirty="0" err="1"/>
              <a:t>bits.c</a:t>
            </a:r>
            <a:r>
              <a:rPr lang="en-US" dirty="0"/>
              <a:t>, </a:t>
            </a:r>
            <a:r>
              <a:rPr lang="en-US" dirty="0" err="1"/>
              <a:t>tests.c</a:t>
            </a:r>
            <a:endParaRPr lang="en-US" dirty="0"/>
          </a:p>
          <a:p>
            <a:pPr lvl="2"/>
            <a:r>
              <a:rPr lang="en-US" dirty="0"/>
              <a:t>Quirky software infrastructure</a:t>
            </a:r>
          </a:p>
          <a:p>
            <a:pPr lvl="1"/>
            <a:r>
              <a:rPr lang="en-US" dirty="0"/>
              <a:t>Based on lectures 2 and 3 (CS:APP Chapter 2.1-2.3)</a:t>
            </a:r>
          </a:p>
          <a:p>
            <a:pPr lvl="1"/>
            <a:r>
              <a:rPr lang="en-US" b="1" dirty="0"/>
              <a:t>Avoid catshark and </a:t>
            </a:r>
            <a:r>
              <a:rPr lang="en-US" b="1" dirty="0" err="1"/>
              <a:t>blueshark</a:t>
            </a:r>
            <a:r>
              <a:rPr lang="en-US" b="1" dirty="0"/>
              <a:t> for </a:t>
            </a:r>
            <a:r>
              <a:rPr lang="en-US" b="1" dirty="0" err="1"/>
              <a:t>datalab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  <p:extLst>
      <p:ext uri="{BB962C8B-B14F-4D97-AF65-F5344CB8AC3E}">
        <p14:creationId xmlns:p14="http://schemas.microsoft.com/office/powerpoint/2010/main" val="239303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3337" y="5767506"/>
            <a:ext cx="3622581" cy="1107996"/>
          </a:xfrm>
          <a:prstGeom prst="rect">
            <a:avLst/>
          </a:prstGeom>
          <a:solidFill>
            <a:srgbClr val="FF9999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Important Lesson:</a:t>
            </a:r>
          </a:p>
          <a:p>
            <a:pPr algn="ctr"/>
            <a:r>
              <a:rPr lang="en-US" dirty="0">
                <a:latin typeface="Calibri" pitchFamily="34" charset="0"/>
              </a:rPr>
              <a:t>Trust Your Compiler!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latin typeface="Courier New" pitchFamily="49" charset="0"/>
              </a:rPr>
              <a:t>x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3162"/>
          <a:ext cx="76708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4" imgW="7848600" imgH="1651000" progId="Word.Document.8">
                  <p:embed/>
                </p:oleObj>
              </mc:Choice>
              <mc:Fallback>
                <p:oleObj name="Document" r:id="rId4" imgW="7848600" imgH="165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3162"/>
                        <a:ext cx="7670800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639835" y="5486400"/>
            <a:ext cx="12987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 dirty="0">
                <a:latin typeface="Times" pitchFamily="18" charset="0"/>
              </a:rPr>
              <a:t>x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i="1" baseline="30000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</a:t>
            </a:r>
            <a:endParaRPr lang="en-US" sz="2400" b="0" dirty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Negate through complement and increase</a:t>
            </a:r>
            <a:br>
              <a:rPr lang="en-US" dirty="0"/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Example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Observation: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-1</a:t>
                </a:r>
              </a:p>
            </p:txBody>
          </p:sp>
        </p:grpSp>
      </p:grp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86318"/>
              </p:ext>
            </p:extLst>
          </p:nvPr>
        </p:nvGraphicFramePr>
        <p:xfrm>
          <a:off x="1143000" y="507494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4" imgW="6184900" imgH="2108200" progId="Word.Document.8">
                  <p:embed/>
                </p:oleObj>
              </mc:Choice>
              <mc:Fallback>
                <p:oleObj name="Document" r:id="rId4" imgW="6184900" imgH="210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494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x = 15213</a:t>
            </a:r>
          </a:p>
        </p:txBody>
      </p:sp>
    </p:spTree>
    <p:extLst>
      <p:ext uri="{BB962C8B-B14F-4D97-AF65-F5344CB8AC3E}">
        <p14:creationId xmlns:p14="http://schemas.microsoft.com/office/powerpoint/2010/main" val="7187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FA82-1EE3-4A88-A669-E886632B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6A849-B8A3-47D5-A765-150F5A511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today, lecture slides will be posted right before each lecture.</a:t>
            </a:r>
          </a:p>
          <a:p>
            <a:pPr lvl="1"/>
            <a:r>
              <a:rPr lang="en-US" dirty="0"/>
              <a:t>This is an experiment for this term.</a:t>
            </a:r>
          </a:p>
          <a:p>
            <a:pPr lvl="1"/>
            <a:r>
              <a:rPr lang="en-US" dirty="0"/>
              <a:t>We can’t promise to post slides any earlier than “right before”</a:t>
            </a:r>
          </a:p>
          <a:p>
            <a:pPr lvl="2"/>
            <a:r>
              <a:rPr lang="en-US" dirty="0"/>
              <a:t>Sometimes we have to edit the slides at the last possible minute</a:t>
            </a:r>
          </a:p>
          <a:p>
            <a:pPr lvl="1"/>
            <a:r>
              <a:rPr lang="en-US" dirty="0"/>
              <a:t>If you want to come prepared with questions:</a:t>
            </a:r>
          </a:p>
          <a:p>
            <a:pPr lvl="2"/>
            <a:r>
              <a:rPr lang="en-US" dirty="0"/>
              <a:t>Base them on the textbook!</a:t>
            </a:r>
          </a:p>
          <a:p>
            <a:pPr lvl="2"/>
            <a:r>
              <a:rPr lang="en-US" dirty="0"/>
              <a:t>Readings for each lecture are posted on </a:t>
            </a:r>
            <a:r>
              <a:rPr lang="en-US" dirty="0">
                <a:hlinkClick r:id="rId2"/>
              </a:rPr>
              <a:t>schedule.html</a:t>
            </a:r>
            <a:br>
              <a:rPr lang="en-US" dirty="0"/>
            </a:br>
            <a:r>
              <a:rPr lang="en-US" dirty="0"/>
              <a:t>for the entire semester</a:t>
            </a:r>
          </a:p>
          <a:p>
            <a:pPr lvl="2"/>
            <a:r>
              <a:rPr lang="en-US" dirty="0"/>
              <a:t>You can also look at slides for previous semesters</a:t>
            </a:r>
          </a:p>
        </p:txBody>
      </p:sp>
    </p:spTree>
    <p:extLst>
      <p:ext uri="{BB962C8B-B14F-4D97-AF65-F5344CB8AC3E}">
        <p14:creationId xmlns:p14="http://schemas.microsoft.com/office/powerpoint/2010/main" val="2029241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154"/>
                </p:ext>
              </p:extLst>
            </p:nvPr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12795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</a:t>
              </a:r>
              <a:r>
                <a:rPr lang="en-US" dirty="0" err="1">
                  <a:latin typeface="Calibri" pitchFamily="34" charset="0"/>
                </a:rPr>
                <a:t>TMin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38330"/>
                </p:ext>
              </p:extLst>
            </p:nvPr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632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b="1" dirty="0"/>
              <a:t>Summary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Representations in memory, pointers, strings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A8C7FB-EE27-4020-82E4-8F70A1985428}"/>
              </a:ext>
            </a:extLst>
          </p:cNvPr>
          <p:cNvCxnSpPr/>
          <p:nvPr/>
        </p:nvCxnSpPr>
        <p:spPr bwMode="auto">
          <a:xfrm>
            <a:off x="762000" y="3810000"/>
            <a:ext cx="718711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6A0FBD-BEDC-4611-A019-B0E4D65F8CD2}"/>
              </a:ext>
            </a:extLst>
          </p:cNvPr>
          <p:cNvSpPr txBox="1"/>
          <p:nvPr/>
        </p:nvSpPr>
        <p:spPr>
          <a:xfrm>
            <a:off x="6516802" y="3462867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previous lecture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B2C4-0204-4E82-8412-A129EF27D713}"/>
              </a:ext>
            </a:extLst>
          </p:cNvPr>
          <p:cNvSpPr txBox="1"/>
          <p:nvPr/>
        </p:nvSpPr>
        <p:spPr>
          <a:xfrm>
            <a:off x="7391400" y="3818580"/>
            <a:ext cx="654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latin typeface="Calibri" pitchFamily="34" charset="0"/>
              </a:rPr>
              <a:t>today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Addition:</a:t>
            </a:r>
          </a:p>
          <a:p>
            <a:pPr lvl="1"/>
            <a:r>
              <a:rPr lang="en-US" dirty="0"/>
              <a:t>Unsigned/signed: Normal addition followed by truncate,</a:t>
            </a:r>
            <a:br>
              <a:rPr lang="en-US" dirty="0"/>
            </a:br>
            <a:r>
              <a:rPr lang="en-US" dirty="0"/>
              <a:t>same operation on bit level</a:t>
            </a:r>
          </a:p>
          <a:p>
            <a:pPr lvl="1"/>
            <a:r>
              <a:rPr lang="en-US" dirty="0"/>
              <a:t>Unsigned: addition mod 2</a:t>
            </a:r>
            <a:r>
              <a:rPr lang="en-US" baseline="30000" dirty="0"/>
              <a:t>w</a:t>
            </a:r>
          </a:p>
          <a:p>
            <a:pPr lvl="2"/>
            <a:r>
              <a:rPr lang="en-US" dirty="0"/>
              <a:t>Mathematical addition + possible subtraction of 2</a:t>
            </a:r>
            <a:r>
              <a:rPr lang="en-US" baseline="30000" dirty="0"/>
              <a:t>w</a:t>
            </a:r>
            <a:endParaRPr lang="en-US" dirty="0"/>
          </a:p>
          <a:p>
            <a:pPr lvl="1"/>
            <a:r>
              <a:rPr lang="en-US" dirty="0"/>
              <a:t>Signed: modified addition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  <a:p>
            <a:pPr lvl="2"/>
            <a:r>
              <a:rPr lang="en-US" dirty="0"/>
              <a:t>Mathematical addition + possible addition or subtraction of 2</a:t>
            </a:r>
            <a:r>
              <a:rPr lang="en-US" baseline="30000" dirty="0"/>
              <a:t>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Multiplication:</a:t>
            </a:r>
          </a:p>
          <a:p>
            <a:pPr lvl="1"/>
            <a:r>
              <a:rPr lang="en-US" dirty="0"/>
              <a:t>Unsigned/signed: Normal multiplication followed by truncate, same operation on bit level</a:t>
            </a:r>
          </a:p>
          <a:p>
            <a:pPr lvl="1"/>
            <a:r>
              <a:rPr lang="en-US" dirty="0"/>
              <a:t>Unsigned: multiplication mod 2</a:t>
            </a:r>
            <a:r>
              <a:rPr lang="en-US" baseline="30000" dirty="0"/>
              <a:t>w</a:t>
            </a:r>
          </a:p>
          <a:p>
            <a:pPr lvl="1"/>
            <a:r>
              <a:rPr lang="en-US" dirty="0"/>
              <a:t>Signed: modified multiplication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Don’t</a:t>
            </a:r>
            <a:r>
              <a:rPr lang="en-US" dirty="0"/>
              <a:t> use without understanding implications</a:t>
            </a:r>
          </a:p>
          <a:p>
            <a:pPr lvl="1" eaLnBrk="1" hangingPunct="1">
              <a:defRPr/>
            </a:pPr>
            <a:r>
              <a:rPr lang="en-US" dirty="0"/>
              <a:t>Easy to make mistakes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Counting Down with Unsigned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 way to use unsigned as loop index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&lt;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  <a:endParaRPr lang="en-US" dirty="0"/>
          </a:p>
          <a:p>
            <a:pPr>
              <a:defRPr/>
            </a:pPr>
            <a:r>
              <a:rPr lang="en-US" dirty="0"/>
              <a:t>See Robert </a:t>
            </a:r>
            <a:r>
              <a:rPr lang="en-US" dirty="0" err="1"/>
              <a:t>Seacord</a:t>
            </a:r>
            <a:r>
              <a:rPr lang="en-US" dirty="0"/>
              <a:t>, </a:t>
            </a:r>
            <a:r>
              <a:rPr lang="en-US" i="1" dirty="0"/>
              <a:t>Secure Coding in C and C++</a:t>
            </a:r>
          </a:p>
          <a:p>
            <a:pPr lvl="1">
              <a:defRPr/>
            </a:pPr>
            <a:r>
              <a:rPr lang="en-US" dirty="0"/>
              <a:t>C Standard guarantees that unsigned addition will behave like modular arithmetic</a:t>
            </a:r>
          </a:p>
          <a:p>
            <a:pPr lvl="2">
              <a:defRPr/>
            </a:pPr>
            <a:r>
              <a:rPr lang="en-US" dirty="0"/>
              <a:t>0 – 1 </a:t>
            </a:r>
            <a:r>
              <a:rPr lang="en-US" dirty="0">
                <a:sym typeface="Wingdings"/>
              </a:rPr>
              <a:t> </a:t>
            </a:r>
            <a:r>
              <a:rPr lang="en-US" i="1" dirty="0" err="1">
                <a:sym typeface="Wingdings"/>
              </a:rPr>
              <a:t>UMax</a:t>
            </a:r>
            <a:endParaRPr lang="en-US" i="1" dirty="0">
              <a:sym typeface="Wingdings"/>
            </a:endParaRPr>
          </a:p>
          <a:p>
            <a:pPr>
              <a:defRPr/>
            </a:pPr>
            <a:r>
              <a:rPr lang="en-US" dirty="0"/>
              <a:t>Even better</a:t>
            </a:r>
          </a:p>
          <a:p>
            <a:pPr lvl="2">
              <a:buNone/>
              <a:defRPr/>
            </a:pP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size_t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&lt; </a:t>
            </a:r>
            <a:r>
              <a:rPr lang="en-US" sz="1800" b="1" dirty="0" err="1"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>
              <a:defRPr/>
            </a:pPr>
            <a:r>
              <a:rPr lang="en-US" sz="1800" dirty="0"/>
              <a:t>Data type </a:t>
            </a:r>
            <a:r>
              <a:rPr lang="en-US" sz="1800" b="1" dirty="0" err="1">
                <a:latin typeface="Courier New"/>
                <a:cs typeface="Courier New"/>
              </a:rPr>
              <a:t>size_t</a:t>
            </a:r>
            <a:r>
              <a:rPr lang="en-US" sz="1800" dirty="0"/>
              <a:t> defined as unsigned value with length = word size</a:t>
            </a:r>
          </a:p>
          <a:p>
            <a:pPr marL="457200" lvl="1" indent="0">
              <a:buNone/>
              <a:defRPr/>
            </a:pPr>
            <a:endParaRPr lang="en-US" sz="1800" dirty="0"/>
          </a:p>
          <a:p>
            <a:pPr lvl="2">
              <a:buNone/>
              <a:defRPr/>
            </a:pPr>
            <a:endParaRPr lang="en-US" sz="1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51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 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/>
              <a:t>Multiprecision</a:t>
            </a:r>
            <a:r>
              <a:rPr lang="en-US" dirty="0"/>
              <a:t> arithmetic</a:t>
            </a:r>
          </a:p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/>
              <a:t>Logical right shift, no sign extension</a:t>
            </a:r>
          </a:p>
          <a:p>
            <a:pPr>
              <a:defRPr/>
            </a:pPr>
            <a:r>
              <a:rPr lang="en-US" i="1" dirty="0"/>
              <a:t>Do</a:t>
            </a:r>
            <a:r>
              <a:rPr lang="en-US" dirty="0"/>
              <a:t> Use In System Programming</a:t>
            </a:r>
          </a:p>
          <a:p>
            <a:pPr lvl="1">
              <a:defRPr/>
            </a:pPr>
            <a:r>
              <a:rPr lang="en-US" dirty="0"/>
              <a:t>Bit masks, device commands,…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663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https://canvas.cmu.edu/courses/28101/quizzes/77029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395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Summary</a:t>
            </a:r>
          </a:p>
          <a:p>
            <a:r>
              <a:rPr lang="en-US" dirty="0"/>
              <a:t>Representations in memory, pointers, strings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8F9B43-01C3-4FEC-B06F-325F0EB0C441}"/>
              </a:ext>
            </a:extLst>
          </p:cNvPr>
          <p:cNvCxnSpPr/>
          <p:nvPr/>
        </p:nvCxnSpPr>
        <p:spPr bwMode="auto">
          <a:xfrm>
            <a:off x="762000" y="3810000"/>
            <a:ext cx="718711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14B040-5CD8-46FF-89DA-9F5723BC52D3}"/>
              </a:ext>
            </a:extLst>
          </p:cNvPr>
          <p:cNvSpPr txBox="1"/>
          <p:nvPr/>
        </p:nvSpPr>
        <p:spPr>
          <a:xfrm>
            <a:off x="6516802" y="3462867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previous lecture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6EF8D-6771-4F9C-9BF3-66BE81687FC3}"/>
              </a:ext>
            </a:extLst>
          </p:cNvPr>
          <p:cNvSpPr txBox="1"/>
          <p:nvPr/>
        </p:nvSpPr>
        <p:spPr>
          <a:xfrm>
            <a:off x="7391400" y="3818580"/>
            <a:ext cx="654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latin typeface="Calibri" pitchFamily="34" charset="0"/>
              </a:rPr>
              <a:t>today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Byte-Oriented Memory Organization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idx="1"/>
          </p:nvPr>
        </p:nvSpPr>
        <p:spPr>
          <a:xfrm>
            <a:off x="228601" y="2809875"/>
            <a:ext cx="8686800" cy="3743325"/>
          </a:xfrm>
        </p:spPr>
        <p:txBody>
          <a:bodyPr/>
          <a:lstStyle/>
          <a:p>
            <a:pPr eaLnBrk="1" hangingPunct="1"/>
            <a:r>
              <a:rPr lang="en-US" dirty="0"/>
              <a:t>Programs refer to data by address</a:t>
            </a:r>
          </a:p>
          <a:p>
            <a:pPr marL="552450" lvl="1" eaLnBrk="1" hangingPunct="1"/>
            <a:r>
              <a:rPr lang="en-US" dirty="0"/>
              <a:t>Conceptually, envision it as a very large array of bytes</a:t>
            </a:r>
          </a:p>
          <a:p>
            <a:pPr marL="952500" lvl="2"/>
            <a:r>
              <a:rPr lang="en-US" dirty="0"/>
              <a:t>In reality, it’s not, but can think of it that way</a:t>
            </a:r>
          </a:p>
          <a:p>
            <a:pPr marL="552450" lvl="1" eaLnBrk="1" hangingPunct="1"/>
            <a:r>
              <a:rPr lang="en-US" dirty="0"/>
              <a:t>An address is like an index into that array</a:t>
            </a:r>
          </a:p>
          <a:p>
            <a:pPr marL="952500" lvl="2"/>
            <a:r>
              <a:rPr lang="en-US" dirty="0"/>
              <a:t>and, a pointer variable stores an address</a:t>
            </a:r>
          </a:p>
          <a:p>
            <a:pPr marL="952500" lvl="2"/>
            <a:endParaRPr lang="en-US" dirty="0"/>
          </a:p>
          <a:p>
            <a:pPr marL="152400"/>
            <a:r>
              <a:rPr lang="en-US" dirty="0"/>
              <a:t>Note: system provides private address spaces to each “process”</a:t>
            </a:r>
          </a:p>
          <a:p>
            <a:pPr marL="438150" lvl="1"/>
            <a:r>
              <a:rPr lang="en-US" dirty="0"/>
              <a:t>Think of a process as a program being executed</a:t>
            </a:r>
          </a:p>
          <a:p>
            <a:pPr marL="438150" lvl="1"/>
            <a:r>
              <a:rPr lang="en-US" dirty="0"/>
              <a:t>So, a program can clobber its own data, but not that of others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198562"/>
            <a:ext cx="6416675" cy="1239838"/>
            <a:chOff x="0" y="0"/>
            <a:chExt cx="4042" cy="780"/>
          </a:xfrm>
        </p:grpSpPr>
        <p:sp>
          <p:nvSpPr>
            <p:cNvPr id="44039" name="Rectangle 6"/>
            <p:cNvSpPr>
              <a:spLocks/>
            </p:cNvSpPr>
            <p:nvPr/>
          </p:nvSpPr>
          <p:spPr bwMode="auto">
            <a:xfrm>
              <a:off x="1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0" name="Rectangle 7"/>
            <p:cNvSpPr>
              <a:spLocks/>
            </p:cNvSpPr>
            <p:nvPr/>
          </p:nvSpPr>
          <p:spPr bwMode="auto">
            <a:xfrm>
              <a:off x="3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1" name="Rectangle 8"/>
            <p:cNvSpPr>
              <a:spLocks/>
            </p:cNvSpPr>
            <p:nvPr/>
          </p:nvSpPr>
          <p:spPr bwMode="auto">
            <a:xfrm>
              <a:off x="6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2" name="Rectangle 9"/>
            <p:cNvSpPr>
              <a:spLocks/>
            </p:cNvSpPr>
            <p:nvPr/>
          </p:nvSpPr>
          <p:spPr bwMode="auto">
            <a:xfrm>
              <a:off x="8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3" name="Rectangle 10"/>
            <p:cNvSpPr>
              <a:spLocks/>
            </p:cNvSpPr>
            <p:nvPr/>
          </p:nvSpPr>
          <p:spPr bwMode="auto">
            <a:xfrm>
              <a:off x="10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4" name="Rectangle 11"/>
            <p:cNvSpPr>
              <a:spLocks/>
            </p:cNvSpPr>
            <p:nvPr/>
          </p:nvSpPr>
          <p:spPr bwMode="auto">
            <a:xfrm>
              <a:off x="1338" y="520"/>
              <a:ext cx="96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2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6" name="Rectangle 13"/>
            <p:cNvSpPr>
              <a:spLocks/>
            </p:cNvSpPr>
            <p:nvPr/>
          </p:nvSpPr>
          <p:spPr bwMode="auto">
            <a:xfrm>
              <a:off x="25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7" name="Rectangle 14"/>
            <p:cNvSpPr>
              <a:spLocks/>
            </p:cNvSpPr>
            <p:nvPr/>
          </p:nvSpPr>
          <p:spPr bwMode="auto">
            <a:xfrm>
              <a:off x="27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8" name="Rectangle 15"/>
            <p:cNvSpPr>
              <a:spLocks/>
            </p:cNvSpPr>
            <p:nvPr/>
          </p:nvSpPr>
          <p:spPr bwMode="auto">
            <a:xfrm>
              <a:off x="30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9" name="Rectangle 16"/>
            <p:cNvSpPr>
              <a:spLocks/>
            </p:cNvSpPr>
            <p:nvPr/>
          </p:nvSpPr>
          <p:spPr bwMode="auto">
            <a:xfrm>
              <a:off x="32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0" name="Rectangle 17"/>
            <p:cNvSpPr>
              <a:spLocks/>
            </p:cNvSpPr>
            <p:nvPr/>
          </p:nvSpPr>
          <p:spPr bwMode="auto">
            <a:xfrm>
              <a:off x="34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1" name="Rectangle 18"/>
            <p:cNvSpPr>
              <a:spLocks/>
            </p:cNvSpPr>
            <p:nvPr/>
          </p:nvSpPr>
          <p:spPr bwMode="auto">
            <a:xfrm>
              <a:off x="1332" y="484"/>
              <a:ext cx="968" cy="2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0800" tIns="50800" rIns="45720" bIns="50800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• • •</a:t>
              </a:r>
            </a:p>
          </p:txBody>
        </p:sp>
        <p:sp>
          <p:nvSpPr>
            <p:cNvPr id="44052" name="Rectangle 19"/>
            <p:cNvSpPr>
              <a:spLocks/>
            </p:cNvSpPr>
            <p:nvPr/>
          </p:nvSpPr>
          <p:spPr bwMode="auto">
            <a:xfrm rot="-2580000">
              <a:off x="-2" y="171"/>
              <a:ext cx="589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00•••0</a:t>
              </a:r>
            </a:p>
          </p:txBody>
        </p:sp>
        <p:sp>
          <p:nvSpPr>
            <p:cNvPr id="44053" name="Rectangle 20"/>
            <p:cNvSpPr>
              <a:spLocks/>
            </p:cNvSpPr>
            <p:nvPr/>
          </p:nvSpPr>
          <p:spPr bwMode="auto">
            <a:xfrm rot="-2580000">
              <a:off x="3455" y="171"/>
              <a:ext cx="590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FF•••F</a:t>
              </a:r>
            </a:p>
          </p:txBody>
        </p:sp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Machine Words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Any given computer has a “Word Size”</a:t>
            </a:r>
          </a:p>
          <a:p>
            <a:pPr marL="552450" lvl="1" eaLnBrk="1" hangingPunct="1"/>
            <a:r>
              <a:rPr lang="en-US" dirty="0"/>
              <a:t>Nominal size of integer-valued data</a:t>
            </a:r>
          </a:p>
          <a:p>
            <a:pPr marL="838200" lvl="2" eaLnBrk="1" hangingPunct="1"/>
            <a:r>
              <a:rPr lang="en-US" dirty="0"/>
              <a:t>and of addresses</a:t>
            </a:r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Until recently, most machines used 32 bits (4 bytes) as word size</a:t>
            </a:r>
          </a:p>
          <a:p>
            <a:pPr marL="838200" lvl="2" eaLnBrk="1" hangingPunct="1"/>
            <a:r>
              <a:rPr lang="en-US" dirty="0"/>
              <a:t>Limits addresses to 4GB (2</a:t>
            </a:r>
            <a:r>
              <a:rPr lang="en-US" baseline="30000" dirty="0"/>
              <a:t>32</a:t>
            </a:r>
            <a:r>
              <a:rPr lang="en-US" dirty="0"/>
              <a:t> bytes)</a:t>
            </a:r>
          </a:p>
          <a:p>
            <a:pPr marL="438150" lvl="1"/>
            <a:endParaRPr lang="en-US" dirty="0"/>
          </a:p>
          <a:p>
            <a:pPr marL="438150" lvl="1"/>
            <a:r>
              <a:rPr lang="en-US" dirty="0"/>
              <a:t>Increasingly, machines have 64-bit word size</a:t>
            </a:r>
          </a:p>
          <a:p>
            <a:pPr marL="838200" lvl="2" eaLnBrk="1" hangingPunct="1"/>
            <a:r>
              <a:rPr lang="en-US" dirty="0"/>
              <a:t>Potentially, could have 18 EB (</a:t>
            </a:r>
            <a:r>
              <a:rPr lang="en-US" dirty="0" err="1"/>
              <a:t>exabytes</a:t>
            </a:r>
            <a:r>
              <a:rPr lang="en-US" dirty="0"/>
              <a:t>) of addressable memory</a:t>
            </a:r>
          </a:p>
          <a:p>
            <a:pPr marL="838200" lvl="2" eaLnBrk="1" hangingPunct="1"/>
            <a:r>
              <a:rPr lang="en-US" dirty="0"/>
              <a:t>That’s 18.4 </a:t>
            </a:r>
            <a:r>
              <a:rPr lang="en-US"/>
              <a:t>X 10</a:t>
            </a:r>
            <a:r>
              <a:rPr lang="en-US" baseline="30000"/>
              <a:t>18</a:t>
            </a:r>
            <a:endParaRPr lang="en-US" baseline="30000" dirty="0"/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Machines still support multiple data formats</a:t>
            </a:r>
          </a:p>
          <a:p>
            <a:pPr marL="838200" lvl="2" eaLnBrk="1" hangingPunct="1"/>
            <a:r>
              <a:rPr lang="en-US" dirty="0"/>
              <a:t>Fractions or multiples of word size</a:t>
            </a:r>
          </a:p>
          <a:p>
            <a:pPr marL="838200" lvl="2" eaLnBrk="1" hangingPunct="1"/>
            <a:r>
              <a:rPr lang="en-US" dirty="0"/>
              <a:t>Always integral number of bytes</a:t>
            </a:r>
          </a:p>
        </p:txBody>
      </p:sp>
    </p:spTree>
    <p:extLst>
      <p:ext uri="{BB962C8B-B14F-4D97-AF65-F5344CB8AC3E}">
        <p14:creationId xmlns:p14="http://schemas.microsoft.com/office/powerpoint/2010/main" val="310364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DF27-4A80-4B5F-8C40-F483C56F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GDB Bootcamp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0A686-03FA-45B9-ABA4-4213917C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When: </a:t>
            </a:r>
            <a:r>
              <a:rPr lang="en-US" b="0"/>
              <a:t>Sunday January 30 </a:t>
            </a:r>
            <a:r>
              <a:rPr lang="en-US" b="0" dirty="0"/>
              <a:t>@ 7-9pm ET / 4-7pm PT</a:t>
            </a:r>
          </a:p>
          <a:p>
            <a:endParaRPr lang="en-US" b="0" dirty="0"/>
          </a:p>
          <a:p>
            <a:r>
              <a:rPr lang="en-US" b="0" dirty="0"/>
              <a:t>Where: </a:t>
            </a:r>
            <a:r>
              <a:rPr lang="en-US" b="0" dirty="0">
                <a:hlinkClick r:id="rId2"/>
              </a:rPr>
              <a:t>https://cmu.zoom.us/j/96556340854?pwd=K0dFMFNXU0txUkdNVWtLZ3ZseDBNZz09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Who: You!</a:t>
            </a:r>
          </a:p>
          <a:p>
            <a:endParaRPr lang="en-US" b="0" dirty="0"/>
          </a:p>
          <a:p>
            <a:r>
              <a:rPr lang="en-US" b="0" dirty="0"/>
              <a:t>Why: This will greatly help with </a:t>
            </a:r>
            <a:r>
              <a:rPr lang="en-US" b="0" dirty="0" err="1"/>
              <a:t>bomblab</a:t>
            </a:r>
            <a:r>
              <a:rPr lang="en-US" b="0" dirty="0"/>
              <a:t> and </a:t>
            </a:r>
            <a:r>
              <a:rPr lang="en-US" b="0" dirty="0" err="1"/>
              <a:t>attacklab</a:t>
            </a:r>
            <a:r>
              <a:rPr lang="en-US" b="0" dirty="0"/>
              <a:t>!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43874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Word-Oriented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4554538" cy="4972050"/>
          </a:xfrm>
        </p:spPr>
        <p:txBody>
          <a:bodyPr/>
          <a:lstStyle/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dirty="0"/>
              <a:t>Address of first byte in word</a:t>
            </a:r>
          </a:p>
          <a:p>
            <a:pPr marL="552450" lvl="1" eaLnBrk="1" hangingPunct="1"/>
            <a:r>
              <a:rPr lang="en-US" dirty="0"/>
              <a:t>Addresses of successive words differ by 4 (32-bit) or 8 (64-bit)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46087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8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9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0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1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2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3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4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5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6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7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8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9" name="Rectangle 18"/>
            <p:cNvSpPr>
              <a:spLocks/>
            </p:cNvSpPr>
            <p:nvPr/>
          </p:nvSpPr>
          <p:spPr bwMode="auto">
            <a:xfrm>
              <a:off x="1733" y="41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100" name="Rectangle 19"/>
            <p:cNvSpPr>
              <a:spLocks/>
            </p:cNvSpPr>
            <p:nvPr/>
          </p:nvSpPr>
          <p:spPr bwMode="auto">
            <a:xfrm>
              <a:off x="1733" y="61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6101" name="Rectangle 20"/>
            <p:cNvSpPr>
              <a:spLocks/>
            </p:cNvSpPr>
            <p:nvPr/>
          </p:nvSpPr>
          <p:spPr bwMode="auto">
            <a:xfrm>
              <a:off x="1733" y="80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6102" name="Rectangle 21"/>
            <p:cNvSpPr>
              <a:spLocks/>
            </p:cNvSpPr>
            <p:nvPr/>
          </p:nvSpPr>
          <p:spPr bwMode="auto">
            <a:xfrm>
              <a:off x="1733" y="99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6103" name="Rectangle 22"/>
            <p:cNvSpPr>
              <a:spLocks/>
            </p:cNvSpPr>
            <p:nvPr/>
          </p:nvSpPr>
          <p:spPr bwMode="auto">
            <a:xfrm>
              <a:off x="1733" y="118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sp>
          <p:nvSpPr>
            <p:cNvPr id="46104" name="Rectangle 23"/>
            <p:cNvSpPr>
              <a:spLocks/>
            </p:cNvSpPr>
            <p:nvPr/>
          </p:nvSpPr>
          <p:spPr bwMode="auto">
            <a:xfrm>
              <a:off x="1733" y="137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46105" name="Rectangle 24"/>
            <p:cNvSpPr>
              <a:spLocks/>
            </p:cNvSpPr>
            <p:nvPr/>
          </p:nvSpPr>
          <p:spPr bwMode="auto">
            <a:xfrm>
              <a:off x="1733" y="157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46106" name="Rectangle 25"/>
            <p:cNvSpPr>
              <a:spLocks/>
            </p:cNvSpPr>
            <p:nvPr/>
          </p:nvSpPr>
          <p:spPr bwMode="auto">
            <a:xfrm>
              <a:off x="1733" y="176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46107" name="Rectangle 26"/>
            <p:cNvSpPr>
              <a:spLocks/>
            </p:cNvSpPr>
            <p:nvPr/>
          </p:nvSpPr>
          <p:spPr bwMode="auto">
            <a:xfrm>
              <a:off x="1733" y="195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46108" name="Rectangle 27"/>
            <p:cNvSpPr>
              <a:spLocks/>
            </p:cNvSpPr>
            <p:nvPr/>
          </p:nvSpPr>
          <p:spPr bwMode="auto">
            <a:xfrm>
              <a:off x="1733" y="214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46109" name="Rectangle 28"/>
            <p:cNvSpPr>
              <a:spLocks/>
            </p:cNvSpPr>
            <p:nvPr/>
          </p:nvSpPr>
          <p:spPr bwMode="auto">
            <a:xfrm>
              <a:off x="1733" y="233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46110" name="Rectangle 29"/>
            <p:cNvSpPr>
              <a:spLocks/>
            </p:cNvSpPr>
            <p:nvPr/>
          </p:nvSpPr>
          <p:spPr bwMode="auto">
            <a:xfrm>
              <a:off x="1733" y="253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46155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6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46151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2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3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4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46113" name="Rectangle 38"/>
            <p:cNvSpPr>
              <a:spLocks/>
            </p:cNvSpPr>
            <p:nvPr/>
          </p:nvSpPr>
          <p:spPr bwMode="auto">
            <a:xfrm>
              <a:off x="0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14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46115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46116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7" name="Rectangle 42"/>
            <p:cNvSpPr>
              <a:spLocks/>
            </p:cNvSpPr>
            <p:nvPr/>
          </p:nvSpPr>
          <p:spPr bwMode="auto">
            <a:xfrm>
              <a:off x="1733" y="272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46118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9" name="Rectangle 44"/>
            <p:cNvSpPr>
              <a:spLocks/>
            </p:cNvSpPr>
            <p:nvPr/>
          </p:nvSpPr>
          <p:spPr bwMode="auto">
            <a:xfrm>
              <a:off x="1733" y="291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46120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1" name="Rectangle 46"/>
            <p:cNvSpPr>
              <a:spLocks/>
            </p:cNvSpPr>
            <p:nvPr/>
          </p:nvSpPr>
          <p:spPr bwMode="auto">
            <a:xfrm>
              <a:off x="1733" y="310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46122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3" name="Rectangle 48"/>
            <p:cNvSpPr>
              <a:spLocks/>
            </p:cNvSpPr>
            <p:nvPr/>
          </p:nvSpPr>
          <p:spPr bwMode="auto">
            <a:xfrm>
              <a:off x="1733" y="329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46124" name="Rectangle 49"/>
            <p:cNvSpPr>
              <a:spLocks/>
            </p:cNvSpPr>
            <p:nvPr/>
          </p:nvSpPr>
          <p:spPr bwMode="auto">
            <a:xfrm>
              <a:off x="576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25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6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7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8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9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30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49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50" name="Rectangle 59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46147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8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46145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6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46143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4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37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8" name="Rectangle 7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46135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</p:grp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3203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7229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Integers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Decimal:	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15213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Binary: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0011 1011 0110 1101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Hex: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  3    B    6   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98" name="Rectangle 1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9" name="Rectangle 1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96" name="Rectangle 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7" name="Rectangle 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94" name="Rectangle 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5" name="Rectangle 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92" name="Rectangle 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3" name="Rectangle 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87" name="Rectangle 22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84" name="Rectangle 2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5" name="Rectangle 2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82" name="Rectangle 2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3" name="Rectangle 3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80" name="Rectangle 3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1" name="Rectangle 3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78" name="Rectangle 3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79" name="Rectangle 3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73" name="Rectangle 37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574800" y="2819400"/>
            <a:ext cx="1066800" cy="914400"/>
            <a:chOff x="0" y="0"/>
            <a:chExt cx="672" cy="576"/>
          </a:xfrm>
        </p:grpSpPr>
        <p:sp>
          <p:nvSpPr>
            <p:cNvPr id="53368" name="Line 39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69" name="Line 40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0" name="Line 41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1" name="Line 4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0" name="Rectangle 43"/>
          <p:cNvSpPr>
            <a:spLocks/>
          </p:cNvSpPr>
          <p:nvPr/>
        </p:nvSpPr>
        <p:spPr bwMode="auto">
          <a:xfrm>
            <a:off x="357188" y="17526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</p:txBody>
      </p: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66" name="Rectangle 4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7" name="Rectangle 4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64" name="Rectangle 5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5" name="Rectangle 5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62" name="Rectangle 5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3" name="Rectangle 5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60" name="Rectangle 5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1" name="Rectangle 5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55" name="Rectangle 58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52" name="Rectangle 6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3" name="Rectangle 6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50" name="Rectangle 6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1" name="Rectangle 6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48" name="Rectangle 6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9" name="Rectangle 6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46" name="Rectangle 7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7" name="Rectangle 7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41" name="Rectangle 73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1587500" y="5384800"/>
            <a:ext cx="1066800" cy="914400"/>
            <a:chOff x="0" y="0"/>
            <a:chExt cx="672" cy="576"/>
          </a:xfrm>
        </p:grpSpPr>
        <p:sp>
          <p:nvSpPr>
            <p:cNvPr id="53336" name="Line 75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7" name="Line 76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8" name="Line 77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9" name="Line 7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4" name="Rectangle 79"/>
          <p:cNvSpPr>
            <a:spLocks/>
          </p:cNvSpPr>
          <p:nvPr/>
        </p:nvSpPr>
        <p:spPr bwMode="auto">
          <a:xfrm>
            <a:off x="3810000" y="6030913"/>
            <a:ext cx="387200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Two’s complement representation</a:t>
            </a:r>
          </a:p>
        </p:txBody>
      </p:sp>
      <p:sp>
        <p:nvSpPr>
          <p:cNvPr id="53265" name="Line 80"/>
          <p:cNvSpPr>
            <a:spLocks noChangeShapeType="1"/>
          </p:cNvSpPr>
          <p:nvPr/>
        </p:nvSpPr>
        <p:spPr bwMode="auto">
          <a:xfrm rot="10800000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66" name="Rectangle 81"/>
          <p:cNvSpPr>
            <a:spLocks/>
          </p:cNvSpPr>
          <p:nvPr/>
        </p:nvSpPr>
        <p:spPr bwMode="auto">
          <a:xfrm>
            <a:off x="355600" y="4318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B = -15213;</a:t>
            </a:r>
          </a:p>
        </p:txBody>
      </p:sp>
      <p:sp>
        <p:nvSpPr>
          <p:cNvPr id="53267" name="Rectangle 82"/>
          <p:cNvSpPr>
            <a:spLocks/>
          </p:cNvSpPr>
          <p:nvPr/>
        </p:nvSpPr>
        <p:spPr bwMode="auto">
          <a:xfrm>
            <a:off x="4152900" y="18669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long int C = 15213;</a:t>
            </a:r>
          </a:p>
        </p:txBody>
      </p: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53334" name="Rectangle 85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5" name="Rectangle 86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53332" name="Rectangle 88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3" name="Rectangle 89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53330" name="Rectangle 91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1" name="Rectangle 92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53312" name="Group 93"/>
            <p:cNvGrpSpPr>
              <a:grpSpLocks/>
            </p:cNvGrpSpPr>
            <p:nvPr/>
          </p:nvGrpSpPr>
          <p:grpSpPr bwMode="auto"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53328" name="Rectangle 94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29" name="Rectangle 95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</p:grpSp>
      <p:grpSp>
        <p:nvGrpSpPr>
          <p:cNvPr id="53313" name="Group 96"/>
          <p:cNvGrpSpPr>
            <a:grpSpLocks/>
          </p:cNvGrpSpPr>
          <p:nvPr/>
        </p:nvGrpSpPr>
        <p:grpSpPr bwMode="auto"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53314" name="Group 97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15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22" name="Rectangle 9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3" name="Rectangle 10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24" name="Group 101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20" name="Rectangle 10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1" name="Rectangle 10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25" name="Group 104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18" name="Rectangle 10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9" name="Rectangle 10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26" name="Group 107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16" name="Rectangle 10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7" name="Rectangle 10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11" name="Rectangle 110"/>
            <p:cNvSpPr>
              <a:spLocks/>
            </p:cNvSpPr>
            <p:nvPr/>
          </p:nvSpPr>
          <p:spPr bwMode="auto">
            <a:xfrm>
              <a:off x="0" y="0"/>
              <a:ext cx="545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x86-64</a:t>
              </a:r>
            </a:p>
          </p:txBody>
        </p:sp>
      </p:grpSp>
      <p:grpSp>
        <p:nvGrpSpPr>
          <p:cNvPr id="53327" name="Group 111"/>
          <p:cNvGrpSpPr>
            <a:grpSpLocks/>
          </p:cNvGrpSpPr>
          <p:nvPr/>
        </p:nvGrpSpPr>
        <p:grpSpPr bwMode="auto"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53340" name="Group 112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53342" name="Group 113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08" name="Rectangle 1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9" name="Rectangle 1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43" name="Group 116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06" name="Rectangle 1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7" name="Rectangle 1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44" name="Group 119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04" name="Rectangle 1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5" name="Rectangle 1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45" name="Group 122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02" name="Rectangle 12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3" name="Rectangle 12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97" name="Rectangle 125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53354" name="Group 126"/>
          <p:cNvGrpSpPr>
            <a:grpSpLocks/>
          </p:cNvGrpSpPr>
          <p:nvPr/>
        </p:nvGrpSpPr>
        <p:grpSpPr bwMode="auto">
          <a:xfrm>
            <a:off x="6946900" y="3009900"/>
            <a:ext cx="1066800" cy="914400"/>
            <a:chOff x="0" y="0"/>
            <a:chExt cx="672" cy="576"/>
          </a:xfrm>
        </p:grpSpPr>
        <p:sp>
          <p:nvSpPr>
            <p:cNvPr id="53292" name="Line 127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3" name="Line 128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4" name="Line 129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5" name="Line 1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53356" name="Group 131"/>
          <p:cNvGrpSpPr>
            <a:grpSpLocks/>
          </p:cNvGrpSpPr>
          <p:nvPr/>
        </p:nvGrpSpPr>
        <p:grpSpPr bwMode="auto"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53357" name="Group 132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58" name="Group 133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290" name="Rectangle 13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91" name="Rectangle 13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59" name="Group 136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288" name="Rectangle 13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9" name="Rectangle 13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72" name="Group 139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286" name="Rectangle 14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7" name="Rectangle 14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74" name="Group 142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284" name="Rectangle 14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5" name="Rectangle 14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79" name="Rectangle 145"/>
            <p:cNvSpPr>
              <a:spLocks/>
            </p:cNvSpPr>
            <p:nvPr/>
          </p:nvSpPr>
          <p:spPr bwMode="auto">
            <a:xfrm>
              <a:off x="0" y="0"/>
              <a:ext cx="40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</a:t>
              </a:r>
            </a:p>
          </p:txBody>
        </p:sp>
      </p:grpSp>
      <p:grpSp>
        <p:nvGrpSpPr>
          <p:cNvPr id="53375" name="Group 146"/>
          <p:cNvGrpSpPr>
            <a:grpSpLocks/>
          </p:cNvGrpSpPr>
          <p:nvPr/>
        </p:nvGrpSpPr>
        <p:grpSpPr bwMode="auto">
          <a:xfrm>
            <a:off x="5270500" y="3009900"/>
            <a:ext cx="1066800" cy="915988"/>
            <a:chOff x="0" y="0"/>
            <a:chExt cx="672" cy="577"/>
          </a:xfrm>
        </p:grpSpPr>
        <p:sp>
          <p:nvSpPr>
            <p:cNvPr id="53274" name="Line 147"/>
            <p:cNvSpPr>
              <a:spLocks noChangeShapeType="1"/>
            </p:cNvSpPr>
            <p:nvPr/>
          </p:nvSpPr>
          <p:spPr bwMode="auto">
            <a:xfrm>
              <a:off x="0" y="576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5" name="Line 148"/>
            <p:cNvSpPr>
              <a:spLocks noChangeShapeType="1"/>
            </p:cNvSpPr>
            <p:nvPr/>
          </p:nvSpPr>
          <p:spPr bwMode="auto">
            <a:xfrm>
              <a:off x="0" y="192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6" name="Line 149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7" name="Line 15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cxnSp>
        <p:nvCxnSpPr>
          <p:cNvPr id="18436" name="Straight Arrow Connector 18435"/>
          <p:cNvCxnSpPr/>
          <p:nvPr/>
        </p:nvCxnSpPr>
        <p:spPr bwMode="auto"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37" name="TextBox 18436"/>
          <p:cNvSpPr txBox="1"/>
          <p:nvPr/>
        </p:nvSpPr>
        <p:spPr>
          <a:xfrm>
            <a:off x="26313" y="2199491"/>
            <a:ext cx="430887" cy="1849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Increasing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Examining Data Representations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 to Print Byte Representation of Data</a:t>
            </a:r>
          </a:p>
          <a:p>
            <a:pPr marL="552450" lvl="1" eaLnBrk="1" hangingPunct="1"/>
            <a:r>
              <a:rPr lang="en-US" dirty="0"/>
              <a:t>Casting pointer to unsigned char * allows treatment as a byte array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5092700" y="5307013"/>
            <a:ext cx="28575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tabLst>
                <a:tab pos="785813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 directives:</a:t>
            </a: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%p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pointer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Hexadecimal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unsigned char *pointer;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(pointer start,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printf(”%p\t0x%.2x\n",start+i,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start[i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printf("\n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 err="1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15213;\n");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show_bytes((pointer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&amp;a, </a:t>
            </a: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sizeof(int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));</a:t>
            </a:r>
          </a:p>
        </p:txBody>
      </p:sp>
      <p:sp>
        <p:nvSpPr>
          <p:cNvPr id="52230" name="Rectangle 5"/>
          <p:cNvSpPr>
            <a:spLocks/>
          </p:cNvSpPr>
          <p:nvPr/>
        </p:nvSpPr>
        <p:spPr bwMode="auto">
          <a:xfrm>
            <a:off x="2507119" y="3203575"/>
            <a:ext cx="323917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 (Linux x86-64):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6350" cap="flat">
            <a:solidFill>
              <a:srgbClr val="DBF2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0x7fffb7f71dbc	6d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0x7fffb7f71dbd	3b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0x7fffb7f71dbe	00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0x7fffb7f71dbf	00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Pointers</a:t>
            </a: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152400" y="5643306"/>
            <a:ext cx="8839200" cy="67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Different compilers &amp; machines assign different locations to objects</a:t>
            </a:r>
          </a:p>
          <a:p>
            <a:pPr eaLnBrk="1" hangingPunct="1"/>
            <a:endParaRPr lang="en-US" sz="900" b="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Even get different results each time run program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 = -15213;</a:t>
            </a:r>
          </a:p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*P = &amp;B;</a:t>
            </a:r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5784850" y="2133600"/>
            <a:ext cx="8651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3581400" y="2133600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4733925" y="2133600"/>
            <a:ext cx="6365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9537"/>
              </p:ext>
            </p:extLst>
          </p:nvPr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EF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68105"/>
              </p:ext>
            </p:extLst>
          </p:nvPr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5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20866"/>
              </p:ext>
            </p:extLst>
          </p:nvPr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1B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82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7F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"18213";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Strings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428750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1181100" lvl="3" eaLnBrk="1" hangingPunct="1"/>
            <a:r>
              <a:rPr lang="en-US" dirty="0"/>
              <a:t>Digit </a:t>
            </a:r>
            <a:r>
              <a:rPr lang="en-US" i="1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0x30+</a:t>
            </a:r>
            <a:r>
              <a:rPr lang="en-US" i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</a:p>
          <a:p>
            <a:pPr marL="723900" lvl="2"/>
            <a:r>
              <a:rPr lang="en-US" b="1" i="1" dirty="0">
                <a:latin typeface="Calibri Italic" charset="0"/>
                <a:cs typeface="Calibri Italic" charset="0"/>
                <a:sym typeface="Calibri Italic" charset="0"/>
              </a:rPr>
              <a:t>man ascii</a:t>
            </a:r>
            <a:r>
              <a:rPr lang="en-US" i="1" dirty="0">
                <a:latin typeface="Calibri Italic" charset="0"/>
                <a:cs typeface="Calibri Italic" charset="0"/>
                <a:sym typeface="Calibri Italic" charset="0"/>
              </a:rPr>
              <a:t> for code table</a:t>
            </a:r>
            <a:endParaRPr lang="en-US" i="1" dirty="0"/>
          </a:p>
          <a:p>
            <a:pPr marL="552450" lvl="1" eaLnBrk="1" hangingPunct="1"/>
            <a:r>
              <a:rPr lang="en-US" dirty="0"/>
              <a:t>String should be null-terminated</a:t>
            </a:r>
          </a:p>
          <a:p>
            <a:pPr marL="838200" lvl="2" eaLnBrk="1" hangingPunct="1"/>
            <a:r>
              <a:rPr lang="en-US" dirty="0"/>
              <a:t>Final character = 0</a:t>
            </a:r>
          </a:p>
          <a:p>
            <a:pPr eaLnBrk="1" hangingPunct="1"/>
            <a:r>
              <a:rPr lang="en-US" dirty="0"/>
              <a:t>Compatibility</a:t>
            </a:r>
          </a:p>
          <a:p>
            <a:pPr marL="552450" lvl="1" eaLnBrk="1" hangingPunct="1"/>
            <a:r>
              <a:rPr lang="en-US" dirty="0"/>
              <a:t>Byte ordering not an issue</a:t>
            </a:r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254813" y="2246313"/>
            <a:ext cx="631217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sp>
        <p:nvSpPr>
          <p:cNvPr id="55303" name="Rectangle 6"/>
          <p:cNvSpPr>
            <a:spLocks/>
          </p:cNvSpPr>
          <p:nvPr/>
        </p:nvSpPr>
        <p:spPr bwMode="auto">
          <a:xfrm>
            <a:off x="7894637" y="2246313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5787" y="2832100"/>
            <a:ext cx="914400" cy="1906588"/>
            <a:chOff x="0" y="0"/>
            <a:chExt cx="576" cy="1201"/>
          </a:xfrm>
        </p:grpSpPr>
        <p:sp>
          <p:nvSpPr>
            <p:cNvPr id="55337" name="Line 8"/>
            <p:cNvSpPr>
              <a:spLocks noChangeShapeType="1"/>
            </p:cNvSpPr>
            <p:nvPr/>
          </p:nvSpPr>
          <p:spPr bwMode="auto">
            <a:xfrm>
              <a:off x="0" y="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0" y="24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0" name="Line 11"/>
            <p:cNvSpPr>
              <a:spLocks noChangeShapeType="1"/>
            </p:cNvSpPr>
            <p:nvPr/>
          </p:nvSpPr>
          <p:spPr bwMode="auto">
            <a:xfrm>
              <a:off x="0" y="72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0" y="96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2" name="Line 13"/>
            <p:cNvSpPr>
              <a:spLocks noChangeShapeType="1"/>
            </p:cNvSpPr>
            <p:nvPr/>
          </p:nvSpPr>
          <p:spPr bwMode="auto">
            <a:xfrm>
              <a:off x="0" y="120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</p:grp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81823"/>
              </p:ext>
            </p:extLst>
          </p:nvPr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9278"/>
              </p:ext>
            </p:extLst>
          </p:nvPr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92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From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35E7CB-99F0-4BE6-8F35-223A630823D7}"/>
              </a:ext>
            </a:extLst>
          </p:cNvPr>
          <p:cNvCxnSpPr/>
          <p:nvPr/>
        </p:nvCxnSpPr>
        <p:spPr bwMode="auto">
          <a:xfrm>
            <a:off x="762000" y="3810000"/>
            <a:ext cx="718711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44369EC-6449-4C47-826C-2BF0A7C4B5FA}"/>
              </a:ext>
            </a:extLst>
          </p:cNvPr>
          <p:cNvSpPr txBox="1"/>
          <p:nvPr/>
        </p:nvSpPr>
        <p:spPr>
          <a:xfrm>
            <a:off x="6516802" y="3462867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latin typeface="Calibri" pitchFamily="34" charset="0"/>
              </a:rPr>
              <a:t>previous lecture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B7A2F-38EB-468F-93B0-68E3FD1EE87F}"/>
              </a:ext>
            </a:extLst>
          </p:cNvPr>
          <p:cNvSpPr txBox="1"/>
          <p:nvPr/>
        </p:nvSpPr>
        <p:spPr>
          <a:xfrm>
            <a:off x="7391400" y="3818580"/>
            <a:ext cx="654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today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/>
              <a:t>Representations in memory, pointers, strings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8942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Integer C Puzzles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276600" y="1447800"/>
            <a:ext cx="58674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 0	</a:t>
            </a:r>
            <a:r>
              <a:rPr lang="en-US" sz="2000" dirty="0">
                <a:latin typeface="Courier New"/>
                <a:cs typeface="Courier New"/>
                <a:sym typeface="Symbol"/>
              </a:rPr>
              <a:t></a:t>
            </a:r>
            <a:r>
              <a:rPr lang="en-US" sz="2000" dirty="0">
                <a:latin typeface="Courier New"/>
                <a:cs typeface="Courier New"/>
              </a:rPr>
              <a:t>	((x*2) &lt; 0)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7 == 7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(x&lt;&lt;30) &lt;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y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 -y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* 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0 &amp;&amp; y &gt;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x + y &gt;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(x|-x)&gt;&gt;31 ==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&gt;&gt; 3 ==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&gt;&gt; 3 == x/8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(x-1) != 0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2400" y="4213367"/>
            <a:ext cx="2819400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x = </a:t>
            </a:r>
            <a:r>
              <a:rPr lang="en-US" sz="2000" dirty="0" err="1">
                <a:latin typeface="Courier New"/>
                <a:cs typeface="Courier New"/>
              </a:rPr>
              <a:t>foo</a:t>
            </a:r>
            <a:r>
              <a:rPr lang="en-US" sz="2000" dirty="0">
                <a:latin typeface="Courier New"/>
                <a:cs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uy</a:t>
            </a:r>
            <a:r>
              <a:rPr lang="en-US" sz="2000" dirty="0">
                <a:latin typeface="Courier New"/>
                <a:cs typeface="Courier New"/>
              </a:rPr>
              <a:t> = y;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09600" y="3671097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Initialization</a:t>
            </a:r>
          </a:p>
        </p:txBody>
      </p:sp>
      <p:pic>
        <p:nvPicPr>
          <p:cNvPr id="7578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152154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1885144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2244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6036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96726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33086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69446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4058072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41732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7809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5144536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50379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867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387" y="3581400"/>
            <a:ext cx="8305800" cy="53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Two’s Complement Examples (w = 5)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01144"/>
              </p:ext>
            </p:extLst>
          </p:nvPr>
        </p:nvGraphicFramePr>
        <p:xfrm>
          <a:off x="4800600" y="18269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69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5719"/>
              </p:ext>
            </p:extLst>
          </p:nvPr>
        </p:nvGraphicFramePr>
        <p:xfrm>
          <a:off x="990600" y="18269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69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4459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4459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3603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8937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744" y="46437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2192"/>
              </p:ext>
            </p:extLst>
          </p:nvPr>
        </p:nvGraphicFramePr>
        <p:xfrm>
          <a:off x="2105144" y="426273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8344" y="57658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88693"/>
              </p:ext>
            </p:extLst>
          </p:nvPr>
        </p:nvGraphicFramePr>
        <p:xfrm>
          <a:off x="2105144" y="5410200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48444" y="46437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8444" y="576579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495800" y="3962400"/>
            <a:ext cx="3962400" cy="1143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Expression containing signed and unsigned </a:t>
            </a:r>
            <a:r>
              <a:rPr lang="en-US" sz="2400" b="1" dirty="0" err="1"/>
              <a:t>int</a:t>
            </a:r>
            <a:r>
              <a:rPr lang="en-US" sz="2400" b="1" dirty="0"/>
              <a:t>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212901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 and 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Sign Extension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698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E092706-DE0D-4D60-ADCD-D6A712872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3466196"/>
            <a:ext cx="4800601" cy="3240405"/>
          </a:xfrm>
          <a:prstGeom prst="rect">
            <a:avLst/>
          </a:prstGeom>
        </p:spPr>
      </p:pic>
      <p:pic>
        <p:nvPicPr>
          <p:cNvPr id="7" name="Picture 6" descr="A close up of a desert field&#10;&#10;Description automatically generated">
            <a:extLst>
              <a:ext uri="{FF2B5EF4-FFF2-40B4-BE49-F238E27FC236}">
                <a16:creationId xmlns:a16="http://schemas.microsoft.com/office/drawing/2014/main" id="{22062ACF-8859-4C24-AEE1-63E482157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4800600" cy="32404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F026BA-7C0E-44F7-A102-DBB07568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381000"/>
            <a:ext cx="4114800" cy="5953125"/>
          </a:xfrm>
        </p:spPr>
        <p:txBody>
          <a:bodyPr/>
          <a:lstStyle/>
          <a:p>
            <a:r>
              <a:rPr lang="en-US" dirty="0"/>
              <a:t>Misunderstanding integers can lead to</a:t>
            </a:r>
            <a:r>
              <a:rPr lang="en-US" b="0" dirty="0"/>
              <a:t> </a:t>
            </a:r>
            <a:r>
              <a:rPr lang="en-US" dirty="0"/>
              <a:t>the</a:t>
            </a:r>
            <a:r>
              <a:rPr lang="en-US" b="0" dirty="0"/>
              <a:t> </a:t>
            </a:r>
            <a:r>
              <a:rPr lang="en-US" dirty="0"/>
              <a:t>end of the  world as we know it!</a:t>
            </a:r>
          </a:p>
          <a:p>
            <a:r>
              <a:rPr lang="en-US" b="0" dirty="0"/>
              <a:t>Thule (Qaanaaq), Greenland</a:t>
            </a:r>
          </a:p>
          <a:p>
            <a:r>
              <a:rPr lang="en-US" b="0" dirty="0"/>
              <a:t>US DoD “Site J” Ballistic Missile Early Warning System (BMEWS)</a:t>
            </a:r>
          </a:p>
          <a:p>
            <a:r>
              <a:rPr lang="en-US" b="0" dirty="0"/>
              <a:t>10/5/60: world nearly ends</a:t>
            </a:r>
          </a:p>
          <a:p>
            <a:r>
              <a:rPr lang="en-US" b="0" dirty="0"/>
              <a:t>Missile radar echo: 1/8s</a:t>
            </a:r>
          </a:p>
          <a:p>
            <a:r>
              <a:rPr lang="en-US" b="0" dirty="0"/>
              <a:t>BMEWS reports: 75s echo(!)</a:t>
            </a:r>
          </a:p>
          <a:p>
            <a:r>
              <a:rPr lang="en-US" b="0" dirty="0"/>
              <a:t>1000s of objects reported</a:t>
            </a:r>
          </a:p>
          <a:p>
            <a:r>
              <a:rPr lang="en-US" b="0" dirty="0"/>
              <a:t>NORAD alert level 5:</a:t>
            </a:r>
          </a:p>
          <a:p>
            <a:pPr lvl="1"/>
            <a:r>
              <a:rPr lang="en-US" dirty="0"/>
              <a:t>Immediate incoming nuclear attack!!!!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3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19637</TotalTime>
  <Words>3776</Words>
  <Application>Microsoft Office PowerPoint</Application>
  <PresentationFormat>On-screen Show (4:3)</PresentationFormat>
  <Paragraphs>1173</Paragraphs>
  <Slides>51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Italic</vt:lpstr>
      <vt:lpstr>Courier New</vt:lpstr>
      <vt:lpstr>Courier New Bold</vt:lpstr>
      <vt:lpstr>Gill Sans</vt:lpstr>
      <vt:lpstr>Helvetica</vt:lpstr>
      <vt:lpstr>Symbol</vt:lpstr>
      <vt:lpstr>Times</vt:lpstr>
      <vt:lpstr>Times New Roman</vt:lpstr>
      <vt:lpstr>Wingdings</vt:lpstr>
      <vt:lpstr>Wingdings 2</vt:lpstr>
      <vt:lpstr>template2007</vt:lpstr>
      <vt:lpstr>Title and Content</vt:lpstr>
      <vt:lpstr>Title Only</vt:lpstr>
      <vt:lpstr>Equation</vt:lpstr>
      <vt:lpstr>Chart</vt:lpstr>
      <vt:lpstr>Document</vt:lpstr>
      <vt:lpstr>Bits, Bytes, and Integers – Part 2  15-213/14-513/15-513: Introduction to Computer Systems 3rd Lecture,  January 25, 2022</vt:lpstr>
      <vt:lpstr>Assignment Announcements</vt:lpstr>
      <vt:lpstr>Lecture slides</vt:lpstr>
      <vt:lpstr>GDB Bootcamp</vt:lpstr>
      <vt:lpstr>Summary From Last Lecture</vt:lpstr>
      <vt:lpstr>Encoding Integers</vt:lpstr>
      <vt:lpstr>Unsigned &amp; Signed Numeric Values</vt:lpstr>
      <vt:lpstr>Sign Extension and Truncation</vt:lpstr>
      <vt:lpstr>PowerPoint Presentation</vt:lpstr>
      <vt:lpstr>PowerPoint Presentation</vt:lpstr>
      <vt:lpstr>Today: Bits, Bytes, and Integers</vt:lpstr>
      <vt:lpstr>Unsigned Addition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Characterizing TAdd</vt:lpstr>
      <vt:lpstr>Multiplication</vt:lpstr>
      <vt:lpstr>Unsigned Multiplication in C</vt:lpstr>
      <vt:lpstr>Signed Multiplication in C</vt:lpstr>
      <vt:lpstr>Power-of-2 Multiply with Shift</vt:lpstr>
      <vt:lpstr>Multiplication</vt:lpstr>
      <vt:lpstr>Unsigned Power-of-2 Divide with Shift</vt:lpstr>
      <vt:lpstr>Signed Power-of-2 Divide with Shift</vt:lpstr>
      <vt:lpstr>Correct Power-of-2 Divide</vt:lpstr>
      <vt:lpstr>Correct Power-of-2 Divide (Cont.)</vt:lpstr>
      <vt:lpstr>Negation: Complement &amp; Increment</vt:lpstr>
      <vt:lpstr>Complement &amp; Increment Examples</vt:lpstr>
      <vt:lpstr>Today: Bits, Bytes, and Integers</vt:lpstr>
      <vt:lpstr>Arithmetic: Basic Rules</vt:lpstr>
      <vt:lpstr>Why Should I Use Unsigned?</vt:lpstr>
      <vt:lpstr>Counting Down with Unsigned</vt:lpstr>
      <vt:lpstr>Why Should I Use Unsigned? (cont.)</vt:lpstr>
      <vt:lpstr>Quiz Time!</vt:lpstr>
      <vt:lpstr>Today: Bits, Bytes, and Integers</vt:lpstr>
      <vt:lpstr>Byte-Oriented Memory Organization</vt:lpstr>
      <vt:lpstr>Machine Words</vt:lpstr>
      <vt:lpstr>Word-Oriented Memory Organization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Reading Byte-Reversed Listings</vt:lpstr>
      <vt:lpstr>Summary</vt:lpstr>
      <vt:lpstr>Integer C Puzzles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Zack Weinberg</cp:lastModifiedBy>
  <cp:revision>214</cp:revision>
  <cp:lastPrinted>2020-01-21T17:00:30Z</cp:lastPrinted>
  <dcterms:created xsi:type="dcterms:W3CDTF">2012-09-04T17:29:26Z</dcterms:created>
  <dcterms:modified xsi:type="dcterms:W3CDTF">2022-01-25T17:06:41Z</dcterms:modified>
</cp:coreProperties>
</file>